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7" r:id="rId8"/>
    <p:sldId id="266" r:id="rId9"/>
    <p:sldId id="268" r:id="rId10"/>
    <p:sldId id="269" r:id="rId11"/>
    <p:sldId id="270" r:id="rId12"/>
    <p:sldId id="271" r:id="rId13"/>
    <p:sldId id="272" r:id="rId14"/>
    <p:sldId id="273" r:id="rId15"/>
    <p:sldId id="274" r:id="rId16"/>
    <p:sldId id="276" r:id="rId17"/>
    <p:sldId id="275"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5" r:id="rId45"/>
    <p:sldId id="304" r:id="rId46"/>
    <p:sldId id="306" r:id="rId47"/>
    <p:sldId id="303" r:id="rId48"/>
    <p:sldId id="307" r:id="rId49"/>
    <p:sldId id="308" r:id="rId50"/>
    <p:sldId id="309" r:id="rId51"/>
    <p:sldId id="312" r:id="rId52"/>
    <p:sldId id="311" r:id="rId53"/>
    <p:sldId id="314" r:id="rId54"/>
    <p:sldId id="313" r:id="rId55"/>
    <p:sldId id="324" r:id="rId56"/>
    <p:sldId id="329" r:id="rId57"/>
    <p:sldId id="315" r:id="rId58"/>
    <p:sldId id="330" r:id="rId59"/>
    <p:sldId id="331" r:id="rId60"/>
    <p:sldId id="325" r:id="rId61"/>
    <p:sldId id="326" r:id="rId62"/>
    <p:sldId id="327" r:id="rId63"/>
    <p:sldId id="328" r:id="rId64"/>
    <p:sldId id="320" r:id="rId65"/>
    <p:sldId id="321" r:id="rId66"/>
    <p:sldId id="322" r:id="rId67"/>
    <p:sldId id="316" r:id="rId68"/>
    <p:sldId id="317" r:id="rId69"/>
    <p:sldId id="318" r:id="rId70"/>
    <p:sldId id="319" r:id="rId7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9" autoAdjust="0"/>
    <p:restoredTop sz="94660"/>
  </p:normalViewPr>
  <p:slideViewPr>
    <p:cSldViewPr snapToGrid="0">
      <p:cViewPr varScale="1">
        <p:scale>
          <a:sx n="69" d="100"/>
          <a:sy n="69" d="100"/>
        </p:scale>
        <p:origin x="56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p:cNvSpPr>
            <a:spLocks noGrp="1"/>
          </p:cNvSpPr>
          <p:nvPr>
            <p:ph type="dt" sz="half" idx="10"/>
          </p:nvPr>
        </p:nvSpPr>
        <p:spPr/>
        <p:txBody>
          <a:bodyPr/>
          <a:lstStyle/>
          <a:p>
            <a:fld id="{EA12E920-C4A6-4097-93E7-DD24BFE5F1CC}" type="datetimeFigureOut">
              <a:rPr lang="es-MX" smtClean="0"/>
              <a:t>17/12/2022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706B7F8-A79C-4BA4-9ABA-8DF9A580CA71}" type="slidenum">
              <a:rPr lang="es-MX" smtClean="0"/>
              <a:t>‹Nº›</a:t>
            </a:fld>
            <a:endParaRPr lang="es-MX"/>
          </a:p>
        </p:txBody>
      </p:sp>
    </p:spTree>
    <p:extLst>
      <p:ext uri="{BB962C8B-B14F-4D97-AF65-F5344CB8AC3E}">
        <p14:creationId xmlns:p14="http://schemas.microsoft.com/office/powerpoint/2010/main" val="373396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EA12E920-C4A6-4097-93E7-DD24BFE5F1CC}" type="datetimeFigureOut">
              <a:rPr lang="es-MX" smtClean="0"/>
              <a:t>17/12/2022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706B7F8-A79C-4BA4-9ABA-8DF9A580CA71}" type="slidenum">
              <a:rPr lang="es-MX" smtClean="0"/>
              <a:t>‹Nº›</a:t>
            </a:fld>
            <a:endParaRPr lang="es-MX"/>
          </a:p>
        </p:txBody>
      </p:sp>
    </p:spTree>
    <p:extLst>
      <p:ext uri="{BB962C8B-B14F-4D97-AF65-F5344CB8AC3E}">
        <p14:creationId xmlns:p14="http://schemas.microsoft.com/office/powerpoint/2010/main" val="356960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EA12E920-C4A6-4097-93E7-DD24BFE5F1CC}" type="datetimeFigureOut">
              <a:rPr lang="es-MX" smtClean="0"/>
              <a:t>17/12/2022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706B7F8-A79C-4BA4-9ABA-8DF9A580CA71}" type="slidenum">
              <a:rPr lang="es-MX" smtClean="0"/>
              <a:t>‹Nº›</a:t>
            </a:fld>
            <a:endParaRPr lang="es-MX"/>
          </a:p>
        </p:txBody>
      </p:sp>
    </p:spTree>
    <p:extLst>
      <p:ext uri="{BB962C8B-B14F-4D97-AF65-F5344CB8AC3E}">
        <p14:creationId xmlns:p14="http://schemas.microsoft.com/office/powerpoint/2010/main" val="193738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EA12E920-C4A6-4097-93E7-DD24BFE5F1CC}" type="datetimeFigureOut">
              <a:rPr lang="es-MX" smtClean="0"/>
              <a:t>17/12/2022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706B7F8-A79C-4BA4-9ABA-8DF9A580CA71}" type="slidenum">
              <a:rPr lang="es-MX" smtClean="0"/>
              <a:t>‹Nº›</a:t>
            </a:fld>
            <a:endParaRPr lang="es-MX"/>
          </a:p>
        </p:txBody>
      </p:sp>
    </p:spTree>
    <p:extLst>
      <p:ext uri="{BB962C8B-B14F-4D97-AF65-F5344CB8AC3E}">
        <p14:creationId xmlns:p14="http://schemas.microsoft.com/office/powerpoint/2010/main" val="203096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EA12E920-C4A6-4097-93E7-DD24BFE5F1CC}" type="datetimeFigureOut">
              <a:rPr lang="es-MX" smtClean="0"/>
              <a:t>17/12/2022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706B7F8-A79C-4BA4-9ABA-8DF9A580CA71}" type="slidenum">
              <a:rPr lang="es-MX" smtClean="0"/>
              <a:t>‹Nº›</a:t>
            </a:fld>
            <a:endParaRPr lang="es-MX"/>
          </a:p>
        </p:txBody>
      </p:sp>
    </p:spTree>
    <p:extLst>
      <p:ext uri="{BB962C8B-B14F-4D97-AF65-F5344CB8AC3E}">
        <p14:creationId xmlns:p14="http://schemas.microsoft.com/office/powerpoint/2010/main" val="259290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EA12E920-C4A6-4097-93E7-DD24BFE5F1CC}" type="datetimeFigureOut">
              <a:rPr lang="es-MX" smtClean="0"/>
              <a:t>17/12/2022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706B7F8-A79C-4BA4-9ABA-8DF9A580CA71}" type="slidenum">
              <a:rPr lang="es-MX" smtClean="0"/>
              <a:t>‹Nº›</a:t>
            </a:fld>
            <a:endParaRPr lang="es-MX"/>
          </a:p>
        </p:txBody>
      </p:sp>
    </p:spTree>
    <p:extLst>
      <p:ext uri="{BB962C8B-B14F-4D97-AF65-F5344CB8AC3E}">
        <p14:creationId xmlns:p14="http://schemas.microsoft.com/office/powerpoint/2010/main" val="1580178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EA12E920-C4A6-4097-93E7-DD24BFE5F1CC}" type="datetimeFigureOut">
              <a:rPr lang="es-MX" smtClean="0"/>
              <a:t>17/12/2022</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A706B7F8-A79C-4BA4-9ABA-8DF9A580CA71}" type="slidenum">
              <a:rPr lang="es-MX" smtClean="0"/>
              <a:t>‹Nº›</a:t>
            </a:fld>
            <a:endParaRPr lang="es-MX"/>
          </a:p>
        </p:txBody>
      </p:sp>
    </p:spTree>
    <p:extLst>
      <p:ext uri="{BB962C8B-B14F-4D97-AF65-F5344CB8AC3E}">
        <p14:creationId xmlns:p14="http://schemas.microsoft.com/office/powerpoint/2010/main" val="140037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EA12E920-C4A6-4097-93E7-DD24BFE5F1CC}" type="datetimeFigureOut">
              <a:rPr lang="es-MX" smtClean="0"/>
              <a:t>17/12/2022</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A706B7F8-A79C-4BA4-9ABA-8DF9A580CA71}" type="slidenum">
              <a:rPr lang="es-MX" smtClean="0"/>
              <a:t>‹Nº›</a:t>
            </a:fld>
            <a:endParaRPr lang="es-MX"/>
          </a:p>
        </p:txBody>
      </p:sp>
    </p:spTree>
    <p:extLst>
      <p:ext uri="{BB962C8B-B14F-4D97-AF65-F5344CB8AC3E}">
        <p14:creationId xmlns:p14="http://schemas.microsoft.com/office/powerpoint/2010/main" val="139810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A12E920-C4A6-4097-93E7-DD24BFE5F1CC}" type="datetimeFigureOut">
              <a:rPr lang="es-MX" smtClean="0"/>
              <a:t>17/12/2022</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A706B7F8-A79C-4BA4-9ABA-8DF9A580CA71}" type="slidenum">
              <a:rPr lang="es-MX" smtClean="0"/>
              <a:t>‹Nº›</a:t>
            </a:fld>
            <a:endParaRPr lang="es-MX"/>
          </a:p>
        </p:txBody>
      </p:sp>
      <p:pic>
        <p:nvPicPr>
          <p:cNvPr id="5" name="Imagen 4">
            <a:extLst>
              <a:ext uri="{FF2B5EF4-FFF2-40B4-BE49-F238E27FC236}">
                <a16:creationId xmlns:a16="http://schemas.microsoft.com/office/drawing/2014/main" id="{35F84E92-BCE2-E7C5-46A5-06BCB65E0EE8}"/>
              </a:ext>
            </a:extLst>
          </p:cNvPr>
          <p:cNvPicPr>
            <a:picLocks noChangeAspect="1"/>
          </p:cNvPicPr>
          <p:nvPr userDrawn="1"/>
        </p:nvPicPr>
        <p:blipFill>
          <a:blip r:embed="rId2"/>
          <a:stretch>
            <a:fillRect/>
          </a:stretch>
        </p:blipFill>
        <p:spPr>
          <a:xfrm>
            <a:off x="158173" y="175415"/>
            <a:ext cx="1047172" cy="358243"/>
          </a:xfrm>
          <a:prstGeom prst="rect">
            <a:avLst/>
          </a:prstGeom>
        </p:spPr>
      </p:pic>
      <p:pic>
        <p:nvPicPr>
          <p:cNvPr id="6" name="Imagen 5">
            <a:extLst>
              <a:ext uri="{FF2B5EF4-FFF2-40B4-BE49-F238E27FC236}">
                <a16:creationId xmlns:a16="http://schemas.microsoft.com/office/drawing/2014/main" id="{FCA646DA-7CEB-B903-4B95-883FFBD6A7B1}"/>
              </a:ext>
            </a:extLst>
          </p:cNvPr>
          <p:cNvPicPr>
            <a:picLocks noChangeAspect="1"/>
          </p:cNvPicPr>
          <p:nvPr userDrawn="1"/>
        </p:nvPicPr>
        <p:blipFill>
          <a:blip r:embed="rId3"/>
          <a:stretch>
            <a:fillRect/>
          </a:stretch>
        </p:blipFill>
        <p:spPr>
          <a:xfrm>
            <a:off x="10964718" y="5670472"/>
            <a:ext cx="1214582" cy="1185087"/>
          </a:xfrm>
          <a:prstGeom prst="rect">
            <a:avLst/>
          </a:prstGeom>
        </p:spPr>
      </p:pic>
    </p:spTree>
    <p:extLst>
      <p:ext uri="{BB962C8B-B14F-4D97-AF65-F5344CB8AC3E}">
        <p14:creationId xmlns:p14="http://schemas.microsoft.com/office/powerpoint/2010/main" val="401116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A12E920-C4A6-4097-93E7-DD24BFE5F1CC}" type="datetimeFigureOut">
              <a:rPr lang="es-MX" smtClean="0"/>
              <a:t>17/12/2022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706B7F8-A79C-4BA4-9ABA-8DF9A580CA71}" type="slidenum">
              <a:rPr lang="es-MX" smtClean="0"/>
              <a:t>‹Nº›</a:t>
            </a:fld>
            <a:endParaRPr lang="es-MX"/>
          </a:p>
        </p:txBody>
      </p:sp>
    </p:spTree>
    <p:extLst>
      <p:ext uri="{BB962C8B-B14F-4D97-AF65-F5344CB8AC3E}">
        <p14:creationId xmlns:p14="http://schemas.microsoft.com/office/powerpoint/2010/main" val="68193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A12E920-C4A6-4097-93E7-DD24BFE5F1CC}" type="datetimeFigureOut">
              <a:rPr lang="es-MX" smtClean="0"/>
              <a:t>17/12/2022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706B7F8-A79C-4BA4-9ABA-8DF9A580CA71}" type="slidenum">
              <a:rPr lang="es-MX" smtClean="0"/>
              <a:t>‹Nº›</a:t>
            </a:fld>
            <a:endParaRPr lang="es-MX"/>
          </a:p>
        </p:txBody>
      </p:sp>
    </p:spTree>
    <p:extLst>
      <p:ext uri="{BB962C8B-B14F-4D97-AF65-F5344CB8AC3E}">
        <p14:creationId xmlns:p14="http://schemas.microsoft.com/office/powerpoint/2010/main" val="137007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12E920-C4A6-4097-93E7-DD24BFE5F1CC}" type="datetimeFigureOut">
              <a:rPr lang="es-MX" smtClean="0"/>
              <a:t>17/12/2022</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6B7F8-A79C-4BA4-9ABA-8DF9A580CA71}" type="slidenum">
              <a:rPr lang="es-MX" smtClean="0"/>
              <a:t>‹Nº›</a:t>
            </a:fld>
            <a:endParaRPr lang="es-MX"/>
          </a:p>
        </p:txBody>
      </p:sp>
    </p:spTree>
    <p:extLst>
      <p:ext uri="{BB962C8B-B14F-4D97-AF65-F5344CB8AC3E}">
        <p14:creationId xmlns:p14="http://schemas.microsoft.com/office/powerpoint/2010/main" val="3749027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s/illustrations/sello-rojo-c%C3%ADrculo-blanco-dibujo-1817307/"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football-data.co.uk/spainm.php"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hyperlink" Target="https://github.com/RodrigoDMB/BEDU_Sesion8.git"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7464612" y="662550"/>
            <a:ext cx="4087306" cy="2889114"/>
          </a:xfrm>
        </p:spPr>
        <p:txBody>
          <a:bodyPr anchor="b">
            <a:normAutofit/>
          </a:bodyPr>
          <a:lstStyle/>
          <a:p>
            <a:pPr algn="l"/>
            <a:r>
              <a:rPr lang="es-MX" sz="3800" b="1" dirty="0"/>
              <a:t>B E D U</a:t>
            </a:r>
            <a:br>
              <a:rPr lang="es-MX" sz="3800" b="1" dirty="0"/>
            </a:br>
            <a:r>
              <a:rPr lang="es-MX" sz="3800" dirty="0"/>
              <a:t>Data </a:t>
            </a:r>
            <a:r>
              <a:rPr lang="es-MX" sz="3800" dirty="0" err="1"/>
              <a:t>Science</a:t>
            </a:r>
            <a:r>
              <a:rPr lang="es-MX" sz="3800" dirty="0"/>
              <a:t> para Profesionistas</a:t>
            </a:r>
            <a:br>
              <a:rPr lang="es-MX" sz="3800" dirty="0"/>
            </a:br>
            <a:r>
              <a:rPr lang="es-MX" sz="3800" dirty="0"/>
              <a:t>Proyecto de Trabajo </a:t>
            </a:r>
            <a:r>
              <a:rPr lang="es-MX" sz="3800" dirty="0" err="1"/>
              <a:t>Postwork</a:t>
            </a:r>
            <a:endParaRPr lang="es-MX" sz="3800" dirty="0"/>
          </a:p>
        </p:txBody>
      </p:sp>
      <p:sp>
        <p:nvSpPr>
          <p:cNvPr id="3" name="Subtítulo 2"/>
          <p:cNvSpPr>
            <a:spLocks noGrp="1"/>
          </p:cNvSpPr>
          <p:nvPr>
            <p:ph type="subTitle" idx="1"/>
          </p:nvPr>
        </p:nvSpPr>
        <p:spPr>
          <a:xfrm>
            <a:off x="7464613" y="4106316"/>
            <a:ext cx="4087305" cy="2474366"/>
          </a:xfrm>
        </p:spPr>
        <p:txBody>
          <a:bodyPr anchor="t">
            <a:normAutofit fontScale="32500" lnSpcReduction="20000"/>
          </a:bodyPr>
          <a:lstStyle/>
          <a:p>
            <a:pPr algn="l"/>
            <a:r>
              <a:rPr lang="es-MX" sz="6400" b="1" dirty="0"/>
              <a:t>Equipo 16</a:t>
            </a:r>
          </a:p>
          <a:p>
            <a:pPr algn="l"/>
            <a:r>
              <a:rPr lang="es-MX" sz="6400" dirty="0"/>
              <a:t>Integrantes</a:t>
            </a:r>
          </a:p>
          <a:p>
            <a:pPr marL="342900" indent="-342900" algn="l">
              <a:buFont typeface="Arial" panose="020B0604020202020204" pitchFamily="34" charset="0"/>
              <a:buChar char="•"/>
            </a:pPr>
            <a:r>
              <a:rPr lang="es-MX" sz="6400" dirty="0"/>
              <a:t>Del Muro Bracho, Rodrigo</a:t>
            </a:r>
          </a:p>
          <a:p>
            <a:pPr marL="342900" indent="-342900" algn="l">
              <a:buFont typeface="Arial" panose="020B0604020202020204" pitchFamily="34" charset="0"/>
              <a:buChar char="•"/>
            </a:pPr>
            <a:r>
              <a:rPr lang="es-MX" sz="6400" dirty="0"/>
              <a:t>Franco Meléndez, Gerardo</a:t>
            </a:r>
          </a:p>
          <a:p>
            <a:pPr marL="342900" indent="-342900" algn="l">
              <a:buFont typeface="Arial" panose="020B0604020202020204" pitchFamily="34" charset="0"/>
              <a:buChar char="•"/>
            </a:pPr>
            <a:r>
              <a:rPr lang="es-MX" sz="6400" dirty="0"/>
              <a:t>Macías Díaz, Miguel Ángel</a:t>
            </a:r>
          </a:p>
          <a:p>
            <a:pPr marL="342900" indent="-342900" algn="l">
              <a:buFont typeface="Arial" panose="020B0604020202020204" pitchFamily="34" charset="0"/>
              <a:buChar char="•"/>
            </a:pPr>
            <a:r>
              <a:rPr lang="es-MX" sz="6400" dirty="0"/>
              <a:t>Mayén Vázquez, Roberto Carlo</a:t>
            </a:r>
          </a:p>
          <a:p>
            <a:pPr marL="342900" indent="-342900" algn="l">
              <a:buFont typeface="Arial" panose="020B0604020202020204" pitchFamily="34" charset="0"/>
              <a:buChar char="•"/>
            </a:pPr>
            <a:r>
              <a:rPr lang="es-MX" sz="6400" dirty="0"/>
              <a:t>Romero Arellano, Fernando</a:t>
            </a:r>
          </a:p>
          <a:p>
            <a:pPr algn="l"/>
            <a:endParaRPr lang="es-MX" sz="400" dirty="0"/>
          </a:p>
          <a:p>
            <a:pPr algn="l"/>
            <a:endParaRPr lang="es-MX" sz="400" dirty="0"/>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4" descr="Forma, Logotipo&#10;&#10;Descripción generada automáticamente">
            <a:extLst>
              <a:ext uri="{FF2B5EF4-FFF2-40B4-BE49-F238E27FC236}">
                <a16:creationId xmlns:a16="http://schemas.microsoft.com/office/drawing/2014/main" id="{0BBF34E6-899E-3F28-1BE7-9DBEC0914A6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59" r="-1" b="146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6" name="CuadroTexto 5">
            <a:extLst>
              <a:ext uri="{FF2B5EF4-FFF2-40B4-BE49-F238E27FC236}">
                <a16:creationId xmlns:a16="http://schemas.microsoft.com/office/drawing/2014/main" id="{4F92406B-1E09-8325-F7DA-785FCB5517DF}"/>
              </a:ext>
            </a:extLst>
          </p:cNvPr>
          <p:cNvSpPr txBox="1"/>
          <p:nvPr/>
        </p:nvSpPr>
        <p:spPr>
          <a:xfrm rot="21014543">
            <a:off x="2009670" y="2928395"/>
            <a:ext cx="3009157" cy="1107996"/>
          </a:xfrm>
          <a:prstGeom prst="rect">
            <a:avLst/>
          </a:prstGeom>
          <a:noFill/>
        </p:spPr>
        <p:txBody>
          <a:bodyPr wrap="none" rtlCol="0">
            <a:spAutoFit/>
          </a:bodyPr>
          <a:lstStyle/>
          <a:p>
            <a:r>
              <a:rPr lang="en-US" sz="6600" dirty="0" err="1">
                <a:solidFill>
                  <a:schemeClr val="bg2">
                    <a:lumMod val="50000"/>
                  </a:schemeClr>
                </a:solidFill>
                <a:latin typeface="Blackadder ITC" panose="04020505051007020D02" pitchFamily="82" charset="0"/>
              </a:rPr>
              <a:t>Equipo</a:t>
            </a:r>
            <a:r>
              <a:rPr lang="en-US" sz="6600" dirty="0">
                <a:solidFill>
                  <a:schemeClr val="bg2">
                    <a:lumMod val="50000"/>
                  </a:schemeClr>
                </a:solidFill>
                <a:latin typeface="Blackadder ITC" panose="04020505051007020D02" pitchFamily="82" charset="0"/>
              </a:rPr>
              <a:t> 16</a:t>
            </a:r>
          </a:p>
        </p:txBody>
      </p:sp>
    </p:spTree>
    <p:extLst>
      <p:ext uri="{BB962C8B-B14F-4D97-AF65-F5344CB8AC3E}">
        <p14:creationId xmlns:p14="http://schemas.microsoft.com/office/powerpoint/2010/main" val="33591542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2: </a:t>
            </a:r>
            <a:r>
              <a:rPr lang="es-ES" sz="2800" b="0" u="sng" dirty="0">
                <a:effectLst/>
                <a:latin typeface="Montserrat"/>
              </a:rPr>
              <a:t>Programación y manipulación de datos en R</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381000" y="734139"/>
            <a:ext cx="11430000" cy="4770537"/>
          </a:xfrm>
          <a:prstGeom prst="rect">
            <a:avLst/>
          </a:prstGeom>
        </p:spPr>
        <p:txBody>
          <a:bodyPr wrap="square">
            <a:spAutoFit/>
          </a:bodyPr>
          <a:lstStyle/>
          <a:p>
            <a:r>
              <a:rPr lang="es-ES" sz="1600" dirty="0">
                <a:solidFill>
                  <a:schemeClr val="bg2">
                    <a:lumMod val="50000"/>
                  </a:schemeClr>
                </a:solidFill>
                <a:latin typeface="Rubik"/>
              </a:rPr>
              <a:t># 3) Crea una tabla llamada `</a:t>
            </a:r>
            <a:r>
              <a:rPr lang="es-ES" sz="1600" dirty="0" err="1">
                <a:solidFill>
                  <a:schemeClr val="bg2">
                    <a:lumMod val="50000"/>
                  </a:schemeClr>
                </a:solidFill>
                <a:latin typeface="Rubik"/>
              </a:rPr>
              <a:t>iris_mean</a:t>
            </a:r>
            <a:r>
              <a:rPr lang="es-ES" sz="1600" dirty="0">
                <a:solidFill>
                  <a:schemeClr val="bg2">
                    <a:lumMod val="50000"/>
                  </a:schemeClr>
                </a:solidFill>
                <a:latin typeface="Rubik"/>
              </a:rPr>
              <a:t>` que contenga el promedio de todas las variables agrupadas por `</a:t>
            </a:r>
            <a:r>
              <a:rPr lang="es-ES" sz="1600" dirty="0" err="1">
                <a:solidFill>
                  <a:schemeClr val="bg2">
                    <a:lumMod val="50000"/>
                  </a:schemeClr>
                </a:solidFill>
                <a:latin typeface="Rubik"/>
              </a:rPr>
              <a:t>Species</a:t>
            </a:r>
            <a:r>
              <a:rPr lang="es-ES" sz="1600" dirty="0">
                <a:solidFill>
                  <a:schemeClr val="bg2">
                    <a:lumMod val="50000"/>
                  </a:schemeClr>
                </a:solidFill>
                <a:latin typeface="Rubik"/>
              </a:rPr>
              <a:t>`.</a:t>
            </a:r>
          </a:p>
          <a:p>
            <a:r>
              <a:rPr lang="es-ES" sz="1600" dirty="0" err="1">
                <a:latin typeface="Rubik"/>
              </a:rPr>
              <a:t>iris_mean</a:t>
            </a:r>
            <a:r>
              <a:rPr lang="es-ES" sz="1600" dirty="0">
                <a:latin typeface="Rubik"/>
              </a:rPr>
              <a:t> &lt;- </a:t>
            </a:r>
            <a:r>
              <a:rPr lang="es-ES" sz="1600" dirty="0" err="1">
                <a:latin typeface="Rubik"/>
              </a:rPr>
              <a:t>iris_completo</a:t>
            </a:r>
            <a:r>
              <a:rPr lang="es-ES" sz="1600" dirty="0">
                <a:latin typeface="Rubik"/>
              </a:rPr>
              <a:t> %&gt;%</a:t>
            </a:r>
          </a:p>
          <a:p>
            <a:r>
              <a:rPr lang="es-ES" sz="1600" dirty="0">
                <a:latin typeface="Rubik"/>
              </a:rPr>
              <a:t>  </a:t>
            </a:r>
            <a:r>
              <a:rPr lang="es-ES" sz="1600" dirty="0" err="1">
                <a:latin typeface="Rubik"/>
              </a:rPr>
              <a:t>group_by</a:t>
            </a:r>
            <a:r>
              <a:rPr lang="es-ES" sz="1600" dirty="0">
                <a:latin typeface="Rubik"/>
              </a:rPr>
              <a:t> (</a:t>
            </a:r>
            <a:r>
              <a:rPr lang="es-ES" sz="1600" dirty="0" err="1">
                <a:latin typeface="Rubik"/>
              </a:rPr>
              <a:t>Species</a:t>
            </a:r>
            <a:r>
              <a:rPr lang="es-ES" sz="1600" dirty="0">
                <a:latin typeface="Rubik"/>
              </a:rPr>
              <a:t>) %&gt;%</a:t>
            </a:r>
          </a:p>
          <a:p>
            <a:r>
              <a:rPr lang="es-ES" sz="1600" dirty="0">
                <a:latin typeface="Rubik"/>
              </a:rPr>
              <a:t>  </a:t>
            </a:r>
            <a:r>
              <a:rPr lang="es-ES" sz="1600" dirty="0" err="1">
                <a:latin typeface="Rubik"/>
              </a:rPr>
              <a:t>summarize</a:t>
            </a:r>
            <a:r>
              <a:rPr lang="es-ES" sz="1600" dirty="0">
                <a:latin typeface="Rubik"/>
              </a:rPr>
              <a:t> (</a:t>
            </a:r>
            <a:r>
              <a:rPr lang="es-ES" sz="1600" dirty="0" err="1">
                <a:latin typeface="Rubik"/>
              </a:rPr>
              <a:t>Sepal.Length.Mean</a:t>
            </a:r>
            <a:r>
              <a:rPr lang="es-ES" sz="1600" dirty="0">
                <a:latin typeface="Rubik"/>
              </a:rPr>
              <a:t> = mean(</a:t>
            </a:r>
            <a:r>
              <a:rPr lang="es-ES" sz="1600" dirty="0" err="1">
                <a:latin typeface="Rubik"/>
              </a:rPr>
              <a:t>Sepal.Length</a:t>
            </a:r>
            <a:r>
              <a:rPr lang="es-ES" sz="1600" dirty="0">
                <a:latin typeface="Rubik"/>
              </a:rPr>
              <a:t>), </a:t>
            </a:r>
            <a:r>
              <a:rPr lang="es-ES" sz="1600" dirty="0" err="1">
                <a:latin typeface="Rubik"/>
              </a:rPr>
              <a:t>Sepal.Width.Mean</a:t>
            </a:r>
            <a:r>
              <a:rPr lang="es-ES" sz="1600" dirty="0">
                <a:latin typeface="Rubik"/>
              </a:rPr>
              <a:t> = mean (</a:t>
            </a:r>
            <a:r>
              <a:rPr lang="es-ES" sz="1600" dirty="0" err="1">
                <a:latin typeface="Rubik"/>
              </a:rPr>
              <a:t>Sepal.Width</a:t>
            </a:r>
            <a:r>
              <a:rPr lang="es-ES" sz="1600" dirty="0">
                <a:latin typeface="Rubik"/>
              </a:rPr>
              <a:t>),</a:t>
            </a:r>
          </a:p>
          <a:p>
            <a:r>
              <a:rPr lang="es-ES" sz="1600" dirty="0">
                <a:latin typeface="Rubik"/>
              </a:rPr>
              <a:t>            </a:t>
            </a:r>
            <a:r>
              <a:rPr lang="es-ES" sz="1600" dirty="0" err="1">
                <a:latin typeface="Rubik"/>
              </a:rPr>
              <a:t>Petal.Length.Mean</a:t>
            </a:r>
            <a:r>
              <a:rPr lang="es-ES" sz="1600" dirty="0">
                <a:latin typeface="Rubik"/>
              </a:rPr>
              <a:t> = mean (</a:t>
            </a:r>
            <a:r>
              <a:rPr lang="es-ES" sz="1600" dirty="0" err="1">
                <a:latin typeface="Rubik"/>
              </a:rPr>
              <a:t>Petal.Length</a:t>
            </a:r>
            <a:r>
              <a:rPr lang="es-ES" sz="1600" dirty="0">
                <a:latin typeface="Rubik"/>
              </a:rPr>
              <a:t>), </a:t>
            </a:r>
            <a:r>
              <a:rPr lang="es-ES" sz="1600" dirty="0" err="1">
                <a:latin typeface="Rubik"/>
              </a:rPr>
              <a:t>Petal.Width.Mean</a:t>
            </a:r>
            <a:r>
              <a:rPr lang="es-ES" sz="1600" dirty="0">
                <a:latin typeface="Rubik"/>
              </a:rPr>
              <a:t> = mean (</a:t>
            </a:r>
            <a:r>
              <a:rPr lang="es-ES" sz="1600" dirty="0" err="1">
                <a:latin typeface="Rubik"/>
              </a:rPr>
              <a:t>Petal.Width</a:t>
            </a:r>
            <a:r>
              <a:rPr lang="es-ES" sz="1600" dirty="0">
                <a:latin typeface="Rubik"/>
              </a:rPr>
              <a:t>))</a:t>
            </a:r>
          </a:p>
          <a:p>
            <a:endParaRPr lang="es-ES" sz="1600" dirty="0">
              <a:latin typeface="Rubik"/>
            </a:endParaRPr>
          </a:p>
          <a:p>
            <a:r>
              <a:rPr lang="es-ES" sz="1600" dirty="0" err="1">
                <a:latin typeface="Rubik"/>
              </a:rPr>
              <a:t>class</a:t>
            </a:r>
            <a:r>
              <a:rPr lang="es-ES" sz="1600" dirty="0">
                <a:latin typeface="Rubik"/>
              </a:rPr>
              <a:t>(</a:t>
            </a:r>
            <a:r>
              <a:rPr lang="es-ES" sz="1600" dirty="0" err="1">
                <a:latin typeface="Rubik"/>
              </a:rPr>
              <a:t>iris_mean</a:t>
            </a:r>
            <a:r>
              <a:rPr lang="es-ES" sz="1600" dirty="0">
                <a:latin typeface="Rubik"/>
              </a:rPr>
              <a:t>) 	</a:t>
            </a:r>
            <a:r>
              <a:rPr lang="es-ES" sz="1600" dirty="0">
                <a:solidFill>
                  <a:schemeClr val="bg2">
                    <a:lumMod val="50000"/>
                  </a:schemeClr>
                </a:solidFill>
                <a:latin typeface="Rubik"/>
              </a:rPr>
              <a:t># [1] "</a:t>
            </a:r>
            <a:r>
              <a:rPr lang="es-ES" sz="1600" dirty="0" err="1">
                <a:solidFill>
                  <a:schemeClr val="bg2">
                    <a:lumMod val="50000"/>
                  </a:schemeClr>
                </a:solidFill>
                <a:latin typeface="Rubik"/>
              </a:rPr>
              <a:t>tbl_df</a:t>
            </a:r>
            <a:r>
              <a:rPr lang="es-ES" sz="1600" dirty="0">
                <a:solidFill>
                  <a:schemeClr val="bg2">
                    <a:lumMod val="50000"/>
                  </a:schemeClr>
                </a:solidFill>
                <a:latin typeface="Rubik"/>
              </a:rPr>
              <a:t>"     "</a:t>
            </a:r>
            <a:r>
              <a:rPr lang="es-ES" sz="1600" dirty="0" err="1">
                <a:solidFill>
                  <a:schemeClr val="bg2">
                    <a:lumMod val="50000"/>
                  </a:schemeClr>
                </a:solidFill>
                <a:latin typeface="Rubik"/>
              </a:rPr>
              <a:t>tbl</a:t>
            </a:r>
            <a:r>
              <a:rPr lang="es-ES" sz="1600" dirty="0">
                <a:solidFill>
                  <a:schemeClr val="bg2">
                    <a:lumMod val="50000"/>
                  </a:schemeClr>
                </a:solidFill>
                <a:latin typeface="Rubik"/>
              </a:rPr>
              <a:t>"        "</a:t>
            </a:r>
            <a:r>
              <a:rPr lang="es-ES" sz="1600" dirty="0" err="1">
                <a:solidFill>
                  <a:schemeClr val="bg2">
                    <a:lumMod val="50000"/>
                  </a:schemeClr>
                </a:solidFill>
                <a:latin typeface="Rubik"/>
              </a:rPr>
              <a:t>data.frame</a:t>
            </a:r>
            <a:r>
              <a:rPr lang="es-ES" sz="1600" dirty="0">
                <a:solidFill>
                  <a:schemeClr val="bg2">
                    <a:lumMod val="50000"/>
                  </a:schemeClr>
                </a:solidFill>
                <a:latin typeface="Rubik"/>
              </a:rPr>
              <a:t>“</a:t>
            </a:r>
          </a:p>
          <a:p>
            <a:endParaRPr lang="es-ES" sz="1600" dirty="0">
              <a:latin typeface="Rubik"/>
            </a:endParaRPr>
          </a:p>
          <a:p>
            <a:r>
              <a:rPr lang="es-ES" sz="1600" dirty="0" err="1">
                <a:latin typeface="Rubik"/>
              </a:rPr>
              <a:t>iris_mean</a:t>
            </a:r>
            <a:endParaRPr lang="es-ES" sz="1600" dirty="0">
              <a:latin typeface="Rubik"/>
            </a:endParaRPr>
          </a:p>
          <a:p>
            <a:r>
              <a:rPr lang="es-ES" sz="1600" dirty="0">
                <a:solidFill>
                  <a:schemeClr val="bg2">
                    <a:lumMod val="50000"/>
                  </a:schemeClr>
                </a:solidFill>
                <a:latin typeface="Rubik"/>
              </a:rPr>
              <a:t># A </a:t>
            </a:r>
            <a:r>
              <a:rPr lang="es-ES" sz="1600" dirty="0" err="1">
                <a:solidFill>
                  <a:schemeClr val="bg2">
                    <a:lumMod val="50000"/>
                  </a:schemeClr>
                </a:solidFill>
                <a:latin typeface="Rubik"/>
              </a:rPr>
              <a:t>tibble</a:t>
            </a:r>
            <a:r>
              <a:rPr lang="es-ES" sz="1600" dirty="0">
                <a:solidFill>
                  <a:schemeClr val="bg2">
                    <a:lumMod val="50000"/>
                  </a:schemeClr>
                </a:solidFill>
                <a:latin typeface="Rubik"/>
              </a:rPr>
              <a:t>: 3 × 5</a:t>
            </a:r>
          </a:p>
          <a:p>
            <a:r>
              <a:rPr lang="es-ES" sz="1600" dirty="0">
                <a:solidFill>
                  <a:schemeClr val="bg2">
                    <a:lumMod val="50000"/>
                  </a:schemeClr>
                </a:solidFill>
                <a:latin typeface="Rubik"/>
              </a:rPr>
              <a:t> </a:t>
            </a:r>
            <a:r>
              <a:rPr lang="es-ES" sz="1600" dirty="0" err="1">
                <a:solidFill>
                  <a:schemeClr val="bg2">
                    <a:lumMod val="50000"/>
                  </a:schemeClr>
                </a:solidFill>
                <a:latin typeface="Rubik"/>
              </a:rPr>
              <a:t>Species</a:t>
            </a:r>
            <a:r>
              <a:rPr lang="es-ES" sz="1600" dirty="0">
                <a:solidFill>
                  <a:schemeClr val="bg2">
                    <a:lumMod val="50000"/>
                  </a:schemeClr>
                </a:solidFill>
                <a:latin typeface="Rubik"/>
              </a:rPr>
              <a:t>    </a:t>
            </a:r>
            <a:r>
              <a:rPr lang="es-ES" sz="1600" dirty="0" err="1">
                <a:solidFill>
                  <a:schemeClr val="bg2">
                    <a:lumMod val="50000"/>
                  </a:schemeClr>
                </a:solidFill>
                <a:latin typeface="Rubik"/>
              </a:rPr>
              <a:t>Sepal.Length.Mean</a:t>
            </a:r>
            <a:r>
              <a:rPr lang="es-ES" sz="1600" dirty="0">
                <a:solidFill>
                  <a:schemeClr val="bg2">
                    <a:lumMod val="50000"/>
                  </a:schemeClr>
                </a:solidFill>
                <a:latin typeface="Rubik"/>
              </a:rPr>
              <a:t> </a:t>
            </a:r>
            <a:r>
              <a:rPr lang="es-ES" sz="1600" dirty="0" err="1">
                <a:solidFill>
                  <a:schemeClr val="bg2">
                    <a:lumMod val="50000"/>
                  </a:schemeClr>
                </a:solidFill>
                <a:latin typeface="Rubik"/>
              </a:rPr>
              <a:t>Sepal.Width.Mean</a:t>
            </a:r>
            <a:r>
              <a:rPr lang="es-ES" sz="1600" dirty="0">
                <a:solidFill>
                  <a:schemeClr val="bg2">
                    <a:lumMod val="50000"/>
                  </a:schemeClr>
                </a:solidFill>
                <a:latin typeface="Rubik"/>
              </a:rPr>
              <a:t> </a:t>
            </a:r>
            <a:r>
              <a:rPr lang="es-ES" sz="1600" dirty="0" err="1">
                <a:solidFill>
                  <a:schemeClr val="bg2">
                    <a:lumMod val="50000"/>
                  </a:schemeClr>
                </a:solidFill>
                <a:latin typeface="Rubik"/>
              </a:rPr>
              <a:t>Petal.Length.Mean</a:t>
            </a:r>
            <a:r>
              <a:rPr lang="es-ES" sz="1600" dirty="0">
                <a:solidFill>
                  <a:schemeClr val="bg2">
                    <a:lumMod val="50000"/>
                  </a:schemeClr>
                </a:solidFill>
                <a:latin typeface="Rubik"/>
              </a:rPr>
              <a:t> </a:t>
            </a:r>
            <a:r>
              <a:rPr lang="es-ES" sz="1600" dirty="0" err="1">
                <a:solidFill>
                  <a:schemeClr val="bg2">
                    <a:lumMod val="50000"/>
                  </a:schemeClr>
                </a:solidFill>
                <a:latin typeface="Rubik"/>
              </a:rPr>
              <a:t>Petal.Width.Mean</a:t>
            </a:r>
            <a:endParaRPr lang="es-ES" sz="1600" dirty="0">
              <a:solidFill>
                <a:schemeClr val="bg2">
                  <a:lumMod val="50000"/>
                </a:schemeClr>
              </a:solidFill>
              <a:latin typeface="Rubik"/>
            </a:endParaRPr>
          </a:p>
          <a:p>
            <a:r>
              <a:rPr lang="es-ES" sz="1600" dirty="0">
                <a:solidFill>
                  <a:schemeClr val="bg2">
                    <a:lumMod val="50000"/>
                  </a:schemeClr>
                </a:solidFill>
                <a:latin typeface="Rubik"/>
              </a:rPr>
              <a:t>  &lt;</a:t>
            </a:r>
            <a:r>
              <a:rPr lang="es-ES" sz="1600" dirty="0" err="1">
                <a:solidFill>
                  <a:schemeClr val="bg2">
                    <a:lumMod val="50000"/>
                  </a:schemeClr>
                </a:solidFill>
                <a:latin typeface="Rubik"/>
              </a:rPr>
              <a:t>fct</a:t>
            </a:r>
            <a:r>
              <a:rPr lang="es-ES" sz="1600" dirty="0">
                <a:solidFill>
                  <a:schemeClr val="bg2">
                    <a:lumMod val="50000"/>
                  </a:schemeClr>
                </a:solidFill>
                <a:latin typeface="Rubik"/>
              </a:rPr>
              <a:t>&gt;                  &lt;</a:t>
            </a:r>
            <a:r>
              <a:rPr lang="es-ES" sz="1600" dirty="0" err="1">
                <a:solidFill>
                  <a:schemeClr val="bg2">
                    <a:lumMod val="50000"/>
                  </a:schemeClr>
                </a:solidFill>
                <a:latin typeface="Rubik"/>
              </a:rPr>
              <a:t>dbl</a:t>
            </a:r>
            <a:r>
              <a:rPr lang="es-ES" sz="1600" dirty="0">
                <a:solidFill>
                  <a:schemeClr val="bg2">
                    <a:lumMod val="50000"/>
                  </a:schemeClr>
                </a:solidFill>
                <a:latin typeface="Rubik"/>
              </a:rPr>
              <a:t>&gt;         	   &lt;</a:t>
            </a:r>
            <a:r>
              <a:rPr lang="es-ES" sz="1600" dirty="0" err="1">
                <a:solidFill>
                  <a:schemeClr val="bg2">
                    <a:lumMod val="50000"/>
                  </a:schemeClr>
                </a:solidFill>
                <a:latin typeface="Rubik"/>
              </a:rPr>
              <a:t>dbl</a:t>
            </a:r>
            <a:r>
              <a:rPr lang="es-ES" sz="1600" dirty="0">
                <a:solidFill>
                  <a:schemeClr val="bg2">
                    <a:lumMod val="50000"/>
                  </a:schemeClr>
                </a:solidFill>
                <a:latin typeface="Rubik"/>
              </a:rPr>
              <a:t>&gt;        	     &lt;</a:t>
            </a:r>
            <a:r>
              <a:rPr lang="es-ES" sz="1600" dirty="0" err="1">
                <a:solidFill>
                  <a:schemeClr val="bg2">
                    <a:lumMod val="50000"/>
                  </a:schemeClr>
                </a:solidFill>
                <a:latin typeface="Rubik"/>
              </a:rPr>
              <a:t>dbl</a:t>
            </a:r>
            <a:r>
              <a:rPr lang="es-ES" sz="1600" dirty="0">
                <a:solidFill>
                  <a:schemeClr val="bg2">
                    <a:lumMod val="50000"/>
                  </a:schemeClr>
                </a:solidFill>
                <a:latin typeface="Rubik"/>
              </a:rPr>
              <a:t>&gt;         	   &lt;</a:t>
            </a:r>
            <a:r>
              <a:rPr lang="es-ES" sz="1600" dirty="0" err="1">
                <a:solidFill>
                  <a:schemeClr val="bg2">
                    <a:lumMod val="50000"/>
                  </a:schemeClr>
                </a:solidFill>
                <a:latin typeface="Rubik"/>
              </a:rPr>
              <a:t>dbl</a:t>
            </a:r>
            <a:r>
              <a:rPr lang="es-ES" sz="1600" dirty="0">
                <a:solidFill>
                  <a:schemeClr val="bg2">
                    <a:lumMod val="50000"/>
                  </a:schemeClr>
                </a:solidFill>
                <a:latin typeface="Rubik"/>
              </a:rPr>
              <a:t>&gt;</a:t>
            </a:r>
          </a:p>
          <a:p>
            <a:r>
              <a:rPr lang="es-ES" sz="1600" dirty="0">
                <a:solidFill>
                  <a:schemeClr val="bg2">
                    <a:lumMod val="50000"/>
                  </a:schemeClr>
                </a:solidFill>
                <a:latin typeface="Rubik"/>
              </a:rPr>
              <a:t>1 </a:t>
            </a:r>
            <a:r>
              <a:rPr lang="es-ES" sz="1600" dirty="0" err="1">
                <a:solidFill>
                  <a:schemeClr val="bg2">
                    <a:lumMod val="50000"/>
                  </a:schemeClr>
                </a:solidFill>
                <a:latin typeface="Rubik"/>
              </a:rPr>
              <a:t>setosa</a:t>
            </a:r>
            <a:r>
              <a:rPr lang="es-ES" sz="1600" dirty="0">
                <a:solidFill>
                  <a:schemeClr val="bg2">
                    <a:lumMod val="50000"/>
                  </a:schemeClr>
                </a:solidFill>
                <a:latin typeface="Rubik"/>
              </a:rPr>
              <a:t>                  5.01             3.43           	   1.46         	   0.246</a:t>
            </a:r>
          </a:p>
          <a:p>
            <a:r>
              <a:rPr lang="es-ES" sz="1600" dirty="0">
                <a:solidFill>
                  <a:schemeClr val="bg2">
                    <a:lumMod val="50000"/>
                  </a:schemeClr>
                </a:solidFill>
                <a:latin typeface="Rubik"/>
              </a:rPr>
              <a:t>2 </a:t>
            </a:r>
            <a:r>
              <a:rPr lang="es-ES" sz="1600" dirty="0" err="1">
                <a:solidFill>
                  <a:schemeClr val="bg2">
                    <a:lumMod val="50000"/>
                  </a:schemeClr>
                </a:solidFill>
                <a:latin typeface="Rubik"/>
              </a:rPr>
              <a:t>versicolor</a:t>
            </a:r>
            <a:r>
              <a:rPr lang="es-ES" sz="1600" dirty="0">
                <a:solidFill>
                  <a:schemeClr val="bg2">
                    <a:lumMod val="50000"/>
                  </a:schemeClr>
                </a:solidFill>
                <a:latin typeface="Rubik"/>
              </a:rPr>
              <a:t>              5.94             2.77          	    4.26       	   1.33 </a:t>
            </a:r>
          </a:p>
          <a:p>
            <a:r>
              <a:rPr lang="es-ES" sz="1600" dirty="0">
                <a:solidFill>
                  <a:schemeClr val="bg2">
                    <a:lumMod val="50000"/>
                  </a:schemeClr>
                </a:solidFill>
                <a:latin typeface="Rubik"/>
              </a:rPr>
              <a:t>3 </a:t>
            </a:r>
            <a:r>
              <a:rPr lang="es-ES" sz="1600" dirty="0" err="1">
                <a:solidFill>
                  <a:schemeClr val="bg2">
                    <a:lumMod val="50000"/>
                  </a:schemeClr>
                </a:solidFill>
                <a:latin typeface="Rubik"/>
              </a:rPr>
              <a:t>virginica</a:t>
            </a:r>
            <a:r>
              <a:rPr lang="es-ES" sz="1600" dirty="0">
                <a:solidFill>
                  <a:schemeClr val="bg2">
                    <a:lumMod val="50000"/>
                  </a:schemeClr>
                </a:solidFill>
                <a:latin typeface="Rubik"/>
              </a:rPr>
              <a:t>               6.59         	    2.97           	   5.55        	    2.03 </a:t>
            </a:r>
          </a:p>
          <a:p>
            <a:endParaRPr lang="es-ES" sz="1600" dirty="0">
              <a:latin typeface="Rubik"/>
            </a:endParaRPr>
          </a:p>
          <a:p>
            <a:r>
              <a:rPr lang="es-ES" sz="1600" dirty="0">
                <a:latin typeface="Rubik"/>
              </a:rPr>
              <a:t>View (</a:t>
            </a:r>
            <a:r>
              <a:rPr lang="es-ES" sz="1600" dirty="0" err="1">
                <a:latin typeface="Rubik"/>
              </a:rPr>
              <a:t>iris_mean</a:t>
            </a:r>
            <a:r>
              <a:rPr lang="es-ES" sz="1600" dirty="0">
                <a:latin typeface="Rubik"/>
              </a:rPr>
              <a:t>)	</a:t>
            </a:r>
            <a:r>
              <a:rPr lang="es-ES" sz="1600" dirty="0">
                <a:solidFill>
                  <a:schemeClr val="bg2">
                    <a:lumMod val="50000"/>
                  </a:schemeClr>
                </a:solidFill>
                <a:latin typeface="Rubik"/>
              </a:rPr>
              <a:t># Se muestra la tabla</a:t>
            </a:r>
          </a:p>
          <a:p>
            <a:endParaRPr lang="es-ES" sz="1600" dirty="0">
              <a:latin typeface="Rubik"/>
            </a:endParaRPr>
          </a:p>
          <a:p>
            <a:endParaRPr lang="es-ES" sz="1600" dirty="0">
              <a:latin typeface="Rubik"/>
            </a:endParaRPr>
          </a:p>
        </p:txBody>
      </p:sp>
      <p:pic>
        <p:nvPicPr>
          <p:cNvPr id="4" name="Imagen 3"/>
          <p:cNvPicPr>
            <a:picLocks noChangeAspect="1"/>
          </p:cNvPicPr>
          <p:nvPr/>
        </p:nvPicPr>
        <p:blipFill>
          <a:blip r:embed="rId2"/>
          <a:stretch>
            <a:fillRect/>
          </a:stretch>
        </p:blipFill>
        <p:spPr>
          <a:xfrm>
            <a:off x="1191808" y="5045746"/>
            <a:ext cx="9579784" cy="1507099"/>
          </a:xfrm>
          <a:prstGeom prst="rect">
            <a:avLst/>
          </a:prstGeom>
        </p:spPr>
      </p:pic>
    </p:spTree>
    <p:extLst>
      <p:ext uri="{BB962C8B-B14F-4D97-AF65-F5344CB8AC3E}">
        <p14:creationId xmlns:p14="http://schemas.microsoft.com/office/powerpoint/2010/main" val="3822904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2: </a:t>
            </a:r>
            <a:r>
              <a:rPr lang="es-ES" sz="2800" b="0" u="sng" dirty="0">
                <a:effectLst/>
                <a:latin typeface="Montserrat"/>
              </a:rPr>
              <a:t>Programación y manipulación de datos en R</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381000" y="734139"/>
            <a:ext cx="11430000" cy="5509200"/>
          </a:xfrm>
          <a:prstGeom prst="rect">
            <a:avLst/>
          </a:prstGeom>
        </p:spPr>
        <p:txBody>
          <a:bodyPr wrap="square">
            <a:spAutoFit/>
          </a:bodyPr>
          <a:lstStyle/>
          <a:p>
            <a:r>
              <a:rPr lang="es-ES" sz="1600" dirty="0">
                <a:solidFill>
                  <a:schemeClr val="bg2">
                    <a:lumMod val="50000"/>
                  </a:schemeClr>
                </a:solidFill>
                <a:latin typeface="Rubik"/>
              </a:rPr>
              <a:t>"4) Con esta tabla, agrega a tu gráfica anterior otra geometría de puntos para agregar  los promedios en la visualización. Asegúrate que el primer argumento de la geometría sea el nombre de tu tabla y que los parámetros sean `</a:t>
            </a:r>
            <a:r>
              <a:rPr lang="es-ES" sz="1600" dirty="0" err="1">
                <a:solidFill>
                  <a:schemeClr val="bg2">
                    <a:lumMod val="50000"/>
                  </a:schemeClr>
                </a:solidFill>
                <a:latin typeface="Rubik"/>
              </a:rPr>
              <a:t>shape</a:t>
            </a:r>
            <a:r>
              <a:rPr lang="es-ES" sz="1600" dirty="0">
                <a:solidFill>
                  <a:schemeClr val="bg2">
                    <a:lumMod val="50000"/>
                  </a:schemeClr>
                </a:solidFill>
                <a:latin typeface="Rubik"/>
              </a:rPr>
              <a:t> = 23`, `</a:t>
            </a:r>
            <a:r>
              <a:rPr lang="es-ES" sz="1600" dirty="0" err="1">
                <a:solidFill>
                  <a:schemeClr val="bg2">
                    <a:lumMod val="50000"/>
                  </a:schemeClr>
                </a:solidFill>
                <a:latin typeface="Rubik"/>
              </a:rPr>
              <a:t>size</a:t>
            </a:r>
            <a:r>
              <a:rPr lang="es-ES" sz="1600" dirty="0">
                <a:solidFill>
                  <a:schemeClr val="bg2">
                    <a:lumMod val="50000"/>
                  </a:schemeClr>
                </a:solidFill>
                <a:latin typeface="Rubik"/>
              </a:rPr>
              <a:t> = 4`, `</a:t>
            </a:r>
            <a:r>
              <a:rPr lang="es-ES" sz="1600" dirty="0" err="1">
                <a:solidFill>
                  <a:schemeClr val="bg2">
                    <a:lumMod val="50000"/>
                  </a:schemeClr>
                </a:solidFill>
                <a:latin typeface="Rubik"/>
              </a:rPr>
              <a:t>fill</a:t>
            </a:r>
            <a:r>
              <a:rPr lang="es-ES" sz="1600" dirty="0">
                <a:solidFill>
                  <a:schemeClr val="bg2">
                    <a:lumMod val="50000"/>
                  </a:schemeClr>
                </a:solidFill>
                <a:latin typeface="Rubik"/>
              </a:rPr>
              <a:t> = '</a:t>
            </a:r>
            <a:r>
              <a:rPr lang="es-ES" sz="1600" dirty="0" err="1">
                <a:solidFill>
                  <a:schemeClr val="bg2">
                    <a:lumMod val="50000"/>
                  </a:schemeClr>
                </a:solidFill>
                <a:latin typeface="Rubik"/>
              </a:rPr>
              <a:t>black</a:t>
            </a:r>
            <a:r>
              <a:rPr lang="es-ES" sz="1600" dirty="0">
                <a:solidFill>
                  <a:schemeClr val="bg2">
                    <a:lumMod val="50000"/>
                  </a:schemeClr>
                </a:solidFill>
                <a:latin typeface="Rubik"/>
              </a:rPr>
              <a:t>'` y `</a:t>
            </a:r>
            <a:r>
              <a:rPr lang="es-ES" sz="1600" dirty="0" err="1">
                <a:solidFill>
                  <a:schemeClr val="bg2">
                    <a:lumMod val="50000"/>
                  </a:schemeClr>
                </a:solidFill>
                <a:latin typeface="Rubik"/>
              </a:rPr>
              <a:t>stroke</a:t>
            </a:r>
            <a:r>
              <a:rPr lang="es-ES" sz="1600" dirty="0">
                <a:solidFill>
                  <a:schemeClr val="bg2">
                    <a:lumMod val="50000"/>
                  </a:schemeClr>
                </a:solidFill>
                <a:latin typeface="Rubik"/>
              </a:rPr>
              <a:t> = 2`. También agrega etiquetas, temas y los cambios necesarios para mejorar tu visualización."</a:t>
            </a:r>
          </a:p>
          <a:p>
            <a:endParaRPr lang="es-ES" sz="1600" dirty="0">
              <a:solidFill>
                <a:schemeClr val="bg2">
                  <a:lumMod val="50000"/>
                </a:schemeClr>
              </a:solidFill>
              <a:latin typeface="Rubik"/>
            </a:endParaRPr>
          </a:p>
          <a:p>
            <a:r>
              <a:rPr lang="es-ES" sz="1600" dirty="0">
                <a:latin typeface="Rubik"/>
              </a:rPr>
              <a:t>grafica2 &lt;- </a:t>
            </a:r>
            <a:r>
              <a:rPr lang="es-ES" sz="1600" dirty="0" err="1">
                <a:latin typeface="Rubik"/>
              </a:rPr>
              <a:t>ggplot</a:t>
            </a:r>
            <a:r>
              <a:rPr lang="es-ES" sz="1600" dirty="0">
                <a:latin typeface="Rubik"/>
              </a:rPr>
              <a:t>(</a:t>
            </a:r>
            <a:r>
              <a:rPr lang="es-ES" sz="1600" dirty="0" err="1">
                <a:latin typeface="Rubik"/>
              </a:rPr>
              <a:t>iris,aes</a:t>
            </a:r>
            <a:r>
              <a:rPr lang="es-ES" sz="1600" dirty="0">
                <a:latin typeface="Rubik"/>
              </a:rPr>
              <a:t>(x=</a:t>
            </a:r>
            <a:r>
              <a:rPr lang="es-ES" sz="1600" dirty="0" err="1">
                <a:latin typeface="Rubik"/>
              </a:rPr>
              <a:t>Sepal.Length</a:t>
            </a:r>
            <a:r>
              <a:rPr lang="es-ES" sz="1600" dirty="0">
                <a:latin typeface="Rubik"/>
              </a:rPr>
              <a:t>, </a:t>
            </a:r>
          </a:p>
          <a:p>
            <a:r>
              <a:rPr lang="es-ES" sz="1600" dirty="0">
                <a:latin typeface="Rubik"/>
              </a:rPr>
              <a:t>		y=</a:t>
            </a:r>
            <a:r>
              <a:rPr lang="es-ES" sz="1600" dirty="0" err="1">
                <a:latin typeface="Rubik"/>
              </a:rPr>
              <a:t>Sepal.Width</a:t>
            </a:r>
            <a:r>
              <a:rPr lang="es-ES" sz="1600" dirty="0">
                <a:latin typeface="Rubik"/>
              </a:rPr>
              <a:t>, </a:t>
            </a:r>
          </a:p>
          <a:p>
            <a:r>
              <a:rPr lang="es-ES" sz="1600" dirty="0">
                <a:latin typeface="Rubik"/>
              </a:rPr>
              <a:t>		color=</a:t>
            </a:r>
            <a:r>
              <a:rPr lang="es-ES" sz="1600" dirty="0" err="1">
                <a:latin typeface="Rubik"/>
              </a:rPr>
              <a:t>Species</a:t>
            </a:r>
            <a:r>
              <a:rPr lang="es-ES" sz="1600" dirty="0">
                <a:latin typeface="Rubik"/>
              </a:rPr>
              <a:t>, </a:t>
            </a:r>
          </a:p>
          <a:p>
            <a:r>
              <a:rPr lang="es-ES" sz="1600" dirty="0">
                <a:latin typeface="Rubik"/>
              </a:rPr>
              <a:t>		</a:t>
            </a:r>
            <a:r>
              <a:rPr lang="es-ES" sz="1600" dirty="0" err="1">
                <a:latin typeface="Rubik"/>
              </a:rPr>
              <a:t>size</a:t>
            </a:r>
            <a:r>
              <a:rPr lang="es-ES" sz="1600" dirty="0">
                <a:latin typeface="Rubik"/>
              </a:rPr>
              <a:t>=</a:t>
            </a:r>
            <a:r>
              <a:rPr lang="es-ES" sz="1600" dirty="0" err="1">
                <a:latin typeface="Rubik"/>
              </a:rPr>
              <a:t>Petal.Width</a:t>
            </a:r>
            <a:r>
              <a:rPr lang="es-ES" sz="1600" dirty="0">
                <a:latin typeface="Rubik"/>
              </a:rPr>
              <a:t>)) + </a:t>
            </a:r>
          </a:p>
          <a:p>
            <a:r>
              <a:rPr lang="es-ES" sz="1600" dirty="0">
                <a:latin typeface="Rubik"/>
              </a:rPr>
              <a:t>           </a:t>
            </a:r>
            <a:r>
              <a:rPr lang="es-ES" sz="1600" dirty="0" err="1">
                <a:latin typeface="Rubik"/>
              </a:rPr>
              <a:t>geom_point</a:t>
            </a:r>
            <a:r>
              <a:rPr lang="es-ES" sz="1600" dirty="0">
                <a:latin typeface="Rubik"/>
              </a:rPr>
              <a:t>(</a:t>
            </a:r>
            <a:r>
              <a:rPr lang="es-ES" sz="1600" dirty="0" err="1">
                <a:latin typeface="Rubik"/>
              </a:rPr>
              <a:t>shape</a:t>
            </a:r>
            <a:r>
              <a:rPr lang="es-ES" sz="1600" dirty="0">
                <a:latin typeface="Rubik"/>
              </a:rPr>
              <a:t> = 20, </a:t>
            </a:r>
          </a:p>
          <a:p>
            <a:r>
              <a:rPr lang="es-ES" sz="1600" dirty="0">
                <a:latin typeface="Rubik"/>
              </a:rPr>
              <a:t>		</a:t>
            </a:r>
            <a:r>
              <a:rPr lang="es-ES" sz="1600" dirty="0" err="1">
                <a:latin typeface="Rubik"/>
              </a:rPr>
              <a:t>alpha</a:t>
            </a:r>
            <a:r>
              <a:rPr lang="es-ES" sz="1600" dirty="0">
                <a:latin typeface="Rubik"/>
              </a:rPr>
              <a:t> = 0.8) + </a:t>
            </a:r>
          </a:p>
          <a:p>
            <a:r>
              <a:rPr lang="es-ES" sz="1600" dirty="0">
                <a:latin typeface="Rubik"/>
              </a:rPr>
              <a:t>           </a:t>
            </a:r>
            <a:r>
              <a:rPr lang="es-ES" sz="1600" dirty="0" err="1">
                <a:latin typeface="Rubik"/>
              </a:rPr>
              <a:t>geom_point</a:t>
            </a:r>
            <a:r>
              <a:rPr lang="es-ES" sz="1600" dirty="0">
                <a:latin typeface="Rubik"/>
              </a:rPr>
              <a:t>(data = </a:t>
            </a:r>
            <a:r>
              <a:rPr lang="es-ES" sz="1600" dirty="0" err="1">
                <a:latin typeface="Rubik"/>
              </a:rPr>
              <a:t>iris_mean</a:t>
            </a:r>
            <a:r>
              <a:rPr lang="es-ES" sz="1600" dirty="0">
                <a:latin typeface="Rubik"/>
              </a:rPr>
              <a:t>, </a:t>
            </a:r>
            <a:r>
              <a:rPr lang="es-ES" sz="1600" dirty="0" err="1">
                <a:latin typeface="Rubik"/>
              </a:rPr>
              <a:t>shape</a:t>
            </a:r>
            <a:r>
              <a:rPr lang="es-ES" sz="1600" dirty="0">
                <a:latin typeface="Rubik"/>
              </a:rPr>
              <a:t> = 23, </a:t>
            </a:r>
          </a:p>
          <a:p>
            <a:r>
              <a:rPr lang="es-ES" sz="1600" dirty="0">
                <a:latin typeface="Rubik"/>
              </a:rPr>
              <a:t>	</a:t>
            </a:r>
            <a:r>
              <a:rPr lang="es-ES" sz="1600" dirty="0" err="1">
                <a:latin typeface="Rubik"/>
              </a:rPr>
              <a:t>size</a:t>
            </a:r>
            <a:r>
              <a:rPr lang="es-ES" sz="1600" dirty="0">
                <a:latin typeface="Rubik"/>
              </a:rPr>
              <a:t> = 4, </a:t>
            </a:r>
            <a:r>
              <a:rPr lang="es-ES" sz="1600" dirty="0" err="1">
                <a:latin typeface="Rubik"/>
              </a:rPr>
              <a:t>fill</a:t>
            </a:r>
            <a:r>
              <a:rPr lang="es-ES" sz="1600" dirty="0">
                <a:latin typeface="Rubik"/>
              </a:rPr>
              <a:t> = "</a:t>
            </a:r>
            <a:r>
              <a:rPr lang="es-ES" sz="1600" dirty="0" err="1">
                <a:latin typeface="Rubik"/>
              </a:rPr>
              <a:t>black</a:t>
            </a:r>
            <a:r>
              <a:rPr lang="es-ES" sz="1600" dirty="0">
                <a:latin typeface="Rubik"/>
              </a:rPr>
              <a:t>", </a:t>
            </a:r>
            <a:r>
              <a:rPr lang="es-ES" sz="1600" dirty="0" err="1">
                <a:latin typeface="Rubik"/>
              </a:rPr>
              <a:t>stroke</a:t>
            </a:r>
            <a:r>
              <a:rPr lang="es-ES" sz="1600" dirty="0">
                <a:latin typeface="Rubik"/>
              </a:rPr>
              <a:t> = 2) + </a:t>
            </a:r>
          </a:p>
          <a:p>
            <a:r>
              <a:rPr lang="es-ES" sz="1600" dirty="0">
                <a:latin typeface="Rubik"/>
              </a:rPr>
              <a:t>           </a:t>
            </a:r>
            <a:r>
              <a:rPr lang="es-ES" sz="1600" dirty="0" err="1">
                <a:latin typeface="Rubik"/>
              </a:rPr>
              <a:t>labs</a:t>
            </a:r>
            <a:r>
              <a:rPr lang="es-ES" sz="1600" dirty="0">
                <a:latin typeface="Rubik"/>
              </a:rPr>
              <a:t>(</a:t>
            </a:r>
            <a:r>
              <a:rPr lang="es-ES" sz="1600" dirty="0" err="1">
                <a:latin typeface="Rubik"/>
              </a:rPr>
              <a:t>title</a:t>
            </a:r>
            <a:r>
              <a:rPr lang="es-ES" sz="1600" dirty="0">
                <a:latin typeface="Rubik"/>
              </a:rPr>
              <a:t> = "Datos de Iris",</a:t>
            </a:r>
          </a:p>
          <a:p>
            <a:r>
              <a:rPr lang="es-ES" sz="1600" dirty="0">
                <a:latin typeface="Rubik"/>
              </a:rPr>
              <a:t>	x = "</a:t>
            </a:r>
            <a:r>
              <a:rPr lang="es-ES" sz="1600" dirty="0" err="1">
                <a:latin typeface="Rubik"/>
              </a:rPr>
              <a:t>Sepal</a:t>
            </a:r>
            <a:r>
              <a:rPr lang="es-ES" sz="1600" dirty="0">
                <a:latin typeface="Rubik"/>
              </a:rPr>
              <a:t> </a:t>
            </a:r>
            <a:r>
              <a:rPr lang="es-ES" sz="1600" dirty="0" err="1">
                <a:latin typeface="Rubik"/>
              </a:rPr>
              <a:t>Length</a:t>
            </a:r>
            <a:r>
              <a:rPr lang="es-ES" sz="1600" dirty="0">
                <a:latin typeface="Rubik"/>
              </a:rPr>
              <a:t>", 	</a:t>
            </a:r>
          </a:p>
          <a:p>
            <a:r>
              <a:rPr lang="es-ES" sz="1600" dirty="0">
                <a:latin typeface="Rubik"/>
              </a:rPr>
              <a:t>	y = "</a:t>
            </a:r>
            <a:r>
              <a:rPr lang="es-ES" sz="1600" dirty="0" err="1">
                <a:latin typeface="Rubik"/>
              </a:rPr>
              <a:t>Sepal</a:t>
            </a:r>
            <a:r>
              <a:rPr lang="es-ES" sz="1600" dirty="0">
                <a:latin typeface="Rubik"/>
              </a:rPr>
              <a:t> </a:t>
            </a:r>
            <a:r>
              <a:rPr lang="es-ES" sz="1600" dirty="0" err="1">
                <a:latin typeface="Rubik"/>
              </a:rPr>
              <a:t>Width</a:t>
            </a:r>
            <a:r>
              <a:rPr lang="es-ES" sz="1600" dirty="0">
                <a:latin typeface="Rubik"/>
              </a:rPr>
              <a:t>") +</a:t>
            </a:r>
          </a:p>
          <a:p>
            <a:r>
              <a:rPr lang="es-ES" sz="1600" dirty="0">
                <a:latin typeface="Rubik"/>
              </a:rPr>
              <a:t>	</a:t>
            </a:r>
            <a:r>
              <a:rPr lang="es-ES" sz="1600" dirty="0" err="1">
                <a:latin typeface="Rubik"/>
              </a:rPr>
              <a:t>scale_size</a:t>
            </a:r>
            <a:r>
              <a:rPr lang="es-ES" sz="1600" dirty="0">
                <a:latin typeface="Rubik"/>
              </a:rPr>
              <a:t>("</a:t>
            </a:r>
            <a:r>
              <a:rPr lang="es-ES" sz="1600" dirty="0" err="1">
                <a:latin typeface="Rubik"/>
              </a:rPr>
              <a:t>Petal</a:t>
            </a:r>
            <a:r>
              <a:rPr lang="es-ES" sz="1600" dirty="0">
                <a:latin typeface="Rubik"/>
              </a:rPr>
              <a:t> </a:t>
            </a:r>
            <a:r>
              <a:rPr lang="es-ES" sz="1600" dirty="0" err="1">
                <a:latin typeface="Rubik"/>
              </a:rPr>
              <a:t>Width</a:t>
            </a:r>
            <a:r>
              <a:rPr lang="es-ES" sz="1600" dirty="0">
                <a:latin typeface="Rubik"/>
              </a:rPr>
              <a:t>") + </a:t>
            </a:r>
          </a:p>
          <a:p>
            <a:r>
              <a:rPr lang="es-ES" sz="1600" dirty="0">
                <a:latin typeface="Rubik"/>
              </a:rPr>
              <a:t>	</a:t>
            </a:r>
            <a:r>
              <a:rPr lang="es-ES" sz="1600" dirty="0" err="1">
                <a:latin typeface="Rubik"/>
              </a:rPr>
              <a:t>theme_classic</a:t>
            </a:r>
            <a:r>
              <a:rPr lang="es-ES" sz="1600" dirty="0">
                <a:latin typeface="Rubik"/>
              </a:rPr>
              <a:t>()</a:t>
            </a:r>
          </a:p>
          <a:p>
            <a:endParaRPr lang="es-ES" sz="1600" dirty="0">
              <a:latin typeface="Rubik"/>
            </a:endParaRPr>
          </a:p>
          <a:p>
            <a:r>
              <a:rPr lang="es-ES" sz="1600" dirty="0">
                <a:latin typeface="Rubik"/>
              </a:rPr>
              <a:t>grafica2 	</a:t>
            </a:r>
            <a:r>
              <a:rPr lang="es-ES" sz="1600" dirty="0">
                <a:solidFill>
                  <a:schemeClr val="bg2">
                    <a:lumMod val="50000"/>
                  </a:schemeClr>
                </a:solidFill>
                <a:latin typeface="Rubik"/>
              </a:rPr>
              <a:t># Se despliega la gráfica</a:t>
            </a:r>
          </a:p>
          <a:p>
            <a:endParaRPr lang="es-ES" sz="1600" dirty="0">
              <a:latin typeface="Rubik"/>
            </a:endParaRPr>
          </a:p>
          <a:p>
            <a:endParaRPr lang="es-ES" sz="1600" dirty="0">
              <a:solidFill>
                <a:schemeClr val="bg2">
                  <a:lumMod val="50000"/>
                </a:schemeClr>
              </a:solidFill>
              <a:latin typeface="Rubik"/>
            </a:endParaRPr>
          </a:p>
          <a:p>
            <a:r>
              <a:rPr lang="es-ES" sz="1600" dirty="0">
                <a:solidFill>
                  <a:schemeClr val="bg2">
                    <a:lumMod val="50000"/>
                  </a:schemeClr>
                </a:solidFill>
                <a:latin typeface="Rubik"/>
              </a:rPr>
              <a:t># Con esta tabla "</a:t>
            </a:r>
            <a:r>
              <a:rPr lang="es-ES" sz="1600" dirty="0" err="1">
                <a:solidFill>
                  <a:schemeClr val="bg2">
                    <a:lumMod val="50000"/>
                  </a:schemeClr>
                </a:solidFill>
                <a:latin typeface="Rubik"/>
              </a:rPr>
              <a:t>iris_mean</a:t>
            </a:r>
            <a:r>
              <a:rPr lang="es-ES" sz="1600" dirty="0">
                <a:solidFill>
                  <a:schemeClr val="bg2">
                    <a:lumMod val="50000"/>
                  </a:schemeClr>
                </a:solidFill>
                <a:latin typeface="Rubik"/>
              </a:rPr>
              <a:t>" se genera un marcador que nos ayuda mostrar en la gráfica el promedio de cada especie.</a:t>
            </a:r>
          </a:p>
        </p:txBody>
      </p:sp>
      <p:pic>
        <p:nvPicPr>
          <p:cNvPr id="2" name="Imagen 1"/>
          <p:cNvPicPr>
            <a:picLocks noChangeAspect="1"/>
          </p:cNvPicPr>
          <p:nvPr/>
        </p:nvPicPr>
        <p:blipFill>
          <a:blip r:embed="rId2"/>
          <a:stretch>
            <a:fillRect/>
          </a:stretch>
        </p:blipFill>
        <p:spPr>
          <a:xfrm>
            <a:off x="5470090" y="1920613"/>
            <a:ext cx="6230219" cy="37533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3112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3: </a:t>
            </a:r>
            <a:r>
              <a:rPr lang="es-MX" sz="2800" u="sng" dirty="0">
                <a:latin typeface="Montserrat"/>
              </a:rPr>
              <a:t>Análisis Exploratorio de Datos (AED o EDA) con R</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381000" y="734139"/>
            <a:ext cx="11430000" cy="5262979"/>
          </a:xfrm>
          <a:prstGeom prst="rect">
            <a:avLst/>
          </a:prstGeom>
        </p:spPr>
        <p:txBody>
          <a:bodyPr wrap="square">
            <a:spAutoFit/>
          </a:bodyPr>
          <a:lstStyle/>
          <a:p>
            <a:r>
              <a:rPr lang="es-ES" sz="1600" dirty="0">
                <a:solidFill>
                  <a:schemeClr val="bg2">
                    <a:lumMod val="50000"/>
                  </a:schemeClr>
                </a:solidFill>
                <a:latin typeface="Rubik"/>
              </a:rPr>
              <a:t># Objetivo: Realizar un análisis descriptivo de las variables de un </a:t>
            </a:r>
            <a:r>
              <a:rPr lang="es-ES" sz="1600" dirty="0" err="1">
                <a:solidFill>
                  <a:schemeClr val="bg2">
                    <a:lumMod val="50000"/>
                  </a:schemeClr>
                </a:solidFill>
                <a:latin typeface="Rubik"/>
              </a:rPr>
              <a:t>dataframe</a:t>
            </a:r>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a:solidFill>
                  <a:schemeClr val="bg2">
                    <a:lumMod val="50000"/>
                  </a:schemeClr>
                </a:solidFill>
                <a:latin typeface="Rubik"/>
              </a:rPr>
              <a:t># Requisitos</a:t>
            </a:r>
          </a:p>
          <a:p>
            <a:r>
              <a:rPr lang="es-ES" sz="1600" dirty="0">
                <a:solidFill>
                  <a:schemeClr val="bg2">
                    <a:lumMod val="50000"/>
                  </a:schemeClr>
                </a:solidFill>
                <a:latin typeface="Rubik"/>
              </a:rPr>
              <a:t>	# 1. R, </a:t>
            </a:r>
            <a:r>
              <a:rPr lang="es-ES" sz="1600" dirty="0" err="1">
                <a:solidFill>
                  <a:schemeClr val="bg2">
                    <a:lumMod val="50000"/>
                  </a:schemeClr>
                </a:solidFill>
                <a:latin typeface="Rubik"/>
              </a:rPr>
              <a:t>Rstudio</a:t>
            </a:r>
            <a:endParaRPr lang="es-ES" sz="1600" dirty="0">
              <a:solidFill>
                <a:schemeClr val="bg2">
                  <a:lumMod val="50000"/>
                </a:schemeClr>
              </a:solidFill>
              <a:latin typeface="Rubik"/>
            </a:endParaRPr>
          </a:p>
          <a:p>
            <a:r>
              <a:rPr lang="es-ES" sz="1600" dirty="0">
                <a:solidFill>
                  <a:schemeClr val="bg2">
                    <a:lumMod val="50000"/>
                  </a:schemeClr>
                </a:solidFill>
                <a:latin typeface="Rubik"/>
              </a:rPr>
              <a:t>	# 2. Haber realizado el </a:t>
            </a:r>
            <a:r>
              <a:rPr lang="es-ES" sz="1600" dirty="0" err="1">
                <a:solidFill>
                  <a:schemeClr val="bg2">
                    <a:lumMod val="50000"/>
                  </a:schemeClr>
                </a:solidFill>
                <a:latin typeface="Rubik"/>
              </a:rPr>
              <a:t>prework</a:t>
            </a:r>
            <a:r>
              <a:rPr lang="es-ES" sz="1600" dirty="0">
                <a:solidFill>
                  <a:schemeClr val="bg2">
                    <a:lumMod val="50000"/>
                  </a:schemeClr>
                </a:solidFill>
                <a:latin typeface="Rubik"/>
              </a:rPr>
              <a:t> y seguir el curso de los ejemplos de la sesión</a:t>
            </a:r>
          </a:p>
          <a:p>
            <a:r>
              <a:rPr lang="es-ES" sz="1600" dirty="0">
                <a:solidFill>
                  <a:schemeClr val="bg2">
                    <a:lumMod val="50000"/>
                  </a:schemeClr>
                </a:solidFill>
                <a:latin typeface="Rubik"/>
              </a:rPr>
              <a:t>	# 3. Curiosidad por investigar nuevos tópicos y funciones de R</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Librerías necesarias</a:t>
            </a:r>
          </a:p>
          <a:p>
            <a:r>
              <a:rPr lang="es-ES" sz="1600" dirty="0" err="1">
                <a:latin typeface="Rubik"/>
              </a:rPr>
              <a:t>library</a:t>
            </a:r>
            <a:r>
              <a:rPr lang="es-ES" sz="1600" dirty="0">
                <a:latin typeface="Rubik"/>
              </a:rPr>
              <a:t>(</a:t>
            </a:r>
            <a:r>
              <a:rPr lang="es-ES" sz="1600" dirty="0" err="1">
                <a:latin typeface="Rubik"/>
              </a:rPr>
              <a:t>dplyr</a:t>
            </a:r>
            <a:r>
              <a:rPr lang="es-ES" sz="1600" dirty="0">
                <a:latin typeface="Rubik"/>
              </a:rPr>
              <a:t>)</a:t>
            </a:r>
          </a:p>
          <a:p>
            <a:r>
              <a:rPr lang="es-ES" sz="1600" dirty="0" err="1">
                <a:latin typeface="Rubik"/>
              </a:rPr>
              <a:t>library</a:t>
            </a:r>
            <a:r>
              <a:rPr lang="es-ES" sz="1600" dirty="0">
                <a:latin typeface="Rubik"/>
              </a:rPr>
              <a:t>(</a:t>
            </a:r>
            <a:r>
              <a:rPr lang="es-ES" sz="1600" dirty="0" err="1">
                <a:latin typeface="Rubik"/>
              </a:rPr>
              <a:t>DescTools</a:t>
            </a:r>
            <a:r>
              <a:rPr lang="es-ES" sz="1600" dirty="0">
                <a:latin typeface="Rubik"/>
              </a:rPr>
              <a:t>)</a:t>
            </a:r>
          </a:p>
          <a:p>
            <a:r>
              <a:rPr lang="es-ES" sz="1600" dirty="0" err="1">
                <a:latin typeface="Rubik"/>
              </a:rPr>
              <a:t>library</a:t>
            </a:r>
            <a:r>
              <a:rPr lang="es-ES" sz="1600" dirty="0">
                <a:latin typeface="Rubik"/>
              </a:rPr>
              <a:t>(ggplot2)</a:t>
            </a:r>
          </a:p>
          <a:p>
            <a:r>
              <a:rPr lang="es-ES" sz="1600" dirty="0" err="1">
                <a:latin typeface="Rubik"/>
              </a:rPr>
              <a:t>library</a:t>
            </a:r>
            <a:r>
              <a:rPr lang="es-ES" sz="1600" dirty="0">
                <a:latin typeface="Rubik"/>
              </a:rPr>
              <a:t>(</a:t>
            </a:r>
            <a:r>
              <a:rPr lang="es-ES" sz="1600" dirty="0" err="1">
                <a:latin typeface="Rubik"/>
              </a:rPr>
              <a:t>moments</a:t>
            </a:r>
            <a:r>
              <a:rPr lang="es-ES" sz="1600" dirty="0">
                <a:latin typeface="Rubik"/>
              </a:rPr>
              <a:t>)</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Desarrollo</a:t>
            </a:r>
          </a:p>
          <a:p>
            <a:r>
              <a:rPr lang="es-ES" sz="1600" dirty="0">
                <a:solidFill>
                  <a:schemeClr val="bg2">
                    <a:lumMod val="50000"/>
                  </a:schemeClr>
                </a:solidFill>
                <a:latin typeface="Rubik"/>
              </a:rPr>
              <a:t>"Utilizando el </a:t>
            </a:r>
            <a:r>
              <a:rPr lang="es-ES" sz="1600" dirty="0" err="1">
                <a:solidFill>
                  <a:schemeClr val="bg2">
                    <a:lumMod val="50000"/>
                  </a:schemeClr>
                </a:solidFill>
                <a:latin typeface="Rubik"/>
              </a:rPr>
              <a:t>dataframe</a:t>
            </a:r>
            <a:r>
              <a:rPr lang="es-ES" sz="1600" dirty="0">
                <a:solidFill>
                  <a:schemeClr val="bg2">
                    <a:lumMod val="50000"/>
                  </a:schemeClr>
                </a:solidFill>
                <a:latin typeface="Rubik"/>
              </a:rPr>
              <a:t> `boxp.csv` realiza el siguiente análisis descriptivo. No olvides excluir los </a:t>
            </a:r>
            <a:r>
              <a:rPr lang="es-ES" sz="1600" dirty="0" err="1">
                <a:solidFill>
                  <a:schemeClr val="bg2">
                    <a:lumMod val="50000"/>
                  </a:schemeClr>
                </a:solidFill>
                <a:latin typeface="Rubik"/>
              </a:rPr>
              <a:t>missing</a:t>
            </a:r>
            <a:r>
              <a:rPr lang="es-ES" sz="1600" dirty="0">
                <a:solidFill>
                  <a:schemeClr val="bg2">
                    <a:lumMod val="50000"/>
                  </a:schemeClr>
                </a:solidFill>
                <a:latin typeface="Rubik"/>
              </a:rPr>
              <a:t> </a:t>
            </a:r>
            <a:r>
              <a:rPr lang="es-ES" sz="1600" dirty="0" err="1">
                <a:solidFill>
                  <a:schemeClr val="bg2">
                    <a:lumMod val="50000"/>
                  </a:schemeClr>
                </a:solidFill>
                <a:latin typeface="Rubik"/>
              </a:rPr>
              <a:t>values</a:t>
            </a:r>
            <a:r>
              <a:rPr lang="es-ES" sz="1600" dirty="0">
                <a:solidFill>
                  <a:schemeClr val="bg2">
                    <a:lumMod val="50000"/>
                  </a:schemeClr>
                </a:solidFill>
                <a:latin typeface="Rubik"/>
              </a:rPr>
              <a:t> y transformar las variables a su tipo y escala correspondiente.“</a:t>
            </a:r>
          </a:p>
          <a:p>
            <a:endParaRPr lang="es-ES" sz="1600" dirty="0">
              <a:solidFill>
                <a:schemeClr val="bg2">
                  <a:lumMod val="50000"/>
                </a:schemeClr>
              </a:solidFill>
              <a:latin typeface="Rubik"/>
            </a:endParaRPr>
          </a:p>
          <a:p>
            <a:r>
              <a:rPr lang="es-ES" sz="1600" dirty="0" err="1">
                <a:latin typeface="Rubik"/>
              </a:rPr>
              <a:t>df</a:t>
            </a:r>
            <a:r>
              <a:rPr lang="es-ES" sz="1600" dirty="0">
                <a:latin typeface="Rubik"/>
              </a:rPr>
              <a:t> &lt;- read.csv("https://raw.githubusercontent.com/</a:t>
            </a:r>
            <a:r>
              <a:rPr lang="es-ES" sz="1600" dirty="0" err="1">
                <a:latin typeface="Rubik"/>
              </a:rPr>
              <a:t>beduExpert</a:t>
            </a:r>
            <a:r>
              <a:rPr lang="es-ES" sz="1600" dirty="0">
                <a:latin typeface="Rubik"/>
              </a:rPr>
              <a:t>/Programacion-R-Santander-2022/</a:t>
            </a:r>
            <a:r>
              <a:rPr lang="es-ES" sz="1600" dirty="0" err="1">
                <a:latin typeface="Rubik"/>
              </a:rPr>
              <a:t>main</a:t>
            </a:r>
            <a:r>
              <a:rPr lang="es-ES" sz="1600" dirty="0">
                <a:latin typeface="Rubik"/>
              </a:rPr>
              <a:t>/Sesion-03/Data/boxp.csv")</a:t>
            </a:r>
          </a:p>
          <a:p>
            <a:endParaRPr lang="es-ES" sz="1600" dirty="0">
              <a:latin typeface="Rubik"/>
            </a:endParaRPr>
          </a:p>
          <a:p>
            <a:r>
              <a:rPr lang="es-ES" sz="1600" dirty="0">
                <a:latin typeface="Rubik"/>
              </a:rPr>
              <a:t>View (</a:t>
            </a:r>
            <a:r>
              <a:rPr lang="es-ES" sz="1600" dirty="0" err="1">
                <a:latin typeface="Rubik"/>
              </a:rPr>
              <a:t>df</a:t>
            </a:r>
            <a:r>
              <a:rPr lang="es-ES" sz="1600" dirty="0">
                <a:latin typeface="Rubik"/>
              </a:rPr>
              <a:t>)</a:t>
            </a:r>
            <a:r>
              <a:rPr lang="es-ES" sz="1600" dirty="0">
                <a:solidFill>
                  <a:schemeClr val="bg2">
                    <a:lumMod val="50000"/>
                  </a:schemeClr>
                </a:solidFill>
                <a:latin typeface="Rubik"/>
              </a:rPr>
              <a:t>		# Visualización del </a:t>
            </a:r>
            <a:r>
              <a:rPr lang="es-ES" sz="1600" dirty="0" err="1">
                <a:solidFill>
                  <a:schemeClr val="bg2">
                    <a:lumMod val="50000"/>
                  </a:schemeClr>
                </a:solidFill>
                <a:latin typeface="Rubik"/>
              </a:rPr>
              <a:t>dataframe</a:t>
            </a:r>
            <a:endParaRPr lang="es-ES" sz="1600" dirty="0">
              <a:solidFill>
                <a:schemeClr val="bg2">
                  <a:lumMod val="50000"/>
                </a:schemeClr>
              </a:solidFill>
              <a:latin typeface="Rubik"/>
            </a:endParaRPr>
          </a:p>
        </p:txBody>
      </p:sp>
    </p:spTree>
    <p:extLst>
      <p:ext uri="{BB962C8B-B14F-4D97-AF65-F5344CB8AC3E}">
        <p14:creationId xmlns:p14="http://schemas.microsoft.com/office/powerpoint/2010/main" val="71660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3: </a:t>
            </a:r>
            <a:r>
              <a:rPr lang="es-MX" sz="2800" u="sng" dirty="0">
                <a:latin typeface="Montserrat"/>
              </a:rPr>
              <a:t>Análisis Exploratorio de Datos (AED o EDA) con R</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381000" y="734139"/>
            <a:ext cx="11430000" cy="5262979"/>
          </a:xfrm>
          <a:prstGeom prst="rect">
            <a:avLst/>
          </a:prstGeom>
        </p:spPr>
        <p:txBody>
          <a:bodyPr wrap="square">
            <a:spAutoFit/>
          </a:bodyPr>
          <a:lstStyle/>
          <a:p>
            <a:r>
              <a:rPr lang="es-ES" sz="1600" dirty="0">
                <a:solidFill>
                  <a:schemeClr val="bg2">
                    <a:lumMod val="50000"/>
                  </a:schemeClr>
                </a:solidFill>
                <a:latin typeface="Rubik"/>
              </a:rPr>
              <a:t>#Desarrollo</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Eliminar renglones con na y limpieza</a:t>
            </a:r>
          </a:p>
          <a:p>
            <a:r>
              <a:rPr lang="es-ES" sz="1600" dirty="0" err="1">
                <a:latin typeface="Rubik"/>
              </a:rPr>
              <a:t>df.clean</a:t>
            </a:r>
            <a:r>
              <a:rPr lang="es-ES" sz="1600" dirty="0">
                <a:latin typeface="Rubik"/>
              </a:rPr>
              <a:t> &lt;- </a:t>
            </a:r>
            <a:r>
              <a:rPr lang="es-ES" sz="1600" dirty="0" err="1">
                <a:latin typeface="Rubik"/>
              </a:rPr>
              <a:t>na.omit</a:t>
            </a:r>
            <a:r>
              <a:rPr lang="es-ES" sz="1600" dirty="0">
                <a:latin typeface="Rubik"/>
              </a:rPr>
              <a:t>(</a:t>
            </a:r>
            <a:r>
              <a:rPr lang="es-ES" sz="1600" dirty="0" err="1">
                <a:latin typeface="Rubik"/>
              </a:rPr>
              <a:t>df</a:t>
            </a:r>
            <a:r>
              <a:rPr lang="es-ES" sz="1600" dirty="0">
                <a:latin typeface="Rubik"/>
              </a:rPr>
              <a:t>)</a:t>
            </a:r>
          </a:p>
          <a:p>
            <a:r>
              <a:rPr lang="es-ES" sz="1600" dirty="0">
                <a:latin typeface="Rubik"/>
              </a:rPr>
              <a:t>View(</a:t>
            </a:r>
            <a:r>
              <a:rPr lang="es-ES" sz="1600" dirty="0" err="1">
                <a:latin typeface="Rubik"/>
              </a:rPr>
              <a:t>df.clean</a:t>
            </a:r>
            <a:r>
              <a:rPr lang="es-ES" sz="1600" dirty="0">
                <a:latin typeface="Rubik"/>
              </a:rPr>
              <a:t>)</a:t>
            </a:r>
          </a:p>
          <a:p>
            <a:endParaRPr lang="es-ES" sz="1600" dirty="0">
              <a:latin typeface="Rubik"/>
            </a:endParaRPr>
          </a:p>
          <a:p>
            <a:r>
              <a:rPr lang="es-ES" sz="1600" dirty="0" err="1">
                <a:latin typeface="Rubik"/>
              </a:rPr>
              <a:t>str</a:t>
            </a:r>
            <a:r>
              <a:rPr lang="es-ES" sz="1600" dirty="0">
                <a:latin typeface="Rubik"/>
              </a:rPr>
              <a:t>(</a:t>
            </a:r>
            <a:r>
              <a:rPr lang="es-ES" sz="1600" dirty="0" err="1">
                <a:latin typeface="Rubik"/>
              </a:rPr>
              <a:t>df.clean</a:t>
            </a:r>
            <a:r>
              <a:rPr lang="es-ES" sz="1600" dirty="0">
                <a:latin typeface="Rubik"/>
              </a:rPr>
              <a:t>)</a:t>
            </a:r>
          </a:p>
          <a:p>
            <a:endParaRPr lang="es-ES" sz="1600" dirty="0">
              <a:latin typeface="Rubik"/>
            </a:endParaRPr>
          </a:p>
          <a:p>
            <a:r>
              <a:rPr lang="es-ES" sz="1600" dirty="0" err="1">
                <a:latin typeface="Rubik"/>
              </a:rPr>
              <a:t>df.clean$Grupo</a:t>
            </a:r>
            <a:r>
              <a:rPr lang="es-ES" sz="1600" dirty="0">
                <a:latin typeface="Rubik"/>
              </a:rPr>
              <a:t> &lt;- factor(</a:t>
            </a:r>
            <a:r>
              <a:rPr lang="es-ES" sz="1600" dirty="0" err="1">
                <a:latin typeface="Rubik"/>
              </a:rPr>
              <a:t>df.clean$Grupo</a:t>
            </a:r>
            <a:r>
              <a:rPr lang="es-ES" sz="1600" dirty="0">
                <a:latin typeface="Rubik"/>
              </a:rPr>
              <a:t>)</a:t>
            </a:r>
          </a:p>
          <a:p>
            <a:endParaRPr lang="es-ES" sz="1600" dirty="0">
              <a:latin typeface="Rubik"/>
            </a:endParaRPr>
          </a:p>
          <a:p>
            <a:r>
              <a:rPr lang="es-ES" sz="1600" dirty="0" err="1">
                <a:latin typeface="Rubik"/>
              </a:rPr>
              <a:t>df.clean$Categoria</a:t>
            </a:r>
            <a:r>
              <a:rPr lang="es-ES" sz="1600" dirty="0">
                <a:latin typeface="Rubik"/>
              </a:rPr>
              <a:t> &lt;- factor(</a:t>
            </a:r>
            <a:r>
              <a:rPr lang="es-ES" sz="1600" dirty="0" err="1">
                <a:latin typeface="Rubik"/>
              </a:rPr>
              <a:t>df.clean$Categoria</a:t>
            </a:r>
            <a:r>
              <a:rPr lang="es-ES" sz="1600" dirty="0">
                <a:latin typeface="Rubik"/>
              </a:rPr>
              <a:t>)</a:t>
            </a:r>
          </a:p>
          <a:p>
            <a:r>
              <a:rPr lang="es-ES" sz="1600" dirty="0" err="1">
                <a:latin typeface="Rubik"/>
              </a:rPr>
              <a:t>summary</a:t>
            </a:r>
            <a:r>
              <a:rPr lang="es-ES" sz="1600" dirty="0">
                <a:latin typeface="Rubik"/>
              </a:rPr>
              <a:t>(</a:t>
            </a:r>
            <a:r>
              <a:rPr lang="es-ES" sz="1600" dirty="0" err="1">
                <a:latin typeface="Rubik"/>
              </a:rPr>
              <a:t>df.clean</a:t>
            </a:r>
            <a:r>
              <a:rPr lang="es-ES" sz="1600" dirty="0">
                <a:latin typeface="Rubik"/>
              </a:rPr>
              <a:t>)</a:t>
            </a:r>
          </a:p>
          <a:p>
            <a:endParaRPr lang="es-ES" sz="1600" dirty="0">
              <a:latin typeface="Rubik"/>
            </a:endParaRPr>
          </a:p>
          <a:p>
            <a:r>
              <a:rPr lang="es-ES" sz="1600" dirty="0">
                <a:solidFill>
                  <a:schemeClr val="bg2">
                    <a:lumMod val="50000"/>
                  </a:schemeClr>
                </a:solidFill>
                <a:latin typeface="Rubik"/>
              </a:rPr>
              <a:t>    # Resultado de summary final</a:t>
            </a:r>
          </a:p>
          <a:p>
            <a:r>
              <a:rPr lang="es-ES" sz="1600" dirty="0">
                <a:solidFill>
                  <a:schemeClr val="bg2">
                    <a:lumMod val="50000"/>
                  </a:schemeClr>
                </a:solidFill>
                <a:latin typeface="Rubik"/>
              </a:rPr>
              <a:t>    #  Categoría 	Grupo     Mediciones</a:t>
            </a:r>
          </a:p>
          <a:p>
            <a:r>
              <a:rPr lang="es-ES" sz="1600" dirty="0">
                <a:solidFill>
                  <a:schemeClr val="bg2">
                    <a:lumMod val="50000"/>
                  </a:schemeClr>
                </a:solidFill>
                <a:latin typeface="Rubik"/>
              </a:rPr>
              <a:t>    #  C1:202   	 0:444   	Min.   :  2.80</a:t>
            </a:r>
          </a:p>
          <a:p>
            <a:r>
              <a:rPr lang="es-ES" sz="1600" dirty="0">
                <a:solidFill>
                  <a:schemeClr val="bg2">
                    <a:lumMod val="50000"/>
                  </a:schemeClr>
                </a:solidFill>
                <a:latin typeface="Rubik"/>
              </a:rPr>
              <a:t>    #  C2:195   	 1:147   	1st </a:t>
            </a:r>
            <a:r>
              <a:rPr lang="es-ES" sz="1600" dirty="0" err="1">
                <a:solidFill>
                  <a:schemeClr val="bg2">
                    <a:lumMod val="50000"/>
                  </a:schemeClr>
                </a:solidFill>
                <a:latin typeface="Rubik"/>
              </a:rPr>
              <a:t>Qu</a:t>
            </a:r>
            <a:r>
              <a:rPr lang="es-ES" sz="1600" dirty="0">
                <a:solidFill>
                  <a:schemeClr val="bg2">
                    <a:lumMod val="50000"/>
                  </a:schemeClr>
                </a:solidFill>
                <a:latin typeface="Rubik"/>
              </a:rPr>
              <a:t>.: 23.45</a:t>
            </a:r>
          </a:p>
          <a:p>
            <a:r>
              <a:rPr lang="es-ES" sz="1600" dirty="0">
                <a:solidFill>
                  <a:schemeClr val="bg2">
                    <a:lumMod val="50000"/>
                  </a:schemeClr>
                </a:solidFill>
                <a:latin typeface="Rubik"/>
              </a:rPr>
              <a:t>    #  C3:194            		Median : 49.30</a:t>
            </a:r>
          </a:p>
          <a:p>
            <a:r>
              <a:rPr lang="es-ES" sz="1600" dirty="0">
                <a:solidFill>
                  <a:schemeClr val="bg2">
                    <a:lumMod val="50000"/>
                  </a:schemeClr>
                </a:solidFill>
                <a:latin typeface="Rubik"/>
              </a:rPr>
              <a:t>    #                   		Mean   : 62.88</a:t>
            </a:r>
          </a:p>
          <a:p>
            <a:r>
              <a:rPr lang="es-ES" sz="1600" dirty="0">
                <a:solidFill>
                  <a:schemeClr val="bg2">
                    <a:lumMod val="50000"/>
                  </a:schemeClr>
                </a:solidFill>
                <a:latin typeface="Rubik"/>
              </a:rPr>
              <a:t>    #                    		3rd </a:t>
            </a:r>
            <a:r>
              <a:rPr lang="es-ES" sz="1600" dirty="0" err="1">
                <a:solidFill>
                  <a:schemeClr val="bg2">
                    <a:lumMod val="50000"/>
                  </a:schemeClr>
                </a:solidFill>
                <a:latin typeface="Rubik"/>
              </a:rPr>
              <a:t>Qu</a:t>
            </a:r>
            <a:r>
              <a:rPr lang="es-ES" sz="1600" dirty="0">
                <a:solidFill>
                  <a:schemeClr val="bg2">
                    <a:lumMod val="50000"/>
                  </a:schemeClr>
                </a:solidFill>
                <a:latin typeface="Rubik"/>
              </a:rPr>
              <a:t>.: 82.85</a:t>
            </a:r>
          </a:p>
          <a:p>
            <a:r>
              <a:rPr lang="es-ES" sz="1600" dirty="0">
                <a:solidFill>
                  <a:schemeClr val="bg2">
                    <a:lumMod val="50000"/>
                  </a:schemeClr>
                </a:solidFill>
                <a:latin typeface="Rubik"/>
              </a:rPr>
              <a:t>    #                   		Max.   :290.60</a:t>
            </a:r>
          </a:p>
        </p:txBody>
      </p:sp>
    </p:spTree>
    <p:extLst>
      <p:ext uri="{BB962C8B-B14F-4D97-AF65-F5344CB8AC3E}">
        <p14:creationId xmlns:p14="http://schemas.microsoft.com/office/powerpoint/2010/main" val="3451498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3: </a:t>
            </a:r>
            <a:r>
              <a:rPr lang="es-MX" sz="2800" u="sng" dirty="0">
                <a:latin typeface="Montserrat"/>
              </a:rPr>
              <a:t>Análisis Exploratorio de Datos (AED o EDA) con R</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381000" y="734139"/>
            <a:ext cx="11430000" cy="5755422"/>
          </a:xfrm>
          <a:prstGeom prst="rect">
            <a:avLst/>
          </a:prstGeom>
        </p:spPr>
        <p:txBody>
          <a:bodyPr wrap="square">
            <a:spAutoFit/>
          </a:bodyPr>
          <a:lstStyle/>
          <a:p>
            <a:r>
              <a:rPr lang="es-ES" sz="1600" dirty="0">
                <a:solidFill>
                  <a:schemeClr val="bg2">
                    <a:lumMod val="50000"/>
                  </a:schemeClr>
                </a:solidFill>
                <a:latin typeface="Rubik"/>
              </a:rPr>
              <a:t># 1) Calcula e interpreta las medidas de tendencia central de la variable `Mediciones`</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Rectificamos con las funciones individuales los datos que obtuvimos de summary y calculamos la moda.</a:t>
            </a:r>
          </a:p>
          <a:p>
            <a:endParaRPr lang="es-ES" sz="1600" dirty="0">
              <a:solidFill>
                <a:schemeClr val="bg2">
                  <a:lumMod val="50000"/>
                </a:schemeClr>
              </a:solidFill>
              <a:latin typeface="Rubik"/>
            </a:endParaRPr>
          </a:p>
          <a:p>
            <a:r>
              <a:rPr lang="es-ES" sz="1600" dirty="0">
                <a:latin typeface="Rubik"/>
              </a:rPr>
              <a:t>mean(</a:t>
            </a:r>
            <a:r>
              <a:rPr lang="es-ES" sz="1600" dirty="0" err="1">
                <a:latin typeface="Rubik"/>
              </a:rPr>
              <a:t>df.clean$Mediciones</a:t>
            </a:r>
            <a:r>
              <a:rPr lang="es-ES" sz="1600" dirty="0">
                <a:latin typeface="Rubik"/>
              </a:rPr>
              <a:t>)	</a:t>
            </a:r>
            <a:r>
              <a:rPr lang="es-ES" sz="1600" dirty="0">
                <a:solidFill>
                  <a:schemeClr val="bg2">
                    <a:lumMod val="50000"/>
                  </a:schemeClr>
                </a:solidFill>
                <a:latin typeface="Rubik"/>
              </a:rPr>
              <a:t># 62.88494</a:t>
            </a:r>
          </a:p>
          <a:p>
            <a:endParaRPr lang="es-ES" sz="1600" dirty="0">
              <a:solidFill>
                <a:schemeClr val="bg2">
                  <a:lumMod val="50000"/>
                </a:schemeClr>
              </a:solidFill>
              <a:latin typeface="Rubik"/>
            </a:endParaRPr>
          </a:p>
          <a:p>
            <a:r>
              <a:rPr lang="es-ES" sz="1600" dirty="0">
                <a:latin typeface="Rubik"/>
              </a:rPr>
              <a:t>median(</a:t>
            </a:r>
            <a:r>
              <a:rPr lang="es-ES" sz="1600" dirty="0" err="1">
                <a:latin typeface="Rubik"/>
              </a:rPr>
              <a:t>df.clean$Mediciones</a:t>
            </a:r>
            <a:r>
              <a:rPr lang="es-ES" sz="1600" dirty="0">
                <a:latin typeface="Rubik"/>
              </a:rPr>
              <a:t>)	</a:t>
            </a:r>
            <a:r>
              <a:rPr lang="es-ES" sz="1600" dirty="0">
                <a:solidFill>
                  <a:schemeClr val="bg2">
                    <a:lumMod val="50000"/>
                  </a:schemeClr>
                </a:solidFill>
                <a:latin typeface="Rubik"/>
              </a:rPr>
              <a:t># 49.3</a:t>
            </a:r>
          </a:p>
          <a:p>
            <a:endParaRPr lang="es-ES" sz="1600" dirty="0">
              <a:solidFill>
                <a:schemeClr val="bg2">
                  <a:lumMod val="50000"/>
                </a:schemeClr>
              </a:solidFill>
              <a:latin typeface="Rubik"/>
            </a:endParaRPr>
          </a:p>
          <a:p>
            <a:r>
              <a:rPr lang="es-ES" sz="1600" dirty="0" err="1">
                <a:latin typeface="Rubik"/>
              </a:rPr>
              <a:t>Mode</a:t>
            </a:r>
            <a:r>
              <a:rPr lang="es-ES" sz="1600" dirty="0">
                <a:latin typeface="Rubik"/>
              </a:rPr>
              <a:t>(</a:t>
            </a:r>
            <a:r>
              <a:rPr lang="es-ES" sz="1600" dirty="0" err="1">
                <a:latin typeface="Rubik"/>
              </a:rPr>
              <a:t>df.clean$Mediciones</a:t>
            </a:r>
            <a:r>
              <a:rPr lang="es-ES" sz="1600" dirty="0">
                <a:latin typeface="Rubik"/>
              </a:rPr>
              <a:t>)	</a:t>
            </a:r>
            <a:r>
              <a:rPr lang="es-ES" sz="1600" dirty="0">
                <a:solidFill>
                  <a:schemeClr val="bg2">
                    <a:lumMod val="50000"/>
                  </a:schemeClr>
                </a:solidFill>
                <a:latin typeface="Rubik"/>
              </a:rPr>
              <a:t># 23.3 con 6 repeticiones</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#2) Con base en tu resultado anterior, ¿qué se puede concluir</a:t>
            </a:r>
          </a:p>
          <a:p>
            <a:r>
              <a:rPr lang="es-ES" sz="1600" dirty="0">
                <a:solidFill>
                  <a:schemeClr val="bg2">
                    <a:lumMod val="50000"/>
                  </a:schemeClr>
                </a:solidFill>
                <a:latin typeface="Rubik"/>
              </a:rPr>
              <a:t># respecto al sesgo de `Mediciones`?</a:t>
            </a:r>
          </a:p>
          <a:p>
            <a:r>
              <a:rPr lang="es-ES" sz="1600" dirty="0">
                <a:solidFill>
                  <a:schemeClr val="bg2">
                    <a:lumMod val="50000"/>
                  </a:schemeClr>
                </a:solidFill>
                <a:latin typeface="Rubik"/>
              </a:rPr>
              <a:t>	# La media = 62.88</a:t>
            </a:r>
          </a:p>
          <a:p>
            <a:r>
              <a:rPr lang="es-ES" sz="1600" dirty="0">
                <a:solidFill>
                  <a:schemeClr val="bg2">
                    <a:lumMod val="50000"/>
                  </a:schemeClr>
                </a:solidFill>
                <a:latin typeface="Rubik"/>
              </a:rPr>
              <a:t>	# La mediana = 49.3</a:t>
            </a:r>
          </a:p>
          <a:p>
            <a:r>
              <a:rPr lang="es-ES" sz="1600" dirty="0">
                <a:solidFill>
                  <a:schemeClr val="bg2">
                    <a:lumMod val="50000"/>
                  </a:schemeClr>
                </a:solidFill>
                <a:latin typeface="Rubik"/>
              </a:rPr>
              <a:t>	# La moda = 23.3</a:t>
            </a:r>
          </a:p>
          <a:p>
            <a:r>
              <a:rPr lang="es-ES" sz="1600" dirty="0">
                <a:solidFill>
                  <a:schemeClr val="bg2">
                    <a:lumMod val="50000"/>
                  </a:schemeClr>
                </a:solidFill>
                <a:latin typeface="Rubik"/>
              </a:rPr>
              <a:t>	# Por lo tanto moda&lt;mediana&lt;media </a:t>
            </a:r>
          </a:p>
          <a:p>
            <a:r>
              <a:rPr lang="es-ES" sz="1600" dirty="0">
                <a:solidFill>
                  <a:schemeClr val="bg2">
                    <a:lumMod val="50000"/>
                  </a:schemeClr>
                </a:solidFill>
                <a:latin typeface="Rubik"/>
              </a:rPr>
              <a:t>	# y se puede concluir que Mediciones tiene sesgo  </a:t>
            </a:r>
          </a:p>
          <a:p>
            <a:r>
              <a:rPr lang="es-ES" sz="1600" dirty="0">
                <a:solidFill>
                  <a:schemeClr val="bg2">
                    <a:lumMod val="50000"/>
                  </a:schemeClr>
                </a:solidFill>
                <a:latin typeface="Rubik"/>
              </a:rPr>
              <a:t>	# a la derecha</a:t>
            </a:r>
          </a:p>
          <a:p>
            <a:endParaRPr lang="es-ES" sz="1600" dirty="0">
              <a:solidFill>
                <a:schemeClr val="bg2">
                  <a:lumMod val="50000"/>
                </a:schemeClr>
              </a:solidFill>
              <a:latin typeface="Rubik"/>
            </a:endParaRPr>
          </a:p>
          <a:p>
            <a:r>
              <a:rPr lang="es-ES" sz="1600" dirty="0" err="1">
                <a:latin typeface="Rubik"/>
              </a:rPr>
              <a:t>hist</a:t>
            </a:r>
            <a:r>
              <a:rPr lang="es-ES" sz="1600" dirty="0">
                <a:latin typeface="Rubik"/>
              </a:rPr>
              <a:t>(</a:t>
            </a:r>
            <a:r>
              <a:rPr lang="es-ES" sz="1600" dirty="0" err="1">
                <a:latin typeface="Rubik"/>
              </a:rPr>
              <a:t>df.clean$Mediciones</a:t>
            </a:r>
            <a:r>
              <a:rPr lang="es-ES" sz="1600" dirty="0">
                <a:latin typeface="Rubik"/>
              </a:rPr>
              <a:t>, </a:t>
            </a:r>
            <a:r>
              <a:rPr lang="es-ES" sz="1600" dirty="0" err="1">
                <a:latin typeface="Rubik"/>
              </a:rPr>
              <a:t>main</a:t>
            </a:r>
            <a:r>
              <a:rPr lang="es-ES" sz="1600" dirty="0">
                <a:latin typeface="Rubik"/>
              </a:rPr>
              <a:t> = "Medidas")</a:t>
            </a:r>
          </a:p>
          <a:p>
            <a:r>
              <a:rPr lang="es-ES" sz="1600" dirty="0">
                <a:solidFill>
                  <a:schemeClr val="bg2">
                    <a:lumMod val="50000"/>
                  </a:schemeClr>
                </a:solidFill>
                <a:latin typeface="Rubik"/>
              </a:rPr>
              <a:t>    # con ayuda del este histograma se confirma</a:t>
            </a:r>
          </a:p>
          <a:p>
            <a:r>
              <a:rPr lang="es-ES" sz="1600" dirty="0">
                <a:solidFill>
                  <a:schemeClr val="bg2">
                    <a:lumMod val="50000"/>
                  </a:schemeClr>
                </a:solidFill>
                <a:latin typeface="Rubik"/>
              </a:rPr>
              <a:t>    # el sesgo a la derecha</a:t>
            </a:r>
          </a:p>
          <a:p>
            <a:r>
              <a:rPr lang="es-ES" sz="1600" dirty="0">
                <a:solidFill>
                  <a:schemeClr val="bg2">
                    <a:lumMod val="50000"/>
                  </a:schemeClr>
                </a:solidFill>
                <a:latin typeface="Rubik"/>
              </a:rPr>
              <a:t> </a:t>
            </a:r>
          </a:p>
        </p:txBody>
      </p:sp>
      <p:pic>
        <p:nvPicPr>
          <p:cNvPr id="2" name="Imagen 1"/>
          <p:cNvPicPr>
            <a:picLocks noChangeAspect="1"/>
          </p:cNvPicPr>
          <p:nvPr/>
        </p:nvPicPr>
        <p:blipFill>
          <a:blip r:embed="rId2"/>
          <a:stretch>
            <a:fillRect/>
          </a:stretch>
        </p:blipFill>
        <p:spPr>
          <a:xfrm>
            <a:off x="6352413" y="2669529"/>
            <a:ext cx="5458587" cy="36295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467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3: </a:t>
            </a:r>
            <a:r>
              <a:rPr lang="es-MX" sz="2800" u="sng" dirty="0">
                <a:latin typeface="Montserrat"/>
              </a:rPr>
              <a:t>Análisis Exploratorio de Datos (AED o EDA) con R</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381000" y="734139"/>
            <a:ext cx="11430000" cy="4524315"/>
          </a:xfrm>
          <a:prstGeom prst="rect">
            <a:avLst/>
          </a:prstGeom>
        </p:spPr>
        <p:txBody>
          <a:bodyPr wrap="square">
            <a:spAutoFit/>
          </a:bodyPr>
          <a:lstStyle/>
          <a:p>
            <a:r>
              <a:rPr lang="es-ES" sz="1600" dirty="0">
                <a:solidFill>
                  <a:schemeClr val="bg2">
                    <a:lumMod val="50000"/>
                  </a:schemeClr>
                </a:solidFill>
                <a:latin typeface="Rubik"/>
              </a:rPr>
              <a:t>#3) Calcula e interpreta la desviación estándar y los cuartiles de la distribución de `Mediciones`</a:t>
            </a:r>
          </a:p>
          <a:p>
            <a:endParaRPr lang="es-ES" sz="1600" dirty="0">
              <a:latin typeface="Rubik"/>
            </a:endParaRPr>
          </a:p>
          <a:p>
            <a:r>
              <a:rPr lang="es-ES" sz="1600" dirty="0" err="1">
                <a:latin typeface="Rubik"/>
              </a:rPr>
              <a:t>var</a:t>
            </a:r>
            <a:r>
              <a:rPr lang="es-ES" sz="1600" dirty="0">
                <a:latin typeface="Rubik"/>
              </a:rPr>
              <a:t>(</a:t>
            </a:r>
            <a:r>
              <a:rPr lang="es-ES" sz="1600" dirty="0" err="1">
                <a:latin typeface="Rubik"/>
              </a:rPr>
              <a:t>df_clean$Mediciones</a:t>
            </a:r>
            <a:r>
              <a:rPr lang="es-ES" sz="1600" dirty="0">
                <a:latin typeface="Rubik"/>
              </a:rPr>
              <a:t>)</a:t>
            </a:r>
            <a:r>
              <a:rPr lang="es-ES" sz="1600" dirty="0">
                <a:solidFill>
                  <a:schemeClr val="bg2">
                    <a:lumMod val="50000"/>
                  </a:schemeClr>
                </a:solidFill>
                <a:latin typeface="Rubik"/>
              </a:rPr>
              <a:t>	</a:t>
            </a:r>
          </a:p>
          <a:p>
            <a:r>
              <a:rPr lang="es-ES" sz="1600" dirty="0">
                <a:solidFill>
                  <a:schemeClr val="bg2">
                    <a:lumMod val="50000"/>
                  </a:schemeClr>
                </a:solidFill>
                <a:latin typeface="Rubik"/>
              </a:rPr>
              <a:t>	# Varianza: 2891.183</a:t>
            </a:r>
          </a:p>
          <a:p>
            <a:endParaRPr lang="es-ES" sz="1600" dirty="0">
              <a:solidFill>
                <a:schemeClr val="bg2">
                  <a:lumMod val="50000"/>
                </a:schemeClr>
              </a:solidFill>
              <a:latin typeface="Rubik"/>
            </a:endParaRPr>
          </a:p>
          <a:p>
            <a:r>
              <a:rPr lang="es-ES" sz="1600" dirty="0" err="1">
                <a:latin typeface="Rubik"/>
              </a:rPr>
              <a:t>sd</a:t>
            </a:r>
            <a:r>
              <a:rPr lang="es-ES" sz="1600" dirty="0">
                <a:latin typeface="Rubik"/>
              </a:rPr>
              <a:t>(</a:t>
            </a:r>
            <a:r>
              <a:rPr lang="es-ES" sz="1600" dirty="0" err="1">
                <a:latin typeface="Rubik"/>
              </a:rPr>
              <a:t>df.clean$Mediciones</a:t>
            </a:r>
            <a:r>
              <a:rPr lang="es-ES" sz="1600" dirty="0">
                <a:latin typeface="Rubik"/>
              </a:rPr>
              <a:t>)	</a:t>
            </a:r>
          </a:p>
          <a:p>
            <a:r>
              <a:rPr lang="es-ES" sz="1600" dirty="0">
                <a:solidFill>
                  <a:schemeClr val="bg2">
                    <a:lumMod val="50000"/>
                  </a:schemeClr>
                </a:solidFill>
                <a:latin typeface="Rubik"/>
              </a:rPr>
              <a:t>	# 53.76972</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Dice que la dispersión(separación entre datos) de las medidas con respecto a la mediana(promedio) es de 53.76972</a:t>
            </a:r>
          </a:p>
          <a:p>
            <a:endParaRPr lang="es-ES" sz="1600" dirty="0">
              <a:latin typeface="Rubik"/>
            </a:endParaRPr>
          </a:p>
          <a:p>
            <a:r>
              <a:rPr lang="es-ES" sz="1600" dirty="0" err="1">
                <a:latin typeface="Rubik"/>
              </a:rPr>
              <a:t>quantile</a:t>
            </a:r>
            <a:r>
              <a:rPr lang="es-ES" sz="1600" dirty="0">
                <a:latin typeface="Rubik"/>
              </a:rPr>
              <a:t>(</a:t>
            </a:r>
            <a:r>
              <a:rPr lang="es-ES" sz="1600" dirty="0" err="1">
                <a:latin typeface="Rubik"/>
              </a:rPr>
              <a:t>df.clean$Mediciones</a:t>
            </a:r>
            <a:r>
              <a:rPr lang="es-ES" sz="1600" dirty="0">
                <a:latin typeface="Rubik"/>
              </a:rPr>
              <a:t>, </a:t>
            </a:r>
            <a:r>
              <a:rPr lang="es-ES" sz="1600" dirty="0" err="1">
                <a:latin typeface="Rubik"/>
              </a:rPr>
              <a:t>probs</a:t>
            </a:r>
            <a:r>
              <a:rPr lang="es-ES" sz="1600" dirty="0">
                <a:latin typeface="Rubik"/>
              </a:rPr>
              <a:t> = c(0, 0.25, 0.5, 0.75))</a:t>
            </a:r>
          </a:p>
          <a:p>
            <a:r>
              <a:rPr lang="es-ES" sz="1600" dirty="0">
                <a:solidFill>
                  <a:schemeClr val="bg2">
                    <a:lumMod val="50000"/>
                  </a:schemeClr>
                </a:solidFill>
                <a:latin typeface="Rubik"/>
              </a:rPr>
              <a:t>    #   0%   25%   50%   75% </a:t>
            </a:r>
          </a:p>
          <a:p>
            <a:r>
              <a:rPr lang="es-ES" sz="1600" dirty="0">
                <a:solidFill>
                  <a:schemeClr val="bg2">
                    <a:lumMod val="50000"/>
                  </a:schemeClr>
                </a:solidFill>
                <a:latin typeface="Rubik"/>
              </a:rPr>
              <a:t>    #  2.80 23.45 49.30 82.85     </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Con ayuda de los cuartiles se puede saber la distribución de los datos:</a:t>
            </a:r>
          </a:p>
          <a:p>
            <a:r>
              <a:rPr lang="es-ES" sz="1600" dirty="0">
                <a:solidFill>
                  <a:schemeClr val="bg2">
                    <a:lumMod val="50000"/>
                  </a:schemeClr>
                </a:solidFill>
                <a:latin typeface="Rubik"/>
              </a:rPr>
              <a:t>    # El 25% de los datos tienen medidas &lt;= 23.45</a:t>
            </a:r>
          </a:p>
          <a:p>
            <a:r>
              <a:rPr lang="es-ES" sz="1600" dirty="0">
                <a:solidFill>
                  <a:schemeClr val="bg2">
                    <a:lumMod val="50000"/>
                  </a:schemeClr>
                </a:solidFill>
                <a:latin typeface="Rubik"/>
              </a:rPr>
              <a:t>    # El 50% de los datos tienen medidas &lt;= 49.30</a:t>
            </a:r>
          </a:p>
          <a:p>
            <a:r>
              <a:rPr lang="es-ES" sz="1600" dirty="0">
                <a:solidFill>
                  <a:schemeClr val="bg2">
                    <a:lumMod val="50000"/>
                  </a:schemeClr>
                </a:solidFill>
                <a:latin typeface="Rubik"/>
              </a:rPr>
              <a:t>    # El 75% de los datos tienen medidas &lt;= 82.85</a:t>
            </a:r>
          </a:p>
        </p:txBody>
      </p:sp>
    </p:spTree>
    <p:extLst>
      <p:ext uri="{BB962C8B-B14F-4D97-AF65-F5344CB8AC3E}">
        <p14:creationId xmlns:p14="http://schemas.microsoft.com/office/powerpoint/2010/main" val="2411306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3: </a:t>
            </a:r>
            <a:r>
              <a:rPr lang="es-MX" sz="2800" u="sng" dirty="0">
                <a:latin typeface="Montserrat"/>
              </a:rPr>
              <a:t>Análisis Exploratorio de Datos (AED o EDA) con R</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381000" y="734139"/>
            <a:ext cx="11430000" cy="5755422"/>
          </a:xfrm>
          <a:prstGeom prst="rect">
            <a:avLst/>
          </a:prstGeom>
        </p:spPr>
        <p:txBody>
          <a:bodyPr wrap="square">
            <a:spAutoFit/>
          </a:bodyPr>
          <a:lstStyle/>
          <a:p>
            <a:r>
              <a:rPr lang="es-ES" sz="1600" dirty="0">
                <a:solidFill>
                  <a:schemeClr val="bg2">
                    <a:lumMod val="50000"/>
                  </a:schemeClr>
                </a:solidFill>
                <a:latin typeface="Rubik"/>
              </a:rPr>
              <a:t>"4) Con </a:t>
            </a:r>
            <a:r>
              <a:rPr lang="es-ES" sz="1600" dirty="0" err="1">
                <a:solidFill>
                  <a:schemeClr val="bg2">
                    <a:lumMod val="50000"/>
                  </a:schemeClr>
                </a:solidFill>
                <a:latin typeface="Rubik"/>
              </a:rPr>
              <a:t>ggplot</a:t>
            </a:r>
            <a:r>
              <a:rPr lang="es-ES" sz="1600" dirty="0">
                <a:solidFill>
                  <a:schemeClr val="bg2">
                    <a:lumMod val="50000"/>
                  </a:schemeClr>
                </a:solidFill>
                <a:latin typeface="Rubik"/>
              </a:rPr>
              <a:t>, realiza un histograma separando la distribución de `Mediciones` por `Categoría`</a:t>
            </a:r>
          </a:p>
          <a:p>
            <a:r>
              <a:rPr lang="es-ES" sz="1600" dirty="0">
                <a:solidFill>
                  <a:schemeClr val="bg2">
                    <a:lumMod val="50000"/>
                  </a:schemeClr>
                </a:solidFill>
                <a:latin typeface="Rubik"/>
              </a:rPr>
              <a:t>¿Consideras que sólo una categoría está generando el sesgo?"</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#Calcular  numero de categorías y ancho de cada categoría</a:t>
            </a:r>
          </a:p>
          <a:p>
            <a:endParaRPr lang="es-ES" sz="1600" dirty="0">
              <a:solidFill>
                <a:schemeClr val="bg2">
                  <a:lumMod val="50000"/>
                </a:schemeClr>
              </a:solidFill>
              <a:latin typeface="Rubik"/>
            </a:endParaRPr>
          </a:p>
          <a:p>
            <a:r>
              <a:rPr lang="es-ES" sz="1600" dirty="0">
                <a:latin typeface="Rubik"/>
              </a:rPr>
              <a:t>k = </a:t>
            </a:r>
            <a:r>
              <a:rPr lang="es-ES" sz="1600" dirty="0" err="1">
                <a:latin typeface="Rubik"/>
              </a:rPr>
              <a:t>ceiling</a:t>
            </a:r>
            <a:r>
              <a:rPr lang="es-ES" sz="1600" dirty="0">
                <a:latin typeface="Rubik"/>
              </a:rPr>
              <a:t>(</a:t>
            </a:r>
            <a:r>
              <a:rPr lang="es-ES" sz="1600" dirty="0" err="1">
                <a:latin typeface="Rubik"/>
              </a:rPr>
              <a:t>sqrt</a:t>
            </a:r>
            <a:r>
              <a:rPr lang="es-ES" sz="1600" dirty="0">
                <a:latin typeface="Rubik"/>
              </a:rPr>
              <a:t>(</a:t>
            </a:r>
            <a:r>
              <a:rPr lang="es-ES" sz="1600" dirty="0" err="1">
                <a:latin typeface="Rubik"/>
              </a:rPr>
              <a:t>length</a:t>
            </a:r>
            <a:r>
              <a:rPr lang="es-ES" sz="1600" dirty="0">
                <a:latin typeface="Rubik"/>
              </a:rPr>
              <a:t>(</a:t>
            </a:r>
            <a:r>
              <a:rPr lang="es-ES" sz="1600" dirty="0" err="1">
                <a:latin typeface="Rubik"/>
              </a:rPr>
              <a:t>df.clean$Mediciones</a:t>
            </a:r>
            <a:r>
              <a:rPr lang="es-ES" sz="1600" dirty="0">
                <a:latin typeface="Rubik"/>
              </a:rPr>
              <a:t>)))</a:t>
            </a:r>
          </a:p>
          <a:p>
            <a:r>
              <a:rPr lang="es-ES" sz="1600" dirty="0">
                <a:latin typeface="Rubik"/>
              </a:rPr>
              <a:t>k</a:t>
            </a:r>
          </a:p>
          <a:p>
            <a:r>
              <a:rPr lang="es-ES" sz="1600" dirty="0" err="1">
                <a:latin typeface="Rubik"/>
              </a:rPr>
              <a:t>ac</a:t>
            </a:r>
            <a:r>
              <a:rPr lang="es-ES" sz="1600" dirty="0">
                <a:latin typeface="Rubik"/>
              </a:rPr>
              <a:t> = (</a:t>
            </a:r>
            <a:r>
              <a:rPr lang="es-ES" sz="1600" dirty="0" err="1">
                <a:latin typeface="Rubik"/>
              </a:rPr>
              <a:t>max</a:t>
            </a:r>
            <a:r>
              <a:rPr lang="es-ES" sz="1600" dirty="0">
                <a:latin typeface="Rubik"/>
              </a:rPr>
              <a:t>(</a:t>
            </a:r>
            <a:r>
              <a:rPr lang="es-ES" sz="1600" dirty="0" err="1">
                <a:latin typeface="Rubik"/>
              </a:rPr>
              <a:t>df.clean$Mediciones</a:t>
            </a:r>
            <a:r>
              <a:rPr lang="es-ES" sz="1600" dirty="0">
                <a:latin typeface="Rubik"/>
              </a:rPr>
              <a:t>)-min(</a:t>
            </a:r>
            <a:r>
              <a:rPr lang="es-ES" sz="1600" dirty="0" err="1">
                <a:latin typeface="Rubik"/>
              </a:rPr>
              <a:t>df.clean$Mediciones</a:t>
            </a:r>
            <a:r>
              <a:rPr lang="es-ES" sz="1600" dirty="0">
                <a:latin typeface="Rubik"/>
              </a:rPr>
              <a:t>))/k</a:t>
            </a:r>
          </a:p>
          <a:p>
            <a:r>
              <a:rPr lang="es-ES" sz="1600" dirty="0" err="1">
                <a:latin typeface="Rubik"/>
              </a:rPr>
              <a:t>ac</a:t>
            </a:r>
            <a:endParaRPr lang="es-ES" sz="1600" dirty="0">
              <a:latin typeface="Rubik"/>
            </a:endParaRPr>
          </a:p>
          <a:p>
            <a:endParaRPr lang="es-ES" sz="1600" dirty="0">
              <a:solidFill>
                <a:schemeClr val="bg2">
                  <a:lumMod val="50000"/>
                </a:schemeClr>
              </a:solidFill>
              <a:latin typeface="Rubik"/>
            </a:endParaRPr>
          </a:p>
          <a:p>
            <a:r>
              <a:rPr lang="es-ES" sz="1600" dirty="0">
                <a:solidFill>
                  <a:schemeClr val="bg2">
                    <a:lumMod val="50000"/>
                  </a:schemeClr>
                </a:solidFill>
                <a:latin typeface="Rubik"/>
              </a:rPr>
              <a:t># k = 25, #</a:t>
            </a:r>
            <a:r>
              <a:rPr lang="es-ES" sz="1600" dirty="0" err="1">
                <a:solidFill>
                  <a:schemeClr val="bg2">
                    <a:lumMod val="50000"/>
                  </a:schemeClr>
                </a:solidFill>
                <a:latin typeface="Rubik"/>
              </a:rPr>
              <a:t>ac</a:t>
            </a:r>
            <a:r>
              <a:rPr lang="es-ES" sz="1600" dirty="0">
                <a:solidFill>
                  <a:schemeClr val="bg2">
                    <a:lumMod val="50000"/>
                  </a:schemeClr>
                </a:solidFill>
                <a:latin typeface="Rubik"/>
              </a:rPr>
              <a:t> = 11.512</a:t>
            </a:r>
          </a:p>
          <a:p>
            <a:endParaRPr lang="es-ES" sz="1600" dirty="0">
              <a:solidFill>
                <a:schemeClr val="bg2">
                  <a:lumMod val="50000"/>
                </a:schemeClr>
              </a:solidFill>
              <a:latin typeface="Rubik"/>
            </a:endParaRPr>
          </a:p>
          <a:p>
            <a:r>
              <a:rPr lang="es-ES" sz="1600" dirty="0" err="1">
                <a:latin typeface="Rubik"/>
              </a:rPr>
              <a:t>bins</a:t>
            </a:r>
            <a:r>
              <a:rPr lang="es-ES" sz="1600" dirty="0">
                <a:latin typeface="Rubik"/>
              </a:rPr>
              <a:t> &lt;- </a:t>
            </a:r>
            <a:r>
              <a:rPr lang="es-ES" sz="1600" dirty="0" err="1">
                <a:latin typeface="Rubik"/>
              </a:rPr>
              <a:t>seq</a:t>
            </a:r>
            <a:r>
              <a:rPr lang="es-ES" sz="1600" dirty="0">
                <a:latin typeface="Rubik"/>
              </a:rPr>
              <a:t> (min(</a:t>
            </a:r>
            <a:r>
              <a:rPr lang="es-ES" sz="1600" dirty="0" err="1">
                <a:latin typeface="Rubik"/>
              </a:rPr>
              <a:t>df.clean$Mediciones</a:t>
            </a:r>
            <a:r>
              <a:rPr lang="es-ES" sz="1600" dirty="0">
                <a:latin typeface="Rubik"/>
              </a:rPr>
              <a:t>),</a:t>
            </a:r>
            <a:r>
              <a:rPr lang="es-ES" sz="1600" dirty="0" err="1">
                <a:latin typeface="Rubik"/>
              </a:rPr>
              <a:t>max</a:t>
            </a:r>
            <a:r>
              <a:rPr lang="es-ES" sz="1600" dirty="0">
                <a:latin typeface="Rubik"/>
              </a:rPr>
              <a:t>(</a:t>
            </a:r>
            <a:r>
              <a:rPr lang="es-ES" sz="1600" dirty="0" err="1">
                <a:latin typeface="Rubik"/>
              </a:rPr>
              <a:t>df.clean$Mediciones</a:t>
            </a:r>
            <a:r>
              <a:rPr lang="es-ES" sz="1600" dirty="0">
                <a:latin typeface="Rubik"/>
              </a:rPr>
              <a:t>), </a:t>
            </a:r>
            <a:r>
              <a:rPr lang="es-ES" sz="1600" dirty="0" err="1">
                <a:latin typeface="Rubik"/>
              </a:rPr>
              <a:t>by</a:t>
            </a:r>
            <a:r>
              <a:rPr lang="es-ES" sz="1600" dirty="0">
                <a:latin typeface="Rubik"/>
              </a:rPr>
              <a:t> = </a:t>
            </a:r>
            <a:r>
              <a:rPr lang="es-ES" sz="1600" dirty="0" err="1">
                <a:latin typeface="Rubik"/>
              </a:rPr>
              <a:t>ac</a:t>
            </a:r>
            <a:r>
              <a:rPr lang="es-ES" sz="1600" dirty="0">
                <a:latin typeface="Rubik"/>
              </a:rPr>
              <a:t>) </a:t>
            </a:r>
          </a:p>
          <a:p>
            <a:r>
              <a:rPr lang="es-ES" sz="1600" dirty="0" err="1">
                <a:latin typeface="Rubik"/>
              </a:rPr>
              <a:t>bins</a:t>
            </a:r>
            <a:endParaRPr lang="es-ES" sz="1600" dirty="0">
              <a:latin typeface="Rubik"/>
            </a:endParaRPr>
          </a:p>
          <a:p>
            <a:r>
              <a:rPr lang="de-DE" sz="1600" dirty="0">
                <a:solidFill>
                  <a:schemeClr val="bg2">
                    <a:lumMod val="50000"/>
                  </a:schemeClr>
                </a:solidFill>
                <a:latin typeface="Rubik"/>
              </a:rPr>
              <a:t> [1]   2.800  14.312  25.824</a:t>
            </a:r>
          </a:p>
          <a:p>
            <a:r>
              <a:rPr lang="de-DE" sz="1600" dirty="0">
                <a:solidFill>
                  <a:schemeClr val="bg2">
                    <a:lumMod val="50000"/>
                  </a:schemeClr>
                </a:solidFill>
                <a:latin typeface="Rubik"/>
              </a:rPr>
              <a:t> [4]  37.336  48.848  60.360</a:t>
            </a:r>
          </a:p>
          <a:p>
            <a:r>
              <a:rPr lang="de-DE" sz="1600" dirty="0">
                <a:solidFill>
                  <a:schemeClr val="bg2">
                    <a:lumMod val="50000"/>
                  </a:schemeClr>
                </a:solidFill>
                <a:latin typeface="Rubik"/>
              </a:rPr>
              <a:t> [7]  71.872  83.384  94.896</a:t>
            </a:r>
          </a:p>
          <a:p>
            <a:r>
              <a:rPr lang="de-DE" sz="1600" dirty="0">
                <a:solidFill>
                  <a:schemeClr val="bg2">
                    <a:lumMod val="50000"/>
                  </a:schemeClr>
                </a:solidFill>
                <a:latin typeface="Rubik"/>
              </a:rPr>
              <a:t>[10] 106.408 117.920 129.432</a:t>
            </a:r>
          </a:p>
          <a:p>
            <a:r>
              <a:rPr lang="de-DE" sz="1600" dirty="0">
                <a:solidFill>
                  <a:schemeClr val="bg2">
                    <a:lumMod val="50000"/>
                  </a:schemeClr>
                </a:solidFill>
                <a:latin typeface="Rubik"/>
              </a:rPr>
              <a:t>[13] 140.944 152.456 163.968</a:t>
            </a:r>
          </a:p>
          <a:p>
            <a:r>
              <a:rPr lang="de-DE" sz="1600" dirty="0">
                <a:solidFill>
                  <a:schemeClr val="bg2">
                    <a:lumMod val="50000"/>
                  </a:schemeClr>
                </a:solidFill>
                <a:latin typeface="Rubik"/>
              </a:rPr>
              <a:t>[16] 175.480 186.992 198.504</a:t>
            </a:r>
          </a:p>
          <a:p>
            <a:r>
              <a:rPr lang="de-DE" sz="1600" dirty="0">
                <a:solidFill>
                  <a:schemeClr val="bg2">
                    <a:lumMod val="50000"/>
                  </a:schemeClr>
                </a:solidFill>
                <a:latin typeface="Rubik"/>
              </a:rPr>
              <a:t>[19] 210.016 221.528 233.040</a:t>
            </a:r>
          </a:p>
          <a:p>
            <a:r>
              <a:rPr lang="de-DE" sz="1600" dirty="0">
                <a:solidFill>
                  <a:schemeClr val="bg2">
                    <a:lumMod val="50000"/>
                  </a:schemeClr>
                </a:solidFill>
                <a:latin typeface="Rubik"/>
              </a:rPr>
              <a:t>[22] 244.552 256.064 267.576</a:t>
            </a:r>
          </a:p>
          <a:p>
            <a:r>
              <a:rPr lang="de-DE" sz="1600" dirty="0">
                <a:solidFill>
                  <a:schemeClr val="bg2">
                    <a:lumMod val="50000"/>
                  </a:schemeClr>
                </a:solidFill>
                <a:latin typeface="Rubik"/>
              </a:rPr>
              <a:t>[25] 279.088 290.600</a:t>
            </a:r>
            <a:endParaRPr lang="es-ES" sz="1600" dirty="0">
              <a:solidFill>
                <a:schemeClr val="bg2">
                  <a:lumMod val="50000"/>
                </a:schemeClr>
              </a:solidFill>
              <a:latin typeface="Rubik"/>
            </a:endParaRPr>
          </a:p>
        </p:txBody>
      </p:sp>
    </p:spTree>
    <p:extLst>
      <p:ext uri="{BB962C8B-B14F-4D97-AF65-F5344CB8AC3E}">
        <p14:creationId xmlns:p14="http://schemas.microsoft.com/office/powerpoint/2010/main" val="2056485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3: </a:t>
            </a:r>
            <a:r>
              <a:rPr lang="es-MX" sz="2800" u="sng" dirty="0">
                <a:latin typeface="Montserrat"/>
              </a:rPr>
              <a:t>Análisis Exploratorio de Datos (AED o EDA) con R</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381000" y="734139"/>
            <a:ext cx="11430000" cy="5016758"/>
          </a:xfrm>
          <a:prstGeom prst="rect">
            <a:avLst/>
          </a:prstGeom>
        </p:spPr>
        <p:txBody>
          <a:bodyPr wrap="square">
            <a:spAutoFit/>
          </a:bodyPr>
          <a:lstStyle/>
          <a:p>
            <a:r>
              <a:rPr lang="es-ES" sz="1600" dirty="0">
                <a:solidFill>
                  <a:schemeClr val="bg2">
                    <a:lumMod val="50000"/>
                  </a:schemeClr>
                </a:solidFill>
                <a:latin typeface="Rubik"/>
              </a:rPr>
              <a:t># 4) Con </a:t>
            </a:r>
            <a:r>
              <a:rPr lang="es-ES" sz="1600" dirty="0" err="1">
                <a:solidFill>
                  <a:schemeClr val="bg2">
                    <a:lumMod val="50000"/>
                  </a:schemeClr>
                </a:solidFill>
                <a:latin typeface="Rubik"/>
              </a:rPr>
              <a:t>ggplot</a:t>
            </a:r>
            <a:r>
              <a:rPr lang="es-ES" sz="1600" dirty="0">
                <a:solidFill>
                  <a:schemeClr val="bg2">
                    <a:lumMod val="50000"/>
                  </a:schemeClr>
                </a:solidFill>
                <a:latin typeface="Rubik"/>
              </a:rPr>
              <a:t>, realiza un histograma separando la distribución de `Mediciones` por `Categoría`</a:t>
            </a:r>
          </a:p>
          <a:p>
            <a:r>
              <a:rPr lang="es-ES" sz="1600" dirty="0">
                <a:solidFill>
                  <a:schemeClr val="bg2">
                    <a:lumMod val="50000"/>
                  </a:schemeClr>
                </a:solidFill>
                <a:latin typeface="Rubik"/>
              </a:rPr>
              <a:t># ¿Consideras que sólo una categoría está generando el sesgo?"</a:t>
            </a: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err="1">
                <a:latin typeface="Rubik"/>
              </a:rPr>
              <a:t>ggplot</a:t>
            </a:r>
            <a:r>
              <a:rPr lang="es-ES" sz="1600" dirty="0">
                <a:latin typeface="Rubik"/>
              </a:rPr>
              <a:t>(</a:t>
            </a:r>
            <a:r>
              <a:rPr lang="es-ES" sz="1600" dirty="0" err="1">
                <a:latin typeface="Rubik"/>
              </a:rPr>
              <a:t>df.clean</a:t>
            </a:r>
            <a:r>
              <a:rPr lang="es-ES" sz="1600" dirty="0">
                <a:latin typeface="Rubik"/>
              </a:rPr>
              <a:t>, aes(Mediciones,  </a:t>
            </a:r>
            <a:r>
              <a:rPr lang="es-ES" sz="1600" dirty="0" err="1">
                <a:latin typeface="Rubik"/>
              </a:rPr>
              <a:t>fill</a:t>
            </a:r>
            <a:r>
              <a:rPr lang="es-ES" sz="1600" dirty="0">
                <a:latin typeface="Rubik"/>
              </a:rPr>
              <a:t> = </a:t>
            </a:r>
            <a:r>
              <a:rPr lang="es-ES" sz="1600" dirty="0" err="1">
                <a:latin typeface="Rubik"/>
              </a:rPr>
              <a:t>Categoria</a:t>
            </a:r>
            <a:r>
              <a:rPr lang="es-ES" sz="1600" dirty="0">
                <a:latin typeface="Rubik"/>
              </a:rPr>
              <a:t>)) + </a:t>
            </a:r>
          </a:p>
          <a:p>
            <a:r>
              <a:rPr lang="es-ES" sz="1600" dirty="0">
                <a:latin typeface="Rubik"/>
              </a:rPr>
              <a:t>  </a:t>
            </a:r>
            <a:r>
              <a:rPr lang="es-ES" sz="1600" dirty="0" err="1">
                <a:latin typeface="Rubik"/>
              </a:rPr>
              <a:t>geom_histogram</a:t>
            </a:r>
            <a:r>
              <a:rPr lang="es-ES" sz="1600" dirty="0">
                <a:latin typeface="Rubik"/>
              </a:rPr>
              <a:t>(</a:t>
            </a:r>
            <a:r>
              <a:rPr lang="es-ES" sz="1600" dirty="0" err="1">
                <a:latin typeface="Rubik"/>
              </a:rPr>
              <a:t>bins</a:t>
            </a:r>
            <a:r>
              <a:rPr lang="es-ES" sz="1600" dirty="0">
                <a:latin typeface="Rubik"/>
              </a:rPr>
              <a:t> = 20) + </a:t>
            </a:r>
          </a:p>
          <a:p>
            <a:r>
              <a:rPr lang="es-ES" sz="1600" dirty="0">
                <a:latin typeface="Rubik"/>
              </a:rPr>
              <a:t>  </a:t>
            </a:r>
            <a:r>
              <a:rPr lang="es-ES" sz="1600" dirty="0" err="1">
                <a:latin typeface="Rubik"/>
              </a:rPr>
              <a:t>labs</a:t>
            </a:r>
            <a:r>
              <a:rPr lang="es-ES" sz="1600" dirty="0">
                <a:latin typeface="Rubik"/>
              </a:rPr>
              <a:t>(</a:t>
            </a:r>
            <a:r>
              <a:rPr lang="es-ES" sz="1600" dirty="0" err="1">
                <a:latin typeface="Rubik"/>
              </a:rPr>
              <a:t>title</a:t>
            </a:r>
            <a:r>
              <a:rPr lang="es-ES" sz="1600" dirty="0">
                <a:latin typeface="Rubik"/>
              </a:rPr>
              <a:t> = "Histograma") + </a:t>
            </a:r>
            <a:r>
              <a:rPr lang="es-ES" sz="1600" dirty="0" err="1">
                <a:latin typeface="Rubik"/>
              </a:rPr>
              <a:t>theme_classic</a:t>
            </a:r>
            <a:r>
              <a:rPr lang="es-ES" sz="1600" dirty="0">
                <a:latin typeface="Rubik"/>
              </a:rPr>
              <a:t>()</a:t>
            </a:r>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a:solidFill>
                  <a:schemeClr val="bg2">
                    <a:lumMod val="50000"/>
                  </a:schemeClr>
                </a:solidFill>
                <a:latin typeface="Rubik"/>
              </a:rPr>
              <a:t># Conclusiones</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El histograma marca un claro sesgo a la derecha </a:t>
            </a:r>
          </a:p>
          <a:p>
            <a:r>
              <a:rPr lang="es-ES" sz="1600" dirty="0">
                <a:solidFill>
                  <a:schemeClr val="bg2">
                    <a:lumMod val="50000"/>
                  </a:schemeClr>
                </a:solidFill>
                <a:latin typeface="Rubik"/>
              </a:rPr>
              <a:t># de por lo menos 2 categorías en un histograma de 4y</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Por lo que se observa la categoría es bastante</a:t>
            </a:r>
          </a:p>
          <a:p>
            <a:r>
              <a:rPr lang="es-ES" sz="1600" dirty="0">
                <a:solidFill>
                  <a:schemeClr val="bg2">
                    <a:lumMod val="50000"/>
                  </a:schemeClr>
                </a:solidFill>
                <a:latin typeface="Rubik"/>
              </a:rPr>
              <a:t># igualitaria en las zonas del sesgo</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Por lo que no es solo una categoría la cual este</a:t>
            </a:r>
          </a:p>
          <a:p>
            <a:r>
              <a:rPr lang="es-ES" sz="1600" dirty="0">
                <a:solidFill>
                  <a:schemeClr val="bg2">
                    <a:lumMod val="50000"/>
                  </a:schemeClr>
                </a:solidFill>
                <a:latin typeface="Rubik"/>
              </a:rPr>
              <a:t># afectando en este aspecto. </a:t>
            </a:r>
          </a:p>
        </p:txBody>
      </p:sp>
      <p:pic>
        <p:nvPicPr>
          <p:cNvPr id="4" name="Imagen 3"/>
          <p:cNvPicPr>
            <a:picLocks noChangeAspect="1"/>
          </p:cNvPicPr>
          <p:nvPr/>
        </p:nvPicPr>
        <p:blipFill>
          <a:blip r:embed="rId2"/>
          <a:stretch>
            <a:fillRect/>
          </a:stretch>
        </p:blipFill>
        <p:spPr>
          <a:xfrm>
            <a:off x="5586420" y="1880632"/>
            <a:ext cx="6503980" cy="43934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6355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3: </a:t>
            </a:r>
            <a:r>
              <a:rPr lang="es-MX" sz="2800" u="sng" dirty="0">
                <a:latin typeface="Montserrat"/>
              </a:rPr>
              <a:t>Análisis Exploratorio de Datos (AED o EDA) con R</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381000" y="734139"/>
            <a:ext cx="11430000" cy="5016758"/>
          </a:xfrm>
          <a:prstGeom prst="rect">
            <a:avLst/>
          </a:prstGeom>
        </p:spPr>
        <p:txBody>
          <a:bodyPr wrap="square">
            <a:spAutoFit/>
          </a:bodyPr>
          <a:lstStyle/>
          <a:p>
            <a:r>
              <a:rPr lang="es-ES" sz="1600" dirty="0">
                <a:solidFill>
                  <a:schemeClr val="bg2">
                    <a:lumMod val="50000"/>
                  </a:schemeClr>
                </a:solidFill>
                <a:latin typeface="Rubik"/>
              </a:rPr>
              <a:t>"5) Con </a:t>
            </a:r>
            <a:r>
              <a:rPr lang="es-ES" sz="1600" dirty="0" err="1">
                <a:solidFill>
                  <a:schemeClr val="bg2">
                    <a:lumMod val="50000"/>
                  </a:schemeClr>
                </a:solidFill>
                <a:latin typeface="Rubik"/>
              </a:rPr>
              <a:t>ggplot</a:t>
            </a:r>
            <a:r>
              <a:rPr lang="es-ES" sz="1600" dirty="0">
                <a:solidFill>
                  <a:schemeClr val="bg2">
                    <a:lumMod val="50000"/>
                  </a:schemeClr>
                </a:solidFill>
                <a:latin typeface="Rubik"/>
              </a:rPr>
              <a:t>, realiza un </a:t>
            </a:r>
            <a:r>
              <a:rPr lang="es-ES" sz="1600" dirty="0" err="1">
                <a:solidFill>
                  <a:schemeClr val="bg2">
                    <a:lumMod val="50000"/>
                  </a:schemeClr>
                </a:solidFill>
                <a:latin typeface="Rubik"/>
              </a:rPr>
              <a:t>boxplot</a:t>
            </a:r>
            <a:r>
              <a:rPr lang="es-ES" sz="1600" dirty="0">
                <a:solidFill>
                  <a:schemeClr val="bg2">
                    <a:lumMod val="50000"/>
                  </a:schemeClr>
                </a:solidFill>
                <a:latin typeface="Rubik"/>
              </a:rPr>
              <a:t> separando la distribución de `Mediciones` por `Categoría` y por `Grupo` dentro de cada categoría. </a:t>
            </a:r>
          </a:p>
          <a:p>
            <a:r>
              <a:rPr lang="es-ES" sz="1600" dirty="0">
                <a:solidFill>
                  <a:schemeClr val="bg2">
                    <a:lumMod val="50000"/>
                  </a:schemeClr>
                </a:solidFill>
                <a:latin typeface="Rubik"/>
              </a:rPr>
              <a:t>¿Consideras que hay diferencias entre categorías? ¿Los grupos al interior de cada categoría podrían estar generando el sesgo?“</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Solución 1</a:t>
            </a:r>
          </a:p>
          <a:p>
            <a:endParaRPr lang="es-ES" sz="1600" dirty="0">
              <a:solidFill>
                <a:schemeClr val="bg2">
                  <a:lumMod val="50000"/>
                </a:schemeClr>
              </a:solidFill>
              <a:latin typeface="Rubik"/>
            </a:endParaRPr>
          </a:p>
          <a:p>
            <a:r>
              <a:rPr lang="es-ES" sz="1600" dirty="0">
                <a:latin typeface="Rubik"/>
              </a:rPr>
              <a:t>summary (</a:t>
            </a:r>
            <a:r>
              <a:rPr lang="es-ES" sz="1600" dirty="0" err="1">
                <a:latin typeface="Rubik"/>
              </a:rPr>
              <a:t>df_completo</a:t>
            </a:r>
            <a:r>
              <a:rPr lang="es-ES" sz="1600" dirty="0">
                <a:latin typeface="Rubik"/>
              </a:rPr>
              <a:t>)</a:t>
            </a:r>
          </a:p>
          <a:p>
            <a:r>
              <a:rPr lang="es-ES" sz="1600" dirty="0">
                <a:latin typeface="Rubik"/>
              </a:rPr>
              <a:t>factor(</a:t>
            </a:r>
            <a:r>
              <a:rPr lang="es-ES" sz="1600" dirty="0" err="1">
                <a:latin typeface="Rubik"/>
              </a:rPr>
              <a:t>df_completo</a:t>
            </a:r>
            <a:r>
              <a:rPr lang="es-ES" sz="1600" dirty="0">
                <a:latin typeface="Rubik"/>
              </a:rPr>
              <a:t> $</a:t>
            </a:r>
            <a:r>
              <a:rPr lang="es-ES" sz="1600" dirty="0" err="1">
                <a:latin typeface="Rubik"/>
              </a:rPr>
              <a:t>Categoria</a:t>
            </a:r>
            <a:r>
              <a:rPr lang="es-ES" sz="1600" dirty="0">
                <a:latin typeface="Rubik"/>
              </a:rPr>
              <a:t>)</a:t>
            </a:r>
          </a:p>
          <a:p>
            <a:r>
              <a:rPr lang="es-ES" sz="1600" dirty="0">
                <a:latin typeface="Rubik"/>
              </a:rPr>
              <a:t>factor (</a:t>
            </a:r>
            <a:r>
              <a:rPr lang="es-ES" sz="1600" dirty="0" err="1">
                <a:latin typeface="Rubik"/>
              </a:rPr>
              <a:t>df_completo</a:t>
            </a:r>
            <a:r>
              <a:rPr lang="es-ES" sz="1600" dirty="0">
                <a:latin typeface="Rubik"/>
              </a:rPr>
              <a:t> $Grupo)</a:t>
            </a:r>
          </a:p>
          <a:p>
            <a:endParaRPr lang="es-ES" sz="1600" dirty="0">
              <a:solidFill>
                <a:schemeClr val="bg2">
                  <a:lumMod val="50000"/>
                </a:schemeClr>
              </a:solidFill>
              <a:latin typeface="Rubik"/>
            </a:endParaRPr>
          </a:p>
          <a:p>
            <a:r>
              <a:rPr lang="es-ES" sz="1600" dirty="0" err="1">
                <a:latin typeface="Rubik"/>
              </a:rPr>
              <a:t>boxplot</a:t>
            </a:r>
            <a:r>
              <a:rPr lang="es-ES" sz="1600" dirty="0">
                <a:latin typeface="Rubik"/>
              </a:rPr>
              <a:t>(</a:t>
            </a:r>
            <a:r>
              <a:rPr lang="es-ES" sz="1600" dirty="0" err="1">
                <a:latin typeface="Rubik"/>
              </a:rPr>
              <a:t>df_completo</a:t>
            </a:r>
            <a:r>
              <a:rPr lang="es-ES" sz="1600" dirty="0">
                <a:latin typeface="Rubik"/>
              </a:rPr>
              <a:t> $Mediciones ~ </a:t>
            </a:r>
          </a:p>
          <a:p>
            <a:r>
              <a:rPr lang="es-ES" sz="1600" dirty="0">
                <a:latin typeface="Rubik"/>
              </a:rPr>
              <a:t>	 </a:t>
            </a:r>
            <a:r>
              <a:rPr lang="es-ES" sz="1600" dirty="0" err="1">
                <a:latin typeface="Rubik"/>
              </a:rPr>
              <a:t>df_completo</a:t>
            </a:r>
            <a:r>
              <a:rPr lang="es-ES" sz="1600" dirty="0">
                <a:latin typeface="Rubik"/>
              </a:rPr>
              <a:t> $</a:t>
            </a:r>
            <a:r>
              <a:rPr lang="es-ES" sz="1600" dirty="0" err="1">
                <a:latin typeface="Rubik"/>
              </a:rPr>
              <a:t>Categoria</a:t>
            </a:r>
            <a:r>
              <a:rPr lang="es-ES" sz="1600" dirty="0">
                <a:latin typeface="Rubik"/>
              </a:rPr>
              <a:t>)</a:t>
            </a: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a:solidFill>
                  <a:schemeClr val="bg2">
                    <a:lumMod val="50000"/>
                  </a:schemeClr>
                </a:solidFill>
                <a:latin typeface="Rubik"/>
              </a:rPr>
              <a:t># Conclusiones</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En el </a:t>
            </a:r>
            <a:r>
              <a:rPr lang="es-ES" sz="1600" dirty="0" err="1">
                <a:solidFill>
                  <a:schemeClr val="bg2">
                    <a:lumMod val="50000"/>
                  </a:schemeClr>
                </a:solidFill>
                <a:latin typeface="Rubik"/>
              </a:rPr>
              <a:t>boxplot</a:t>
            </a:r>
            <a:r>
              <a:rPr lang="es-ES" sz="1600" dirty="0">
                <a:solidFill>
                  <a:schemeClr val="bg2">
                    <a:lumMod val="50000"/>
                  </a:schemeClr>
                </a:solidFill>
                <a:latin typeface="Rubik"/>
              </a:rPr>
              <a:t>, se observa que la categoría</a:t>
            </a:r>
          </a:p>
          <a:p>
            <a:r>
              <a:rPr lang="es-ES" sz="1600" dirty="0">
                <a:solidFill>
                  <a:schemeClr val="bg2">
                    <a:lumMod val="50000"/>
                  </a:schemeClr>
                </a:solidFill>
                <a:latin typeface="Rubik"/>
              </a:rPr>
              <a:t># C1 es la que provoca  el mayor sesgo </a:t>
            </a:r>
          </a:p>
          <a:p>
            <a:r>
              <a:rPr lang="es-ES" sz="1600" dirty="0">
                <a:solidFill>
                  <a:schemeClr val="bg2">
                    <a:lumMod val="50000"/>
                  </a:schemeClr>
                </a:solidFill>
                <a:latin typeface="Rubik"/>
              </a:rPr>
              <a:t># a la izquierda </a:t>
            </a:r>
          </a:p>
        </p:txBody>
      </p:sp>
      <p:pic>
        <p:nvPicPr>
          <p:cNvPr id="4" name="Imagen 3"/>
          <p:cNvPicPr>
            <a:picLocks noChangeAspect="1"/>
          </p:cNvPicPr>
          <p:nvPr/>
        </p:nvPicPr>
        <p:blipFill>
          <a:blip r:embed="rId2"/>
          <a:stretch>
            <a:fillRect/>
          </a:stretch>
        </p:blipFill>
        <p:spPr>
          <a:xfrm>
            <a:off x="5080000" y="1740932"/>
            <a:ext cx="6486981" cy="44821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3872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3: </a:t>
            </a:r>
            <a:r>
              <a:rPr lang="es-MX" sz="2800" u="sng" dirty="0">
                <a:latin typeface="Montserrat"/>
              </a:rPr>
              <a:t>Análisis Exploratorio de Datos (AED o EDA) con R</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34139"/>
            <a:ext cx="11430000" cy="5755422"/>
          </a:xfrm>
          <a:prstGeom prst="rect">
            <a:avLst/>
          </a:prstGeom>
        </p:spPr>
        <p:txBody>
          <a:bodyPr wrap="square">
            <a:spAutoFit/>
          </a:bodyPr>
          <a:lstStyle/>
          <a:p>
            <a:r>
              <a:rPr lang="es-ES" sz="1600" dirty="0">
                <a:solidFill>
                  <a:schemeClr val="bg2">
                    <a:lumMod val="50000"/>
                  </a:schemeClr>
                </a:solidFill>
                <a:latin typeface="Rubik"/>
              </a:rPr>
              <a:t>"5) Con </a:t>
            </a:r>
            <a:r>
              <a:rPr lang="es-ES" sz="1600" dirty="0" err="1">
                <a:solidFill>
                  <a:schemeClr val="bg2">
                    <a:lumMod val="50000"/>
                  </a:schemeClr>
                </a:solidFill>
                <a:latin typeface="Rubik"/>
              </a:rPr>
              <a:t>ggplot</a:t>
            </a:r>
            <a:r>
              <a:rPr lang="es-ES" sz="1600" dirty="0">
                <a:solidFill>
                  <a:schemeClr val="bg2">
                    <a:lumMod val="50000"/>
                  </a:schemeClr>
                </a:solidFill>
                <a:latin typeface="Rubik"/>
              </a:rPr>
              <a:t>, realiza un </a:t>
            </a:r>
            <a:r>
              <a:rPr lang="es-ES" sz="1600" dirty="0" err="1">
                <a:solidFill>
                  <a:schemeClr val="bg2">
                    <a:lumMod val="50000"/>
                  </a:schemeClr>
                </a:solidFill>
                <a:latin typeface="Rubik"/>
              </a:rPr>
              <a:t>boxplot</a:t>
            </a:r>
            <a:r>
              <a:rPr lang="es-ES" sz="1600" dirty="0">
                <a:solidFill>
                  <a:schemeClr val="bg2">
                    <a:lumMod val="50000"/>
                  </a:schemeClr>
                </a:solidFill>
                <a:latin typeface="Rubik"/>
              </a:rPr>
              <a:t> separando la distribución de `Mediciones` por `Categoría` y por `Grupo` dentro de cada categoría. </a:t>
            </a:r>
          </a:p>
          <a:p>
            <a:r>
              <a:rPr lang="es-ES" sz="1600" dirty="0">
                <a:solidFill>
                  <a:schemeClr val="bg2">
                    <a:lumMod val="50000"/>
                  </a:schemeClr>
                </a:solidFill>
                <a:latin typeface="Rubik"/>
              </a:rPr>
              <a:t>¿Consideras que hay diferencias entre categorías? ¿Los grupos al interior de cada categoría podrían estar generando el sesgo?“</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Solución 2</a:t>
            </a:r>
          </a:p>
          <a:p>
            <a:endParaRPr lang="es-ES" sz="1600" dirty="0">
              <a:solidFill>
                <a:schemeClr val="bg2">
                  <a:lumMod val="50000"/>
                </a:schemeClr>
              </a:solidFill>
              <a:latin typeface="Rubik"/>
            </a:endParaRPr>
          </a:p>
          <a:p>
            <a:r>
              <a:rPr lang="es-ES" sz="1600" dirty="0" err="1">
                <a:latin typeface="Rubik"/>
              </a:rPr>
              <a:t>ggplot</a:t>
            </a:r>
            <a:r>
              <a:rPr lang="es-ES" sz="1600" dirty="0">
                <a:latin typeface="Rubik"/>
              </a:rPr>
              <a:t>(</a:t>
            </a:r>
            <a:r>
              <a:rPr lang="es-ES" sz="1600" dirty="0" err="1">
                <a:latin typeface="Rubik"/>
              </a:rPr>
              <a:t>df.clean</a:t>
            </a:r>
            <a:r>
              <a:rPr lang="es-ES" sz="1600" dirty="0">
                <a:latin typeface="Rubik"/>
              </a:rPr>
              <a:t>, aes(x = Mediciones,</a:t>
            </a:r>
          </a:p>
          <a:p>
            <a:r>
              <a:rPr lang="es-ES" sz="1600" dirty="0">
                <a:latin typeface="Rubik"/>
              </a:rPr>
              <a:t> 	y = </a:t>
            </a:r>
            <a:r>
              <a:rPr lang="es-ES" sz="1600" dirty="0" err="1">
                <a:latin typeface="Rubik"/>
              </a:rPr>
              <a:t>Categoria</a:t>
            </a:r>
            <a:r>
              <a:rPr lang="es-ES" sz="1600" dirty="0">
                <a:latin typeface="Rubik"/>
              </a:rPr>
              <a:t>, </a:t>
            </a:r>
            <a:r>
              <a:rPr lang="es-ES" sz="1600" dirty="0" err="1">
                <a:latin typeface="Rubik"/>
              </a:rPr>
              <a:t>fill</a:t>
            </a:r>
            <a:r>
              <a:rPr lang="es-ES" sz="1600" dirty="0">
                <a:latin typeface="Rubik"/>
              </a:rPr>
              <a:t> = Grupo)) </a:t>
            </a:r>
          </a:p>
          <a:p>
            <a:r>
              <a:rPr lang="es-ES" sz="1600" dirty="0">
                <a:latin typeface="Rubik"/>
              </a:rPr>
              <a:t>   	+ </a:t>
            </a:r>
            <a:r>
              <a:rPr lang="es-ES" sz="1600" dirty="0" err="1">
                <a:latin typeface="Rubik"/>
              </a:rPr>
              <a:t>geom_boxplot</a:t>
            </a:r>
            <a:r>
              <a:rPr lang="es-ES" sz="1600" dirty="0">
                <a:latin typeface="Rubik"/>
              </a:rPr>
              <a:t>() + </a:t>
            </a:r>
            <a:r>
              <a:rPr lang="es-ES" sz="1600" dirty="0" err="1">
                <a:latin typeface="Rubik"/>
              </a:rPr>
              <a:t>labs</a:t>
            </a:r>
            <a:r>
              <a:rPr lang="es-ES" sz="1600" dirty="0">
                <a:latin typeface="Rubik"/>
              </a:rPr>
              <a:t>(</a:t>
            </a:r>
            <a:r>
              <a:rPr lang="es-ES" sz="1600" dirty="0" err="1">
                <a:latin typeface="Rubik"/>
              </a:rPr>
              <a:t>title</a:t>
            </a:r>
            <a:r>
              <a:rPr lang="es-ES" sz="1600" dirty="0">
                <a:latin typeface="Rubik"/>
              </a:rPr>
              <a:t> = "</a:t>
            </a:r>
            <a:r>
              <a:rPr lang="es-ES" sz="1600" dirty="0" err="1">
                <a:latin typeface="Rubik"/>
              </a:rPr>
              <a:t>Boxplot</a:t>
            </a:r>
            <a:r>
              <a:rPr lang="es-ES" sz="1600" dirty="0">
                <a:latin typeface="Rubik"/>
              </a:rPr>
              <a:t>") + </a:t>
            </a:r>
          </a:p>
          <a:p>
            <a:r>
              <a:rPr lang="es-ES" sz="1600" dirty="0">
                <a:latin typeface="Rubik"/>
              </a:rPr>
              <a:t>	</a:t>
            </a:r>
            <a:r>
              <a:rPr lang="es-ES" sz="1600" dirty="0" err="1">
                <a:latin typeface="Rubik"/>
              </a:rPr>
              <a:t>theme_dark</a:t>
            </a:r>
            <a:r>
              <a:rPr lang="es-ES" sz="1600" dirty="0">
                <a:latin typeface="Rubik"/>
              </a:rPr>
              <a:t>()</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Conclusiones</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En cuanto a la C3, las medidas si se ven </a:t>
            </a:r>
          </a:p>
          <a:p>
            <a:r>
              <a:rPr lang="es-ES" sz="1600" dirty="0">
                <a:solidFill>
                  <a:schemeClr val="bg2">
                    <a:lumMod val="50000"/>
                  </a:schemeClr>
                </a:solidFill>
                <a:latin typeface="Rubik"/>
              </a:rPr>
              <a:t># diferenciadas entre grupos, # mientras que C1 y C2 </a:t>
            </a:r>
          </a:p>
          <a:p>
            <a:r>
              <a:rPr lang="es-ES" sz="1600" dirty="0">
                <a:solidFill>
                  <a:schemeClr val="bg2">
                    <a:lumMod val="50000"/>
                  </a:schemeClr>
                </a:solidFill>
                <a:latin typeface="Rubik"/>
              </a:rPr>
              <a:t># se ven aproximadamente iguales entre sus </a:t>
            </a:r>
          </a:p>
          <a:p>
            <a:r>
              <a:rPr lang="es-ES" sz="1600" dirty="0">
                <a:solidFill>
                  <a:schemeClr val="bg2">
                    <a:lumMod val="50000"/>
                  </a:schemeClr>
                </a:solidFill>
                <a:latin typeface="Rubik"/>
              </a:rPr>
              <a:t># respectivos grupos.</a:t>
            </a:r>
          </a:p>
          <a:p>
            <a:r>
              <a:rPr lang="es-ES" sz="1600" dirty="0">
                <a:solidFill>
                  <a:schemeClr val="bg2">
                    <a:lumMod val="50000"/>
                  </a:schemeClr>
                </a:solidFill>
                <a:latin typeface="Rubik"/>
              </a:rPr>
              <a:t>   </a:t>
            </a:r>
          </a:p>
          <a:p>
            <a:r>
              <a:rPr lang="es-ES" sz="1600" dirty="0">
                <a:solidFill>
                  <a:schemeClr val="bg2">
                    <a:lumMod val="50000"/>
                  </a:schemeClr>
                </a:solidFill>
                <a:latin typeface="Rubik"/>
              </a:rPr>
              <a:t># No parece que los grupos anteriores a cada categoría</a:t>
            </a:r>
          </a:p>
          <a:p>
            <a:r>
              <a:rPr lang="es-ES" sz="1600" dirty="0">
                <a:solidFill>
                  <a:schemeClr val="bg2">
                    <a:lumMod val="50000"/>
                  </a:schemeClr>
                </a:solidFill>
                <a:latin typeface="Rubik"/>
              </a:rPr>
              <a:t># estén generando sesgos, ya que la cantidad de datos </a:t>
            </a:r>
          </a:p>
          <a:p>
            <a:r>
              <a:rPr lang="es-ES" sz="1600" dirty="0">
                <a:solidFill>
                  <a:schemeClr val="bg2">
                    <a:lumMod val="50000"/>
                  </a:schemeClr>
                </a:solidFill>
                <a:latin typeface="Rubik"/>
              </a:rPr>
              <a:t># de medidas parece ser la misma sobre cada categoría.</a:t>
            </a:r>
          </a:p>
          <a:p>
            <a:endParaRPr lang="es-ES" sz="1600" dirty="0">
              <a:solidFill>
                <a:schemeClr val="bg2">
                  <a:lumMod val="50000"/>
                </a:schemeClr>
              </a:solidFill>
              <a:latin typeface="Rubik"/>
            </a:endParaRPr>
          </a:p>
        </p:txBody>
      </p:sp>
      <p:pic>
        <p:nvPicPr>
          <p:cNvPr id="2" name="Imagen 1"/>
          <p:cNvPicPr>
            <a:picLocks noChangeAspect="1"/>
          </p:cNvPicPr>
          <p:nvPr/>
        </p:nvPicPr>
        <p:blipFill>
          <a:blip r:embed="rId2"/>
          <a:stretch>
            <a:fillRect/>
          </a:stretch>
        </p:blipFill>
        <p:spPr>
          <a:xfrm>
            <a:off x="6047504" y="1740932"/>
            <a:ext cx="5865096" cy="44566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317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736266096"/>
              </p:ext>
            </p:extLst>
          </p:nvPr>
        </p:nvGraphicFramePr>
        <p:xfrm>
          <a:off x="1543050" y="2891314"/>
          <a:ext cx="952500" cy="2743200"/>
        </p:xfrm>
        <a:graphic>
          <a:graphicData uri="http://schemas.openxmlformats.org/drawingml/2006/table">
            <a:tbl>
              <a:tblPr/>
              <a:tblGrid>
                <a:gridCol w="952500">
                  <a:extLst>
                    <a:ext uri="{9D8B030D-6E8A-4147-A177-3AD203B41FA5}">
                      <a16:colId xmlns:a16="http://schemas.microsoft.com/office/drawing/2014/main" val="964116863"/>
                    </a:ext>
                  </a:extLst>
                </a:gridCol>
              </a:tblGrid>
              <a:tr h="200025">
                <a:tc>
                  <a:txBody>
                    <a:bodyPr/>
                    <a:lstStyle/>
                    <a:p>
                      <a:pPr algn="ctr" rtl="0" fontAlgn="b"/>
                      <a:r>
                        <a:rPr lang="es-MX" sz="2000" b="0" dirty="0">
                          <a:effectLst/>
                          <a:latin typeface="Montserrat"/>
                        </a:rPr>
                        <a:t>1</a:t>
                      </a:r>
                    </a:p>
                  </a:txBody>
                  <a:tcPr marL="28575" marR="28575" marT="19050" marB="19050" anchor="b">
                    <a:lnL w="28575" cap="flat" cmpd="dbl" algn="ctr">
                      <a:solidFill>
                        <a:srgbClr val="F3F3F3"/>
                      </a:solidFill>
                      <a:prstDash val="solid"/>
                      <a:round/>
                      <a:headEnd type="none" w="med" len="med"/>
                      <a:tailEnd type="none" w="med" len="med"/>
                    </a:lnL>
                    <a:lnR w="28575" cap="flat" cmpd="dbl" algn="ctr">
                      <a:solidFill>
                        <a:srgbClr val="F3F3F3"/>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40086494"/>
                  </a:ext>
                </a:extLst>
              </a:tr>
              <a:tr h="200025">
                <a:tc>
                  <a:txBody>
                    <a:bodyPr/>
                    <a:lstStyle/>
                    <a:p>
                      <a:pPr algn="ctr" rtl="0" fontAlgn="b"/>
                      <a:r>
                        <a:rPr lang="es-MX" sz="2000" b="0" dirty="0">
                          <a:effectLst/>
                          <a:latin typeface="Montserrat"/>
                        </a:rPr>
                        <a:t>2</a:t>
                      </a:r>
                    </a:p>
                  </a:txBody>
                  <a:tcPr marL="28575" marR="28575" marT="19050" marB="19050" anchor="b">
                    <a:lnL w="28575" cap="flat" cmpd="dbl" algn="ctr">
                      <a:solidFill>
                        <a:srgbClr val="F3F3F3"/>
                      </a:solidFill>
                      <a:prstDash val="solid"/>
                      <a:round/>
                      <a:headEnd type="none" w="med" len="med"/>
                      <a:tailEnd type="none" w="med" len="med"/>
                    </a:lnL>
                    <a:lnR w="28575" cap="flat" cmpd="dbl" algn="ctr">
                      <a:solidFill>
                        <a:srgbClr val="F3F3F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3288261523"/>
                  </a:ext>
                </a:extLst>
              </a:tr>
              <a:tr h="200025">
                <a:tc>
                  <a:txBody>
                    <a:bodyPr/>
                    <a:lstStyle/>
                    <a:p>
                      <a:pPr algn="ctr" rtl="0" fontAlgn="b"/>
                      <a:r>
                        <a:rPr lang="es-MX" sz="2000" b="0" dirty="0">
                          <a:effectLst/>
                          <a:latin typeface="Montserrat"/>
                        </a:rPr>
                        <a:t>3</a:t>
                      </a:r>
                    </a:p>
                  </a:txBody>
                  <a:tcPr marL="28575" marR="28575" marT="19050" marB="19050" anchor="b">
                    <a:lnL w="28575" cap="flat" cmpd="dbl" algn="ctr">
                      <a:solidFill>
                        <a:srgbClr val="F3F3F3"/>
                      </a:solidFill>
                      <a:prstDash val="solid"/>
                      <a:round/>
                      <a:headEnd type="none" w="med" len="med"/>
                      <a:tailEnd type="none" w="med" len="med"/>
                    </a:lnL>
                    <a:lnR w="28575" cap="flat" cmpd="dbl" algn="ctr">
                      <a:solidFill>
                        <a:srgbClr val="F3F3F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99372784"/>
                  </a:ext>
                </a:extLst>
              </a:tr>
              <a:tr h="200025">
                <a:tc>
                  <a:txBody>
                    <a:bodyPr/>
                    <a:lstStyle/>
                    <a:p>
                      <a:pPr algn="ctr" rtl="0" fontAlgn="b"/>
                      <a:r>
                        <a:rPr lang="es-MX" sz="2000" b="0" dirty="0">
                          <a:effectLst/>
                          <a:latin typeface="Montserrat"/>
                        </a:rPr>
                        <a:t>4</a:t>
                      </a:r>
                    </a:p>
                  </a:txBody>
                  <a:tcPr marL="28575" marR="28575" marT="19050" marB="19050" anchor="b">
                    <a:lnL w="28575" cap="flat" cmpd="dbl" algn="ctr">
                      <a:solidFill>
                        <a:srgbClr val="F3F3F3"/>
                      </a:solidFill>
                      <a:prstDash val="solid"/>
                      <a:round/>
                      <a:headEnd type="none" w="med" len="med"/>
                      <a:tailEnd type="none" w="med" len="med"/>
                    </a:lnL>
                    <a:lnR w="28575" cap="flat" cmpd="dbl" algn="ctr">
                      <a:solidFill>
                        <a:srgbClr val="F3F3F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7215426"/>
                  </a:ext>
                </a:extLst>
              </a:tr>
              <a:tr h="200025">
                <a:tc>
                  <a:txBody>
                    <a:bodyPr/>
                    <a:lstStyle/>
                    <a:p>
                      <a:pPr algn="ctr" rtl="0" fontAlgn="b"/>
                      <a:r>
                        <a:rPr lang="es-MX" sz="2000" b="0" dirty="0">
                          <a:effectLst/>
                          <a:latin typeface="Montserrat"/>
                        </a:rPr>
                        <a:t>5</a:t>
                      </a:r>
                    </a:p>
                  </a:txBody>
                  <a:tcPr marL="28575" marR="28575" marT="19050" marB="19050" anchor="b">
                    <a:lnL w="28575" cap="flat" cmpd="dbl" algn="ctr">
                      <a:solidFill>
                        <a:srgbClr val="F3F3F3"/>
                      </a:solidFill>
                      <a:prstDash val="solid"/>
                      <a:round/>
                      <a:headEnd type="none" w="med" len="med"/>
                      <a:tailEnd type="none" w="med" len="med"/>
                    </a:lnL>
                    <a:lnR w="28575" cap="flat" cmpd="dbl" algn="ctr">
                      <a:solidFill>
                        <a:srgbClr val="F3F3F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399041195"/>
                  </a:ext>
                </a:extLst>
              </a:tr>
              <a:tr h="200025">
                <a:tc>
                  <a:txBody>
                    <a:bodyPr/>
                    <a:lstStyle/>
                    <a:p>
                      <a:pPr algn="ctr" rtl="0" fontAlgn="b"/>
                      <a:r>
                        <a:rPr lang="es-MX" sz="2000" b="0" dirty="0">
                          <a:effectLst/>
                          <a:latin typeface="Montserrat"/>
                        </a:rPr>
                        <a:t>6</a:t>
                      </a:r>
                    </a:p>
                  </a:txBody>
                  <a:tcPr marL="28575" marR="28575" marT="19050" marB="19050" anchor="b">
                    <a:lnL w="28575" cap="flat" cmpd="dbl" algn="ctr">
                      <a:solidFill>
                        <a:srgbClr val="F3F3F3"/>
                      </a:solidFill>
                      <a:prstDash val="solid"/>
                      <a:round/>
                      <a:headEnd type="none" w="med" len="med"/>
                      <a:tailEnd type="none" w="med" len="med"/>
                    </a:lnL>
                    <a:lnR w="28575" cap="flat" cmpd="dbl" algn="ctr">
                      <a:solidFill>
                        <a:srgbClr val="F3F3F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33428149"/>
                  </a:ext>
                </a:extLst>
              </a:tr>
              <a:tr h="200025">
                <a:tc>
                  <a:txBody>
                    <a:bodyPr/>
                    <a:lstStyle/>
                    <a:p>
                      <a:pPr algn="ctr" rtl="0" fontAlgn="b"/>
                      <a:r>
                        <a:rPr lang="es-MX" sz="2000" b="0" dirty="0">
                          <a:effectLst/>
                          <a:latin typeface="Montserrat"/>
                        </a:rPr>
                        <a:t>7</a:t>
                      </a:r>
                    </a:p>
                  </a:txBody>
                  <a:tcPr marL="28575" marR="28575" marT="19050" marB="19050" anchor="b">
                    <a:lnL w="28575" cap="flat" cmpd="dbl" algn="ctr">
                      <a:solidFill>
                        <a:srgbClr val="F3F3F3"/>
                      </a:solidFill>
                      <a:prstDash val="solid"/>
                      <a:round/>
                      <a:headEnd type="none" w="med" len="med"/>
                      <a:tailEnd type="none" w="med" len="med"/>
                    </a:lnL>
                    <a:lnR w="28575" cap="flat" cmpd="dbl" algn="ctr">
                      <a:solidFill>
                        <a:srgbClr val="F3F3F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2905588994"/>
                  </a:ext>
                </a:extLst>
              </a:tr>
              <a:tr h="200025">
                <a:tc>
                  <a:txBody>
                    <a:bodyPr/>
                    <a:lstStyle/>
                    <a:p>
                      <a:pPr algn="ctr" rtl="0" fontAlgn="b"/>
                      <a:r>
                        <a:rPr lang="es-MX" sz="2000" b="0" dirty="0">
                          <a:effectLst/>
                          <a:latin typeface="Montserrat"/>
                        </a:rPr>
                        <a:t>8</a:t>
                      </a:r>
                    </a:p>
                  </a:txBody>
                  <a:tcPr marL="28575" marR="28575" marT="19050" marB="19050" anchor="b">
                    <a:lnL w="28575" cap="flat" cmpd="dbl" algn="ctr">
                      <a:solidFill>
                        <a:srgbClr val="F3F3F3"/>
                      </a:solidFill>
                      <a:prstDash val="solid"/>
                      <a:round/>
                      <a:headEnd type="none" w="med" len="med"/>
                      <a:tailEnd type="none" w="med" len="med"/>
                    </a:lnL>
                    <a:lnR w="28575" cap="flat" cmpd="dbl" algn="ctr">
                      <a:solidFill>
                        <a:srgbClr val="F3F3F3"/>
                      </a:solidFill>
                      <a:prstDash val="solid"/>
                      <a:round/>
                      <a:headEnd type="none" w="med" len="med"/>
                      <a:tailEnd type="none" w="med" len="med"/>
                    </a:lnR>
                    <a:lnT w="9525" cap="flat" cmpd="sng" algn="ctr">
                      <a:solidFill>
                        <a:srgbClr val="CCCCCC"/>
                      </a:solidFill>
                      <a:prstDash val="solid"/>
                      <a:round/>
                      <a:headEnd type="none" w="med" len="med"/>
                      <a:tailEnd type="none" w="med" len="med"/>
                    </a:lnT>
                    <a:lnB w="28575" cap="flat" cmpd="dbl" algn="ctr">
                      <a:solidFill>
                        <a:srgbClr val="F3F3F3"/>
                      </a:solidFill>
                      <a:prstDash val="solid"/>
                      <a:round/>
                      <a:headEnd type="none" w="med" len="med"/>
                      <a:tailEnd type="none" w="med" len="med"/>
                    </a:lnB>
                    <a:solidFill>
                      <a:srgbClr val="FFFFFF"/>
                    </a:solidFill>
                  </a:tcPr>
                </a:tc>
                <a:extLst>
                  <a:ext uri="{0D108BD9-81ED-4DB2-BD59-A6C34878D82A}">
                    <a16:rowId xmlns:a16="http://schemas.microsoft.com/office/drawing/2014/main" val="898543160"/>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3939380444"/>
              </p:ext>
            </p:extLst>
          </p:nvPr>
        </p:nvGraphicFramePr>
        <p:xfrm>
          <a:off x="2495550" y="2891314"/>
          <a:ext cx="8451850" cy="2743200"/>
        </p:xfrm>
        <a:graphic>
          <a:graphicData uri="http://schemas.openxmlformats.org/drawingml/2006/table">
            <a:tbl>
              <a:tblPr/>
              <a:tblGrid>
                <a:gridCol w="8451850">
                  <a:extLst>
                    <a:ext uri="{9D8B030D-6E8A-4147-A177-3AD203B41FA5}">
                      <a16:colId xmlns:a16="http://schemas.microsoft.com/office/drawing/2014/main" val="850008533"/>
                    </a:ext>
                  </a:extLst>
                </a:gridCol>
              </a:tblGrid>
              <a:tr h="200025">
                <a:tc>
                  <a:txBody>
                    <a:bodyPr/>
                    <a:lstStyle/>
                    <a:p>
                      <a:pPr rtl="0" fontAlgn="b"/>
                      <a:r>
                        <a:rPr lang="es-ES" sz="2000" b="0" dirty="0">
                          <a:effectLst/>
                          <a:latin typeface="Montserrat"/>
                        </a:rPr>
                        <a:t>Introducción a R</a:t>
                      </a:r>
                    </a:p>
                  </a:txBody>
                  <a:tcPr marL="28575" marR="28575" marT="19050" marB="19050" anchor="b">
                    <a:lnL w="28575" cap="flat" cmpd="dbl" algn="ctr">
                      <a:solidFill>
                        <a:srgbClr val="F3F3F3"/>
                      </a:solidFill>
                      <a:prstDash val="solid"/>
                      <a:round/>
                      <a:headEnd type="none" w="med" len="med"/>
                      <a:tailEnd type="none" w="med" len="med"/>
                    </a:lnL>
                    <a:lnR w="28575" cap="flat" cmpd="dbl" algn="ctr">
                      <a:solidFill>
                        <a:srgbClr val="F3F3F3"/>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6649485"/>
                  </a:ext>
                </a:extLst>
              </a:tr>
              <a:tr h="200025">
                <a:tc>
                  <a:txBody>
                    <a:bodyPr/>
                    <a:lstStyle/>
                    <a:p>
                      <a:pPr rtl="0" fontAlgn="b"/>
                      <a:r>
                        <a:rPr lang="es-ES" sz="2000" b="0" dirty="0">
                          <a:effectLst/>
                          <a:latin typeface="Montserrat"/>
                        </a:rPr>
                        <a:t>Programación y manipulación de datos en R</a:t>
                      </a:r>
                    </a:p>
                  </a:txBody>
                  <a:tcPr marL="28575" marR="28575" marT="19050" marB="19050" anchor="b">
                    <a:lnL w="28575" cap="flat" cmpd="dbl" algn="ctr">
                      <a:solidFill>
                        <a:srgbClr val="F3F3F3"/>
                      </a:solidFill>
                      <a:prstDash val="solid"/>
                      <a:round/>
                      <a:headEnd type="none" w="med" len="med"/>
                      <a:tailEnd type="none" w="med" len="med"/>
                    </a:lnL>
                    <a:lnR w="28575" cap="flat" cmpd="dbl" algn="ctr">
                      <a:solidFill>
                        <a:srgbClr val="F3F3F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2444478464"/>
                  </a:ext>
                </a:extLst>
              </a:tr>
              <a:tr h="200025">
                <a:tc>
                  <a:txBody>
                    <a:bodyPr/>
                    <a:lstStyle/>
                    <a:p>
                      <a:pPr rtl="0" fontAlgn="b"/>
                      <a:r>
                        <a:rPr lang="es-MX" sz="2000" b="0" dirty="0">
                          <a:effectLst/>
                          <a:latin typeface="Montserrat"/>
                        </a:rPr>
                        <a:t>Análisis Exploratorio de Datos (AED o EDA) con R</a:t>
                      </a:r>
                    </a:p>
                  </a:txBody>
                  <a:tcPr marL="28575" marR="28575" marT="19050" marB="19050" anchor="b">
                    <a:lnL w="28575" cap="flat" cmpd="dbl" algn="ctr">
                      <a:solidFill>
                        <a:srgbClr val="F3F3F3"/>
                      </a:solidFill>
                      <a:prstDash val="solid"/>
                      <a:round/>
                      <a:headEnd type="none" w="med" len="med"/>
                      <a:tailEnd type="none" w="med" len="med"/>
                    </a:lnL>
                    <a:lnR w="28575" cap="flat" cmpd="dbl" algn="ctr">
                      <a:solidFill>
                        <a:srgbClr val="F3F3F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48692485"/>
                  </a:ext>
                </a:extLst>
              </a:tr>
              <a:tr h="200025">
                <a:tc>
                  <a:txBody>
                    <a:bodyPr/>
                    <a:lstStyle/>
                    <a:p>
                      <a:pPr rtl="0" fontAlgn="b"/>
                      <a:r>
                        <a:rPr lang="es-ES" sz="2000" b="0" dirty="0">
                          <a:effectLst/>
                          <a:latin typeface="Montserrat"/>
                        </a:rPr>
                        <a:t>Probabilidad y funciones de distribución</a:t>
                      </a:r>
                    </a:p>
                  </a:txBody>
                  <a:tcPr marL="28575" marR="28575" marT="19050" marB="19050" anchor="b">
                    <a:lnL w="28575" cap="flat" cmpd="dbl" algn="ctr">
                      <a:solidFill>
                        <a:srgbClr val="F3F3F3"/>
                      </a:solidFill>
                      <a:prstDash val="solid"/>
                      <a:round/>
                      <a:headEnd type="none" w="med" len="med"/>
                      <a:tailEnd type="none" w="med" len="med"/>
                    </a:lnL>
                    <a:lnR w="28575" cap="flat" cmpd="dbl" algn="ctr">
                      <a:solidFill>
                        <a:srgbClr val="F3F3F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82210886"/>
                  </a:ext>
                </a:extLst>
              </a:tr>
              <a:tr h="200025">
                <a:tc>
                  <a:txBody>
                    <a:bodyPr/>
                    <a:lstStyle/>
                    <a:p>
                      <a:pPr rtl="0" fontAlgn="b"/>
                      <a:r>
                        <a:rPr lang="es-ES" sz="2000" b="0" dirty="0">
                          <a:effectLst/>
                          <a:latin typeface="Montserrat"/>
                        </a:rPr>
                        <a:t>Teorema del límite central e inferencia estadística</a:t>
                      </a:r>
                      <a:endParaRPr lang="es-MX" sz="2000" b="0" dirty="0">
                        <a:effectLst/>
                        <a:latin typeface="Montserrat"/>
                      </a:endParaRPr>
                    </a:p>
                  </a:txBody>
                  <a:tcPr marL="28575" marR="28575" marT="19050" marB="19050" anchor="b">
                    <a:lnL w="28575" cap="flat" cmpd="dbl" algn="ctr">
                      <a:solidFill>
                        <a:srgbClr val="F3F3F3"/>
                      </a:solidFill>
                      <a:prstDash val="solid"/>
                      <a:round/>
                      <a:headEnd type="none" w="med" len="med"/>
                      <a:tailEnd type="none" w="med" len="med"/>
                    </a:lnL>
                    <a:lnR w="28575" cap="flat" cmpd="dbl" algn="ctr">
                      <a:solidFill>
                        <a:srgbClr val="F3F3F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153684552"/>
                  </a:ext>
                </a:extLst>
              </a:tr>
              <a:tr h="20002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MX" sz="2000" b="0" dirty="0">
                          <a:effectLst/>
                          <a:latin typeface="Montserrat"/>
                        </a:rPr>
                        <a:t>Regresión lineal y Clasificación</a:t>
                      </a:r>
                    </a:p>
                  </a:txBody>
                  <a:tcPr marL="28575" marR="28575" marT="19050" marB="19050" anchor="b">
                    <a:lnL w="28575" cap="flat" cmpd="dbl" algn="ctr">
                      <a:solidFill>
                        <a:srgbClr val="F3F3F3"/>
                      </a:solidFill>
                      <a:prstDash val="solid"/>
                      <a:round/>
                      <a:headEnd type="none" w="med" len="med"/>
                      <a:tailEnd type="none" w="med" len="med"/>
                    </a:lnL>
                    <a:lnR w="28575" cap="flat" cmpd="dbl" algn="ctr">
                      <a:solidFill>
                        <a:srgbClr val="F3F3F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2588743"/>
                  </a:ext>
                </a:extLst>
              </a:tr>
              <a:tr h="20002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MX" sz="2000" b="0" dirty="0">
                          <a:effectLst/>
                          <a:latin typeface="Montserrat"/>
                        </a:rPr>
                        <a:t>Series de tiempo</a:t>
                      </a:r>
                    </a:p>
                  </a:txBody>
                  <a:tcPr marL="28575" marR="28575" marT="19050" marB="19050" anchor="b">
                    <a:lnL w="28575" cap="flat" cmpd="dbl" algn="ctr">
                      <a:solidFill>
                        <a:srgbClr val="F3F3F3"/>
                      </a:solidFill>
                      <a:prstDash val="solid"/>
                      <a:round/>
                      <a:headEnd type="none" w="med" len="med"/>
                      <a:tailEnd type="none" w="med" len="med"/>
                    </a:lnL>
                    <a:lnR w="28575" cap="flat" cmpd="dbl" algn="ctr">
                      <a:solidFill>
                        <a:srgbClr val="F3F3F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4088902718"/>
                  </a:ext>
                </a:extLst>
              </a:tr>
              <a:tr h="20002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ES" sz="2000" b="0" dirty="0">
                          <a:effectLst/>
                          <a:latin typeface="Montserrat"/>
                        </a:rPr>
                        <a:t>RStudio Cloud y conexiones con </a:t>
                      </a:r>
                      <a:r>
                        <a:rPr lang="es-ES" sz="2000" b="0" dirty="0" err="1">
                          <a:effectLst/>
                          <a:latin typeface="Montserrat"/>
                        </a:rPr>
                        <a:t>BDs</a:t>
                      </a:r>
                      <a:endParaRPr lang="es-ES" sz="2000" b="0" dirty="0">
                        <a:effectLst/>
                        <a:latin typeface="Montserrat"/>
                      </a:endParaRPr>
                    </a:p>
                  </a:txBody>
                  <a:tcPr marL="28575" marR="28575" marT="19050" marB="19050" anchor="b">
                    <a:lnL w="28575" cap="flat" cmpd="dbl" algn="ctr">
                      <a:solidFill>
                        <a:srgbClr val="F3F3F3"/>
                      </a:solidFill>
                      <a:prstDash val="solid"/>
                      <a:round/>
                      <a:headEnd type="none" w="med" len="med"/>
                      <a:tailEnd type="none" w="med" len="med"/>
                    </a:lnL>
                    <a:lnR w="28575" cap="flat" cmpd="dbl" algn="ctr">
                      <a:solidFill>
                        <a:srgbClr val="F3F3F3"/>
                      </a:solidFill>
                      <a:prstDash val="solid"/>
                      <a:round/>
                      <a:headEnd type="none" w="med" len="med"/>
                      <a:tailEnd type="none" w="med" len="med"/>
                    </a:lnR>
                    <a:lnT w="9525" cap="flat" cmpd="sng" algn="ctr">
                      <a:solidFill>
                        <a:srgbClr val="CCCCCC"/>
                      </a:solidFill>
                      <a:prstDash val="solid"/>
                      <a:round/>
                      <a:headEnd type="none" w="med" len="med"/>
                      <a:tailEnd type="none" w="med" len="med"/>
                    </a:lnT>
                    <a:lnB w="28575" cap="flat" cmpd="dbl" algn="ctr">
                      <a:solidFill>
                        <a:srgbClr val="F3F3F3"/>
                      </a:solidFill>
                      <a:prstDash val="solid"/>
                      <a:round/>
                      <a:headEnd type="none" w="med" len="med"/>
                      <a:tailEnd type="none" w="med" len="med"/>
                    </a:lnB>
                    <a:solidFill>
                      <a:srgbClr val="FFFFFF"/>
                    </a:solidFill>
                  </a:tcPr>
                </a:tc>
                <a:extLst>
                  <a:ext uri="{0D108BD9-81ED-4DB2-BD59-A6C34878D82A}">
                    <a16:rowId xmlns:a16="http://schemas.microsoft.com/office/drawing/2014/main" val="2458608708"/>
                  </a:ext>
                </a:extLst>
              </a:tr>
            </a:tbl>
          </a:graphicData>
        </a:graphic>
      </p:graphicFrame>
      <p:sp>
        <p:nvSpPr>
          <p:cNvPr id="4" name="CuadroTexto 3"/>
          <p:cNvSpPr txBox="1"/>
          <p:nvPr/>
        </p:nvSpPr>
        <p:spPr>
          <a:xfrm>
            <a:off x="895350" y="769719"/>
            <a:ext cx="10369550" cy="954107"/>
          </a:xfrm>
          <a:prstGeom prst="rect">
            <a:avLst/>
          </a:prstGeom>
          <a:noFill/>
        </p:spPr>
        <p:txBody>
          <a:bodyPr wrap="square" rtlCol="0">
            <a:spAutoFit/>
          </a:bodyPr>
          <a:lstStyle/>
          <a:p>
            <a:pPr algn="ctr"/>
            <a:r>
              <a:rPr lang="es-MX" sz="2800" dirty="0"/>
              <a:t>Scripts de Trabajo Postwork</a:t>
            </a:r>
          </a:p>
          <a:p>
            <a:pPr algn="ctr"/>
            <a:r>
              <a:rPr lang="es-MX" sz="2800" dirty="0"/>
              <a:t>Contenido</a:t>
            </a:r>
          </a:p>
        </p:txBody>
      </p:sp>
      <p:sp>
        <p:nvSpPr>
          <p:cNvPr id="5" name="Rectángulo 4"/>
          <p:cNvSpPr/>
          <p:nvPr/>
        </p:nvSpPr>
        <p:spPr>
          <a:xfrm>
            <a:off x="1543050" y="2891314"/>
            <a:ext cx="9404350"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p:cNvSpPr/>
          <p:nvPr/>
        </p:nvSpPr>
        <p:spPr>
          <a:xfrm>
            <a:off x="1543050" y="2434114"/>
            <a:ext cx="940435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1543050" y="2434114"/>
            <a:ext cx="920750" cy="320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p:cNvSpPr/>
          <p:nvPr/>
        </p:nvSpPr>
        <p:spPr>
          <a:xfrm>
            <a:off x="1446867" y="2434114"/>
            <a:ext cx="1165704" cy="523220"/>
          </a:xfrm>
          <a:prstGeom prst="rect">
            <a:avLst/>
          </a:prstGeom>
        </p:spPr>
        <p:txBody>
          <a:bodyPr wrap="none">
            <a:spAutoFit/>
          </a:bodyPr>
          <a:lstStyle/>
          <a:p>
            <a:r>
              <a:rPr lang="es-MX" sz="2400" b="1" dirty="0"/>
              <a:t> Sesión</a:t>
            </a:r>
            <a:r>
              <a:rPr lang="es-MX" sz="2800" b="1" dirty="0"/>
              <a:t> </a:t>
            </a:r>
            <a:endParaRPr lang="es-MX" sz="2400" b="1" dirty="0"/>
          </a:p>
        </p:txBody>
      </p:sp>
      <p:sp>
        <p:nvSpPr>
          <p:cNvPr id="9" name="Rectángulo 8"/>
          <p:cNvSpPr/>
          <p:nvPr/>
        </p:nvSpPr>
        <p:spPr>
          <a:xfrm>
            <a:off x="5963063" y="2429649"/>
            <a:ext cx="868186" cy="461665"/>
          </a:xfrm>
          <a:prstGeom prst="rect">
            <a:avLst/>
          </a:prstGeom>
        </p:spPr>
        <p:txBody>
          <a:bodyPr wrap="none">
            <a:spAutoFit/>
          </a:bodyPr>
          <a:lstStyle/>
          <a:p>
            <a:r>
              <a:rPr lang="es-MX" sz="2400" b="1" dirty="0"/>
              <a:t>Tema</a:t>
            </a:r>
            <a:endParaRPr lang="es-MX" sz="2800" b="1" dirty="0"/>
          </a:p>
        </p:txBody>
      </p:sp>
    </p:spTree>
    <p:extLst>
      <p:ext uri="{BB962C8B-B14F-4D97-AF65-F5344CB8AC3E}">
        <p14:creationId xmlns:p14="http://schemas.microsoft.com/office/powerpoint/2010/main" val="1958910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4: </a:t>
            </a:r>
            <a:r>
              <a:rPr lang="es-ES" sz="2800" u="sng" dirty="0">
                <a:latin typeface="Montserrat"/>
              </a:rPr>
              <a:t>Probabilidad y funciones de distribución</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34139"/>
            <a:ext cx="11430000" cy="5755422"/>
          </a:xfrm>
          <a:prstGeom prst="rect">
            <a:avLst/>
          </a:prstGeom>
        </p:spPr>
        <p:txBody>
          <a:bodyPr wrap="square">
            <a:spAutoFit/>
          </a:bodyPr>
          <a:lstStyle/>
          <a:p>
            <a:r>
              <a:rPr lang="es-ES" sz="1600" dirty="0">
                <a:solidFill>
                  <a:schemeClr val="bg2">
                    <a:lumMod val="50000"/>
                  </a:schemeClr>
                </a:solidFill>
                <a:latin typeface="Rubik"/>
              </a:rPr>
              <a:t># Objetivo</a:t>
            </a:r>
          </a:p>
          <a:p>
            <a:r>
              <a:rPr lang="es-ES" sz="1600" dirty="0">
                <a:solidFill>
                  <a:schemeClr val="bg2">
                    <a:lumMod val="50000"/>
                  </a:schemeClr>
                </a:solidFill>
                <a:latin typeface="Rubik"/>
              </a:rPr>
              <a:t>   # Realizar un análisis probabilístico del total de cargos internacionales de una compañía de telecomunicaciones</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Requisitos</a:t>
            </a:r>
          </a:p>
          <a:p>
            <a:r>
              <a:rPr lang="es-ES" sz="1600" dirty="0">
                <a:solidFill>
                  <a:schemeClr val="bg2">
                    <a:lumMod val="50000"/>
                  </a:schemeClr>
                </a:solidFill>
                <a:latin typeface="Rubik"/>
              </a:rPr>
              <a:t>   # R, </a:t>
            </a:r>
            <a:r>
              <a:rPr lang="es-ES" sz="1600" dirty="0" err="1">
                <a:solidFill>
                  <a:schemeClr val="bg2">
                    <a:lumMod val="50000"/>
                  </a:schemeClr>
                </a:solidFill>
                <a:latin typeface="Rubik"/>
              </a:rPr>
              <a:t>RStudio</a:t>
            </a:r>
            <a:endParaRPr lang="es-ES" sz="1600" dirty="0">
              <a:solidFill>
                <a:schemeClr val="bg2">
                  <a:lumMod val="50000"/>
                </a:schemeClr>
              </a:solidFill>
              <a:latin typeface="Rubik"/>
            </a:endParaRPr>
          </a:p>
          <a:p>
            <a:r>
              <a:rPr lang="es-ES" sz="1600" dirty="0">
                <a:solidFill>
                  <a:schemeClr val="bg2">
                    <a:lumMod val="50000"/>
                  </a:schemeClr>
                </a:solidFill>
                <a:latin typeface="Rubik"/>
              </a:rPr>
              <a:t>   # Haber trabajado con el </a:t>
            </a:r>
            <a:r>
              <a:rPr lang="es-ES" sz="1600" dirty="0" err="1">
                <a:solidFill>
                  <a:schemeClr val="bg2">
                    <a:lumMod val="50000"/>
                  </a:schemeClr>
                </a:solidFill>
                <a:latin typeface="Rubik"/>
              </a:rPr>
              <a:t>prework</a:t>
            </a:r>
            <a:r>
              <a:rPr lang="es-ES" sz="1600" dirty="0">
                <a:solidFill>
                  <a:schemeClr val="bg2">
                    <a:lumMod val="50000"/>
                  </a:schemeClr>
                </a:solidFill>
                <a:latin typeface="Rubik"/>
              </a:rPr>
              <a:t> y el </a:t>
            </a:r>
            <a:r>
              <a:rPr lang="es-ES" sz="1600" dirty="0" err="1">
                <a:solidFill>
                  <a:schemeClr val="bg2">
                    <a:lumMod val="50000"/>
                  </a:schemeClr>
                </a:solidFill>
                <a:latin typeface="Rubik"/>
              </a:rPr>
              <a:t>work</a:t>
            </a:r>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a:solidFill>
                  <a:schemeClr val="bg2">
                    <a:lumMod val="50000"/>
                  </a:schemeClr>
                </a:solidFill>
                <a:latin typeface="Rubik"/>
              </a:rPr>
              <a:t># Desarrollo</a:t>
            </a:r>
          </a:p>
          <a:p>
            <a:r>
              <a:rPr lang="es-ES" sz="1600" dirty="0">
                <a:solidFill>
                  <a:schemeClr val="bg2">
                    <a:lumMod val="50000"/>
                  </a:schemeClr>
                </a:solidFill>
                <a:latin typeface="Rubik"/>
              </a:rPr>
              <a:t># Utilizando la variable </a:t>
            </a:r>
            <a:r>
              <a:rPr lang="es-ES" sz="1600" dirty="0" err="1">
                <a:solidFill>
                  <a:schemeClr val="bg2">
                    <a:lumMod val="50000"/>
                  </a:schemeClr>
                </a:solidFill>
                <a:latin typeface="Rubik"/>
              </a:rPr>
              <a:t>total_intl_charge</a:t>
            </a:r>
            <a:r>
              <a:rPr lang="es-ES" sz="1600" dirty="0">
                <a:solidFill>
                  <a:schemeClr val="bg2">
                    <a:lumMod val="50000"/>
                  </a:schemeClr>
                </a:solidFill>
                <a:latin typeface="Rubik"/>
              </a:rPr>
              <a:t> de la base de datos telecom_service.csv de la sesión 3, realiza un análisis</a:t>
            </a:r>
          </a:p>
          <a:p>
            <a:r>
              <a:rPr lang="es-ES" sz="1600" dirty="0">
                <a:solidFill>
                  <a:schemeClr val="bg2">
                    <a:lumMod val="50000"/>
                  </a:schemeClr>
                </a:solidFill>
                <a:latin typeface="Rubik"/>
              </a:rPr>
              <a:t># probabilístico. Para ello, debes determinar la función de distribución de probabilidad que más se acerque al</a:t>
            </a:r>
          </a:p>
          <a:p>
            <a:r>
              <a:rPr lang="es-ES" sz="1600" dirty="0">
                <a:solidFill>
                  <a:schemeClr val="bg2">
                    <a:lumMod val="50000"/>
                  </a:schemeClr>
                </a:solidFill>
                <a:latin typeface="Rubik"/>
              </a:rPr>
              <a:t># comportamiento de los datos. </a:t>
            </a:r>
          </a:p>
          <a:p>
            <a:r>
              <a:rPr lang="es-ES" sz="1600" dirty="0">
                <a:solidFill>
                  <a:schemeClr val="bg2">
                    <a:lumMod val="50000"/>
                  </a:schemeClr>
                </a:solidFill>
                <a:latin typeface="Rubik"/>
              </a:rPr>
              <a:t># </a:t>
            </a:r>
            <a:r>
              <a:rPr lang="es-ES" sz="1600" dirty="0" err="1">
                <a:solidFill>
                  <a:schemeClr val="bg2">
                    <a:lumMod val="50000"/>
                  </a:schemeClr>
                </a:solidFill>
                <a:latin typeface="Rubik"/>
              </a:rPr>
              <a:t>Hint</a:t>
            </a:r>
            <a:r>
              <a:rPr lang="es-ES" sz="1600" dirty="0">
                <a:solidFill>
                  <a:schemeClr val="bg2">
                    <a:lumMod val="50000"/>
                  </a:schemeClr>
                </a:solidFill>
                <a:latin typeface="Rubik"/>
              </a:rPr>
              <a:t>: Puedes apoyarte de medidas descriptivas o técnicas de visualización.</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Librerías necesarias</a:t>
            </a:r>
          </a:p>
          <a:p>
            <a:r>
              <a:rPr lang="es-ES" sz="1600" dirty="0" err="1">
                <a:latin typeface="Rubik"/>
              </a:rPr>
              <a:t>library</a:t>
            </a:r>
            <a:r>
              <a:rPr lang="es-ES" sz="1600" dirty="0">
                <a:latin typeface="Rubik"/>
              </a:rPr>
              <a:t>(</a:t>
            </a:r>
            <a:r>
              <a:rPr lang="es-ES" sz="1600" dirty="0" err="1">
                <a:latin typeface="Rubik"/>
              </a:rPr>
              <a:t>DescTools</a:t>
            </a:r>
            <a:r>
              <a:rPr lang="es-ES" sz="1600" dirty="0">
                <a:latin typeface="Rubik"/>
              </a:rPr>
              <a:t>)</a:t>
            </a:r>
          </a:p>
          <a:p>
            <a:endParaRPr lang="es-ES" sz="1600" dirty="0">
              <a:latin typeface="Rubik"/>
            </a:endParaRPr>
          </a:p>
          <a:p>
            <a:r>
              <a:rPr lang="es-ES" sz="1600" dirty="0">
                <a:solidFill>
                  <a:schemeClr val="bg2">
                    <a:lumMod val="50000"/>
                  </a:schemeClr>
                </a:solidFill>
                <a:latin typeface="Rubik"/>
              </a:rPr>
              <a:t># Preparación y visualización previa</a:t>
            </a:r>
          </a:p>
          <a:p>
            <a:r>
              <a:rPr lang="es-ES" sz="1600" dirty="0" err="1">
                <a:latin typeface="Rubik"/>
              </a:rPr>
              <a:t>df</a:t>
            </a:r>
            <a:r>
              <a:rPr lang="es-ES" sz="1600" dirty="0">
                <a:latin typeface="Rubik"/>
              </a:rPr>
              <a:t> &lt;- read.csv("https://raw.githubusercontent.com/</a:t>
            </a:r>
            <a:r>
              <a:rPr lang="es-ES" sz="1600" dirty="0" err="1">
                <a:latin typeface="Rubik"/>
              </a:rPr>
              <a:t>beduExpert</a:t>
            </a:r>
            <a:r>
              <a:rPr lang="es-ES" sz="1600" dirty="0">
                <a:latin typeface="Rubik"/>
              </a:rPr>
              <a:t>/Programacion-R-Santander-2022/</a:t>
            </a:r>
            <a:r>
              <a:rPr lang="es-ES" sz="1600" dirty="0" err="1">
                <a:latin typeface="Rubik"/>
              </a:rPr>
              <a:t>main</a:t>
            </a:r>
            <a:r>
              <a:rPr lang="es-ES" sz="1600" dirty="0">
                <a:latin typeface="Rubik"/>
              </a:rPr>
              <a:t>/</a:t>
            </a:r>
            <a:r>
              <a:rPr lang="es-ES" sz="1600" dirty="0" err="1">
                <a:latin typeface="Rubik"/>
              </a:rPr>
              <a:t>Sesion</a:t>
            </a:r>
            <a:r>
              <a:rPr lang="es-ES" sz="1600" dirty="0">
                <a:latin typeface="Rubik"/>
              </a:rPr>
              <a:t>-   03/Data/telecom_service.csv")</a:t>
            </a:r>
          </a:p>
          <a:p>
            <a:endParaRPr lang="es-ES" sz="1600" dirty="0">
              <a:latin typeface="Rubik"/>
            </a:endParaRPr>
          </a:p>
          <a:p>
            <a:r>
              <a:rPr lang="es-ES" sz="1600" dirty="0">
                <a:latin typeface="Rubik"/>
              </a:rPr>
              <a:t>View (</a:t>
            </a:r>
            <a:r>
              <a:rPr lang="es-ES" sz="1600" dirty="0" err="1">
                <a:latin typeface="Rubik"/>
              </a:rPr>
              <a:t>df</a:t>
            </a:r>
            <a:r>
              <a:rPr lang="es-ES" sz="1600" dirty="0">
                <a:latin typeface="Rubik"/>
              </a:rPr>
              <a:t>)		</a:t>
            </a:r>
            <a:r>
              <a:rPr lang="es-ES" sz="1600" dirty="0">
                <a:solidFill>
                  <a:schemeClr val="bg2">
                    <a:lumMod val="50000"/>
                  </a:schemeClr>
                </a:solidFill>
                <a:latin typeface="Rubik"/>
              </a:rPr>
              <a:t># Visualizar </a:t>
            </a:r>
            <a:r>
              <a:rPr lang="es-ES" sz="1600" dirty="0" err="1">
                <a:solidFill>
                  <a:schemeClr val="bg2">
                    <a:lumMod val="50000"/>
                  </a:schemeClr>
                </a:solidFill>
                <a:latin typeface="Rubik"/>
              </a:rPr>
              <a:t>dataframe</a:t>
            </a:r>
            <a:endParaRPr lang="es-ES" sz="1600" dirty="0">
              <a:solidFill>
                <a:schemeClr val="bg2">
                  <a:lumMod val="50000"/>
                </a:schemeClr>
              </a:solidFill>
              <a:latin typeface="Rubik"/>
            </a:endParaRPr>
          </a:p>
          <a:p>
            <a:endParaRPr lang="es-ES" sz="1600" dirty="0">
              <a:latin typeface="Rubik"/>
            </a:endParaRPr>
          </a:p>
          <a:p>
            <a:r>
              <a:rPr lang="es-ES" sz="1600" dirty="0">
                <a:latin typeface="Rubik"/>
              </a:rPr>
              <a:t>TIC &lt;- </a:t>
            </a:r>
            <a:r>
              <a:rPr lang="es-ES" sz="1600" dirty="0" err="1">
                <a:latin typeface="Rubik"/>
              </a:rPr>
              <a:t>service$total_intl_charge</a:t>
            </a:r>
            <a:r>
              <a:rPr lang="es-ES" sz="1600" dirty="0">
                <a:latin typeface="Rubik"/>
              </a:rPr>
              <a:t>	</a:t>
            </a:r>
            <a:r>
              <a:rPr lang="es-ES" sz="1600" dirty="0">
                <a:solidFill>
                  <a:schemeClr val="bg2">
                    <a:lumMod val="50000"/>
                  </a:schemeClr>
                </a:solidFill>
                <a:latin typeface="Rubik"/>
              </a:rPr>
              <a:t># Se asigna a TIC el atributo "</a:t>
            </a:r>
            <a:r>
              <a:rPr lang="es-ES" sz="1600" dirty="0" err="1">
                <a:solidFill>
                  <a:schemeClr val="bg2">
                    <a:lumMod val="50000"/>
                  </a:schemeClr>
                </a:solidFill>
                <a:latin typeface="Rubik"/>
              </a:rPr>
              <a:t>total_intl_charge</a:t>
            </a:r>
            <a:r>
              <a:rPr lang="es-ES" sz="1600" dirty="0">
                <a:solidFill>
                  <a:schemeClr val="bg2">
                    <a:lumMod val="50000"/>
                  </a:schemeClr>
                </a:solidFill>
                <a:latin typeface="Rubik"/>
              </a:rPr>
              <a:t>"</a:t>
            </a:r>
          </a:p>
        </p:txBody>
      </p:sp>
    </p:spTree>
    <p:extLst>
      <p:ext uri="{BB962C8B-B14F-4D97-AF65-F5344CB8AC3E}">
        <p14:creationId xmlns:p14="http://schemas.microsoft.com/office/powerpoint/2010/main" val="335772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4: </a:t>
            </a:r>
            <a:r>
              <a:rPr lang="es-ES" sz="2800" u="sng" dirty="0">
                <a:latin typeface="Montserrat"/>
              </a:rPr>
              <a:t>Probabilidad y funciones de distribución</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34139"/>
            <a:ext cx="11430000" cy="6001643"/>
          </a:xfrm>
          <a:prstGeom prst="rect">
            <a:avLst/>
          </a:prstGeom>
        </p:spPr>
        <p:txBody>
          <a:bodyPr wrap="square">
            <a:spAutoFit/>
          </a:bodyPr>
          <a:lstStyle/>
          <a:p>
            <a:r>
              <a:rPr lang="es-ES" sz="1600" dirty="0">
                <a:solidFill>
                  <a:schemeClr val="bg2">
                    <a:lumMod val="50000"/>
                  </a:schemeClr>
                </a:solidFill>
                <a:latin typeface="Rubik"/>
              </a:rPr>
              <a:t># Análisis e inspección del </a:t>
            </a:r>
            <a:r>
              <a:rPr lang="es-ES" sz="1600" dirty="0" err="1">
                <a:solidFill>
                  <a:schemeClr val="bg2">
                    <a:lumMod val="50000"/>
                  </a:schemeClr>
                </a:solidFill>
                <a:latin typeface="Rubik"/>
              </a:rPr>
              <a:t>dataframe</a:t>
            </a:r>
            <a:endParaRPr lang="es-ES" sz="1600" dirty="0">
              <a:solidFill>
                <a:schemeClr val="bg2">
                  <a:lumMod val="50000"/>
                </a:schemeClr>
              </a:solidFill>
              <a:latin typeface="Rubik"/>
            </a:endParaRPr>
          </a:p>
          <a:p>
            <a:r>
              <a:rPr lang="es-ES" sz="1600" dirty="0" err="1">
                <a:latin typeface="Rubik"/>
              </a:rPr>
              <a:t>class</a:t>
            </a:r>
            <a:r>
              <a:rPr lang="es-ES" sz="1600" dirty="0">
                <a:latin typeface="Rubik"/>
              </a:rPr>
              <a:t>(</a:t>
            </a:r>
            <a:r>
              <a:rPr lang="es-ES" sz="1600" dirty="0" err="1">
                <a:latin typeface="Rubik"/>
              </a:rPr>
              <a:t>df</a:t>
            </a:r>
            <a:r>
              <a:rPr lang="es-ES" sz="1600" dirty="0">
                <a:latin typeface="Rubik"/>
              </a:rPr>
              <a:t>)		</a:t>
            </a:r>
            <a:r>
              <a:rPr lang="es-ES" sz="1600" dirty="0">
                <a:solidFill>
                  <a:schemeClr val="bg2">
                    <a:lumMod val="50000"/>
                  </a:schemeClr>
                </a:solidFill>
                <a:latin typeface="Rubik"/>
              </a:rPr>
              <a:t># [1] "</a:t>
            </a:r>
            <a:r>
              <a:rPr lang="es-ES" sz="1600" dirty="0" err="1">
                <a:solidFill>
                  <a:schemeClr val="bg2">
                    <a:lumMod val="50000"/>
                  </a:schemeClr>
                </a:solidFill>
                <a:latin typeface="Rubik"/>
              </a:rPr>
              <a:t>data.frame</a:t>
            </a:r>
            <a:r>
              <a:rPr lang="es-ES" sz="1600" dirty="0">
                <a:solidFill>
                  <a:schemeClr val="bg2">
                    <a:lumMod val="50000"/>
                  </a:schemeClr>
                </a:solidFill>
                <a:latin typeface="Rubik"/>
              </a:rPr>
              <a:t>"</a:t>
            </a:r>
          </a:p>
          <a:p>
            <a:endParaRPr lang="es-ES" sz="1600" dirty="0">
              <a:latin typeface="Rubik"/>
            </a:endParaRPr>
          </a:p>
          <a:p>
            <a:r>
              <a:rPr lang="es-ES" sz="1600" dirty="0" err="1">
                <a:latin typeface="Rubik"/>
              </a:rPr>
              <a:t>names</a:t>
            </a:r>
            <a:r>
              <a:rPr lang="es-ES" sz="1600" dirty="0">
                <a:latin typeface="Rubik"/>
              </a:rPr>
              <a:t>(</a:t>
            </a:r>
            <a:r>
              <a:rPr lang="es-ES" sz="1600" dirty="0" err="1">
                <a:latin typeface="Rubik"/>
              </a:rPr>
              <a:t>df</a:t>
            </a:r>
            <a:r>
              <a:rPr lang="es-ES" sz="1600" dirty="0">
                <a:latin typeface="Rubik"/>
              </a:rPr>
              <a:t>)	</a:t>
            </a:r>
            <a:r>
              <a:rPr lang="es-ES" sz="1600" dirty="0">
                <a:solidFill>
                  <a:schemeClr val="bg2">
                    <a:lumMod val="50000"/>
                  </a:schemeClr>
                </a:solidFill>
                <a:latin typeface="Rubik"/>
              </a:rPr>
              <a:t># Atributos</a:t>
            </a:r>
          </a:p>
          <a:p>
            <a:r>
              <a:rPr lang="en-US" sz="1600" dirty="0">
                <a:solidFill>
                  <a:schemeClr val="bg2">
                    <a:lumMod val="50000"/>
                  </a:schemeClr>
                </a:solidFill>
                <a:latin typeface="Rubik"/>
              </a:rPr>
              <a:t> [1] "</a:t>
            </a:r>
            <a:r>
              <a:rPr lang="en-US" sz="1600" dirty="0" err="1">
                <a:solidFill>
                  <a:schemeClr val="bg2">
                    <a:lumMod val="50000"/>
                  </a:schemeClr>
                </a:solidFill>
                <a:latin typeface="Rubik"/>
              </a:rPr>
              <a:t>international_plan</a:t>
            </a:r>
            <a:r>
              <a:rPr lang="en-US" sz="1600" dirty="0">
                <a:solidFill>
                  <a:schemeClr val="bg2">
                    <a:lumMod val="50000"/>
                  </a:schemeClr>
                </a:solidFill>
                <a:latin typeface="Rubik"/>
              </a:rPr>
              <a:t>"     "</a:t>
            </a:r>
            <a:r>
              <a:rPr lang="en-US" sz="1600" dirty="0" err="1">
                <a:solidFill>
                  <a:schemeClr val="bg2">
                    <a:lumMod val="50000"/>
                  </a:schemeClr>
                </a:solidFill>
                <a:latin typeface="Rubik"/>
              </a:rPr>
              <a:t>voice_mail_plan</a:t>
            </a:r>
            <a:r>
              <a:rPr lang="en-US" sz="1600" dirty="0">
                <a:solidFill>
                  <a:schemeClr val="bg2">
                    <a:lumMod val="50000"/>
                  </a:schemeClr>
                </a:solidFill>
                <a:latin typeface="Rubik"/>
              </a:rPr>
              <a:t>"        "</a:t>
            </a:r>
            <a:r>
              <a:rPr lang="en-US" sz="1600" dirty="0" err="1">
                <a:solidFill>
                  <a:schemeClr val="bg2">
                    <a:lumMod val="50000"/>
                  </a:schemeClr>
                </a:solidFill>
                <a:latin typeface="Rubik"/>
              </a:rPr>
              <a:t>number_vmail_messages</a:t>
            </a:r>
            <a:r>
              <a:rPr lang="en-US" sz="1600" dirty="0">
                <a:solidFill>
                  <a:schemeClr val="bg2">
                    <a:lumMod val="50000"/>
                  </a:schemeClr>
                </a:solidFill>
                <a:latin typeface="Rubik"/>
              </a:rPr>
              <a:t>" </a:t>
            </a:r>
          </a:p>
          <a:p>
            <a:r>
              <a:rPr lang="en-US" sz="1600" dirty="0">
                <a:solidFill>
                  <a:schemeClr val="bg2">
                    <a:lumMod val="50000"/>
                  </a:schemeClr>
                </a:solidFill>
                <a:latin typeface="Rubik"/>
              </a:rPr>
              <a:t> [4] "</a:t>
            </a:r>
            <a:r>
              <a:rPr lang="en-US" sz="1600" dirty="0" err="1">
                <a:solidFill>
                  <a:schemeClr val="bg2">
                    <a:lumMod val="50000"/>
                  </a:schemeClr>
                </a:solidFill>
                <a:latin typeface="Rubik"/>
              </a:rPr>
              <a:t>total_day_minutes</a:t>
            </a:r>
            <a:r>
              <a:rPr lang="en-US" sz="1600" dirty="0">
                <a:solidFill>
                  <a:schemeClr val="bg2">
                    <a:lumMod val="50000"/>
                  </a:schemeClr>
                </a:solidFill>
                <a:latin typeface="Rubik"/>
              </a:rPr>
              <a:t>"      "</a:t>
            </a:r>
            <a:r>
              <a:rPr lang="en-US" sz="1600" dirty="0" err="1">
                <a:solidFill>
                  <a:schemeClr val="bg2">
                    <a:lumMod val="50000"/>
                  </a:schemeClr>
                </a:solidFill>
                <a:latin typeface="Rubik"/>
              </a:rPr>
              <a:t>total_day_calls</a:t>
            </a:r>
            <a:r>
              <a:rPr lang="en-US" sz="1600" dirty="0">
                <a:solidFill>
                  <a:schemeClr val="bg2">
                    <a:lumMod val="50000"/>
                  </a:schemeClr>
                </a:solidFill>
                <a:latin typeface="Rubik"/>
              </a:rPr>
              <a:t>"        "</a:t>
            </a:r>
            <a:r>
              <a:rPr lang="en-US" sz="1600" dirty="0" err="1">
                <a:solidFill>
                  <a:schemeClr val="bg2">
                    <a:lumMod val="50000"/>
                  </a:schemeClr>
                </a:solidFill>
                <a:latin typeface="Rubik"/>
              </a:rPr>
              <a:t>total_day_charge</a:t>
            </a:r>
            <a:r>
              <a:rPr lang="en-US" sz="1600" dirty="0">
                <a:solidFill>
                  <a:schemeClr val="bg2">
                    <a:lumMod val="50000"/>
                  </a:schemeClr>
                </a:solidFill>
                <a:latin typeface="Rubik"/>
              </a:rPr>
              <a:t>"      </a:t>
            </a:r>
          </a:p>
          <a:p>
            <a:r>
              <a:rPr lang="en-US" sz="1600" dirty="0">
                <a:solidFill>
                  <a:schemeClr val="bg2">
                    <a:lumMod val="50000"/>
                  </a:schemeClr>
                </a:solidFill>
                <a:latin typeface="Rubik"/>
              </a:rPr>
              <a:t> [7] "</a:t>
            </a:r>
            <a:r>
              <a:rPr lang="en-US" sz="1600" dirty="0" err="1">
                <a:solidFill>
                  <a:schemeClr val="bg2">
                    <a:lumMod val="50000"/>
                  </a:schemeClr>
                </a:solidFill>
                <a:latin typeface="Rubik"/>
              </a:rPr>
              <a:t>total_eve_minutes</a:t>
            </a:r>
            <a:r>
              <a:rPr lang="en-US" sz="1600" dirty="0">
                <a:solidFill>
                  <a:schemeClr val="bg2">
                    <a:lumMod val="50000"/>
                  </a:schemeClr>
                </a:solidFill>
                <a:latin typeface="Rubik"/>
              </a:rPr>
              <a:t>"      "</a:t>
            </a:r>
            <a:r>
              <a:rPr lang="en-US" sz="1600" dirty="0" err="1">
                <a:solidFill>
                  <a:schemeClr val="bg2">
                    <a:lumMod val="50000"/>
                  </a:schemeClr>
                </a:solidFill>
                <a:latin typeface="Rubik"/>
              </a:rPr>
              <a:t>total_eve_calls</a:t>
            </a:r>
            <a:r>
              <a:rPr lang="en-US" sz="1600" dirty="0">
                <a:solidFill>
                  <a:schemeClr val="bg2">
                    <a:lumMod val="50000"/>
                  </a:schemeClr>
                </a:solidFill>
                <a:latin typeface="Rubik"/>
              </a:rPr>
              <a:t>"        "</a:t>
            </a:r>
            <a:r>
              <a:rPr lang="en-US" sz="1600" dirty="0" err="1">
                <a:solidFill>
                  <a:schemeClr val="bg2">
                    <a:lumMod val="50000"/>
                  </a:schemeClr>
                </a:solidFill>
                <a:latin typeface="Rubik"/>
              </a:rPr>
              <a:t>total_eve_charge</a:t>
            </a:r>
            <a:r>
              <a:rPr lang="en-US" sz="1600" dirty="0">
                <a:solidFill>
                  <a:schemeClr val="bg2">
                    <a:lumMod val="50000"/>
                  </a:schemeClr>
                </a:solidFill>
                <a:latin typeface="Rubik"/>
              </a:rPr>
              <a:t>"      </a:t>
            </a:r>
          </a:p>
          <a:p>
            <a:r>
              <a:rPr lang="en-US" sz="1600" dirty="0">
                <a:solidFill>
                  <a:schemeClr val="bg2">
                    <a:lumMod val="50000"/>
                  </a:schemeClr>
                </a:solidFill>
                <a:latin typeface="Rubik"/>
              </a:rPr>
              <a:t>[10] "</a:t>
            </a:r>
            <a:r>
              <a:rPr lang="en-US" sz="1600" dirty="0" err="1">
                <a:solidFill>
                  <a:schemeClr val="bg2">
                    <a:lumMod val="50000"/>
                  </a:schemeClr>
                </a:solidFill>
                <a:latin typeface="Rubik"/>
              </a:rPr>
              <a:t>total_night_minutes</a:t>
            </a:r>
            <a:r>
              <a:rPr lang="en-US" sz="1600" dirty="0">
                <a:solidFill>
                  <a:schemeClr val="bg2">
                    <a:lumMod val="50000"/>
                  </a:schemeClr>
                </a:solidFill>
                <a:latin typeface="Rubik"/>
              </a:rPr>
              <a:t>"    "</a:t>
            </a:r>
            <a:r>
              <a:rPr lang="en-US" sz="1600" dirty="0" err="1">
                <a:solidFill>
                  <a:schemeClr val="bg2">
                    <a:lumMod val="50000"/>
                  </a:schemeClr>
                </a:solidFill>
                <a:latin typeface="Rubik"/>
              </a:rPr>
              <a:t>total_night_calls</a:t>
            </a:r>
            <a:r>
              <a:rPr lang="en-US" sz="1600" dirty="0">
                <a:solidFill>
                  <a:schemeClr val="bg2">
                    <a:lumMod val="50000"/>
                  </a:schemeClr>
                </a:solidFill>
                <a:latin typeface="Rubik"/>
              </a:rPr>
              <a:t>"      "</a:t>
            </a:r>
            <a:r>
              <a:rPr lang="en-US" sz="1600" dirty="0" err="1">
                <a:solidFill>
                  <a:schemeClr val="bg2">
                    <a:lumMod val="50000"/>
                  </a:schemeClr>
                </a:solidFill>
                <a:latin typeface="Rubik"/>
              </a:rPr>
              <a:t>total_night_charge</a:t>
            </a:r>
            <a:r>
              <a:rPr lang="en-US" sz="1600" dirty="0">
                <a:solidFill>
                  <a:schemeClr val="bg2">
                    <a:lumMod val="50000"/>
                  </a:schemeClr>
                </a:solidFill>
                <a:latin typeface="Rubik"/>
              </a:rPr>
              <a:t>"    </a:t>
            </a:r>
          </a:p>
          <a:p>
            <a:r>
              <a:rPr lang="en-US" sz="1600" dirty="0">
                <a:solidFill>
                  <a:schemeClr val="bg2">
                    <a:lumMod val="50000"/>
                  </a:schemeClr>
                </a:solidFill>
                <a:latin typeface="Rubik"/>
              </a:rPr>
              <a:t>[13] "</a:t>
            </a:r>
            <a:r>
              <a:rPr lang="en-US" sz="1600" dirty="0" err="1">
                <a:solidFill>
                  <a:schemeClr val="bg2">
                    <a:lumMod val="50000"/>
                  </a:schemeClr>
                </a:solidFill>
                <a:latin typeface="Rubik"/>
              </a:rPr>
              <a:t>total_intl_minutes</a:t>
            </a:r>
            <a:r>
              <a:rPr lang="en-US" sz="1600" dirty="0">
                <a:solidFill>
                  <a:schemeClr val="bg2">
                    <a:lumMod val="50000"/>
                  </a:schemeClr>
                </a:solidFill>
                <a:latin typeface="Rubik"/>
              </a:rPr>
              <a:t>"     "</a:t>
            </a:r>
            <a:r>
              <a:rPr lang="en-US" sz="1600" dirty="0" err="1">
                <a:solidFill>
                  <a:schemeClr val="bg2">
                    <a:lumMod val="50000"/>
                  </a:schemeClr>
                </a:solidFill>
                <a:latin typeface="Rubik"/>
              </a:rPr>
              <a:t>total_intl_calls</a:t>
            </a:r>
            <a:r>
              <a:rPr lang="en-US" sz="1600" dirty="0">
                <a:solidFill>
                  <a:schemeClr val="bg2">
                    <a:lumMod val="50000"/>
                  </a:schemeClr>
                </a:solidFill>
                <a:latin typeface="Rubik"/>
              </a:rPr>
              <a:t>"       "</a:t>
            </a:r>
            <a:r>
              <a:rPr lang="en-US" sz="1600" dirty="0" err="1">
                <a:solidFill>
                  <a:schemeClr val="bg2">
                    <a:lumMod val="50000"/>
                  </a:schemeClr>
                </a:solidFill>
                <a:latin typeface="Rubik"/>
              </a:rPr>
              <a:t>total_intl_charge</a:t>
            </a:r>
            <a:r>
              <a:rPr lang="en-US" sz="1600" dirty="0">
                <a:solidFill>
                  <a:schemeClr val="bg2">
                    <a:lumMod val="50000"/>
                  </a:schemeClr>
                </a:solidFill>
                <a:latin typeface="Rubik"/>
              </a:rPr>
              <a:t>"     </a:t>
            </a:r>
          </a:p>
          <a:p>
            <a:r>
              <a:rPr lang="en-US" sz="1600" dirty="0">
                <a:solidFill>
                  <a:schemeClr val="bg2">
                    <a:lumMod val="50000"/>
                  </a:schemeClr>
                </a:solidFill>
                <a:latin typeface="Rubik"/>
              </a:rPr>
              <a:t>[16] "</a:t>
            </a:r>
            <a:r>
              <a:rPr lang="en-US" sz="1600" dirty="0" err="1">
                <a:solidFill>
                  <a:schemeClr val="bg2">
                    <a:lumMod val="50000"/>
                  </a:schemeClr>
                </a:solidFill>
                <a:latin typeface="Rubik"/>
              </a:rPr>
              <a:t>customer_service_calls</a:t>
            </a:r>
            <a:r>
              <a:rPr lang="en-US" sz="1600" dirty="0">
                <a:solidFill>
                  <a:schemeClr val="bg2">
                    <a:lumMod val="50000"/>
                  </a:schemeClr>
                </a:solidFill>
                <a:latin typeface="Rubik"/>
              </a:rPr>
              <a:t>" "churn" </a:t>
            </a:r>
            <a:endParaRPr lang="es-ES" sz="1600" dirty="0">
              <a:latin typeface="Rubik"/>
            </a:endParaRPr>
          </a:p>
          <a:p>
            <a:endParaRPr lang="es-ES" sz="1600" dirty="0">
              <a:latin typeface="Rubik"/>
            </a:endParaRPr>
          </a:p>
          <a:p>
            <a:r>
              <a:rPr lang="es-ES" sz="1600" dirty="0" err="1">
                <a:latin typeface="Rubik"/>
              </a:rPr>
              <a:t>str</a:t>
            </a:r>
            <a:r>
              <a:rPr lang="es-ES" sz="1600" dirty="0">
                <a:latin typeface="Rubik"/>
              </a:rPr>
              <a:t>(</a:t>
            </a:r>
            <a:r>
              <a:rPr lang="es-ES" sz="1600" dirty="0" err="1">
                <a:latin typeface="Rubik"/>
              </a:rPr>
              <a:t>df</a:t>
            </a:r>
            <a:r>
              <a:rPr lang="es-ES" sz="1600" dirty="0">
                <a:latin typeface="Rubik"/>
              </a:rPr>
              <a:t>)		</a:t>
            </a:r>
            <a:r>
              <a:rPr lang="es-ES" sz="1600" dirty="0">
                <a:solidFill>
                  <a:schemeClr val="bg2">
                    <a:lumMod val="50000"/>
                  </a:schemeClr>
                </a:solidFill>
                <a:latin typeface="Rubik"/>
              </a:rPr>
              <a:t># Mostrar la estructura interna del objeto</a:t>
            </a:r>
          </a:p>
          <a:p>
            <a:endParaRPr lang="es-ES" sz="1600" dirty="0">
              <a:latin typeface="Rubik"/>
            </a:endParaRPr>
          </a:p>
          <a:p>
            <a:r>
              <a:rPr lang="es-ES" sz="1600" dirty="0" err="1">
                <a:latin typeface="Rubik"/>
              </a:rPr>
              <a:t>dim</a:t>
            </a:r>
            <a:r>
              <a:rPr lang="es-ES" sz="1600" dirty="0">
                <a:latin typeface="Rubik"/>
              </a:rPr>
              <a:t>(</a:t>
            </a:r>
            <a:r>
              <a:rPr lang="es-ES" sz="1600" dirty="0" err="1">
                <a:latin typeface="Rubik"/>
              </a:rPr>
              <a:t>df</a:t>
            </a:r>
            <a:r>
              <a:rPr lang="es-ES" sz="1600" dirty="0">
                <a:latin typeface="Rubik"/>
              </a:rPr>
              <a:t>)		</a:t>
            </a:r>
            <a:r>
              <a:rPr lang="es-ES" sz="1600" dirty="0">
                <a:solidFill>
                  <a:schemeClr val="bg2">
                    <a:lumMod val="50000"/>
                  </a:schemeClr>
                </a:solidFill>
                <a:latin typeface="Rubik"/>
              </a:rPr>
              <a:t># Dimensiones [1] 3333   17</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Medidas de tendencia central</a:t>
            </a:r>
          </a:p>
          <a:p>
            <a:r>
              <a:rPr lang="es-ES" sz="1600" dirty="0">
                <a:latin typeface="Rubik"/>
              </a:rPr>
              <a:t>mean &lt;- mean(TIC); median &lt;- median(TIC); </a:t>
            </a:r>
            <a:r>
              <a:rPr lang="es-ES" sz="1600" dirty="0" err="1">
                <a:latin typeface="Rubik"/>
              </a:rPr>
              <a:t>mode</a:t>
            </a:r>
            <a:r>
              <a:rPr lang="es-ES" sz="1600" dirty="0">
                <a:latin typeface="Rubik"/>
              </a:rPr>
              <a:t> &lt;- </a:t>
            </a:r>
            <a:r>
              <a:rPr lang="es-ES" sz="1600" dirty="0" err="1">
                <a:latin typeface="Rubik"/>
              </a:rPr>
              <a:t>Mode</a:t>
            </a:r>
            <a:r>
              <a:rPr lang="es-ES" sz="1600" dirty="0">
                <a:latin typeface="Rubik"/>
              </a:rPr>
              <a:t>(TIC)</a:t>
            </a:r>
          </a:p>
          <a:p>
            <a:r>
              <a:rPr lang="es-ES" sz="1600" dirty="0">
                <a:solidFill>
                  <a:schemeClr val="bg2">
                    <a:lumMod val="50000"/>
                  </a:schemeClr>
                </a:solidFill>
                <a:latin typeface="Rubik"/>
              </a:rPr>
              <a:t>	# [1] 2.764581</a:t>
            </a:r>
          </a:p>
          <a:p>
            <a:r>
              <a:rPr lang="es-ES" sz="1600" dirty="0">
                <a:solidFill>
                  <a:schemeClr val="bg2">
                    <a:lumMod val="50000"/>
                  </a:schemeClr>
                </a:solidFill>
                <a:latin typeface="Rubik"/>
              </a:rPr>
              <a:t>	# [1] 2.78</a:t>
            </a:r>
          </a:p>
          <a:p>
            <a:r>
              <a:rPr lang="es-ES" sz="1600" dirty="0">
                <a:solidFill>
                  <a:schemeClr val="bg2">
                    <a:lumMod val="50000"/>
                  </a:schemeClr>
                </a:solidFill>
                <a:latin typeface="Rubik"/>
              </a:rPr>
              <a:t>	# [1] 2.7</a:t>
            </a:r>
          </a:p>
          <a:p>
            <a:r>
              <a:rPr lang="es-ES" sz="1600" dirty="0">
                <a:solidFill>
                  <a:schemeClr val="bg2">
                    <a:lumMod val="50000"/>
                  </a:schemeClr>
                </a:solidFill>
                <a:latin typeface="Rubik"/>
              </a:rPr>
              <a:t># Desviación estándar y varianza</a:t>
            </a:r>
          </a:p>
          <a:p>
            <a:r>
              <a:rPr lang="es-ES" sz="1600" dirty="0" err="1">
                <a:latin typeface="Rubik"/>
              </a:rPr>
              <a:t>sd</a:t>
            </a:r>
            <a:r>
              <a:rPr lang="es-ES" sz="1600" dirty="0">
                <a:latin typeface="Rubik"/>
              </a:rPr>
              <a:t> &lt;- </a:t>
            </a:r>
            <a:r>
              <a:rPr lang="es-ES" sz="1600" dirty="0" err="1">
                <a:latin typeface="Rubik"/>
              </a:rPr>
              <a:t>sd</a:t>
            </a:r>
            <a:r>
              <a:rPr lang="es-ES" sz="1600" dirty="0">
                <a:latin typeface="Rubik"/>
              </a:rPr>
              <a:t>(TIC); </a:t>
            </a:r>
            <a:r>
              <a:rPr lang="es-ES" sz="1600" dirty="0" err="1">
                <a:latin typeface="Rubik"/>
              </a:rPr>
              <a:t>var</a:t>
            </a:r>
            <a:r>
              <a:rPr lang="es-ES" sz="1600" dirty="0">
                <a:latin typeface="Rubik"/>
              </a:rPr>
              <a:t>(TIC)</a:t>
            </a:r>
          </a:p>
          <a:p>
            <a:r>
              <a:rPr lang="es-ES" sz="1600" dirty="0">
                <a:solidFill>
                  <a:schemeClr val="bg2">
                    <a:lumMod val="50000"/>
                  </a:schemeClr>
                </a:solidFill>
                <a:latin typeface="Rubik"/>
              </a:rPr>
              <a:t>	#[1] 0.7537726</a:t>
            </a:r>
          </a:p>
          <a:p>
            <a:r>
              <a:rPr lang="es-ES" sz="1600" dirty="0">
                <a:solidFill>
                  <a:schemeClr val="bg2">
                    <a:lumMod val="50000"/>
                  </a:schemeClr>
                </a:solidFill>
                <a:latin typeface="Rubik"/>
              </a:rPr>
              <a:t>	# [1] 0.5681732</a:t>
            </a:r>
          </a:p>
        </p:txBody>
      </p:sp>
    </p:spTree>
    <p:extLst>
      <p:ext uri="{BB962C8B-B14F-4D97-AF65-F5344CB8AC3E}">
        <p14:creationId xmlns:p14="http://schemas.microsoft.com/office/powerpoint/2010/main" val="1910560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930400" y="4366998"/>
            <a:ext cx="3343080" cy="2254786"/>
          </a:xfrm>
          <a:prstGeom prst="rect">
            <a:avLst/>
          </a:prstGeom>
          <a:ln>
            <a:noFill/>
          </a:ln>
          <a:effectLst>
            <a:outerShdw blurRad="292100" dist="139700" dir="2700000" algn="tl" rotWithShape="0">
              <a:srgbClr val="333333">
                <a:alpha val="65000"/>
              </a:srgbClr>
            </a:outerShdw>
          </a:effectLst>
        </p:spPr>
      </p:pic>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4: </a:t>
            </a:r>
            <a:r>
              <a:rPr lang="es-ES" sz="2800" u="sng" dirty="0">
                <a:latin typeface="Montserrat"/>
              </a:rPr>
              <a:t>Probabilidad y funciones de distribución</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34139"/>
            <a:ext cx="11430000" cy="4524315"/>
          </a:xfrm>
          <a:prstGeom prst="rect">
            <a:avLst/>
          </a:prstGeom>
        </p:spPr>
        <p:txBody>
          <a:bodyPr wrap="square">
            <a:spAutoFit/>
          </a:bodyPr>
          <a:lstStyle/>
          <a:p>
            <a:r>
              <a:rPr lang="es-ES" sz="1600" dirty="0">
                <a:solidFill>
                  <a:schemeClr val="bg2">
                    <a:lumMod val="50000"/>
                  </a:schemeClr>
                </a:solidFill>
                <a:latin typeface="Rubik"/>
              </a:rPr>
              <a:t># Análisis e inspección del </a:t>
            </a:r>
            <a:r>
              <a:rPr lang="es-ES" sz="1600" dirty="0" err="1">
                <a:solidFill>
                  <a:schemeClr val="bg2">
                    <a:lumMod val="50000"/>
                  </a:schemeClr>
                </a:solidFill>
                <a:latin typeface="Rubik"/>
              </a:rPr>
              <a:t>dataframe</a:t>
            </a:r>
            <a:endParaRPr lang="es-ES" sz="1600" dirty="0">
              <a:solidFill>
                <a:schemeClr val="bg2">
                  <a:lumMod val="50000"/>
                </a:schemeClr>
              </a:solidFill>
              <a:latin typeface="Rubik"/>
            </a:endParaRPr>
          </a:p>
          <a:p>
            <a:r>
              <a:rPr lang="en-US" sz="1600" dirty="0" err="1">
                <a:latin typeface="Rubik"/>
              </a:rPr>
              <a:t>complete.cases</a:t>
            </a:r>
            <a:r>
              <a:rPr lang="en-US" sz="1600" dirty="0">
                <a:latin typeface="Rubik"/>
              </a:rPr>
              <a:t>(</a:t>
            </a:r>
            <a:r>
              <a:rPr lang="en-US" sz="1600" dirty="0" err="1">
                <a:latin typeface="Rubik"/>
              </a:rPr>
              <a:t>total_intl_charge</a:t>
            </a:r>
            <a:r>
              <a:rPr lang="en-US" sz="1600" dirty="0">
                <a:latin typeface="Rubik"/>
              </a:rPr>
              <a:t>)	</a:t>
            </a:r>
            <a:r>
              <a:rPr lang="en-US" sz="1600" dirty="0">
                <a:solidFill>
                  <a:schemeClr val="bg2">
                    <a:lumMod val="50000"/>
                  </a:schemeClr>
                </a:solidFill>
                <a:latin typeface="Rubik"/>
              </a:rPr>
              <a:t># </a:t>
            </a:r>
            <a:r>
              <a:rPr lang="en-US" sz="1600" dirty="0" err="1">
                <a:solidFill>
                  <a:schemeClr val="bg2">
                    <a:lumMod val="50000"/>
                  </a:schemeClr>
                </a:solidFill>
                <a:latin typeface="Rubik"/>
              </a:rPr>
              <a:t>Valores</a:t>
            </a:r>
            <a:r>
              <a:rPr lang="en-US" sz="1600" dirty="0">
                <a:solidFill>
                  <a:schemeClr val="bg2">
                    <a:lumMod val="50000"/>
                  </a:schemeClr>
                </a:solidFill>
                <a:latin typeface="Rubik"/>
              </a:rPr>
              <a:t> </a:t>
            </a:r>
            <a:r>
              <a:rPr lang="en-US" sz="1600" dirty="0" err="1">
                <a:solidFill>
                  <a:schemeClr val="bg2">
                    <a:lumMod val="50000"/>
                  </a:schemeClr>
                </a:solidFill>
                <a:latin typeface="Rubik"/>
              </a:rPr>
              <a:t>todos</a:t>
            </a:r>
            <a:r>
              <a:rPr lang="en-US" sz="1600" dirty="0">
                <a:solidFill>
                  <a:schemeClr val="bg2">
                    <a:lumMod val="50000"/>
                  </a:schemeClr>
                </a:solidFill>
                <a:latin typeface="Rubik"/>
              </a:rPr>
              <a:t> </a:t>
            </a:r>
            <a:r>
              <a:rPr lang="en-US" sz="1600" dirty="0" err="1">
                <a:solidFill>
                  <a:schemeClr val="bg2">
                    <a:lumMod val="50000"/>
                  </a:schemeClr>
                </a:solidFill>
                <a:latin typeface="Rubik"/>
              </a:rPr>
              <a:t>en</a:t>
            </a:r>
            <a:r>
              <a:rPr lang="en-US" sz="1600" dirty="0">
                <a:solidFill>
                  <a:schemeClr val="bg2">
                    <a:lumMod val="50000"/>
                  </a:schemeClr>
                </a:solidFill>
                <a:latin typeface="Rubik"/>
              </a:rPr>
              <a:t> TRUE</a:t>
            </a:r>
          </a:p>
          <a:p>
            <a:r>
              <a:rPr lang="en-US" sz="1600" dirty="0">
                <a:latin typeface="Rubik"/>
              </a:rPr>
              <a:t>length(</a:t>
            </a:r>
            <a:r>
              <a:rPr lang="en-US" sz="1600" dirty="0" err="1">
                <a:latin typeface="Rubik"/>
              </a:rPr>
              <a:t>total_intl_charge</a:t>
            </a:r>
            <a:r>
              <a:rPr lang="en-US" sz="1600" dirty="0">
                <a:latin typeface="Rubik"/>
              </a:rPr>
              <a:t>)		</a:t>
            </a:r>
            <a:r>
              <a:rPr lang="en-US" sz="1600" dirty="0">
                <a:solidFill>
                  <a:schemeClr val="bg2">
                    <a:lumMod val="50000"/>
                  </a:schemeClr>
                </a:solidFill>
                <a:latin typeface="Rubik"/>
              </a:rPr>
              <a:t># [1] 3333</a:t>
            </a:r>
          </a:p>
          <a:p>
            <a:r>
              <a:rPr lang="es-ES" sz="1600" dirty="0" err="1">
                <a:latin typeface="Rubik"/>
              </a:rPr>
              <a:t>summary</a:t>
            </a:r>
            <a:r>
              <a:rPr lang="es-ES" sz="1600" dirty="0">
                <a:latin typeface="Rubik"/>
              </a:rPr>
              <a:t>(</a:t>
            </a:r>
            <a:r>
              <a:rPr lang="es-ES" sz="1600" dirty="0" err="1">
                <a:latin typeface="Rubik"/>
              </a:rPr>
              <a:t>total_intl_charge</a:t>
            </a:r>
            <a:r>
              <a:rPr lang="es-ES" sz="1600" dirty="0">
                <a:latin typeface="Rubik"/>
              </a:rPr>
              <a:t>)</a:t>
            </a:r>
          </a:p>
          <a:p>
            <a:r>
              <a:rPr lang="en-US" sz="1600" dirty="0">
                <a:solidFill>
                  <a:schemeClr val="bg2">
                    <a:lumMod val="50000"/>
                  </a:schemeClr>
                </a:solidFill>
                <a:latin typeface="Rubik"/>
              </a:rPr>
              <a:t> Min. 1st Qu.  Median    Mean 3rd Qu.    Max. </a:t>
            </a:r>
          </a:p>
          <a:p>
            <a:r>
              <a:rPr lang="en-US" sz="1600" dirty="0">
                <a:solidFill>
                  <a:schemeClr val="bg2">
                    <a:lumMod val="50000"/>
                  </a:schemeClr>
                </a:solidFill>
                <a:latin typeface="Rubik"/>
              </a:rPr>
              <a:t>  0.000   2.300   2.780   2.765   3.270   5.400</a:t>
            </a:r>
          </a:p>
          <a:p>
            <a:endParaRPr lang="en-US" sz="1600" dirty="0">
              <a:latin typeface="Rubik"/>
            </a:endParaRPr>
          </a:p>
          <a:p>
            <a:r>
              <a:rPr lang="en-US" sz="1600" dirty="0" err="1">
                <a:latin typeface="Rubik"/>
              </a:rPr>
              <a:t>hist</a:t>
            </a:r>
            <a:r>
              <a:rPr lang="en-US" sz="1600" dirty="0">
                <a:latin typeface="Rubik"/>
              </a:rPr>
              <a:t> (</a:t>
            </a:r>
            <a:r>
              <a:rPr lang="en-US" sz="1600" dirty="0" err="1">
                <a:latin typeface="Rubik"/>
              </a:rPr>
              <a:t>df$total_intl_charge</a:t>
            </a:r>
            <a:r>
              <a:rPr lang="en-US" sz="1600" dirty="0">
                <a:latin typeface="Rubik"/>
              </a:rPr>
              <a:t>) </a:t>
            </a:r>
          </a:p>
          <a:p>
            <a:r>
              <a:rPr lang="en-US" sz="1600" dirty="0" err="1">
                <a:latin typeface="Rubik"/>
              </a:rPr>
              <a:t>barplot</a:t>
            </a:r>
            <a:r>
              <a:rPr lang="en-US" sz="1600" dirty="0">
                <a:latin typeface="Rubik"/>
              </a:rPr>
              <a:t>(table(</a:t>
            </a:r>
            <a:r>
              <a:rPr lang="en-US" sz="1600" dirty="0" err="1">
                <a:latin typeface="Rubik"/>
              </a:rPr>
              <a:t>df$total_intl_charge</a:t>
            </a:r>
            <a:r>
              <a:rPr lang="en-US" sz="1600" dirty="0">
                <a:latin typeface="Rubik"/>
              </a:rPr>
              <a:t>)/length(</a:t>
            </a:r>
            <a:r>
              <a:rPr lang="en-US" sz="1600" dirty="0" err="1">
                <a:latin typeface="Rubik"/>
              </a:rPr>
              <a:t>df$total_intl_charge</a:t>
            </a:r>
            <a:r>
              <a:rPr lang="en-US" sz="1600" dirty="0">
                <a:latin typeface="Rubik"/>
              </a:rPr>
              <a:t>), </a:t>
            </a:r>
          </a:p>
          <a:p>
            <a:r>
              <a:rPr lang="en-US" sz="1600" dirty="0">
                <a:latin typeface="Rubik"/>
              </a:rPr>
              <a:t>        main = "</a:t>
            </a:r>
            <a:r>
              <a:rPr lang="en-US" sz="1600" dirty="0" err="1">
                <a:latin typeface="Rubik"/>
              </a:rPr>
              <a:t>Tabla</a:t>
            </a:r>
            <a:r>
              <a:rPr lang="en-US" sz="1600" dirty="0">
                <a:latin typeface="Rubik"/>
              </a:rPr>
              <a:t> de </a:t>
            </a:r>
            <a:r>
              <a:rPr lang="en-US" sz="1600" dirty="0" err="1">
                <a:latin typeface="Rubik"/>
              </a:rPr>
              <a:t>probabilidad</a:t>
            </a:r>
            <a:r>
              <a:rPr lang="en-US" sz="1600" dirty="0">
                <a:latin typeface="Rubik"/>
              </a:rPr>
              <a:t> de </a:t>
            </a:r>
            <a:r>
              <a:rPr lang="en-US" sz="1600" dirty="0" err="1">
                <a:latin typeface="Rubik"/>
              </a:rPr>
              <a:t>total_intl_charge</a:t>
            </a:r>
            <a:r>
              <a:rPr lang="en-US" sz="1600" dirty="0">
                <a:latin typeface="Rubik"/>
              </a:rPr>
              <a:t>", </a:t>
            </a:r>
          </a:p>
          <a:p>
            <a:r>
              <a:rPr lang="en-US" sz="1600" dirty="0">
                <a:latin typeface="Rubik"/>
              </a:rPr>
              <a:t>        </a:t>
            </a:r>
            <a:r>
              <a:rPr lang="en-US" sz="1600" dirty="0" err="1">
                <a:latin typeface="Rubik"/>
              </a:rPr>
              <a:t>xlab</a:t>
            </a:r>
            <a:r>
              <a:rPr lang="en-US" sz="1600" dirty="0">
                <a:latin typeface="Rubik"/>
              </a:rPr>
              <a:t> = "</a:t>
            </a:r>
            <a:r>
              <a:rPr lang="en-US" sz="1600" dirty="0" err="1">
                <a:latin typeface="Rubik"/>
              </a:rPr>
              <a:t>Resultado</a:t>
            </a:r>
            <a:r>
              <a:rPr lang="en-US" sz="1600" dirty="0">
                <a:latin typeface="Rubik"/>
              </a:rPr>
              <a:t>",)</a:t>
            </a:r>
          </a:p>
          <a:p>
            <a:endParaRPr lang="en-US" sz="1600" dirty="0">
              <a:solidFill>
                <a:schemeClr val="bg2">
                  <a:lumMod val="50000"/>
                </a:schemeClr>
              </a:solidFill>
              <a:latin typeface="Rubik"/>
            </a:endParaRPr>
          </a:p>
          <a:p>
            <a:r>
              <a:rPr lang="en-US" sz="1600" dirty="0">
                <a:solidFill>
                  <a:schemeClr val="bg2">
                    <a:lumMod val="50000"/>
                  </a:schemeClr>
                </a:solidFill>
                <a:latin typeface="Rubik"/>
              </a:rPr>
              <a:t># </a:t>
            </a:r>
            <a:r>
              <a:rPr lang="es-ES" sz="1600" dirty="0">
                <a:solidFill>
                  <a:schemeClr val="bg2">
                    <a:lumMod val="50000"/>
                  </a:schemeClr>
                </a:solidFill>
                <a:latin typeface="Rubik"/>
              </a:rPr>
              <a:t>Como se puede ver en los resultados de las medidas de tendencia </a:t>
            </a:r>
          </a:p>
          <a:p>
            <a:r>
              <a:rPr lang="es-ES" sz="1600" dirty="0">
                <a:solidFill>
                  <a:schemeClr val="bg2">
                    <a:lumMod val="50000"/>
                  </a:schemeClr>
                </a:solidFill>
                <a:latin typeface="Rubik"/>
              </a:rPr>
              <a:t># central, se encuentran todas alrededor de 2.7, lo que causa que se una </a:t>
            </a:r>
          </a:p>
          <a:p>
            <a:r>
              <a:rPr lang="es-ES" sz="1600" dirty="0">
                <a:solidFill>
                  <a:schemeClr val="bg2">
                    <a:lumMod val="50000"/>
                  </a:schemeClr>
                </a:solidFill>
                <a:latin typeface="Rubik"/>
              </a:rPr>
              <a:t># distribución simétrica</a:t>
            </a:r>
          </a:p>
          <a:p>
            <a:endParaRPr lang="en-US" sz="1600" dirty="0">
              <a:solidFill>
                <a:schemeClr val="bg2">
                  <a:lumMod val="50000"/>
                </a:schemeClr>
              </a:solidFill>
              <a:latin typeface="Rubik"/>
            </a:endParaRPr>
          </a:p>
          <a:p>
            <a:endParaRPr lang="en-US" sz="1600" dirty="0">
              <a:solidFill>
                <a:schemeClr val="bg2">
                  <a:lumMod val="50000"/>
                </a:schemeClr>
              </a:solidFill>
              <a:latin typeface="Rubik"/>
            </a:endParaRPr>
          </a:p>
          <a:p>
            <a:endParaRPr lang="es-ES" sz="1600" dirty="0">
              <a:solidFill>
                <a:schemeClr val="bg2">
                  <a:lumMod val="50000"/>
                </a:schemeClr>
              </a:solidFill>
              <a:latin typeface="Rubik"/>
            </a:endParaRPr>
          </a:p>
        </p:txBody>
      </p:sp>
      <p:pic>
        <p:nvPicPr>
          <p:cNvPr id="5" name="Imagen 4"/>
          <p:cNvPicPr>
            <a:picLocks noChangeAspect="1"/>
          </p:cNvPicPr>
          <p:nvPr/>
        </p:nvPicPr>
        <p:blipFill>
          <a:blip r:embed="rId3"/>
          <a:stretch>
            <a:fillRect/>
          </a:stretch>
        </p:blipFill>
        <p:spPr>
          <a:xfrm>
            <a:off x="7416800" y="4240403"/>
            <a:ext cx="3703976" cy="2507976"/>
          </a:xfrm>
          <a:prstGeom prst="rect">
            <a:avLst/>
          </a:prstGeom>
          <a:ln>
            <a:noFill/>
          </a:ln>
          <a:effectLst>
            <a:outerShdw blurRad="292100" dist="139700" dir="2700000" algn="tl" rotWithShape="0">
              <a:srgbClr val="333333">
                <a:alpha val="65000"/>
              </a:srgbClr>
            </a:outerShdw>
          </a:effectLst>
        </p:spPr>
      </p:pic>
      <p:pic>
        <p:nvPicPr>
          <p:cNvPr id="6" name="Imagen 5"/>
          <p:cNvPicPr>
            <a:picLocks noChangeAspect="1"/>
          </p:cNvPicPr>
          <p:nvPr/>
        </p:nvPicPr>
        <p:blipFill>
          <a:blip r:embed="rId4"/>
          <a:stretch>
            <a:fillRect/>
          </a:stretch>
        </p:blipFill>
        <p:spPr>
          <a:xfrm>
            <a:off x="6678838" y="954524"/>
            <a:ext cx="5233762" cy="3121130"/>
          </a:xfrm>
          <a:prstGeom prst="rect">
            <a:avLst/>
          </a:prstGeom>
        </p:spPr>
      </p:pic>
    </p:spTree>
    <p:extLst>
      <p:ext uri="{BB962C8B-B14F-4D97-AF65-F5344CB8AC3E}">
        <p14:creationId xmlns:p14="http://schemas.microsoft.com/office/powerpoint/2010/main" val="4022583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4: </a:t>
            </a:r>
            <a:r>
              <a:rPr lang="es-ES" sz="2800" u="sng" dirty="0">
                <a:latin typeface="Montserrat"/>
              </a:rPr>
              <a:t>Probabilidad y funciones de distribución</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34139"/>
            <a:ext cx="11430000" cy="2554545"/>
          </a:xfrm>
          <a:prstGeom prst="rect">
            <a:avLst/>
          </a:prstGeom>
        </p:spPr>
        <p:txBody>
          <a:bodyPr wrap="square">
            <a:spAutoFit/>
          </a:bodyPr>
          <a:lstStyle/>
          <a:p>
            <a:r>
              <a:rPr lang="es-ES" sz="1600" dirty="0">
                <a:solidFill>
                  <a:schemeClr val="bg2">
                    <a:lumMod val="50000"/>
                  </a:schemeClr>
                </a:solidFill>
                <a:latin typeface="Rubik"/>
              </a:rPr>
              <a:t># 1. Grafica la distribución teórica de la variable aleatoria </a:t>
            </a:r>
            <a:r>
              <a:rPr lang="es-ES" sz="1600" dirty="0" err="1">
                <a:solidFill>
                  <a:schemeClr val="bg2">
                    <a:lumMod val="50000"/>
                  </a:schemeClr>
                </a:solidFill>
                <a:latin typeface="Rubik"/>
              </a:rPr>
              <a:t>total_intl_charge</a:t>
            </a:r>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a:latin typeface="Rubik"/>
              </a:rPr>
              <a:t>x &lt;- </a:t>
            </a:r>
            <a:r>
              <a:rPr lang="es-ES" sz="1600" dirty="0" err="1">
                <a:latin typeface="Rubik"/>
              </a:rPr>
              <a:t>sort</a:t>
            </a:r>
            <a:r>
              <a:rPr lang="es-ES" sz="1600" dirty="0">
                <a:latin typeface="Rubik"/>
              </a:rPr>
              <a:t>(</a:t>
            </a:r>
            <a:r>
              <a:rPr lang="es-ES" sz="1600" dirty="0" err="1">
                <a:latin typeface="Rubik"/>
              </a:rPr>
              <a:t>df$total_intl_charge</a:t>
            </a:r>
            <a:r>
              <a:rPr lang="es-ES" sz="1600" dirty="0">
                <a:latin typeface="Rubik"/>
              </a:rPr>
              <a:t>)</a:t>
            </a:r>
          </a:p>
          <a:p>
            <a:r>
              <a:rPr lang="es-ES" sz="1600" dirty="0">
                <a:latin typeface="Rubik"/>
              </a:rPr>
              <a:t>y &lt;- </a:t>
            </a:r>
            <a:r>
              <a:rPr lang="es-ES" sz="1600" dirty="0" err="1">
                <a:latin typeface="Rubik"/>
              </a:rPr>
              <a:t>dnorm</a:t>
            </a:r>
            <a:r>
              <a:rPr lang="es-ES" sz="1600" dirty="0">
                <a:latin typeface="Rubik"/>
              </a:rPr>
              <a:t>(x, mean = media, </a:t>
            </a:r>
            <a:r>
              <a:rPr lang="es-ES" sz="1600" dirty="0" err="1">
                <a:latin typeface="Rubik"/>
              </a:rPr>
              <a:t>sd</a:t>
            </a:r>
            <a:r>
              <a:rPr lang="es-ES" sz="1600" dirty="0">
                <a:latin typeface="Rubik"/>
              </a:rPr>
              <a:t> = </a:t>
            </a:r>
            <a:r>
              <a:rPr lang="es-ES" sz="1600" dirty="0" err="1">
                <a:latin typeface="Rubik"/>
              </a:rPr>
              <a:t>desv_est</a:t>
            </a:r>
            <a:r>
              <a:rPr lang="es-ES" sz="1600" dirty="0">
                <a:latin typeface="Rubik"/>
              </a:rPr>
              <a:t>)</a:t>
            </a:r>
          </a:p>
          <a:p>
            <a:endParaRPr lang="es-ES" sz="1600" dirty="0">
              <a:solidFill>
                <a:schemeClr val="bg2">
                  <a:lumMod val="50000"/>
                </a:schemeClr>
              </a:solidFill>
              <a:latin typeface="Rubik"/>
            </a:endParaRPr>
          </a:p>
          <a:p>
            <a:r>
              <a:rPr lang="es-ES" sz="1600" dirty="0" err="1">
                <a:latin typeface="Rubik"/>
              </a:rPr>
              <a:t>plot</a:t>
            </a:r>
            <a:r>
              <a:rPr lang="es-ES" sz="1600" dirty="0">
                <a:latin typeface="Rubik"/>
              </a:rPr>
              <a:t>(x, y, </a:t>
            </a:r>
            <a:r>
              <a:rPr lang="es-ES" sz="1600" dirty="0" err="1">
                <a:latin typeface="Rubik"/>
              </a:rPr>
              <a:t>type</a:t>
            </a:r>
            <a:r>
              <a:rPr lang="es-ES" sz="1600" dirty="0">
                <a:latin typeface="Rubik"/>
              </a:rPr>
              <a:t> = "l", </a:t>
            </a:r>
            <a:r>
              <a:rPr lang="es-ES" sz="1600" dirty="0" err="1">
                <a:latin typeface="Rubik"/>
              </a:rPr>
              <a:t>xlab</a:t>
            </a:r>
            <a:r>
              <a:rPr lang="es-ES" sz="1600" dirty="0">
                <a:latin typeface="Rubik"/>
              </a:rPr>
              <a:t> = "X", </a:t>
            </a:r>
            <a:r>
              <a:rPr lang="es-ES" sz="1600" dirty="0" err="1">
                <a:latin typeface="Rubik"/>
              </a:rPr>
              <a:t>ylab</a:t>
            </a:r>
            <a:r>
              <a:rPr lang="es-ES" sz="1600" dirty="0">
                <a:latin typeface="Rubik"/>
              </a:rPr>
              <a:t> = "f(x)",</a:t>
            </a:r>
          </a:p>
          <a:p>
            <a:r>
              <a:rPr lang="es-ES" sz="1600" dirty="0">
                <a:latin typeface="Rubik"/>
              </a:rPr>
              <a:t>     </a:t>
            </a:r>
            <a:r>
              <a:rPr lang="es-ES" sz="1600" dirty="0" err="1">
                <a:latin typeface="Rubik"/>
              </a:rPr>
              <a:t>main</a:t>
            </a:r>
            <a:r>
              <a:rPr lang="es-ES" sz="1600" dirty="0">
                <a:latin typeface="Rubik"/>
              </a:rPr>
              <a:t> = "Densidad de Probabilidad Normal de </a:t>
            </a:r>
            <a:r>
              <a:rPr lang="es-ES" sz="1600" dirty="0" err="1">
                <a:latin typeface="Rubik"/>
              </a:rPr>
              <a:t>total_intl_charge</a:t>
            </a:r>
            <a:r>
              <a:rPr lang="es-ES" sz="1600" dirty="0">
                <a:latin typeface="Rubik"/>
              </a:rPr>
              <a:t>", </a:t>
            </a:r>
          </a:p>
          <a:p>
            <a:r>
              <a:rPr lang="es-ES" sz="1600" dirty="0">
                <a:latin typeface="Rubik"/>
              </a:rPr>
              <a:t>     sub = </a:t>
            </a:r>
            <a:r>
              <a:rPr lang="es-ES" sz="1600" dirty="0" err="1">
                <a:latin typeface="Rubik"/>
              </a:rPr>
              <a:t>expression</a:t>
            </a:r>
            <a:r>
              <a:rPr lang="es-ES" sz="1600" dirty="0">
                <a:latin typeface="Rubik"/>
              </a:rPr>
              <a:t>(paste(mu == 2.7646, " y ", sigma == 0.7538)))</a:t>
            </a:r>
            <a:endParaRPr lang="en-US" sz="1600" dirty="0">
              <a:latin typeface="Rubik"/>
            </a:endParaRPr>
          </a:p>
          <a:p>
            <a:endParaRPr lang="en-US" sz="1600" dirty="0">
              <a:solidFill>
                <a:schemeClr val="bg2">
                  <a:lumMod val="50000"/>
                </a:schemeClr>
              </a:solidFill>
              <a:latin typeface="Rubik"/>
            </a:endParaRPr>
          </a:p>
          <a:p>
            <a:endParaRPr lang="es-ES" sz="1600" dirty="0">
              <a:solidFill>
                <a:schemeClr val="bg2">
                  <a:lumMod val="50000"/>
                </a:schemeClr>
              </a:solidFill>
              <a:latin typeface="Rubik"/>
            </a:endParaRPr>
          </a:p>
        </p:txBody>
      </p:sp>
      <p:pic>
        <p:nvPicPr>
          <p:cNvPr id="6" name="Imagen 5"/>
          <p:cNvPicPr>
            <a:picLocks noChangeAspect="1"/>
          </p:cNvPicPr>
          <p:nvPr/>
        </p:nvPicPr>
        <p:blipFill>
          <a:blip r:embed="rId2"/>
          <a:stretch>
            <a:fillRect/>
          </a:stretch>
        </p:blipFill>
        <p:spPr>
          <a:xfrm>
            <a:off x="2851007" y="2871926"/>
            <a:ext cx="6489985" cy="37197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6101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339697" y="3475930"/>
            <a:ext cx="5572903" cy="3134162"/>
          </a:xfrm>
          <a:prstGeom prst="rect">
            <a:avLst/>
          </a:prstGeom>
          <a:ln>
            <a:noFill/>
          </a:ln>
          <a:effectLst>
            <a:outerShdw blurRad="292100" dist="139700" dir="2700000" algn="tl" rotWithShape="0">
              <a:srgbClr val="333333">
                <a:alpha val="65000"/>
              </a:srgbClr>
            </a:outerShdw>
          </a:effectLst>
        </p:spPr>
      </p:pic>
      <p:pic>
        <p:nvPicPr>
          <p:cNvPr id="2" name="Imagen 1"/>
          <p:cNvPicPr>
            <a:picLocks noChangeAspect="1"/>
          </p:cNvPicPr>
          <p:nvPr/>
        </p:nvPicPr>
        <p:blipFill>
          <a:blip r:embed="rId3"/>
          <a:stretch>
            <a:fillRect/>
          </a:stretch>
        </p:blipFill>
        <p:spPr>
          <a:xfrm>
            <a:off x="7092580" y="734139"/>
            <a:ext cx="4693020" cy="2262103"/>
          </a:xfrm>
          <a:prstGeom prst="rect">
            <a:avLst/>
          </a:prstGeom>
          <a:ln>
            <a:noFill/>
          </a:ln>
          <a:effectLst>
            <a:outerShdw blurRad="292100" dist="139700" dir="2700000" algn="tl" rotWithShape="0">
              <a:srgbClr val="333333">
                <a:alpha val="65000"/>
              </a:srgbClr>
            </a:outerShdw>
          </a:effectLst>
        </p:spPr>
      </p:pic>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4: </a:t>
            </a:r>
            <a:r>
              <a:rPr lang="es-ES" sz="2800" u="sng" dirty="0">
                <a:latin typeface="Montserrat"/>
              </a:rPr>
              <a:t>Probabilidad y funciones de distribución</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34139"/>
            <a:ext cx="11430000" cy="5016758"/>
          </a:xfrm>
          <a:prstGeom prst="rect">
            <a:avLst/>
          </a:prstGeom>
        </p:spPr>
        <p:txBody>
          <a:bodyPr wrap="square">
            <a:spAutoFit/>
          </a:bodyPr>
          <a:lstStyle/>
          <a:p>
            <a:r>
              <a:rPr lang="es-ES" sz="1600" dirty="0">
                <a:solidFill>
                  <a:schemeClr val="bg2">
                    <a:lumMod val="50000"/>
                  </a:schemeClr>
                </a:solidFill>
                <a:latin typeface="Rubik"/>
              </a:rPr>
              <a:t># 1. Grafica la distribución teórica de la variable aleatoria </a:t>
            </a:r>
            <a:r>
              <a:rPr lang="es-ES" sz="1600" dirty="0" err="1">
                <a:solidFill>
                  <a:schemeClr val="bg2">
                    <a:lumMod val="50000"/>
                  </a:schemeClr>
                </a:solidFill>
                <a:latin typeface="Rubik"/>
              </a:rPr>
              <a:t>total_intl_charge</a:t>
            </a:r>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err="1">
                <a:latin typeface="Rubik"/>
              </a:rPr>
              <a:t>barplot</a:t>
            </a:r>
            <a:r>
              <a:rPr lang="es-ES" sz="1600" dirty="0">
                <a:latin typeface="Rubik"/>
              </a:rPr>
              <a:t>(</a:t>
            </a:r>
            <a:r>
              <a:rPr lang="es-ES" sz="1600" dirty="0" err="1">
                <a:latin typeface="Rubik"/>
              </a:rPr>
              <a:t>total_intl_charge</a:t>
            </a:r>
            <a:r>
              <a:rPr lang="es-ES" sz="1600" dirty="0">
                <a:latin typeface="Rubik"/>
              </a:rPr>
              <a:t>/</a:t>
            </a:r>
            <a:r>
              <a:rPr lang="es-ES" sz="1600" dirty="0" err="1">
                <a:latin typeface="Rubik"/>
              </a:rPr>
              <a:t>length</a:t>
            </a:r>
            <a:r>
              <a:rPr lang="es-ES" sz="1600" dirty="0">
                <a:latin typeface="Rubik"/>
              </a:rPr>
              <a:t>(</a:t>
            </a:r>
            <a:r>
              <a:rPr lang="es-ES" sz="1600" dirty="0" err="1">
                <a:latin typeface="Rubik"/>
              </a:rPr>
              <a:t>total_intl_charge</a:t>
            </a:r>
            <a:r>
              <a:rPr lang="es-ES" sz="1600" dirty="0">
                <a:latin typeface="Rubik"/>
              </a:rPr>
              <a:t>))</a:t>
            </a: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a:solidFill>
                  <a:schemeClr val="bg2">
                    <a:lumMod val="50000"/>
                  </a:schemeClr>
                </a:solidFill>
                <a:latin typeface="Rubik"/>
              </a:rPr>
              <a:t>"2. ¿Cuál es la probabilidad de que el total de cargos internacionales sea</a:t>
            </a:r>
          </a:p>
          <a:p>
            <a:r>
              <a:rPr lang="es-ES" sz="1600" dirty="0">
                <a:solidFill>
                  <a:schemeClr val="bg2">
                    <a:lumMod val="50000"/>
                  </a:schemeClr>
                </a:solidFill>
                <a:latin typeface="Rubik"/>
              </a:rPr>
              <a:t>menor a 1.85 </a:t>
            </a:r>
            <a:r>
              <a:rPr lang="es-ES" sz="1600" dirty="0" err="1">
                <a:solidFill>
                  <a:schemeClr val="bg2">
                    <a:lumMod val="50000"/>
                  </a:schemeClr>
                </a:solidFill>
                <a:latin typeface="Rubik"/>
              </a:rPr>
              <a:t>usd</a:t>
            </a:r>
            <a:r>
              <a:rPr lang="es-ES" sz="1600" dirty="0">
                <a:solidFill>
                  <a:schemeClr val="bg2">
                    <a:lumMod val="50000"/>
                  </a:schemeClr>
                </a:solidFill>
                <a:latin typeface="Rubik"/>
              </a:rPr>
              <a:t>?“</a:t>
            </a: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err="1">
                <a:latin typeface="Rubik"/>
              </a:rPr>
              <a:t>pnorm</a:t>
            </a:r>
            <a:r>
              <a:rPr lang="es-ES" sz="1600" dirty="0">
                <a:latin typeface="Rubik"/>
              </a:rPr>
              <a:t>(q=1.85,mean=</a:t>
            </a:r>
            <a:r>
              <a:rPr lang="es-ES" sz="1600" dirty="0" err="1">
                <a:latin typeface="Rubik"/>
              </a:rPr>
              <a:t>media,sd</a:t>
            </a:r>
            <a:r>
              <a:rPr lang="es-ES" sz="1600" dirty="0">
                <a:latin typeface="Rubik"/>
              </a:rPr>
              <a:t>=</a:t>
            </a:r>
            <a:r>
              <a:rPr lang="es-ES" sz="1600" dirty="0" err="1">
                <a:latin typeface="Rubik"/>
              </a:rPr>
              <a:t>desv_est,lower.tail</a:t>
            </a:r>
            <a:r>
              <a:rPr lang="es-ES" sz="1600" dirty="0">
                <a:latin typeface="Rubik"/>
              </a:rPr>
              <a:t>=TRUE)</a:t>
            </a:r>
          </a:p>
          <a:p>
            <a:r>
              <a:rPr lang="es-ES" sz="1600" dirty="0">
                <a:latin typeface="Rubik"/>
              </a:rPr>
              <a:t>	</a:t>
            </a:r>
            <a:r>
              <a:rPr lang="es-ES" sz="1600" dirty="0">
                <a:solidFill>
                  <a:schemeClr val="bg2">
                    <a:lumMod val="50000"/>
                  </a:schemeClr>
                </a:solidFill>
                <a:latin typeface="Rubik"/>
              </a:rPr>
              <a:t># [1] 0.1125002</a:t>
            </a:r>
          </a:p>
          <a:p>
            <a:endParaRPr lang="es-ES" sz="1600" dirty="0">
              <a:latin typeface="Rubik"/>
            </a:endParaRPr>
          </a:p>
          <a:p>
            <a:r>
              <a:rPr lang="es-ES" sz="1600" dirty="0" err="1">
                <a:latin typeface="Rubik"/>
              </a:rPr>
              <a:t>polygon</a:t>
            </a:r>
            <a:r>
              <a:rPr lang="es-ES" sz="1600" dirty="0">
                <a:latin typeface="Rubik"/>
              </a:rPr>
              <a:t>(c(min(x), x[x&lt;=1.85], 1.85), c(0, y[x&lt;=1.85], 0), col="red")</a:t>
            </a:r>
          </a:p>
          <a:p>
            <a:endParaRPr lang="en-US" sz="1600" dirty="0">
              <a:solidFill>
                <a:schemeClr val="bg2">
                  <a:lumMod val="50000"/>
                </a:schemeClr>
              </a:solidFill>
              <a:latin typeface="Rubik"/>
            </a:endParaRPr>
          </a:p>
          <a:p>
            <a:r>
              <a:rPr lang="es-ES" sz="1600" dirty="0">
                <a:solidFill>
                  <a:schemeClr val="bg2">
                    <a:lumMod val="50000"/>
                  </a:schemeClr>
                </a:solidFill>
                <a:latin typeface="Rubik"/>
              </a:rPr>
              <a:t># La probabilidad de que el total de cargos internacionales </a:t>
            </a:r>
          </a:p>
          <a:p>
            <a:r>
              <a:rPr lang="es-ES" sz="1600" dirty="0">
                <a:solidFill>
                  <a:schemeClr val="bg2">
                    <a:lumMod val="50000"/>
                  </a:schemeClr>
                </a:solidFill>
                <a:latin typeface="Rubik"/>
              </a:rPr>
              <a:t># sea &lt; 1.85 </a:t>
            </a:r>
            <a:r>
              <a:rPr lang="es-ES" sz="1600" dirty="0" err="1">
                <a:solidFill>
                  <a:schemeClr val="bg2">
                    <a:lumMod val="50000"/>
                  </a:schemeClr>
                </a:solidFill>
                <a:latin typeface="Rubik"/>
              </a:rPr>
              <a:t>usd</a:t>
            </a:r>
            <a:r>
              <a:rPr lang="es-ES" sz="1600" dirty="0">
                <a:solidFill>
                  <a:schemeClr val="bg2">
                    <a:lumMod val="50000"/>
                  </a:schemeClr>
                </a:solidFill>
                <a:latin typeface="Rubik"/>
              </a:rPr>
              <a:t> es de 11.25%</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9284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4: </a:t>
            </a:r>
            <a:r>
              <a:rPr lang="es-ES" sz="2800" u="sng" dirty="0">
                <a:latin typeface="Montserrat"/>
              </a:rPr>
              <a:t>Probabilidad y funciones de distribución</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34139"/>
            <a:ext cx="11430000" cy="3785652"/>
          </a:xfrm>
          <a:prstGeom prst="rect">
            <a:avLst/>
          </a:prstGeom>
        </p:spPr>
        <p:txBody>
          <a:bodyPr wrap="square">
            <a:spAutoFit/>
          </a:bodyPr>
          <a:lstStyle/>
          <a:p>
            <a:r>
              <a:rPr lang="es-ES" sz="1600" dirty="0">
                <a:solidFill>
                  <a:schemeClr val="bg2">
                    <a:lumMod val="50000"/>
                  </a:schemeClr>
                </a:solidFill>
                <a:latin typeface="Rubik"/>
              </a:rPr>
              <a:t># 3. ¿Cuál es la probabilidad de que el total de cargos internacionales sea mayor a 3 </a:t>
            </a:r>
            <a:r>
              <a:rPr lang="es-ES" sz="1600" dirty="0" err="1">
                <a:solidFill>
                  <a:schemeClr val="bg2">
                    <a:lumMod val="50000"/>
                  </a:schemeClr>
                </a:solidFill>
                <a:latin typeface="Rubik"/>
              </a:rPr>
              <a:t>usd</a:t>
            </a:r>
            <a:r>
              <a:rPr lang="es-ES" sz="1600" dirty="0">
                <a:solidFill>
                  <a:schemeClr val="bg2">
                    <a:lumMod val="50000"/>
                  </a:schemeClr>
                </a:solidFill>
                <a:latin typeface="Rubik"/>
              </a:rPr>
              <a:t>?</a:t>
            </a:r>
          </a:p>
          <a:p>
            <a:r>
              <a:rPr lang="es-ES" sz="1600" dirty="0" err="1">
                <a:latin typeface="Rubik"/>
              </a:rPr>
              <a:t>pnorm</a:t>
            </a:r>
            <a:r>
              <a:rPr lang="es-ES" sz="1600" dirty="0">
                <a:latin typeface="Rubik"/>
              </a:rPr>
              <a:t>(q = 3, mean = media, </a:t>
            </a:r>
            <a:r>
              <a:rPr lang="es-ES" sz="1600" dirty="0" err="1">
                <a:latin typeface="Rubik"/>
              </a:rPr>
              <a:t>sd</a:t>
            </a:r>
            <a:r>
              <a:rPr lang="es-ES" sz="1600" dirty="0">
                <a:latin typeface="Rubik"/>
              </a:rPr>
              <a:t> = </a:t>
            </a:r>
            <a:r>
              <a:rPr lang="es-ES" sz="1600" dirty="0" err="1">
                <a:latin typeface="Rubik"/>
              </a:rPr>
              <a:t>desv_est</a:t>
            </a:r>
            <a:r>
              <a:rPr lang="es-ES" sz="1600" dirty="0">
                <a:latin typeface="Rubik"/>
              </a:rPr>
              <a:t>, </a:t>
            </a:r>
            <a:r>
              <a:rPr lang="es-ES" sz="1600" dirty="0" err="1">
                <a:latin typeface="Rubik"/>
              </a:rPr>
              <a:t>lower.tail</a:t>
            </a:r>
            <a:r>
              <a:rPr lang="es-ES" sz="1600" dirty="0">
                <a:latin typeface="Rubik"/>
              </a:rPr>
              <a:t> = FALSE)</a:t>
            </a:r>
          </a:p>
          <a:p>
            <a:r>
              <a:rPr lang="es-ES" sz="1600" dirty="0">
                <a:solidFill>
                  <a:schemeClr val="bg2">
                    <a:lumMod val="50000"/>
                  </a:schemeClr>
                </a:solidFill>
                <a:latin typeface="Rubik"/>
              </a:rPr>
              <a:t>	# [1] 0.3773985</a:t>
            </a:r>
          </a:p>
          <a:p>
            <a:r>
              <a:rPr lang="es-ES" sz="1600" dirty="0">
                <a:solidFill>
                  <a:schemeClr val="bg2">
                    <a:lumMod val="50000"/>
                  </a:schemeClr>
                </a:solidFill>
                <a:latin typeface="Rubik"/>
              </a:rPr>
              <a:t>	# La probabilidad de que el total de cargos internacionales sea mayor 3 USD = 37.74%</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4. ¿Cuál es la probabilidad de que el total de cargos internacionales esté entre 2.35usd y 4.85 </a:t>
            </a:r>
            <a:r>
              <a:rPr lang="es-ES" sz="1600" dirty="0" err="1">
                <a:solidFill>
                  <a:schemeClr val="bg2">
                    <a:lumMod val="50000"/>
                  </a:schemeClr>
                </a:solidFill>
                <a:latin typeface="Rubik"/>
              </a:rPr>
              <a:t>usd</a:t>
            </a:r>
            <a:r>
              <a:rPr lang="es-ES" sz="1600" dirty="0">
                <a:solidFill>
                  <a:schemeClr val="bg2">
                    <a:lumMod val="50000"/>
                  </a:schemeClr>
                </a:solidFill>
                <a:latin typeface="Rubik"/>
              </a:rPr>
              <a:t>?</a:t>
            </a:r>
          </a:p>
          <a:p>
            <a:r>
              <a:rPr lang="es-ES" sz="1600" dirty="0" err="1">
                <a:latin typeface="Rubik"/>
              </a:rPr>
              <a:t>pnorm</a:t>
            </a:r>
            <a:r>
              <a:rPr lang="es-ES" sz="1600" dirty="0">
                <a:latin typeface="Rubik"/>
              </a:rPr>
              <a:t>(q=4.85,mean=</a:t>
            </a:r>
            <a:r>
              <a:rPr lang="es-ES" sz="1600" dirty="0" err="1">
                <a:latin typeface="Rubik"/>
              </a:rPr>
              <a:t>media,sd</a:t>
            </a:r>
            <a:r>
              <a:rPr lang="es-ES" sz="1600" dirty="0">
                <a:latin typeface="Rubik"/>
              </a:rPr>
              <a:t>=</a:t>
            </a:r>
            <a:r>
              <a:rPr lang="es-ES" sz="1600" dirty="0" err="1">
                <a:latin typeface="Rubik"/>
              </a:rPr>
              <a:t>desv_est,lower.tail</a:t>
            </a:r>
            <a:r>
              <a:rPr lang="es-ES" sz="1600" dirty="0">
                <a:latin typeface="Rubik"/>
              </a:rPr>
              <a:t>=TRUE)-</a:t>
            </a:r>
          </a:p>
          <a:p>
            <a:r>
              <a:rPr lang="es-ES" sz="1600" dirty="0">
                <a:latin typeface="Rubik"/>
              </a:rPr>
              <a:t>	</a:t>
            </a:r>
            <a:r>
              <a:rPr lang="es-ES" sz="1600" dirty="0" err="1">
                <a:latin typeface="Rubik"/>
              </a:rPr>
              <a:t>pnorm</a:t>
            </a:r>
            <a:r>
              <a:rPr lang="es-ES" sz="1600" dirty="0">
                <a:latin typeface="Rubik"/>
              </a:rPr>
              <a:t>(q=2.35,mean=</a:t>
            </a:r>
            <a:r>
              <a:rPr lang="es-ES" sz="1600" dirty="0" err="1">
                <a:latin typeface="Rubik"/>
              </a:rPr>
              <a:t>media,sd</a:t>
            </a:r>
            <a:r>
              <a:rPr lang="es-ES" sz="1600" dirty="0">
                <a:latin typeface="Rubik"/>
              </a:rPr>
              <a:t>=</a:t>
            </a:r>
            <a:r>
              <a:rPr lang="es-ES" sz="1600" dirty="0" err="1">
                <a:latin typeface="Rubik"/>
              </a:rPr>
              <a:t>desv_est,lower.tail</a:t>
            </a:r>
            <a:r>
              <a:rPr lang="es-ES" sz="1600" dirty="0">
                <a:latin typeface="Rubik"/>
              </a:rPr>
              <a:t>=TRUE)</a:t>
            </a:r>
          </a:p>
          <a:p>
            <a:r>
              <a:rPr lang="es-ES" sz="1600" dirty="0" err="1">
                <a:latin typeface="Rubik"/>
              </a:rPr>
              <a:t>polygon</a:t>
            </a:r>
            <a:r>
              <a:rPr lang="es-ES" sz="1600" dirty="0">
                <a:latin typeface="Rubik"/>
              </a:rPr>
              <a:t>(c(2.35, x[x&gt;=2.35 &amp; x&lt;=4.85], 4.85), c(0, y[x&gt;=2.35 &amp; x&lt;=4.85], 0), col="</a:t>
            </a:r>
            <a:r>
              <a:rPr lang="es-ES" sz="1600" dirty="0" err="1">
                <a:latin typeface="Rubik"/>
              </a:rPr>
              <a:t>green</a:t>
            </a:r>
            <a:r>
              <a:rPr lang="es-ES" sz="1600" dirty="0">
                <a:latin typeface="Rubik"/>
              </a:rPr>
              <a:t>")</a:t>
            </a:r>
          </a:p>
          <a:p>
            <a:r>
              <a:rPr lang="es-ES" sz="1600" dirty="0">
                <a:solidFill>
                  <a:schemeClr val="bg2">
                    <a:lumMod val="50000"/>
                  </a:schemeClr>
                </a:solidFill>
                <a:latin typeface="Rubik"/>
              </a:rPr>
              <a:t>	# [1] 0.7060114</a:t>
            </a:r>
          </a:p>
          <a:p>
            <a:r>
              <a:rPr lang="es-ES" sz="1600" dirty="0">
                <a:solidFill>
                  <a:schemeClr val="bg2">
                    <a:lumMod val="50000"/>
                  </a:schemeClr>
                </a:solidFill>
                <a:latin typeface="Rubik"/>
              </a:rPr>
              <a:t># La probabilidad de que el total de cargos internacionales sea &gt;= 2.35  y &lt;= 4.85 </a:t>
            </a:r>
            <a:r>
              <a:rPr lang="es-ES" sz="1600" dirty="0" err="1">
                <a:solidFill>
                  <a:schemeClr val="bg2">
                    <a:lumMod val="50000"/>
                  </a:schemeClr>
                </a:solidFill>
                <a:latin typeface="Rubik"/>
              </a:rPr>
              <a:t>usd</a:t>
            </a:r>
            <a:r>
              <a:rPr lang="es-ES" sz="1600" dirty="0">
                <a:solidFill>
                  <a:schemeClr val="bg2">
                    <a:lumMod val="50000"/>
                  </a:schemeClr>
                </a:solidFill>
                <a:latin typeface="Rubik"/>
              </a:rPr>
              <a:t> es de </a:t>
            </a:r>
            <a:r>
              <a:rPr lang="es-ES" sz="1600" b="1" dirty="0">
                <a:solidFill>
                  <a:schemeClr val="bg2">
                    <a:lumMod val="50000"/>
                  </a:schemeClr>
                </a:solidFill>
                <a:latin typeface="Rubik"/>
              </a:rPr>
              <a:t>70.60%</a:t>
            </a: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2"/>
          <a:stretch>
            <a:fillRect/>
          </a:stretch>
        </p:blipFill>
        <p:spPr>
          <a:xfrm>
            <a:off x="3204765" y="3542956"/>
            <a:ext cx="5380436" cy="3000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6340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4: </a:t>
            </a:r>
            <a:r>
              <a:rPr lang="es-ES" sz="2800" u="sng" dirty="0">
                <a:latin typeface="Montserrat"/>
              </a:rPr>
              <a:t>Probabilidad y funciones de distribución</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34139"/>
            <a:ext cx="11430000" cy="6494085"/>
          </a:xfrm>
          <a:prstGeom prst="rect">
            <a:avLst/>
          </a:prstGeom>
        </p:spPr>
        <p:txBody>
          <a:bodyPr wrap="square">
            <a:spAutoFit/>
          </a:bodyPr>
          <a:lstStyle/>
          <a:p>
            <a:r>
              <a:rPr lang="es-ES" sz="1600" dirty="0">
                <a:solidFill>
                  <a:schemeClr val="bg2">
                    <a:lumMod val="50000"/>
                  </a:schemeClr>
                </a:solidFill>
                <a:latin typeface="Rubik"/>
              </a:rPr>
              <a:t># 5. Con una probabilidad de 0.48, ¿cuál es el total de cargos internacionales más alto que podría esperar?</a:t>
            </a:r>
          </a:p>
          <a:p>
            <a:endParaRPr lang="es-ES" sz="1600" dirty="0">
              <a:solidFill>
                <a:schemeClr val="bg2">
                  <a:lumMod val="50000"/>
                </a:schemeClr>
              </a:solidFill>
              <a:latin typeface="Rubik"/>
            </a:endParaRPr>
          </a:p>
          <a:p>
            <a:r>
              <a:rPr lang="es-ES" sz="1600" dirty="0" err="1">
                <a:latin typeface="Rubik"/>
              </a:rPr>
              <a:t>qnorm</a:t>
            </a:r>
            <a:r>
              <a:rPr lang="es-ES" sz="1600" dirty="0">
                <a:latin typeface="Rubik"/>
              </a:rPr>
              <a:t>(p = 0.48, mean = media, </a:t>
            </a:r>
            <a:r>
              <a:rPr lang="es-ES" sz="1600" dirty="0" err="1">
                <a:latin typeface="Rubik"/>
              </a:rPr>
              <a:t>sd</a:t>
            </a:r>
            <a:r>
              <a:rPr lang="es-ES" sz="1600" dirty="0">
                <a:latin typeface="Rubik"/>
              </a:rPr>
              <a:t> = </a:t>
            </a:r>
            <a:r>
              <a:rPr lang="es-ES" sz="1600" dirty="0" err="1">
                <a:latin typeface="Rubik"/>
              </a:rPr>
              <a:t>desv_est</a:t>
            </a:r>
            <a:r>
              <a:rPr lang="es-ES" sz="1600" dirty="0">
                <a:latin typeface="Rubik"/>
              </a:rPr>
              <a:t>, </a:t>
            </a:r>
            <a:r>
              <a:rPr lang="es-ES" sz="1600" dirty="0" err="1">
                <a:latin typeface="Rubik"/>
              </a:rPr>
              <a:t>lower.tail</a:t>
            </a:r>
            <a:r>
              <a:rPr lang="es-ES" sz="1600" dirty="0">
                <a:latin typeface="Rubik"/>
              </a:rPr>
              <a:t> = TRUE)</a:t>
            </a:r>
          </a:p>
          <a:p>
            <a:r>
              <a:rPr lang="es-ES" sz="1600" dirty="0">
                <a:solidFill>
                  <a:schemeClr val="bg2">
                    <a:lumMod val="50000"/>
                  </a:schemeClr>
                </a:solidFill>
                <a:latin typeface="Rubik"/>
              </a:rPr>
              <a:t>	# [1] 2.726777</a:t>
            </a:r>
          </a:p>
          <a:p>
            <a:r>
              <a:rPr lang="es-ES" sz="1600" dirty="0">
                <a:solidFill>
                  <a:schemeClr val="bg2">
                    <a:lumMod val="50000"/>
                  </a:schemeClr>
                </a:solidFill>
                <a:latin typeface="Rubik"/>
              </a:rPr>
              <a:t>	# Con probabilidad de 48% el </a:t>
            </a:r>
            <a:r>
              <a:rPr lang="es-ES" sz="1600" dirty="0" err="1">
                <a:solidFill>
                  <a:schemeClr val="bg2">
                    <a:lumMod val="50000"/>
                  </a:schemeClr>
                </a:solidFill>
                <a:latin typeface="Rubik"/>
              </a:rPr>
              <a:t>quantil</a:t>
            </a:r>
            <a:r>
              <a:rPr lang="es-ES" sz="1600" dirty="0">
                <a:solidFill>
                  <a:schemeClr val="bg2">
                    <a:lumMod val="50000"/>
                  </a:schemeClr>
                </a:solidFill>
                <a:latin typeface="Rubik"/>
              </a:rPr>
              <a:t> o cargo mas alto esperado es de </a:t>
            </a:r>
            <a:r>
              <a:rPr lang="es-ES" sz="1600" b="1" dirty="0">
                <a:solidFill>
                  <a:schemeClr val="bg2">
                    <a:lumMod val="50000"/>
                  </a:schemeClr>
                </a:solidFill>
                <a:latin typeface="Rubik"/>
              </a:rPr>
              <a:t>2.73 USD</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6. ¿Cuáles son los valores del total de cargos internacionales que dejan exactamente al centro el 80% de probabilidad?</a:t>
            </a:r>
          </a:p>
          <a:p>
            <a:endParaRPr lang="es-ES" sz="1600" dirty="0">
              <a:solidFill>
                <a:schemeClr val="bg2">
                  <a:lumMod val="50000"/>
                </a:schemeClr>
              </a:solidFill>
              <a:latin typeface="Rubik"/>
            </a:endParaRPr>
          </a:p>
          <a:p>
            <a:r>
              <a:rPr lang="es-ES" sz="1600" dirty="0">
                <a:latin typeface="Rubik"/>
              </a:rPr>
              <a:t>(q1 &lt;- (1 - 0.8)/2)</a:t>
            </a:r>
          </a:p>
          <a:p>
            <a:r>
              <a:rPr lang="es-ES" sz="1600" dirty="0">
                <a:solidFill>
                  <a:schemeClr val="bg2">
                    <a:lumMod val="50000"/>
                  </a:schemeClr>
                </a:solidFill>
                <a:latin typeface="Rubik"/>
              </a:rPr>
              <a:t>	# [1] 0.1</a:t>
            </a:r>
          </a:p>
          <a:p>
            <a:endParaRPr lang="es-ES" sz="1600" dirty="0">
              <a:solidFill>
                <a:schemeClr val="bg2">
                  <a:lumMod val="50000"/>
                </a:schemeClr>
              </a:solidFill>
              <a:latin typeface="Rubik"/>
            </a:endParaRPr>
          </a:p>
          <a:p>
            <a:r>
              <a:rPr lang="es-ES" sz="1600" dirty="0">
                <a:latin typeface="Rubik"/>
              </a:rPr>
              <a:t>(q2 &lt;- (1 - q1))</a:t>
            </a:r>
          </a:p>
          <a:p>
            <a:r>
              <a:rPr lang="es-ES" sz="1600" dirty="0">
                <a:solidFill>
                  <a:schemeClr val="bg2">
                    <a:lumMod val="50000"/>
                  </a:schemeClr>
                </a:solidFill>
                <a:latin typeface="Rubik"/>
              </a:rPr>
              <a:t>	# [1] 0.9</a:t>
            </a:r>
          </a:p>
          <a:p>
            <a:endParaRPr lang="es-ES" sz="1600" dirty="0">
              <a:solidFill>
                <a:schemeClr val="bg2">
                  <a:lumMod val="50000"/>
                </a:schemeClr>
              </a:solidFill>
              <a:latin typeface="Rubik"/>
            </a:endParaRPr>
          </a:p>
          <a:p>
            <a:r>
              <a:rPr lang="es-ES" sz="1600" dirty="0" err="1">
                <a:latin typeface="Rubik"/>
              </a:rPr>
              <a:t>qnorm</a:t>
            </a:r>
            <a:r>
              <a:rPr lang="es-ES" sz="1600" dirty="0">
                <a:latin typeface="Rubik"/>
              </a:rPr>
              <a:t>(p = q1, mean = media, </a:t>
            </a:r>
            <a:r>
              <a:rPr lang="es-ES" sz="1600" dirty="0" err="1">
                <a:latin typeface="Rubik"/>
              </a:rPr>
              <a:t>sd</a:t>
            </a:r>
            <a:r>
              <a:rPr lang="es-ES" sz="1600" dirty="0">
                <a:latin typeface="Rubik"/>
              </a:rPr>
              <a:t> = </a:t>
            </a:r>
            <a:r>
              <a:rPr lang="es-ES" sz="1600" dirty="0" err="1">
                <a:latin typeface="Rubik"/>
              </a:rPr>
              <a:t>desv_est</a:t>
            </a:r>
            <a:r>
              <a:rPr lang="es-ES" sz="1600" dirty="0">
                <a:latin typeface="Rubik"/>
              </a:rPr>
              <a:t>, </a:t>
            </a:r>
            <a:r>
              <a:rPr lang="es-ES" sz="1600" dirty="0" err="1">
                <a:latin typeface="Rubik"/>
              </a:rPr>
              <a:t>lower.tail</a:t>
            </a:r>
            <a:r>
              <a:rPr lang="es-ES" sz="1600" dirty="0">
                <a:latin typeface="Rubik"/>
              </a:rPr>
              <a:t> = TRUE); </a:t>
            </a:r>
          </a:p>
          <a:p>
            <a:r>
              <a:rPr lang="es-ES" sz="1600" dirty="0">
                <a:latin typeface="Rubik"/>
              </a:rPr>
              <a:t>	</a:t>
            </a:r>
            <a:r>
              <a:rPr lang="es-ES" sz="1600" dirty="0" err="1">
                <a:latin typeface="Rubik"/>
              </a:rPr>
              <a:t>qnorm</a:t>
            </a:r>
            <a:r>
              <a:rPr lang="es-ES" sz="1600" dirty="0">
                <a:latin typeface="Rubik"/>
              </a:rPr>
              <a:t>(p = q2, mean = media, </a:t>
            </a:r>
            <a:r>
              <a:rPr lang="es-ES" sz="1600" dirty="0" err="1">
                <a:latin typeface="Rubik"/>
              </a:rPr>
              <a:t>sd</a:t>
            </a:r>
            <a:r>
              <a:rPr lang="es-ES" sz="1600" dirty="0">
                <a:latin typeface="Rubik"/>
              </a:rPr>
              <a:t> = </a:t>
            </a:r>
            <a:r>
              <a:rPr lang="es-ES" sz="1600" dirty="0" err="1">
                <a:latin typeface="Rubik"/>
              </a:rPr>
              <a:t>desv_est</a:t>
            </a:r>
            <a:r>
              <a:rPr lang="es-ES" sz="1600" dirty="0">
                <a:latin typeface="Rubik"/>
              </a:rPr>
              <a:t>, </a:t>
            </a:r>
            <a:r>
              <a:rPr lang="es-ES" sz="1600" dirty="0" err="1">
                <a:latin typeface="Rubik"/>
              </a:rPr>
              <a:t>lower.tail</a:t>
            </a:r>
            <a:r>
              <a:rPr lang="es-ES" sz="1600" dirty="0">
                <a:latin typeface="Rubik"/>
              </a:rPr>
              <a:t> = TRUE)</a:t>
            </a:r>
          </a:p>
          <a:p>
            <a:r>
              <a:rPr lang="es-ES" sz="1600" dirty="0">
                <a:solidFill>
                  <a:schemeClr val="bg2">
                    <a:lumMod val="50000"/>
                  </a:schemeClr>
                </a:solidFill>
                <a:latin typeface="Rubik"/>
              </a:rPr>
              <a:t>	</a:t>
            </a:r>
          </a:p>
          <a:p>
            <a:r>
              <a:rPr lang="es-ES" sz="1600" dirty="0">
                <a:solidFill>
                  <a:schemeClr val="bg2">
                    <a:lumMod val="50000"/>
                  </a:schemeClr>
                </a:solidFill>
                <a:latin typeface="Rubik"/>
              </a:rPr>
              <a:t>	# [1] 1.798583</a:t>
            </a:r>
          </a:p>
          <a:p>
            <a:r>
              <a:rPr lang="es-ES" sz="1600" dirty="0">
                <a:solidFill>
                  <a:schemeClr val="bg2">
                    <a:lumMod val="50000"/>
                  </a:schemeClr>
                </a:solidFill>
                <a:latin typeface="Rubik"/>
              </a:rPr>
              <a:t>	# [1] 3.73058</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 Los </a:t>
            </a:r>
            <a:r>
              <a:rPr lang="es-ES" sz="1600" dirty="0" err="1">
                <a:solidFill>
                  <a:schemeClr val="bg2">
                    <a:lumMod val="50000"/>
                  </a:schemeClr>
                </a:solidFill>
                <a:latin typeface="Rubik"/>
              </a:rPr>
              <a:t>quantiles</a:t>
            </a:r>
            <a:r>
              <a:rPr lang="es-ES" sz="1600" dirty="0">
                <a:solidFill>
                  <a:schemeClr val="bg2">
                    <a:lumMod val="50000"/>
                  </a:schemeClr>
                </a:solidFill>
                <a:latin typeface="Rubik"/>
              </a:rPr>
              <a:t> 10 y 90 son los que dejan al centro el 80% de probabilidad</a:t>
            </a:r>
          </a:p>
          <a:p>
            <a:r>
              <a:rPr lang="es-ES" sz="1600" dirty="0">
                <a:solidFill>
                  <a:schemeClr val="bg2">
                    <a:lumMod val="50000"/>
                  </a:schemeClr>
                </a:solidFill>
                <a:latin typeface="Rubik"/>
              </a:rPr>
              <a:t>	# el </a:t>
            </a:r>
            <a:r>
              <a:rPr lang="es-ES" sz="1600" dirty="0" err="1">
                <a:solidFill>
                  <a:schemeClr val="bg2">
                    <a:lumMod val="50000"/>
                  </a:schemeClr>
                </a:solidFill>
                <a:latin typeface="Rubik"/>
              </a:rPr>
              <a:t>quantil</a:t>
            </a:r>
            <a:r>
              <a:rPr lang="es-ES" sz="1600" dirty="0">
                <a:solidFill>
                  <a:schemeClr val="bg2">
                    <a:lumMod val="50000"/>
                  </a:schemeClr>
                </a:solidFill>
                <a:latin typeface="Rubik"/>
              </a:rPr>
              <a:t> 10 es </a:t>
            </a:r>
            <a:r>
              <a:rPr lang="es-ES" sz="1600" b="1" dirty="0">
                <a:solidFill>
                  <a:schemeClr val="bg2">
                    <a:lumMod val="50000"/>
                  </a:schemeClr>
                </a:solidFill>
                <a:latin typeface="Rubik"/>
              </a:rPr>
              <a:t>1.80</a:t>
            </a:r>
            <a:r>
              <a:rPr lang="es-ES" sz="1600" dirty="0">
                <a:solidFill>
                  <a:schemeClr val="bg2">
                    <a:lumMod val="50000"/>
                  </a:schemeClr>
                </a:solidFill>
                <a:latin typeface="Rubik"/>
              </a:rPr>
              <a:t> USD y el </a:t>
            </a:r>
            <a:r>
              <a:rPr lang="es-ES" sz="1600" dirty="0" err="1">
                <a:solidFill>
                  <a:schemeClr val="bg2">
                    <a:lumMod val="50000"/>
                  </a:schemeClr>
                </a:solidFill>
                <a:latin typeface="Rubik"/>
              </a:rPr>
              <a:t>quantil</a:t>
            </a:r>
            <a:r>
              <a:rPr lang="es-ES" sz="1600" dirty="0">
                <a:solidFill>
                  <a:schemeClr val="bg2">
                    <a:lumMod val="50000"/>
                  </a:schemeClr>
                </a:solidFill>
                <a:latin typeface="Rubik"/>
              </a:rPr>
              <a:t> 90 es </a:t>
            </a:r>
            <a:r>
              <a:rPr lang="es-ES" sz="1600" b="1" dirty="0">
                <a:solidFill>
                  <a:schemeClr val="bg2">
                    <a:lumMod val="50000"/>
                  </a:schemeClr>
                </a:solidFill>
                <a:latin typeface="Rubik"/>
              </a:rPr>
              <a:t>3.73</a:t>
            </a:r>
            <a:r>
              <a:rPr lang="es-ES" sz="1600" dirty="0">
                <a:solidFill>
                  <a:schemeClr val="bg2">
                    <a:lumMod val="50000"/>
                  </a:schemeClr>
                </a:solidFill>
                <a:latin typeface="Rubik"/>
              </a:rPr>
              <a:t> USD</a:t>
            </a:r>
          </a:p>
          <a:p>
            <a:r>
              <a:rPr lang="es-ES" sz="1600" dirty="0">
                <a:solidFill>
                  <a:schemeClr val="bg2">
                    <a:lumMod val="50000"/>
                  </a:schemeClr>
                </a:solidFill>
                <a:latin typeface="Rubik"/>
              </a:rPr>
              <a:t>	# dentro del rango de 1.80 </a:t>
            </a:r>
            <a:r>
              <a:rPr lang="es-ES" sz="1600" dirty="0" err="1">
                <a:solidFill>
                  <a:schemeClr val="bg2">
                    <a:lumMod val="50000"/>
                  </a:schemeClr>
                </a:solidFill>
                <a:latin typeface="Rubik"/>
              </a:rPr>
              <a:t>usd</a:t>
            </a:r>
            <a:r>
              <a:rPr lang="es-ES" sz="1600" dirty="0">
                <a:solidFill>
                  <a:schemeClr val="bg2">
                    <a:lumMod val="50000"/>
                  </a:schemeClr>
                </a:solidFill>
                <a:latin typeface="Rubik"/>
              </a:rPr>
              <a:t> y 3.73 </a:t>
            </a:r>
            <a:r>
              <a:rPr lang="es-ES" sz="1600" dirty="0" err="1">
                <a:solidFill>
                  <a:schemeClr val="bg2">
                    <a:lumMod val="50000"/>
                  </a:schemeClr>
                </a:solidFill>
                <a:latin typeface="Rubik"/>
              </a:rPr>
              <a:t>usd</a:t>
            </a:r>
            <a:r>
              <a:rPr lang="es-ES" sz="1600" dirty="0">
                <a:solidFill>
                  <a:schemeClr val="bg2">
                    <a:lumMod val="50000"/>
                  </a:schemeClr>
                </a:solidFill>
                <a:latin typeface="Rubik"/>
              </a:rPr>
              <a:t> se encuentra el 80% de la probabilidad</a:t>
            </a: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775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5: </a:t>
            </a:r>
            <a:r>
              <a:rPr lang="es-ES" sz="2800" u="sng" dirty="0">
                <a:latin typeface="Montserrat"/>
              </a:rPr>
              <a:t>Teorema del límite central e inferencia estadística</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34139"/>
            <a:ext cx="11430000" cy="4278094"/>
          </a:xfrm>
          <a:prstGeom prst="rect">
            <a:avLst/>
          </a:prstGeom>
        </p:spPr>
        <p:txBody>
          <a:bodyPr wrap="square">
            <a:spAutoFit/>
          </a:bodyPr>
          <a:lstStyle/>
          <a:p>
            <a:r>
              <a:rPr lang="es-ES" sz="1600" dirty="0">
                <a:solidFill>
                  <a:schemeClr val="bg2">
                    <a:lumMod val="50000"/>
                  </a:schemeClr>
                </a:solidFill>
                <a:latin typeface="Rubik"/>
              </a:rPr>
              <a:t># El data </a:t>
            </a:r>
            <a:r>
              <a:rPr lang="es-ES" sz="1600" dirty="0" err="1">
                <a:solidFill>
                  <a:schemeClr val="bg2">
                    <a:lumMod val="50000"/>
                  </a:schemeClr>
                </a:solidFill>
                <a:latin typeface="Rubik"/>
              </a:rPr>
              <a:t>frame</a:t>
            </a:r>
            <a:r>
              <a:rPr lang="es-ES" sz="1600" dirty="0">
                <a:solidFill>
                  <a:schemeClr val="bg2">
                    <a:lumMod val="50000"/>
                  </a:schemeClr>
                </a:solidFill>
                <a:latin typeface="Rubik"/>
              </a:rPr>
              <a:t> iris contiene información recolectada por Anderson sobre 50 flores de 3 especies distintas</a:t>
            </a:r>
          </a:p>
          <a:p>
            <a:r>
              <a:rPr lang="es-ES" sz="1600" dirty="0">
                <a:solidFill>
                  <a:schemeClr val="bg2">
                    <a:lumMod val="50000"/>
                  </a:schemeClr>
                </a:solidFill>
                <a:latin typeface="Rubik"/>
              </a:rPr>
              <a:t># (</a:t>
            </a:r>
            <a:r>
              <a:rPr lang="es-ES" sz="1600" dirty="0" err="1">
                <a:solidFill>
                  <a:schemeClr val="bg2">
                    <a:lumMod val="50000"/>
                  </a:schemeClr>
                </a:solidFill>
                <a:latin typeface="Rubik"/>
              </a:rPr>
              <a:t>setosa</a:t>
            </a:r>
            <a:r>
              <a:rPr lang="es-ES" sz="1600" dirty="0">
                <a:solidFill>
                  <a:schemeClr val="bg2">
                    <a:lumMod val="50000"/>
                  </a:schemeClr>
                </a:solidFill>
                <a:latin typeface="Rubik"/>
              </a:rPr>
              <a:t>, </a:t>
            </a:r>
            <a:r>
              <a:rPr lang="es-ES" sz="1600" dirty="0" err="1">
                <a:solidFill>
                  <a:schemeClr val="bg2">
                    <a:lumMod val="50000"/>
                  </a:schemeClr>
                </a:solidFill>
                <a:latin typeface="Rubik"/>
              </a:rPr>
              <a:t>versicolor</a:t>
            </a:r>
            <a:r>
              <a:rPr lang="es-ES" sz="1600" dirty="0">
                <a:solidFill>
                  <a:schemeClr val="bg2">
                    <a:lumMod val="50000"/>
                  </a:schemeClr>
                </a:solidFill>
                <a:latin typeface="Rubik"/>
              </a:rPr>
              <a:t> y </a:t>
            </a:r>
            <a:r>
              <a:rPr lang="es-ES" sz="1600" dirty="0" err="1">
                <a:solidFill>
                  <a:schemeClr val="bg2">
                    <a:lumMod val="50000"/>
                  </a:schemeClr>
                </a:solidFill>
                <a:latin typeface="Rubik"/>
              </a:rPr>
              <a:t>virginca</a:t>
            </a:r>
            <a:r>
              <a:rPr lang="es-ES" sz="1600" dirty="0">
                <a:solidFill>
                  <a:schemeClr val="bg2">
                    <a:lumMod val="50000"/>
                  </a:schemeClr>
                </a:solidFill>
                <a:latin typeface="Rubik"/>
              </a:rPr>
              <a:t>), incluyendo medidas en centímetros del largo y ancho del sépalo así como de los pétalos.</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Cargamos librerías</a:t>
            </a:r>
          </a:p>
          <a:p>
            <a:r>
              <a:rPr lang="es-ES" sz="1600" dirty="0" err="1">
                <a:latin typeface="Rubik"/>
              </a:rPr>
              <a:t>library</a:t>
            </a:r>
            <a:r>
              <a:rPr lang="es-ES" sz="1600" dirty="0">
                <a:latin typeface="Rubik"/>
              </a:rPr>
              <a:t>(ggplot2)</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Cargamos datos</a:t>
            </a:r>
          </a:p>
          <a:p>
            <a:r>
              <a:rPr lang="es-ES" sz="1600" dirty="0" err="1">
                <a:latin typeface="Rubik"/>
              </a:rPr>
              <a:t>irisSetosa</a:t>
            </a:r>
            <a:r>
              <a:rPr lang="es-ES" sz="1600" dirty="0">
                <a:latin typeface="Rubik"/>
              </a:rPr>
              <a:t> &lt;- iris[</a:t>
            </a:r>
            <a:r>
              <a:rPr lang="es-ES" sz="1600" dirty="0" err="1">
                <a:latin typeface="Rubik"/>
              </a:rPr>
              <a:t>iris$Species</a:t>
            </a:r>
            <a:r>
              <a:rPr lang="es-ES" sz="1600" dirty="0">
                <a:latin typeface="Rubik"/>
              </a:rPr>
              <a:t> == "</a:t>
            </a:r>
            <a:r>
              <a:rPr lang="es-ES" sz="1600" dirty="0" err="1">
                <a:latin typeface="Rubik"/>
              </a:rPr>
              <a:t>setosa</a:t>
            </a:r>
            <a:r>
              <a:rPr lang="es-ES" sz="1600" dirty="0">
                <a:latin typeface="Rubik"/>
              </a:rPr>
              <a:t>", </a:t>
            </a:r>
            <a:r>
              <a:rPr lang="es-ES" sz="1600" dirty="0" err="1">
                <a:latin typeface="Rubik"/>
              </a:rPr>
              <a:t>all</a:t>
            </a:r>
            <a:r>
              <a:rPr lang="es-ES" sz="1600" dirty="0">
                <a:latin typeface="Rubik"/>
              </a:rPr>
              <a:t>()]</a:t>
            </a:r>
          </a:p>
          <a:p>
            <a:r>
              <a:rPr lang="es-ES" sz="1600" dirty="0" err="1">
                <a:latin typeface="Rubik"/>
              </a:rPr>
              <a:t>irisVirginica</a:t>
            </a:r>
            <a:r>
              <a:rPr lang="es-ES" sz="1600" dirty="0">
                <a:latin typeface="Rubik"/>
              </a:rPr>
              <a:t> &lt;- iris[</a:t>
            </a:r>
            <a:r>
              <a:rPr lang="es-ES" sz="1600" dirty="0" err="1">
                <a:latin typeface="Rubik"/>
              </a:rPr>
              <a:t>iris$Species</a:t>
            </a:r>
            <a:r>
              <a:rPr lang="es-ES" sz="1600" dirty="0">
                <a:latin typeface="Rubik"/>
              </a:rPr>
              <a:t> == "</a:t>
            </a:r>
            <a:r>
              <a:rPr lang="es-ES" sz="1600" dirty="0" err="1">
                <a:latin typeface="Rubik"/>
              </a:rPr>
              <a:t>virginica</a:t>
            </a:r>
            <a:r>
              <a:rPr lang="es-ES" sz="1600" dirty="0">
                <a:latin typeface="Rubik"/>
              </a:rPr>
              <a:t>", </a:t>
            </a:r>
            <a:r>
              <a:rPr lang="es-ES" sz="1600" dirty="0" err="1">
                <a:latin typeface="Rubik"/>
              </a:rPr>
              <a:t>all</a:t>
            </a:r>
            <a:r>
              <a:rPr lang="es-ES" sz="1600" dirty="0">
                <a:latin typeface="Rubik"/>
              </a:rPr>
              <a:t>()]</a:t>
            </a:r>
          </a:p>
          <a:p>
            <a:r>
              <a:rPr lang="es-ES" sz="1600" dirty="0" err="1">
                <a:latin typeface="Rubik"/>
              </a:rPr>
              <a:t>irisVersicolor</a:t>
            </a:r>
            <a:r>
              <a:rPr lang="es-ES" sz="1600" dirty="0">
                <a:latin typeface="Rubik"/>
              </a:rPr>
              <a:t> &lt;- iris[</a:t>
            </a:r>
            <a:r>
              <a:rPr lang="es-ES" sz="1600" dirty="0" err="1">
                <a:latin typeface="Rubik"/>
              </a:rPr>
              <a:t>iris$Species</a:t>
            </a:r>
            <a:r>
              <a:rPr lang="es-ES" sz="1600" dirty="0">
                <a:latin typeface="Rubik"/>
              </a:rPr>
              <a:t> == "</a:t>
            </a:r>
            <a:r>
              <a:rPr lang="es-ES" sz="1600" dirty="0" err="1">
                <a:latin typeface="Rubik"/>
              </a:rPr>
              <a:t>versicolor</a:t>
            </a:r>
            <a:r>
              <a:rPr lang="es-ES" sz="1600" dirty="0">
                <a:latin typeface="Rubik"/>
              </a:rPr>
              <a:t>", </a:t>
            </a:r>
            <a:r>
              <a:rPr lang="es-ES" sz="1600" dirty="0" err="1">
                <a:latin typeface="Rubik"/>
              </a:rPr>
              <a:t>all</a:t>
            </a:r>
            <a:r>
              <a:rPr lang="es-ES" sz="1600" dirty="0">
                <a:latin typeface="Rubik"/>
              </a:rPr>
              <a:t>()]</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Exploración</a:t>
            </a:r>
          </a:p>
          <a:p>
            <a:r>
              <a:rPr lang="es-ES" sz="1600" dirty="0">
                <a:latin typeface="Rubik"/>
              </a:rPr>
              <a:t>mean(iris[</a:t>
            </a:r>
            <a:r>
              <a:rPr lang="es-ES" sz="1600" dirty="0" err="1">
                <a:latin typeface="Rubik"/>
              </a:rPr>
              <a:t>iris$Species</a:t>
            </a:r>
            <a:r>
              <a:rPr lang="es-ES" sz="1600" dirty="0">
                <a:latin typeface="Rubik"/>
              </a:rPr>
              <a:t>=='</a:t>
            </a:r>
            <a:r>
              <a:rPr lang="es-ES" sz="1600" dirty="0" err="1">
                <a:latin typeface="Rubik"/>
              </a:rPr>
              <a:t>setosa</a:t>
            </a:r>
            <a:r>
              <a:rPr lang="es-ES" sz="1600" dirty="0">
                <a:latin typeface="Rubik"/>
              </a:rPr>
              <a:t>',"</a:t>
            </a:r>
            <a:r>
              <a:rPr lang="es-ES" sz="1600" dirty="0" err="1">
                <a:latin typeface="Rubik"/>
              </a:rPr>
              <a:t>Sepal.Length</a:t>
            </a:r>
            <a:r>
              <a:rPr lang="es-ES" sz="1600" dirty="0">
                <a:latin typeface="Rubik"/>
              </a:rPr>
              <a:t>"])</a:t>
            </a:r>
          </a:p>
          <a:p>
            <a:r>
              <a:rPr lang="es-ES" sz="1600" dirty="0">
                <a:solidFill>
                  <a:schemeClr val="bg2">
                    <a:lumMod val="50000"/>
                  </a:schemeClr>
                </a:solidFill>
                <a:latin typeface="Rubik"/>
              </a:rPr>
              <a:t>	# [1] 5.006</a:t>
            </a:r>
          </a:p>
          <a:p>
            <a:endParaRPr lang="es-ES" sz="1600" dirty="0">
              <a:latin typeface="Rubik"/>
            </a:endParaRPr>
          </a:p>
          <a:p>
            <a:r>
              <a:rPr lang="es-ES" sz="1600" dirty="0">
                <a:latin typeface="Rubik"/>
              </a:rPr>
              <a:t>mean(iris[</a:t>
            </a:r>
            <a:r>
              <a:rPr lang="es-ES" sz="1600" dirty="0" err="1">
                <a:latin typeface="Rubik"/>
              </a:rPr>
              <a:t>iris$Species</a:t>
            </a:r>
            <a:r>
              <a:rPr lang="es-ES" sz="1600" dirty="0">
                <a:latin typeface="Rubik"/>
              </a:rPr>
              <a:t>=='</a:t>
            </a:r>
            <a:r>
              <a:rPr lang="es-ES" sz="1600" dirty="0" err="1">
                <a:latin typeface="Rubik"/>
              </a:rPr>
              <a:t>virginica</a:t>
            </a:r>
            <a:r>
              <a:rPr lang="es-ES" sz="1600" dirty="0">
                <a:latin typeface="Rubik"/>
              </a:rPr>
              <a:t>',"</a:t>
            </a:r>
            <a:r>
              <a:rPr lang="es-ES" sz="1600" dirty="0" err="1">
                <a:latin typeface="Rubik"/>
              </a:rPr>
              <a:t>Petal.Width</a:t>
            </a:r>
            <a:r>
              <a:rPr lang="es-ES" sz="1600" dirty="0">
                <a:latin typeface="Rubik"/>
              </a:rPr>
              <a:t>"])</a:t>
            </a:r>
          </a:p>
          <a:p>
            <a:r>
              <a:rPr lang="es-ES" sz="1600" dirty="0">
                <a:solidFill>
                  <a:schemeClr val="bg2">
                    <a:lumMod val="50000"/>
                  </a:schemeClr>
                </a:solidFill>
                <a:latin typeface="Rubik"/>
              </a:rPr>
              <a:t>	# [1] 2.026</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6167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5: </a:t>
            </a:r>
            <a:r>
              <a:rPr lang="es-ES" sz="2800" u="sng" dirty="0">
                <a:latin typeface="Montserrat"/>
              </a:rPr>
              <a:t>Teorema del límite central e inferencia estadística</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34139"/>
            <a:ext cx="11430000" cy="5755422"/>
          </a:xfrm>
          <a:prstGeom prst="rect">
            <a:avLst/>
          </a:prstGeom>
        </p:spPr>
        <p:txBody>
          <a:bodyPr wrap="square">
            <a:spAutoFit/>
          </a:bodyPr>
          <a:lstStyle/>
          <a:p>
            <a:r>
              <a:rPr lang="es-ES" sz="1600" dirty="0">
                <a:solidFill>
                  <a:schemeClr val="bg2">
                    <a:lumMod val="50000"/>
                  </a:schemeClr>
                </a:solidFill>
                <a:latin typeface="Rubik"/>
              </a:rPr>
              <a:t># Estudios recientes sobre las mismas especies muestran que:</a:t>
            </a:r>
          </a:p>
          <a:p>
            <a:endParaRPr lang="es-ES" sz="1600" b="1" dirty="0">
              <a:solidFill>
                <a:schemeClr val="bg2">
                  <a:lumMod val="50000"/>
                </a:schemeClr>
              </a:solidFill>
              <a:latin typeface="Rubik"/>
            </a:endParaRPr>
          </a:p>
          <a:p>
            <a:r>
              <a:rPr lang="es-ES" sz="1600" b="1" dirty="0">
                <a:solidFill>
                  <a:schemeClr val="bg2">
                    <a:lumMod val="50000"/>
                  </a:schemeClr>
                </a:solidFill>
                <a:latin typeface="Rubik"/>
              </a:rPr>
              <a:t># I. </a:t>
            </a:r>
            <a:r>
              <a:rPr lang="es-ES" sz="1600" dirty="0">
                <a:solidFill>
                  <a:schemeClr val="bg2">
                    <a:lumMod val="50000"/>
                  </a:schemeClr>
                </a:solidFill>
                <a:latin typeface="Rubik"/>
              </a:rPr>
              <a:t>En promedio, el largo del sépalo de la especie </a:t>
            </a:r>
            <a:r>
              <a:rPr lang="es-ES" sz="1600" dirty="0" err="1">
                <a:solidFill>
                  <a:schemeClr val="bg2">
                    <a:lumMod val="50000"/>
                  </a:schemeClr>
                </a:solidFill>
                <a:latin typeface="Rubik"/>
              </a:rPr>
              <a:t>setosa</a:t>
            </a:r>
            <a:r>
              <a:rPr lang="es-ES" sz="1600" dirty="0">
                <a:solidFill>
                  <a:schemeClr val="bg2">
                    <a:lumMod val="50000"/>
                  </a:schemeClr>
                </a:solidFill>
                <a:latin typeface="Rubik"/>
              </a:rPr>
              <a:t> (</a:t>
            </a:r>
            <a:r>
              <a:rPr lang="es-ES" sz="1600" dirty="0" err="1">
                <a:solidFill>
                  <a:schemeClr val="bg2">
                    <a:lumMod val="50000"/>
                  </a:schemeClr>
                </a:solidFill>
                <a:latin typeface="Rubik"/>
              </a:rPr>
              <a:t>Sepal.Length</a:t>
            </a:r>
            <a:r>
              <a:rPr lang="es-ES" sz="1600" dirty="0">
                <a:solidFill>
                  <a:schemeClr val="bg2">
                    <a:lumMod val="50000"/>
                  </a:schemeClr>
                </a:solidFill>
                <a:latin typeface="Rubik"/>
              </a:rPr>
              <a:t>) es igual a 5.7 cm</a:t>
            </a:r>
          </a:p>
          <a:p>
            <a:r>
              <a:rPr lang="es-ES" sz="1600" dirty="0">
                <a:solidFill>
                  <a:schemeClr val="bg2">
                    <a:lumMod val="50000"/>
                  </a:schemeClr>
                </a:solidFill>
                <a:latin typeface="Rubik"/>
              </a:rPr>
              <a:t>	# </a:t>
            </a:r>
            <a:r>
              <a:rPr lang="es-ES" sz="1600" dirty="0" err="1">
                <a:solidFill>
                  <a:schemeClr val="bg2">
                    <a:lumMod val="50000"/>
                  </a:schemeClr>
                </a:solidFill>
                <a:latin typeface="Rubik"/>
              </a:rPr>
              <a:t>Hn</a:t>
            </a:r>
            <a:r>
              <a:rPr lang="es-ES" sz="1600" dirty="0">
                <a:solidFill>
                  <a:schemeClr val="bg2">
                    <a:lumMod val="50000"/>
                  </a:schemeClr>
                </a:solidFill>
                <a:latin typeface="Rubik"/>
              </a:rPr>
              <a:t>: mu == 5.7</a:t>
            </a:r>
          </a:p>
          <a:p>
            <a:r>
              <a:rPr lang="es-ES" sz="1600" dirty="0">
                <a:solidFill>
                  <a:schemeClr val="bg2">
                    <a:lumMod val="50000"/>
                  </a:schemeClr>
                </a:solidFill>
                <a:latin typeface="Rubik"/>
              </a:rPr>
              <a:t>	# Ha: mu != 5.7</a:t>
            </a:r>
          </a:p>
          <a:p>
            <a:r>
              <a:rPr lang="es-ES" sz="1600" dirty="0">
                <a:solidFill>
                  <a:schemeClr val="bg2">
                    <a:lumMod val="50000"/>
                  </a:schemeClr>
                </a:solidFill>
                <a:latin typeface="Rubik"/>
              </a:rPr>
              <a:t>	# NC(99%) = 0.01 = 0.025</a:t>
            </a:r>
          </a:p>
          <a:p>
            <a:endParaRPr lang="es-ES" sz="1600" dirty="0">
              <a:solidFill>
                <a:schemeClr val="bg2">
                  <a:lumMod val="50000"/>
                </a:schemeClr>
              </a:solidFill>
              <a:latin typeface="Rubik"/>
            </a:endParaRPr>
          </a:p>
          <a:p>
            <a:r>
              <a:rPr lang="es-ES" sz="1600" dirty="0" err="1">
                <a:latin typeface="Rubik"/>
              </a:rPr>
              <a:t>t.test</a:t>
            </a:r>
            <a:r>
              <a:rPr lang="es-ES" sz="1600" dirty="0">
                <a:latin typeface="Rubik"/>
              </a:rPr>
              <a:t>(x = </a:t>
            </a:r>
            <a:r>
              <a:rPr lang="es-ES" sz="1600" dirty="0" err="1">
                <a:latin typeface="Rubik"/>
              </a:rPr>
              <a:t>irisSetosa$Sepal.Length</a:t>
            </a:r>
            <a:r>
              <a:rPr lang="es-ES" sz="1600" dirty="0">
                <a:latin typeface="Rubik"/>
              </a:rPr>
              <a:t>, </a:t>
            </a:r>
            <a:r>
              <a:rPr lang="es-ES" sz="1600" dirty="0" err="1">
                <a:latin typeface="Rubik"/>
              </a:rPr>
              <a:t>alternative</a:t>
            </a:r>
            <a:r>
              <a:rPr lang="es-ES" sz="1600" dirty="0">
                <a:latin typeface="Rubik"/>
              </a:rPr>
              <a:t> = "</a:t>
            </a:r>
            <a:r>
              <a:rPr lang="es-ES" sz="1600" dirty="0" err="1">
                <a:latin typeface="Rubik"/>
              </a:rPr>
              <a:t>two.sided</a:t>
            </a:r>
            <a:r>
              <a:rPr lang="es-ES" sz="1600" dirty="0">
                <a:latin typeface="Rubik"/>
              </a:rPr>
              <a:t>", mu = 5.7)</a:t>
            </a:r>
          </a:p>
          <a:p>
            <a:r>
              <a:rPr lang="en-US" sz="1600" dirty="0">
                <a:solidFill>
                  <a:schemeClr val="bg2">
                    <a:lumMod val="50000"/>
                  </a:schemeClr>
                </a:solidFill>
                <a:latin typeface="Rubik"/>
              </a:rPr>
              <a:t>	“One Sample t-test:</a:t>
            </a:r>
          </a:p>
          <a:p>
            <a:r>
              <a:rPr lang="en-US" sz="1600" dirty="0">
                <a:solidFill>
                  <a:schemeClr val="bg2">
                    <a:lumMod val="50000"/>
                  </a:schemeClr>
                </a:solidFill>
                <a:latin typeface="Rubik"/>
              </a:rPr>
              <a:t>	data:  </a:t>
            </a:r>
            <a:r>
              <a:rPr lang="en-US" sz="1600" dirty="0" err="1">
                <a:solidFill>
                  <a:schemeClr val="bg2">
                    <a:lumMod val="50000"/>
                  </a:schemeClr>
                </a:solidFill>
                <a:latin typeface="Rubik"/>
              </a:rPr>
              <a:t>irisSetosa$Sepal.Length</a:t>
            </a:r>
            <a:endParaRPr lang="en-US" sz="1600" dirty="0">
              <a:solidFill>
                <a:schemeClr val="bg2">
                  <a:lumMod val="50000"/>
                </a:schemeClr>
              </a:solidFill>
              <a:latin typeface="Rubik"/>
            </a:endParaRPr>
          </a:p>
          <a:p>
            <a:r>
              <a:rPr lang="en-US" sz="1600" dirty="0">
                <a:solidFill>
                  <a:schemeClr val="bg2">
                    <a:lumMod val="50000"/>
                  </a:schemeClr>
                </a:solidFill>
                <a:latin typeface="Rubik"/>
              </a:rPr>
              <a:t>	t = -13.922, </a:t>
            </a:r>
            <a:r>
              <a:rPr lang="en-US" sz="1600" dirty="0" err="1">
                <a:solidFill>
                  <a:schemeClr val="bg2">
                    <a:lumMod val="50000"/>
                  </a:schemeClr>
                </a:solidFill>
                <a:latin typeface="Rubik"/>
              </a:rPr>
              <a:t>df</a:t>
            </a:r>
            <a:r>
              <a:rPr lang="en-US" sz="1600" dirty="0">
                <a:solidFill>
                  <a:schemeClr val="bg2">
                    <a:lumMod val="50000"/>
                  </a:schemeClr>
                </a:solidFill>
                <a:latin typeface="Rubik"/>
              </a:rPr>
              <a:t> = 49, p-value &lt; 2.2e-16</a:t>
            </a:r>
          </a:p>
          <a:p>
            <a:r>
              <a:rPr lang="en-US" sz="1600" dirty="0">
                <a:solidFill>
                  <a:schemeClr val="bg2">
                    <a:lumMod val="50000"/>
                  </a:schemeClr>
                </a:solidFill>
                <a:latin typeface="Rubik"/>
              </a:rPr>
              <a:t>	alternative hypothesis: true mean is not equal to 5.7</a:t>
            </a:r>
          </a:p>
          <a:p>
            <a:r>
              <a:rPr lang="en-US" sz="1600" dirty="0">
                <a:solidFill>
                  <a:schemeClr val="bg2">
                    <a:lumMod val="50000"/>
                  </a:schemeClr>
                </a:solidFill>
                <a:latin typeface="Rubik"/>
              </a:rPr>
              <a:t>	95 percent confidence interval: 4.905824 5.106176</a:t>
            </a:r>
          </a:p>
          <a:p>
            <a:r>
              <a:rPr lang="en-US" sz="1600" dirty="0">
                <a:solidFill>
                  <a:schemeClr val="bg2">
                    <a:lumMod val="50000"/>
                  </a:schemeClr>
                </a:solidFill>
                <a:latin typeface="Rubik"/>
              </a:rPr>
              <a:t>	sample estimates: mean of x 5.006”</a:t>
            </a:r>
            <a:endParaRPr lang="es-ES" sz="1600" dirty="0">
              <a:solidFill>
                <a:schemeClr val="bg2">
                  <a:lumMod val="50000"/>
                </a:schemeClr>
              </a:solidFill>
              <a:latin typeface="Rubik"/>
            </a:endParaRPr>
          </a:p>
          <a:p>
            <a:endParaRPr lang="es-ES" sz="1600" dirty="0">
              <a:latin typeface="Rubik"/>
            </a:endParaRPr>
          </a:p>
          <a:p>
            <a:r>
              <a:rPr lang="es-ES" sz="1600" dirty="0">
                <a:solidFill>
                  <a:schemeClr val="bg2">
                    <a:lumMod val="50000"/>
                  </a:schemeClr>
                </a:solidFill>
                <a:latin typeface="Rubik"/>
              </a:rPr>
              <a:t>	# Comparamos</a:t>
            </a:r>
          </a:p>
          <a:p>
            <a:r>
              <a:rPr lang="es-ES" sz="1600" dirty="0">
                <a:solidFill>
                  <a:schemeClr val="bg2">
                    <a:lumMod val="50000"/>
                  </a:schemeClr>
                </a:solidFill>
                <a:latin typeface="Rubik"/>
              </a:rPr>
              <a:t>		# 2.2e-16 &gt;= 0.025 = FALSE -&gt; rechazado</a:t>
            </a:r>
          </a:p>
          <a:p>
            <a:r>
              <a:rPr lang="es-ES" sz="1600" dirty="0">
                <a:solidFill>
                  <a:schemeClr val="bg2">
                    <a:lumMod val="50000"/>
                  </a:schemeClr>
                </a:solidFill>
                <a:latin typeface="Rubik"/>
              </a:rPr>
              <a:t>		# Dado este resultado y con 99% de confianza, se puede decir que </a:t>
            </a:r>
          </a:p>
          <a:p>
            <a:r>
              <a:rPr lang="es-ES" sz="1600" dirty="0">
                <a:solidFill>
                  <a:schemeClr val="bg2">
                    <a:lumMod val="50000"/>
                  </a:schemeClr>
                </a:solidFill>
                <a:latin typeface="Rubik"/>
              </a:rPr>
              <a:t>		# existe evidencia estadística para </a:t>
            </a:r>
            <a:r>
              <a:rPr lang="es-ES" sz="1600" b="1" dirty="0">
                <a:solidFill>
                  <a:schemeClr val="bg2">
                    <a:lumMod val="50000"/>
                  </a:schemeClr>
                </a:solidFill>
                <a:latin typeface="Rubik"/>
              </a:rPr>
              <a:t>rechazar</a:t>
            </a:r>
            <a:r>
              <a:rPr lang="es-ES" sz="1600" dirty="0">
                <a:solidFill>
                  <a:schemeClr val="bg2">
                    <a:lumMod val="50000"/>
                  </a:schemeClr>
                </a:solidFill>
                <a:latin typeface="Rubik"/>
              </a:rPr>
              <a:t> </a:t>
            </a:r>
            <a:r>
              <a:rPr lang="es-ES" sz="1600" dirty="0" err="1">
                <a:solidFill>
                  <a:schemeClr val="bg2">
                    <a:lumMod val="50000"/>
                  </a:schemeClr>
                </a:solidFill>
                <a:latin typeface="Rubik"/>
              </a:rPr>
              <a:t>Hn</a:t>
            </a:r>
            <a:endParaRPr lang="es-ES" sz="1600" dirty="0">
              <a:solidFill>
                <a:schemeClr val="bg2">
                  <a:lumMod val="50000"/>
                </a:schemeClr>
              </a:solidFill>
              <a:latin typeface="Rubik"/>
            </a:endParaRPr>
          </a:p>
          <a:p>
            <a:r>
              <a:rPr lang="es-ES" sz="1600" dirty="0">
                <a:solidFill>
                  <a:schemeClr val="bg2">
                    <a:lumMod val="50000"/>
                  </a:schemeClr>
                </a:solidFill>
                <a:latin typeface="Rubik"/>
              </a:rPr>
              <a:t>		# El sépalo de </a:t>
            </a:r>
            <a:r>
              <a:rPr lang="es-ES" sz="1600" dirty="0" err="1">
                <a:solidFill>
                  <a:schemeClr val="bg2">
                    <a:lumMod val="50000"/>
                  </a:schemeClr>
                </a:solidFill>
                <a:latin typeface="Rubik"/>
              </a:rPr>
              <a:t>Setosa</a:t>
            </a:r>
            <a:r>
              <a:rPr lang="es-ES" sz="1600" dirty="0">
                <a:solidFill>
                  <a:schemeClr val="bg2">
                    <a:lumMod val="50000"/>
                  </a:schemeClr>
                </a:solidFill>
                <a:latin typeface="Rubik"/>
              </a:rPr>
              <a:t> no es igual a 5.7 cm</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 Como </a:t>
            </a:r>
            <a:r>
              <a:rPr lang="es-ES" sz="1600" dirty="0" err="1">
                <a:solidFill>
                  <a:schemeClr val="bg2">
                    <a:lumMod val="50000"/>
                  </a:schemeClr>
                </a:solidFill>
                <a:latin typeface="Rubik"/>
              </a:rPr>
              <a:t>pvalue</a:t>
            </a:r>
            <a:r>
              <a:rPr lang="es-ES" sz="1600" dirty="0">
                <a:solidFill>
                  <a:schemeClr val="bg2">
                    <a:lumMod val="50000"/>
                  </a:schemeClr>
                </a:solidFill>
                <a:latin typeface="Rubik"/>
              </a:rPr>
              <a:t> = 2.2e-16 y es menor a significancia, </a:t>
            </a:r>
            <a:r>
              <a:rPr lang="es-ES" sz="1600" b="1" dirty="0">
                <a:solidFill>
                  <a:schemeClr val="bg2">
                    <a:lumMod val="50000"/>
                  </a:schemeClr>
                </a:solidFill>
                <a:latin typeface="Rubik"/>
              </a:rPr>
              <a:t>se rechaza </a:t>
            </a:r>
            <a:r>
              <a:rPr lang="es-ES" sz="1600" b="1" dirty="0" err="1">
                <a:solidFill>
                  <a:schemeClr val="bg2">
                    <a:lumMod val="50000"/>
                  </a:schemeClr>
                </a:solidFill>
                <a:latin typeface="Rubik"/>
              </a:rPr>
              <a:t>Hn</a:t>
            </a:r>
            <a:endParaRPr lang="es-ES" sz="1600" b="1" dirty="0">
              <a:solidFill>
                <a:schemeClr val="bg2">
                  <a:lumMod val="50000"/>
                </a:schemeClr>
              </a:solidFill>
              <a:latin typeface="Rubik"/>
            </a:endParaRPr>
          </a:p>
          <a:p>
            <a:endParaRPr lang="es-ES" sz="1600" dirty="0">
              <a:solidFill>
                <a:schemeClr val="bg2">
                  <a:lumMod val="50000"/>
                </a:schemeClr>
              </a:solidFill>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8373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5: </a:t>
            </a:r>
            <a:r>
              <a:rPr lang="es-ES" sz="2800" u="sng" dirty="0">
                <a:latin typeface="Montserrat"/>
              </a:rPr>
              <a:t>Teorema del límite central e inferencia estadística</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34139"/>
            <a:ext cx="11430000" cy="5509200"/>
          </a:xfrm>
          <a:prstGeom prst="rect">
            <a:avLst/>
          </a:prstGeom>
        </p:spPr>
        <p:txBody>
          <a:bodyPr wrap="square">
            <a:spAutoFit/>
          </a:bodyPr>
          <a:lstStyle/>
          <a:p>
            <a:r>
              <a:rPr lang="es-ES" sz="1600" b="1" dirty="0">
                <a:solidFill>
                  <a:schemeClr val="bg2">
                    <a:lumMod val="50000"/>
                  </a:schemeClr>
                </a:solidFill>
                <a:latin typeface="Rubik"/>
              </a:rPr>
              <a:t># II. </a:t>
            </a:r>
            <a:r>
              <a:rPr lang="es-ES" sz="1600" dirty="0">
                <a:solidFill>
                  <a:schemeClr val="bg2">
                    <a:lumMod val="50000"/>
                  </a:schemeClr>
                </a:solidFill>
                <a:latin typeface="Rubik"/>
              </a:rPr>
              <a:t>En promedio, el ancho del pétalo de la especie </a:t>
            </a:r>
            <a:r>
              <a:rPr lang="es-ES" sz="1600" dirty="0" err="1">
                <a:solidFill>
                  <a:schemeClr val="bg2">
                    <a:lumMod val="50000"/>
                  </a:schemeClr>
                </a:solidFill>
                <a:latin typeface="Rubik"/>
              </a:rPr>
              <a:t>virginica</a:t>
            </a:r>
            <a:r>
              <a:rPr lang="es-ES" sz="1600" dirty="0">
                <a:solidFill>
                  <a:schemeClr val="bg2">
                    <a:lumMod val="50000"/>
                  </a:schemeClr>
                </a:solidFill>
                <a:latin typeface="Rubik"/>
              </a:rPr>
              <a:t> (</a:t>
            </a:r>
            <a:r>
              <a:rPr lang="es-ES" sz="1600" dirty="0" err="1">
                <a:solidFill>
                  <a:schemeClr val="bg2">
                    <a:lumMod val="50000"/>
                  </a:schemeClr>
                </a:solidFill>
                <a:latin typeface="Rubik"/>
              </a:rPr>
              <a:t>Petal.Width</a:t>
            </a:r>
            <a:r>
              <a:rPr lang="es-ES" sz="1600" dirty="0">
                <a:solidFill>
                  <a:schemeClr val="bg2">
                    <a:lumMod val="50000"/>
                  </a:schemeClr>
                </a:solidFill>
                <a:latin typeface="Rubik"/>
              </a:rPr>
              <a:t>) es menor a 2.1 cm</a:t>
            </a:r>
          </a:p>
          <a:p>
            <a:r>
              <a:rPr lang="es-ES" sz="1600" dirty="0">
                <a:solidFill>
                  <a:schemeClr val="bg2">
                    <a:lumMod val="50000"/>
                  </a:schemeClr>
                </a:solidFill>
                <a:latin typeface="Rubik"/>
              </a:rPr>
              <a:t>	#</a:t>
            </a:r>
            <a:r>
              <a:rPr lang="es-ES" sz="1600" dirty="0" err="1">
                <a:solidFill>
                  <a:schemeClr val="bg2">
                    <a:lumMod val="50000"/>
                  </a:schemeClr>
                </a:solidFill>
                <a:latin typeface="Rubik"/>
              </a:rPr>
              <a:t>Hn</a:t>
            </a:r>
            <a:r>
              <a:rPr lang="es-ES" sz="1600" dirty="0">
                <a:solidFill>
                  <a:schemeClr val="bg2">
                    <a:lumMod val="50000"/>
                  </a:schemeClr>
                </a:solidFill>
                <a:latin typeface="Rubik"/>
              </a:rPr>
              <a:t>: m&gt;=2.1</a:t>
            </a:r>
          </a:p>
          <a:p>
            <a:r>
              <a:rPr lang="es-ES" sz="1600" dirty="0">
                <a:solidFill>
                  <a:schemeClr val="bg2">
                    <a:lumMod val="50000"/>
                  </a:schemeClr>
                </a:solidFill>
                <a:latin typeface="Rubik"/>
              </a:rPr>
              <a:t>	#Ha: m&lt;2.1</a:t>
            </a:r>
          </a:p>
          <a:p>
            <a:r>
              <a:rPr lang="es-ES" sz="1600" dirty="0">
                <a:solidFill>
                  <a:schemeClr val="bg2">
                    <a:lumMod val="50000"/>
                  </a:schemeClr>
                </a:solidFill>
                <a:latin typeface="Rubik"/>
              </a:rPr>
              <a:t>	# NC(99%) = significancia = 0.01</a:t>
            </a:r>
          </a:p>
          <a:p>
            <a:endParaRPr lang="es-ES" sz="1600" dirty="0">
              <a:solidFill>
                <a:schemeClr val="bg2">
                  <a:lumMod val="50000"/>
                </a:schemeClr>
              </a:solidFill>
              <a:latin typeface="Rubik"/>
            </a:endParaRPr>
          </a:p>
          <a:p>
            <a:r>
              <a:rPr lang="es-ES" sz="1600" dirty="0" err="1">
                <a:latin typeface="Rubik"/>
              </a:rPr>
              <a:t>t.test</a:t>
            </a:r>
            <a:r>
              <a:rPr lang="es-ES" sz="1600" dirty="0">
                <a:latin typeface="Rubik"/>
              </a:rPr>
              <a:t>(x = </a:t>
            </a:r>
            <a:r>
              <a:rPr lang="es-ES" sz="1600" dirty="0" err="1">
                <a:latin typeface="Rubik"/>
              </a:rPr>
              <a:t>irisVirginica$Petal.Width</a:t>
            </a:r>
            <a:r>
              <a:rPr lang="es-ES" sz="1600" dirty="0">
                <a:latin typeface="Rubik"/>
              </a:rPr>
              <a:t>, </a:t>
            </a:r>
            <a:r>
              <a:rPr lang="es-ES" sz="1600" dirty="0" err="1">
                <a:latin typeface="Rubik"/>
              </a:rPr>
              <a:t>alternative</a:t>
            </a:r>
            <a:r>
              <a:rPr lang="es-ES" sz="1600" dirty="0">
                <a:latin typeface="Rubik"/>
              </a:rPr>
              <a:t> = "</a:t>
            </a:r>
            <a:r>
              <a:rPr lang="es-ES" sz="1600" dirty="0" err="1">
                <a:latin typeface="Rubik"/>
              </a:rPr>
              <a:t>less</a:t>
            </a:r>
            <a:r>
              <a:rPr lang="es-ES" sz="1600" dirty="0">
                <a:latin typeface="Rubik"/>
              </a:rPr>
              <a:t>", mu = 2.1)</a:t>
            </a:r>
          </a:p>
          <a:p>
            <a:r>
              <a:rPr lang="en-US" sz="1600" dirty="0">
                <a:solidFill>
                  <a:schemeClr val="bg2">
                    <a:lumMod val="50000"/>
                  </a:schemeClr>
                </a:solidFill>
                <a:latin typeface="Rubik"/>
              </a:rPr>
              <a:t>“	</a:t>
            </a:r>
          </a:p>
          <a:p>
            <a:r>
              <a:rPr lang="en-US" sz="1600" dirty="0">
                <a:solidFill>
                  <a:schemeClr val="bg2">
                    <a:lumMod val="50000"/>
                  </a:schemeClr>
                </a:solidFill>
                <a:latin typeface="Rubik"/>
              </a:rPr>
              <a:t>	One Sample t-test: data:  </a:t>
            </a:r>
            <a:r>
              <a:rPr lang="en-US" sz="1600" dirty="0" err="1">
                <a:solidFill>
                  <a:schemeClr val="bg2">
                    <a:lumMod val="50000"/>
                  </a:schemeClr>
                </a:solidFill>
                <a:latin typeface="Rubik"/>
              </a:rPr>
              <a:t>irisVirginica$Petal.Width</a:t>
            </a:r>
            <a:endParaRPr lang="en-US" sz="1600" dirty="0">
              <a:solidFill>
                <a:schemeClr val="bg2">
                  <a:lumMod val="50000"/>
                </a:schemeClr>
              </a:solidFill>
              <a:latin typeface="Rubik"/>
            </a:endParaRPr>
          </a:p>
          <a:p>
            <a:r>
              <a:rPr lang="en-US" sz="1600" dirty="0">
                <a:solidFill>
                  <a:schemeClr val="bg2">
                    <a:lumMod val="50000"/>
                  </a:schemeClr>
                </a:solidFill>
                <a:latin typeface="Rubik"/>
              </a:rPr>
              <a:t>	t = -1.9052, </a:t>
            </a:r>
            <a:r>
              <a:rPr lang="en-US" sz="1600" dirty="0" err="1">
                <a:solidFill>
                  <a:schemeClr val="bg2">
                    <a:lumMod val="50000"/>
                  </a:schemeClr>
                </a:solidFill>
                <a:latin typeface="Rubik"/>
              </a:rPr>
              <a:t>df</a:t>
            </a:r>
            <a:r>
              <a:rPr lang="en-US" sz="1600" dirty="0">
                <a:solidFill>
                  <a:schemeClr val="bg2">
                    <a:lumMod val="50000"/>
                  </a:schemeClr>
                </a:solidFill>
                <a:latin typeface="Rubik"/>
              </a:rPr>
              <a:t> = 49, p-value = 0.03132</a:t>
            </a:r>
          </a:p>
          <a:p>
            <a:r>
              <a:rPr lang="en-US" sz="1600" dirty="0">
                <a:solidFill>
                  <a:schemeClr val="bg2">
                    <a:lumMod val="50000"/>
                  </a:schemeClr>
                </a:solidFill>
                <a:latin typeface="Rubik"/>
              </a:rPr>
              <a:t>	alternative hypothesis: true mean is less than 2.1</a:t>
            </a:r>
          </a:p>
          <a:p>
            <a:r>
              <a:rPr lang="en-US" sz="1600" dirty="0">
                <a:solidFill>
                  <a:schemeClr val="bg2">
                    <a:lumMod val="50000"/>
                  </a:schemeClr>
                </a:solidFill>
                <a:latin typeface="Rubik"/>
              </a:rPr>
              <a:t>	95 percent confidence interval: -</a:t>
            </a:r>
            <a:r>
              <a:rPr lang="en-US" sz="1600" dirty="0" err="1">
                <a:solidFill>
                  <a:schemeClr val="bg2">
                    <a:lumMod val="50000"/>
                  </a:schemeClr>
                </a:solidFill>
                <a:latin typeface="Rubik"/>
              </a:rPr>
              <a:t>Inf</a:t>
            </a:r>
            <a:r>
              <a:rPr lang="en-US" sz="1600" dirty="0">
                <a:solidFill>
                  <a:schemeClr val="bg2">
                    <a:lumMod val="50000"/>
                  </a:schemeClr>
                </a:solidFill>
                <a:latin typeface="Rubik"/>
              </a:rPr>
              <a:t> 2.09112</a:t>
            </a:r>
          </a:p>
          <a:p>
            <a:r>
              <a:rPr lang="en-US" sz="1600" dirty="0">
                <a:solidFill>
                  <a:schemeClr val="bg2">
                    <a:lumMod val="50000"/>
                  </a:schemeClr>
                </a:solidFill>
                <a:latin typeface="Rubik"/>
              </a:rPr>
              <a:t>	sample estimates: mean of x 2.026</a:t>
            </a:r>
          </a:p>
          <a:p>
            <a:r>
              <a:rPr lang="en-US" sz="1600" dirty="0">
                <a:solidFill>
                  <a:schemeClr val="bg2">
                    <a:lumMod val="50000"/>
                  </a:schemeClr>
                </a:solidFill>
                <a:latin typeface="Rubik"/>
              </a:rPr>
              <a:t>”</a:t>
            </a:r>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a:solidFill>
                  <a:schemeClr val="bg2">
                    <a:lumMod val="50000"/>
                  </a:schemeClr>
                </a:solidFill>
                <a:latin typeface="Rubik"/>
              </a:rPr>
              <a:t>	# comparamos</a:t>
            </a:r>
          </a:p>
          <a:p>
            <a:r>
              <a:rPr lang="es-ES" sz="1600" dirty="0">
                <a:solidFill>
                  <a:schemeClr val="bg2">
                    <a:lumMod val="50000"/>
                  </a:schemeClr>
                </a:solidFill>
                <a:latin typeface="Rubik"/>
              </a:rPr>
              <a:t>	# 0.03132  &gt;= 0.01 = TRUE -&gt; no rechazado</a:t>
            </a:r>
          </a:p>
          <a:p>
            <a:r>
              <a:rPr lang="es-ES" sz="1600" dirty="0">
                <a:solidFill>
                  <a:schemeClr val="bg2">
                    <a:lumMod val="50000"/>
                  </a:schemeClr>
                </a:solidFill>
                <a:latin typeface="Rubik"/>
              </a:rPr>
              <a:t>	# Dado este resultado y con el 99% de confianza, se puede decir que existe evidencia estadística</a:t>
            </a:r>
          </a:p>
          <a:p>
            <a:r>
              <a:rPr lang="es-ES" sz="1600" dirty="0">
                <a:solidFill>
                  <a:schemeClr val="bg2">
                    <a:lumMod val="50000"/>
                  </a:schemeClr>
                </a:solidFill>
                <a:latin typeface="Rubik"/>
              </a:rPr>
              <a:t>	# para </a:t>
            </a:r>
            <a:r>
              <a:rPr lang="es-ES" sz="1600" b="1" dirty="0">
                <a:solidFill>
                  <a:schemeClr val="bg2">
                    <a:lumMod val="50000"/>
                  </a:schemeClr>
                </a:solidFill>
                <a:latin typeface="Rubik"/>
              </a:rPr>
              <a:t>no rechazar </a:t>
            </a:r>
            <a:r>
              <a:rPr lang="es-ES" sz="1600" dirty="0" err="1">
                <a:solidFill>
                  <a:schemeClr val="bg2">
                    <a:lumMod val="50000"/>
                  </a:schemeClr>
                </a:solidFill>
                <a:latin typeface="Rubik"/>
              </a:rPr>
              <a:t>Hn</a:t>
            </a:r>
            <a:endParaRPr lang="es-ES" sz="1600" dirty="0">
              <a:solidFill>
                <a:schemeClr val="bg2">
                  <a:lumMod val="50000"/>
                </a:schemeClr>
              </a:solidFill>
              <a:latin typeface="Rubik"/>
            </a:endParaRPr>
          </a:p>
          <a:p>
            <a:r>
              <a:rPr lang="es-ES" sz="1600" dirty="0">
                <a:solidFill>
                  <a:schemeClr val="bg2">
                    <a:lumMod val="50000"/>
                  </a:schemeClr>
                </a:solidFill>
                <a:latin typeface="Rubik"/>
              </a:rPr>
              <a:t>	# El pétalo de </a:t>
            </a:r>
            <a:r>
              <a:rPr lang="es-ES" sz="1600" dirty="0" err="1">
                <a:solidFill>
                  <a:schemeClr val="bg2">
                    <a:lumMod val="50000"/>
                  </a:schemeClr>
                </a:solidFill>
                <a:latin typeface="Rubik"/>
              </a:rPr>
              <a:t>Virginica</a:t>
            </a:r>
            <a:r>
              <a:rPr lang="es-ES" sz="1600" dirty="0">
                <a:solidFill>
                  <a:schemeClr val="bg2">
                    <a:lumMod val="50000"/>
                  </a:schemeClr>
                </a:solidFill>
                <a:latin typeface="Rubik"/>
              </a:rPr>
              <a:t> es menor a 2.1 cm</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#Como </a:t>
            </a:r>
            <a:r>
              <a:rPr lang="es-ES" sz="1600" dirty="0" err="1">
                <a:solidFill>
                  <a:schemeClr val="bg2">
                    <a:lumMod val="50000"/>
                  </a:schemeClr>
                </a:solidFill>
                <a:latin typeface="Rubik"/>
              </a:rPr>
              <a:t>pvalue</a:t>
            </a:r>
            <a:r>
              <a:rPr lang="es-ES" sz="1600" dirty="0">
                <a:solidFill>
                  <a:schemeClr val="bg2">
                    <a:lumMod val="50000"/>
                  </a:schemeClr>
                </a:solidFill>
                <a:latin typeface="Rubik"/>
              </a:rPr>
              <a:t> es = 0.03 y es mayor a significancia </a:t>
            </a:r>
            <a:r>
              <a:rPr lang="es-ES" sz="1600" b="1" dirty="0">
                <a:solidFill>
                  <a:schemeClr val="bg2">
                    <a:lumMod val="50000"/>
                  </a:schemeClr>
                </a:solidFill>
                <a:latin typeface="Rubik"/>
              </a:rPr>
              <a:t>no se rechaza </a:t>
            </a:r>
            <a:r>
              <a:rPr lang="es-ES" sz="1600" dirty="0">
                <a:solidFill>
                  <a:schemeClr val="bg2">
                    <a:lumMod val="50000"/>
                  </a:schemeClr>
                </a:solidFill>
                <a:latin typeface="Rubik"/>
              </a:rPr>
              <a:t>la </a:t>
            </a:r>
            <a:r>
              <a:rPr lang="es-ES" sz="1600" dirty="0" err="1">
                <a:solidFill>
                  <a:schemeClr val="bg2">
                    <a:lumMod val="50000"/>
                  </a:schemeClr>
                </a:solidFill>
                <a:latin typeface="Rubik"/>
              </a:rPr>
              <a:t>Hn</a:t>
            </a:r>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086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uadroTexto 1"/>
          <p:cNvSpPr txBox="1"/>
          <p:nvPr/>
        </p:nvSpPr>
        <p:spPr>
          <a:xfrm>
            <a:off x="0" y="210919"/>
            <a:ext cx="12192000" cy="523220"/>
          </a:xfrm>
          <a:prstGeom prst="rect">
            <a:avLst/>
          </a:prstGeom>
          <a:noFill/>
        </p:spPr>
        <p:txBody>
          <a:bodyPr wrap="square" rtlCol="0">
            <a:spAutoFit/>
          </a:bodyPr>
          <a:lstStyle/>
          <a:p>
            <a:pPr algn="ctr"/>
            <a:r>
              <a:rPr lang="es-MX" sz="2800" u="sng" dirty="0"/>
              <a:t>Postwork Sesión 1: </a:t>
            </a:r>
            <a:r>
              <a:rPr lang="es-ES" sz="2800" b="0" u="sng" dirty="0">
                <a:effectLst/>
                <a:latin typeface="Montserrat"/>
              </a:rPr>
              <a:t>Introducción a R</a:t>
            </a:r>
            <a:r>
              <a:rPr lang="es-MX" sz="2800" u="sng" dirty="0"/>
              <a:t> </a:t>
            </a:r>
          </a:p>
        </p:txBody>
      </p:sp>
      <p:sp>
        <p:nvSpPr>
          <p:cNvPr id="3" name="Rectángulo 2"/>
          <p:cNvSpPr/>
          <p:nvPr/>
        </p:nvSpPr>
        <p:spPr>
          <a:xfrm>
            <a:off x="381000" y="881440"/>
            <a:ext cx="11430000" cy="5755422"/>
          </a:xfrm>
          <a:prstGeom prst="rect">
            <a:avLst/>
          </a:prstGeom>
        </p:spPr>
        <p:txBody>
          <a:bodyPr wrap="square">
            <a:spAutoFit/>
          </a:bodyPr>
          <a:lstStyle/>
          <a:p>
            <a:r>
              <a:rPr lang="es-ES" sz="1600" dirty="0">
                <a:solidFill>
                  <a:schemeClr val="bg2">
                    <a:lumMod val="50000"/>
                  </a:schemeClr>
                </a:solidFill>
                <a:latin typeface="Rubik"/>
              </a:rPr>
              <a:t>“# 1) </a:t>
            </a:r>
            <a:r>
              <a:rPr lang="es-ES" sz="1600" b="0" i="0" dirty="0">
                <a:solidFill>
                  <a:schemeClr val="bg2">
                    <a:lumMod val="50000"/>
                  </a:schemeClr>
                </a:solidFill>
                <a:effectLst/>
                <a:latin typeface="Rubik"/>
              </a:rPr>
              <a:t>Importa los datos de soccer de la temporada 2019/2020 de la primera división de la liga española a R, los datos los puedes encontrar en el siguiente enlace:</a:t>
            </a:r>
            <a:r>
              <a:rPr lang="es-ES" sz="1600" b="0" i="0" dirty="0">
                <a:solidFill>
                  <a:srgbClr val="2A3142"/>
                </a:solidFill>
                <a:effectLst/>
                <a:latin typeface="Rubik"/>
              </a:rPr>
              <a:t> </a:t>
            </a:r>
            <a:r>
              <a:rPr lang="es-ES" sz="1600" b="0" i="0" u="none" strike="noStrike" dirty="0">
                <a:solidFill>
                  <a:srgbClr val="2765F3"/>
                </a:solidFill>
                <a:effectLst/>
                <a:latin typeface="Rubik"/>
                <a:hlinkClick r:id="rId2"/>
              </a:rPr>
              <a:t>https://www.football-data.co.uk/</a:t>
            </a:r>
            <a:r>
              <a:rPr lang="es-ES" sz="1600" b="0" i="0" u="none" strike="noStrike" dirty="0" err="1">
                <a:solidFill>
                  <a:srgbClr val="2765F3"/>
                </a:solidFill>
                <a:effectLst/>
                <a:latin typeface="Rubik"/>
                <a:hlinkClick r:id="rId2"/>
              </a:rPr>
              <a:t>spainm.php</a:t>
            </a:r>
            <a:r>
              <a:rPr lang="es-ES" sz="1600" b="0" i="0" u="none" strike="noStrike" dirty="0">
                <a:solidFill>
                  <a:srgbClr val="2765F3"/>
                </a:solidFill>
                <a:effectLst/>
                <a:latin typeface="Rubik"/>
              </a:rPr>
              <a:t>”</a:t>
            </a:r>
          </a:p>
          <a:p>
            <a:r>
              <a:rPr lang="es-ES" sz="1600" dirty="0">
                <a:solidFill>
                  <a:schemeClr val="tx1">
                    <a:lumMod val="65000"/>
                    <a:lumOff val="35000"/>
                  </a:schemeClr>
                </a:solidFill>
                <a:latin typeface="Rubik"/>
              </a:rPr>
              <a:t>#Preparar ambiente</a:t>
            </a:r>
          </a:p>
          <a:p>
            <a:r>
              <a:rPr lang="es-ES" sz="1600" dirty="0" err="1">
                <a:latin typeface="Rubik"/>
              </a:rPr>
              <a:t>getwd</a:t>
            </a:r>
            <a:r>
              <a:rPr lang="es-ES" sz="1600" dirty="0">
                <a:latin typeface="Rubik"/>
              </a:rPr>
              <a:t>()</a:t>
            </a:r>
          </a:p>
          <a:p>
            <a:r>
              <a:rPr lang="es-ES" sz="1600" dirty="0" err="1">
                <a:latin typeface="Rubik"/>
              </a:rPr>
              <a:t>library</a:t>
            </a:r>
            <a:r>
              <a:rPr lang="es-ES" sz="1600" dirty="0">
                <a:latin typeface="Rubik"/>
              </a:rPr>
              <a:t>(</a:t>
            </a:r>
            <a:r>
              <a:rPr lang="es-ES" sz="1600" dirty="0" err="1">
                <a:latin typeface="Rubik"/>
              </a:rPr>
              <a:t>dplyr</a:t>
            </a:r>
            <a:r>
              <a:rPr lang="es-ES" sz="1600" dirty="0">
                <a:latin typeface="Rubik"/>
              </a:rPr>
              <a:t>)</a:t>
            </a:r>
          </a:p>
          <a:p>
            <a:endParaRPr lang="es-ES" sz="1600" dirty="0">
              <a:latin typeface="Rubik"/>
            </a:endParaRPr>
          </a:p>
          <a:p>
            <a:r>
              <a:rPr lang="es-ES" sz="1600" dirty="0">
                <a:solidFill>
                  <a:schemeClr val="bg2">
                    <a:lumMod val="50000"/>
                  </a:schemeClr>
                </a:solidFill>
                <a:latin typeface="Rubik"/>
              </a:rPr>
              <a:t># 2) Importa los datos a R como un </a:t>
            </a:r>
            <a:r>
              <a:rPr lang="es-ES" sz="1600" dirty="0" err="1">
                <a:solidFill>
                  <a:schemeClr val="bg2">
                    <a:lumMod val="50000"/>
                  </a:schemeClr>
                </a:solidFill>
                <a:latin typeface="Rubik"/>
              </a:rPr>
              <a:t>Dataframe</a:t>
            </a:r>
            <a:r>
              <a:rPr lang="es-ES" sz="1600" dirty="0">
                <a:solidFill>
                  <a:schemeClr val="bg2">
                    <a:lumMod val="50000"/>
                  </a:schemeClr>
                </a:solidFill>
                <a:latin typeface="Rubik"/>
              </a:rPr>
              <a:t>, usando el archivo </a:t>
            </a:r>
            <a:r>
              <a:rPr lang="es-ES" sz="1600" b="0" i="0" dirty="0">
                <a:solidFill>
                  <a:schemeClr val="bg2">
                    <a:lumMod val="50000"/>
                  </a:schemeClr>
                </a:solidFill>
                <a:effectLst/>
                <a:latin typeface="Rubik"/>
              </a:rPr>
              <a:t>SP1.csv</a:t>
            </a:r>
            <a:r>
              <a:rPr lang="es-ES" sz="1600" dirty="0">
                <a:solidFill>
                  <a:schemeClr val="bg2">
                    <a:lumMod val="50000"/>
                  </a:schemeClr>
                </a:solidFill>
                <a:latin typeface="Rubik"/>
              </a:rPr>
              <a:t>.</a:t>
            </a:r>
            <a:endParaRPr lang="es-ES" sz="1600" b="0" i="0" dirty="0">
              <a:solidFill>
                <a:schemeClr val="bg2">
                  <a:lumMod val="50000"/>
                </a:schemeClr>
              </a:solidFill>
              <a:effectLst/>
              <a:latin typeface="Rubik"/>
            </a:endParaRPr>
          </a:p>
          <a:p>
            <a:r>
              <a:rPr lang="es-ES" sz="1600" b="0" i="0" dirty="0">
                <a:effectLst/>
                <a:latin typeface="Rubik"/>
              </a:rPr>
              <a:t>sp1 &lt;- read.csv("SP1.csv")</a:t>
            </a:r>
          </a:p>
          <a:p>
            <a:endParaRPr lang="es-ES" sz="1600" b="0" i="0" dirty="0">
              <a:solidFill>
                <a:srgbClr val="2A3142"/>
              </a:solidFill>
              <a:effectLst/>
              <a:latin typeface="Rubik"/>
            </a:endParaRPr>
          </a:p>
          <a:p>
            <a:r>
              <a:rPr lang="es-ES" sz="1600" b="0" i="0" dirty="0">
                <a:solidFill>
                  <a:schemeClr val="bg2">
                    <a:lumMod val="50000"/>
                  </a:schemeClr>
                </a:solidFill>
                <a:effectLst/>
                <a:latin typeface="Rubik"/>
              </a:rPr>
              <a:t># Verifica el tipo de datos de la variable sp1 e imprime sus generales</a:t>
            </a:r>
          </a:p>
          <a:p>
            <a:r>
              <a:rPr lang="es-ES" sz="1600" b="0" i="0" dirty="0" err="1">
                <a:effectLst/>
                <a:latin typeface="Rubik"/>
              </a:rPr>
              <a:t>class</a:t>
            </a:r>
            <a:r>
              <a:rPr lang="es-ES" sz="1600" b="0" i="0" dirty="0">
                <a:effectLst/>
                <a:latin typeface="Rubik"/>
              </a:rPr>
              <a:t>(sp1)</a:t>
            </a:r>
          </a:p>
          <a:p>
            <a:r>
              <a:rPr lang="es-ES" sz="1600" b="0" i="0" dirty="0" err="1">
                <a:effectLst/>
                <a:latin typeface="Rubik"/>
              </a:rPr>
              <a:t>str</a:t>
            </a:r>
            <a:r>
              <a:rPr lang="es-ES" sz="1600" b="0" i="0" dirty="0">
                <a:effectLst/>
                <a:latin typeface="Rubik"/>
              </a:rPr>
              <a:t> (sp1)</a:t>
            </a:r>
          </a:p>
          <a:p>
            <a:r>
              <a:rPr lang="es-ES" sz="1600" b="0" i="0" dirty="0" err="1">
                <a:effectLst/>
                <a:latin typeface="Rubik"/>
              </a:rPr>
              <a:t>glimpse</a:t>
            </a:r>
            <a:r>
              <a:rPr lang="es-ES" sz="1600" b="0" i="0" dirty="0">
                <a:effectLst/>
                <a:latin typeface="Rubik"/>
              </a:rPr>
              <a:t> (sp1)</a:t>
            </a:r>
          </a:p>
          <a:p>
            <a:endParaRPr lang="es-ES" sz="1600" b="0" i="0" dirty="0">
              <a:solidFill>
                <a:srgbClr val="2A3142"/>
              </a:solidFill>
              <a:effectLst/>
              <a:latin typeface="Rubik"/>
            </a:endParaRPr>
          </a:p>
          <a:p>
            <a:r>
              <a:rPr lang="es-ES" sz="1600" dirty="0">
                <a:solidFill>
                  <a:schemeClr val="bg2">
                    <a:lumMod val="50000"/>
                  </a:schemeClr>
                </a:solidFill>
                <a:latin typeface="Rubik"/>
              </a:rPr>
              <a:t># 3) </a:t>
            </a:r>
            <a:r>
              <a:rPr lang="es-ES" sz="1600" b="0" i="0" dirty="0">
                <a:solidFill>
                  <a:schemeClr val="bg2">
                    <a:lumMod val="50000"/>
                  </a:schemeClr>
                </a:solidFill>
                <a:effectLst/>
                <a:latin typeface="Rubik"/>
              </a:rPr>
              <a:t>Del data </a:t>
            </a:r>
            <a:r>
              <a:rPr lang="es-ES" sz="1600" b="0" i="0" dirty="0" err="1">
                <a:solidFill>
                  <a:schemeClr val="bg2">
                    <a:lumMod val="50000"/>
                  </a:schemeClr>
                </a:solidFill>
                <a:effectLst/>
                <a:latin typeface="Rubik"/>
              </a:rPr>
              <a:t>frame</a:t>
            </a:r>
            <a:r>
              <a:rPr lang="es-ES" sz="1600" b="0" i="0" dirty="0">
                <a:solidFill>
                  <a:schemeClr val="bg2">
                    <a:lumMod val="50000"/>
                  </a:schemeClr>
                </a:solidFill>
                <a:effectLst/>
                <a:latin typeface="Rubik"/>
              </a:rPr>
              <a:t> que resulta de importar los datos a R, extrae las columnas que contienen los números de goles anotados por los equipos que jugaron en casa (FTHG) y los goles anotados por los equipos que jugaron como visitante (FTAG); guárdalos en vectores separados.</a:t>
            </a:r>
          </a:p>
          <a:p>
            <a:endParaRPr lang="es-ES" sz="1600" b="0" i="0" dirty="0">
              <a:effectLst/>
              <a:latin typeface="Rubik"/>
            </a:endParaRPr>
          </a:p>
          <a:p>
            <a:r>
              <a:rPr lang="es-ES" sz="1600" b="0" i="0" dirty="0">
                <a:solidFill>
                  <a:schemeClr val="bg2">
                    <a:lumMod val="50000"/>
                  </a:schemeClr>
                </a:solidFill>
                <a:effectLst/>
                <a:latin typeface="Rubik"/>
              </a:rPr>
              <a:t>#Crea e imprime 2 vectores, uno para la </a:t>
            </a:r>
            <a:r>
              <a:rPr lang="es-ES" sz="1600" b="0" i="0" dirty="0" err="1">
                <a:solidFill>
                  <a:schemeClr val="bg2">
                    <a:lumMod val="50000"/>
                  </a:schemeClr>
                </a:solidFill>
                <a:effectLst/>
                <a:latin typeface="Rubik"/>
              </a:rPr>
              <a:t>columa</a:t>
            </a:r>
            <a:r>
              <a:rPr lang="es-ES" sz="1600" b="0" i="0" dirty="0">
                <a:solidFill>
                  <a:schemeClr val="bg2">
                    <a:lumMod val="50000"/>
                  </a:schemeClr>
                </a:solidFill>
                <a:effectLst/>
                <a:latin typeface="Rubik"/>
              </a:rPr>
              <a:t> FTHG y el otro para la </a:t>
            </a:r>
            <a:r>
              <a:rPr lang="es-ES" sz="1600" b="0" i="0" dirty="0" err="1">
                <a:solidFill>
                  <a:schemeClr val="bg2">
                    <a:lumMod val="50000"/>
                  </a:schemeClr>
                </a:solidFill>
                <a:effectLst/>
                <a:latin typeface="Rubik"/>
              </a:rPr>
              <a:t>columa</a:t>
            </a:r>
            <a:r>
              <a:rPr lang="es-ES" sz="1600" b="0" i="0" dirty="0">
                <a:solidFill>
                  <a:schemeClr val="bg2">
                    <a:lumMod val="50000"/>
                  </a:schemeClr>
                </a:solidFill>
                <a:effectLst/>
                <a:latin typeface="Rubik"/>
              </a:rPr>
              <a:t> FTAG</a:t>
            </a:r>
          </a:p>
          <a:p>
            <a:r>
              <a:rPr lang="es-ES" sz="1600" b="0" i="0" dirty="0" err="1">
                <a:effectLst/>
                <a:latin typeface="Rubik"/>
              </a:rPr>
              <a:t>vector.FTHG</a:t>
            </a:r>
            <a:r>
              <a:rPr lang="es-ES" sz="1600" b="0" i="0" dirty="0">
                <a:effectLst/>
                <a:latin typeface="Rubik"/>
              </a:rPr>
              <a:t> &lt;- c(sp1$FTHG)</a:t>
            </a:r>
          </a:p>
          <a:p>
            <a:r>
              <a:rPr lang="es-ES" sz="1600" b="0" i="0" dirty="0" err="1">
                <a:effectLst/>
                <a:latin typeface="Rubik"/>
              </a:rPr>
              <a:t>vector.FTHG</a:t>
            </a:r>
            <a:endParaRPr lang="es-ES" sz="1600" b="0" i="0" dirty="0">
              <a:effectLst/>
              <a:latin typeface="Rubik"/>
            </a:endParaRPr>
          </a:p>
          <a:p>
            <a:r>
              <a:rPr lang="es-ES" sz="1600" b="0" i="0" dirty="0" err="1">
                <a:effectLst/>
                <a:latin typeface="Rubik"/>
              </a:rPr>
              <a:t>vector.FTAG</a:t>
            </a:r>
            <a:r>
              <a:rPr lang="es-ES" sz="1600" b="0" i="0" dirty="0">
                <a:effectLst/>
                <a:latin typeface="Rubik"/>
              </a:rPr>
              <a:t> &lt;- c(sp1$FTAG)</a:t>
            </a:r>
          </a:p>
          <a:p>
            <a:r>
              <a:rPr lang="es-ES" sz="1600" b="0" i="0" dirty="0" err="1">
                <a:effectLst/>
                <a:latin typeface="Rubik"/>
              </a:rPr>
              <a:t>vector.FTAG</a:t>
            </a:r>
            <a:endParaRPr lang="es-ES" sz="1600" b="0" i="0" dirty="0">
              <a:solidFill>
                <a:srgbClr val="2A3142"/>
              </a:solidFill>
              <a:effectLst/>
              <a:latin typeface="Rubik"/>
            </a:endParaRPr>
          </a:p>
        </p:txBody>
      </p:sp>
    </p:spTree>
    <p:extLst>
      <p:ext uri="{BB962C8B-B14F-4D97-AF65-F5344CB8AC3E}">
        <p14:creationId xmlns:p14="http://schemas.microsoft.com/office/powerpoint/2010/main" val="3820101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5: </a:t>
            </a:r>
            <a:r>
              <a:rPr lang="es-ES" sz="2800" u="sng" dirty="0">
                <a:latin typeface="Montserrat"/>
              </a:rPr>
              <a:t>Teorema del límite central e inferencia estadística</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34139"/>
            <a:ext cx="11430000" cy="5016758"/>
          </a:xfrm>
          <a:prstGeom prst="rect">
            <a:avLst/>
          </a:prstGeom>
        </p:spPr>
        <p:txBody>
          <a:bodyPr wrap="square">
            <a:spAutoFit/>
          </a:bodyPr>
          <a:lstStyle/>
          <a:p>
            <a:r>
              <a:rPr lang="es-ES" sz="1600" b="1" dirty="0">
                <a:solidFill>
                  <a:schemeClr val="bg2">
                    <a:lumMod val="50000"/>
                  </a:schemeClr>
                </a:solidFill>
                <a:latin typeface="Rubik"/>
              </a:rPr>
              <a:t># III. </a:t>
            </a:r>
            <a:r>
              <a:rPr lang="es-ES" sz="1600" dirty="0">
                <a:solidFill>
                  <a:schemeClr val="bg2">
                    <a:lumMod val="50000"/>
                  </a:schemeClr>
                </a:solidFill>
                <a:latin typeface="Rubik"/>
              </a:rPr>
              <a:t>En promedio, el largo del pétalo de la especie </a:t>
            </a:r>
            <a:r>
              <a:rPr lang="es-ES" sz="1600" dirty="0" err="1">
                <a:solidFill>
                  <a:schemeClr val="bg2">
                    <a:lumMod val="50000"/>
                  </a:schemeClr>
                </a:solidFill>
                <a:latin typeface="Rubik"/>
              </a:rPr>
              <a:t>virgínica</a:t>
            </a:r>
            <a:r>
              <a:rPr lang="es-ES" sz="1600" dirty="0">
                <a:solidFill>
                  <a:schemeClr val="bg2">
                    <a:lumMod val="50000"/>
                  </a:schemeClr>
                </a:solidFill>
                <a:latin typeface="Rubik"/>
              </a:rPr>
              <a:t> es 1.1 cm más grande </a:t>
            </a:r>
          </a:p>
          <a:p>
            <a:r>
              <a:rPr lang="es-ES" sz="1600" dirty="0">
                <a:solidFill>
                  <a:schemeClr val="bg2">
                    <a:lumMod val="50000"/>
                  </a:schemeClr>
                </a:solidFill>
                <a:latin typeface="Rubik"/>
              </a:rPr>
              <a:t># que el promedio del largo del pétalo de la especie </a:t>
            </a:r>
            <a:r>
              <a:rPr lang="es-ES" sz="1600" dirty="0" err="1">
                <a:solidFill>
                  <a:schemeClr val="bg2">
                    <a:lumMod val="50000"/>
                  </a:schemeClr>
                </a:solidFill>
                <a:latin typeface="Rubik"/>
              </a:rPr>
              <a:t>versicolor</a:t>
            </a:r>
            <a:r>
              <a:rPr lang="es-ES" sz="1600" dirty="0">
                <a:solidFill>
                  <a:schemeClr val="bg2">
                    <a:lumMod val="50000"/>
                  </a:schemeClr>
                </a:solidFill>
                <a:latin typeface="Rubik"/>
              </a:rPr>
              <a:t>.</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Al tratarse de dos poblaciones, se revisan las varianzas de las dos muestras</a:t>
            </a:r>
          </a:p>
          <a:p>
            <a:r>
              <a:rPr lang="es-ES" sz="1600" dirty="0">
                <a:solidFill>
                  <a:schemeClr val="bg2">
                    <a:lumMod val="50000"/>
                  </a:schemeClr>
                </a:solidFill>
                <a:latin typeface="Rubik"/>
              </a:rPr>
              <a:t>	#</a:t>
            </a:r>
            <a:r>
              <a:rPr lang="es-ES" sz="1600" dirty="0" err="1">
                <a:solidFill>
                  <a:schemeClr val="bg2">
                    <a:lumMod val="50000"/>
                  </a:schemeClr>
                </a:solidFill>
                <a:latin typeface="Rubik"/>
              </a:rPr>
              <a:t>Hn</a:t>
            </a:r>
            <a:r>
              <a:rPr lang="es-ES" sz="1600" dirty="0">
                <a:solidFill>
                  <a:schemeClr val="bg2">
                    <a:lumMod val="50000"/>
                  </a:schemeClr>
                </a:solidFill>
                <a:latin typeface="Rubik"/>
              </a:rPr>
              <a:t>: ratio = 1, </a:t>
            </a:r>
            <a:r>
              <a:rPr lang="it-IT" sz="1600" dirty="0">
                <a:solidFill>
                  <a:schemeClr val="bg2">
                    <a:lumMod val="50000"/>
                  </a:schemeClr>
                </a:solidFill>
                <a:latin typeface="Rubik"/>
              </a:rPr>
              <a:t>virginica &lt;= Versicolor</a:t>
            </a:r>
          </a:p>
          <a:p>
            <a:r>
              <a:rPr lang="es-ES" sz="1600" dirty="0">
                <a:solidFill>
                  <a:schemeClr val="bg2">
                    <a:lumMod val="50000"/>
                  </a:schemeClr>
                </a:solidFill>
                <a:latin typeface="Rubik"/>
              </a:rPr>
              <a:t>	#H1: ratio =! 1, </a:t>
            </a:r>
            <a:r>
              <a:rPr lang="it-IT" sz="1600" dirty="0">
                <a:solidFill>
                  <a:schemeClr val="bg2">
                    <a:lumMod val="50000"/>
                  </a:schemeClr>
                </a:solidFill>
                <a:latin typeface="Rubik"/>
              </a:rPr>
              <a:t>virginica &gt; Versicolor</a:t>
            </a:r>
          </a:p>
          <a:p>
            <a:r>
              <a:rPr lang="it-IT" sz="1600" dirty="0">
                <a:solidFill>
                  <a:schemeClr val="bg2">
                    <a:lumMod val="50000"/>
                  </a:schemeClr>
                </a:solidFill>
                <a:latin typeface="Rubik"/>
              </a:rPr>
              <a:t>	# NC(99%) = </a:t>
            </a:r>
            <a:r>
              <a:rPr lang="es-ES" sz="1600" dirty="0">
                <a:solidFill>
                  <a:schemeClr val="bg2">
                    <a:lumMod val="50000"/>
                  </a:schemeClr>
                </a:solidFill>
                <a:latin typeface="Rubik"/>
              </a:rPr>
              <a:t>significancia  = </a:t>
            </a:r>
            <a:r>
              <a:rPr lang="it-IT" sz="1600" dirty="0">
                <a:solidFill>
                  <a:schemeClr val="bg2">
                    <a:lumMod val="50000"/>
                  </a:schemeClr>
                </a:solidFill>
                <a:latin typeface="Rubik"/>
              </a:rPr>
              <a:t>0.01</a:t>
            </a:r>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err="1">
                <a:latin typeface="Rubik"/>
              </a:rPr>
              <a:t>var.test</a:t>
            </a:r>
            <a:r>
              <a:rPr lang="es-ES" sz="1600" dirty="0">
                <a:latin typeface="Rubik"/>
              </a:rPr>
              <a:t>(</a:t>
            </a:r>
            <a:r>
              <a:rPr lang="es-ES" sz="1600" dirty="0" err="1">
                <a:latin typeface="Rubik"/>
              </a:rPr>
              <a:t>irisVirginica$Petal.Length</a:t>
            </a:r>
            <a:r>
              <a:rPr lang="es-ES" sz="1600" dirty="0">
                <a:latin typeface="Rubik"/>
              </a:rPr>
              <a:t> , </a:t>
            </a:r>
            <a:r>
              <a:rPr lang="es-ES" sz="1600" dirty="0" err="1">
                <a:latin typeface="Rubik"/>
              </a:rPr>
              <a:t>irisVersicolor$Petal.Length</a:t>
            </a:r>
            <a:r>
              <a:rPr lang="es-ES" sz="1600" dirty="0">
                <a:latin typeface="Rubik"/>
              </a:rPr>
              <a:t>, ratio = 1, </a:t>
            </a:r>
            <a:r>
              <a:rPr lang="es-ES" sz="1600" dirty="0" err="1">
                <a:latin typeface="Rubik"/>
              </a:rPr>
              <a:t>alternative</a:t>
            </a:r>
            <a:r>
              <a:rPr lang="es-ES" sz="1600" dirty="0">
                <a:latin typeface="Rubik"/>
              </a:rPr>
              <a:t> = "</a:t>
            </a:r>
            <a:r>
              <a:rPr lang="es-ES" sz="1600" dirty="0" err="1">
                <a:latin typeface="Rubik"/>
              </a:rPr>
              <a:t>two.sided</a:t>
            </a:r>
            <a:r>
              <a:rPr lang="es-ES" sz="1600" dirty="0">
                <a:latin typeface="Rubik"/>
              </a:rPr>
              <a:t>")</a:t>
            </a:r>
          </a:p>
          <a:p>
            <a:endParaRPr lang="es-ES" sz="1600" dirty="0">
              <a:solidFill>
                <a:schemeClr val="bg2">
                  <a:lumMod val="50000"/>
                </a:schemeClr>
              </a:solidFill>
              <a:latin typeface="Rubik"/>
            </a:endParaRPr>
          </a:p>
          <a:p>
            <a:r>
              <a:rPr lang="es-ES" sz="1600" b="1" dirty="0">
                <a:solidFill>
                  <a:schemeClr val="bg2">
                    <a:lumMod val="50000"/>
                  </a:schemeClr>
                </a:solidFill>
                <a:latin typeface="Rubik"/>
              </a:rPr>
              <a:t>“	F test to compare </a:t>
            </a:r>
            <a:r>
              <a:rPr lang="es-ES" sz="1600" b="1" dirty="0" err="1">
                <a:solidFill>
                  <a:schemeClr val="bg2">
                    <a:lumMod val="50000"/>
                  </a:schemeClr>
                </a:solidFill>
                <a:latin typeface="Rubik"/>
              </a:rPr>
              <a:t>two</a:t>
            </a:r>
            <a:r>
              <a:rPr lang="es-ES" sz="1600" b="1" dirty="0">
                <a:solidFill>
                  <a:schemeClr val="bg2">
                    <a:lumMod val="50000"/>
                  </a:schemeClr>
                </a:solidFill>
                <a:latin typeface="Rubik"/>
              </a:rPr>
              <a:t> </a:t>
            </a:r>
            <a:r>
              <a:rPr lang="es-ES" sz="1600" b="1" dirty="0" err="1">
                <a:solidFill>
                  <a:schemeClr val="bg2">
                    <a:lumMod val="50000"/>
                  </a:schemeClr>
                </a:solidFill>
                <a:latin typeface="Rubik"/>
              </a:rPr>
              <a:t>variances</a:t>
            </a:r>
            <a:endParaRPr lang="es-ES" sz="1600" b="1"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a:solidFill>
                  <a:schemeClr val="bg2">
                    <a:lumMod val="50000"/>
                  </a:schemeClr>
                </a:solidFill>
                <a:latin typeface="Rubik"/>
              </a:rPr>
              <a:t>	data:  </a:t>
            </a:r>
            <a:r>
              <a:rPr lang="es-ES" sz="1600" dirty="0" err="1">
                <a:solidFill>
                  <a:schemeClr val="bg2">
                    <a:lumMod val="50000"/>
                  </a:schemeClr>
                </a:solidFill>
                <a:latin typeface="Rubik"/>
              </a:rPr>
              <a:t>irisVirginica$Petal.Length</a:t>
            </a:r>
            <a:r>
              <a:rPr lang="es-ES" sz="1600" dirty="0">
                <a:solidFill>
                  <a:schemeClr val="bg2">
                    <a:lumMod val="50000"/>
                  </a:schemeClr>
                </a:solidFill>
                <a:latin typeface="Rubik"/>
              </a:rPr>
              <a:t> and </a:t>
            </a:r>
            <a:r>
              <a:rPr lang="es-ES" sz="1600" dirty="0" err="1">
                <a:solidFill>
                  <a:schemeClr val="bg2">
                    <a:lumMod val="50000"/>
                  </a:schemeClr>
                </a:solidFill>
                <a:latin typeface="Rubik"/>
              </a:rPr>
              <a:t>irisVersicolor$Petal.Length</a:t>
            </a:r>
            <a:endParaRPr lang="es-ES" sz="1600" dirty="0">
              <a:solidFill>
                <a:schemeClr val="bg2">
                  <a:lumMod val="50000"/>
                </a:schemeClr>
              </a:solidFill>
              <a:latin typeface="Rubik"/>
            </a:endParaRPr>
          </a:p>
          <a:p>
            <a:r>
              <a:rPr lang="es-ES" sz="1600" dirty="0">
                <a:solidFill>
                  <a:schemeClr val="bg2">
                    <a:lumMod val="50000"/>
                  </a:schemeClr>
                </a:solidFill>
                <a:latin typeface="Rubik"/>
              </a:rPr>
              <a:t>	F = 1.3794, </a:t>
            </a:r>
            <a:r>
              <a:rPr lang="es-ES" sz="1600" dirty="0" err="1">
                <a:solidFill>
                  <a:schemeClr val="bg2">
                    <a:lumMod val="50000"/>
                  </a:schemeClr>
                </a:solidFill>
                <a:latin typeface="Rubik"/>
              </a:rPr>
              <a:t>num</a:t>
            </a:r>
            <a:r>
              <a:rPr lang="es-ES" sz="1600" dirty="0">
                <a:solidFill>
                  <a:schemeClr val="bg2">
                    <a:lumMod val="50000"/>
                  </a:schemeClr>
                </a:solidFill>
                <a:latin typeface="Rubik"/>
              </a:rPr>
              <a:t> </a:t>
            </a:r>
            <a:r>
              <a:rPr lang="es-ES" sz="1600" dirty="0" err="1">
                <a:solidFill>
                  <a:schemeClr val="bg2">
                    <a:lumMod val="50000"/>
                  </a:schemeClr>
                </a:solidFill>
                <a:latin typeface="Rubik"/>
              </a:rPr>
              <a:t>df</a:t>
            </a:r>
            <a:r>
              <a:rPr lang="es-ES" sz="1600" dirty="0">
                <a:solidFill>
                  <a:schemeClr val="bg2">
                    <a:lumMod val="50000"/>
                  </a:schemeClr>
                </a:solidFill>
                <a:latin typeface="Rubik"/>
              </a:rPr>
              <a:t> = 49, </a:t>
            </a:r>
            <a:r>
              <a:rPr lang="es-ES" sz="1600" dirty="0" err="1">
                <a:solidFill>
                  <a:schemeClr val="bg2">
                    <a:lumMod val="50000"/>
                  </a:schemeClr>
                </a:solidFill>
                <a:latin typeface="Rubik"/>
              </a:rPr>
              <a:t>denom</a:t>
            </a:r>
            <a:r>
              <a:rPr lang="es-ES" sz="1600" dirty="0">
                <a:solidFill>
                  <a:schemeClr val="bg2">
                    <a:lumMod val="50000"/>
                  </a:schemeClr>
                </a:solidFill>
                <a:latin typeface="Rubik"/>
              </a:rPr>
              <a:t> </a:t>
            </a:r>
            <a:r>
              <a:rPr lang="es-ES" sz="1600" dirty="0" err="1">
                <a:solidFill>
                  <a:schemeClr val="bg2">
                    <a:lumMod val="50000"/>
                  </a:schemeClr>
                </a:solidFill>
                <a:latin typeface="Rubik"/>
              </a:rPr>
              <a:t>df</a:t>
            </a:r>
            <a:r>
              <a:rPr lang="es-ES" sz="1600" dirty="0">
                <a:solidFill>
                  <a:schemeClr val="bg2">
                    <a:lumMod val="50000"/>
                  </a:schemeClr>
                </a:solidFill>
                <a:latin typeface="Rubik"/>
              </a:rPr>
              <a:t> = 49, p-</a:t>
            </a:r>
            <a:r>
              <a:rPr lang="es-ES" sz="1600" dirty="0" err="1">
                <a:solidFill>
                  <a:schemeClr val="bg2">
                    <a:lumMod val="50000"/>
                  </a:schemeClr>
                </a:solidFill>
                <a:latin typeface="Rubik"/>
              </a:rPr>
              <a:t>value</a:t>
            </a:r>
            <a:r>
              <a:rPr lang="es-ES" sz="1600" dirty="0">
                <a:solidFill>
                  <a:schemeClr val="bg2">
                    <a:lumMod val="50000"/>
                  </a:schemeClr>
                </a:solidFill>
                <a:latin typeface="Rubik"/>
              </a:rPr>
              <a:t> = 0.2637</a:t>
            </a:r>
          </a:p>
          <a:p>
            <a:r>
              <a:rPr lang="es-ES" sz="1600" dirty="0">
                <a:solidFill>
                  <a:schemeClr val="bg2">
                    <a:lumMod val="50000"/>
                  </a:schemeClr>
                </a:solidFill>
                <a:latin typeface="Rubik"/>
              </a:rPr>
              <a:t>	</a:t>
            </a:r>
            <a:r>
              <a:rPr lang="es-ES" sz="1600" dirty="0" err="1">
                <a:solidFill>
                  <a:schemeClr val="bg2">
                    <a:lumMod val="50000"/>
                  </a:schemeClr>
                </a:solidFill>
                <a:latin typeface="Rubik"/>
              </a:rPr>
              <a:t>alternative</a:t>
            </a:r>
            <a:r>
              <a:rPr lang="es-ES" sz="1600" dirty="0">
                <a:solidFill>
                  <a:schemeClr val="bg2">
                    <a:lumMod val="50000"/>
                  </a:schemeClr>
                </a:solidFill>
                <a:latin typeface="Rubik"/>
              </a:rPr>
              <a:t> </a:t>
            </a:r>
            <a:r>
              <a:rPr lang="es-ES" sz="1600" dirty="0" err="1">
                <a:solidFill>
                  <a:schemeClr val="bg2">
                    <a:lumMod val="50000"/>
                  </a:schemeClr>
                </a:solidFill>
                <a:latin typeface="Rubik"/>
              </a:rPr>
              <a:t>hypothesis</a:t>
            </a:r>
            <a:r>
              <a:rPr lang="es-ES" sz="1600" dirty="0">
                <a:solidFill>
                  <a:schemeClr val="bg2">
                    <a:lumMod val="50000"/>
                  </a:schemeClr>
                </a:solidFill>
                <a:latin typeface="Rubik"/>
              </a:rPr>
              <a:t>: true ratio of </a:t>
            </a:r>
            <a:r>
              <a:rPr lang="es-ES" sz="1600" dirty="0" err="1">
                <a:solidFill>
                  <a:schemeClr val="bg2">
                    <a:lumMod val="50000"/>
                  </a:schemeClr>
                </a:solidFill>
                <a:latin typeface="Rubik"/>
              </a:rPr>
              <a:t>variances</a:t>
            </a:r>
            <a:r>
              <a:rPr lang="es-ES" sz="1600" dirty="0">
                <a:solidFill>
                  <a:schemeClr val="bg2">
                    <a:lumMod val="50000"/>
                  </a:schemeClr>
                </a:solidFill>
                <a:latin typeface="Rubik"/>
              </a:rPr>
              <a:t> </a:t>
            </a:r>
            <a:r>
              <a:rPr lang="es-ES" sz="1600" dirty="0" err="1">
                <a:solidFill>
                  <a:schemeClr val="bg2">
                    <a:lumMod val="50000"/>
                  </a:schemeClr>
                </a:solidFill>
                <a:latin typeface="Rubik"/>
              </a:rPr>
              <a:t>is</a:t>
            </a:r>
            <a:r>
              <a:rPr lang="es-ES" sz="1600" dirty="0">
                <a:solidFill>
                  <a:schemeClr val="bg2">
                    <a:lumMod val="50000"/>
                  </a:schemeClr>
                </a:solidFill>
                <a:latin typeface="Rubik"/>
              </a:rPr>
              <a:t> </a:t>
            </a:r>
            <a:r>
              <a:rPr lang="es-ES" sz="1600" dirty="0" err="1">
                <a:solidFill>
                  <a:schemeClr val="bg2">
                    <a:lumMod val="50000"/>
                  </a:schemeClr>
                </a:solidFill>
                <a:latin typeface="Rubik"/>
              </a:rPr>
              <a:t>not</a:t>
            </a:r>
            <a:r>
              <a:rPr lang="es-ES" sz="1600" dirty="0">
                <a:solidFill>
                  <a:schemeClr val="bg2">
                    <a:lumMod val="50000"/>
                  </a:schemeClr>
                </a:solidFill>
                <a:latin typeface="Rubik"/>
              </a:rPr>
              <a:t> </a:t>
            </a:r>
            <a:r>
              <a:rPr lang="es-ES" sz="1600" dirty="0" err="1">
                <a:solidFill>
                  <a:schemeClr val="bg2">
                    <a:lumMod val="50000"/>
                  </a:schemeClr>
                </a:solidFill>
                <a:latin typeface="Rubik"/>
              </a:rPr>
              <a:t>equal</a:t>
            </a:r>
            <a:r>
              <a:rPr lang="es-ES" sz="1600" dirty="0">
                <a:solidFill>
                  <a:schemeClr val="bg2">
                    <a:lumMod val="50000"/>
                  </a:schemeClr>
                </a:solidFill>
                <a:latin typeface="Rubik"/>
              </a:rPr>
              <a:t> to 1</a:t>
            </a:r>
          </a:p>
          <a:p>
            <a:r>
              <a:rPr lang="es-ES" sz="1600" dirty="0">
                <a:solidFill>
                  <a:schemeClr val="bg2">
                    <a:lumMod val="50000"/>
                  </a:schemeClr>
                </a:solidFill>
                <a:latin typeface="Rubik"/>
              </a:rPr>
              <a:t>	95 </a:t>
            </a:r>
            <a:r>
              <a:rPr lang="es-ES" sz="1600" dirty="0" err="1">
                <a:solidFill>
                  <a:schemeClr val="bg2">
                    <a:lumMod val="50000"/>
                  </a:schemeClr>
                </a:solidFill>
                <a:latin typeface="Rubik"/>
              </a:rPr>
              <a:t>percent</a:t>
            </a:r>
            <a:r>
              <a:rPr lang="es-ES" sz="1600" dirty="0">
                <a:solidFill>
                  <a:schemeClr val="bg2">
                    <a:lumMod val="50000"/>
                  </a:schemeClr>
                </a:solidFill>
                <a:latin typeface="Rubik"/>
              </a:rPr>
              <a:t> </a:t>
            </a:r>
            <a:r>
              <a:rPr lang="es-ES" sz="1600" dirty="0" err="1">
                <a:solidFill>
                  <a:schemeClr val="bg2">
                    <a:lumMod val="50000"/>
                  </a:schemeClr>
                </a:solidFill>
                <a:latin typeface="Rubik"/>
              </a:rPr>
              <a:t>confidence</a:t>
            </a:r>
            <a:r>
              <a:rPr lang="es-ES" sz="1600" dirty="0">
                <a:solidFill>
                  <a:schemeClr val="bg2">
                    <a:lumMod val="50000"/>
                  </a:schemeClr>
                </a:solidFill>
                <a:latin typeface="Rubik"/>
              </a:rPr>
              <a:t> </a:t>
            </a:r>
            <a:r>
              <a:rPr lang="es-ES" sz="1600" dirty="0" err="1">
                <a:solidFill>
                  <a:schemeClr val="bg2">
                    <a:lumMod val="50000"/>
                  </a:schemeClr>
                </a:solidFill>
                <a:latin typeface="Rubik"/>
              </a:rPr>
              <a:t>interval</a:t>
            </a:r>
            <a:r>
              <a:rPr lang="es-ES" sz="1600" dirty="0">
                <a:solidFill>
                  <a:schemeClr val="bg2">
                    <a:lumMod val="50000"/>
                  </a:schemeClr>
                </a:solidFill>
                <a:latin typeface="Rubik"/>
              </a:rPr>
              <a:t>: 0.7827605 2.4307127</a:t>
            </a:r>
          </a:p>
          <a:p>
            <a:r>
              <a:rPr lang="es-ES" sz="1600" dirty="0">
                <a:solidFill>
                  <a:schemeClr val="bg2">
                    <a:lumMod val="50000"/>
                  </a:schemeClr>
                </a:solidFill>
                <a:latin typeface="Rubik"/>
              </a:rPr>
              <a:t>	</a:t>
            </a:r>
            <a:r>
              <a:rPr lang="es-ES" sz="1600" dirty="0" err="1">
                <a:solidFill>
                  <a:schemeClr val="bg2">
                    <a:lumMod val="50000"/>
                  </a:schemeClr>
                </a:solidFill>
                <a:latin typeface="Rubik"/>
              </a:rPr>
              <a:t>sample</a:t>
            </a:r>
            <a:r>
              <a:rPr lang="es-ES" sz="1600" dirty="0">
                <a:solidFill>
                  <a:schemeClr val="bg2">
                    <a:lumMod val="50000"/>
                  </a:schemeClr>
                </a:solidFill>
                <a:latin typeface="Rubik"/>
              </a:rPr>
              <a:t> </a:t>
            </a:r>
            <a:r>
              <a:rPr lang="es-ES" sz="1600" dirty="0" err="1">
                <a:solidFill>
                  <a:schemeClr val="bg2">
                    <a:lumMod val="50000"/>
                  </a:schemeClr>
                </a:solidFill>
                <a:latin typeface="Rubik"/>
              </a:rPr>
              <a:t>estimates</a:t>
            </a:r>
            <a:r>
              <a:rPr lang="es-ES" sz="1600" dirty="0">
                <a:solidFill>
                  <a:schemeClr val="bg2">
                    <a:lumMod val="50000"/>
                  </a:schemeClr>
                </a:solidFill>
                <a:latin typeface="Rubik"/>
              </a:rPr>
              <a:t>: ratio of </a:t>
            </a:r>
            <a:r>
              <a:rPr lang="es-ES" sz="1600" dirty="0" err="1">
                <a:solidFill>
                  <a:schemeClr val="bg2">
                    <a:lumMod val="50000"/>
                  </a:schemeClr>
                </a:solidFill>
                <a:latin typeface="Rubik"/>
              </a:rPr>
              <a:t>variances</a:t>
            </a:r>
            <a:r>
              <a:rPr lang="es-ES" sz="1600" dirty="0">
                <a:solidFill>
                  <a:schemeClr val="bg2">
                    <a:lumMod val="50000"/>
                  </a:schemeClr>
                </a:solidFill>
                <a:latin typeface="Rubik"/>
              </a:rPr>
              <a:t> 1.379372”</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 0.2637  &gt;= 1 = FALSE -&gt; </a:t>
            </a:r>
            <a:r>
              <a:rPr lang="es-ES" sz="1600" b="1" dirty="0">
                <a:solidFill>
                  <a:schemeClr val="bg2">
                    <a:lumMod val="50000"/>
                  </a:schemeClr>
                </a:solidFill>
                <a:latin typeface="Rubik"/>
              </a:rPr>
              <a:t>rechazado</a:t>
            </a:r>
            <a:r>
              <a:rPr lang="es-ES" sz="1600" dirty="0">
                <a:solidFill>
                  <a:schemeClr val="bg2">
                    <a:lumMod val="50000"/>
                  </a:schemeClr>
                </a:solidFill>
                <a:latin typeface="Rubik"/>
              </a:rPr>
              <a:t>; las varianzas son diferentes</a:t>
            </a:r>
          </a:p>
          <a:p>
            <a:endParaRPr lang="es-ES" sz="1600" dirty="0">
              <a:solidFill>
                <a:schemeClr val="bg2">
                  <a:lumMod val="50000"/>
                </a:schemeClr>
              </a:solidFill>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1931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5: </a:t>
            </a:r>
            <a:r>
              <a:rPr lang="es-ES" sz="2800" u="sng" dirty="0">
                <a:latin typeface="Montserrat"/>
              </a:rPr>
              <a:t>Teorema del límite central e inferencia estadística</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34139"/>
            <a:ext cx="11430000" cy="5509200"/>
          </a:xfrm>
          <a:prstGeom prst="rect">
            <a:avLst/>
          </a:prstGeom>
        </p:spPr>
        <p:txBody>
          <a:bodyPr wrap="square">
            <a:spAutoFit/>
          </a:bodyPr>
          <a:lstStyle/>
          <a:p>
            <a:r>
              <a:rPr lang="es-ES" sz="1600" b="1" dirty="0">
                <a:solidFill>
                  <a:schemeClr val="bg2">
                    <a:lumMod val="50000"/>
                  </a:schemeClr>
                </a:solidFill>
                <a:latin typeface="Rubik"/>
              </a:rPr>
              <a:t># III. </a:t>
            </a:r>
            <a:r>
              <a:rPr lang="es-ES" sz="1600" dirty="0">
                <a:solidFill>
                  <a:schemeClr val="bg2">
                    <a:lumMod val="50000"/>
                  </a:schemeClr>
                </a:solidFill>
                <a:latin typeface="Rubik"/>
              </a:rPr>
              <a:t>En promedio, el largo del pétalo de la especie </a:t>
            </a:r>
            <a:r>
              <a:rPr lang="es-ES" sz="1600" dirty="0" err="1">
                <a:solidFill>
                  <a:schemeClr val="bg2">
                    <a:lumMod val="50000"/>
                  </a:schemeClr>
                </a:solidFill>
                <a:latin typeface="Rubik"/>
              </a:rPr>
              <a:t>virgínica</a:t>
            </a:r>
            <a:r>
              <a:rPr lang="es-ES" sz="1600" dirty="0">
                <a:solidFill>
                  <a:schemeClr val="bg2">
                    <a:lumMod val="50000"/>
                  </a:schemeClr>
                </a:solidFill>
                <a:latin typeface="Rubik"/>
              </a:rPr>
              <a:t> es 1.1 cm más grande </a:t>
            </a:r>
          </a:p>
          <a:p>
            <a:r>
              <a:rPr lang="es-ES" sz="1600" dirty="0">
                <a:solidFill>
                  <a:schemeClr val="bg2">
                    <a:lumMod val="50000"/>
                  </a:schemeClr>
                </a:solidFill>
                <a:latin typeface="Rubik"/>
              </a:rPr>
              <a:t># que el promedio del largo del pétalo de la especie </a:t>
            </a:r>
            <a:r>
              <a:rPr lang="es-ES" sz="1600" dirty="0" err="1">
                <a:solidFill>
                  <a:schemeClr val="bg2">
                    <a:lumMod val="50000"/>
                  </a:schemeClr>
                </a:solidFill>
                <a:latin typeface="Rubik"/>
              </a:rPr>
              <a:t>versicolor</a:t>
            </a:r>
            <a:r>
              <a:rPr lang="es-ES" sz="1600" dirty="0">
                <a:solidFill>
                  <a:schemeClr val="bg2">
                    <a:lumMod val="50000"/>
                  </a:schemeClr>
                </a:solidFill>
                <a:latin typeface="Rubik"/>
              </a:rPr>
              <a:t>.</a:t>
            </a: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err="1">
                <a:latin typeface="Rubik"/>
              </a:rPr>
              <a:t>t.test</a:t>
            </a:r>
            <a:r>
              <a:rPr lang="es-ES" sz="1600" dirty="0">
                <a:latin typeface="Rubik"/>
              </a:rPr>
              <a:t>(x = </a:t>
            </a:r>
            <a:r>
              <a:rPr lang="es-ES" sz="1600" dirty="0" err="1">
                <a:latin typeface="Rubik"/>
              </a:rPr>
              <a:t>irisVirginica$Petal.Length</a:t>
            </a:r>
            <a:r>
              <a:rPr lang="es-ES" sz="1600" dirty="0">
                <a:latin typeface="Rubik"/>
              </a:rPr>
              <a:t> , y = </a:t>
            </a:r>
            <a:r>
              <a:rPr lang="es-ES" sz="1600" dirty="0" err="1">
                <a:latin typeface="Rubik"/>
              </a:rPr>
              <a:t>irisVersicolor$Petal.Length</a:t>
            </a:r>
            <a:r>
              <a:rPr lang="es-ES" sz="1600" dirty="0">
                <a:latin typeface="Rubik"/>
              </a:rPr>
              <a:t>, </a:t>
            </a:r>
            <a:r>
              <a:rPr lang="es-ES" sz="1600" dirty="0" err="1">
                <a:latin typeface="Rubik"/>
              </a:rPr>
              <a:t>alternative</a:t>
            </a:r>
            <a:r>
              <a:rPr lang="es-ES" sz="1600" dirty="0">
                <a:latin typeface="Rubik"/>
              </a:rPr>
              <a:t> = "</a:t>
            </a:r>
            <a:r>
              <a:rPr lang="es-ES" sz="1600" dirty="0" err="1">
                <a:latin typeface="Rubik"/>
              </a:rPr>
              <a:t>greater</a:t>
            </a:r>
            <a:r>
              <a:rPr lang="es-ES" sz="1600" dirty="0">
                <a:latin typeface="Rubik"/>
              </a:rPr>
              <a:t>", mu = 1.1, </a:t>
            </a:r>
            <a:r>
              <a:rPr lang="es-ES" sz="1600" dirty="0" err="1">
                <a:latin typeface="Rubik"/>
              </a:rPr>
              <a:t>var.equal</a:t>
            </a:r>
            <a:r>
              <a:rPr lang="es-ES" sz="1600" dirty="0">
                <a:latin typeface="Rubik"/>
              </a:rPr>
              <a:t> = FALSE)</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a:t>
            </a:r>
            <a:r>
              <a:rPr lang="es-ES" sz="1600" b="1" dirty="0" err="1">
                <a:solidFill>
                  <a:schemeClr val="bg2">
                    <a:lumMod val="50000"/>
                  </a:schemeClr>
                </a:solidFill>
                <a:latin typeface="Rubik"/>
              </a:rPr>
              <a:t>Welch</a:t>
            </a:r>
            <a:r>
              <a:rPr lang="es-ES" sz="1600" b="1" dirty="0">
                <a:solidFill>
                  <a:schemeClr val="bg2">
                    <a:lumMod val="50000"/>
                  </a:schemeClr>
                </a:solidFill>
                <a:latin typeface="Rubik"/>
              </a:rPr>
              <a:t> </a:t>
            </a:r>
            <a:r>
              <a:rPr lang="es-ES" sz="1600" b="1" dirty="0" err="1">
                <a:solidFill>
                  <a:schemeClr val="bg2">
                    <a:lumMod val="50000"/>
                  </a:schemeClr>
                </a:solidFill>
                <a:latin typeface="Rubik"/>
              </a:rPr>
              <a:t>Two</a:t>
            </a:r>
            <a:r>
              <a:rPr lang="es-ES" sz="1600" b="1" dirty="0">
                <a:solidFill>
                  <a:schemeClr val="bg2">
                    <a:lumMod val="50000"/>
                  </a:schemeClr>
                </a:solidFill>
                <a:latin typeface="Rubik"/>
              </a:rPr>
              <a:t> </a:t>
            </a:r>
            <a:r>
              <a:rPr lang="es-ES" sz="1600" b="1" dirty="0" err="1">
                <a:solidFill>
                  <a:schemeClr val="bg2">
                    <a:lumMod val="50000"/>
                  </a:schemeClr>
                </a:solidFill>
                <a:latin typeface="Rubik"/>
              </a:rPr>
              <a:t>Sample</a:t>
            </a:r>
            <a:r>
              <a:rPr lang="es-ES" sz="1600" b="1" dirty="0">
                <a:solidFill>
                  <a:schemeClr val="bg2">
                    <a:lumMod val="50000"/>
                  </a:schemeClr>
                </a:solidFill>
                <a:latin typeface="Rubik"/>
              </a:rPr>
              <a:t> t-test</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data:  </a:t>
            </a:r>
            <a:r>
              <a:rPr lang="es-ES" sz="1600" dirty="0" err="1">
                <a:solidFill>
                  <a:schemeClr val="bg2">
                    <a:lumMod val="50000"/>
                  </a:schemeClr>
                </a:solidFill>
                <a:latin typeface="Rubik"/>
              </a:rPr>
              <a:t>irisVirginica$Petal.Length</a:t>
            </a:r>
            <a:r>
              <a:rPr lang="es-ES" sz="1600" dirty="0">
                <a:solidFill>
                  <a:schemeClr val="bg2">
                    <a:lumMod val="50000"/>
                  </a:schemeClr>
                </a:solidFill>
                <a:latin typeface="Rubik"/>
              </a:rPr>
              <a:t> and </a:t>
            </a:r>
            <a:r>
              <a:rPr lang="es-ES" sz="1600" dirty="0" err="1">
                <a:solidFill>
                  <a:schemeClr val="bg2">
                    <a:lumMod val="50000"/>
                  </a:schemeClr>
                </a:solidFill>
                <a:latin typeface="Rubik"/>
              </a:rPr>
              <a:t>irisVersicolor$Petal.Length</a:t>
            </a:r>
            <a:endParaRPr lang="es-ES" sz="1600" dirty="0">
              <a:solidFill>
                <a:schemeClr val="bg2">
                  <a:lumMod val="50000"/>
                </a:schemeClr>
              </a:solidFill>
              <a:latin typeface="Rubik"/>
            </a:endParaRPr>
          </a:p>
          <a:p>
            <a:r>
              <a:rPr lang="es-ES" sz="1600" dirty="0">
                <a:solidFill>
                  <a:schemeClr val="bg2">
                    <a:lumMod val="50000"/>
                  </a:schemeClr>
                </a:solidFill>
                <a:latin typeface="Rubik"/>
              </a:rPr>
              <a:t>	t = 1.873, </a:t>
            </a:r>
            <a:r>
              <a:rPr lang="es-ES" sz="1600" dirty="0" err="1">
                <a:solidFill>
                  <a:schemeClr val="bg2">
                    <a:lumMod val="50000"/>
                  </a:schemeClr>
                </a:solidFill>
                <a:latin typeface="Rubik"/>
              </a:rPr>
              <a:t>df</a:t>
            </a:r>
            <a:r>
              <a:rPr lang="es-ES" sz="1600" dirty="0">
                <a:solidFill>
                  <a:schemeClr val="bg2">
                    <a:lumMod val="50000"/>
                  </a:schemeClr>
                </a:solidFill>
                <a:latin typeface="Rubik"/>
              </a:rPr>
              <a:t> = 95.57, p-</a:t>
            </a:r>
            <a:r>
              <a:rPr lang="es-ES" sz="1600" dirty="0" err="1">
                <a:solidFill>
                  <a:schemeClr val="bg2">
                    <a:lumMod val="50000"/>
                  </a:schemeClr>
                </a:solidFill>
                <a:latin typeface="Rubik"/>
              </a:rPr>
              <a:t>value</a:t>
            </a:r>
            <a:r>
              <a:rPr lang="es-ES" sz="1600" dirty="0">
                <a:solidFill>
                  <a:schemeClr val="bg2">
                    <a:lumMod val="50000"/>
                  </a:schemeClr>
                </a:solidFill>
                <a:latin typeface="Rubik"/>
              </a:rPr>
              <a:t> = 0.03206</a:t>
            </a:r>
          </a:p>
          <a:p>
            <a:r>
              <a:rPr lang="es-ES" sz="1600" dirty="0">
                <a:solidFill>
                  <a:schemeClr val="bg2">
                    <a:lumMod val="50000"/>
                  </a:schemeClr>
                </a:solidFill>
                <a:latin typeface="Rubik"/>
              </a:rPr>
              <a:t>	</a:t>
            </a:r>
            <a:r>
              <a:rPr lang="es-ES" sz="1600" dirty="0" err="1">
                <a:solidFill>
                  <a:schemeClr val="bg2">
                    <a:lumMod val="50000"/>
                  </a:schemeClr>
                </a:solidFill>
                <a:latin typeface="Rubik"/>
              </a:rPr>
              <a:t>alternative</a:t>
            </a:r>
            <a:r>
              <a:rPr lang="es-ES" sz="1600" dirty="0">
                <a:solidFill>
                  <a:schemeClr val="bg2">
                    <a:lumMod val="50000"/>
                  </a:schemeClr>
                </a:solidFill>
                <a:latin typeface="Rubik"/>
              </a:rPr>
              <a:t> </a:t>
            </a:r>
            <a:r>
              <a:rPr lang="es-ES" sz="1600" dirty="0" err="1">
                <a:solidFill>
                  <a:schemeClr val="bg2">
                    <a:lumMod val="50000"/>
                  </a:schemeClr>
                </a:solidFill>
                <a:latin typeface="Rubik"/>
              </a:rPr>
              <a:t>hypothesis</a:t>
            </a:r>
            <a:r>
              <a:rPr lang="es-ES" sz="1600" dirty="0">
                <a:solidFill>
                  <a:schemeClr val="bg2">
                    <a:lumMod val="50000"/>
                  </a:schemeClr>
                </a:solidFill>
                <a:latin typeface="Rubik"/>
              </a:rPr>
              <a:t>: true </a:t>
            </a:r>
            <a:r>
              <a:rPr lang="es-ES" sz="1600" dirty="0" err="1">
                <a:solidFill>
                  <a:schemeClr val="bg2">
                    <a:lumMod val="50000"/>
                  </a:schemeClr>
                </a:solidFill>
                <a:latin typeface="Rubik"/>
              </a:rPr>
              <a:t>difference</a:t>
            </a:r>
            <a:r>
              <a:rPr lang="es-ES" sz="1600" dirty="0">
                <a:solidFill>
                  <a:schemeClr val="bg2">
                    <a:lumMod val="50000"/>
                  </a:schemeClr>
                </a:solidFill>
                <a:latin typeface="Rubik"/>
              </a:rPr>
              <a:t> in </a:t>
            </a:r>
            <a:r>
              <a:rPr lang="es-ES" sz="1600" dirty="0" err="1">
                <a:solidFill>
                  <a:schemeClr val="bg2">
                    <a:lumMod val="50000"/>
                  </a:schemeClr>
                </a:solidFill>
                <a:latin typeface="Rubik"/>
              </a:rPr>
              <a:t>means</a:t>
            </a:r>
            <a:r>
              <a:rPr lang="es-ES" sz="1600" dirty="0">
                <a:solidFill>
                  <a:schemeClr val="bg2">
                    <a:lumMod val="50000"/>
                  </a:schemeClr>
                </a:solidFill>
                <a:latin typeface="Rubik"/>
              </a:rPr>
              <a:t> </a:t>
            </a:r>
            <a:r>
              <a:rPr lang="es-ES" sz="1600" dirty="0" err="1">
                <a:solidFill>
                  <a:schemeClr val="bg2">
                    <a:lumMod val="50000"/>
                  </a:schemeClr>
                </a:solidFill>
                <a:latin typeface="Rubik"/>
              </a:rPr>
              <a:t>is</a:t>
            </a:r>
            <a:r>
              <a:rPr lang="es-ES" sz="1600" dirty="0">
                <a:solidFill>
                  <a:schemeClr val="bg2">
                    <a:lumMod val="50000"/>
                  </a:schemeClr>
                </a:solidFill>
                <a:latin typeface="Rubik"/>
              </a:rPr>
              <a:t> </a:t>
            </a:r>
            <a:r>
              <a:rPr lang="es-ES" sz="1600" dirty="0" err="1">
                <a:solidFill>
                  <a:schemeClr val="bg2">
                    <a:lumMod val="50000"/>
                  </a:schemeClr>
                </a:solidFill>
                <a:latin typeface="Rubik"/>
              </a:rPr>
              <a:t>greater</a:t>
            </a:r>
            <a:r>
              <a:rPr lang="es-ES" sz="1600" dirty="0">
                <a:solidFill>
                  <a:schemeClr val="bg2">
                    <a:lumMod val="50000"/>
                  </a:schemeClr>
                </a:solidFill>
                <a:latin typeface="Rubik"/>
              </a:rPr>
              <a:t> </a:t>
            </a:r>
            <a:r>
              <a:rPr lang="es-ES" sz="1600" dirty="0" err="1">
                <a:solidFill>
                  <a:schemeClr val="bg2">
                    <a:lumMod val="50000"/>
                  </a:schemeClr>
                </a:solidFill>
                <a:latin typeface="Rubik"/>
              </a:rPr>
              <a:t>than</a:t>
            </a:r>
            <a:r>
              <a:rPr lang="es-ES" sz="1600" dirty="0">
                <a:solidFill>
                  <a:schemeClr val="bg2">
                    <a:lumMod val="50000"/>
                  </a:schemeClr>
                </a:solidFill>
                <a:latin typeface="Rubik"/>
              </a:rPr>
              <a:t> 1.1</a:t>
            </a:r>
          </a:p>
          <a:p>
            <a:r>
              <a:rPr lang="es-ES" sz="1600" dirty="0">
                <a:solidFill>
                  <a:schemeClr val="bg2">
                    <a:lumMod val="50000"/>
                  </a:schemeClr>
                </a:solidFill>
                <a:latin typeface="Rubik"/>
              </a:rPr>
              <a:t>	95 </a:t>
            </a:r>
            <a:r>
              <a:rPr lang="es-ES" sz="1600" dirty="0" err="1">
                <a:solidFill>
                  <a:schemeClr val="bg2">
                    <a:lumMod val="50000"/>
                  </a:schemeClr>
                </a:solidFill>
                <a:latin typeface="Rubik"/>
              </a:rPr>
              <a:t>percent</a:t>
            </a:r>
            <a:r>
              <a:rPr lang="es-ES" sz="1600" dirty="0">
                <a:solidFill>
                  <a:schemeClr val="bg2">
                    <a:lumMod val="50000"/>
                  </a:schemeClr>
                </a:solidFill>
                <a:latin typeface="Rubik"/>
              </a:rPr>
              <a:t> </a:t>
            </a:r>
            <a:r>
              <a:rPr lang="es-ES" sz="1600" dirty="0" err="1">
                <a:solidFill>
                  <a:schemeClr val="bg2">
                    <a:lumMod val="50000"/>
                  </a:schemeClr>
                </a:solidFill>
                <a:latin typeface="Rubik"/>
              </a:rPr>
              <a:t>confidence</a:t>
            </a:r>
            <a:r>
              <a:rPr lang="es-ES" sz="1600" dirty="0">
                <a:solidFill>
                  <a:schemeClr val="bg2">
                    <a:lumMod val="50000"/>
                  </a:schemeClr>
                </a:solidFill>
                <a:latin typeface="Rubik"/>
              </a:rPr>
              <a:t> </a:t>
            </a:r>
            <a:r>
              <a:rPr lang="es-ES" sz="1600" dirty="0" err="1">
                <a:solidFill>
                  <a:schemeClr val="bg2">
                    <a:lumMod val="50000"/>
                  </a:schemeClr>
                </a:solidFill>
                <a:latin typeface="Rubik"/>
              </a:rPr>
              <a:t>interval</a:t>
            </a:r>
            <a:r>
              <a:rPr lang="es-ES" sz="1600" dirty="0">
                <a:solidFill>
                  <a:schemeClr val="bg2">
                    <a:lumMod val="50000"/>
                  </a:schemeClr>
                </a:solidFill>
                <a:latin typeface="Rubik"/>
              </a:rPr>
              <a:t>:  1.121737      </a:t>
            </a:r>
            <a:r>
              <a:rPr lang="es-ES" sz="1600" dirty="0" err="1">
                <a:solidFill>
                  <a:schemeClr val="bg2">
                    <a:lumMod val="50000"/>
                  </a:schemeClr>
                </a:solidFill>
                <a:latin typeface="Rubik"/>
              </a:rPr>
              <a:t>Inf</a:t>
            </a:r>
            <a:endParaRPr lang="es-ES" sz="1600" dirty="0">
              <a:solidFill>
                <a:schemeClr val="bg2">
                  <a:lumMod val="50000"/>
                </a:schemeClr>
              </a:solidFill>
              <a:latin typeface="Rubik"/>
            </a:endParaRPr>
          </a:p>
          <a:p>
            <a:r>
              <a:rPr lang="es-ES" sz="1600" dirty="0">
                <a:solidFill>
                  <a:schemeClr val="bg2">
                    <a:lumMod val="50000"/>
                  </a:schemeClr>
                </a:solidFill>
                <a:latin typeface="Rubik"/>
              </a:rPr>
              <a:t>	</a:t>
            </a:r>
            <a:r>
              <a:rPr lang="es-ES" sz="1600" dirty="0" err="1">
                <a:solidFill>
                  <a:schemeClr val="bg2">
                    <a:lumMod val="50000"/>
                  </a:schemeClr>
                </a:solidFill>
                <a:latin typeface="Rubik"/>
              </a:rPr>
              <a:t>sample</a:t>
            </a:r>
            <a:r>
              <a:rPr lang="es-ES" sz="1600" dirty="0">
                <a:solidFill>
                  <a:schemeClr val="bg2">
                    <a:lumMod val="50000"/>
                  </a:schemeClr>
                </a:solidFill>
                <a:latin typeface="Rubik"/>
              </a:rPr>
              <a:t> </a:t>
            </a:r>
            <a:r>
              <a:rPr lang="es-ES" sz="1600" dirty="0" err="1">
                <a:solidFill>
                  <a:schemeClr val="bg2">
                    <a:lumMod val="50000"/>
                  </a:schemeClr>
                </a:solidFill>
                <a:latin typeface="Rubik"/>
              </a:rPr>
              <a:t>estimates</a:t>
            </a:r>
            <a:r>
              <a:rPr lang="es-ES" sz="1600" dirty="0">
                <a:solidFill>
                  <a:schemeClr val="bg2">
                    <a:lumMod val="50000"/>
                  </a:schemeClr>
                </a:solidFill>
                <a:latin typeface="Rubik"/>
              </a:rPr>
              <a:t>: mean of x mean of y 5.552     4.260</a:t>
            </a:r>
          </a:p>
          <a:p>
            <a:r>
              <a:rPr lang="es-ES" sz="1600" dirty="0">
                <a:solidFill>
                  <a:schemeClr val="bg2">
                    <a:lumMod val="50000"/>
                  </a:schemeClr>
                </a:solidFill>
                <a:latin typeface="Rubik"/>
              </a:rPr>
              <a:t>“	</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 Conclusiones</a:t>
            </a:r>
          </a:p>
          <a:p>
            <a:r>
              <a:rPr lang="es-ES" sz="1600" dirty="0">
                <a:solidFill>
                  <a:schemeClr val="bg2">
                    <a:lumMod val="50000"/>
                  </a:schemeClr>
                </a:solidFill>
                <a:latin typeface="Rubik"/>
              </a:rPr>
              <a:t>		# t = 1.873, </a:t>
            </a:r>
            <a:r>
              <a:rPr lang="es-ES" sz="1600" dirty="0" err="1">
                <a:solidFill>
                  <a:schemeClr val="bg2">
                    <a:lumMod val="50000"/>
                  </a:schemeClr>
                </a:solidFill>
                <a:latin typeface="Rubik"/>
              </a:rPr>
              <a:t>df</a:t>
            </a:r>
            <a:r>
              <a:rPr lang="es-ES" sz="1600" dirty="0">
                <a:solidFill>
                  <a:schemeClr val="bg2">
                    <a:lumMod val="50000"/>
                  </a:schemeClr>
                </a:solidFill>
                <a:latin typeface="Rubik"/>
              </a:rPr>
              <a:t> = 95.57, p-</a:t>
            </a:r>
            <a:r>
              <a:rPr lang="es-ES" sz="1600" dirty="0" err="1">
                <a:solidFill>
                  <a:schemeClr val="bg2">
                    <a:lumMod val="50000"/>
                  </a:schemeClr>
                </a:solidFill>
                <a:latin typeface="Rubik"/>
              </a:rPr>
              <a:t>value</a:t>
            </a:r>
            <a:r>
              <a:rPr lang="es-ES" sz="1600" dirty="0">
                <a:solidFill>
                  <a:schemeClr val="bg2">
                    <a:lumMod val="50000"/>
                  </a:schemeClr>
                </a:solidFill>
                <a:latin typeface="Rubik"/>
              </a:rPr>
              <a:t> = 0.03206</a:t>
            </a:r>
          </a:p>
          <a:p>
            <a:r>
              <a:rPr lang="es-ES" sz="1600" dirty="0">
                <a:solidFill>
                  <a:schemeClr val="bg2">
                    <a:lumMod val="50000"/>
                  </a:schemeClr>
                </a:solidFill>
                <a:latin typeface="Rubik"/>
              </a:rPr>
              <a:t>		# comparamos</a:t>
            </a:r>
          </a:p>
          <a:p>
            <a:r>
              <a:rPr lang="es-ES" sz="1600" dirty="0">
                <a:solidFill>
                  <a:schemeClr val="bg2">
                    <a:lumMod val="50000"/>
                  </a:schemeClr>
                </a:solidFill>
                <a:latin typeface="Rubik"/>
              </a:rPr>
              <a:t>		# 0.03206  &gt;= 0.01 = TRUE -&gt; </a:t>
            </a:r>
            <a:r>
              <a:rPr lang="es-ES" sz="1600" b="1" dirty="0">
                <a:solidFill>
                  <a:schemeClr val="bg2">
                    <a:lumMod val="50000"/>
                  </a:schemeClr>
                </a:solidFill>
                <a:latin typeface="Rubik"/>
              </a:rPr>
              <a:t>no rechazado</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 Dado este resultado se puede decir que existe evidencia estadística para </a:t>
            </a:r>
            <a:r>
              <a:rPr lang="es-ES" sz="1600" b="1" dirty="0">
                <a:solidFill>
                  <a:schemeClr val="bg2">
                    <a:lumMod val="50000"/>
                  </a:schemeClr>
                </a:solidFill>
                <a:latin typeface="Rubik"/>
              </a:rPr>
              <a:t>no rechazar </a:t>
            </a:r>
            <a:r>
              <a:rPr lang="es-ES" sz="1600" dirty="0" err="1">
                <a:solidFill>
                  <a:schemeClr val="bg2">
                    <a:lumMod val="50000"/>
                  </a:schemeClr>
                </a:solidFill>
                <a:latin typeface="Rubik"/>
              </a:rPr>
              <a:t>Hn</a:t>
            </a:r>
            <a:endParaRPr lang="es-ES" sz="1600" dirty="0">
              <a:solidFill>
                <a:schemeClr val="bg2">
                  <a:lumMod val="50000"/>
                </a:schemeClr>
              </a:solidFill>
              <a:latin typeface="Rubik"/>
            </a:endParaRPr>
          </a:p>
          <a:p>
            <a:r>
              <a:rPr lang="es-ES" sz="1600" dirty="0">
                <a:solidFill>
                  <a:schemeClr val="bg2">
                    <a:lumMod val="50000"/>
                  </a:schemeClr>
                </a:solidFill>
                <a:latin typeface="Rubik"/>
              </a:rPr>
              <a:t>		# El largo de pétalo de </a:t>
            </a:r>
            <a:r>
              <a:rPr lang="es-ES" sz="1600" dirty="0" err="1">
                <a:solidFill>
                  <a:schemeClr val="bg2">
                    <a:lumMod val="50000"/>
                  </a:schemeClr>
                </a:solidFill>
                <a:latin typeface="Rubik"/>
              </a:rPr>
              <a:t>Virginica</a:t>
            </a:r>
            <a:r>
              <a:rPr lang="es-ES" sz="1600" dirty="0">
                <a:solidFill>
                  <a:schemeClr val="bg2">
                    <a:lumMod val="50000"/>
                  </a:schemeClr>
                </a:solidFill>
                <a:latin typeface="Rubik"/>
              </a:rPr>
              <a:t> es mayor a la de </a:t>
            </a:r>
            <a:r>
              <a:rPr lang="es-ES" sz="1600" dirty="0" err="1">
                <a:solidFill>
                  <a:schemeClr val="bg2">
                    <a:lumMod val="50000"/>
                  </a:schemeClr>
                </a:solidFill>
                <a:latin typeface="Rubik"/>
              </a:rPr>
              <a:t>versicolor</a:t>
            </a:r>
            <a:r>
              <a:rPr lang="es-ES" sz="1600" dirty="0">
                <a:solidFill>
                  <a:schemeClr val="bg2">
                    <a:lumMod val="50000"/>
                  </a:schemeClr>
                </a:solidFill>
                <a:latin typeface="Rubik"/>
              </a:rPr>
              <a:t> por 1.1 cm</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7805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7081923" y="4909180"/>
            <a:ext cx="3831557" cy="1688029"/>
          </a:xfrm>
          <a:prstGeom prst="rect">
            <a:avLst/>
          </a:prstGeom>
          <a:ln>
            <a:noFill/>
          </a:ln>
          <a:effectLst>
            <a:outerShdw blurRad="292100" dist="139700" dir="2700000" algn="tl" rotWithShape="0">
              <a:srgbClr val="333333">
                <a:alpha val="65000"/>
              </a:srgbClr>
            </a:outerShdw>
          </a:effectLst>
        </p:spPr>
      </p:pic>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5: </a:t>
            </a:r>
            <a:r>
              <a:rPr lang="es-ES" sz="2800" u="sng" dirty="0">
                <a:latin typeface="Montserrat"/>
              </a:rPr>
              <a:t>Teorema del límite central e inferencia estadística</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34139"/>
            <a:ext cx="11430000" cy="4031873"/>
          </a:xfrm>
          <a:prstGeom prst="rect">
            <a:avLst/>
          </a:prstGeom>
        </p:spPr>
        <p:txBody>
          <a:bodyPr wrap="square">
            <a:spAutoFit/>
          </a:bodyPr>
          <a:lstStyle/>
          <a:p>
            <a:r>
              <a:rPr lang="es-ES" sz="1600" b="1" dirty="0">
                <a:solidFill>
                  <a:schemeClr val="bg2">
                    <a:lumMod val="50000"/>
                  </a:schemeClr>
                </a:solidFill>
                <a:latin typeface="Rubik"/>
              </a:rPr>
              <a:t># IV.</a:t>
            </a:r>
            <a:r>
              <a:rPr lang="es-ES" sz="1600" dirty="0">
                <a:solidFill>
                  <a:schemeClr val="bg2">
                    <a:lumMod val="50000"/>
                  </a:schemeClr>
                </a:solidFill>
                <a:latin typeface="Rubik"/>
              </a:rPr>
              <a:t> En promedio, no existe diferencia en el ancho del sépalo entre las 3 especies.</a:t>
            </a:r>
          </a:p>
          <a:p>
            <a:r>
              <a:rPr lang="es-ES" sz="1600" dirty="0">
                <a:solidFill>
                  <a:schemeClr val="bg2">
                    <a:lumMod val="50000"/>
                  </a:schemeClr>
                </a:solidFill>
                <a:latin typeface="Rubik"/>
              </a:rPr>
              <a:t>	# </a:t>
            </a:r>
            <a:r>
              <a:rPr lang="es-ES" sz="1600" dirty="0" err="1">
                <a:solidFill>
                  <a:schemeClr val="bg2">
                    <a:lumMod val="50000"/>
                  </a:schemeClr>
                </a:solidFill>
                <a:latin typeface="Rubik"/>
              </a:rPr>
              <a:t>Hn</a:t>
            </a:r>
            <a:r>
              <a:rPr lang="es-ES" sz="1600" dirty="0">
                <a:solidFill>
                  <a:schemeClr val="bg2">
                    <a:lumMod val="50000"/>
                  </a:schemeClr>
                </a:solidFill>
                <a:latin typeface="Rubik"/>
              </a:rPr>
              <a:t>: </a:t>
            </a:r>
            <a:r>
              <a:rPr lang="es-ES" sz="1600" dirty="0" err="1">
                <a:solidFill>
                  <a:schemeClr val="bg2">
                    <a:lumMod val="50000"/>
                  </a:schemeClr>
                </a:solidFill>
                <a:latin typeface="Rubik"/>
              </a:rPr>
              <a:t>swSepal</a:t>
            </a:r>
            <a:r>
              <a:rPr lang="es-ES" sz="1600" dirty="0">
                <a:solidFill>
                  <a:schemeClr val="bg2">
                    <a:lumMod val="50000"/>
                  </a:schemeClr>
                </a:solidFill>
                <a:latin typeface="Rubik"/>
              </a:rPr>
              <a:t> == </a:t>
            </a:r>
            <a:r>
              <a:rPr lang="es-ES" sz="1600" dirty="0" err="1">
                <a:solidFill>
                  <a:schemeClr val="bg2">
                    <a:lumMod val="50000"/>
                  </a:schemeClr>
                </a:solidFill>
                <a:latin typeface="Rubik"/>
              </a:rPr>
              <a:t>swVersicolor</a:t>
            </a:r>
            <a:r>
              <a:rPr lang="es-ES" sz="1600" dirty="0">
                <a:solidFill>
                  <a:schemeClr val="bg2">
                    <a:lumMod val="50000"/>
                  </a:schemeClr>
                </a:solidFill>
                <a:latin typeface="Rubik"/>
              </a:rPr>
              <a:t> == </a:t>
            </a:r>
            <a:r>
              <a:rPr lang="es-ES" sz="1600" dirty="0" err="1">
                <a:solidFill>
                  <a:schemeClr val="bg2">
                    <a:lumMod val="50000"/>
                  </a:schemeClr>
                </a:solidFill>
                <a:latin typeface="Rubik"/>
              </a:rPr>
              <a:t>swVirginica</a:t>
            </a:r>
            <a:endParaRPr lang="es-ES" sz="1600" dirty="0">
              <a:solidFill>
                <a:schemeClr val="bg2">
                  <a:lumMod val="50000"/>
                </a:schemeClr>
              </a:solidFill>
              <a:latin typeface="Rubik"/>
            </a:endParaRPr>
          </a:p>
          <a:p>
            <a:r>
              <a:rPr lang="es-ES" sz="1600" dirty="0">
                <a:solidFill>
                  <a:schemeClr val="bg2">
                    <a:lumMod val="50000"/>
                  </a:schemeClr>
                </a:solidFill>
                <a:latin typeface="Rubik"/>
              </a:rPr>
              <a:t>	# Ha: que al menos uno sea !=</a:t>
            </a:r>
          </a:p>
          <a:p>
            <a:r>
              <a:rPr lang="es-ES" sz="1600" dirty="0">
                <a:solidFill>
                  <a:schemeClr val="bg2">
                    <a:lumMod val="50000"/>
                  </a:schemeClr>
                </a:solidFill>
                <a:latin typeface="Rubik"/>
              </a:rPr>
              <a:t>	# NC(99%) = 0.01</a:t>
            </a:r>
          </a:p>
          <a:p>
            <a:endParaRPr lang="es-ES" sz="1600" dirty="0">
              <a:solidFill>
                <a:schemeClr val="bg2">
                  <a:lumMod val="50000"/>
                </a:schemeClr>
              </a:solidFill>
              <a:latin typeface="Rubik"/>
            </a:endParaRPr>
          </a:p>
          <a:p>
            <a:r>
              <a:rPr lang="es-ES" sz="1600" dirty="0" err="1">
                <a:latin typeface="Rubik"/>
              </a:rPr>
              <a:t>str</a:t>
            </a:r>
            <a:r>
              <a:rPr lang="es-ES" sz="1600" dirty="0">
                <a:latin typeface="Rubik"/>
              </a:rPr>
              <a:t>(iris)</a:t>
            </a:r>
            <a:r>
              <a:rPr lang="es-ES" sz="1600" dirty="0">
                <a:solidFill>
                  <a:schemeClr val="bg2">
                    <a:lumMod val="50000"/>
                  </a:schemeClr>
                </a:solidFill>
                <a:latin typeface="Rubik"/>
              </a:rPr>
              <a:t>	# Mostrar la estructura interna del objeto</a:t>
            </a:r>
          </a:p>
          <a:p>
            <a:endParaRPr lang="es-ES" sz="1600" dirty="0">
              <a:solidFill>
                <a:schemeClr val="bg2">
                  <a:lumMod val="50000"/>
                </a:schemeClr>
              </a:solidFill>
              <a:latin typeface="Rubik"/>
            </a:endParaRPr>
          </a:p>
          <a:p>
            <a:r>
              <a:rPr lang="es-ES" sz="1600" dirty="0" err="1">
                <a:latin typeface="Rubik"/>
              </a:rPr>
              <a:t>boxplot</a:t>
            </a:r>
            <a:r>
              <a:rPr lang="es-ES" sz="1600" dirty="0">
                <a:latin typeface="Rubik"/>
              </a:rPr>
              <a:t>(log(</a:t>
            </a:r>
            <a:r>
              <a:rPr lang="es-ES" sz="1600" dirty="0" err="1">
                <a:latin typeface="Rubik"/>
              </a:rPr>
              <a:t>iris$Sepal.Width</a:t>
            </a:r>
            <a:r>
              <a:rPr lang="es-ES" sz="1600" dirty="0">
                <a:latin typeface="Rubik"/>
              </a:rPr>
              <a:t>))						 </a:t>
            </a:r>
            <a:r>
              <a:rPr lang="es-ES" sz="1600" dirty="0" err="1">
                <a:latin typeface="Rubik"/>
              </a:rPr>
              <a:t>boxplot</a:t>
            </a:r>
            <a:r>
              <a:rPr lang="es-ES" sz="1600" dirty="0">
                <a:latin typeface="Rubik"/>
              </a:rPr>
              <a:t>(</a:t>
            </a:r>
            <a:r>
              <a:rPr lang="es-ES" sz="1600" dirty="0" err="1">
                <a:latin typeface="Rubik"/>
              </a:rPr>
              <a:t>iris$Sepal.Width</a:t>
            </a:r>
            <a:r>
              <a:rPr lang="es-ES" sz="1600" dirty="0">
                <a:latin typeface="Rubik"/>
              </a:rPr>
              <a:t>)</a:t>
            </a: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err="1">
                <a:latin typeface="Rubik"/>
              </a:rPr>
              <a:t>boxplot</a:t>
            </a:r>
            <a:r>
              <a:rPr lang="es-ES" sz="1600" dirty="0">
                <a:latin typeface="Rubik"/>
              </a:rPr>
              <a:t>(log(</a:t>
            </a:r>
            <a:r>
              <a:rPr lang="es-ES" sz="1600" dirty="0" err="1">
                <a:latin typeface="Rubik"/>
              </a:rPr>
              <a:t>iris$Sepal.Width</a:t>
            </a:r>
            <a:r>
              <a:rPr lang="es-ES" sz="1600" dirty="0">
                <a:latin typeface="Rubik"/>
              </a:rPr>
              <a:t>) ~ </a:t>
            </a:r>
            <a:r>
              <a:rPr lang="es-ES" sz="1600" dirty="0" err="1">
                <a:latin typeface="Rubik"/>
              </a:rPr>
              <a:t>Species</a:t>
            </a:r>
            <a:r>
              <a:rPr lang="es-ES" sz="1600" dirty="0">
                <a:latin typeface="Rubik"/>
              </a:rPr>
              <a:t>, data = iris)			 </a:t>
            </a:r>
            <a:r>
              <a:rPr lang="es-ES" sz="1600" dirty="0" err="1">
                <a:latin typeface="Rubik"/>
              </a:rPr>
              <a:t>boxplot</a:t>
            </a:r>
            <a:r>
              <a:rPr lang="es-ES" sz="1600" dirty="0">
                <a:latin typeface="Rubik"/>
              </a:rPr>
              <a:t>(</a:t>
            </a:r>
            <a:r>
              <a:rPr lang="es-ES" sz="1600" dirty="0" err="1">
                <a:latin typeface="Rubik"/>
              </a:rPr>
              <a:t>Sepal.Width</a:t>
            </a:r>
            <a:r>
              <a:rPr lang="es-ES" sz="1600" dirty="0">
                <a:latin typeface="Rubik"/>
              </a:rPr>
              <a:t> ~ </a:t>
            </a:r>
            <a:r>
              <a:rPr lang="es-ES" sz="1600" dirty="0" err="1">
                <a:latin typeface="Rubik"/>
              </a:rPr>
              <a:t>Species</a:t>
            </a:r>
            <a:r>
              <a:rPr lang="es-ES" sz="1600" dirty="0">
                <a:latin typeface="Rubik"/>
              </a:rPr>
              <a:t>, data = iris)</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2" name="Imagen 1"/>
          <p:cNvPicPr>
            <a:picLocks noChangeAspect="1"/>
          </p:cNvPicPr>
          <p:nvPr/>
        </p:nvPicPr>
        <p:blipFill>
          <a:blip r:embed="rId3"/>
          <a:stretch>
            <a:fillRect/>
          </a:stretch>
        </p:blipFill>
        <p:spPr>
          <a:xfrm>
            <a:off x="876879" y="2847769"/>
            <a:ext cx="3879270" cy="1326552"/>
          </a:xfrm>
          <a:prstGeom prst="rect">
            <a:avLst/>
          </a:prstGeom>
          <a:ln>
            <a:noFill/>
          </a:ln>
          <a:effectLst>
            <a:outerShdw blurRad="292100" dist="139700" dir="2700000" algn="tl" rotWithShape="0">
              <a:srgbClr val="333333">
                <a:alpha val="65000"/>
              </a:srgbClr>
            </a:outerShdw>
          </a:effectLst>
        </p:spPr>
      </p:pic>
      <p:pic>
        <p:nvPicPr>
          <p:cNvPr id="4" name="Imagen 3"/>
          <p:cNvPicPr>
            <a:picLocks noChangeAspect="1"/>
          </p:cNvPicPr>
          <p:nvPr/>
        </p:nvPicPr>
        <p:blipFill>
          <a:blip r:embed="rId4"/>
          <a:stretch>
            <a:fillRect/>
          </a:stretch>
        </p:blipFill>
        <p:spPr>
          <a:xfrm>
            <a:off x="6928858" y="2870933"/>
            <a:ext cx="3969075" cy="1303388"/>
          </a:xfrm>
          <a:prstGeom prst="rect">
            <a:avLst/>
          </a:prstGeom>
          <a:ln>
            <a:noFill/>
          </a:ln>
          <a:effectLst>
            <a:outerShdw blurRad="292100" dist="139700" dir="2700000" algn="tl" rotWithShape="0">
              <a:srgbClr val="333333">
                <a:alpha val="65000"/>
              </a:srgbClr>
            </a:outerShdw>
          </a:effectLst>
        </p:spPr>
      </p:pic>
      <p:pic>
        <p:nvPicPr>
          <p:cNvPr id="6" name="Imagen 5"/>
          <p:cNvPicPr>
            <a:picLocks noChangeAspect="1"/>
          </p:cNvPicPr>
          <p:nvPr/>
        </p:nvPicPr>
        <p:blipFill>
          <a:blip r:embed="rId5"/>
          <a:stretch>
            <a:fillRect/>
          </a:stretch>
        </p:blipFill>
        <p:spPr>
          <a:xfrm>
            <a:off x="914978" y="4909181"/>
            <a:ext cx="3803071" cy="16880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30549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5: </a:t>
            </a:r>
            <a:r>
              <a:rPr lang="es-ES" sz="2800" u="sng" dirty="0">
                <a:latin typeface="Montserrat"/>
              </a:rPr>
              <a:t>Teorema del límite central e inferencia estadística</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34139"/>
            <a:ext cx="11430000" cy="5755422"/>
          </a:xfrm>
          <a:prstGeom prst="rect">
            <a:avLst/>
          </a:prstGeom>
        </p:spPr>
        <p:txBody>
          <a:bodyPr wrap="square">
            <a:spAutoFit/>
          </a:bodyPr>
          <a:lstStyle/>
          <a:p>
            <a:r>
              <a:rPr lang="es-ES" sz="1600" b="1" dirty="0">
                <a:solidFill>
                  <a:schemeClr val="bg2">
                    <a:lumMod val="50000"/>
                  </a:schemeClr>
                </a:solidFill>
                <a:latin typeface="Rubik"/>
              </a:rPr>
              <a:t># IV.</a:t>
            </a:r>
            <a:r>
              <a:rPr lang="es-ES" sz="1600" dirty="0">
                <a:solidFill>
                  <a:schemeClr val="bg2">
                    <a:lumMod val="50000"/>
                  </a:schemeClr>
                </a:solidFill>
                <a:latin typeface="Rubik"/>
              </a:rPr>
              <a:t> Análisis de las varianzas y conclusiones</a:t>
            </a:r>
          </a:p>
          <a:p>
            <a:endParaRPr lang="es-ES" sz="1600" dirty="0">
              <a:solidFill>
                <a:schemeClr val="bg2">
                  <a:lumMod val="50000"/>
                </a:schemeClr>
              </a:solidFill>
              <a:latin typeface="Rubik"/>
            </a:endParaRPr>
          </a:p>
          <a:p>
            <a:r>
              <a:rPr lang="es-ES" sz="1600" dirty="0" err="1">
                <a:latin typeface="Rubik"/>
              </a:rPr>
              <a:t>anova</a:t>
            </a:r>
            <a:r>
              <a:rPr lang="es-ES" sz="1600" dirty="0">
                <a:latin typeface="Rubik"/>
              </a:rPr>
              <a:t> &lt;- </a:t>
            </a:r>
            <a:r>
              <a:rPr lang="es-ES" sz="1600" dirty="0" err="1">
                <a:latin typeface="Rubik"/>
              </a:rPr>
              <a:t>aov</a:t>
            </a:r>
            <a:r>
              <a:rPr lang="es-ES" sz="1600" dirty="0">
                <a:latin typeface="Rubik"/>
              </a:rPr>
              <a:t>(</a:t>
            </a:r>
            <a:r>
              <a:rPr lang="es-ES" sz="1600" dirty="0" err="1">
                <a:latin typeface="Rubik"/>
              </a:rPr>
              <a:t>Sepal.Width</a:t>
            </a:r>
            <a:r>
              <a:rPr lang="es-ES" sz="1600" dirty="0">
                <a:latin typeface="Rubik"/>
              </a:rPr>
              <a:t> ~ </a:t>
            </a:r>
            <a:r>
              <a:rPr lang="es-ES" sz="1600" dirty="0" err="1">
                <a:latin typeface="Rubik"/>
              </a:rPr>
              <a:t>Species</a:t>
            </a:r>
            <a:r>
              <a:rPr lang="es-ES" sz="1600" dirty="0">
                <a:latin typeface="Rubik"/>
              </a:rPr>
              <a:t>, data = iris)</a:t>
            </a:r>
            <a:r>
              <a:rPr lang="es-ES" sz="1600" dirty="0">
                <a:solidFill>
                  <a:schemeClr val="bg2">
                    <a:lumMod val="50000"/>
                  </a:schemeClr>
                </a:solidFill>
                <a:latin typeface="Rubik"/>
              </a:rPr>
              <a:t>		# Computar el análisis de las varianzas</a:t>
            </a:r>
          </a:p>
          <a:p>
            <a:r>
              <a:rPr lang="es-ES" sz="1600" dirty="0">
                <a:solidFill>
                  <a:schemeClr val="bg2">
                    <a:lumMod val="50000"/>
                  </a:schemeClr>
                </a:solidFill>
                <a:latin typeface="Rubik"/>
              </a:rPr>
              <a:t>	#</a:t>
            </a:r>
            <a:r>
              <a:rPr lang="en-US" sz="1600" dirty="0">
                <a:solidFill>
                  <a:schemeClr val="bg2">
                    <a:lumMod val="50000"/>
                  </a:schemeClr>
                </a:solidFill>
                <a:latin typeface="Rubik"/>
              </a:rPr>
              <a:t> Terms:</a:t>
            </a:r>
          </a:p>
          <a:p>
            <a:r>
              <a:rPr lang="en-US" sz="1600" dirty="0">
                <a:solidFill>
                  <a:schemeClr val="bg2">
                    <a:lumMod val="50000"/>
                  </a:schemeClr>
                </a:solidFill>
                <a:latin typeface="Rubik"/>
              </a:rPr>
              <a:t>                #	 	Species Residuals</a:t>
            </a:r>
          </a:p>
          <a:p>
            <a:r>
              <a:rPr lang="en-US" sz="1600" dirty="0">
                <a:solidFill>
                  <a:schemeClr val="bg2">
                    <a:lumMod val="50000"/>
                  </a:schemeClr>
                </a:solidFill>
                <a:latin typeface="Rubik"/>
              </a:rPr>
              <a:t>	# Sum of Squares  11.34493  16.96200</a:t>
            </a:r>
          </a:p>
          <a:p>
            <a:r>
              <a:rPr lang="en-US" sz="1600" dirty="0">
                <a:solidFill>
                  <a:schemeClr val="bg2">
                    <a:lumMod val="50000"/>
                  </a:schemeClr>
                </a:solidFill>
                <a:latin typeface="Rubik"/>
              </a:rPr>
              <a:t>	# Deg. of Freedom        2       147</a:t>
            </a:r>
          </a:p>
          <a:p>
            <a:r>
              <a:rPr lang="en-US" sz="1600" dirty="0">
                <a:solidFill>
                  <a:schemeClr val="bg2">
                    <a:lumMod val="50000"/>
                  </a:schemeClr>
                </a:solidFill>
                <a:latin typeface="Rubik"/>
              </a:rPr>
              <a:t>	# Residual standard error: 0.3396877</a:t>
            </a:r>
          </a:p>
          <a:p>
            <a:r>
              <a:rPr lang="en-US" sz="1600" dirty="0">
                <a:solidFill>
                  <a:schemeClr val="bg2">
                    <a:lumMod val="50000"/>
                  </a:schemeClr>
                </a:solidFill>
                <a:latin typeface="Rubik"/>
              </a:rPr>
              <a:t>	# Estimated effects may be unbalanced</a:t>
            </a:r>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err="1">
                <a:latin typeface="Rubik"/>
              </a:rPr>
              <a:t>summary</a:t>
            </a:r>
            <a:r>
              <a:rPr lang="es-ES" sz="1600" dirty="0">
                <a:latin typeface="Rubik"/>
              </a:rPr>
              <a:t>(</a:t>
            </a:r>
            <a:r>
              <a:rPr lang="es-ES" sz="1600" dirty="0" err="1">
                <a:latin typeface="Rubik"/>
              </a:rPr>
              <a:t>anova</a:t>
            </a:r>
            <a:r>
              <a:rPr lang="es-ES" sz="1600" dirty="0">
                <a:latin typeface="Rubik"/>
              </a:rPr>
              <a:t>)					</a:t>
            </a:r>
            <a:r>
              <a:rPr lang="es-ES" sz="1600" dirty="0">
                <a:solidFill>
                  <a:schemeClr val="bg2">
                    <a:lumMod val="50000"/>
                  </a:schemeClr>
                </a:solidFill>
                <a:latin typeface="Rubik"/>
              </a:rPr>
              <a:t># Información resumen del objeto</a:t>
            </a:r>
          </a:p>
          <a:p>
            <a:r>
              <a:rPr lang="es-ES" sz="1600" dirty="0">
                <a:solidFill>
                  <a:schemeClr val="bg2">
                    <a:lumMod val="50000"/>
                  </a:schemeClr>
                </a:solidFill>
                <a:latin typeface="Rubik"/>
              </a:rPr>
              <a:t>	#                      </a:t>
            </a:r>
            <a:r>
              <a:rPr lang="es-ES" sz="1600" dirty="0" err="1">
                <a:solidFill>
                  <a:schemeClr val="bg2">
                    <a:lumMod val="50000"/>
                  </a:schemeClr>
                </a:solidFill>
                <a:latin typeface="Rubik"/>
              </a:rPr>
              <a:t>Df</a:t>
            </a:r>
            <a:r>
              <a:rPr lang="es-ES" sz="1600" dirty="0">
                <a:solidFill>
                  <a:schemeClr val="bg2">
                    <a:lumMod val="50000"/>
                  </a:schemeClr>
                </a:solidFill>
                <a:latin typeface="Rubik"/>
              </a:rPr>
              <a:t>  Sum </a:t>
            </a:r>
            <a:r>
              <a:rPr lang="es-ES" sz="1600" dirty="0" err="1">
                <a:solidFill>
                  <a:schemeClr val="bg2">
                    <a:lumMod val="50000"/>
                  </a:schemeClr>
                </a:solidFill>
                <a:latin typeface="Rubik"/>
              </a:rPr>
              <a:t>Sq</a:t>
            </a:r>
            <a:r>
              <a:rPr lang="es-ES" sz="1600" dirty="0">
                <a:solidFill>
                  <a:schemeClr val="bg2">
                    <a:lumMod val="50000"/>
                  </a:schemeClr>
                </a:solidFill>
                <a:latin typeface="Rubik"/>
              </a:rPr>
              <a:t> 	Mean </a:t>
            </a:r>
            <a:r>
              <a:rPr lang="es-ES" sz="1600" dirty="0" err="1">
                <a:solidFill>
                  <a:schemeClr val="bg2">
                    <a:lumMod val="50000"/>
                  </a:schemeClr>
                </a:solidFill>
                <a:latin typeface="Rubik"/>
              </a:rPr>
              <a:t>Sq</a:t>
            </a:r>
            <a:r>
              <a:rPr lang="es-ES" sz="1600" dirty="0">
                <a:solidFill>
                  <a:schemeClr val="bg2">
                    <a:lumMod val="50000"/>
                  </a:schemeClr>
                </a:solidFill>
                <a:latin typeface="Rubik"/>
              </a:rPr>
              <a:t> 	F </a:t>
            </a:r>
            <a:r>
              <a:rPr lang="es-ES" sz="1600" dirty="0" err="1">
                <a:solidFill>
                  <a:schemeClr val="bg2">
                    <a:lumMod val="50000"/>
                  </a:schemeClr>
                </a:solidFill>
                <a:latin typeface="Rubik"/>
              </a:rPr>
              <a:t>value</a:t>
            </a:r>
            <a:r>
              <a:rPr lang="es-ES" sz="1600" dirty="0">
                <a:solidFill>
                  <a:schemeClr val="bg2">
                    <a:lumMod val="50000"/>
                  </a:schemeClr>
                </a:solidFill>
                <a:latin typeface="Rubik"/>
              </a:rPr>
              <a:t> 	Pr(&gt;F)</a:t>
            </a:r>
          </a:p>
          <a:p>
            <a:r>
              <a:rPr lang="es-ES" sz="1600" dirty="0">
                <a:solidFill>
                  <a:schemeClr val="bg2">
                    <a:lumMod val="50000"/>
                  </a:schemeClr>
                </a:solidFill>
                <a:latin typeface="Rubik"/>
              </a:rPr>
              <a:t>	# </a:t>
            </a:r>
            <a:r>
              <a:rPr lang="es-ES" sz="1600" dirty="0" err="1">
                <a:solidFill>
                  <a:schemeClr val="bg2">
                    <a:lumMod val="50000"/>
                  </a:schemeClr>
                </a:solidFill>
                <a:latin typeface="Rubik"/>
              </a:rPr>
              <a:t>Species</a:t>
            </a:r>
            <a:r>
              <a:rPr lang="es-ES" sz="1600" dirty="0">
                <a:solidFill>
                  <a:schemeClr val="bg2">
                    <a:lumMod val="50000"/>
                  </a:schemeClr>
                </a:solidFill>
                <a:latin typeface="Rubik"/>
              </a:rPr>
              <a:t>          2  11.35   	5.672   	49.16 	&lt;2e-16 ***</a:t>
            </a:r>
          </a:p>
          <a:p>
            <a:r>
              <a:rPr lang="es-ES" sz="1600" dirty="0">
                <a:solidFill>
                  <a:schemeClr val="bg2">
                    <a:lumMod val="50000"/>
                  </a:schemeClr>
                </a:solidFill>
                <a:latin typeface="Rubik"/>
              </a:rPr>
              <a:t>	# </a:t>
            </a:r>
            <a:r>
              <a:rPr lang="es-ES" sz="1600" dirty="0" err="1">
                <a:solidFill>
                  <a:schemeClr val="bg2">
                    <a:lumMod val="50000"/>
                  </a:schemeClr>
                </a:solidFill>
                <a:latin typeface="Rubik"/>
              </a:rPr>
              <a:t>Residuals</a:t>
            </a:r>
            <a:r>
              <a:rPr lang="es-ES" sz="1600" dirty="0">
                <a:solidFill>
                  <a:schemeClr val="bg2">
                    <a:lumMod val="50000"/>
                  </a:schemeClr>
                </a:solidFill>
                <a:latin typeface="Rubik"/>
              </a:rPr>
              <a:t>   147  16.96   	0.115</a:t>
            </a:r>
          </a:p>
          <a:p>
            <a:r>
              <a:rPr lang="es-ES" sz="1600" dirty="0">
                <a:solidFill>
                  <a:schemeClr val="bg2">
                    <a:lumMod val="50000"/>
                  </a:schemeClr>
                </a:solidFill>
                <a:latin typeface="Rubik"/>
              </a:rPr>
              <a:t>	# ---</a:t>
            </a:r>
          </a:p>
          <a:p>
            <a:r>
              <a:rPr lang="es-ES" sz="1600" dirty="0">
                <a:solidFill>
                  <a:schemeClr val="bg2">
                    <a:lumMod val="50000"/>
                  </a:schemeClr>
                </a:solidFill>
                <a:latin typeface="Rubik"/>
              </a:rPr>
              <a:t>	# </a:t>
            </a:r>
            <a:r>
              <a:rPr lang="es-ES" sz="1600" dirty="0" err="1">
                <a:solidFill>
                  <a:schemeClr val="bg2">
                    <a:lumMod val="50000"/>
                  </a:schemeClr>
                </a:solidFill>
                <a:latin typeface="Rubik"/>
              </a:rPr>
              <a:t>Signif</a:t>
            </a:r>
            <a:r>
              <a:rPr lang="es-ES" sz="1600" dirty="0">
                <a:solidFill>
                  <a:schemeClr val="bg2">
                    <a:lumMod val="50000"/>
                  </a:schemeClr>
                </a:solidFill>
                <a:latin typeface="Rubik"/>
              </a:rPr>
              <a:t>. </a:t>
            </a:r>
            <a:r>
              <a:rPr lang="es-ES" sz="1600" dirty="0" err="1">
                <a:solidFill>
                  <a:schemeClr val="bg2">
                    <a:lumMod val="50000"/>
                  </a:schemeClr>
                </a:solidFill>
                <a:latin typeface="Rubik"/>
              </a:rPr>
              <a:t>codes</a:t>
            </a:r>
            <a:r>
              <a:rPr lang="es-ES" sz="1600" dirty="0">
                <a:solidFill>
                  <a:schemeClr val="bg2">
                    <a:lumMod val="50000"/>
                  </a:schemeClr>
                </a:solidFill>
                <a:latin typeface="Rubik"/>
              </a:rPr>
              <a:t>:  0 '***' 0.001 '**' 0.01 '*' 0.05 '.' 0.1 ' ' 1</a:t>
            </a:r>
          </a:p>
          <a:p>
            <a:r>
              <a:rPr lang="es-ES" sz="1600" dirty="0">
                <a:solidFill>
                  <a:schemeClr val="bg2">
                    <a:lumMod val="50000"/>
                  </a:schemeClr>
                </a:solidFill>
                <a:latin typeface="Rubik"/>
              </a:rPr>
              <a:t>	</a:t>
            </a:r>
          </a:p>
          <a:p>
            <a:r>
              <a:rPr lang="es-ES" sz="1600" dirty="0">
                <a:solidFill>
                  <a:schemeClr val="bg2">
                    <a:lumMod val="50000"/>
                  </a:schemeClr>
                </a:solidFill>
                <a:latin typeface="Rubik"/>
              </a:rPr>
              <a:t>	# Comparamos</a:t>
            </a:r>
          </a:p>
          <a:p>
            <a:r>
              <a:rPr lang="es-ES" sz="1600" dirty="0">
                <a:solidFill>
                  <a:schemeClr val="bg2">
                    <a:lumMod val="50000"/>
                  </a:schemeClr>
                </a:solidFill>
                <a:latin typeface="Rubik"/>
              </a:rPr>
              <a:t>		# 2e-16 &gt;= 0.01 = FALSE -&gt; rechazado</a:t>
            </a:r>
          </a:p>
          <a:p>
            <a:r>
              <a:rPr lang="es-ES" sz="1600" dirty="0">
                <a:solidFill>
                  <a:schemeClr val="bg2">
                    <a:lumMod val="50000"/>
                  </a:schemeClr>
                </a:solidFill>
                <a:latin typeface="Rubik"/>
              </a:rPr>
              <a:t>		# Dado este resultado se puede decir que existe evidencia estadística para </a:t>
            </a:r>
            <a:r>
              <a:rPr lang="es-ES" sz="1600" b="1" dirty="0">
                <a:solidFill>
                  <a:schemeClr val="bg2">
                    <a:lumMod val="50000"/>
                  </a:schemeClr>
                </a:solidFill>
                <a:latin typeface="Rubik"/>
              </a:rPr>
              <a:t>rechazar</a:t>
            </a:r>
            <a:r>
              <a:rPr lang="es-ES" sz="1600" dirty="0">
                <a:solidFill>
                  <a:schemeClr val="bg2">
                    <a:lumMod val="50000"/>
                  </a:schemeClr>
                </a:solidFill>
                <a:latin typeface="Rubik"/>
              </a:rPr>
              <a:t> </a:t>
            </a:r>
            <a:r>
              <a:rPr lang="es-ES" sz="1600" dirty="0" err="1">
                <a:solidFill>
                  <a:schemeClr val="bg2">
                    <a:lumMod val="50000"/>
                  </a:schemeClr>
                </a:solidFill>
                <a:latin typeface="Rubik"/>
              </a:rPr>
              <a:t>Hn</a:t>
            </a:r>
            <a:endParaRPr lang="es-ES" sz="1600" dirty="0">
              <a:solidFill>
                <a:schemeClr val="bg2">
                  <a:lumMod val="50000"/>
                </a:schemeClr>
              </a:solidFill>
              <a:latin typeface="Rubik"/>
            </a:endParaRPr>
          </a:p>
          <a:p>
            <a:r>
              <a:rPr lang="es-ES" sz="1600" dirty="0">
                <a:solidFill>
                  <a:schemeClr val="bg2">
                    <a:lumMod val="50000"/>
                  </a:schemeClr>
                </a:solidFill>
                <a:latin typeface="Rubik"/>
              </a:rPr>
              <a:t>		# El ancho del sépalo de las especies de iris no son iguales</a:t>
            </a: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7208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6: </a:t>
            </a:r>
            <a:r>
              <a:rPr lang="es-ES" sz="2800" u="sng" dirty="0">
                <a:latin typeface="Montserrat"/>
              </a:rPr>
              <a:t>Regresión lineal y Clasificación</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34139"/>
            <a:ext cx="11696700" cy="6001643"/>
          </a:xfrm>
          <a:prstGeom prst="rect">
            <a:avLst/>
          </a:prstGeom>
        </p:spPr>
        <p:txBody>
          <a:bodyPr wrap="square">
            <a:spAutoFit/>
          </a:bodyPr>
          <a:lstStyle/>
          <a:p>
            <a:r>
              <a:rPr lang="es-MX" sz="1600" dirty="0">
                <a:solidFill>
                  <a:schemeClr val="bg2">
                    <a:lumMod val="50000"/>
                  </a:schemeClr>
                </a:solidFill>
                <a:latin typeface="Rubik"/>
              </a:rPr>
              <a:t># </a:t>
            </a:r>
            <a:r>
              <a:rPr lang="es-ES" sz="1600" dirty="0">
                <a:solidFill>
                  <a:schemeClr val="bg2">
                    <a:lumMod val="50000"/>
                  </a:schemeClr>
                </a:solidFill>
                <a:latin typeface="Rubik"/>
              </a:rPr>
              <a:t>Desarrollo</a:t>
            </a:r>
          </a:p>
          <a:p>
            <a:r>
              <a:rPr lang="es-ES" sz="1600" dirty="0">
                <a:solidFill>
                  <a:schemeClr val="bg2">
                    <a:lumMod val="50000"/>
                  </a:schemeClr>
                </a:solidFill>
                <a:latin typeface="Rubik"/>
              </a:rPr>
              <a:t>“Supongamos que nuestro trabajo consiste en aconsejar a un cliente sobre como mejorar las ventas de un producto particular, y el conjunto de datos del que disponemos son datos de publicidad, que consisten en las ventas de aquel producto en 200 diferentes mercados, junto con presupuestos de publicidad para el producto en cada uno de aquellos mercados para tres medios de comunicación diferentes: TV, radio, y periódico. No es posible para nuestro cliente incrementar directamente las ventas del producto. Por otro lado, ellos pueden controlar el gasto en publicidad para cada uno de los tres medios de comunicación. </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Por lo tanto, si determinamos que hay una asociación entre publicidad y ventas, entonces podemos instruir a nuestro cliente para que ajuste los presupuestos de publicidad, y así indirectamente incrementar las ventas.</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En otras palabras, nuestro objetivo es desarrollar un modelo preciso que pueda ser usado para predecir las ventas sobre la base de los tres presupuestos de medios de comunicación. Ajuste modelos de regresión lineal múltiple a los datos advertisement.csv y elija el modelo más adecuado siguiendo los procedimientos vistos.</a:t>
            </a:r>
          </a:p>
          <a:p>
            <a:r>
              <a:rPr lang="es-ES" sz="1600" dirty="0">
                <a:solidFill>
                  <a:schemeClr val="bg2">
                    <a:lumMod val="50000"/>
                  </a:schemeClr>
                </a:solidFill>
                <a:latin typeface="Rubik"/>
              </a:rPr>
              <a:t>“</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Considera:</a:t>
            </a:r>
          </a:p>
          <a:p>
            <a:r>
              <a:rPr lang="es-ES" sz="1600" dirty="0">
                <a:solidFill>
                  <a:schemeClr val="bg2">
                    <a:lumMod val="50000"/>
                  </a:schemeClr>
                </a:solidFill>
                <a:latin typeface="Rubik"/>
              </a:rPr>
              <a:t>	# Y: Sales (Ventas de un producto)</a:t>
            </a:r>
          </a:p>
          <a:p>
            <a:r>
              <a:rPr lang="es-ES" sz="1600" dirty="0">
                <a:solidFill>
                  <a:schemeClr val="bg2">
                    <a:lumMod val="50000"/>
                  </a:schemeClr>
                </a:solidFill>
                <a:latin typeface="Rubik"/>
              </a:rPr>
              <a:t>	# X1: TV (Presupuesto de publicidad en TV para el producto)</a:t>
            </a:r>
          </a:p>
          <a:p>
            <a:r>
              <a:rPr lang="es-ES" sz="1600" dirty="0">
                <a:solidFill>
                  <a:schemeClr val="bg2">
                    <a:lumMod val="50000"/>
                  </a:schemeClr>
                </a:solidFill>
                <a:latin typeface="Rubik"/>
              </a:rPr>
              <a:t>	# X2: Radio (Presupuesto de publicidad en Radio para el producto)</a:t>
            </a:r>
          </a:p>
          <a:p>
            <a:r>
              <a:rPr lang="es-ES" sz="1600" dirty="0">
                <a:solidFill>
                  <a:schemeClr val="bg2">
                    <a:lumMod val="50000"/>
                  </a:schemeClr>
                </a:solidFill>
                <a:latin typeface="Rubik"/>
              </a:rPr>
              <a:t>	# X3: </a:t>
            </a:r>
            <a:r>
              <a:rPr lang="es-ES" sz="1600" dirty="0" err="1">
                <a:solidFill>
                  <a:schemeClr val="bg2">
                    <a:lumMod val="50000"/>
                  </a:schemeClr>
                </a:solidFill>
                <a:latin typeface="Rubik"/>
              </a:rPr>
              <a:t>Newspaper</a:t>
            </a:r>
            <a:r>
              <a:rPr lang="es-ES" sz="1600" dirty="0">
                <a:solidFill>
                  <a:schemeClr val="bg2">
                    <a:lumMod val="50000"/>
                  </a:schemeClr>
                </a:solidFill>
                <a:latin typeface="Rubik"/>
              </a:rPr>
              <a:t> (Presupuesto de publicidad en Periódico para el producto)</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Librerías necesarias</a:t>
            </a:r>
          </a:p>
          <a:p>
            <a:r>
              <a:rPr lang="es-ES" sz="1600" dirty="0" err="1">
                <a:latin typeface="Rubik"/>
              </a:rPr>
              <a:t>library</a:t>
            </a:r>
            <a:r>
              <a:rPr lang="es-ES" sz="1600" dirty="0">
                <a:latin typeface="Rubik"/>
              </a:rPr>
              <a:t>(</a:t>
            </a:r>
            <a:r>
              <a:rPr lang="es-ES" sz="1600" dirty="0" err="1">
                <a:latin typeface="Rubik"/>
              </a:rPr>
              <a:t>dplyr</a:t>
            </a:r>
            <a:r>
              <a:rPr lang="es-ES" sz="1600" dirty="0">
                <a:latin typeface="Rubik"/>
              </a:rPr>
              <a:t>)</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2432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6: </a:t>
            </a:r>
            <a:r>
              <a:rPr lang="es-ES" sz="2800" u="sng" dirty="0">
                <a:latin typeface="Montserrat"/>
              </a:rPr>
              <a:t>Regresión lineal y Clasificación</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6001643"/>
          </a:xfrm>
          <a:prstGeom prst="rect">
            <a:avLst/>
          </a:prstGeom>
        </p:spPr>
        <p:txBody>
          <a:bodyPr wrap="square">
            <a:spAutoFit/>
          </a:bodyPr>
          <a:lstStyle/>
          <a:p>
            <a:r>
              <a:rPr lang="es-MX" sz="1600" dirty="0">
                <a:solidFill>
                  <a:schemeClr val="bg2">
                    <a:lumMod val="50000"/>
                  </a:schemeClr>
                </a:solidFill>
                <a:latin typeface="Rubik"/>
              </a:rPr>
              <a:t># </a:t>
            </a:r>
            <a:r>
              <a:rPr lang="es-ES" sz="1600" dirty="0">
                <a:solidFill>
                  <a:schemeClr val="bg2">
                    <a:lumMod val="50000"/>
                  </a:schemeClr>
                </a:solidFill>
                <a:latin typeface="Rubik"/>
              </a:rPr>
              <a:t>Inspección de los datos</a:t>
            </a:r>
          </a:p>
          <a:p>
            <a:endParaRPr lang="es-ES" sz="1600" dirty="0">
              <a:solidFill>
                <a:schemeClr val="bg2">
                  <a:lumMod val="50000"/>
                </a:schemeClr>
              </a:solidFill>
              <a:latin typeface="Rubik"/>
            </a:endParaRPr>
          </a:p>
          <a:p>
            <a:r>
              <a:rPr lang="es-ES" sz="1600" dirty="0" err="1">
                <a:latin typeface="Rubik"/>
              </a:rPr>
              <a:t>adv</a:t>
            </a:r>
            <a:r>
              <a:rPr lang="es-ES" sz="1600" dirty="0">
                <a:latin typeface="Rubik"/>
              </a:rPr>
              <a:t> &lt;- read.csv("https://raw.githubusercontent.com/</a:t>
            </a:r>
            <a:r>
              <a:rPr lang="es-ES" sz="1600" dirty="0" err="1">
                <a:latin typeface="Rubik"/>
              </a:rPr>
              <a:t>beduExpert</a:t>
            </a:r>
            <a:r>
              <a:rPr lang="es-ES" sz="1600" dirty="0">
                <a:latin typeface="Rubik"/>
              </a:rPr>
              <a:t>/Programacion-R-Santander-2022/</a:t>
            </a:r>
            <a:r>
              <a:rPr lang="es-ES" sz="1600" dirty="0" err="1">
                <a:latin typeface="Rubik"/>
              </a:rPr>
              <a:t>main</a:t>
            </a:r>
            <a:r>
              <a:rPr lang="es-ES" sz="1600" dirty="0">
                <a:latin typeface="Rubik"/>
              </a:rPr>
              <a:t>/Sesion-06/data/advertising.csv")	</a:t>
            </a:r>
            <a:r>
              <a:rPr lang="es-ES" sz="1600" dirty="0">
                <a:solidFill>
                  <a:schemeClr val="bg2">
                    <a:lumMod val="50000"/>
                  </a:schemeClr>
                </a:solidFill>
                <a:latin typeface="Rubik"/>
              </a:rPr>
              <a:t># Crear </a:t>
            </a:r>
            <a:r>
              <a:rPr lang="es-ES" sz="1600" dirty="0" err="1">
                <a:solidFill>
                  <a:schemeClr val="bg2">
                    <a:lumMod val="50000"/>
                  </a:schemeClr>
                </a:solidFill>
                <a:latin typeface="Rubik"/>
              </a:rPr>
              <a:t>dataframe</a:t>
            </a:r>
            <a:r>
              <a:rPr lang="es-ES" sz="1600" dirty="0">
                <a:solidFill>
                  <a:schemeClr val="bg2">
                    <a:lumMod val="50000"/>
                  </a:schemeClr>
                </a:solidFill>
                <a:latin typeface="Rubik"/>
              </a:rPr>
              <a:t> a partir de la fuente de datos</a:t>
            </a:r>
          </a:p>
          <a:p>
            <a:endParaRPr lang="es-ES" sz="1600" dirty="0">
              <a:latin typeface="Rubik"/>
            </a:endParaRPr>
          </a:p>
          <a:p>
            <a:r>
              <a:rPr lang="es-ES" sz="1600" dirty="0">
                <a:latin typeface="Rubik"/>
              </a:rPr>
              <a:t>View(</a:t>
            </a:r>
            <a:r>
              <a:rPr lang="es-ES" sz="1600" dirty="0" err="1">
                <a:latin typeface="Rubik"/>
              </a:rPr>
              <a:t>adv</a:t>
            </a:r>
            <a:r>
              <a:rPr lang="es-ES" sz="1600" dirty="0">
                <a:latin typeface="Rubik"/>
              </a:rPr>
              <a:t>)					</a:t>
            </a:r>
            <a:r>
              <a:rPr lang="es-ES" sz="1600" dirty="0">
                <a:solidFill>
                  <a:schemeClr val="bg2">
                    <a:lumMod val="50000"/>
                  </a:schemeClr>
                </a:solidFill>
                <a:latin typeface="Rubik"/>
              </a:rPr>
              <a:t># Visualización del </a:t>
            </a:r>
            <a:r>
              <a:rPr lang="es-ES" sz="1600" dirty="0" err="1">
                <a:solidFill>
                  <a:schemeClr val="bg2">
                    <a:lumMod val="50000"/>
                  </a:schemeClr>
                </a:solidFill>
                <a:latin typeface="Rubik"/>
              </a:rPr>
              <a:t>dataframe</a:t>
            </a:r>
            <a:r>
              <a:rPr lang="es-ES" sz="1600" dirty="0">
                <a:solidFill>
                  <a:schemeClr val="bg2">
                    <a:lumMod val="50000"/>
                  </a:schemeClr>
                </a:solidFill>
                <a:latin typeface="Rubik"/>
              </a:rPr>
              <a:t> resultante</a:t>
            </a:r>
          </a:p>
          <a:p>
            <a:r>
              <a:rPr lang="es-ES" sz="1600" dirty="0" err="1">
                <a:latin typeface="Rubik"/>
              </a:rPr>
              <a:t>attach</a:t>
            </a:r>
            <a:r>
              <a:rPr lang="es-ES" sz="1600" dirty="0">
                <a:latin typeface="Rubik"/>
              </a:rPr>
              <a:t>(</a:t>
            </a:r>
            <a:r>
              <a:rPr lang="es-ES" sz="1600" dirty="0" err="1">
                <a:latin typeface="Rubik"/>
              </a:rPr>
              <a:t>adv</a:t>
            </a:r>
            <a:r>
              <a:rPr lang="es-ES" sz="1600" dirty="0">
                <a:latin typeface="Rubik"/>
              </a:rPr>
              <a:t>)				</a:t>
            </a:r>
            <a:r>
              <a:rPr lang="es-ES" sz="1600" dirty="0">
                <a:solidFill>
                  <a:schemeClr val="bg2">
                    <a:lumMod val="50000"/>
                  </a:schemeClr>
                </a:solidFill>
                <a:latin typeface="Rubik"/>
              </a:rPr>
              <a:t># Agregar la base a la ruta de búsqueda</a:t>
            </a:r>
          </a:p>
          <a:p>
            <a:endParaRPr lang="en-US" sz="1600" dirty="0">
              <a:latin typeface="Rubik"/>
            </a:endParaRPr>
          </a:p>
          <a:p>
            <a:r>
              <a:rPr lang="en-US" sz="1600" dirty="0">
                <a:solidFill>
                  <a:schemeClr val="bg2">
                    <a:lumMod val="50000"/>
                  </a:schemeClr>
                </a:solidFill>
                <a:latin typeface="Rubik"/>
              </a:rPr>
              <a:t># </a:t>
            </a:r>
            <a:r>
              <a:rPr lang="en-US" sz="1600" dirty="0" err="1">
                <a:solidFill>
                  <a:schemeClr val="bg2">
                    <a:lumMod val="50000"/>
                  </a:schemeClr>
                </a:solidFill>
                <a:latin typeface="Rubik"/>
              </a:rPr>
              <a:t>Asignación</a:t>
            </a:r>
            <a:r>
              <a:rPr lang="en-US" sz="1600" dirty="0">
                <a:solidFill>
                  <a:schemeClr val="bg2">
                    <a:lumMod val="50000"/>
                  </a:schemeClr>
                </a:solidFill>
                <a:latin typeface="Rubik"/>
              </a:rPr>
              <a:t> de variables</a:t>
            </a:r>
          </a:p>
          <a:p>
            <a:r>
              <a:rPr lang="en-US" sz="1600" dirty="0">
                <a:latin typeface="Rubik"/>
              </a:rPr>
              <a:t>y &lt;-Sales; x1 &lt;-TV</a:t>
            </a:r>
          </a:p>
          <a:p>
            <a:r>
              <a:rPr lang="en-US" sz="1600" dirty="0">
                <a:latin typeface="Rubik"/>
              </a:rPr>
              <a:t>x2 &lt;-Radio; x3 &lt;-Newspaper</a:t>
            </a:r>
          </a:p>
          <a:p>
            <a:r>
              <a:rPr lang="en-US" sz="1600" dirty="0" err="1">
                <a:latin typeface="Rubik"/>
              </a:rPr>
              <a:t>df</a:t>
            </a:r>
            <a:r>
              <a:rPr lang="en-US" sz="1600" dirty="0">
                <a:latin typeface="Rubik"/>
              </a:rPr>
              <a:t> &lt;- select(</a:t>
            </a:r>
            <a:r>
              <a:rPr lang="en-US" sz="1600" dirty="0" err="1">
                <a:latin typeface="Rubik"/>
              </a:rPr>
              <a:t>adv</a:t>
            </a:r>
            <a:r>
              <a:rPr lang="en-US" sz="1600" dirty="0">
                <a:latin typeface="Rubik"/>
              </a:rPr>
              <a:t>, Sales, TV, Radio, Newspaper)	</a:t>
            </a:r>
            <a:endParaRPr lang="en-US" sz="1600" dirty="0">
              <a:solidFill>
                <a:schemeClr val="bg2">
                  <a:lumMod val="50000"/>
                </a:schemeClr>
              </a:solidFill>
              <a:latin typeface="Rubik"/>
            </a:endParaRPr>
          </a:p>
          <a:p>
            <a:r>
              <a:rPr lang="en-US" sz="1600" dirty="0" err="1">
                <a:latin typeface="Rubik"/>
              </a:rPr>
              <a:t>str</a:t>
            </a:r>
            <a:r>
              <a:rPr lang="en-US" sz="1600" dirty="0">
                <a:latin typeface="Rubik"/>
              </a:rPr>
              <a:t>(</a:t>
            </a:r>
            <a:r>
              <a:rPr lang="en-US" sz="1600" dirty="0" err="1">
                <a:latin typeface="Rubik"/>
              </a:rPr>
              <a:t>df</a:t>
            </a:r>
            <a:r>
              <a:rPr lang="en-US" sz="1600" dirty="0">
                <a:latin typeface="Rubik"/>
              </a:rPr>
              <a:t>)					</a:t>
            </a:r>
            <a:r>
              <a:rPr lang="en-US" sz="1600" dirty="0">
                <a:solidFill>
                  <a:schemeClr val="bg2">
                    <a:lumMod val="50000"/>
                  </a:schemeClr>
                </a:solidFill>
                <a:latin typeface="Rubik"/>
              </a:rPr>
              <a:t># </a:t>
            </a:r>
            <a:r>
              <a:rPr lang="en-US" sz="1600" dirty="0" err="1">
                <a:solidFill>
                  <a:schemeClr val="bg2">
                    <a:lumMod val="50000"/>
                  </a:schemeClr>
                </a:solidFill>
                <a:latin typeface="Rubik"/>
              </a:rPr>
              <a:t>Mostrar</a:t>
            </a:r>
            <a:r>
              <a:rPr lang="en-US" sz="1600" dirty="0">
                <a:solidFill>
                  <a:schemeClr val="bg2">
                    <a:lumMod val="50000"/>
                  </a:schemeClr>
                </a:solidFill>
                <a:latin typeface="Rubik"/>
              </a:rPr>
              <a:t> </a:t>
            </a:r>
            <a:r>
              <a:rPr lang="en-US" sz="1600" dirty="0" err="1">
                <a:solidFill>
                  <a:schemeClr val="bg2">
                    <a:lumMod val="50000"/>
                  </a:schemeClr>
                </a:solidFill>
                <a:latin typeface="Rubik"/>
              </a:rPr>
              <a:t>estructura</a:t>
            </a:r>
            <a:r>
              <a:rPr lang="en-US" sz="1600" dirty="0">
                <a:solidFill>
                  <a:schemeClr val="bg2">
                    <a:lumMod val="50000"/>
                  </a:schemeClr>
                </a:solidFill>
                <a:latin typeface="Rubik"/>
              </a:rPr>
              <a:t> </a:t>
            </a:r>
            <a:r>
              <a:rPr lang="en-US" sz="1600" dirty="0" err="1">
                <a:solidFill>
                  <a:schemeClr val="bg2">
                    <a:lumMod val="50000"/>
                  </a:schemeClr>
                </a:solidFill>
                <a:latin typeface="Rubik"/>
              </a:rPr>
              <a:t>interna</a:t>
            </a:r>
            <a:r>
              <a:rPr lang="en-US" sz="1600" dirty="0">
                <a:solidFill>
                  <a:schemeClr val="bg2">
                    <a:lumMod val="50000"/>
                  </a:schemeClr>
                </a:solidFill>
                <a:latin typeface="Rubik"/>
              </a:rPr>
              <a:t> del </a:t>
            </a:r>
            <a:r>
              <a:rPr lang="en-US" sz="1600" dirty="0" err="1">
                <a:solidFill>
                  <a:schemeClr val="bg2">
                    <a:lumMod val="50000"/>
                  </a:schemeClr>
                </a:solidFill>
                <a:latin typeface="Rubik"/>
              </a:rPr>
              <a:t>dataframe</a:t>
            </a:r>
            <a:endParaRPr lang="es-ES" sz="1600" dirty="0">
              <a:solidFill>
                <a:schemeClr val="bg2">
                  <a:lumMod val="50000"/>
                </a:schemeClr>
              </a:solidFill>
              <a:latin typeface="Rubik"/>
            </a:endParaRPr>
          </a:p>
          <a:p>
            <a:endParaRPr lang="es-ES" sz="1600" dirty="0">
              <a:latin typeface="Rubik"/>
            </a:endParaRPr>
          </a:p>
          <a:p>
            <a:r>
              <a:rPr lang="en-US" sz="1600" dirty="0">
                <a:solidFill>
                  <a:schemeClr val="bg2">
                    <a:lumMod val="50000"/>
                  </a:schemeClr>
                </a:solidFill>
                <a:latin typeface="Rubik"/>
              </a:rPr>
              <a:t># </a:t>
            </a:r>
            <a:r>
              <a:rPr lang="en-US" sz="1600" dirty="0" err="1">
                <a:solidFill>
                  <a:schemeClr val="bg2">
                    <a:lumMod val="50000"/>
                  </a:schemeClr>
                </a:solidFill>
                <a:latin typeface="Rubik"/>
              </a:rPr>
              <a:t>Calcular</a:t>
            </a:r>
            <a:r>
              <a:rPr lang="en-US" sz="1600" dirty="0">
                <a:solidFill>
                  <a:schemeClr val="bg2">
                    <a:lumMod val="50000"/>
                  </a:schemeClr>
                </a:solidFill>
                <a:latin typeface="Rubik"/>
              </a:rPr>
              <a:t> </a:t>
            </a:r>
            <a:r>
              <a:rPr lang="en-US" sz="1600" dirty="0" err="1">
                <a:solidFill>
                  <a:schemeClr val="bg2">
                    <a:lumMod val="50000"/>
                  </a:schemeClr>
                </a:solidFill>
                <a:latin typeface="Rubik"/>
              </a:rPr>
              <a:t>datos</a:t>
            </a:r>
            <a:r>
              <a:rPr lang="en-US" sz="1600" dirty="0">
                <a:solidFill>
                  <a:schemeClr val="bg2">
                    <a:lumMod val="50000"/>
                  </a:schemeClr>
                </a:solidFill>
                <a:latin typeface="Rubik"/>
              </a:rPr>
              <a:t> de </a:t>
            </a:r>
            <a:r>
              <a:rPr lang="en-US" sz="1600" dirty="0" err="1">
                <a:solidFill>
                  <a:schemeClr val="bg2">
                    <a:lumMod val="50000"/>
                  </a:schemeClr>
                </a:solidFill>
                <a:latin typeface="Rubik"/>
              </a:rPr>
              <a:t>covarianza</a:t>
            </a:r>
            <a:r>
              <a:rPr lang="en-US" sz="1600" dirty="0">
                <a:solidFill>
                  <a:schemeClr val="bg2">
                    <a:lumMod val="50000"/>
                  </a:schemeClr>
                </a:solidFill>
                <a:latin typeface="Rubik"/>
              </a:rPr>
              <a:t> y </a:t>
            </a:r>
            <a:r>
              <a:rPr lang="en-US" sz="1600" dirty="0" err="1">
                <a:solidFill>
                  <a:schemeClr val="bg2">
                    <a:lumMod val="50000"/>
                  </a:schemeClr>
                </a:solidFill>
                <a:latin typeface="Rubik"/>
              </a:rPr>
              <a:t>correlación</a:t>
            </a:r>
            <a:endParaRPr lang="en-US" sz="1600" dirty="0">
              <a:solidFill>
                <a:schemeClr val="bg2">
                  <a:lumMod val="50000"/>
                </a:schemeClr>
              </a:solidFill>
              <a:latin typeface="Rubik"/>
            </a:endParaRPr>
          </a:p>
          <a:p>
            <a:r>
              <a:rPr lang="en-US" sz="1600" dirty="0">
                <a:latin typeface="Rubik"/>
              </a:rPr>
              <a:t>round(</a:t>
            </a:r>
            <a:r>
              <a:rPr lang="en-US" sz="1600" dirty="0" err="1">
                <a:latin typeface="Rubik"/>
              </a:rPr>
              <a:t>cor</a:t>
            </a:r>
            <a:r>
              <a:rPr lang="en-US" sz="1600" dirty="0">
                <a:latin typeface="Rubik"/>
              </a:rPr>
              <a:t>(</a:t>
            </a:r>
            <a:r>
              <a:rPr lang="en-US" sz="1600" dirty="0" err="1">
                <a:latin typeface="Rubik"/>
              </a:rPr>
              <a:t>adv</a:t>
            </a:r>
            <a:r>
              <a:rPr lang="en-US" sz="1600" dirty="0">
                <a:latin typeface="Rubik"/>
              </a:rPr>
              <a:t>),4) </a:t>
            </a:r>
          </a:p>
          <a:p>
            <a:r>
              <a:rPr lang="en-US" sz="1600" dirty="0">
                <a:solidFill>
                  <a:schemeClr val="bg2">
                    <a:lumMod val="50000"/>
                  </a:schemeClr>
                </a:solidFill>
                <a:latin typeface="Rubik"/>
              </a:rPr>
              <a:t>	“	            	  	TV  	Radio 	Newspaper 	Sales</a:t>
            </a:r>
          </a:p>
          <a:p>
            <a:r>
              <a:rPr lang="en-US" sz="1600" dirty="0">
                <a:solidFill>
                  <a:schemeClr val="bg2">
                    <a:lumMod val="50000"/>
                  </a:schemeClr>
                </a:solidFill>
                <a:latin typeface="Rubik"/>
              </a:rPr>
              <a:t>		TV        		1.0000	0.0548    	0.0566	 	0.9012</a:t>
            </a:r>
          </a:p>
          <a:p>
            <a:r>
              <a:rPr lang="en-US" sz="1600" dirty="0">
                <a:solidFill>
                  <a:schemeClr val="bg2">
                    <a:lumMod val="50000"/>
                  </a:schemeClr>
                </a:solidFill>
                <a:latin typeface="Rubik"/>
              </a:rPr>
              <a:t>		Radio     		0.0548	1.0000    	0.3541		0.3496</a:t>
            </a:r>
          </a:p>
          <a:p>
            <a:r>
              <a:rPr lang="en-US" sz="1600" dirty="0">
                <a:solidFill>
                  <a:schemeClr val="bg2">
                    <a:lumMod val="50000"/>
                  </a:schemeClr>
                </a:solidFill>
                <a:latin typeface="Rubik"/>
              </a:rPr>
              <a:t>		Newspaper 	0.0566 	0.3541   	1.0000 		0.1580</a:t>
            </a:r>
          </a:p>
          <a:p>
            <a:r>
              <a:rPr lang="en-US" sz="1600" dirty="0">
                <a:solidFill>
                  <a:schemeClr val="bg2">
                    <a:lumMod val="50000"/>
                  </a:schemeClr>
                </a:solidFill>
                <a:latin typeface="Rubik"/>
              </a:rPr>
              <a:t>		Sales     		0.9012 	0.3496	0.1580 		1.0000</a:t>
            </a:r>
          </a:p>
          <a:p>
            <a:r>
              <a:rPr lang="en-US" sz="1600" dirty="0">
                <a:solidFill>
                  <a:schemeClr val="bg2">
                    <a:lumMod val="50000"/>
                  </a:schemeClr>
                </a:solidFill>
                <a:latin typeface="Rubik"/>
              </a:rPr>
              <a:t>”</a:t>
            </a:r>
          </a:p>
          <a:p>
            <a:r>
              <a:rPr lang="es-ES" sz="1600" dirty="0">
                <a:solidFill>
                  <a:schemeClr val="bg2">
                    <a:lumMod val="50000"/>
                  </a:schemeClr>
                </a:solidFill>
                <a:latin typeface="Rubik"/>
              </a:rPr>
              <a:t>	# Como se puede ver TV, Radio y </a:t>
            </a:r>
            <a:r>
              <a:rPr lang="es-ES" sz="1600" dirty="0" err="1">
                <a:solidFill>
                  <a:schemeClr val="bg2">
                    <a:lumMod val="50000"/>
                  </a:schemeClr>
                </a:solidFill>
                <a:latin typeface="Rubik"/>
              </a:rPr>
              <a:t>Newspaper</a:t>
            </a:r>
            <a:r>
              <a:rPr lang="es-ES" sz="1600" dirty="0">
                <a:solidFill>
                  <a:schemeClr val="bg2">
                    <a:lumMod val="50000"/>
                  </a:schemeClr>
                </a:solidFill>
                <a:latin typeface="Rubik"/>
              </a:rPr>
              <a:t> tienen relación con Sales, </a:t>
            </a:r>
          </a:p>
          <a:p>
            <a:r>
              <a:rPr lang="es-ES" sz="1600" dirty="0">
                <a:solidFill>
                  <a:schemeClr val="bg2">
                    <a:lumMod val="50000"/>
                  </a:schemeClr>
                </a:solidFill>
                <a:latin typeface="Rubik"/>
              </a:rPr>
              <a:t>	# dentro de las cuales TV, tiene la mayor dentro de las tres.</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3255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6: </a:t>
            </a:r>
            <a:r>
              <a:rPr lang="es-ES" sz="2800" u="sng" dirty="0">
                <a:latin typeface="Montserrat"/>
              </a:rPr>
              <a:t>Regresión lineal y Clasificación</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1323439"/>
          </a:xfrm>
          <a:prstGeom prst="rect">
            <a:avLst/>
          </a:prstGeom>
        </p:spPr>
        <p:txBody>
          <a:bodyPr wrap="square">
            <a:spAutoFit/>
          </a:bodyPr>
          <a:lstStyle/>
          <a:p>
            <a:r>
              <a:rPr lang="es-MX" sz="1600" dirty="0">
                <a:solidFill>
                  <a:schemeClr val="bg2">
                    <a:lumMod val="50000"/>
                  </a:schemeClr>
                </a:solidFill>
                <a:latin typeface="Rubik"/>
              </a:rPr>
              <a:t># Correlación gráfica</a:t>
            </a:r>
          </a:p>
          <a:p>
            <a:endParaRPr lang="es-MX" sz="1600" dirty="0">
              <a:solidFill>
                <a:schemeClr val="bg2">
                  <a:lumMod val="50000"/>
                </a:schemeClr>
              </a:solidFill>
              <a:latin typeface="Rubik"/>
            </a:endParaRPr>
          </a:p>
          <a:p>
            <a:r>
              <a:rPr lang="es-MX" sz="1600" dirty="0" err="1">
                <a:latin typeface="Rubik"/>
              </a:rPr>
              <a:t>pairs</a:t>
            </a:r>
            <a:r>
              <a:rPr lang="es-MX" sz="1600" dirty="0">
                <a:latin typeface="Rubik"/>
              </a:rPr>
              <a:t>(~ Sales + TV + Radio + </a:t>
            </a:r>
            <a:r>
              <a:rPr lang="es-MX" sz="1600" dirty="0" err="1">
                <a:latin typeface="Rubik"/>
              </a:rPr>
              <a:t>Newspaper</a:t>
            </a:r>
            <a:r>
              <a:rPr lang="es-MX" sz="1600" dirty="0">
                <a:latin typeface="Rubik"/>
              </a:rPr>
              <a:t>, data = </a:t>
            </a:r>
            <a:r>
              <a:rPr lang="es-MX" sz="1600" dirty="0" err="1">
                <a:latin typeface="Rubik"/>
              </a:rPr>
              <a:t>df</a:t>
            </a:r>
            <a:r>
              <a:rPr lang="es-MX" sz="1600" dirty="0">
                <a:latin typeface="Rubik"/>
              </a:rPr>
              <a:t>, gap = 0.4, </a:t>
            </a:r>
            <a:r>
              <a:rPr lang="es-MX" sz="1600" dirty="0" err="1">
                <a:latin typeface="Rubik"/>
              </a:rPr>
              <a:t>cex.labels</a:t>
            </a:r>
            <a:r>
              <a:rPr lang="es-MX" sz="1600" dirty="0">
                <a:latin typeface="Rubik"/>
              </a:rPr>
              <a:t> = 1.5)</a:t>
            </a:r>
          </a:p>
          <a:p>
            <a:endParaRPr lang="es-MX" sz="1600" dirty="0">
              <a:latin typeface="Rubik"/>
            </a:endParaRPr>
          </a:p>
          <a:p>
            <a:endParaRPr lang="es-MX" sz="1600" dirty="0">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2" name="Imagen 1"/>
          <p:cNvPicPr>
            <a:picLocks noChangeAspect="1"/>
          </p:cNvPicPr>
          <p:nvPr/>
        </p:nvPicPr>
        <p:blipFill>
          <a:blip r:embed="rId2"/>
          <a:stretch>
            <a:fillRect/>
          </a:stretch>
        </p:blipFill>
        <p:spPr>
          <a:xfrm>
            <a:off x="1948512" y="1740932"/>
            <a:ext cx="8294975" cy="46053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690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6: </a:t>
            </a:r>
            <a:r>
              <a:rPr lang="es-ES" sz="2800" u="sng" dirty="0">
                <a:latin typeface="Montserrat"/>
              </a:rPr>
              <a:t>Regresión lineal y Clasificación</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5509200"/>
          </a:xfrm>
          <a:prstGeom prst="rect">
            <a:avLst/>
          </a:prstGeom>
        </p:spPr>
        <p:txBody>
          <a:bodyPr wrap="square">
            <a:spAutoFit/>
          </a:bodyPr>
          <a:lstStyle/>
          <a:p>
            <a:r>
              <a:rPr lang="es-MX" sz="1600" dirty="0">
                <a:solidFill>
                  <a:schemeClr val="bg2">
                    <a:lumMod val="50000"/>
                  </a:schemeClr>
                </a:solidFill>
                <a:latin typeface="Rubik"/>
              </a:rPr>
              <a:t># Generar modelo lineal 1 con todas las variables</a:t>
            </a:r>
          </a:p>
          <a:p>
            <a:r>
              <a:rPr lang="es-MX" sz="1600" dirty="0">
                <a:latin typeface="Rubik"/>
              </a:rPr>
              <a:t>m1 &lt;- lm(Sales ~ TV + Radio + </a:t>
            </a:r>
            <a:r>
              <a:rPr lang="es-MX" sz="1600" dirty="0" err="1">
                <a:latin typeface="Rubik"/>
              </a:rPr>
              <a:t>Newspaper</a:t>
            </a:r>
            <a:r>
              <a:rPr lang="es-MX" sz="1600" dirty="0">
                <a:latin typeface="Rubik"/>
              </a:rPr>
              <a:t>)</a:t>
            </a:r>
          </a:p>
          <a:p>
            <a:r>
              <a:rPr lang="es-MX" sz="1600" dirty="0">
                <a:latin typeface="Rubik"/>
              </a:rPr>
              <a:t>summary(m1)</a:t>
            </a:r>
          </a:p>
          <a:p>
            <a:endParaRPr lang="es-MX" sz="1600" dirty="0">
              <a:solidFill>
                <a:schemeClr val="bg2">
                  <a:lumMod val="50000"/>
                </a:schemeClr>
              </a:solidFill>
              <a:latin typeface="Rubik"/>
            </a:endParaRPr>
          </a:p>
          <a:p>
            <a:r>
              <a:rPr lang="es-MX" sz="1600" dirty="0">
                <a:solidFill>
                  <a:schemeClr val="bg2">
                    <a:lumMod val="50000"/>
                  </a:schemeClr>
                </a:solidFill>
                <a:latin typeface="Rubik"/>
              </a:rPr>
              <a:t># </a:t>
            </a:r>
            <a:r>
              <a:rPr lang="es-MX" sz="1600" dirty="0" err="1">
                <a:solidFill>
                  <a:schemeClr val="bg2">
                    <a:lumMod val="50000"/>
                  </a:schemeClr>
                </a:solidFill>
                <a:latin typeface="Rubik"/>
              </a:rPr>
              <a:t>Residuals</a:t>
            </a:r>
            <a:r>
              <a:rPr lang="es-MX" sz="1600" dirty="0">
                <a:solidFill>
                  <a:schemeClr val="bg2">
                    <a:lumMod val="50000"/>
                  </a:schemeClr>
                </a:solidFill>
                <a:latin typeface="Rubik"/>
              </a:rPr>
              <a:t>:</a:t>
            </a:r>
          </a:p>
          <a:p>
            <a:r>
              <a:rPr lang="es-MX" sz="1600" dirty="0">
                <a:solidFill>
                  <a:schemeClr val="bg2">
                    <a:lumMod val="50000"/>
                  </a:schemeClr>
                </a:solidFill>
                <a:latin typeface="Rubik"/>
              </a:rPr>
              <a:t>#     Min      1Q  	Median      3Q    	 Max</a:t>
            </a:r>
          </a:p>
          <a:p>
            <a:r>
              <a:rPr lang="es-MX" sz="1600" dirty="0">
                <a:solidFill>
                  <a:schemeClr val="bg2">
                    <a:lumMod val="50000"/>
                  </a:schemeClr>
                </a:solidFill>
                <a:latin typeface="Rubik"/>
              </a:rPr>
              <a:t># -7.3034	 -0.8244	 -0.0008 	 0.8976 	 3.7473</a:t>
            </a:r>
          </a:p>
          <a:p>
            <a:endParaRPr lang="es-MX" sz="1600" dirty="0">
              <a:solidFill>
                <a:schemeClr val="bg2">
                  <a:lumMod val="50000"/>
                </a:schemeClr>
              </a:solidFill>
              <a:latin typeface="Rubik"/>
            </a:endParaRPr>
          </a:p>
          <a:p>
            <a:r>
              <a:rPr lang="es-MX" sz="1600" dirty="0">
                <a:solidFill>
                  <a:schemeClr val="bg2">
                    <a:lumMod val="50000"/>
                  </a:schemeClr>
                </a:solidFill>
                <a:latin typeface="Rubik"/>
              </a:rPr>
              <a:t># </a:t>
            </a:r>
            <a:r>
              <a:rPr lang="es-MX" sz="1600" dirty="0" err="1">
                <a:solidFill>
                  <a:schemeClr val="bg2">
                    <a:lumMod val="50000"/>
                  </a:schemeClr>
                </a:solidFill>
                <a:latin typeface="Rubik"/>
              </a:rPr>
              <a:t>Coefficients</a:t>
            </a:r>
            <a:r>
              <a:rPr lang="es-MX" sz="1600" dirty="0">
                <a:solidFill>
                  <a:schemeClr val="bg2">
                    <a:lumMod val="50000"/>
                  </a:schemeClr>
                </a:solidFill>
                <a:latin typeface="Rubik"/>
              </a:rPr>
              <a:t>:</a:t>
            </a:r>
          </a:p>
          <a:p>
            <a:r>
              <a:rPr lang="es-MX" sz="1600" dirty="0">
                <a:solidFill>
                  <a:schemeClr val="bg2">
                    <a:lumMod val="50000"/>
                  </a:schemeClr>
                </a:solidFill>
                <a:latin typeface="Rubik"/>
              </a:rPr>
              <a:t>#              		</a:t>
            </a:r>
            <a:r>
              <a:rPr lang="es-MX" sz="1600" dirty="0" err="1">
                <a:solidFill>
                  <a:schemeClr val="bg2">
                    <a:lumMod val="50000"/>
                  </a:schemeClr>
                </a:solidFill>
                <a:latin typeface="Rubik"/>
              </a:rPr>
              <a:t>Estimate</a:t>
            </a:r>
            <a:r>
              <a:rPr lang="es-MX" sz="1600" dirty="0">
                <a:solidFill>
                  <a:schemeClr val="bg2">
                    <a:lumMod val="50000"/>
                  </a:schemeClr>
                </a:solidFill>
                <a:latin typeface="Rubik"/>
              </a:rPr>
              <a:t>		</a:t>
            </a:r>
            <a:r>
              <a:rPr lang="es-MX" sz="1600" dirty="0" err="1">
                <a:solidFill>
                  <a:schemeClr val="bg2">
                    <a:lumMod val="50000"/>
                  </a:schemeClr>
                </a:solidFill>
                <a:latin typeface="Rubik"/>
              </a:rPr>
              <a:t>Std</a:t>
            </a:r>
            <a:r>
              <a:rPr lang="es-MX" sz="1600" dirty="0">
                <a:solidFill>
                  <a:schemeClr val="bg2">
                    <a:lumMod val="50000"/>
                  </a:schemeClr>
                </a:solidFill>
                <a:latin typeface="Rubik"/>
              </a:rPr>
              <a:t>. Error		t </a:t>
            </a:r>
            <a:r>
              <a:rPr lang="es-MX" sz="1600" dirty="0" err="1">
                <a:solidFill>
                  <a:schemeClr val="bg2">
                    <a:lumMod val="50000"/>
                  </a:schemeClr>
                </a:solidFill>
                <a:latin typeface="Rubik"/>
              </a:rPr>
              <a:t>value</a:t>
            </a:r>
            <a:r>
              <a:rPr lang="es-MX" sz="1600" dirty="0">
                <a:solidFill>
                  <a:schemeClr val="bg2">
                    <a:lumMod val="50000"/>
                  </a:schemeClr>
                </a:solidFill>
                <a:latin typeface="Rubik"/>
              </a:rPr>
              <a:t> 	Pr(&gt;|t|)</a:t>
            </a:r>
          </a:p>
          <a:p>
            <a:r>
              <a:rPr lang="es-MX" sz="1600" dirty="0">
                <a:solidFill>
                  <a:schemeClr val="bg2">
                    <a:lumMod val="50000"/>
                  </a:schemeClr>
                </a:solidFill>
                <a:latin typeface="Rubik"/>
              </a:rPr>
              <a:t># (</a:t>
            </a:r>
            <a:r>
              <a:rPr lang="es-MX" sz="1600" dirty="0" err="1">
                <a:solidFill>
                  <a:schemeClr val="bg2">
                    <a:lumMod val="50000"/>
                  </a:schemeClr>
                </a:solidFill>
                <a:latin typeface="Rubik"/>
              </a:rPr>
              <a:t>Intercept</a:t>
            </a:r>
            <a:r>
              <a:rPr lang="es-MX" sz="1600" dirty="0">
                <a:solidFill>
                  <a:schemeClr val="bg2">
                    <a:lumMod val="50000"/>
                  </a:schemeClr>
                </a:solidFill>
                <a:latin typeface="Rubik"/>
              </a:rPr>
              <a:t>) 	4.6251241  	0.3075012  	15.041   &lt;2e-16 ***</a:t>
            </a:r>
          </a:p>
          <a:p>
            <a:r>
              <a:rPr lang="es-MX" sz="1600" dirty="0">
                <a:solidFill>
                  <a:schemeClr val="bg2">
                    <a:lumMod val="50000"/>
                  </a:schemeClr>
                </a:solidFill>
                <a:latin typeface="Rubik"/>
              </a:rPr>
              <a:t># TV         	0.0544458  	0.0013752  	39.592   &lt;2e-16 ***</a:t>
            </a:r>
          </a:p>
          <a:p>
            <a:r>
              <a:rPr lang="es-MX" sz="1600" dirty="0">
                <a:solidFill>
                  <a:schemeClr val="bg2">
                    <a:lumMod val="50000"/>
                  </a:schemeClr>
                </a:solidFill>
                <a:latin typeface="Rubik"/>
              </a:rPr>
              <a:t># Radio       	0.1070012  	0.0084896  	12.604   &lt;2e-16 ***</a:t>
            </a:r>
          </a:p>
          <a:p>
            <a:r>
              <a:rPr lang="es-MX" sz="1600" dirty="0">
                <a:solidFill>
                  <a:schemeClr val="bg2">
                    <a:lumMod val="50000"/>
                  </a:schemeClr>
                </a:solidFill>
                <a:latin typeface="Rubik"/>
              </a:rPr>
              <a:t># </a:t>
            </a:r>
            <a:r>
              <a:rPr lang="es-MX" sz="1600" dirty="0" err="1">
                <a:solidFill>
                  <a:schemeClr val="bg2">
                    <a:lumMod val="50000"/>
                  </a:schemeClr>
                </a:solidFill>
                <a:latin typeface="Rubik"/>
              </a:rPr>
              <a:t>Newspaper</a:t>
            </a:r>
            <a:r>
              <a:rPr lang="es-MX" sz="1600" dirty="0">
                <a:solidFill>
                  <a:schemeClr val="bg2">
                    <a:lumMod val="50000"/>
                  </a:schemeClr>
                </a:solidFill>
                <a:latin typeface="Rubik"/>
              </a:rPr>
              <a:t>   	0.0003357  	0.0057881 	  0.058    0.954</a:t>
            </a:r>
          </a:p>
          <a:p>
            <a:r>
              <a:rPr lang="es-MX" sz="1600" dirty="0">
                <a:solidFill>
                  <a:schemeClr val="bg2">
                    <a:lumMod val="50000"/>
                  </a:schemeClr>
                </a:solidFill>
                <a:latin typeface="Rubik"/>
              </a:rPr>
              <a:t># ---</a:t>
            </a:r>
          </a:p>
          <a:p>
            <a:endParaRPr lang="es-MX" sz="1600" dirty="0">
              <a:solidFill>
                <a:schemeClr val="bg2">
                  <a:lumMod val="50000"/>
                </a:schemeClr>
              </a:solidFill>
              <a:latin typeface="Rubik"/>
            </a:endParaRPr>
          </a:p>
          <a:p>
            <a:r>
              <a:rPr lang="es-MX" sz="1600" dirty="0">
                <a:solidFill>
                  <a:schemeClr val="bg2">
                    <a:lumMod val="50000"/>
                  </a:schemeClr>
                </a:solidFill>
                <a:latin typeface="Rubik"/>
              </a:rPr>
              <a:t># </a:t>
            </a:r>
            <a:r>
              <a:rPr lang="es-MX" sz="1600" dirty="0" err="1">
                <a:solidFill>
                  <a:schemeClr val="bg2">
                    <a:lumMod val="50000"/>
                  </a:schemeClr>
                </a:solidFill>
                <a:latin typeface="Rubik"/>
              </a:rPr>
              <a:t>Signif</a:t>
            </a:r>
            <a:r>
              <a:rPr lang="es-MX" sz="1600" dirty="0">
                <a:solidFill>
                  <a:schemeClr val="bg2">
                    <a:lumMod val="50000"/>
                  </a:schemeClr>
                </a:solidFill>
                <a:latin typeface="Rubik"/>
              </a:rPr>
              <a:t>. </a:t>
            </a:r>
            <a:r>
              <a:rPr lang="es-MX" sz="1600" dirty="0" err="1">
                <a:solidFill>
                  <a:schemeClr val="bg2">
                    <a:lumMod val="50000"/>
                  </a:schemeClr>
                </a:solidFill>
                <a:latin typeface="Rubik"/>
              </a:rPr>
              <a:t>codes</a:t>
            </a:r>
            <a:r>
              <a:rPr lang="es-MX" sz="1600" dirty="0">
                <a:solidFill>
                  <a:schemeClr val="bg2">
                    <a:lumMod val="50000"/>
                  </a:schemeClr>
                </a:solidFill>
                <a:latin typeface="Rubik"/>
              </a:rPr>
              <a:t>:  0 '***' 0.001 '**' 0.01 '*' 0.05 '.' 0.1 ' ' 1</a:t>
            </a:r>
          </a:p>
          <a:p>
            <a:endParaRPr lang="es-MX" sz="1600" dirty="0">
              <a:solidFill>
                <a:schemeClr val="bg2">
                  <a:lumMod val="50000"/>
                </a:schemeClr>
              </a:solidFill>
              <a:latin typeface="Rubik"/>
            </a:endParaRPr>
          </a:p>
          <a:p>
            <a:r>
              <a:rPr lang="es-MX" sz="1600" dirty="0">
                <a:solidFill>
                  <a:schemeClr val="bg2">
                    <a:lumMod val="50000"/>
                  </a:schemeClr>
                </a:solidFill>
                <a:latin typeface="Rubik"/>
              </a:rPr>
              <a:t># Residual standard error: 1.662 on 196 </a:t>
            </a:r>
            <a:r>
              <a:rPr lang="es-MX" sz="1600" dirty="0" err="1">
                <a:solidFill>
                  <a:schemeClr val="bg2">
                    <a:lumMod val="50000"/>
                  </a:schemeClr>
                </a:solidFill>
                <a:latin typeface="Rubik"/>
              </a:rPr>
              <a:t>degrees</a:t>
            </a:r>
            <a:r>
              <a:rPr lang="es-MX" sz="1600" dirty="0">
                <a:solidFill>
                  <a:schemeClr val="bg2">
                    <a:lumMod val="50000"/>
                  </a:schemeClr>
                </a:solidFill>
                <a:latin typeface="Rubik"/>
              </a:rPr>
              <a:t> of </a:t>
            </a:r>
            <a:r>
              <a:rPr lang="es-MX" sz="1600" dirty="0" err="1">
                <a:solidFill>
                  <a:schemeClr val="bg2">
                    <a:lumMod val="50000"/>
                  </a:schemeClr>
                </a:solidFill>
                <a:latin typeface="Rubik"/>
              </a:rPr>
              <a:t>freedom</a:t>
            </a:r>
            <a:endParaRPr lang="es-MX" sz="1600" dirty="0">
              <a:solidFill>
                <a:schemeClr val="bg2">
                  <a:lumMod val="50000"/>
                </a:schemeClr>
              </a:solidFill>
              <a:latin typeface="Rubik"/>
            </a:endParaRPr>
          </a:p>
          <a:p>
            <a:r>
              <a:rPr lang="es-MX" sz="1600" dirty="0">
                <a:solidFill>
                  <a:schemeClr val="bg2">
                    <a:lumMod val="50000"/>
                  </a:schemeClr>
                </a:solidFill>
                <a:latin typeface="Rubik"/>
              </a:rPr>
              <a:t># </a:t>
            </a:r>
            <a:r>
              <a:rPr lang="es-MX" sz="1600" dirty="0" err="1">
                <a:solidFill>
                  <a:schemeClr val="bg2">
                    <a:lumMod val="50000"/>
                  </a:schemeClr>
                </a:solidFill>
                <a:latin typeface="Rubik"/>
              </a:rPr>
              <a:t>Multiple</a:t>
            </a:r>
            <a:r>
              <a:rPr lang="es-MX" sz="1600" dirty="0">
                <a:solidFill>
                  <a:schemeClr val="bg2">
                    <a:lumMod val="50000"/>
                  </a:schemeClr>
                </a:solidFill>
                <a:latin typeface="Rubik"/>
              </a:rPr>
              <a:t> R-</a:t>
            </a:r>
            <a:r>
              <a:rPr lang="es-MX" sz="1600" dirty="0" err="1">
                <a:solidFill>
                  <a:schemeClr val="bg2">
                    <a:lumMod val="50000"/>
                  </a:schemeClr>
                </a:solidFill>
                <a:latin typeface="Rubik"/>
              </a:rPr>
              <a:t>squared</a:t>
            </a:r>
            <a:r>
              <a:rPr lang="es-MX" sz="1600" dirty="0">
                <a:solidFill>
                  <a:schemeClr val="bg2">
                    <a:lumMod val="50000"/>
                  </a:schemeClr>
                </a:solidFill>
                <a:latin typeface="Rubik"/>
              </a:rPr>
              <a:t>:  0.9026,    </a:t>
            </a:r>
            <a:r>
              <a:rPr lang="es-MX" sz="1600" dirty="0" err="1">
                <a:solidFill>
                  <a:schemeClr val="bg2">
                    <a:lumMod val="50000"/>
                  </a:schemeClr>
                </a:solidFill>
                <a:latin typeface="Rubik"/>
              </a:rPr>
              <a:t>Adjusted</a:t>
            </a:r>
            <a:r>
              <a:rPr lang="es-MX" sz="1600" dirty="0">
                <a:solidFill>
                  <a:schemeClr val="bg2">
                    <a:lumMod val="50000"/>
                  </a:schemeClr>
                </a:solidFill>
                <a:latin typeface="Rubik"/>
              </a:rPr>
              <a:t> R-</a:t>
            </a:r>
            <a:r>
              <a:rPr lang="es-MX" sz="1600" dirty="0" err="1">
                <a:solidFill>
                  <a:schemeClr val="bg2">
                    <a:lumMod val="50000"/>
                  </a:schemeClr>
                </a:solidFill>
                <a:latin typeface="Rubik"/>
              </a:rPr>
              <a:t>squared</a:t>
            </a:r>
            <a:r>
              <a:rPr lang="es-MX" sz="1600" dirty="0">
                <a:solidFill>
                  <a:schemeClr val="bg2">
                    <a:lumMod val="50000"/>
                  </a:schemeClr>
                </a:solidFill>
                <a:latin typeface="Rubik"/>
              </a:rPr>
              <a:t>:  0.9011</a:t>
            </a:r>
          </a:p>
          <a:p>
            <a:r>
              <a:rPr lang="es-MX" sz="1600" dirty="0">
                <a:solidFill>
                  <a:schemeClr val="bg2">
                    <a:lumMod val="50000"/>
                  </a:schemeClr>
                </a:solidFill>
                <a:latin typeface="Rubik"/>
              </a:rPr>
              <a:t># F-</a:t>
            </a:r>
            <a:r>
              <a:rPr lang="es-MX" sz="1600" dirty="0" err="1">
                <a:solidFill>
                  <a:schemeClr val="bg2">
                    <a:lumMod val="50000"/>
                  </a:schemeClr>
                </a:solidFill>
                <a:latin typeface="Rubik"/>
              </a:rPr>
              <a:t>statistic</a:t>
            </a:r>
            <a:r>
              <a:rPr lang="es-MX" sz="1600" dirty="0">
                <a:solidFill>
                  <a:schemeClr val="bg2">
                    <a:lumMod val="50000"/>
                  </a:schemeClr>
                </a:solidFill>
                <a:latin typeface="Rubik"/>
              </a:rPr>
              <a:t>: 605.4 on 3 and 196 DF,  p-</a:t>
            </a:r>
            <a:r>
              <a:rPr lang="es-MX" sz="1600" dirty="0" err="1">
                <a:solidFill>
                  <a:schemeClr val="bg2">
                    <a:lumMod val="50000"/>
                  </a:schemeClr>
                </a:solidFill>
                <a:latin typeface="Rubik"/>
              </a:rPr>
              <a:t>value</a:t>
            </a:r>
            <a:r>
              <a:rPr lang="es-MX" sz="1600" dirty="0">
                <a:solidFill>
                  <a:schemeClr val="bg2">
                    <a:lumMod val="50000"/>
                  </a:schemeClr>
                </a:solidFill>
                <a:latin typeface="Rubik"/>
              </a:rPr>
              <a:t>: &lt; 2.2e-16</a:t>
            </a:r>
          </a:p>
          <a:p>
            <a:endParaRPr lang="es-MX" sz="1600" dirty="0">
              <a:solidFill>
                <a:schemeClr val="bg2">
                  <a:lumMod val="50000"/>
                </a:schemeClr>
              </a:solidFill>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6163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6: </a:t>
            </a:r>
            <a:r>
              <a:rPr lang="es-ES" sz="2800" u="sng" dirty="0">
                <a:latin typeface="Montserrat"/>
              </a:rPr>
              <a:t>Regresión lineal y Clasificación</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5509200"/>
          </a:xfrm>
          <a:prstGeom prst="rect">
            <a:avLst/>
          </a:prstGeom>
        </p:spPr>
        <p:txBody>
          <a:bodyPr wrap="square">
            <a:spAutoFit/>
          </a:bodyPr>
          <a:lstStyle/>
          <a:p>
            <a:r>
              <a:rPr lang="es-MX" sz="1600" dirty="0">
                <a:solidFill>
                  <a:schemeClr val="bg2">
                    <a:lumMod val="50000"/>
                  </a:schemeClr>
                </a:solidFill>
                <a:latin typeface="Rubik"/>
              </a:rPr>
              <a:t># Conclusiones modelo lineal 1</a:t>
            </a:r>
          </a:p>
          <a:p>
            <a:endParaRPr lang="es-MX" sz="1600" dirty="0">
              <a:solidFill>
                <a:schemeClr val="bg2">
                  <a:lumMod val="50000"/>
                </a:schemeClr>
              </a:solidFill>
              <a:latin typeface="Rubik"/>
            </a:endParaRPr>
          </a:p>
          <a:p>
            <a:r>
              <a:rPr lang="es-MX" sz="1600" dirty="0">
                <a:solidFill>
                  <a:schemeClr val="bg2">
                    <a:lumMod val="50000"/>
                  </a:schemeClr>
                </a:solidFill>
                <a:latin typeface="Rubik"/>
              </a:rPr>
              <a:t># </a:t>
            </a:r>
            <a:r>
              <a:rPr lang="es-MX" sz="1600" dirty="0" err="1">
                <a:solidFill>
                  <a:schemeClr val="bg2">
                    <a:lumMod val="50000"/>
                  </a:schemeClr>
                </a:solidFill>
                <a:latin typeface="Rubik"/>
              </a:rPr>
              <a:t>Hipotesis</a:t>
            </a:r>
            <a:endParaRPr lang="es-MX" sz="1600" dirty="0">
              <a:solidFill>
                <a:schemeClr val="bg2">
                  <a:lumMod val="50000"/>
                </a:schemeClr>
              </a:solidFill>
              <a:latin typeface="Rubik"/>
            </a:endParaRPr>
          </a:p>
          <a:p>
            <a:r>
              <a:rPr lang="es-MX" sz="1600" dirty="0">
                <a:solidFill>
                  <a:schemeClr val="bg2">
                    <a:lumMod val="50000"/>
                  </a:schemeClr>
                </a:solidFill>
                <a:latin typeface="Rubik"/>
              </a:rPr>
              <a:t>	# </a:t>
            </a:r>
            <a:r>
              <a:rPr lang="es-MX" sz="1600" dirty="0" err="1">
                <a:solidFill>
                  <a:schemeClr val="bg2">
                    <a:lumMod val="50000"/>
                  </a:schemeClr>
                </a:solidFill>
                <a:latin typeface="Rubik"/>
              </a:rPr>
              <a:t>Hn</a:t>
            </a:r>
            <a:r>
              <a:rPr lang="es-MX" sz="1600" dirty="0">
                <a:solidFill>
                  <a:schemeClr val="bg2">
                    <a:lumMod val="50000"/>
                  </a:schemeClr>
                </a:solidFill>
                <a:latin typeface="Rubik"/>
              </a:rPr>
              <a:t>: b1 == 0 -&gt; La estimación no nos sirve para la explicación hacia la población</a:t>
            </a:r>
          </a:p>
          <a:p>
            <a:r>
              <a:rPr lang="es-MX" sz="1600" dirty="0">
                <a:solidFill>
                  <a:schemeClr val="bg2">
                    <a:lumMod val="50000"/>
                  </a:schemeClr>
                </a:solidFill>
                <a:latin typeface="Rubik"/>
              </a:rPr>
              <a:t>	# </a:t>
            </a:r>
            <a:r>
              <a:rPr lang="es-MX" sz="1600" dirty="0" err="1">
                <a:solidFill>
                  <a:schemeClr val="bg2">
                    <a:lumMod val="50000"/>
                  </a:schemeClr>
                </a:solidFill>
                <a:latin typeface="Rubik"/>
              </a:rPr>
              <a:t>Hn</a:t>
            </a:r>
            <a:r>
              <a:rPr lang="es-MX" sz="1600" dirty="0">
                <a:solidFill>
                  <a:schemeClr val="bg2">
                    <a:lumMod val="50000"/>
                  </a:schemeClr>
                </a:solidFill>
                <a:latin typeface="Rubik"/>
              </a:rPr>
              <a:t>: b1 != 0</a:t>
            </a:r>
          </a:p>
          <a:p>
            <a:r>
              <a:rPr lang="es-MX" sz="1600" dirty="0">
                <a:solidFill>
                  <a:schemeClr val="bg2">
                    <a:lumMod val="50000"/>
                  </a:schemeClr>
                </a:solidFill>
                <a:latin typeface="Rubik"/>
              </a:rPr>
              <a:t>	# NC(95%) = Significancia = 0.05</a:t>
            </a:r>
          </a:p>
          <a:p>
            <a:endParaRPr lang="es-MX" sz="1600" dirty="0">
              <a:solidFill>
                <a:schemeClr val="bg2">
                  <a:lumMod val="50000"/>
                </a:schemeClr>
              </a:solidFill>
              <a:latin typeface="Rubik"/>
            </a:endParaRPr>
          </a:p>
          <a:p>
            <a:r>
              <a:rPr lang="es-MX" sz="1600" dirty="0">
                <a:solidFill>
                  <a:schemeClr val="bg2">
                    <a:lumMod val="50000"/>
                  </a:schemeClr>
                </a:solidFill>
                <a:latin typeface="Rubik"/>
              </a:rPr>
              <a:t># TV</a:t>
            </a:r>
          </a:p>
          <a:p>
            <a:r>
              <a:rPr lang="es-MX" sz="1600" dirty="0">
                <a:solidFill>
                  <a:schemeClr val="bg2">
                    <a:lumMod val="50000"/>
                  </a:schemeClr>
                </a:solidFill>
                <a:latin typeface="Rubik"/>
              </a:rPr>
              <a:t>	# 5.427771e-96 &gt;= 0.05 = FALSE -&gt; rechazar </a:t>
            </a:r>
            <a:r>
              <a:rPr lang="es-MX" sz="1600" dirty="0" err="1">
                <a:solidFill>
                  <a:schemeClr val="bg2">
                    <a:lumMod val="50000"/>
                  </a:schemeClr>
                </a:solidFill>
                <a:latin typeface="Rubik"/>
              </a:rPr>
              <a:t>Hn</a:t>
            </a:r>
            <a:endParaRPr lang="es-MX" sz="1600" dirty="0">
              <a:solidFill>
                <a:schemeClr val="bg2">
                  <a:lumMod val="50000"/>
                </a:schemeClr>
              </a:solidFill>
              <a:latin typeface="Rubik"/>
            </a:endParaRPr>
          </a:p>
          <a:p>
            <a:endParaRPr lang="es-MX" sz="1600" dirty="0">
              <a:solidFill>
                <a:schemeClr val="bg2">
                  <a:lumMod val="50000"/>
                </a:schemeClr>
              </a:solidFill>
              <a:latin typeface="Rubik"/>
            </a:endParaRPr>
          </a:p>
          <a:p>
            <a:r>
              <a:rPr lang="es-MX" sz="1600" dirty="0">
                <a:solidFill>
                  <a:schemeClr val="bg2">
                    <a:lumMod val="50000"/>
                  </a:schemeClr>
                </a:solidFill>
                <a:latin typeface="Rubik"/>
              </a:rPr>
              <a:t># Radio</a:t>
            </a:r>
          </a:p>
          <a:p>
            <a:r>
              <a:rPr lang="es-MX" sz="1600" dirty="0">
                <a:solidFill>
                  <a:schemeClr val="bg2">
                    <a:lumMod val="50000"/>
                  </a:schemeClr>
                </a:solidFill>
                <a:latin typeface="Rubik"/>
              </a:rPr>
              <a:t>	# 6.662856e-30 &gt;= 0.05 = FALSE -&gt; rechazar </a:t>
            </a:r>
            <a:r>
              <a:rPr lang="es-MX" sz="1600" dirty="0" err="1">
                <a:solidFill>
                  <a:schemeClr val="bg2">
                    <a:lumMod val="50000"/>
                  </a:schemeClr>
                </a:solidFill>
                <a:latin typeface="Rubik"/>
              </a:rPr>
              <a:t>Hn</a:t>
            </a:r>
            <a:endParaRPr lang="es-MX" sz="1600" dirty="0">
              <a:solidFill>
                <a:schemeClr val="bg2">
                  <a:lumMod val="50000"/>
                </a:schemeClr>
              </a:solidFill>
              <a:latin typeface="Rubik"/>
            </a:endParaRPr>
          </a:p>
          <a:p>
            <a:endParaRPr lang="es-MX" sz="1600" dirty="0">
              <a:solidFill>
                <a:schemeClr val="bg2">
                  <a:lumMod val="50000"/>
                </a:schemeClr>
              </a:solidFill>
              <a:latin typeface="Rubik"/>
            </a:endParaRPr>
          </a:p>
          <a:p>
            <a:r>
              <a:rPr lang="es-MX" sz="1600" dirty="0">
                <a:solidFill>
                  <a:schemeClr val="bg2">
                    <a:lumMod val="50000"/>
                  </a:schemeClr>
                </a:solidFill>
                <a:latin typeface="Rubik"/>
              </a:rPr>
              <a:t># </a:t>
            </a:r>
            <a:r>
              <a:rPr lang="es-MX" sz="1600" dirty="0" err="1">
                <a:solidFill>
                  <a:schemeClr val="bg2">
                    <a:lumMod val="50000"/>
                  </a:schemeClr>
                </a:solidFill>
                <a:latin typeface="Rubik"/>
              </a:rPr>
              <a:t>Newspaper</a:t>
            </a:r>
            <a:endParaRPr lang="es-MX" sz="1600" dirty="0">
              <a:solidFill>
                <a:schemeClr val="bg2">
                  <a:lumMod val="50000"/>
                </a:schemeClr>
              </a:solidFill>
              <a:latin typeface="Rubik"/>
            </a:endParaRPr>
          </a:p>
          <a:p>
            <a:r>
              <a:rPr lang="es-MX" sz="1600" dirty="0">
                <a:solidFill>
                  <a:schemeClr val="bg2">
                    <a:lumMod val="50000"/>
                  </a:schemeClr>
                </a:solidFill>
                <a:latin typeface="Rubik"/>
              </a:rPr>
              <a:t>	# 0.9538145 &gt;= 0.05 = TRUE -&gt; no rechazar, </a:t>
            </a:r>
          </a:p>
          <a:p>
            <a:r>
              <a:rPr lang="es-MX" sz="1600" dirty="0">
                <a:solidFill>
                  <a:schemeClr val="bg2">
                    <a:lumMod val="50000"/>
                  </a:schemeClr>
                </a:solidFill>
                <a:latin typeface="Rubik"/>
              </a:rPr>
              <a:t>	# por lo tanto </a:t>
            </a:r>
            <a:r>
              <a:rPr lang="es-MX" sz="1600" b="1" dirty="0">
                <a:solidFill>
                  <a:schemeClr val="bg2">
                    <a:lumMod val="50000"/>
                  </a:schemeClr>
                </a:solidFill>
                <a:latin typeface="Rubik"/>
              </a:rPr>
              <a:t>no es de ayuda </a:t>
            </a:r>
            <a:r>
              <a:rPr lang="es-MX" sz="1600" dirty="0">
                <a:solidFill>
                  <a:schemeClr val="bg2">
                    <a:lumMod val="50000"/>
                  </a:schemeClr>
                </a:solidFill>
                <a:latin typeface="Rubik"/>
              </a:rPr>
              <a:t>para la representación hacia la población</a:t>
            </a:r>
          </a:p>
          <a:p>
            <a:endParaRPr lang="es-MX" sz="1600" dirty="0">
              <a:solidFill>
                <a:schemeClr val="bg2">
                  <a:lumMod val="50000"/>
                </a:schemeClr>
              </a:solidFill>
              <a:latin typeface="Rubik"/>
            </a:endParaRPr>
          </a:p>
          <a:p>
            <a:r>
              <a:rPr lang="es-MX" sz="1600" dirty="0">
                <a:solidFill>
                  <a:schemeClr val="bg2">
                    <a:lumMod val="50000"/>
                  </a:schemeClr>
                </a:solidFill>
                <a:latin typeface="Rubik"/>
              </a:rPr>
              <a:t>	# Se </a:t>
            </a:r>
            <a:r>
              <a:rPr lang="es-MX" sz="1600" b="1" dirty="0">
                <a:solidFill>
                  <a:schemeClr val="bg2">
                    <a:lumMod val="50000"/>
                  </a:schemeClr>
                </a:solidFill>
                <a:latin typeface="Rubik"/>
              </a:rPr>
              <a:t>descarta</a:t>
            </a:r>
            <a:r>
              <a:rPr lang="es-MX" sz="1600" dirty="0">
                <a:solidFill>
                  <a:schemeClr val="bg2">
                    <a:lumMod val="50000"/>
                  </a:schemeClr>
                </a:solidFill>
                <a:latin typeface="Rubik"/>
              </a:rPr>
              <a:t> la variable </a:t>
            </a:r>
            <a:r>
              <a:rPr lang="es-MX" sz="1600" dirty="0" err="1">
                <a:solidFill>
                  <a:schemeClr val="bg2">
                    <a:lumMod val="50000"/>
                  </a:schemeClr>
                </a:solidFill>
                <a:latin typeface="Rubik"/>
              </a:rPr>
              <a:t>Newspaper</a:t>
            </a:r>
            <a:r>
              <a:rPr lang="es-MX" sz="1600" dirty="0">
                <a:solidFill>
                  <a:schemeClr val="bg2">
                    <a:lumMod val="50000"/>
                  </a:schemeClr>
                </a:solidFill>
                <a:latin typeface="Rubik"/>
              </a:rPr>
              <a:t> por no ser suficientemente significativa</a:t>
            </a:r>
          </a:p>
          <a:p>
            <a:endParaRPr lang="es-MX" sz="1600" dirty="0">
              <a:solidFill>
                <a:schemeClr val="bg2">
                  <a:lumMod val="50000"/>
                </a:schemeClr>
              </a:solidFill>
              <a:latin typeface="Rubik"/>
            </a:endParaRPr>
          </a:p>
          <a:p>
            <a:endParaRPr lang="es-MX" sz="1600" dirty="0">
              <a:latin typeface="Rubik"/>
            </a:endParaRPr>
          </a:p>
          <a:p>
            <a:endParaRPr lang="es-MX" sz="1600" dirty="0">
              <a:latin typeface="Rubik"/>
            </a:endParaRPr>
          </a:p>
          <a:p>
            <a:endParaRPr lang="es-MX" sz="1600" dirty="0">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2274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6: </a:t>
            </a:r>
            <a:r>
              <a:rPr lang="es-ES" sz="2800" u="sng" dirty="0">
                <a:latin typeface="Montserrat"/>
              </a:rPr>
              <a:t>Regresión lineal y Clasificación</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5755422"/>
          </a:xfrm>
          <a:prstGeom prst="rect">
            <a:avLst/>
          </a:prstGeom>
        </p:spPr>
        <p:txBody>
          <a:bodyPr wrap="square">
            <a:spAutoFit/>
          </a:bodyPr>
          <a:lstStyle/>
          <a:p>
            <a:r>
              <a:rPr lang="es-MX" sz="1600" dirty="0">
                <a:solidFill>
                  <a:schemeClr val="bg2">
                    <a:lumMod val="50000"/>
                  </a:schemeClr>
                </a:solidFill>
                <a:latin typeface="Rubik"/>
              </a:rPr>
              <a:t># Generar modelo lineal 2 con todas las variables</a:t>
            </a:r>
          </a:p>
          <a:p>
            <a:r>
              <a:rPr lang="es-ES" sz="1600" dirty="0">
                <a:solidFill>
                  <a:schemeClr val="bg2">
                    <a:lumMod val="50000"/>
                  </a:schemeClr>
                </a:solidFill>
                <a:latin typeface="Rubik"/>
              </a:rPr>
              <a:t># Ahora crearemos el modelo </a:t>
            </a:r>
            <a:r>
              <a:rPr lang="es-ES" sz="1600" dirty="0" err="1">
                <a:solidFill>
                  <a:schemeClr val="bg2">
                    <a:lumMod val="50000"/>
                  </a:schemeClr>
                </a:solidFill>
                <a:latin typeface="Rubik"/>
              </a:rPr>
              <a:t>linial</a:t>
            </a:r>
            <a:r>
              <a:rPr lang="es-ES" sz="1600" dirty="0">
                <a:solidFill>
                  <a:schemeClr val="bg2">
                    <a:lumMod val="50000"/>
                  </a:schemeClr>
                </a:solidFill>
                <a:latin typeface="Rubik"/>
              </a:rPr>
              <a:t> 2, quitando a </a:t>
            </a:r>
            <a:r>
              <a:rPr lang="es-ES" sz="1600" dirty="0" err="1">
                <a:solidFill>
                  <a:schemeClr val="bg2">
                    <a:lumMod val="50000"/>
                  </a:schemeClr>
                </a:solidFill>
                <a:latin typeface="Rubik"/>
              </a:rPr>
              <a:t>Newspaper</a:t>
            </a:r>
            <a:r>
              <a:rPr lang="es-ES" sz="1600" dirty="0">
                <a:solidFill>
                  <a:schemeClr val="bg2">
                    <a:lumMod val="50000"/>
                  </a:schemeClr>
                </a:solidFill>
                <a:latin typeface="Rubik"/>
              </a:rPr>
              <a:t> ya que la hipótesis de esta variable fue rechazada.</a:t>
            </a:r>
          </a:p>
          <a:p>
            <a:endParaRPr lang="es-MX" sz="1600" dirty="0">
              <a:solidFill>
                <a:schemeClr val="bg2">
                  <a:lumMod val="50000"/>
                </a:schemeClr>
              </a:solidFill>
              <a:latin typeface="Rubik"/>
            </a:endParaRPr>
          </a:p>
          <a:p>
            <a:r>
              <a:rPr lang="es-MX" sz="1600" dirty="0">
                <a:latin typeface="Rubik"/>
              </a:rPr>
              <a:t>modelo2 &lt;- lm(Sales ~ TV + Radio); 	</a:t>
            </a:r>
            <a:r>
              <a:rPr lang="es-MX" sz="1600" dirty="0">
                <a:solidFill>
                  <a:schemeClr val="bg2">
                    <a:lumMod val="50000"/>
                  </a:schemeClr>
                </a:solidFill>
                <a:latin typeface="Rubik"/>
              </a:rPr>
              <a:t># Generación alternativa 	</a:t>
            </a:r>
            <a:r>
              <a:rPr lang="es-MX" sz="1600" dirty="0">
                <a:latin typeface="Rubik"/>
              </a:rPr>
              <a:t>m2 &lt;- </a:t>
            </a:r>
            <a:r>
              <a:rPr lang="es-MX" sz="1600" dirty="0" err="1">
                <a:latin typeface="Rubik"/>
              </a:rPr>
              <a:t>update</a:t>
            </a:r>
            <a:r>
              <a:rPr lang="es-MX" sz="1600" dirty="0">
                <a:latin typeface="Rubik"/>
              </a:rPr>
              <a:t>(m1, ~.-</a:t>
            </a:r>
            <a:r>
              <a:rPr lang="es-MX" sz="1600" dirty="0" err="1">
                <a:latin typeface="Rubik"/>
              </a:rPr>
              <a:t>Newspaper</a:t>
            </a:r>
            <a:r>
              <a:rPr lang="es-MX" sz="1600" dirty="0">
                <a:latin typeface="Rubik"/>
              </a:rPr>
              <a:t>)</a:t>
            </a:r>
          </a:p>
          <a:p>
            <a:r>
              <a:rPr lang="es-MX" sz="1600" dirty="0">
                <a:latin typeface="Rubik"/>
              </a:rPr>
              <a:t>Summary(modelo2)	</a:t>
            </a:r>
            <a:r>
              <a:rPr lang="es-MX" sz="1600" dirty="0">
                <a:solidFill>
                  <a:schemeClr val="bg2">
                    <a:lumMod val="50000"/>
                  </a:schemeClr>
                </a:solidFill>
                <a:latin typeface="Rubik"/>
              </a:rPr>
              <a:t>		# Alternativa		</a:t>
            </a:r>
            <a:r>
              <a:rPr lang="es-MX" sz="1600" dirty="0">
                <a:latin typeface="Rubik"/>
              </a:rPr>
              <a:t>Summary(m2)	</a:t>
            </a:r>
          </a:p>
          <a:p>
            <a:endParaRPr lang="es-MX" sz="1600" dirty="0">
              <a:solidFill>
                <a:schemeClr val="bg2">
                  <a:lumMod val="50000"/>
                </a:schemeClr>
              </a:solidFill>
              <a:latin typeface="Rubik"/>
            </a:endParaRPr>
          </a:p>
          <a:p>
            <a:r>
              <a:rPr lang="es-MX" sz="1600" dirty="0">
                <a:solidFill>
                  <a:schemeClr val="bg2">
                    <a:lumMod val="50000"/>
                  </a:schemeClr>
                </a:solidFill>
                <a:latin typeface="Rubik"/>
              </a:rPr>
              <a:t>“</a:t>
            </a:r>
            <a:r>
              <a:rPr lang="es-MX" sz="1600" b="1" dirty="0" err="1">
                <a:solidFill>
                  <a:schemeClr val="bg2">
                    <a:lumMod val="50000"/>
                  </a:schemeClr>
                </a:solidFill>
                <a:latin typeface="Rubik"/>
              </a:rPr>
              <a:t>Residuals</a:t>
            </a:r>
            <a:r>
              <a:rPr lang="es-MX" sz="1600" dirty="0">
                <a:solidFill>
                  <a:schemeClr val="bg2">
                    <a:lumMod val="50000"/>
                  </a:schemeClr>
                </a:solidFill>
                <a:latin typeface="Rubik"/>
              </a:rPr>
              <a:t>:</a:t>
            </a:r>
          </a:p>
          <a:p>
            <a:r>
              <a:rPr lang="es-MX" sz="1600" dirty="0">
                <a:solidFill>
                  <a:schemeClr val="bg2">
                    <a:lumMod val="50000"/>
                  </a:schemeClr>
                </a:solidFill>
                <a:latin typeface="Rubik"/>
              </a:rPr>
              <a:t>    Min      1Q  	Median	3Q     	Max </a:t>
            </a:r>
          </a:p>
          <a:p>
            <a:r>
              <a:rPr lang="es-MX" sz="1600" dirty="0">
                <a:solidFill>
                  <a:schemeClr val="bg2">
                    <a:lumMod val="50000"/>
                  </a:schemeClr>
                </a:solidFill>
                <a:latin typeface="Rubik"/>
              </a:rPr>
              <a:t>-7.3131	 -0.8269  0.0095  	0.9022  	3.7484 </a:t>
            </a:r>
          </a:p>
          <a:p>
            <a:endParaRPr lang="es-MX" sz="1600" b="1" dirty="0">
              <a:solidFill>
                <a:schemeClr val="bg2">
                  <a:lumMod val="50000"/>
                </a:schemeClr>
              </a:solidFill>
              <a:latin typeface="Rubik"/>
            </a:endParaRPr>
          </a:p>
          <a:p>
            <a:r>
              <a:rPr lang="es-MX" sz="1600" b="1" dirty="0" err="1">
                <a:solidFill>
                  <a:schemeClr val="bg2">
                    <a:lumMod val="50000"/>
                  </a:schemeClr>
                </a:solidFill>
                <a:latin typeface="Rubik"/>
              </a:rPr>
              <a:t>Coefficients</a:t>
            </a:r>
            <a:r>
              <a:rPr lang="es-MX" sz="1600" dirty="0">
                <a:solidFill>
                  <a:schemeClr val="bg2">
                    <a:lumMod val="50000"/>
                  </a:schemeClr>
                </a:solidFill>
                <a:latin typeface="Rubik"/>
              </a:rPr>
              <a:t>:</a:t>
            </a:r>
          </a:p>
          <a:p>
            <a:r>
              <a:rPr lang="es-MX" sz="1600" dirty="0">
                <a:solidFill>
                  <a:schemeClr val="bg2">
                    <a:lumMod val="50000"/>
                  </a:schemeClr>
                </a:solidFill>
                <a:latin typeface="Rubik"/>
              </a:rPr>
              <a:t>            	</a:t>
            </a:r>
            <a:r>
              <a:rPr lang="es-MX" sz="1600" b="1" dirty="0" err="1">
                <a:solidFill>
                  <a:schemeClr val="bg2">
                    <a:lumMod val="50000"/>
                  </a:schemeClr>
                </a:solidFill>
                <a:latin typeface="Rubik"/>
              </a:rPr>
              <a:t>Estimate</a:t>
            </a:r>
            <a:r>
              <a:rPr lang="es-MX" sz="1600" b="1" dirty="0">
                <a:solidFill>
                  <a:schemeClr val="bg2">
                    <a:lumMod val="50000"/>
                  </a:schemeClr>
                </a:solidFill>
                <a:latin typeface="Rubik"/>
              </a:rPr>
              <a:t>	 	</a:t>
            </a:r>
            <a:r>
              <a:rPr lang="es-MX" sz="1600" b="1" dirty="0" err="1">
                <a:solidFill>
                  <a:schemeClr val="bg2">
                    <a:lumMod val="50000"/>
                  </a:schemeClr>
                </a:solidFill>
                <a:latin typeface="Rubik"/>
              </a:rPr>
              <a:t>Std</a:t>
            </a:r>
            <a:r>
              <a:rPr lang="es-MX" sz="1600" b="1" dirty="0">
                <a:solidFill>
                  <a:schemeClr val="bg2">
                    <a:lumMod val="50000"/>
                  </a:schemeClr>
                </a:solidFill>
                <a:latin typeface="Rubik"/>
              </a:rPr>
              <a:t>. Error	t </a:t>
            </a:r>
            <a:r>
              <a:rPr lang="es-MX" sz="1600" b="1" dirty="0" err="1">
                <a:solidFill>
                  <a:schemeClr val="bg2">
                    <a:lumMod val="50000"/>
                  </a:schemeClr>
                </a:solidFill>
                <a:latin typeface="Rubik"/>
              </a:rPr>
              <a:t>value</a:t>
            </a:r>
            <a:r>
              <a:rPr lang="es-MX" sz="1600" b="1" dirty="0">
                <a:solidFill>
                  <a:schemeClr val="bg2">
                    <a:lumMod val="50000"/>
                  </a:schemeClr>
                </a:solidFill>
                <a:latin typeface="Rubik"/>
              </a:rPr>
              <a:t> 	Pr(&gt;|t|)    </a:t>
            </a:r>
          </a:p>
          <a:p>
            <a:r>
              <a:rPr lang="es-MX" sz="1600" dirty="0">
                <a:solidFill>
                  <a:schemeClr val="bg2">
                    <a:lumMod val="50000"/>
                  </a:schemeClr>
                </a:solidFill>
                <a:latin typeface="Rubik"/>
              </a:rPr>
              <a:t>(</a:t>
            </a:r>
            <a:r>
              <a:rPr lang="es-MX" sz="1600" dirty="0" err="1">
                <a:solidFill>
                  <a:schemeClr val="bg2">
                    <a:lumMod val="50000"/>
                  </a:schemeClr>
                </a:solidFill>
                <a:latin typeface="Rubik"/>
              </a:rPr>
              <a:t>Intercept</a:t>
            </a:r>
            <a:r>
              <a:rPr lang="es-MX" sz="1600" dirty="0">
                <a:solidFill>
                  <a:schemeClr val="bg2">
                    <a:lumMod val="50000"/>
                  </a:schemeClr>
                </a:solidFill>
                <a:latin typeface="Rubik"/>
              </a:rPr>
              <a:t>) 4.630879   	0.290308   	15.95   	&lt;2e-16 ***</a:t>
            </a:r>
          </a:p>
          <a:p>
            <a:r>
              <a:rPr lang="es-MX" sz="1600" dirty="0">
                <a:solidFill>
                  <a:schemeClr val="bg2">
                    <a:lumMod val="50000"/>
                  </a:schemeClr>
                </a:solidFill>
                <a:latin typeface="Rubik"/>
              </a:rPr>
              <a:t>TV          	0.054449  	0.001371   	39.73  	&lt;2e-16 ***</a:t>
            </a:r>
          </a:p>
          <a:p>
            <a:r>
              <a:rPr lang="es-MX" sz="1600" dirty="0">
                <a:solidFill>
                  <a:schemeClr val="bg2">
                    <a:lumMod val="50000"/>
                  </a:schemeClr>
                </a:solidFill>
                <a:latin typeface="Rubik"/>
              </a:rPr>
              <a:t>Radio      0.107175 		0.007926   	13.52   	&lt;2e-16 ***</a:t>
            </a:r>
          </a:p>
          <a:p>
            <a:endParaRPr lang="es-MX" sz="1600" b="1" dirty="0">
              <a:solidFill>
                <a:schemeClr val="bg2">
                  <a:lumMod val="50000"/>
                </a:schemeClr>
              </a:solidFill>
              <a:latin typeface="Rubik"/>
            </a:endParaRPr>
          </a:p>
          <a:p>
            <a:r>
              <a:rPr lang="es-MX" sz="1600" b="1" dirty="0" err="1">
                <a:solidFill>
                  <a:schemeClr val="bg2">
                    <a:lumMod val="50000"/>
                  </a:schemeClr>
                </a:solidFill>
                <a:latin typeface="Rubik"/>
              </a:rPr>
              <a:t>Signif</a:t>
            </a:r>
            <a:r>
              <a:rPr lang="es-MX" sz="1600" b="1" dirty="0">
                <a:solidFill>
                  <a:schemeClr val="bg2">
                    <a:lumMod val="50000"/>
                  </a:schemeClr>
                </a:solidFill>
                <a:latin typeface="Rubik"/>
              </a:rPr>
              <a:t>. </a:t>
            </a:r>
            <a:r>
              <a:rPr lang="es-MX" sz="1600" b="1" dirty="0" err="1">
                <a:solidFill>
                  <a:schemeClr val="bg2">
                    <a:lumMod val="50000"/>
                  </a:schemeClr>
                </a:solidFill>
                <a:latin typeface="Rubik"/>
              </a:rPr>
              <a:t>codes</a:t>
            </a:r>
            <a:r>
              <a:rPr lang="es-MX" sz="1600" dirty="0">
                <a:solidFill>
                  <a:schemeClr val="bg2">
                    <a:lumMod val="50000"/>
                  </a:schemeClr>
                </a:solidFill>
                <a:latin typeface="Rubik"/>
              </a:rPr>
              <a:t>:  0 ‘***’ 0.001 ‘**’ 0.01 ‘*’ 0.05 ‘.’ 0.1 ‘ ’ 1</a:t>
            </a:r>
          </a:p>
          <a:p>
            <a:r>
              <a:rPr lang="es-MX" sz="1600" b="1" dirty="0">
                <a:solidFill>
                  <a:schemeClr val="bg2">
                    <a:lumMod val="50000"/>
                  </a:schemeClr>
                </a:solidFill>
                <a:latin typeface="Rubik"/>
              </a:rPr>
              <a:t>Residual standard error</a:t>
            </a:r>
            <a:r>
              <a:rPr lang="es-MX" sz="1600" dirty="0">
                <a:solidFill>
                  <a:schemeClr val="bg2">
                    <a:lumMod val="50000"/>
                  </a:schemeClr>
                </a:solidFill>
                <a:latin typeface="Rubik"/>
              </a:rPr>
              <a:t>: 1.657 on 197 </a:t>
            </a:r>
            <a:r>
              <a:rPr lang="es-MX" sz="1600" dirty="0" err="1">
                <a:solidFill>
                  <a:schemeClr val="bg2">
                    <a:lumMod val="50000"/>
                  </a:schemeClr>
                </a:solidFill>
                <a:latin typeface="Rubik"/>
              </a:rPr>
              <a:t>degrees</a:t>
            </a:r>
            <a:r>
              <a:rPr lang="es-MX" sz="1600" dirty="0">
                <a:solidFill>
                  <a:schemeClr val="bg2">
                    <a:lumMod val="50000"/>
                  </a:schemeClr>
                </a:solidFill>
                <a:latin typeface="Rubik"/>
              </a:rPr>
              <a:t> of </a:t>
            </a:r>
            <a:r>
              <a:rPr lang="es-MX" sz="1600" dirty="0" err="1">
                <a:solidFill>
                  <a:schemeClr val="bg2">
                    <a:lumMod val="50000"/>
                  </a:schemeClr>
                </a:solidFill>
                <a:latin typeface="Rubik"/>
              </a:rPr>
              <a:t>freedom</a:t>
            </a:r>
            <a:endParaRPr lang="es-MX" sz="1600" dirty="0">
              <a:solidFill>
                <a:schemeClr val="bg2">
                  <a:lumMod val="50000"/>
                </a:schemeClr>
              </a:solidFill>
              <a:latin typeface="Rubik"/>
            </a:endParaRPr>
          </a:p>
          <a:p>
            <a:r>
              <a:rPr lang="es-MX" sz="1600" b="1" dirty="0" err="1">
                <a:solidFill>
                  <a:schemeClr val="bg2">
                    <a:lumMod val="50000"/>
                  </a:schemeClr>
                </a:solidFill>
                <a:latin typeface="Rubik"/>
              </a:rPr>
              <a:t>Multiple</a:t>
            </a:r>
            <a:r>
              <a:rPr lang="es-MX" sz="1600" b="1" dirty="0">
                <a:solidFill>
                  <a:schemeClr val="bg2">
                    <a:lumMod val="50000"/>
                  </a:schemeClr>
                </a:solidFill>
                <a:latin typeface="Rubik"/>
              </a:rPr>
              <a:t> R-</a:t>
            </a:r>
            <a:r>
              <a:rPr lang="es-MX" sz="1600" b="1" dirty="0" err="1">
                <a:solidFill>
                  <a:schemeClr val="bg2">
                    <a:lumMod val="50000"/>
                  </a:schemeClr>
                </a:solidFill>
                <a:latin typeface="Rubik"/>
              </a:rPr>
              <a:t>squared</a:t>
            </a:r>
            <a:r>
              <a:rPr lang="es-MX" sz="1600" dirty="0">
                <a:solidFill>
                  <a:schemeClr val="bg2">
                    <a:lumMod val="50000"/>
                  </a:schemeClr>
                </a:solidFill>
                <a:latin typeface="Rubik"/>
              </a:rPr>
              <a:t>:  0.9026,	</a:t>
            </a:r>
            <a:r>
              <a:rPr lang="es-MX" sz="1600" b="1" dirty="0" err="1">
                <a:solidFill>
                  <a:schemeClr val="bg2">
                    <a:lumMod val="50000"/>
                  </a:schemeClr>
                </a:solidFill>
                <a:latin typeface="Rubik"/>
              </a:rPr>
              <a:t>Adjusted</a:t>
            </a:r>
            <a:r>
              <a:rPr lang="es-MX" sz="1600" b="1" dirty="0">
                <a:solidFill>
                  <a:schemeClr val="bg2">
                    <a:lumMod val="50000"/>
                  </a:schemeClr>
                </a:solidFill>
                <a:latin typeface="Rubik"/>
              </a:rPr>
              <a:t> R-</a:t>
            </a:r>
            <a:r>
              <a:rPr lang="es-MX" sz="1600" b="1" dirty="0" err="1">
                <a:solidFill>
                  <a:schemeClr val="bg2">
                    <a:lumMod val="50000"/>
                  </a:schemeClr>
                </a:solidFill>
                <a:latin typeface="Rubik"/>
              </a:rPr>
              <a:t>squared</a:t>
            </a:r>
            <a:r>
              <a:rPr lang="es-MX" sz="1600" dirty="0">
                <a:solidFill>
                  <a:schemeClr val="bg2">
                    <a:lumMod val="50000"/>
                  </a:schemeClr>
                </a:solidFill>
                <a:latin typeface="Rubik"/>
              </a:rPr>
              <a:t>:  0.9016 </a:t>
            </a:r>
          </a:p>
          <a:p>
            <a:r>
              <a:rPr lang="es-MX" sz="1600" b="1" dirty="0">
                <a:solidFill>
                  <a:schemeClr val="bg2">
                    <a:lumMod val="50000"/>
                  </a:schemeClr>
                </a:solidFill>
                <a:latin typeface="Rubik"/>
              </a:rPr>
              <a:t>F-</a:t>
            </a:r>
            <a:r>
              <a:rPr lang="es-MX" sz="1600" b="1" dirty="0" err="1">
                <a:solidFill>
                  <a:schemeClr val="bg2">
                    <a:lumMod val="50000"/>
                  </a:schemeClr>
                </a:solidFill>
                <a:latin typeface="Rubik"/>
              </a:rPr>
              <a:t>statistic</a:t>
            </a:r>
            <a:r>
              <a:rPr lang="es-MX" sz="1600" dirty="0">
                <a:solidFill>
                  <a:schemeClr val="bg2">
                    <a:lumMod val="50000"/>
                  </a:schemeClr>
                </a:solidFill>
                <a:latin typeface="Rubik"/>
              </a:rPr>
              <a:t>: 912.7 on 2 and 197 DF,  </a:t>
            </a:r>
            <a:r>
              <a:rPr lang="es-MX" sz="1600" b="1" dirty="0">
                <a:solidFill>
                  <a:schemeClr val="bg2">
                    <a:lumMod val="50000"/>
                  </a:schemeClr>
                </a:solidFill>
                <a:latin typeface="Rubik"/>
              </a:rPr>
              <a:t>p-</a:t>
            </a:r>
            <a:r>
              <a:rPr lang="es-MX" sz="1600" b="1" dirty="0" err="1">
                <a:solidFill>
                  <a:schemeClr val="bg2">
                    <a:lumMod val="50000"/>
                  </a:schemeClr>
                </a:solidFill>
                <a:latin typeface="Rubik"/>
              </a:rPr>
              <a:t>value</a:t>
            </a:r>
            <a:r>
              <a:rPr lang="es-MX" sz="1600" dirty="0">
                <a:solidFill>
                  <a:schemeClr val="bg2">
                    <a:lumMod val="50000"/>
                  </a:schemeClr>
                </a:solidFill>
                <a:latin typeface="Rubik"/>
              </a:rPr>
              <a:t>: &lt; 2.2e-16“</a:t>
            </a:r>
          </a:p>
          <a:p>
            <a:endParaRPr lang="es-MX" sz="1600" dirty="0">
              <a:solidFill>
                <a:schemeClr val="bg2">
                  <a:lumMod val="50000"/>
                </a:schemeClr>
              </a:solidFill>
              <a:latin typeface="Rubik"/>
            </a:endParaRPr>
          </a:p>
          <a:p>
            <a:r>
              <a:rPr lang="es-ES" sz="1600" dirty="0">
                <a:solidFill>
                  <a:schemeClr val="bg2">
                    <a:lumMod val="50000"/>
                  </a:schemeClr>
                </a:solidFill>
                <a:latin typeface="Rubik"/>
              </a:rPr>
              <a:t># Al comparar ambos modelos m2 explica un poco mejor la variación de los datos, lo cual lo hace un mejor modelo que m1.</a:t>
            </a:r>
          </a:p>
          <a:p>
            <a:endParaRPr lang="es-MX" sz="1600" dirty="0">
              <a:solidFill>
                <a:schemeClr val="bg2">
                  <a:lumMod val="50000"/>
                </a:schemeClr>
              </a:solidFill>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84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ángulo 1"/>
          <p:cNvSpPr/>
          <p:nvPr/>
        </p:nvSpPr>
        <p:spPr>
          <a:xfrm>
            <a:off x="381000" y="856357"/>
            <a:ext cx="11430000" cy="5509200"/>
          </a:xfrm>
          <a:prstGeom prst="rect">
            <a:avLst/>
          </a:prstGeom>
        </p:spPr>
        <p:txBody>
          <a:bodyPr wrap="square">
            <a:spAutoFit/>
          </a:bodyPr>
          <a:lstStyle/>
          <a:p>
            <a:r>
              <a:rPr lang="es-ES" sz="1600" dirty="0">
                <a:solidFill>
                  <a:schemeClr val="bg2">
                    <a:lumMod val="50000"/>
                  </a:schemeClr>
                </a:solidFill>
                <a:latin typeface="Rubik"/>
              </a:rPr>
              <a:t># 4) </a:t>
            </a:r>
            <a:r>
              <a:rPr lang="es-ES" sz="1600" b="0" i="0" dirty="0">
                <a:solidFill>
                  <a:schemeClr val="bg2">
                    <a:lumMod val="50000"/>
                  </a:schemeClr>
                </a:solidFill>
                <a:effectLst/>
                <a:latin typeface="Rubik"/>
              </a:rPr>
              <a:t>Consulta cómo funciona la función </a:t>
            </a:r>
            <a:r>
              <a:rPr lang="es-ES" sz="1600" b="0" i="0" dirty="0" err="1">
                <a:solidFill>
                  <a:schemeClr val="bg2">
                    <a:lumMod val="50000"/>
                  </a:schemeClr>
                </a:solidFill>
                <a:effectLst/>
                <a:latin typeface="Rubik"/>
              </a:rPr>
              <a:t>table</a:t>
            </a:r>
            <a:r>
              <a:rPr lang="es-ES" sz="1600" b="0" i="0" dirty="0">
                <a:solidFill>
                  <a:schemeClr val="bg2">
                    <a:lumMod val="50000"/>
                  </a:schemeClr>
                </a:solidFill>
                <a:effectLst/>
                <a:latin typeface="Rubik"/>
              </a:rPr>
              <a:t> en R al ejecutar en la consola</a:t>
            </a:r>
            <a:r>
              <a:rPr lang="es-ES" sz="1600" dirty="0">
                <a:solidFill>
                  <a:schemeClr val="bg2">
                    <a:lumMod val="50000"/>
                  </a:schemeClr>
                </a:solidFill>
                <a:latin typeface="Rubik"/>
              </a:rPr>
              <a:t>.</a:t>
            </a:r>
            <a:endParaRPr lang="es-ES" sz="1600" b="0" i="0" dirty="0">
              <a:solidFill>
                <a:schemeClr val="bg2">
                  <a:lumMod val="50000"/>
                </a:schemeClr>
              </a:solidFill>
              <a:effectLst/>
              <a:latin typeface="Rubik"/>
            </a:endParaRPr>
          </a:p>
          <a:p>
            <a:r>
              <a:rPr lang="es-ES" sz="1600" b="0" i="0" dirty="0">
                <a:solidFill>
                  <a:schemeClr val="bg2">
                    <a:lumMod val="50000"/>
                  </a:schemeClr>
                </a:solidFill>
                <a:effectLst/>
                <a:latin typeface="Rubik"/>
              </a:rPr>
              <a:t># La función </a:t>
            </a:r>
            <a:r>
              <a:rPr lang="es-ES" sz="1600" b="0" i="0" dirty="0" err="1">
                <a:solidFill>
                  <a:schemeClr val="bg2">
                    <a:lumMod val="50000"/>
                  </a:schemeClr>
                </a:solidFill>
                <a:effectLst/>
                <a:latin typeface="Rubik"/>
              </a:rPr>
              <a:t>table</a:t>
            </a:r>
            <a:r>
              <a:rPr lang="es-ES" sz="1600" b="0" i="0" dirty="0">
                <a:solidFill>
                  <a:schemeClr val="bg2">
                    <a:lumMod val="50000"/>
                  </a:schemeClr>
                </a:solidFill>
                <a:effectLst/>
                <a:latin typeface="Rubik"/>
              </a:rPr>
              <a:t>() cuenta las ocurrencias (frecuencia) de cada dato</a:t>
            </a:r>
          </a:p>
          <a:p>
            <a:r>
              <a:rPr lang="es-ES" sz="1600" b="0" i="0" dirty="0" err="1">
                <a:effectLst/>
                <a:latin typeface="Rubik"/>
              </a:rPr>
              <a:t>help</a:t>
            </a:r>
            <a:r>
              <a:rPr lang="es-ES" sz="1600" b="0" i="0" dirty="0">
                <a:effectLst/>
                <a:latin typeface="Rubik"/>
              </a:rPr>
              <a:t>('</a:t>
            </a:r>
            <a:r>
              <a:rPr lang="es-ES" sz="1600" b="0" i="0" dirty="0" err="1">
                <a:effectLst/>
                <a:latin typeface="Rubik"/>
              </a:rPr>
              <a:t>table</a:t>
            </a:r>
            <a:r>
              <a:rPr lang="es-ES" sz="1600" b="0" i="0" dirty="0">
                <a:effectLst/>
                <a:latin typeface="Rubik"/>
              </a:rPr>
              <a:t>')</a:t>
            </a:r>
          </a:p>
          <a:p>
            <a:endParaRPr lang="es-ES" sz="1600" b="0" i="0" dirty="0">
              <a:solidFill>
                <a:srgbClr val="2A3142"/>
              </a:solidFill>
              <a:effectLst/>
              <a:latin typeface="Rubik"/>
            </a:endParaRPr>
          </a:p>
          <a:p>
            <a:r>
              <a:rPr lang="es-ES" sz="1600" b="0" i="0" dirty="0">
                <a:solidFill>
                  <a:schemeClr val="bg2">
                    <a:lumMod val="50000"/>
                  </a:schemeClr>
                </a:solidFill>
                <a:effectLst/>
                <a:latin typeface="Rubik"/>
              </a:rPr>
              <a:t>#Crea tablas de referencia usando los dos vectores creados</a:t>
            </a:r>
          </a:p>
          <a:p>
            <a:r>
              <a:rPr lang="es-ES" sz="1600" b="0" i="0" dirty="0" err="1">
                <a:effectLst/>
                <a:latin typeface="Rubik"/>
              </a:rPr>
              <a:t>table</a:t>
            </a:r>
            <a:r>
              <a:rPr lang="es-ES" sz="1600" b="0" i="0" dirty="0">
                <a:effectLst/>
                <a:latin typeface="Rubik"/>
              </a:rPr>
              <a:t>(</a:t>
            </a:r>
            <a:r>
              <a:rPr lang="es-ES" sz="1600" b="0" i="0" dirty="0" err="1">
                <a:effectLst/>
                <a:latin typeface="Rubik"/>
              </a:rPr>
              <a:t>vector.FTAG</a:t>
            </a:r>
            <a:r>
              <a:rPr lang="es-ES" sz="1600" b="0" i="0" dirty="0">
                <a:effectLst/>
                <a:latin typeface="Rubik"/>
              </a:rPr>
              <a:t>)</a:t>
            </a:r>
          </a:p>
          <a:p>
            <a:r>
              <a:rPr lang="es-ES" sz="1600" b="0" i="0" dirty="0" err="1">
                <a:effectLst/>
                <a:latin typeface="Rubik"/>
              </a:rPr>
              <a:t>table</a:t>
            </a:r>
            <a:r>
              <a:rPr lang="es-ES" sz="1600" b="0" i="0" dirty="0">
                <a:effectLst/>
                <a:latin typeface="Rubik"/>
              </a:rPr>
              <a:t>(</a:t>
            </a:r>
            <a:r>
              <a:rPr lang="es-ES" sz="1600" b="0" i="0" dirty="0" err="1">
                <a:effectLst/>
                <a:latin typeface="Rubik"/>
              </a:rPr>
              <a:t>vector.FTHG</a:t>
            </a:r>
            <a:r>
              <a:rPr lang="es-ES" sz="1600" b="0" i="0" dirty="0">
                <a:effectLst/>
                <a:latin typeface="Rubik"/>
              </a:rPr>
              <a:t>)</a:t>
            </a:r>
          </a:p>
          <a:p>
            <a:endParaRPr lang="es-ES" sz="1600" dirty="0">
              <a:latin typeface="Rubik"/>
            </a:endParaRPr>
          </a:p>
          <a:p>
            <a:r>
              <a:rPr lang="es-ES" sz="1600" b="0" i="0" dirty="0">
                <a:solidFill>
                  <a:schemeClr val="bg2">
                    <a:lumMod val="50000"/>
                  </a:schemeClr>
                </a:solidFill>
                <a:effectLst/>
                <a:latin typeface="Rubik"/>
              </a:rPr>
              <a:t>#Realizar una tabla de frecuencias </a:t>
            </a:r>
          </a:p>
          <a:p>
            <a:r>
              <a:rPr lang="es-ES" sz="1600" b="0" i="0" dirty="0" err="1">
                <a:effectLst/>
                <a:latin typeface="Rubik"/>
              </a:rPr>
              <a:t>table</a:t>
            </a:r>
            <a:r>
              <a:rPr lang="es-ES" sz="1600" b="0" i="0" dirty="0">
                <a:effectLst/>
                <a:latin typeface="Rubik"/>
              </a:rPr>
              <a:t>(sp1$FTHG,sp1$FTAG)</a:t>
            </a:r>
          </a:p>
          <a:p>
            <a:endParaRPr lang="es-ES" sz="1600" b="0" i="0" dirty="0">
              <a:effectLst/>
              <a:latin typeface="Rubik"/>
            </a:endParaRPr>
          </a:p>
          <a:p>
            <a:r>
              <a:rPr lang="es-ES" sz="1600" b="0" i="0" dirty="0">
                <a:solidFill>
                  <a:schemeClr val="bg2">
                    <a:lumMod val="50000"/>
                  </a:schemeClr>
                </a:solidFill>
                <a:effectLst/>
                <a:latin typeface="Rubik"/>
              </a:rPr>
              <a:t># La tabla nos da la siguiente relación.</a:t>
            </a:r>
          </a:p>
          <a:p>
            <a:r>
              <a:rPr lang="es-ES" sz="1600" b="0" i="0" dirty="0">
                <a:effectLst/>
                <a:latin typeface="Rubik"/>
              </a:rPr>
              <a:t>#                        FTAG</a:t>
            </a:r>
          </a:p>
          <a:p>
            <a:r>
              <a:rPr lang="es-ES" sz="1600" b="0" i="0" dirty="0">
                <a:effectLst/>
                <a:latin typeface="Rubik"/>
              </a:rPr>
              <a:t>#        FTHG  0   1   2  3  4  5</a:t>
            </a:r>
          </a:p>
          <a:p>
            <a:r>
              <a:rPr lang="es-ES" sz="1600" b="0" i="0" dirty="0">
                <a:effectLst/>
                <a:latin typeface="Rubik"/>
              </a:rPr>
              <a:t>#    	 0 33 28 15  8  2  2</a:t>
            </a:r>
          </a:p>
          <a:p>
            <a:r>
              <a:rPr lang="es-ES" sz="1600" b="0" i="0" dirty="0">
                <a:effectLst/>
                <a:latin typeface="Rubik"/>
              </a:rPr>
              <a:t>#   	 1 43 49 32  5  3  0</a:t>
            </a:r>
          </a:p>
          <a:p>
            <a:r>
              <a:rPr lang="es-ES" sz="1600" b="0" i="0" dirty="0">
                <a:effectLst/>
                <a:latin typeface="Rubik"/>
              </a:rPr>
              <a:t>#   	 2 39 35 20  3  2  0</a:t>
            </a:r>
          </a:p>
          <a:p>
            <a:r>
              <a:rPr lang="es-ES" sz="1600" b="0" i="0" dirty="0">
                <a:effectLst/>
                <a:latin typeface="Rubik"/>
              </a:rPr>
              <a:t>#   	 3 14 14  7   2  1  0</a:t>
            </a:r>
          </a:p>
          <a:p>
            <a:r>
              <a:rPr lang="es-ES" sz="1600" b="0" i="0" dirty="0">
                <a:effectLst/>
                <a:latin typeface="Rubik"/>
              </a:rPr>
              <a:t>#  	 4  4   5   4   0  1  0</a:t>
            </a:r>
          </a:p>
          <a:p>
            <a:r>
              <a:rPr lang="es-ES" sz="1600" b="0" i="0" dirty="0">
                <a:effectLst/>
                <a:latin typeface="Rubik"/>
              </a:rPr>
              <a:t>#  	 5  2   3   3   0  0  0</a:t>
            </a:r>
          </a:p>
          <a:p>
            <a:r>
              <a:rPr lang="es-ES" sz="1600" b="0" i="0" dirty="0">
                <a:effectLst/>
                <a:latin typeface="Rubik"/>
              </a:rPr>
              <a:t>#   	 6  1   0   0   0  0  0</a:t>
            </a:r>
          </a:p>
          <a:p>
            <a:endParaRPr lang="es-ES" sz="1600" b="0" i="0" dirty="0">
              <a:effectLst/>
              <a:latin typeface="Rubik"/>
            </a:endParaRPr>
          </a:p>
        </p:txBody>
      </p:sp>
      <p:sp>
        <p:nvSpPr>
          <p:cNvPr id="3" name="CuadroTexto 2"/>
          <p:cNvSpPr txBox="1"/>
          <p:nvPr/>
        </p:nvSpPr>
        <p:spPr>
          <a:xfrm>
            <a:off x="0" y="210919"/>
            <a:ext cx="12192000" cy="523220"/>
          </a:xfrm>
          <a:prstGeom prst="rect">
            <a:avLst/>
          </a:prstGeom>
          <a:noFill/>
        </p:spPr>
        <p:txBody>
          <a:bodyPr wrap="square" rtlCol="0">
            <a:spAutoFit/>
          </a:bodyPr>
          <a:lstStyle/>
          <a:p>
            <a:pPr algn="ctr"/>
            <a:r>
              <a:rPr lang="es-MX" sz="2800" u="sng" dirty="0"/>
              <a:t>Postwork Sesión 1: </a:t>
            </a:r>
            <a:r>
              <a:rPr lang="es-ES" sz="2800" b="0" u="sng" dirty="0">
                <a:effectLst/>
                <a:latin typeface="Montserrat"/>
              </a:rPr>
              <a:t>Introducción a R</a:t>
            </a:r>
            <a:r>
              <a:rPr lang="es-MX" sz="2800" u="sng" dirty="0"/>
              <a:t> </a:t>
            </a:r>
          </a:p>
        </p:txBody>
      </p:sp>
    </p:spTree>
    <p:extLst>
      <p:ext uri="{BB962C8B-B14F-4D97-AF65-F5344CB8AC3E}">
        <p14:creationId xmlns:p14="http://schemas.microsoft.com/office/powerpoint/2010/main" val="2316899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6: </a:t>
            </a:r>
            <a:r>
              <a:rPr lang="es-ES" sz="2800" u="sng" dirty="0">
                <a:latin typeface="Montserrat"/>
              </a:rPr>
              <a:t>Regresión lineal y Clasificación</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5755422"/>
          </a:xfrm>
          <a:prstGeom prst="rect">
            <a:avLst/>
          </a:prstGeom>
        </p:spPr>
        <p:txBody>
          <a:bodyPr wrap="square">
            <a:spAutoFit/>
          </a:bodyPr>
          <a:lstStyle/>
          <a:p>
            <a:r>
              <a:rPr lang="es-MX" sz="1600" dirty="0">
                <a:solidFill>
                  <a:schemeClr val="bg2">
                    <a:lumMod val="50000"/>
                  </a:schemeClr>
                </a:solidFill>
                <a:latin typeface="Rubik"/>
              </a:rPr>
              <a:t># Conclusiones modelo lineal 2 – Análisis posterior</a:t>
            </a:r>
          </a:p>
          <a:p>
            <a:endParaRPr lang="es-MX" sz="1600" dirty="0">
              <a:solidFill>
                <a:schemeClr val="bg2">
                  <a:lumMod val="50000"/>
                </a:schemeClr>
              </a:solidFill>
              <a:latin typeface="Rubik"/>
            </a:endParaRPr>
          </a:p>
          <a:p>
            <a:r>
              <a:rPr lang="es-MX" sz="1600" dirty="0">
                <a:solidFill>
                  <a:schemeClr val="bg2">
                    <a:lumMod val="50000"/>
                  </a:schemeClr>
                </a:solidFill>
                <a:latin typeface="Rubik"/>
              </a:rPr>
              <a:t>#Revisar si el residuo distribuye de manera normal</a:t>
            </a:r>
          </a:p>
          <a:p>
            <a:r>
              <a:rPr lang="es-MX" sz="1600" dirty="0">
                <a:latin typeface="Rubik"/>
              </a:rPr>
              <a:t>StanRes2 &lt;- </a:t>
            </a:r>
            <a:r>
              <a:rPr lang="es-MX" sz="1600" dirty="0" err="1">
                <a:latin typeface="Rubik"/>
              </a:rPr>
              <a:t>rstandard</a:t>
            </a:r>
            <a:r>
              <a:rPr lang="es-MX" sz="1600" dirty="0">
                <a:latin typeface="Rubik"/>
              </a:rPr>
              <a:t>(modelo2); StanRes2; par(</a:t>
            </a:r>
            <a:r>
              <a:rPr lang="es-MX" sz="1600" dirty="0" err="1">
                <a:latin typeface="Rubik"/>
              </a:rPr>
              <a:t>mfrow</a:t>
            </a:r>
            <a:r>
              <a:rPr lang="es-MX" sz="1600" dirty="0">
                <a:latin typeface="Rubik"/>
              </a:rPr>
              <a:t> = c(2, 2))	</a:t>
            </a:r>
            <a:r>
              <a:rPr lang="es-MX" sz="1600" dirty="0">
                <a:solidFill>
                  <a:schemeClr val="bg2">
                    <a:lumMod val="50000"/>
                  </a:schemeClr>
                </a:solidFill>
                <a:latin typeface="Rubik"/>
              </a:rPr>
              <a:t># Alternativa, usar variable </a:t>
            </a:r>
            <a:r>
              <a:rPr lang="es-MX" sz="1600" b="1" dirty="0">
                <a:solidFill>
                  <a:schemeClr val="bg2">
                    <a:lumMod val="50000"/>
                  </a:schemeClr>
                </a:solidFill>
                <a:latin typeface="Rubik"/>
              </a:rPr>
              <a:t>sr</a:t>
            </a:r>
          </a:p>
          <a:p>
            <a:endParaRPr lang="es-MX" sz="1600" dirty="0">
              <a:solidFill>
                <a:schemeClr val="bg2">
                  <a:lumMod val="50000"/>
                </a:schemeClr>
              </a:solidFill>
              <a:latin typeface="Rubik"/>
            </a:endParaRPr>
          </a:p>
          <a:p>
            <a:endParaRPr lang="es-MX" sz="1600" dirty="0">
              <a:solidFill>
                <a:schemeClr val="bg2">
                  <a:lumMod val="50000"/>
                </a:schemeClr>
              </a:solidFill>
              <a:latin typeface="Rubik"/>
            </a:endParaRPr>
          </a:p>
          <a:p>
            <a:endParaRPr lang="es-MX" sz="1600" dirty="0">
              <a:solidFill>
                <a:schemeClr val="bg2">
                  <a:lumMod val="50000"/>
                </a:schemeClr>
              </a:solidFill>
              <a:latin typeface="Rubik"/>
            </a:endParaRPr>
          </a:p>
          <a:p>
            <a:r>
              <a:rPr lang="es-MX" sz="1600" dirty="0" err="1">
                <a:latin typeface="Rubik"/>
              </a:rPr>
              <a:t>plot</a:t>
            </a:r>
            <a:r>
              <a:rPr lang="es-MX" sz="1600" dirty="0">
                <a:latin typeface="Rubik"/>
              </a:rPr>
              <a:t>(TV, StanRes2, </a:t>
            </a:r>
          </a:p>
          <a:p>
            <a:r>
              <a:rPr lang="es-MX" sz="1600" dirty="0">
                <a:latin typeface="Rubik"/>
              </a:rPr>
              <a:t>	</a:t>
            </a:r>
            <a:r>
              <a:rPr lang="es-MX" sz="1600" dirty="0" err="1">
                <a:latin typeface="Rubik"/>
              </a:rPr>
              <a:t>ylab</a:t>
            </a:r>
            <a:r>
              <a:rPr lang="es-MX" sz="1600" dirty="0">
                <a:latin typeface="Rubik"/>
              </a:rPr>
              <a:t> = "Residuales Estandarizados"); </a:t>
            </a:r>
          </a:p>
          <a:p>
            <a:endParaRPr lang="es-MX" sz="1600" dirty="0">
              <a:latin typeface="Rubik"/>
            </a:endParaRPr>
          </a:p>
          <a:p>
            <a:r>
              <a:rPr lang="es-MX" sz="1600" dirty="0" err="1">
                <a:latin typeface="Rubik"/>
              </a:rPr>
              <a:t>plot</a:t>
            </a:r>
            <a:r>
              <a:rPr lang="es-MX" sz="1600" dirty="0">
                <a:latin typeface="Rubik"/>
              </a:rPr>
              <a:t>(Radio, StanRes2, </a:t>
            </a:r>
          </a:p>
          <a:p>
            <a:r>
              <a:rPr lang="es-MX" sz="1600" dirty="0">
                <a:latin typeface="Rubik"/>
              </a:rPr>
              <a:t>	</a:t>
            </a:r>
            <a:r>
              <a:rPr lang="es-MX" sz="1600" dirty="0" err="1">
                <a:latin typeface="Rubik"/>
              </a:rPr>
              <a:t>ylab</a:t>
            </a:r>
            <a:r>
              <a:rPr lang="es-MX" sz="1600" dirty="0">
                <a:latin typeface="Rubik"/>
              </a:rPr>
              <a:t> = "Residuales Estandarizados")</a:t>
            </a:r>
          </a:p>
          <a:p>
            <a:endParaRPr lang="es-MX" sz="1600" dirty="0">
              <a:latin typeface="Rubik"/>
            </a:endParaRPr>
          </a:p>
          <a:p>
            <a:r>
              <a:rPr lang="es-MX" sz="1600" dirty="0" err="1">
                <a:latin typeface="Rubik"/>
              </a:rPr>
              <a:t>qqnorm</a:t>
            </a:r>
            <a:r>
              <a:rPr lang="es-MX" sz="1600" dirty="0">
                <a:latin typeface="Rubik"/>
              </a:rPr>
              <a:t>(StanRes2); </a:t>
            </a:r>
            <a:r>
              <a:rPr lang="es-MX" sz="1600" dirty="0" err="1">
                <a:latin typeface="Rubik"/>
              </a:rPr>
              <a:t>qqline</a:t>
            </a:r>
            <a:r>
              <a:rPr lang="es-MX" sz="1600" dirty="0">
                <a:latin typeface="Rubik"/>
              </a:rPr>
              <a:t>(StanRes2)</a:t>
            </a:r>
          </a:p>
          <a:p>
            <a:endParaRPr lang="es-MX"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a:solidFill>
                  <a:schemeClr val="bg2">
                    <a:lumMod val="50000"/>
                  </a:schemeClr>
                </a:solidFill>
                <a:latin typeface="Rubik"/>
              </a:rPr>
              <a:t># Al generar esta gráfica se observa que los residuos</a:t>
            </a:r>
          </a:p>
          <a:p>
            <a:r>
              <a:rPr lang="es-ES" sz="1600" dirty="0">
                <a:solidFill>
                  <a:schemeClr val="bg2">
                    <a:lumMod val="50000"/>
                  </a:schemeClr>
                </a:solidFill>
                <a:latin typeface="Rubik"/>
              </a:rPr>
              <a:t># se aproximan a una distribución normal, por lo que </a:t>
            </a:r>
          </a:p>
          <a:p>
            <a:r>
              <a:rPr lang="es-ES" sz="1600" dirty="0">
                <a:solidFill>
                  <a:schemeClr val="bg2">
                    <a:lumMod val="50000"/>
                  </a:schemeClr>
                </a:solidFill>
                <a:latin typeface="Rubik"/>
              </a:rPr>
              <a:t># se cumple una regresión lineal.</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Así se cumplen ambos supuestos de la regresión</a:t>
            </a:r>
          </a:p>
          <a:p>
            <a:r>
              <a:rPr lang="es-ES" sz="1600" dirty="0">
                <a:solidFill>
                  <a:schemeClr val="bg2">
                    <a:lumMod val="50000"/>
                  </a:schemeClr>
                </a:solidFill>
                <a:latin typeface="Rubik"/>
              </a:rPr>
              <a:t># lineal.</a:t>
            </a:r>
          </a:p>
          <a:p>
            <a:endParaRPr lang="es-MX" sz="1600" dirty="0">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2" name="Imagen 1"/>
          <p:cNvPicPr>
            <a:picLocks noChangeAspect="1"/>
          </p:cNvPicPr>
          <p:nvPr/>
        </p:nvPicPr>
        <p:blipFill>
          <a:blip r:embed="rId2"/>
          <a:stretch>
            <a:fillRect/>
          </a:stretch>
        </p:blipFill>
        <p:spPr>
          <a:xfrm>
            <a:off x="5361638" y="2492272"/>
            <a:ext cx="6347762" cy="38086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3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6: </a:t>
            </a:r>
            <a:r>
              <a:rPr lang="es-ES" sz="2800" u="sng" dirty="0">
                <a:latin typeface="Montserrat"/>
              </a:rPr>
              <a:t>Regresión lineal y Clasificación</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5755422"/>
          </a:xfrm>
          <a:prstGeom prst="rect">
            <a:avLst/>
          </a:prstGeom>
        </p:spPr>
        <p:txBody>
          <a:bodyPr wrap="square">
            <a:spAutoFit/>
          </a:bodyPr>
          <a:lstStyle/>
          <a:p>
            <a:r>
              <a:rPr lang="es-MX" sz="1600" dirty="0">
                <a:solidFill>
                  <a:schemeClr val="bg2">
                    <a:lumMod val="50000"/>
                  </a:schemeClr>
                </a:solidFill>
                <a:latin typeface="Rubik"/>
              </a:rPr>
              <a:t># Conclusiones modelo lineal 2 – Análisis posterior y conclusiones</a:t>
            </a:r>
          </a:p>
          <a:p>
            <a:endParaRPr lang="es-MX" sz="1600" dirty="0">
              <a:solidFill>
                <a:schemeClr val="bg2">
                  <a:lumMod val="50000"/>
                </a:schemeClr>
              </a:solidFill>
              <a:latin typeface="Rubik"/>
            </a:endParaRPr>
          </a:p>
          <a:p>
            <a:r>
              <a:rPr lang="es-ES" sz="1600" dirty="0">
                <a:solidFill>
                  <a:schemeClr val="bg2">
                    <a:lumMod val="50000"/>
                  </a:schemeClr>
                </a:solidFill>
                <a:latin typeface="Rubik"/>
              </a:rPr>
              <a:t># Prueba estadística de </a:t>
            </a:r>
            <a:r>
              <a:rPr lang="es-ES" sz="1600" dirty="0" err="1">
                <a:solidFill>
                  <a:schemeClr val="bg2">
                    <a:lumMod val="50000"/>
                  </a:schemeClr>
                </a:solidFill>
                <a:latin typeface="Rubik"/>
              </a:rPr>
              <a:t>shapiro-wilk</a:t>
            </a:r>
            <a:endParaRPr lang="es-ES" sz="1600" dirty="0">
              <a:solidFill>
                <a:schemeClr val="bg2">
                  <a:lumMod val="50000"/>
                </a:schemeClr>
              </a:solidFill>
              <a:latin typeface="Rubik"/>
            </a:endParaRPr>
          </a:p>
          <a:p>
            <a:r>
              <a:rPr lang="es-ES" sz="1600" dirty="0">
                <a:solidFill>
                  <a:schemeClr val="bg2">
                    <a:lumMod val="50000"/>
                  </a:schemeClr>
                </a:solidFill>
                <a:latin typeface="Rubik"/>
              </a:rPr>
              <a:t>	# </a:t>
            </a:r>
            <a:r>
              <a:rPr lang="es-ES" sz="1600" dirty="0" err="1">
                <a:solidFill>
                  <a:schemeClr val="bg2">
                    <a:lumMod val="50000"/>
                  </a:schemeClr>
                </a:solidFill>
                <a:latin typeface="Rubik"/>
              </a:rPr>
              <a:t>Hn</a:t>
            </a:r>
            <a:r>
              <a:rPr lang="es-ES" sz="1600" dirty="0">
                <a:solidFill>
                  <a:schemeClr val="bg2">
                    <a:lumMod val="50000"/>
                  </a:schemeClr>
                </a:solidFill>
                <a:latin typeface="Rubik"/>
              </a:rPr>
              <a:t>: La variable distribuye como una normal.</a:t>
            </a:r>
          </a:p>
          <a:p>
            <a:r>
              <a:rPr lang="es-ES" sz="1600" dirty="0">
                <a:solidFill>
                  <a:schemeClr val="bg2">
                    <a:lumMod val="50000"/>
                  </a:schemeClr>
                </a:solidFill>
                <a:latin typeface="Rubik"/>
              </a:rPr>
              <a:t>	# Ha: La variable no distribuye como una normal.</a:t>
            </a:r>
          </a:p>
          <a:p>
            <a:endParaRPr lang="es-ES" sz="1600" dirty="0">
              <a:solidFill>
                <a:schemeClr val="bg2">
                  <a:lumMod val="50000"/>
                </a:schemeClr>
              </a:solidFill>
              <a:latin typeface="Rubik"/>
            </a:endParaRPr>
          </a:p>
          <a:p>
            <a:r>
              <a:rPr lang="es-ES" sz="1600" dirty="0" err="1">
                <a:solidFill>
                  <a:schemeClr val="bg2">
                    <a:lumMod val="50000"/>
                  </a:schemeClr>
                </a:solidFill>
                <a:latin typeface="Rubik"/>
              </a:rPr>
              <a:t>shapiro.test</a:t>
            </a:r>
            <a:r>
              <a:rPr lang="es-ES" sz="1600" dirty="0">
                <a:solidFill>
                  <a:schemeClr val="bg2">
                    <a:lumMod val="50000"/>
                  </a:schemeClr>
                </a:solidFill>
                <a:latin typeface="Rubik"/>
              </a:rPr>
              <a:t>(StanRes2)				# Alternativa </a:t>
            </a:r>
            <a:r>
              <a:rPr lang="es-ES" sz="1600" dirty="0" err="1">
                <a:solidFill>
                  <a:schemeClr val="bg2">
                    <a:lumMod val="50000"/>
                  </a:schemeClr>
                </a:solidFill>
                <a:latin typeface="Rubik"/>
              </a:rPr>
              <a:t>shapiro.test</a:t>
            </a:r>
            <a:r>
              <a:rPr lang="es-ES" sz="1600" dirty="0">
                <a:solidFill>
                  <a:schemeClr val="bg2">
                    <a:lumMod val="50000"/>
                  </a:schemeClr>
                </a:solidFill>
                <a:latin typeface="Rubik"/>
              </a:rPr>
              <a:t>(sr)</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data:  sr</a:t>
            </a:r>
          </a:p>
          <a:p>
            <a:r>
              <a:rPr lang="es-ES" sz="1600" dirty="0">
                <a:solidFill>
                  <a:schemeClr val="bg2">
                    <a:lumMod val="50000"/>
                  </a:schemeClr>
                </a:solidFill>
                <a:latin typeface="Rubik"/>
              </a:rPr>
              <a:t>	# </a:t>
            </a:r>
            <a:r>
              <a:rPr lang="es-ES" sz="1600" b="1" dirty="0">
                <a:solidFill>
                  <a:schemeClr val="bg2">
                    <a:lumMod val="50000"/>
                  </a:schemeClr>
                </a:solidFill>
                <a:latin typeface="Rubik"/>
              </a:rPr>
              <a:t>W</a:t>
            </a:r>
            <a:r>
              <a:rPr lang="es-ES" sz="1600" dirty="0">
                <a:solidFill>
                  <a:schemeClr val="bg2">
                    <a:lumMod val="50000"/>
                  </a:schemeClr>
                </a:solidFill>
                <a:latin typeface="Rubik"/>
              </a:rPr>
              <a:t> = 0.97535, </a:t>
            </a:r>
            <a:r>
              <a:rPr lang="es-ES" sz="1600" b="1" dirty="0">
                <a:solidFill>
                  <a:schemeClr val="bg2">
                    <a:lumMod val="50000"/>
                  </a:schemeClr>
                </a:solidFill>
                <a:latin typeface="Rubik"/>
              </a:rPr>
              <a:t>p-</a:t>
            </a:r>
            <a:r>
              <a:rPr lang="es-ES" sz="1600" b="1" dirty="0" err="1">
                <a:solidFill>
                  <a:schemeClr val="bg2">
                    <a:lumMod val="50000"/>
                  </a:schemeClr>
                </a:solidFill>
                <a:latin typeface="Rubik"/>
              </a:rPr>
              <a:t>value</a:t>
            </a:r>
            <a:r>
              <a:rPr lang="es-ES" sz="1600" dirty="0">
                <a:solidFill>
                  <a:schemeClr val="bg2">
                    <a:lumMod val="50000"/>
                  </a:schemeClr>
                </a:solidFill>
                <a:latin typeface="Rubik"/>
              </a:rPr>
              <a:t> = 0.001365</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NC(90%) = 0.1</a:t>
            </a:r>
          </a:p>
          <a:p>
            <a:r>
              <a:rPr lang="es-ES" sz="1600" dirty="0">
                <a:solidFill>
                  <a:schemeClr val="bg2">
                    <a:lumMod val="50000"/>
                  </a:schemeClr>
                </a:solidFill>
                <a:latin typeface="Rubik"/>
              </a:rPr>
              <a:t>	# 0.001365 &gt;= 0.1 = FALSE -&gt; rechazar</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NC(95%) = 0.05</a:t>
            </a:r>
          </a:p>
          <a:p>
            <a:r>
              <a:rPr lang="es-ES" sz="1600" dirty="0">
                <a:solidFill>
                  <a:schemeClr val="bg2">
                    <a:lumMod val="50000"/>
                  </a:schemeClr>
                </a:solidFill>
                <a:latin typeface="Rubik"/>
              </a:rPr>
              <a:t>	# 0.001365 &gt;= 0.05 = FALSE -&gt; rechazar</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NC(99%) = 0.01</a:t>
            </a:r>
          </a:p>
          <a:p>
            <a:r>
              <a:rPr lang="es-ES" sz="1600" dirty="0">
                <a:solidFill>
                  <a:schemeClr val="bg2">
                    <a:lumMod val="50000"/>
                  </a:schemeClr>
                </a:solidFill>
                <a:latin typeface="Rubik"/>
              </a:rPr>
              <a:t>	# 0.001365 &gt;= 0.01 = FALSE -&gt; rechazar</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Debido a la prueba de </a:t>
            </a:r>
            <a:r>
              <a:rPr lang="es-ES" sz="1600" dirty="0" err="1">
                <a:solidFill>
                  <a:schemeClr val="bg2">
                    <a:lumMod val="50000"/>
                  </a:schemeClr>
                </a:solidFill>
                <a:latin typeface="Rubik"/>
              </a:rPr>
              <a:t>shapiro-wilk</a:t>
            </a:r>
            <a:r>
              <a:rPr lang="es-ES" sz="1600" dirty="0">
                <a:solidFill>
                  <a:schemeClr val="bg2">
                    <a:lumMod val="50000"/>
                  </a:schemeClr>
                </a:solidFill>
                <a:latin typeface="Rubik"/>
              </a:rPr>
              <a:t>, es rechazado que se aproxime a una normal, en todos los niveles de confianza.</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#El modelo 2 es el más adecuado y queda como sigue: # Sales = 4.6309 + 0.05445(TV) + 0.1072(Radio) + E</a:t>
            </a:r>
            <a:endParaRPr lang="es-MX" sz="1600" dirty="0">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6339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6: </a:t>
            </a:r>
            <a:r>
              <a:rPr lang="es-ES" sz="2800" u="sng" dirty="0">
                <a:latin typeface="Montserrat"/>
              </a:rPr>
              <a:t>Regresión lineal y Clasificación</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5755422"/>
          </a:xfrm>
          <a:prstGeom prst="rect">
            <a:avLst/>
          </a:prstGeom>
        </p:spPr>
        <p:txBody>
          <a:bodyPr wrap="square">
            <a:spAutoFit/>
          </a:bodyPr>
          <a:lstStyle/>
          <a:p>
            <a:r>
              <a:rPr lang="es-MX" sz="1600" dirty="0">
                <a:solidFill>
                  <a:schemeClr val="bg2">
                    <a:lumMod val="50000"/>
                  </a:schemeClr>
                </a:solidFill>
                <a:latin typeface="Rubik"/>
              </a:rPr>
              <a:t># Predicción</a:t>
            </a:r>
          </a:p>
          <a:p>
            <a:r>
              <a:rPr lang="es-MX" sz="1600" dirty="0">
                <a:solidFill>
                  <a:schemeClr val="bg2">
                    <a:lumMod val="50000"/>
                  </a:schemeClr>
                </a:solidFill>
                <a:latin typeface="Rubik"/>
              </a:rPr>
              <a:t>#Ahora se va a predecir ventas con base en presupuestos de TV y Radio</a:t>
            </a:r>
          </a:p>
          <a:p>
            <a:endParaRPr lang="es-MX" sz="1600" dirty="0">
              <a:latin typeface="Rubik"/>
            </a:endParaRPr>
          </a:p>
          <a:p>
            <a:r>
              <a:rPr lang="es-MX" sz="1600" dirty="0">
                <a:solidFill>
                  <a:schemeClr val="bg2">
                    <a:lumMod val="50000"/>
                  </a:schemeClr>
                </a:solidFill>
                <a:latin typeface="Rubik"/>
              </a:rPr>
              <a:t># Predicción 1</a:t>
            </a:r>
          </a:p>
          <a:p>
            <a:r>
              <a:rPr lang="es-MX" sz="1600" dirty="0">
                <a:latin typeface="Rubik"/>
              </a:rPr>
              <a:t>data &lt;- </a:t>
            </a:r>
            <a:r>
              <a:rPr lang="es-MX" sz="1600" dirty="0" err="1">
                <a:latin typeface="Rubik"/>
              </a:rPr>
              <a:t>data.frame</a:t>
            </a:r>
            <a:r>
              <a:rPr lang="es-MX" sz="1600" dirty="0">
                <a:latin typeface="Rubik"/>
              </a:rPr>
              <a:t>(</a:t>
            </a:r>
          </a:p>
          <a:p>
            <a:r>
              <a:rPr lang="es-MX" sz="1600" dirty="0">
                <a:latin typeface="Rubik"/>
              </a:rPr>
              <a:t>  TV = c(25.7,123.5,78.9,134.6),</a:t>
            </a:r>
          </a:p>
          <a:p>
            <a:r>
              <a:rPr lang="es-MX" sz="1600" dirty="0">
                <a:latin typeface="Rubik"/>
              </a:rPr>
              <a:t>  Radio = c(45.7,76.8,94.34,103.45))</a:t>
            </a:r>
          </a:p>
          <a:p>
            <a:endParaRPr lang="es-MX" sz="1600" dirty="0">
              <a:latin typeface="Rubik"/>
            </a:endParaRPr>
          </a:p>
          <a:p>
            <a:r>
              <a:rPr lang="es-MX" sz="1600" dirty="0" err="1">
                <a:latin typeface="Rubik"/>
              </a:rPr>
              <a:t>predict</a:t>
            </a:r>
            <a:r>
              <a:rPr lang="es-MX" sz="1600" dirty="0">
                <a:latin typeface="Rubik"/>
              </a:rPr>
              <a:t>(modelo2, </a:t>
            </a:r>
            <a:r>
              <a:rPr lang="es-MX" sz="1600" dirty="0" err="1">
                <a:latin typeface="Rubik"/>
              </a:rPr>
              <a:t>newdata</a:t>
            </a:r>
            <a:r>
              <a:rPr lang="es-MX" sz="1600" dirty="0">
                <a:latin typeface="Rubik"/>
              </a:rPr>
              <a:t> = data, 				</a:t>
            </a:r>
          </a:p>
          <a:p>
            <a:r>
              <a:rPr lang="es-MX" sz="1600" dirty="0">
                <a:latin typeface="Rubik"/>
              </a:rPr>
              <a:t>	</a:t>
            </a:r>
            <a:r>
              <a:rPr lang="es-MX" sz="1600" dirty="0" err="1">
                <a:latin typeface="Rubik"/>
              </a:rPr>
              <a:t>interval</a:t>
            </a:r>
            <a:r>
              <a:rPr lang="es-MX" sz="1600" dirty="0">
                <a:latin typeface="Rubik"/>
              </a:rPr>
              <a:t> = "</a:t>
            </a:r>
            <a:r>
              <a:rPr lang="es-MX" sz="1600" dirty="0" err="1">
                <a:latin typeface="Rubik"/>
              </a:rPr>
              <a:t>confidence</a:t>
            </a:r>
            <a:r>
              <a:rPr lang="es-MX" sz="1600" dirty="0">
                <a:latin typeface="Rubik"/>
              </a:rPr>
              <a:t>", 				</a:t>
            </a:r>
          </a:p>
          <a:p>
            <a:r>
              <a:rPr lang="es-MX" sz="1600" dirty="0">
                <a:latin typeface="Rubik"/>
              </a:rPr>
              <a:t>	</a:t>
            </a:r>
            <a:r>
              <a:rPr lang="es-MX" sz="1600" dirty="0" err="1">
                <a:latin typeface="Rubik"/>
              </a:rPr>
              <a:t>level</a:t>
            </a:r>
            <a:r>
              <a:rPr lang="es-MX" sz="1600" dirty="0">
                <a:latin typeface="Rubik"/>
              </a:rPr>
              <a:t> = 0.95)</a:t>
            </a:r>
          </a:p>
          <a:p>
            <a:endParaRPr lang="es-MX" sz="1600" dirty="0">
              <a:latin typeface="Rubik"/>
            </a:endParaRPr>
          </a:p>
          <a:p>
            <a:r>
              <a:rPr lang="es-MX" sz="1600" dirty="0">
                <a:solidFill>
                  <a:schemeClr val="bg2">
                    <a:lumMod val="50000"/>
                  </a:schemeClr>
                </a:solidFill>
                <a:latin typeface="Rubik"/>
              </a:rPr>
              <a:t>“</a:t>
            </a:r>
          </a:p>
          <a:p>
            <a:r>
              <a:rPr lang="fr-FR" sz="1600" dirty="0">
                <a:solidFill>
                  <a:schemeClr val="bg2">
                    <a:lumMod val="50000"/>
                  </a:schemeClr>
                </a:solidFill>
                <a:latin typeface="Rubik"/>
              </a:rPr>
              <a:t>    fit     	   lwr           upr</a:t>
            </a:r>
          </a:p>
          <a:p>
            <a:r>
              <a:rPr lang="fr-FR" sz="1600" dirty="0">
                <a:solidFill>
                  <a:schemeClr val="bg2">
                    <a:lumMod val="50000"/>
                  </a:schemeClr>
                </a:solidFill>
                <a:latin typeface="Rubik"/>
              </a:rPr>
              <a:t>1 10.92810 10.38350 11.47269</a:t>
            </a:r>
          </a:p>
          <a:p>
            <a:r>
              <a:rPr lang="fr-FR" sz="1600" dirty="0">
                <a:solidFill>
                  <a:schemeClr val="bg2">
                    <a:lumMod val="50000"/>
                  </a:schemeClr>
                </a:solidFill>
                <a:latin typeface="Rubik"/>
              </a:rPr>
              <a:t>2 19.58633 18.71254 20.46013</a:t>
            </a:r>
          </a:p>
          <a:p>
            <a:r>
              <a:rPr lang="fr-FR" sz="1600" dirty="0">
                <a:solidFill>
                  <a:schemeClr val="bg2">
                    <a:lumMod val="50000"/>
                  </a:schemeClr>
                </a:solidFill>
                <a:latin typeface="Rubik"/>
              </a:rPr>
              <a:t>3 19.03775 17.87846 20.19705</a:t>
            </a:r>
          </a:p>
          <a:p>
            <a:r>
              <a:rPr lang="fr-FR" sz="1600" dirty="0">
                <a:solidFill>
                  <a:schemeClr val="bg2">
                    <a:lumMod val="50000"/>
                  </a:schemeClr>
                </a:solidFill>
                <a:latin typeface="Rubik"/>
              </a:rPr>
              <a:t>4 23.04692 21.77020 24.32364</a:t>
            </a:r>
            <a:r>
              <a:rPr lang="es-MX" sz="1600" dirty="0">
                <a:latin typeface="Rubik"/>
              </a:rPr>
              <a:t>					</a:t>
            </a:r>
          </a:p>
          <a:p>
            <a:r>
              <a:rPr lang="es-MX" sz="1600" dirty="0">
                <a:solidFill>
                  <a:schemeClr val="bg2">
                    <a:lumMod val="50000"/>
                  </a:schemeClr>
                </a:solidFill>
                <a:latin typeface="Rubik"/>
              </a:rPr>
              <a:t>“</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La columna de </a:t>
            </a:r>
            <a:r>
              <a:rPr lang="es-ES" sz="1600" dirty="0" err="1">
                <a:solidFill>
                  <a:schemeClr val="bg2">
                    <a:lumMod val="50000"/>
                  </a:schemeClr>
                </a:solidFill>
                <a:latin typeface="Rubik"/>
              </a:rPr>
              <a:t>fit</a:t>
            </a:r>
            <a:r>
              <a:rPr lang="es-ES" sz="1600" dirty="0">
                <a:solidFill>
                  <a:schemeClr val="bg2">
                    <a:lumMod val="50000"/>
                  </a:schemeClr>
                </a:solidFill>
                <a:latin typeface="Rubik"/>
              </a:rPr>
              <a:t> es la predicción para gasto </a:t>
            </a:r>
          </a:p>
          <a:p>
            <a:r>
              <a:rPr lang="es-ES" sz="1600" dirty="0">
                <a:solidFill>
                  <a:schemeClr val="bg2">
                    <a:lumMod val="50000"/>
                  </a:schemeClr>
                </a:solidFill>
                <a:latin typeface="Rubik"/>
              </a:rPr>
              <a:t># en publicidad para un nivel de confianza del 95%</a:t>
            </a:r>
            <a:endParaRPr lang="es-MX" sz="1600" dirty="0">
              <a:solidFill>
                <a:schemeClr val="bg2">
                  <a:lumMod val="50000"/>
                </a:schemeClr>
              </a:solidFill>
              <a:latin typeface="Rubik"/>
            </a:endParaRPr>
          </a:p>
          <a:p>
            <a:endParaRPr lang="es-MX" sz="1600" dirty="0">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2" name="Rectángulo 1"/>
          <p:cNvSpPr/>
          <p:nvPr/>
        </p:nvSpPr>
        <p:spPr>
          <a:xfrm>
            <a:off x="6400800" y="1556266"/>
            <a:ext cx="5537200" cy="4770537"/>
          </a:xfrm>
          <a:prstGeom prst="rect">
            <a:avLst/>
          </a:prstGeom>
        </p:spPr>
        <p:txBody>
          <a:bodyPr wrap="square">
            <a:spAutoFit/>
          </a:bodyPr>
          <a:lstStyle/>
          <a:p>
            <a:r>
              <a:rPr lang="es-MX" sz="1600" dirty="0">
                <a:solidFill>
                  <a:schemeClr val="bg2">
                    <a:lumMod val="50000"/>
                  </a:schemeClr>
                </a:solidFill>
                <a:latin typeface="Rubik"/>
              </a:rPr>
              <a:t># Predicción 2</a:t>
            </a:r>
          </a:p>
          <a:p>
            <a:r>
              <a:rPr lang="es-MX" sz="1600" dirty="0">
                <a:latin typeface="Rubik"/>
              </a:rPr>
              <a:t>data &lt;- </a:t>
            </a:r>
            <a:r>
              <a:rPr lang="es-MX" sz="1600" dirty="0" err="1">
                <a:latin typeface="Rubik"/>
              </a:rPr>
              <a:t>data.frame</a:t>
            </a:r>
            <a:r>
              <a:rPr lang="es-MX" sz="1600" dirty="0">
                <a:latin typeface="Rubik"/>
              </a:rPr>
              <a:t>(</a:t>
            </a:r>
          </a:p>
          <a:p>
            <a:r>
              <a:rPr lang="es-MX" sz="1600" dirty="0">
                <a:latin typeface="Rubik"/>
              </a:rPr>
              <a:t>	TV = c(100, 200, 300, 400, 500),</a:t>
            </a:r>
          </a:p>
          <a:p>
            <a:r>
              <a:rPr lang="es-MX" sz="1600" dirty="0">
                <a:latin typeface="Rubik"/>
              </a:rPr>
              <a:t>	Radio = c(50, 150, 200, 250, 300)</a:t>
            </a:r>
          </a:p>
          <a:p>
            <a:endParaRPr lang="es-MX" sz="1600" dirty="0">
              <a:latin typeface="Rubik"/>
            </a:endParaRPr>
          </a:p>
          <a:p>
            <a:r>
              <a:rPr lang="es-MX" sz="1600" dirty="0" err="1">
                <a:latin typeface="Rubik"/>
              </a:rPr>
              <a:t>predict</a:t>
            </a:r>
            <a:r>
              <a:rPr lang="es-MX" sz="1600" dirty="0">
                <a:latin typeface="Rubik"/>
              </a:rPr>
              <a:t>(m2, </a:t>
            </a:r>
            <a:r>
              <a:rPr lang="es-MX" sz="1600" dirty="0" err="1">
                <a:latin typeface="Rubik"/>
              </a:rPr>
              <a:t>newdata</a:t>
            </a:r>
            <a:r>
              <a:rPr lang="es-MX" sz="1600" dirty="0">
                <a:latin typeface="Rubik"/>
              </a:rPr>
              <a:t> = data, </a:t>
            </a:r>
          </a:p>
          <a:p>
            <a:r>
              <a:rPr lang="es-MX" sz="1600" dirty="0">
                <a:latin typeface="Rubik"/>
              </a:rPr>
              <a:t>	</a:t>
            </a:r>
            <a:r>
              <a:rPr lang="es-MX" sz="1600" dirty="0" err="1">
                <a:latin typeface="Rubik"/>
              </a:rPr>
              <a:t>interval</a:t>
            </a:r>
            <a:r>
              <a:rPr lang="es-MX" sz="1600" dirty="0">
                <a:latin typeface="Rubik"/>
              </a:rPr>
              <a:t> = "</a:t>
            </a:r>
            <a:r>
              <a:rPr lang="es-MX" sz="1600" dirty="0" err="1">
                <a:latin typeface="Rubik"/>
              </a:rPr>
              <a:t>confidence</a:t>
            </a:r>
            <a:r>
              <a:rPr lang="es-MX" sz="1600" dirty="0">
                <a:latin typeface="Rubik"/>
              </a:rPr>
              <a:t>", </a:t>
            </a:r>
          </a:p>
          <a:p>
            <a:r>
              <a:rPr lang="es-MX" sz="1600" dirty="0">
                <a:latin typeface="Rubik"/>
              </a:rPr>
              <a:t>	</a:t>
            </a:r>
            <a:r>
              <a:rPr lang="es-MX" sz="1600" dirty="0" err="1">
                <a:latin typeface="Rubik"/>
              </a:rPr>
              <a:t>level</a:t>
            </a:r>
            <a:r>
              <a:rPr lang="es-MX" sz="1600" dirty="0">
                <a:latin typeface="Rubik"/>
              </a:rPr>
              <a:t> = 0.95)</a:t>
            </a:r>
          </a:p>
          <a:p>
            <a:endParaRPr lang="es-MX" sz="1600" dirty="0">
              <a:latin typeface="Rubik"/>
            </a:endParaRPr>
          </a:p>
          <a:p>
            <a:r>
              <a:rPr lang="es-MX" sz="1600" b="1" dirty="0">
                <a:solidFill>
                  <a:schemeClr val="bg2">
                    <a:lumMod val="50000"/>
                  </a:schemeClr>
                </a:solidFill>
                <a:latin typeface="Rubik"/>
              </a:rPr>
              <a:t>“     </a:t>
            </a:r>
            <a:r>
              <a:rPr lang="es-MX" sz="1600" b="1" dirty="0" err="1">
                <a:solidFill>
                  <a:schemeClr val="bg2">
                    <a:lumMod val="50000"/>
                  </a:schemeClr>
                </a:solidFill>
                <a:latin typeface="Rubik"/>
              </a:rPr>
              <a:t>fit</a:t>
            </a:r>
            <a:r>
              <a:rPr lang="es-MX" sz="1600" b="1" dirty="0">
                <a:solidFill>
                  <a:schemeClr val="bg2">
                    <a:lumMod val="50000"/>
                  </a:schemeClr>
                </a:solidFill>
                <a:latin typeface="Rubik"/>
              </a:rPr>
              <a:t>            </a:t>
            </a:r>
            <a:r>
              <a:rPr lang="es-MX" sz="1600" b="1" dirty="0" err="1">
                <a:solidFill>
                  <a:schemeClr val="bg2">
                    <a:lumMod val="50000"/>
                  </a:schemeClr>
                </a:solidFill>
                <a:latin typeface="Rubik"/>
              </a:rPr>
              <a:t>lwr</a:t>
            </a:r>
            <a:r>
              <a:rPr lang="es-MX" sz="1600" b="1" dirty="0">
                <a:solidFill>
                  <a:schemeClr val="bg2">
                    <a:lumMod val="50000"/>
                  </a:schemeClr>
                </a:solidFill>
                <a:latin typeface="Rubik"/>
              </a:rPr>
              <a:t>           </a:t>
            </a:r>
            <a:r>
              <a:rPr lang="es-MX" sz="1600" b="1" dirty="0" err="1">
                <a:solidFill>
                  <a:schemeClr val="bg2">
                    <a:lumMod val="50000"/>
                  </a:schemeClr>
                </a:solidFill>
                <a:latin typeface="Rubik"/>
              </a:rPr>
              <a:t>upr</a:t>
            </a:r>
            <a:r>
              <a:rPr lang="es-MX" sz="1600" b="1" dirty="0">
                <a:solidFill>
                  <a:schemeClr val="bg2">
                    <a:lumMod val="50000"/>
                  </a:schemeClr>
                </a:solidFill>
                <a:latin typeface="Rubik"/>
              </a:rPr>
              <a:t>             TV      Radio</a:t>
            </a:r>
          </a:p>
          <a:p>
            <a:r>
              <a:rPr lang="es-MX" sz="1600" dirty="0">
                <a:solidFill>
                  <a:schemeClr val="bg2">
                    <a:lumMod val="50000"/>
                  </a:schemeClr>
                </a:solidFill>
                <a:latin typeface="Rubik"/>
              </a:rPr>
              <a:t># 1 15.43450 14.93446 15.93455     100       50</a:t>
            </a:r>
          </a:p>
          <a:p>
            <a:r>
              <a:rPr lang="es-MX" sz="1600" dirty="0">
                <a:solidFill>
                  <a:schemeClr val="bg2">
                    <a:lumMod val="50000"/>
                  </a:schemeClr>
                </a:solidFill>
                <a:latin typeface="Rubik"/>
              </a:rPr>
              <a:t># 2 31.59686 29.60515 33.58856     200      150</a:t>
            </a:r>
          </a:p>
          <a:p>
            <a:r>
              <a:rPr lang="es-MX" sz="1600" dirty="0">
                <a:solidFill>
                  <a:schemeClr val="bg2">
                    <a:lumMod val="50000"/>
                  </a:schemeClr>
                </a:solidFill>
                <a:latin typeface="Rubik"/>
              </a:rPr>
              <a:t># 3 42.40048 39.62015 45.18081     300      200</a:t>
            </a:r>
          </a:p>
          <a:p>
            <a:r>
              <a:rPr lang="es-MX" sz="1600" dirty="0">
                <a:solidFill>
                  <a:schemeClr val="bg2">
                    <a:lumMod val="50000"/>
                  </a:schemeClr>
                </a:solidFill>
                <a:latin typeface="Rubik"/>
              </a:rPr>
              <a:t># 4 53.20411 49.62431 56.78390     400      250</a:t>
            </a:r>
          </a:p>
          <a:p>
            <a:r>
              <a:rPr lang="es-MX" sz="1600" dirty="0">
                <a:solidFill>
                  <a:schemeClr val="bg2">
                    <a:lumMod val="50000"/>
                  </a:schemeClr>
                </a:solidFill>
                <a:latin typeface="Rubik"/>
              </a:rPr>
              <a:t># 5 64.00773 59.62356 68.39190     500      300</a:t>
            </a:r>
          </a:p>
          <a:p>
            <a:endParaRPr lang="es-MX" sz="1600" dirty="0">
              <a:solidFill>
                <a:schemeClr val="bg2">
                  <a:lumMod val="50000"/>
                </a:schemeClr>
              </a:solidFill>
              <a:latin typeface="Rubik"/>
            </a:endParaRPr>
          </a:p>
          <a:p>
            <a:r>
              <a:rPr lang="es-ES" sz="1600" dirty="0">
                <a:solidFill>
                  <a:schemeClr val="bg2">
                    <a:lumMod val="50000"/>
                  </a:schemeClr>
                </a:solidFill>
                <a:latin typeface="Rubik"/>
              </a:rPr>
              <a:t># La columna de </a:t>
            </a:r>
            <a:r>
              <a:rPr lang="es-ES" sz="1600" dirty="0" err="1">
                <a:solidFill>
                  <a:schemeClr val="bg2">
                    <a:lumMod val="50000"/>
                  </a:schemeClr>
                </a:solidFill>
                <a:latin typeface="Rubik"/>
              </a:rPr>
              <a:t>fit</a:t>
            </a:r>
            <a:r>
              <a:rPr lang="es-ES" sz="1600" dirty="0">
                <a:solidFill>
                  <a:schemeClr val="bg2">
                    <a:lumMod val="50000"/>
                  </a:schemeClr>
                </a:solidFill>
                <a:latin typeface="Rubik"/>
              </a:rPr>
              <a:t> es la predicción para gasto en la publicidad indicada en las columnas de TV y Radio.</a:t>
            </a:r>
            <a:endParaRPr lang="es-MX" sz="1600" dirty="0">
              <a:solidFill>
                <a:schemeClr val="bg2">
                  <a:lumMod val="50000"/>
                </a:schemeClr>
              </a:solidFill>
              <a:latin typeface="Rubik"/>
            </a:endParaRPr>
          </a:p>
          <a:p>
            <a:endParaRPr lang="es-MX" sz="1600" dirty="0">
              <a:solidFill>
                <a:schemeClr val="bg2">
                  <a:lumMod val="50000"/>
                </a:schemeClr>
              </a:solidFill>
              <a:latin typeface="Rubik"/>
            </a:endParaRPr>
          </a:p>
        </p:txBody>
      </p:sp>
    </p:spTree>
    <p:extLst>
      <p:ext uri="{BB962C8B-B14F-4D97-AF65-F5344CB8AC3E}">
        <p14:creationId xmlns:p14="http://schemas.microsoft.com/office/powerpoint/2010/main" val="1583350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7: </a:t>
            </a:r>
            <a:r>
              <a:rPr lang="es-MX" sz="2800" u="sng" dirty="0">
                <a:latin typeface="Montserrat"/>
              </a:rPr>
              <a:t>Series de tiempo</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6001643"/>
          </a:xfrm>
          <a:prstGeom prst="rect">
            <a:avLst/>
          </a:prstGeom>
        </p:spPr>
        <p:txBody>
          <a:bodyPr wrap="square">
            <a:spAutoFit/>
          </a:bodyPr>
          <a:lstStyle/>
          <a:p>
            <a:pPr algn="just"/>
            <a:r>
              <a:rPr lang="es-ES" sz="1600" dirty="0">
                <a:solidFill>
                  <a:schemeClr val="bg2">
                    <a:lumMod val="50000"/>
                  </a:schemeClr>
                </a:solidFill>
                <a:latin typeface="Rubik"/>
              </a:rPr>
              <a:t># Predicciones de la temperatura global</a:t>
            </a:r>
          </a:p>
          <a:p>
            <a:pPr algn="just"/>
            <a:r>
              <a:rPr lang="es-ES" sz="1600" dirty="0">
                <a:solidFill>
                  <a:schemeClr val="bg2">
                    <a:lumMod val="50000"/>
                  </a:schemeClr>
                </a:solidFill>
                <a:latin typeface="Rubik"/>
              </a:rPr>
              <a:t># </a:t>
            </a:r>
            <a:r>
              <a:rPr lang="es-ES" sz="1600" b="1" dirty="0">
                <a:solidFill>
                  <a:schemeClr val="bg2">
                    <a:lumMod val="50000"/>
                  </a:schemeClr>
                </a:solidFill>
                <a:latin typeface="Rubik"/>
              </a:rPr>
              <a:t>OBJETIVO</a:t>
            </a:r>
            <a:r>
              <a:rPr lang="es-ES" sz="1600" dirty="0">
                <a:solidFill>
                  <a:schemeClr val="bg2">
                    <a:lumMod val="50000"/>
                  </a:schemeClr>
                </a:solidFill>
                <a:latin typeface="Rubik"/>
              </a:rPr>
              <a:t>: Estimar modelos ARIMA y realizar predicciones</a:t>
            </a:r>
          </a:p>
          <a:p>
            <a:pPr algn="just"/>
            <a:r>
              <a:rPr lang="es-ES" sz="1600" dirty="0">
                <a:solidFill>
                  <a:schemeClr val="bg2">
                    <a:lumMod val="50000"/>
                  </a:schemeClr>
                </a:solidFill>
                <a:latin typeface="Rubik"/>
              </a:rPr>
              <a:t># </a:t>
            </a:r>
            <a:r>
              <a:rPr lang="es-ES" sz="1600" b="1" dirty="0">
                <a:solidFill>
                  <a:schemeClr val="bg2">
                    <a:lumMod val="50000"/>
                  </a:schemeClr>
                </a:solidFill>
                <a:latin typeface="Rubik"/>
              </a:rPr>
              <a:t>DESARROLLO</a:t>
            </a:r>
            <a:r>
              <a:rPr lang="es-ES" sz="1600" dirty="0">
                <a:solidFill>
                  <a:schemeClr val="bg2">
                    <a:lumMod val="50000"/>
                  </a:schemeClr>
                </a:solidFill>
                <a:latin typeface="Rubik"/>
              </a:rPr>
              <a:t>: Utilizando el siguiente vector numérico, realiza lo que se indica:</a:t>
            </a:r>
          </a:p>
          <a:p>
            <a:pPr algn="just"/>
            <a:endParaRPr lang="es-ES" sz="1600" dirty="0">
              <a:solidFill>
                <a:schemeClr val="bg2">
                  <a:lumMod val="50000"/>
                </a:schemeClr>
              </a:solidFill>
              <a:latin typeface="Rubik"/>
            </a:endParaRPr>
          </a:p>
          <a:p>
            <a:pPr algn="just"/>
            <a:r>
              <a:rPr lang="es-ES" sz="1600" dirty="0">
                <a:solidFill>
                  <a:schemeClr val="bg2">
                    <a:lumMod val="50000"/>
                  </a:schemeClr>
                </a:solidFill>
                <a:latin typeface="Rubik"/>
              </a:rPr>
              <a:t># Adquisición de datos, asignación de variables e inspección</a:t>
            </a:r>
          </a:p>
          <a:p>
            <a:pPr algn="just"/>
            <a:r>
              <a:rPr lang="es-ES" sz="1600" dirty="0" err="1">
                <a:latin typeface="Rubik"/>
              </a:rPr>
              <a:t>url</a:t>
            </a:r>
            <a:r>
              <a:rPr lang="es-ES" sz="1600" dirty="0">
                <a:latin typeface="Rubik"/>
              </a:rPr>
              <a:t> = "https://raw.githubusercontent.com/</a:t>
            </a:r>
            <a:r>
              <a:rPr lang="es-ES" sz="1600" dirty="0" err="1">
                <a:latin typeface="Rubik"/>
              </a:rPr>
              <a:t>beduExpert</a:t>
            </a:r>
            <a:r>
              <a:rPr lang="es-ES" sz="1600" dirty="0">
                <a:latin typeface="Rubik"/>
              </a:rPr>
              <a:t>/Programacion-R-Santander-2022/</a:t>
            </a:r>
            <a:r>
              <a:rPr lang="es-ES" sz="1600" dirty="0" err="1">
                <a:latin typeface="Rubik"/>
              </a:rPr>
              <a:t>main</a:t>
            </a:r>
            <a:r>
              <a:rPr lang="es-ES" sz="1600" dirty="0">
                <a:latin typeface="Rubik"/>
              </a:rPr>
              <a:t>/Sesion-07/Data/global.txt"</a:t>
            </a:r>
          </a:p>
          <a:p>
            <a:pPr algn="just"/>
            <a:r>
              <a:rPr lang="es-ES" sz="1600" dirty="0">
                <a:latin typeface="Rubik"/>
              </a:rPr>
              <a:t>Global &lt;- </a:t>
            </a:r>
            <a:r>
              <a:rPr lang="es-ES" sz="1600" dirty="0" err="1">
                <a:latin typeface="Rubik"/>
              </a:rPr>
              <a:t>scan</a:t>
            </a:r>
            <a:r>
              <a:rPr lang="es-ES" sz="1600" dirty="0">
                <a:latin typeface="Rubik"/>
              </a:rPr>
              <a:t>(</a:t>
            </a:r>
            <a:r>
              <a:rPr lang="es-ES" sz="1600" dirty="0" err="1">
                <a:latin typeface="Rubik"/>
              </a:rPr>
              <a:t>url</a:t>
            </a:r>
            <a:r>
              <a:rPr lang="es-ES" sz="1600" dirty="0">
                <a:latin typeface="Rubik"/>
              </a:rPr>
              <a:t>, </a:t>
            </a:r>
            <a:r>
              <a:rPr lang="es-ES" sz="1600" dirty="0" err="1">
                <a:latin typeface="Rubik"/>
              </a:rPr>
              <a:t>sep</a:t>
            </a:r>
            <a:r>
              <a:rPr lang="es-ES" sz="1600" dirty="0">
                <a:latin typeface="Rubik"/>
              </a:rPr>
              <a:t>="")	</a:t>
            </a:r>
            <a:r>
              <a:rPr lang="es-ES" sz="1600" dirty="0">
                <a:solidFill>
                  <a:schemeClr val="bg2">
                    <a:lumMod val="50000"/>
                  </a:schemeClr>
                </a:solidFill>
                <a:latin typeface="Rubik"/>
              </a:rPr>
              <a:t># Asignación de variable</a:t>
            </a:r>
          </a:p>
          <a:p>
            <a:pPr algn="just"/>
            <a:r>
              <a:rPr lang="es-MX" sz="1600" dirty="0" err="1">
                <a:latin typeface="Rubik"/>
              </a:rPr>
              <a:t>class</a:t>
            </a:r>
            <a:r>
              <a:rPr lang="es-MX" sz="1600" dirty="0">
                <a:latin typeface="Rubik"/>
              </a:rPr>
              <a:t>(Global)		</a:t>
            </a:r>
            <a:r>
              <a:rPr lang="es-MX" sz="1600" dirty="0">
                <a:solidFill>
                  <a:schemeClr val="bg2">
                    <a:lumMod val="50000"/>
                  </a:schemeClr>
                </a:solidFill>
                <a:latin typeface="Rubik"/>
              </a:rPr>
              <a:t># Obtener clase de la variable: [1] "</a:t>
            </a:r>
            <a:r>
              <a:rPr lang="es-MX" sz="1600" dirty="0" err="1">
                <a:solidFill>
                  <a:schemeClr val="bg2">
                    <a:lumMod val="50000"/>
                  </a:schemeClr>
                </a:solidFill>
                <a:latin typeface="Rubik"/>
              </a:rPr>
              <a:t>numeric</a:t>
            </a:r>
            <a:r>
              <a:rPr lang="es-MX" sz="1600" dirty="0">
                <a:solidFill>
                  <a:schemeClr val="bg2">
                    <a:lumMod val="50000"/>
                  </a:schemeClr>
                </a:solidFill>
                <a:latin typeface="Rubik"/>
              </a:rPr>
              <a:t>"</a:t>
            </a:r>
          </a:p>
          <a:p>
            <a:pPr algn="just"/>
            <a:endParaRPr lang="es-MX" sz="1600" dirty="0">
              <a:solidFill>
                <a:schemeClr val="bg2">
                  <a:lumMod val="50000"/>
                </a:schemeClr>
              </a:solidFill>
              <a:latin typeface="Rubik"/>
            </a:endParaRPr>
          </a:p>
          <a:p>
            <a:pPr algn="just"/>
            <a:r>
              <a:rPr lang="es-ES" sz="1600" dirty="0">
                <a:solidFill>
                  <a:schemeClr val="bg2">
                    <a:lumMod val="50000"/>
                  </a:schemeClr>
                </a:solidFill>
                <a:latin typeface="Rubik"/>
              </a:rPr>
              <a:t>"1.- Crea una objeto de serie de tiempo con los datos de Global. La serie debe ser mensual comenzado en Enero de 1856"</a:t>
            </a:r>
          </a:p>
          <a:p>
            <a:pPr algn="just"/>
            <a:endParaRPr lang="es-ES" sz="1600" dirty="0">
              <a:solidFill>
                <a:schemeClr val="bg2">
                  <a:lumMod val="50000"/>
                </a:schemeClr>
              </a:solidFill>
              <a:latin typeface="Rubik"/>
            </a:endParaRPr>
          </a:p>
          <a:p>
            <a:pPr algn="just"/>
            <a:r>
              <a:rPr lang="es-ES" sz="1600" dirty="0" err="1">
                <a:latin typeface="Rubik"/>
              </a:rPr>
              <a:t>Global.ts</a:t>
            </a:r>
            <a:r>
              <a:rPr lang="es-ES" sz="1600" dirty="0">
                <a:latin typeface="Rubik"/>
              </a:rPr>
              <a:t> &lt;- </a:t>
            </a:r>
            <a:r>
              <a:rPr lang="es-ES" sz="1600" dirty="0" err="1">
                <a:latin typeface="Rubik"/>
              </a:rPr>
              <a:t>ts</a:t>
            </a:r>
            <a:r>
              <a:rPr lang="es-ES" sz="1600" dirty="0">
                <a:latin typeface="Rubik"/>
              </a:rPr>
              <a:t>(</a:t>
            </a:r>
            <a:r>
              <a:rPr lang="es-ES" sz="1600" dirty="0" err="1">
                <a:latin typeface="Rubik"/>
              </a:rPr>
              <a:t>Global,start</a:t>
            </a:r>
            <a:r>
              <a:rPr lang="es-ES" sz="1600" dirty="0">
                <a:latin typeface="Rubik"/>
              </a:rPr>
              <a:t>=c(1856,1), </a:t>
            </a:r>
            <a:r>
              <a:rPr lang="es-ES" sz="1600" dirty="0" err="1">
                <a:latin typeface="Rubik"/>
              </a:rPr>
              <a:t>frequency</a:t>
            </a:r>
            <a:r>
              <a:rPr lang="es-ES" sz="1600" dirty="0">
                <a:latin typeface="Rubik"/>
              </a:rPr>
              <a:t> = 12)	</a:t>
            </a:r>
            <a:r>
              <a:rPr lang="es-ES" sz="1600" dirty="0">
                <a:solidFill>
                  <a:schemeClr val="bg2">
                    <a:lumMod val="50000"/>
                  </a:schemeClr>
                </a:solidFill>
                <a:latin typeface="Rubik"/>
              </a:rPr>
              <a:t># Asignación de objetos tipo serie de tiempo</a:t>
            </a:r>
          </a:p>
          <a:p>
            <a:pPr algn="just"/>
            <a:r>
              <a:rPr lang="en-US" sz="1600" dirty="0" err="1">
                <a:latin typeface="Rubik"/>
              </a:rPr>
              <a:t>GlobalTS</a:t>
            </a:r>
            <a:r>
              <a:rPr lang="en-US" sz="1600" dirty="0">
                <a:latin typeface="Rubik"/>
              </a:rPr>
              <a:t> &lt;- </a:t>
            </a:r>
            <a:r>
              <a:rPr lang="en-US" sz="1600" dirty="0" err="1">
                <a:latin typeface="Rubik"/>
              </a:rPr>
              <a:t>ts</a:t>
            </a:r>
            <a:r>
              <a:rPr lang="en-US" sz="1600" dirty="0">
                <a:latin typeface="Rubik"/>
              </a:rPr>
              <a:t>(Global, start = c(1856, 1), frequency = 12)</a:t>
            </a:r>
            <a:endParaRPr lang="es-ES" sz="1600" dirty="0">
              <a:latin typeface="Rubik"/>
            </a:endParaRPr>
          </a:p>
          <a:p>
            <a:pPr algn="just"/>
            <a:endParaRPr lang="es-ES" sz="1600" dirty="0">
              <a:latin typeface="Rubik"/>
            </a:endParaRPr>
          </a:p>
          <a:p>
            <a:pPr algn="just"/>
            <a:r>
              <a:rPr lang="es-ES" sz="1600" dirty="0" err="1">
                <a:latin typeface="Rubik"/>
              </a:rPr>
              <a:t>class</a:t>
            </a:r>
            <a:r>
              <a:rPr lang="es-ES" sz="1600" dirty="0">
                <a:latin typeface="Rubik"/>
              </a:rPr>
              <a:t> (</a:t>
            </a:r>
            <a:r>
              <a:rPr lang="es-ES" sz="1600" dirty="0" err="1">
                <a:latin typeface="Rubik"/>
              </a:rPr>
              <a:t>Global.ts</a:t>
            </a:r>
            <a:r>
              <a:rPr lang="es-ES" sz="1600" dirty="0">
                <a:latin typeface="Rubik"/>
              </a:rPr>
              <a:t>)					</a:t>
            </a:r>
            <a:r>
              <a:rPr lang="es-ES" sz="1600" dirty="0">
                <a:solidFill>
                  <a:schemeClr val="bg2">
                    <a:lumMod val="50000"/>
                  </a:schemeClr>
                </a:solidFill>
                <a:latin typeface="Rubik"/>
              </a:rPr>
              <a:t>#</a:t>
            </a:r>
            <a:r>
              <a:rPr lang="es-ES" sz="1600" dirty="0">
                <a:latin typeface="Rubik"/>
              </a:rPr>
              <a:t> </a:t>
            </a:r>
            <a:r>
              <a:rPr lang="es-MX" sz="1600" dirty="0">
                <a:solidFill>
                  <a:schemeClr val="bg2">
                    <a:lumMod val="50000"/>
                  </a:schemeClr>
                </a:solidFill>
                <a:latin typeface="Rubik"/>
              </a:rPr>
              <a:t>Obtener clase de la variable: </a:t>
            </a:r>
            <a:r>
              <a:rPr lang="es-ES" sz="1600" dirty="0">
                <a:solidFill>
                  <a:schemeClr val="bg2">
                    <a:lumMod val="50000"/>
                  </a:schemeClr>
                </a:solidFill>
                <a:latin typeface="Rubik"/>
              </a:rPr>
              <a:t>[1] "</a:t>
            </a:r>
            <a:r>
              <a:rPr lang="es-ES" sz="1600" dirty="0" err="1">
                <a:solidFill>
                  <a:schemeClr val="bg2">
                    <a:lumMod val="50000"/>
                  </a:schemeClr>
                </a:solidFill>
                <a:latin typeface="Rubik"/>
              </a:rPr>
              <a:t>ts</a:t>
            </a:r>
            <a:r>
              <a:rPr lang="es-ES" sz="1600" dirty="0">
                <a:solidFill>
                  <a:schemeClr val="bg2">
                    <a:lumMod val="50000"/>
                  </a:schemeClr>
                </a:solidFill>
                <a:latin typeface="Rubik"/>
              </a:rPr>
              <a:t>“ </a:t>
            </a:r>
          </a:p>
          <a:p>
            <a:pPr algn="just"/>
            <a:r>
              <a:rPr lang="es-ES" sz="1600" dirty="0" err="1">
                <a:latin typeface="Rubik"/>
              </a:rPr>
              <a:t>Global.ts</a:t>
            </a:r>
            <a:r>
              <a:rPr lang="es-ES" sz="1600" dirty="0">
                <a:latin typeface="Rubik"/>
              </a:rPr>
              <a:t>	</a:t>
            </a:r>
            <a:r>
              <a:rPr lang="es-ES" sz="1600" dirty="0">
                <a:solidFill>
                  <a:schemeClr val="bg2">
                    <a:lumMod val="50000"/>
                  </a:schemeClr>
                </a:solidFill>
                <a:latin typeface="Rubik"/>
              </a:rPr>
              <a:t>					# Visualización de la variable</a:t>
            </a:r>
          </a:p>
          <a:p>
            <a:pPr algn="just"/>
            <a:r>
              <a:rPr lang="es-ES" sz="1600" dirty="0">
                <a:solidFill>
                  <a:schemeClr val="bg2">
                    <a:lumMod val="50000"/>
                  </a:schemeClr>
                </a:solidFill>
                <a:latin typeface="Rubik"/>
              </a:rPr>
              <a:t>	# Observando la variable, se puede ver que el ultimo dato es Diciembre de 2005</a:t>
            </a:r>
          </a:p>
          <a:p>
            <a:pPr algn="just"/>
            <a:endParaRPr lang="es-ES" sz="1600" dirty="0">
              <a:solidFill>
                <a:schemeClr val="bg2">
                  <a:lumMod val="50000"/>
                </a:schemeClr>
              </a:solidFill>
              <a:latin typeface="Rubik"/>
            </a:endParaRPr>
          </a:p>
          <a:p>
            <a:pPr algn="just"/>
            <a:r>
              <a:rPr lang="es-ES" sz="1600" dirty="0">
                <a:solidFill>
                  <a:schemeClr val="bg2">
                    <a:lumMod val="50000"/>
                  </a:schemeClr>
                </a:solidFill>
                <a:latin typeface="Rubik"/>
              </a:rPr>
              <a:t>"2.- Realiza una gráfica de la serie de tiempo anterior a 2005"</a:t>
            </a:r>
          </a:p>
          <a:p>
            <a:pPr algn="just"/>
            <a:endParaRPr lang="es-ES" sz="1600" dirty="0">
              <a:solidFill>
                <a:schemeClr val="bg2">
                  <a:lumMod val="50000"/>
                </a:schemeClr>
              </a:solidFill>
              <a:latin typeface="Rubik"/>
            </a:endParaRPr>
          </a:p>
          <a:p>
            <a:pPr algn="just"/>
            <a:r>
              <a:rPr lang="es-ES" sz="1600" dirty="0">
                <a:latin typeface="Rubik"/>
              </a:rPr>
              <a:t>par(</a:t>
            </a:r>
            <a:r>
              <a:rPr lang="es-ES" sz="1600" dirty="0" err="1">
                <a:latin typeface="Rubik"/>
              </a:rPr>
              <a:t>mfrow</a:t>
            </a:r>
            <a:r>
              <a:rPr lang="es-ES" sz="1600" dirty="0">
                <a:latin typeface="Rubik"/>
              </a:rPr>
              <a:t> = c(1,2))</a:t>
            </a:r>
          </a:p>
          <a:p>
            <a:pPr algn="just"/>
            <a:r>
              <a:rPr lang="es-ES" sz="1600" dirty="0" err="1">
                <a:latin typeface="Rubik"/>
              </a:rPr>
              <a:t>plot</a:t>
            </a:r>
            <a:r>
              <a:rPr lang="es-ES" sz="1600" dirty="0">
                <a:latin typeface="Rubik"/>
              </a:rPr>
              <a:t>(</a:t>
            </a:r>
            <a:r>
              <a:rPr lang="es-ES" sz="1600" dirty="0" err="1">
                <a:latin typeface="Rubik"/>
              </a:rPr>
              <a:t>Global.ts</a:t>
            </a:r>
            <a:r>
              <a:rPr lang="es-ES" sz="1600" dirty="0">
                <a:latin typeface="Rubik"/>
              </a:rPr>
              <a:t>, </a:t>
            </a:r>
            <a:r>
              <a:rPr lang="es-ES" sz="1600" dirty="0" err="1">
                <a:latin typeface="Rubik"/>
              </a:rPr>
              <a:t>main</a:t>
            </a:r>
            <a:r>
              <a:rPr lang="es-ES" sz="1600" dirty="0">
                <a:latin typeface="Rubik"/>
              </a:rPr>
              <a:t> = "Clima Global", </a:t>
            </a:r>
            <a:r>
              <a:rPr lang="es-ES" sz="1600" dirty="0" err="1">
                <a:latin typeface="Rubik"/>
              </a:rPr>
              <a:t>xlab</a:t>
            </a:r>
            <a:r>
              <a:rPr lang="es-ES" sz="1600" dirty="0">
                <a:latin typeface="Rubik"/>
              </a:rPr>
              <a:t> = "Tiempo", </a:t>
            </a:r>
            <a:r>
              <a:rPr lang="es-ES" sz="1600" dirty="0" err="1">
                <a:latin typeface="Rubik"/>
              </a:rPr>
              <a:t>ylab</a:t>
            </a:r>
            <a:r>
              <a:rPr lang="es-ES" sz="1600" dirty="0">
                <a:latin typeface="Rubik"/>
              </a:rPr>
              <a:t>="Temperatura en C", sub = "Enero de 1856 - 2006")</a:t>
            </a:r>
          </a:p>
          <a:p>
            <a:pPr algn="just"/>
            <a:endParaRPr lang="es-ES" sz="1600" dirty="0">
              <a:latin typeface="Rubik"/>
            </a:endParaRPr>
          </a:p>
          <a:p>
            <a:pPr algn="just"/>
            <a:r>
              <a:rPr lang="es-ES" sz="1600" dirty="0">
                <a:solidFill>
                  <a:schemeClr val="bg2">
                    <a:lumMod val="50000"/>
                  </a:schemeClr>
                </a:solidFill>
                <a:latin typeface="Rubik"/>
              </a:rPr>
              <a:t>	# En esta gráfica la serie de tiempo se esta comportando como una caminata aleatoria</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5607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537450" y="778252"/>
            <a:ext cx="3263900" cy="2272837"/>
          </a:xfrm>
          <a:prstGeom prst="rect">
            <a:avLst/>
          </a:prstGeom>
          <a:ln>
            <a:noFill/>
          </a:ln>
          <a:effectLst>
            <a:outerShdw blurRad="292100" dist="139700" dir="2700000" algn="tl" rotWithShape="0">
              <a:srgbClr val="333333">
                <a:alpha val="65000"/>
              </a:srgbClr>
            </a:outerShdw>
          </a:effectLst>
        </p:spPr>
      </p:pic>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7: </a:t>
            </a:r>
            <a:r>
              <a:rPr lang="es-MX" sz="2800" u="sng" dirty="0">
                <a:latin typeface="Montserrat"/>
              </a:rPr>
              <a:t>Series de tiempo</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6001643"/>
          </a:xfrm>
          <a:prstGeom prst="rect">
            <a:avLst/>
          </a:prstGeom>
        </p:spPr>
        <p:txBody>
          <a:bodyPr wrap="square">
            <a:spAutoFit/>
          </a:bodyPr>
          <a:lstStyle/>
          <a:p>
            <a:pPr algn="just"/>
            <a:r>
              <a:rPr lang="es-ES" sz="1600" dirty="0">
                <a:solidFill>
                  <a:schemeClr val="bg2">
                    <a:lumMod val="50000"/>
                  </a:schemeClr>
                </a:solidFill>
                <a:latin typeface="Rubik"/>
              </a:rPr>
              <a:t>"2.- Realiza una gráfica de la serie de tiempo anterior a 2005"</a:t>
            </a:r>
          </a:p>
          <a:p>
            <a:pPr algn="just"/>
            <a:endParaRPr lang="es-ES" sz="1600" dirty="0">
              <a:solidFill>
                <a:schemeClr val="bg2">
                  <a:lumMod val="50000"/>
                </a:schemeClr>
              </a:solidFill>
              <a:latin typeface="Rubik"/>
            </a:endParaRPr>
          </a:p>
          <a:p>
            <a:pPr algn="just"/>
            <a:r>
              <a:rPr lang="es-ES" sz="1600" dirty="0">
                <a:latin typeface="Rubik"/>
              </a:rPr>
              <a:t>par(</a:t>
            </a:r>
            <a:r>
              <a:rPr lang="es-ES" sz="1600" dirty="0" err="1">
                <a:latin typeface="Rubik"/>
              </a:rPr>
              <a:t>mfrow</a:t>
            </a:r>
            <a:r>
              <a:rPr lang="es-ES" sz="1600" dirty="0">
                <a:latin typeface="Rubik"/>
              </a:rPr>
              <a:t> = c(1,2))</a:t>
            </a:r>
          </a:p>
          <a:p>
            <a:pPr algn="just"/>
            <a:r>
              <a:rPr lang="es-ES" sz="1600" dirty="0" err="1">
                <a:latin typeface="Rubik"/>
              </a:rPr>
              <a:t>plot</a:t>
            </a:r>
            <a:r>
              <a:rPr lang="es-ES" sz="1600" dirty="0">
                <a:latin typeface="Rubik"/>
              </a:rPr>
              <a:t>(</a:t>
            </a:r>
            <a:r>
              <a:rPr lang="es-ES" sz="1600" dirty="0" err="1">
                <a:latin typeface="Rubik"/>
              </a:rPr>
              <a:t>Global.ts</a:t>
            </a:r>
            <a:r>
              <a:rPr lang="es-ES" sz="1600" dirty="0">
                <a:latin typeface="Rubik"/>
              </a:rPr>
              <a:t>, </a:t>
            </a:r>
            <a:r>
              <a:rPr lang="es-ES" sz="1600" dirty="0" err="1">
                <a:latin typeface="Rubik"/>
              </a:rPr>
              <a:t>main</a:t>
            </a:r>
            <a:r>
              <a:rPr lang="es-ES" sz="1600" dirty="0">
                <a:latin typeface="Rubik"/>
              </a:rPr>
              <a:t> = "Clima Global", </a:t>
            </a:r>
            <a:r>
              <a:rPr lang="es-ES" sz="1600" dirty="0" err="1">
                <a:latin typeface="Rubik"/>
              </a:rPr>
              <a:t>xlab</a:t>
            </a:r>
            <a:r>
              <a:rPr lang="es-ES" sz="1600" dirty="0">
                <a:latin typeface="Rubik"/>
              </a:rPr>
              <a:t> = "Tiempo", </a:t>
            </a:r>
          </a:p>
          <a:p>
            <a:pPr algn="just"/>
            <a:r>
              <a:rPr lang="es-ES" sz="1600" dirty="0">
                <a:latin typeface="Rubik"/>
              </a:rPr>
              <a:t>	</a:t>
            </a:r>
            <a:r>
              <a:rPr lang="es-ES" sz="1600" dirty="0" err="1">
                <a:latin typeface="Rubik"/>
              </a:rPr>
              <a:t>ylab</a:t>
            </a:r>
            <a:r>
              <a:rPr lang="es-ES" sz="1600" dirty="0">
                <a:latin typeface="Rubik"/>
              </a:rPr>
              <a:t>="Temperatura en C", sub = "Enero de 1856 - 2006")</a:t>
            </a:r>
          </a:p>
          <a:p>
            <a:pPr algn="just"/>
            <a:endParaRPr lang="es-ES" sz="1600" dirty="0">
              <a:solidFill>
                <a:schemeClr val="bg2">
                  <a:lumMod val="50000"/>
                </a:schemeClr>
              </a:solidFill>
              <a:latin typeface="Rubik"/>
            </a:endParaRPr>
          </a:p>
          <a:p>
            <a:pPr algn="just"/>
            <a:r>
              <a:rPr lang="es-ES" sz="1600" dirty="0">
                <a:solidFill>
                  <a:schemeClr val="bg2">
                    <a:lumMod val="50000"/>
                  </a:schemeClr>
                </a:solidFill>
                <a:latin typeface="Rubik"/>
              </a:rPr>
              <a:t># En esta gráfica la serie de tiempo se esta comportando como una </a:t>
            </a:r>
          </a:p>
          <a:p>
            <a:pPr algn="just"/>
            <a:r>
              <a:rPr lang="es-ES" sz="1600" dirty="0">
                <a:solidFill>
                  <a:schemeClr val="bg2">
                    <a:lumMod val="50000"/>
                  </a:schemeClr>
                </a:solidFill>
                <a:latin typeface="Rubik"/>
              </a:rPr>
              <a:t># caminata aleatoria</a:t>
            </a:r>
          </a:p>
          <a:p>
            <a:pPr algn="just"/>
            <a:endParaRPr lang="es-ES" sz="1600" dirty="0">
              <a:latin typeface="Rubik"/>
            </a:endParaRPr>
          </a:p>
          <a:p>
            <a:pPr algn="just"/>
            <a:endParaRPr lang="es-ES" sz="1600" dirty="0">
              <a:latin typeface="Rubik"/>
            </a:endParaRPr>
          </a:p>
          <a:p>
            <a:pPr algn="just"/>
            <a:endParaRPr lang="es-ES" sz="1600" dirty="0">
              <a:latin typeface="Rubik"/>
            </a:endParaRPr>
          </a:p>
          <a:p>
            <a:pPr algn="just"/>
            <a:r>
              <a:rPr lang="es-ES" sz="1600" dirty="0">
                <a:solidFill>
                  <a:schemeClr val="bg2">
                    <a:lumMod val="50000"/>
                  </a:schemeClr>
                </a:solidFill>
                <a:latin typeface="Rubik"/>
              </a:rPr>
              <a:t>"3.- Ahora realiza una gráfica de la serie de tiempo anterior, </a:t>
            </a:r>
          </a:p>
          <a:p>
            <a:pPr algn="just"/>
            <a:r>
              <a:rPr lang="es-ES" sz="1600" dirty="0">
                <a:solidFill>
                  <a:schemeClr val="bg2">
                    <a:lumMod val="50000"/>
                  </a:schemeClr>
                </a:solidFill>
                <a:latin typeface="Rubik"/>
              </a:rPr>
              <a:t>transformando a la primera diferencia"</a:t>
            </a:r>
          </a:p>
          <a:p>
            <a:pPr algn="just"/>
            <a:endParaRPr lang="es-ES" sz="1600" dirty="0">
              <a:latin typeface="Rubik"/>
            </a:endParaRPr>
          </a:p>
          <a:p>
            <a:pPr algn="just"/>
            <a:r>
              <a:rPr lang="es-ES" sz="1600" dirty="0" err="1">
                <a:latin typeface="Rubik"/>
              </a:rPr>
              <a:t>plot</a:t>
            </a:r>
            <a:r>
              <a:rPr lang="es-ES" sz="1600" dirty="0">
                <a:latin typeface="Rubik"/>
              </a:rPr>
              <a:t>(</a:t>
            </a:r>
            <a:r>
              <a:rPr lang="es-ES" sz="1600" dirty="0" err="1">
                <a:latin typeface="Rubik"/>
              </a:rPr>
              <a:t>diff</a:t>
            </a:r>
            <a:r>
              <a:rPr lang="es-ES" sz="1600" dirty="0">
                <a:latin typeface="Rubik"/>
              </a:rPr>
              <a:t>(</a:t>
            </a:r>
            <a:r>
              <a:rPr lang="es-ES" sz="1600" dirty="0" err="1">
                <a:latin typeface="Rubik"/>
              </a:rPr>
              <a:t>Global.ts</a:t>
            </a:r>
            <a:r>
              <a:rPr lang="es-ES" sz="1600" dirty="0">
                <a:latin typeface="Rubik"/>
              </a:rPr>
              <a:t>), </a:t>
            </a:r>
          </a:p>
          <a:p>
            <a:pPr algn="just"/>
            <a:r>
              <a:rPr lang="es-ES" sz="1600" dirty="0">
                <a:latin typeface="Rubik"/>
              </a:rPr>
              <a:t>	</a:t>
            </a:r>
            <a:r>
              <a:rPr lang="es-ES" sz="1600" dirty="0" err="1">
                <a:latin typeface="Rubik"/>
              </a:rPr>
              <a:t>main</a:t>
            </a:r>
            <a:r>
              <a:rPr lang="es-ES" sz="1600" dirty="0">
                <a:latin typeface="Rubik"/>
              </a:rPr>
              <a:t> = "Clima Global a una diferencia", </a:t>
            </a:r>
          </a:p>
          <a:p>
            <a:pPr algn="just"/>
            <a:r>
              <a:rPr lang="es-ES" sz="1600" dirty="0">
                <a:latin typeface="Rubik"/>
              </a:rPr>
              <a:t>	</a:t>
            </a:r>
            <a:r>
              <a:rPr lang="es-ES" sz="1600" dirty="0" err="1">
                <a:latin typeface="Rubik"/>
              </a:rPr>
              <a:t>xlab</a:t>
            </a:r>
            <a:r>
              <a:rPr lang="es-ES" sz="1600" dirty="0">
                <a:latin typeface="Rubik"/>
              </a:rPr>
              <a:t> = "Tiempo", </a:t>
            </a:r>
            <a:r>
              <a:rPr lang="es-ES" sz="1600" dirty="0" err="1">
                <a:latin typeface="Rubik"/>
              </a:rPr>
              <a:t>ylab</a:t>
            </a:r>
            <a:r>
              <a:rPr lang="es-ES" sz="1600" dirty="0">
                <a:latin typeface="Rubik"/>
              </a:rPr>
              <a:t>="Diferencia de la serie", </a:t>
            </a:r>
          </a:p>
          <a:p>
            <a:pPr algn="just"/>
            <a:r>
              <a:rPr lang="es-ES" sz="1600" dirty="0">
                <a:latin typeface="Rubik"/>
              </a:rPr>
              <a:t>	sub = "Enero de 1856 - 2006")</a:t>
            </a:r>
          </a:p>
          <a:p>
            <a:pPr algn="just"/>
            <a:endParaRPr lang="es-ES" sz="1600" dirty="0">
              <a:latin typeface="Rubik"/>
            </a:endParaRPr>
          </a:p>
          <a:p>
            <a:pPr algn="just"/>
            <a:r>
              <a:rPr lang="es-ES" sz="1600" dirty="0">
                <a:solidFill>
                  <a:schemeClr val="bg2">
                    <a:lumMod val="50000"/>
                  </a:schemeClr>
                </a:solidFill>
                <a:latin typeface="Rubik"/>
              </a:rPr>
              <a:t># En la gráfica a una diferencia, y comparando con la primera,</a:t>
            </a:r>
          </a:p>
          <a:p>
            <a:pPr algn="just"/>
            <a:r>
              <a:rPr lang="es-ES" sz="1600" dirty="0">
                <a:solidFill>
                  <a:schemeClr val="bg2">
                    <a:lumMod val="50000"/>
                  </a:schemeClr>
                </a:solidFill>
                <a:latin typeface="Rubik"/>
              </a:rPr>
              <a:t># vemos que ya se mantiene con la media en 0 y no pasa los </a:t>
            </a:r>
          </a:p>
          <a:p>
            <a:pPr algn="just"/>
            <a:r>
              <a:rPr lang="es-ES" sz="1600" dirty="0">
                <a:solidFill>
                  <a:schemeClr val="bg2">
                    <a:lumMod val="50000"/>
                  </a:schemeClr>
                </a:solidFill>
                <a:latin typeface="Rubik"/>
              </a:rPr>
              <a:t># limites de 1, (no es explosiva), por lo que ya se comporta </a:t>
            </a:r>
          </a:p>
          <a:p>
            <a:pPr algn="just"/>
            <a:r>
              <a:rPr lang="es-ES" sz="1600" dirty="0">
                <a:solidFill>
                  <a:schemeClr val="bg2">
                    <a:lumMod val="50000"/>
                  </a:schemeClr>
                </a:solidFill>
                <a:latin typeface="Rubik"/>
              </a:rPr>
              <a:t># como una serie estacionaria.</a:t>
            </a:r>
          </a:p>
          <a:p>
            <a:pPr algn="just"/>
            <a:endParaRPr lang="es-ES" sz="1600" dirty="0">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4" name="Imagen 3"/>
          <p:cNvPicPr>
            <a:picLocks noChangeAspect="1"/>
          </p:cNvPicPr>
          <p:nvPr/>
        </p:nvPicPr>
        <p:blipFill>
          <a:blip r:embed="rId3"/>
          <a:stretch>
            <a:fillRect/>
          </a:stretch>
        </p:blipFill>
        <p:spPr>
          <a:xfrm>
            <a:off x="6629400" y="3722260"/>
            <a:ext cx="5080000" cy="26875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2772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7: </a:t>
            </a:r>
            <a:r>
              <a:rPr lang="es-MX" sz="2800" u="sng" dirty="0">
                <a:latin typeface="Montserrat"/>
              </a:rPr>
              <a:t>Series de tiempo</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5509200"/>
          </a:xfrm>
          <a:prstGeom prst="rect">
            <a:avLst/>
          </a:prstGeom>
        </p:spPr>
        <p:txBody>
          <a:bodyPr wrap="square">
            <a:spAutoFit/>
          </a:bodyPr>
          <a:lstStyle/>
          <a:p>
            <a:pPr algn="just"/>
            <a:r>
              <a:rPr lang="es-ES" sz="1600" dirty="0">
                <a:solidFill>
                  <a:schemeClr val="bg2">
                    <a:lumMod val="50000"/>
                  </a:schemeClr>
                </a:solidFill>
                <a:latin typeface="Rubik"/>
              </a:rPr>
              <a:t>"4.-¿Consideras que la serie es estacionaria en niveles o en primera diferencia?"</a:t>
            </a:r>
          </a:p>
          <a:p>
            <a:pPr algn="just"/>
            <a:r>
              <a:rPr lang="es-ES" sz="1600" dirty="0">
                <a:solidFill>
                  <a:schemeClr val="bg2">
                    <a:lumMod val="50000"/>
                  </a:schemeClr>
                </a:solidFill>
                <a:latin typeface="Rubik"/>
              </a:rPr>
              <a:t>	# Es estacionaria en la primera diferencia</a:t>
            </a:r>
          </a:p>
          <a:p>
            <a:pPr algn="just"/>
            <a:r>
              <a:rPr lang="es-ES" sz="1600" dirty="0">
                <a:solidFill>
                  <a:schemeClr val="bg2">
                    <a:lumMod val="50000"/>
                  </a:schemeClr>
                </a:solidFill>
                <a:latin typeface="Rubik"/>
              </a:rPr>
              <a:t>	# Como ya vimos en las gráficas anteriores se tiene un comportamiento estacionario a 1 diferencia</a:t>
            </a:r>
          </a:p>
          <a:p>
            <a:pPr algn="just"/>
            <a:endParaRPr lang="es-ES" sz="1600" dirty="0">
              <a:solidFill>
                <a:schemeClr val="bg2">
                  <a:lumMod val="50000"/>
                </a:schemeClr>
              </a:solidFill>
              <a:latin typeface="Rubik"/>
            </a:endParaRPr>
          </a:p>
          <a:p>
            <a:pPr algn="just"/>
            <a:r>
              <a:rPr lang="es-ES" sz="1600" dirty="0">
                <a:solidFill>
                  <a:schemeClr val="bg2">
                    <a:lumMod val="50000"/>
                  </a:schemeClr>
                </a:solidFill>
                <a:latin typeface="Rubik"/>
              </a:rPr>
              <a:t>"5.- Con base en tu respuesta anterior, obtén las funciones de auto-correlación y auto-correlación parcial"</a:t>
            </a:r>
          </a:p>
          <a:p>
            <a:pPr algn="just"/>
            <a:endParaRPr lang="es-ES" sz="1600" dirty="0">
              <a:solidFill>
                <a:schemeClr val="bg2">
                  <a:lumMod val="50000"/>
                </a:schemeClr>
              </a:solidFill>
              <a:latin typeface="Rubik"/>
            </a:endParaRPr>
          </a:p>
          <a:p>
            <a:pPr algn="just"/>
            <a:endParaRPr lang="es-ES" sz="1600" dirty="0">
              <a:solidFill>
                <a:schemeClr val="bg2">
                  <a:lumMod val="50000"/>
                </a:schemeClr>
              </a:solidFill>
              <a:latin typeface="Rubik"/>
            </a:endParaRPr>
          </a:p>
          <a:p>
            <a:pPr algn="just"/>
            <a:endParaRPr lang="es-ES" sz="1600" dirty="0">
              <a:solidFill>
                <a:schemeClr val="bg2">
                  <a:lumMod val="50000"/>
                </a:schemeClr>
              </a:solidFill>
              <a:latin typeface="Rubik"/>
            </a:endParaRPr>
          </a:p>
          <a:p>
            <a:pPr algn="just"/>
            <a:r>
              <a:rPr lang="es-ES" sz="1600" dirty="0">
                <a:solidFill>
                  <a:schemeClr val="bg2">
                    <a:lumMod val="50000"/>
                  </a:schemeClr>
                </a:solidFill>
                <a:latin typeface="Rubik"/>
              </a:rPr>
              <a:t># Pruebas de correlación y correlación parcial</a:t>
            </a:r>
          </a:p>
          <a:p>
            <a:pPr algn="just"/>
            <a:r>
              <a:rPr lang="es-ES" sz="1600" dirty="0" err="1">
                <a:latin typeface="Rubik"/>
              </a:rPr>
              <a:t>acf</a:t>
            </a:r>
            <a:r>
              <a:rPr lang="es-ES" sz="1600" dirty="0">
                <a:latin typeface="Rubik"/>
              </a:rPr>
              <a:t>(</a:t>
            </a:r>
            <a:r>
              <a:rPr lang="es-ES" sz="1600" dirty="0" err="1">
                <a:latin typeface="Rubik"/>
              </a:rPr>
              <a:t>Global.ts</a:t>
            </a:r>
            <a:r>
              <a:rPr lang="es-ES" sz="1600" dirty="0">
                <a:latin typeface="Rubik"/>
              </a:rPr>
              <a:t>)	</a:t>
            </a:r>
            <a:r>
              <a:rPr lang="es-ES" sz="1600" dirty="0">
                <a:solidFill>
                  <a:schemeClr val="bg2">
                    <a:lumMod val="50000"/>
                  </a:schemeClr>
                </a:solidFill>
                <a:latin typeface="Rubik"/>
              </a:rPr>
              <a:t># Función de auto-correlación</a:t>
            </a:r>
          </a:p>
          <a:p>
            <a:pPr algn="just"/>
            <a:endParaRPr lang="es-ES" sz="1600" dirty="0">
              <a:latin typeface="Rubik"/>
            </a:endParaRPr>
          </a:p>
          <a:p>
            <a:pPr algn="just"/>
            <a:r>
              <a:rPr lang="es-ES" sz="1600" dirty="0" err="1">
                <a:latin typeface="Rubik"/>
              </a:rPr>
              <a:t>pacf</a:t>
            </a:r>
            <a:r>
              <a:rPr lang="es-ES" sz="1600" dirty="0">
                <a:latin typeface="Rubik"/>
              </a:rPr>
              <a:t>(</a:t>
            </a:r>
            <a:r>
              <a:rPr lang="es-ES" sz="1600" dirty="0" err="1">
                <a:latin typeface="Rubik"/>
              </a:rPr>
              <a:t>Global.ts</a:t>
            </a:r>
            <a:r>
              <a:rPr lang="es-ES" sz="1600" dirty="0">
                <a:latin typeface="Rubik"/>
              </a:rPr>
              <a:t>)	</a:t>
            </a:r>
            <a:r>
              <a:rPr lang="es-ES" sz="1600" dirty="0">
                <a:solidFill>
                  <a:schemeClr val="bg2">
                    <a:lumMod val="50000"/>
                  </a:schemeClr>
                </a:solidFill>
                <a:latin typeface="Rubik"/>
              </a:rPr>
              <a:t># Función de auto-correlación parcial</a:t>
            </a:r>
          </a:p>
          <a:p>
            <a:pPr algn="just"/>
            <a:endParaRPr lang="es-ES" sz="1600" dirty="0">
              <a:latin typeface="Rubik"/>
            </a:endParaRPr>
          </a:p>
          <a:p>
            <a:pPr algn="just"/>
            <a:r>
              <a:rPr lang="es-ES" sz="1600" dirty="0">
                <a:solidFill>
                  <a:schemeClr val="bg2">
                    <a:lumMod val="50000"/>
                  </a:schemeClr>
                </a:solidFill>
                <a:latin typeface="Rubik"/>
              </a:rPr>
              <a:t>	# Se comprueba que si solo se toma en cuenta </a:t>
            </a:r>
          </a:p>
          <a:p>
            <a:pPr algn="just"/>
            <a:r>
              <a:rPr lang="es-ES" sz="1600" dirty="0">
                <a:solidFill>
                  <a:schemeClr val="bg2">
                    <a:lumMod val="50000"/>
                  </a:schemeClr>
                </a:solidFill>
                <a:latin typeface="Rubik"/>
              </a:rPr>
              <a:t>	# la correlación de la serie de tiempo, hay una </a:t>
            </a:r>
          </a:p>
          <a:p>
            <a:pPr algn="just"/>
            <a:r>
              <a:rPr lang="es-ES" sz="1600" dirty="0">
                <a:solidFill>
                  <a:schemeClr val="bg2">
                    <a:lumMod val="50000"/>
                  </a:schemeClr>
                </a:solidFill>
                <a:latin typeface="Rubik"/>
              </a:rPr>
              <a:t>	# alta correlación respecto de la serie a la primera </a:t>
            </a:r>
          </a:p>
          <a:p>
            <a:pPr algn="just"/>
            <a:r>
              <a:rPr lang="es-ES" sz="1600" dirty="0">
                <a:solidFill>
                  <a:schemeClr val="bg2">
                    <a:lumMod val="50000"/>
                  </a:schemeClr>
                </a:solidFill>
                <a:latin typeface="Rubik"/>
              </a:rPr>
              <a:t>	# diferencia, que se propuso como solución para </a:t>
            </a:r>
          </a:p>
          <a:p>
            <a:pPr algn="just"/>
            <a:r>
              <a:rPr lang="es-ES" sz="1600" dirty="0">
                <a:solidFill>
                  <a:schemeClr val="bg2">
                    <a:lumMod val="50000"/>
                  </a:schemeClr>
                </a:solidFill>
                <a:latin typeface="Rubik"/>
              </a:rPr>
              <a:t>	# que se comportara como una serie de tiempo</a:t>
            </a:r>
          </a:p>
          <a:p>
            <a:pPr algn="just"/>
            <a:r>
              <a:rPr lang="es-ES" sz="1600" dirty="0">
                <a:solidFill>
                  <a:schemeClr val="bg2">
                    <a:lumMod val="50000"/>
                  </a:schemeClr>
                </a:solidFill>
                <a:latin typeface="Rubik"/>
              </a:rPr>
              <a:t>	# estacionaria.</a:t>
            </a:r>
          </a:p>
          <a:p>
            <a:pPr algn="just"/>
            <a:endParaRPr lang="es-ES" sz="1600" dirty="0">
              <a:solidFill>
                <a:schemeClr val="bg2">
                  <a:lumMod val="50000"/>
                </a:schemeClr>
              </a:solidFill>
              <a:latin typeface="Rubik"/>
            </a:endParaRPr>
          </a:p>
          <a:p>
            <a:pPr algn="just"/>
            <a:endParaRPr lang="es-ES" sz="1600" dirty="0">
              <a:solidFill>
                <a:schemeClr val="bg2">
                  <a:lumMod val="50000"/>
                </a:schemeClr>
              </a:solidFill>
              <a:latin typeface="Rubik"/>
            </a:endParaRPr>
          </a:p>
          <a:p>
            <a:pPr algn="just"/>
            <a:endParaRPr lang="es-ES" sz="1600" dirty="0">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2"/>
          <a:stretch>
            <a:fillRect/>
          </a:stretch>
        </p:blipFill>
        <p:spPr>
          <a:xfrm>
            <a:off x="5881282" y="2686320"/>
            <a:ext cx="5801535" cy="32294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4663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7: </a:t>
            </a:r>
            <a:r>
              <a:rPr lang="es-MX" sz="2800" u="sng" dirty="0">
                <a:latin typeface="Montserrat"/>
              </a:rPr>
              <a:t>Series de tiempo</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2308324"/>
          </a:xfrm>
          <a:prstGeom prst="rect">
            <a:avLst/>
          </a:prstGeom>
        </p:spPr>
        <p:txBody>
          <a:bodyPr wrap="square">
            <a:spAutoFit/>
          </a:bodyPr>
          <a:lstStyle/>
          <a:p>
            <a:pPr algn="just"/>
            <a:r>
              <a:rPr lang="es-ES" sz="1600" dirty="0">
                <a:solidFill>
                  <a:schemeClr val="bg2">
                    <a:lumMod val="50000"/>
                  </a:schemeClr>
                </a:solidFill>
                <a:latin typeface="Rubik"/>
              </a:rPr>
              <a:t># Pruebas de correlación y correlación parcial</a:t>
            </a:r>
          </a:p>
          <a:p>
            <a:pPr algn="just"/>
            <a:endParaRPr lang="es-ES" sz="1600" dirty="0">
              <a:solidFill>
                <a:schemeClr val="bg2">
                  <a:lumMod val="50000"/>
                </a:schemeClr>
              </a:solidFill>
              <a:latin typeface="Rubik"/>
            </a:endParaRPr>
          </a:p>
          <a:p>
            <a:pPr algn="just"/>
            <a:endParaRPr lang="es-ES" sz="1600" dirty="0">
              <a:solidFill>
                <a:schemeClr val="bg2">
                  <a:lumMod val="50000"/>
                </a:schemeClr>
              </a:solidFill>
              <a:latin typeface="Rubik"/>
            </a:endParaRPr>
          </a:p>
          <a:p>
            <a:pPr algn="just"/>
            <a:r>
              <a:rPr lang="es-ES" sz="1600" dirty="0" err="1">
                <a:latin typeface="Rubik"/>
              </a:rPr>
              <a:t>acf</a:t>
            </a:r>
            <a:r>
              <a:rPr lang="es-ES" sz="1600" dirty="0">
                <a:latin typeface="Rubik"/>
              </a:rPr>
              <a:t>(</a:t>
            </a:r>
            <a:r>
              <a:rPr lang="es-ES" sz="1600" dirty="0" err="1">
                <a:latin typeface="Rubik"/>
              </a:rPr>
              <a:t>diff</a:t>
            </a:r>
            <a:r>
              <a:rPr lang="es-ES" sz="1600" dirty="0">
                <a:latin typeface="Rubik"/>
              </a:rPr>
              <a:t>(</a:t>
            </a:r>
            <a:r>
              <a:rPr lang="es-ES" sz="1600" dirty="0" err="1">
                <a:latin typeface="Rubik"/>
              </a:rPr>
              <a:t>Global.ts</a:t>
            </a:r>
            <a:r>
              <a:rPr lang="es-ES" sz="1600" dirty="0">
                <a:latin typeface="Rubik"/>
              </a:rPr>
              <a:t>))		</a:t>
            </a:r>
            <a:r>
              <a:rPr lang="es-ES" sz="1600" dirty="0">
                <a:solidFill>
                  <a:schemeClr val="bg2">
                    <a:lumMod val="50000"/>
                  </a:schemeClr>
                </a:solidFill>
                <a:latin typeface="Rubik"/>
              </a:rPr>
              <a:t># Función de auto-correlación</a:t>
            </a:r>
          </a:p>
          <a:p>
            <a:pPr algn="just"/>
            <a:endParaRPr lang="es-ES" sz="1600" dirty="0">
              <a:latin typeface="Rubik"/>
            </a:endParaRPr>
          </a:p>
          <a:p>
            <a:pPr algn="just"/>
            <a:r>
              <a:rPr lang="es-ES" sz="1600" dirty="0" err="1">
                <a:latin typeface="Rubik"/>
              </a:rPr>
              <a:t>pacf</a:t>
            </a:r>
            <a:r>
              <a:rPr lang="es-ES" sz="1600" dirty="0">
                <a:latin typeface="Rubik"/>
              </a:rPr>
              <a:t>(</a:t>
            </a:r>
            <a:r>
              <a:rPr lang="es-ES" sz="1600" dirty="0" err="1">
                <a:latin typeface="Rubik"/>
              </a:rPr>
              <a:t>diff</a:t>
            </a:r>
            <a:r>
              <a:rPr lang="es-ES" sz="1600" dirty="0">
                <a:latin typeface="Rubik"/>
              </a:rPr>
              <a:t>(</a:t>
            </a:r>
            <a:r>
              <a:rPr lang="es-ES" sz="1600" dirty="0" err="1">
                <a:latin typeface="Rubik"/>
              </a:rPr>
              <a:t>Global.ts</a:t>
            </a:r>
            <a:r>
              <a:rPr lang="es-ES" sz="1600" dirty="0">
                <a:latin typeface="Rubik"/>
              </a:rPr>
              <a:t>))		</a:t>
            </a:r>
            <a:r>
              <a:rPr lang="es-ES" sz="1600" dirty="0">
                <a:solidFill>
                  <a:schemeClr val="bg2">
                    <a:lumMod val="50000"/>
                  </a:schemeClr>
                </a:solidFill>
                <a:latin typeface="Rubik"/>
              </a:rPr>
              <a:t># Función de auto-correlación parcial</a:t>
            </a:r>
          </a:p>
          <a:p>
            <a:pPr algn="just"/>
            <a:endParaRPr lang="es-ES" sz="1600" dirty="0">
              <a:latin typeface="Rubik"/>
            </a:endParaRPr>
          </a:p>
          <a:p>
            <a:pPr algn="just"/>
            <a:r>
              <a:rPr lang="es-ES" sz="1600" dirty="0">
                <a:solidFill>
                  <a:schemeClr val="bg2">
                    <a:lumMod val="50000"/>
                  </a:schemeClr>
                </a:solidFill>
                <a:latin typeface="Rubik"/>
              </a:rPr>
              <a:t>	# Con esta prueba de correlación a la 1 diferencia, la correlación se mantiene baja;</a:t>
            </a:r>
          </a:p>
          <a:p>
            <a:pPr algn="just"/>
            <a:r>
              <a:rPr lang="es-ES" sz="1600" dirty="0">
                <a:solidFill>
                  <a:schemeClr val="bg2">
                    <a:lumMod val="50000"/>
                  </a:schemeClr>
                </a:solidFill>
                <a:latin typeface="Rubik"/>
              </a:rPr>
              <a:t>	# aunque en algunos puntos sale de los limites, sigue siendo el mejor resultado.</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2" name="Imagen 1"/>
          <p:cNvPicPr>
            <a:picLocks noChangeAspect="1"/>
          </p:cNvPicPr>
          <p:nvPr/>
        </p:nvPicPr>
        <p:blipFill>
          <a:blip r:embed="rId2"/>
          <a:stretch>
            <a:fillRect/>
          </a:stretch>
        </p:blipFill>
        <p:spPr>
          <a:xfrm>
            <a:off x="3009900" y="3201765"/>
            <a:ext cx="6155141" cy="33767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7151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954107"/>
          </a:xfrm>
          <a:prstGeom prst="rect">
            <a:avLst/>
          </a:prstGeom>
          <a:noFill/>
        </p:spPr>
        <p:txBody>
          <a:bodyPr wrap="square" rtlCol="0">
            <a:spAutoFit/>
          </a:bodyPr>
          <a:lstStyle/>
          <a:p>
            <a:pPr algn="ctr" fontAlgn="b">
              <a:tabLst>
                <a:tab pos="6007100" algn="l"/>
              </a:tabLst>
            </a:pPr>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a:p>
            <a:pPr algn="ctr" fontAlgn="b">
              <a:tabLst>
                <a:tab pos="6007100" algn="l"/>
              </a:tabLst>
            </a:pPr>
            <a:endParaRPr lang="es-MX"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5878532"/>
          </a:xfrm>
          <a:prstGeom prst="rect">
            <a:avLst/>
          </a:prstGeom>
        </p:spPr>
        <p:txBody>
          <a:bodyPr wrap="square">
            <a:spAutoFit/>
          </a:bodyPr>
          <a:lstStyle/>
          <a:p>
            <a:pPr algn="just"/>
            <a:r>
              <a:rPr lang="es-ES" sz="1200" b="1" dirty="0">
                <a:solidFill>
                  <a:schemeClr val="bg2">
                    <a:lumMod val="50000"/>
                  </a:schemeClr>
                </a:solidFill>
                <a:latin typeface="Rubik"/>
              </a:rPr>
              <a:t>"Desarrollo</a:t>
            </a:r>
          </a:p>
          <a:p>
            <a:pPr algn="just"/>
            <a:r>
              <a:rPr lang="es-ES" sz="1400" dirty="0">
                <a:solidFill>
                  <a:schemeClr val="bg2">
                    <a:lumMod val="50000"/>
                  </a:schemeClr>
                </a:solidFill>
                <a:latin typeface="Rubik"/>
              </a:rPr>
              <a:t>Un centro de salud nutricional está interesado en analizar estadística y probabilísticamente los patrones de gasto en alimentos saludables y no saludables en los hogares mexicanos con base en su nivel socioeconómico, en si el hogar tiene recursos financieros extras al ingreso y en si presenta o no inseguridad alimentaria. Además, está interesado en generar un modelo que le permita identificar los determinantes socioeconómicos de la inseguridad alimentaria.</a:t>
            </a:r>
          </a:p>
          <a:p>
            <a:pPr algn="just"/>
            <a:r>
              <a:rPr lang="es-ES" sz="1400" dirty="0">
                <a:solidFill>
                  <a:schemeClr val="bg2">
                    <a:lumMod val="50000"/>
                  </a:schemeClr>
                </a:solidFill>
                <a:latin typeface="Rubik"/>
              </a:rPr>
              <a:t>La base de datos es un extracto de la Encuesta Nacional de Salud y Nutrición (2012) levantada por el Instituto Nacional de Salud Pública en México. La mayoría de las personas afirman que los hogares con menor nivel socioeconómico tienden a gastar más en productos no saludables que las personas con mayores niveles socioeconómicos y que esto, entre otros determinantes, lleva a que un hogar presente cierta inseguridad alimentaria.</a:t>
            </a:r>
          </a:p>
          <a:p>
            <a:pPr algn="just"/>
            <a:r>
              <a:rPr lang="es-ES" sz="1400" dirty="0">
                <a:solidFill>
                  <a:schemeClr val="bg2">
                    <a:lumMod val="50000"/>
                  </a:schemeClr>
                </a:solidFill>
                <a:latin typeface="Rubik"/>
              </a:rPr>
              <a:t>La base de datos contiene las siguientes variables:</a:t>
            </a:r>
          </a:p>
          <a:p>
            <a:pPr marL="742950" lvl="1" indent="-285750" algn="just">
              <a:buFont typeface="Arial" panose="020B0604020202020204" pitchFamily="34" charset="0"/>
              <a:buChar char="•"/>
            </a:pPr>
            <a:r>
              <a:rPr lang="es-ES" sz="1400" dirty="0">
                <a:solidFill>
                  <a:schemeClr val="bg2">
                    <a:lumMod val="50000"/>
                  </a:schemeClr>
                </a:solidFill>
                <a:latin typeface="Rubik"/>
              </a:rPr>
              <a:t>nse5f (Nivel socioeconómico del hogar): 1 "Bajo", 2 "Medio bajo", 3 "Medio", 4 "Medio alto", 5 "Alto"</a:t>
            </a:r>
          </a:p>
          <a:p>
            <a:pPr marL="742950" lvl="1" indent="-285750" algn="just">
              <a:buFont typeface="Arial" panose="020B0604020202020204" pitchFamily="34" charset="0"/>
              <a:buChar char="•"/>
            </a:pPr>
            <a:r>
              <a:rPr lang="es-ES" sz="1400" dirty="0" err="1">
                <a:solidFill>
                  <a:schemeClr val="bg2">
                    <a:lumMod val="50000"/>
                  </a:schemeClr>
                </a:solidFill>
                <a:latin typeface="Rubik"/>
              </a:rPr>
              <a:t>area</a:t>
            </a:r>
            <a:r>
              <a:rPr lang="es-ES" sz="1400" dirty="0">
                <a:solidFill>
                  <a:schemeClr val="bg2">
                    <a:lumMod val="50000"/>
                  </a:schemeClr>
                </a:solidFill>
                <a:latin typeface="Rubik"/>
              </a:rPr>
              <a:t> (Zona geográfica): 0 "Zona urbana", 1 "Zona rural"</a:t>
            </a:r>
          </a:p>
          <a:p>
            <a:pPr marL="742950" lvl="1" indent="-285750" algn="just">
              <a:buFont typeface="Arial" panose="020B0604020202020204" pitchFamily="34" charset="0"/>
              <a:buChar char="•"/>
            </a:pPr>
            <a:r>
              <a:rPr lang="es-ES" sz="1400" dirty="0" err="1">
                <a:solidFill>
                  <a:schemeClr val="bg2">
                    <a:lumMod val="50000"/>
                  </a:schemeClr>
                </a:solidFill>
                <a:latin typeface="Rubik"/>
              </a:rPr>
              <a:t>numpeho</a:t>
            </a:r>
            <a:r>
              <a:rPr lang="es-ES" sz="1400" dirty="0">
                <a:solidFill>
                  <a:schemeClr val="bg2">
                    <a:lumMod val="50000"/>
                  </a:schemeClr>
                </a:solidFill>
                <a:latin typeface="Rubik"/>
              </a:rPr>
              <a:t> (Número de persona en el hogar)</a:t>
            </a:r>
          </a:p>
          <a:p>
            <a:pPr marL="742950" lvl="1" indent="-285750" algn="just">
              <a:buFont typeface="Arial" panose="020B0604020202020204" pitchFamily="34" charset="0"/>
              <a:buChar char="•"/>
            </a:pPr>
            <a:r>
              <a:rPr lang="es-ES" sz="1400" dirty="0" err="1">
                <a:solidFill>
                  <a:schemeClr val="bg2">
                    <a:lumMod val="50000"/>
                  </a:schemeClr>
                </a:solidFill>
                <a:latin typeface="Rubik"/>
              </a:rPr>
              <a:t>refin</a:t>
            </a:r>
            <a:r>
              <a:rPr lang="es-ES" sz="1400" dirty="0">
                <a:solidFill>
                  <a:schemeClr val="bg2">
                    <a:lumMod val="50000"/>
                  </a:schemeClr>
                </a:solidFill>
                <a:latin typeface="Rubik"/>
              </a:rPr>
              <a:t> (Recursos financieros distintos al ingreso laboral): 0 "no", 1 "sí"</a:t>
            </a:r>
          </a:p>
          <a:p>
            <a:pPr marL="742950" lvl="1" indent="-285750" algn="just">
              <a:buFont typeface="Arial" panose="020B0604020202020204" pitchFamily="34" charset="0"/>
              <a:buChar char="•"/>
            </a:pPr>
            <a:r>
              <a:rPr lang="es-ES" sz="1400" dirty="0" err="1">
                <a:solidFill>
                  <a:schemeClr val="bg2">
                    <a:lumMod val="50000"/>
                  </a:schemeClr>
                </a:solidFill>
                <a:latin typeface="Rubik"/>
              </a:rPr>
              <a:t>edadjef</a:t>
            </a:r>
            <a:r>
              <a:rPr lang="es-ES" sz="1400" dirty="0">
                <a:solidFill>
                  <a:schemeClr val="bg2">
                    <a:lumMod val="50000"/>
                  </a:schemeClr>
                </a:solidFill>
                <a:latin typeface="Rubik"/>
              </a:rPr>
              <a:t> (Edad del jefe/a de familia)</a:t>
            </a:r>
          </a:p>
          <a:p>
            <a:pPr marL="742950" lvl="1" indent="-285750" algn="just">
              <a:buFont typeface="Arial" panose="020B0604020202020204" pitchFamily="34" charset="0"/>
              <a:buChar char="•"/>
            </a:pPr>
            <a:r>
              <a:rPr lang="es-ES" sz="1400" dirty="0" err="1">
                <a:solidFill>
                  <a:schemeClr val="bg2">
                    <a:lumMod val="50000"/>
                  </a:schemeClr>
                </a:solidFill>
                <a:latin typeface="Rubik"/>
              </a:rPr>
              <a:t>sexoje</a:t>
            </a:r>
            <a:r>
              <a:rPr lang="es-ES" sz="1400" dirty="0">
                <a:solidFill>
                  <a:schemeClr val="bg2">
                    <a:lumMod val="50000"/>
                  </a:schemeClr>
                </a:solidFill>
                <a:latin typeface="Rubik"/>
              </a:rPr>
              <a:t> (Sexo del jefe/a de familia): 0 "Hombre", 1 "Mujer"</a:t>
            </a:r>
          </a:p>
          <a:p>
            <a:pPr marL="742950" lvl="1" indent="-285750" algn="just">
              <a:buFont typeface="Arial" panose="020B0604020202020204" pitchFamily="34" charset="0"/>
              <a:buChar char="•"/>
            </a:pPr>
            <a:r>
              <a:rPr lang="es-ES" sz="1400" dirty="0" err="1">
                <a:solidFill>
                  <a:schemeClr val="bg2">
                    <a:lumMod val="50000"/>
                  </a:schemeClr>
                </a:solidFill>
                <a:latin typeface="Rubik"/>
              </a:rPr>
              <a:t>añosedu</a:t>
            </a:r>
            <a:r>
              <a:rPr lang="es-ES" sz="1400" dirty="0">
                <a:solidFill>
                  <a:schemeClr val="bg2">
                    <a:lumMod val="50000"/>
                  </a:schemeClr>
                </a:solidFill>
                <a:latin typeface="Rubik"/>
              </a:rPr>
              <a:t> (Años de educación del jefe de familia)</a:t>
            </a:r>
          </a:p>
          <a:p>
            <a:pPr marL="742950" lvl="1" indent="-285750" algn="just">
              <a:buFont typeface="Arial" panose="020B0604020202020204" pitchFamily="34" charset="0"/>
              <a:buChar char="•"/>
            </a:pPr>
            <a:r>
              <a:rPr lang="es-ES" sz="1400" dirty="0" err="1">
                <a:solidFill>
                  <a:schemeClr val="bg2">
                    <a:lumMod val="50000"/>
                  </a:schemeClr>
                </a:solidFill>
                <a:latin typeface="Rubik"/>
              </a:rPr>
              <a:t>ln_als</a:t>
            </a:r>
            <a:r>
              <a:rPr lang="es-ES" sz="1400" dirty="0">
                <a:solidFill>
                  <a:schemeClr val="bg2">
                    <a:lumMod val="50000"/>
                  </a:schemeClr>
                </a:solidFill>
                <a:latin typeface="Rubik"/>
              </a:rPr>
              <a:t> (Logaritmo natural del gasto en alimentos saludables)</a:t>
            </a:r>
          </a:p>
          <a:p>
            <a:pPr marL="742950" lvl="1" indent="-285750" algn="just">
              <a:buFont typeface="Arial" panose="020B0604020202020204" pitchFamily="34" charset="0"/>
              <a:buChar char="•"/>
            </a:pPr>
            <a:r>
              <a:rPr lang="es-ES" sz="1400" dirty="0" err="1">
                <a:solidFill>
                  <a:schemeClr val="bg2">
                    <a:lumMod val="50000"/>
                  </a:schemeClr>
                </a:solidFill>
                <a:latin typeface="Rubik"/>
              </a:rPr>
              <a:t>ln_alns</a:t>
            </a:r>
            <a:r>
              <a:rPr lang="es-ES" sz="1400" dirty="0">
                <a:solidFill>
                  <a:schemeClr val="bg2">
                    <a:lumMod val="50000"/>
                  </a:schemeClr>
                </a:solidFill>
                <a:latin typeface="Rubik"/>
              </a:rPr>
              <a:t> (Logaritmo natural del gasto en alimentos no saludables)</a:t>
            </a:r>
          </a:p>
          <a:p>
            <a:pPr marL="742950" lvl="1" indent="-285750" algn="just">
              <a:buFont typeface="Arial" panose="020B0604020202020204" pitchFamily="34" charset="0"/>
              <a:buChar char="•"/>
            </a:pPr>
            <a:r>
              <a:rPr lang="es-ES" sz="1400" dirty="0">
                <a:solidFill>
                  <a:schemeClr val="bg2">
                    <a:lumMod val="50000"/>
                  </a:schemeClr>
                </a:solidFill>
                <a:latin typeface="Rubik"/>
              </a:rPr>
              <a:t>IA (Inseguridad alimentaria en el hogar): 0 "No presenta IA", 1 "Presenta IA“</a:t>
            </a:r>
          </a:p>
          <a:p>
            <a:pPr marL="742950" lvl="1" indent="-285750" algn="just">
              <a:buFont typeface="Arial" panose="020B0604020202020204" pitchFamily="34" charset="0"/>
              <a:buChar char="•"/>
            </a:pPr>
            <a:endParaRPr lang="es-MX" sz="1400" dirty="0">
              <a:solidFill>
                <a:schemeClr val="bg2">
                  <a:lumMod val="50000"/>
                </a:schemeClr>
              </a:solidFill>
              <a:latin typeface="Rubik"/>
            </a:endParaRPr>
          </a:p>
          <a:p>
            <a:pPr marL="342900" indent="-342900">
              <a:buFont typeface="+mj-lt"/>
              <a:buAutoNum type="arabicPeriod"/>
            </a:pPr>
            <a:r>
              <a:rPr lang="es-ES" sz="1400" dirty="0">
                <a:solidFill>
                  <a:schemeClr val="bg2">
                    <a:lumMod val="50000"/>
                  </a:schemeClr>
                </a:solidFill>
              </a:rPr>
              <a:t>Plantea el problema del caso</a:t>
            </a:r>
          </a:p>
          <a:p>
            <a:pPr marL="342900" indent="-342900">
              <a:buFont typeface="+mj-lt"/>
              <a:buAutoNum type="arabicPeriod"/>
            </a:pPr>
            <a:r>
              <a:rPr lang="es-ES" sz="1400" dirty="0">
                <a:solidFill>
                  <a:schemeClr val="bg2">
                    <a:lumMod val="50000"/>
                  </a:schemeClr>
                </a:solidFill>
              </a:rPr>
              <a:t>Realiza un análisis descriptivo de la información</a:t>
            </a:r>
          </a:p>
          <a:p>
            <a:pPr marL="342900" indent="-342900">
              <a:buFont typeface="+mj-lt"/>
              <a:buAutoNum type="arabicPeriod"/>
            </a:pPr>
            <a:r>
              <a:rPr lang="es-ES" sz="1400" dirty="0">
                <a:solidFill>
                  <a:schemeClr val="bg2">
                    <a:lumMod val="50000"/>
                  </a:schemeClr>
                </a:solidFill>
              </a:rPr>
              <a:t>Calcula probabilidades que nos permitan entender el problema en México</a:t>
            </a:r>
          </a:p>
          <a:p>
            <a:pPr marL="342900" indent="-342900">
              <a:buFont typeface="+mj-lt"/>
              <a:buAutoNum type="arabicPeriod"/>
            </a:pPr>
            <a:r>
              <a:rPr lang="es-ES" sz="1400" dirty="0">
                <a:solidFill>
                  <a:schemeClr val="bg2">
                    <a:lumMod val="50000"/>
                  </a:schemeClr>
                </a:solidFill>
              </a:rPr>
              <a:t>Plantea hipótesis estadísticas y concluye sobre ellas para entender el problema en México</a:t>
            </a:r>
          </a:p>
          <a:p>
            <a:pPr marL="342900" indent="-342900">
              <a:buFont typeface="+mj-lt"/>
              <a:buAutoNum type="arabicPeriod"/>
            </a:pPr>
            <a:r>
              <a:rPr lang="es-ES" sz="1400" dirty="0">
                <a:solidFill>
                  <a:schemeClr val="bg2">
                    <a:lumMod val="50000"/>
                  </a:schemeClr>
                </a:solidFill>
              </a:rPr>
              <a:t>Estima un modelo de regresión, lineal o logístico, para identificar los determinantes de la inseguridad alimentaria en México</a:t>
            </a:r>
          </a:p>
          <a:p>
            <a:pPr marL="342900" indent="-342900">
              <a:buFont typeface="+mj-lt"/>
              <a:buAutoNum type="arabicPeriod"/>
            </a:pPr>
            <a:r>
              <a:rPr lang="es-ES" sz="1400" dirty="0">
                <a:solidFill>
                  <a:schemeClr val="bg2">
                    <a:lumMod val="50000"/>
                  </a:schemeClr>
                </a:solidFill>
              </a:rPr>
              <a:t>Escribe tu análisis en un archivo README.MD y tu código en un script de R y publica ambos en un repositorio de </a:t>
            </a:r>
            <a:r>
              <a:rPr lang="es-ES" sz="1400" dirty="0" err="1">
                <a:solidFill>
                  <a:schemeClr val="bg2">
                    <a:lumMod val="50000"/>
                  </a:schemeClr>
                </a:solidFill>
              </a:rPr>
              <a:t>Github</a:t>
            </a:r>
            <a:r>
              <a:rPr lang="es-ES" sz="1400" dirty="0">
                <a:solidFill>
                  <a:schemeClr val="bg2">
                    <a:lumMod val="50000"/>
                  </a:schemeClr>
                </a:solidFill>
              </a:rPr>
              <a:t>.”</a:t>
            </a:r>
            <a:endParaRPr lang="es-ES" sz="1400" dirty="0">
              <a:solidFill>
                <a:schemeClr val="bg2">
                  <a:lumMod val="50000"/>
                </a:schemeClr>
              </a:solidFill>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9" name="Imagen 8">
            <a:extLst>
              <a:ext uri="{FF2B5EF4-FFF2-40B4-BE49-F238E27FC236}">
                <a16:creationId xmlns:a16="http://schemas.microsoft.com/office/drawing/2014/main" id="{D3AA9490-0C90-6B7B-E016-6E5282A457F4}"/>
              </a:ext>
            </a:extLst>
          </p:cNvPr>
          <p:cNvPicPr>
            <a:picLocks noChangeAspect="1"/>
          </p:cNvPicPr>
          <p:nvPr/>
        </p:nvPicPr>
        <p:blipFill>
          <a:blip r:embed="rId2"/>
          <a:stretch>
            <a:fillRect/>
          </a:stretch>
        </p:blipFill>
        <p:spPr>
          <a:xfrm>
            <a:off x="10964718" y="5670472"/>
            <a:ext cx="1214582" cy="1185087"/>
          </a:xfrm>
          <a:prstGeom prst="rect">
            <a:avLst/>
          </a:prstGeom>
        </p:spPr>
      </p:pic>
      <p:pic>
        <p:nvPicPr>
          <p:cNvPr id="12" name="Imagen 11">
            <a:extLst>
              <a:ext uri="{FF2B5EF4-FFF2-40B4-BE49-F238E27FC236}">
                <a16:creationId xmlns:a16="http://schemas.microsoft.com/office/drawing/2014/main" id="{BE427FC4-3BB8-14A3-BA40-E820459BE41B}"/>
              </a:ext>
            </a:extLst>
          </p:cNvPr>
          <p:cNvPicPr>
            <a:picLocks noChangeAspect="1"/>
          </p:cNvPicPr>
          <p:nvPr/>
        </p:nvPicPr>
        <p:blipFill>
          <a:blip r:embed="rId3"/>
          <a:stretch>
            <a:fillRect/>
          </a:stretch>
        </p:blipFill>
        <p:spPr>
          <a:xfrm>
            <a:off x="158173" y="175415"/>
            <a:ext cx="1047172" cy="358243"/>
          </a:xfrm>
          <a:prstGeom prst="rect">
            <a:avLst/>
          </a:prstGeom>
        </p:spPr>
      </p:pic>
    </p:spTree>
    <p:extLst>
      <p:ext uri="{BB962C8B-B14F-4D97-AF65-F5344CB8AC3E}">
        <p14:creationId xmlns:p14="http://schemas.microsoft.com/office/powerpoint/2010/main" val="7255336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0814627" cy="6109365"/>
          </a:xfrm>
          <a:prstGeom prst="rect">
            <a:avLst/>
          </a:prstGeom>
        </p:spPr>
        <p:txBody>
          <a:bodyPr wrap="square">
            <a:spAutoFit/>
          </a:bodyPr>
          <a:lstStyle/>
          <a:p>
            <a:pPr algn="just"/>
            <a:r>
              <a:rPr lang="es-ES" sz="1700" b="1" dirty="0">
                <a:solidFill>
                  <a:schemeClr val="bg2">
                    <a:lumMod val="50000"/>
                  </a:schemeClr>
                </a:solidFill>
                <a:latin typeface="Rubik"/>
              </a:rPr>
              <a:t>"Desarrollo</a:t>
            </a:r>
          </a:p>
          <a:p>
            <a:pPr marL="342900" indent="-342900">
              <a:buFont typeface="+mj-lt"/>
              <a:buAutoNum type="arabicPeriod"/>
            </a:pPr>
            <a:r>
              <a:rPr lang="es-ES" sz="1700" b="1" dirty="0">
                <a:solidFill>
                  <a:schemeClr val="bg2">
                    <a:lumMod val="50000"/>
                  </a:schemeClr>
                </a:solidFill>
              </a:rPr>
              <a:t>Planteamiento del problema</a:t>
            </a:r>
          </a:p>
          <a:p>
            <a:endParaRPr lang="es-ES" sz="1700" dirty="0">
              <a:solidFill>
                <a:schemeClr val="bg2">
                  <a:lumMod val="50000"/>
                </a:schemeClr>
              </a:solidFill>
            </a:endParaRPr>
          </a:p>
          <a:p>
            <a:pPr defTabSz="622300"/>
            <a:r>
              <a:rPr lang="es-ES" sz="1700" dirty="0">
                <a:solidFill>
                  <a:schemeClr val="bg2">
                    <a:lumMod val="50000"/>
                  </a:schemeClr>
                </a:solidFill>
              </a:rPr>
              <a:t>	# Un centro de salud nutricional quiere realizar un análisis estadístico y de probabilidad para entender y determinar	# la tendencia de gasto en alimentos, de los hogares en la población Mexicana, así como generar un modelo</a:t>
            </a:r>
          </a:p>
          <a:p>
            <a:pPr defTabSz="622300"/>
            <a:r>
              <a:rPr lang="es-ES" sz="1700" dirty="0">
                <a:solidFill>
                  <a:schemeClr val="bg2">
                    <a:lumMod val="50000"/>
                  </a:schemeClr>
                </a:solidFill>
              </a:rPr>
              <a:t>	# que permita identificar los determinantes socioeconómicos de la inseguridad alimentaria. </a:t>
            </a:r>
          </a:p>
          <a:p>
            <a:pPr defTabSz="622300"/>
            <a:r>
              <a:rPr lang="es-ES" sz="1700" dirty="0">
                <a:solidFill>
                  <a:schemeClr val="bg2">
                    <a:lumMod val="50000"/>
                  </a:schemeClr>
                </a:solidFill>
              </a:rPr>
              <a:t>	</a:t>
            </a:r>
          </a:p>
          <a:p>
            <a:pPr defTabSz="622300"/>
            <a:r>
              <a:rPr lang="es-ES" sz="1700" dirty="0">
                <a:solidFill>
                  <a:schemeClr val="bg2">
                    <a:lumMod val="50000"/>
                  </a:schemeClr>
                </a:solidFill>
              </a:rPr>
              <a:t>	</a:t>
            </a:r>
            <a:r>
              <a:rPr lang="es-ES" sz="1700" b="1" dirty="0">
                <a:solidFill>
                  <a:schemeClr val="bg2">
                    <a:lumMod val="50000"/>
                  </a:schemeClr>
                </a:solidFill>
              </a:rPr>
              <a:t>#Se tiene interés en conocer:</a:t>
            </a:r>
          </a:p>
          <a:p>
            <a:pPr defTabSz="622300"/>
            <a:r>
              <a:rPr lang="es-ES" sz="1700" dirty="0">
                <a:solidFill>
                  <a:schemeClr val="bg2">
                    <a:lumMod val="50000"/>
                  </a:schemeClr>
                </a:solidFill>
              </a:rPr>
              <a:t>		# Patrones de gasto en alimentos saludables y no saludables con base en el nivel socioeconómico</a:t>
            </a:r>
          </a:p>
          <a:p>
            <a:pPr defTabSz="622300"/>
            <a:r>
              <a:rPr lang="es-ES" sz="1700" dirty="0">
                <a:solidFill>
                  <a:schemeClr val="bg2">
                    <a:lumMod val="50000"/>
                  </a:schemeClr>
                </a:solidFill>
              </a:rPr>
              <a:t>		# Si hay recursos financieros extras, adicionales al ingreso</a:t>
            </a:r>
          </a:p>
          <a:p>
            <a:pPr defTabSz="622300"/>
            <a:r>
              <a:rPr lang="es-ES" sz="1700" dirty="0">
                <a:solidFill>
                  <a:schemeClr val="bg2">
                    <a:lumMod val="50000"/>
                  </a:schemeClr>
                </a:solidFill>
              </a:rPr>
              <a:t>		# Si existe inseguridad alimentaria en la población</a:t>
            </a:r>
          </a:p>
          <a:p>
            <a:pPr defTabSz="622300"/>
            <a:endParaRPr lang="es-ES" sz="1700" dirty="0">
              <a:solidFill>
                <a:schemeClr val="bg2">
                  <a:lumMod val="50000"/>
                </a:schemeClr>
              </a:solidFill>
            </a:endParaRPr>
          </a:p>
          <a:p>
            <a:pPr defTabSz="622300"/>
            <a:r>
              <a:rPr lang="es-ES" sz="1700" dirty="0">
                <a:solidFill>
                  <a:schemeClr val="bg2">
                    <a:lumMod val="50000"/>
                  </a:schemeClr>
                </a:solidFill>
              </a:rPr>
              <a:t>	</a:t>
            </a:r>
            <a:r>
              <a:rPr lang="es-ES" sz="1700" b="1" dirty="0">
                <a:solidFill>
                  <a:schemeClr val="bg2">
                    <a:lumMod val="50000"/>
                  </a:schemeClr>
                </a:solidFill>
              </a:rPr>
              <a:t># Origen de los datos:</a:t>
            </a:r>
          </a:p>
          <a:p>
            <a:pPr defTabSz="622300"/>
            <a:r>
              <a:rPr lang="es-ES" sz="1700" dirty="0">
                <a:solidFill>
                  <a:schemeClr val="bg2">
                    <a:lumMod val="50000"/>
                  </a:schemeClr>
                </a:solidFill>
              </a:rPr>
              <a:t>		# Extracto de la Encuesta Nacional de Salud y Nutrición (2012) levantada por el Instituto Nacional de Salud 			# Pública en México.</a:t>
            </a:r>
          </a:p>
          <a:p>
            <a:pPr defTabSz="622300"/>
            <a:endParaRPr lang="es-ES" sz="1700" dirty="0">
              <a:solidFill>
                <a:schemeClr val="bg2">
                  <a:lumMod val="50000"/>
                </a:schemeClr>
              </a:solidFill>
            </a:endParaRPr>
          </a:p>
          <a:p>
            <a:pPr defTabSz="622300"/>
            <a:r>
              <a:rPr lang="es-ES" sz="1700" b="1" dirty="0">
                <a:solidFill>
                  <a:schemeClr val="bg2">
                    <a:lumMod val="50000"/>
                  </a:schemeClr>
                </a:solidFill>
              </a:rPr>
              <a:t>	# Supuesto:</a:t>
            </a:r>
          </a:p>
          <a:p>
            <a:pPr defTabSz="622300"/>
            <a:r>
              <a:rPr lang="es-ES" sz="1700" dirty="0">
                <a:solidFill>
                  <a:schemeClr val="bg2">
                    <a:lumMod val="50000"/>
                  </a:schemeClr>
                </a:solidFill>
              </a:rPr>
              <a:t>		# Los hogares con menor nivel socioeconómico tienden a gastar más en productos no saludables que las</a:t>
            </a:r>
          </a:p>
          <a:p>
            <a:pPr defTabSz="622300"/>
            <a:r>
              <a:rPr lang="es-ES" sz="1700" dirty="0">
                <a:solidFill>
                  <a:schemeClr val="bg2">
                    <a:lumMod val="50000"/>
                  </a:schemeClr>
                </a:solidFill>
              </a:rPr>
              <a:t>		# personas con mayores niveles socioeconómicos y que esto, entre otros determinantes, lleva a que un hogar </a:t>
            </a:r>
          </a:p>
          <a:p>
            <a:pPr defTabSz="622300"/>
            <a:r>
              <a:rPr lang="es-ES" sz="1700" dirty="0">
                <a:solidFill>
                  <a:schemeClr val="bg2">
                    <a:lumMod val="50000"/>
                  </a:schemeClr>
                </a:solidFill>
              </a:rPr>
              <a:t>		# presente cierta inseguridad alimentaria.</a:t>
            </a:r>
          </a:p>
          <a:p>
            <a:pPr defTabSz="622300"/>
            <a:r>
              <a:rPr lang="es-ES" sz="1700" dirty="0">
                <a:solidFill>
                  <a:schemeClr val="bg2">
                    <a:lumMod val="50000"/>
                  </a:schemeClr>
                </a:solidFill>
              </a:rPr>
              <a:t>	</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86790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781933" y="4638506"/>
            <a:ext cx="6285376" cy="2219494"/>
          </a:xfrm>
          <a:prstGeom prst="rect">
            <a:avLst/>
          </a:prstGeom>
          <a:ln>
            <a:noFill/>
          </a:ln>
          <a:effectLst>
            <a:outerShdw blurRad="292100" dist="139700" dir="2700000" algn="tl" rotWithShape="0">
              <a:srgbClr val="333333">
                <a:alpha val="65000"/>
              </a:srgbClr>
            </a:outerShdw>
          </a:effectLst>
        </p:spPr>
      </p:pic>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4431983"/>
          </a:xfrm>
          <a:prstGeom prst="rect">
            <a:avLst/>
          </a:prstGeom>
        </p:spPr>
        <p:txBody>
          <a:bodyPr wrap="square">
            <a:spAutoFit/>
          </a:bodyPr>
          <a:lstStyle/>
          <a:p>
            <a:r>
              <a:rPr lang="es-ES" sz="1600" dirty="0">
                <a:solidFill>
                  <a:schemeClr val="bg2">
                    <a:lumMod val="50000"/>
                  </a:schemeClr>
                </a:solidFill>
                <a:latin typeface="Rubik"/>
              </a:rPr>
              <a:t># 2. Realiza un análisis descriptivo de la información</a:t>
            </a:r>
          </a:p>
          <a:p>
            <a:r>
              <a:rPr lang="es-ES" sz="1600" dirty="0">
                <a:solidFill>
                  <a:schemeClr val="bg2">
                    <a:lumMod val="50000"/>
                  </a:schemeClr>
                </a:solidFill>
                <a:latin typeface="Rubik"/>
              </a:rPr>
              <a:t># Preparación, "Cargar Librerías necesarias"</a:t>
            </a:r>
          </a:p>
          <a:p>
            <a:r>
              <a:rPr lang="es-ES" sz="1600" dirty="0" err="1">
                <a:latin typeface="Rubik"/>
              </a:rPr>
              <a:t>library</a:t>
            </a:r>
            <a:r>
              <a:rPr lang="es-ES" sz="1600" dirty="0">
                <a:latin typeface="Rubik"/>
              </a:rPr>
              <a:t>(</a:t>
            </a:r>
            <a:r>
              <a:rPr lang="es-ES" sz="1600" dirty="0" err="1">
                <a:latin typeface="Rubik"/>
              </a:rPr>
              <a:t>dplyr</a:t>
            </a:r>
            <a:r>
              <a:rPr lang="es-ES" sz="1600" dirty="0">
                <a:latin typeface="Rubik"/>
              </a:rPr>
              <a:t>); </a:t>
            </a:r>
            <a:r>
              <a:rPr lang="es-ES" sz="1600" dirty="0" err="1">
                <a:latin typeface="Rubik"/>
              </a:rPr>
              <a:t>library</a:t>
            </a:r>
            <a:r>
              <a:rPr lang="es-ES" sz="1600" dirty="0">
                <a:latin typeface="Rubik"/>
              </a:rPr>
              <a:t>(</a:t>
            </a:r>
            <a:r>
              <a:rPr lang="es-ES" sz="1600" dirty="0" err="1">
                <a:latin typeface="Rubik"/>
              </a:rPr>
              <a:t>DescTools</a:t>
            </a:r>
            <a:r>
              <a:rPr lang="es-ES" sz="1600" dirty="0">
                <a:latin typeface="Rubik"/>
              </a:rPr>
              <a:t>); </a:t>
            </a:r>
            <a:r>
              <a:rPr lang="es-ES" sz="1600" dirty="0" err="1">
                <a:latin typeface="Rubik"/>
              </a:rPr>
              <a:t>library</a:t>
            </a:r>
            <a:r>
              <a:rPr lang="es-ES" sz="1600" dirty="0">
                <a:latin typeface="Rubik"/>
              </a:rPr>
              <a:t>(ggplot2); </a:t>
            </a:r>
            <a:r>
              <a:rPr lang="es-ES" sz="1600" dirty="0" err="1">
                <a:latin typeface="Rubik"/>
              </a:rPr>
              <a:t>library</a:t>
            </a:r>
            <a:r>
              <a:rPr lang="es-ES" sz="1600" dirty="0">
                <a:latin typeface="Rubik"/>
              </a:rPr>
              <a:t>(</a:t>
            </a:r>
            <a:r>
              <a:rPr lang="es-ES" sz="1600" dirty="0" err="1">
                <a:latin typeface="Rubik"/>
              </a:rPr>
              <a:t>moments</a:t>
            </a:r>
            <a:r>
              <a:rPr lang="es-ES" sz="1600" dirty="0">
                <a:latin typeface="Rubik"/>
              </a:rPr>
              <a:t>)</a:t>
            </a:r>
          </a:p>
          <a:p>
            <a:endParaRPr lang="es-ES" dirty="0">
              <a:solidFill>
                <a:schemeClr val="bg2">
                  <a:lumMod val="50000"/>
                </a:schemeClr>
              </a:solidFill>
            </a:endParaRPr>
          </a:p>
          <a:p>
            <a:r>
              <a:rPr lang="es-ES" dirty="0">
                <a:solidFill>
                  <a:schemeClr val="bg2">
                    <a:lumMod val="50000"/>
                  </a:schemeClr>
                </a:solidFill>
              </a:rPr>
              <a:t># Leer el archivo fuente de datos, asignación de variables</a:t>
            </a:r>
          </a:p>
          <a:p>
            <a:r>
              <a:rPr lang="es-ES" dirty="0" err="1"/>
              <a:t>df</a:t>
            </a:r>
            <a:r>
              <a:rPr lang="es-ES" dirty="0"/>
              <a:t> &lt;- </a:t>
            </a:r>
            <a:r>
              <a:rPr lang="es-ES" dirty="0" err="1"/>
              <a:t>df.limpio</a:t>
            </a:r>
            <a:r>
              <a:rPr lang="es-ES" dirty="0"/>
              <a:t> &lt;- read.csv("https://raw.githubusercontent.com/</a:t>
            </a:r>
            <a:r>
              <a:rPr lang="es-ES" dirty="0" err="1"/>
              <a:t>beduExpert</a:t>
            </a:r>
            <a:r>
              <a:rPr lang="es-ES" dirty="0"/>
              <a:t>/Programacion-R-Santander-2022/</a:t>
            </a:r>
            <a:r>
              <a:rPr lang="es-ES" dirty="0" err="1"/>
              <a:t>main</a:t>
            </a:r>
            <a:r>
              <a:rPr lang="es-ES" dirty="0"/>
              <a:t>/Sesion-08/</a:t>
            </a:r>
            <a:r>
              <a:rPr lang="es-ES" dirty="0" err="1"/>
              <a:t>Postwork</a:t>
            </a:r>
            <a:r>
              <a:rPr lang="es-ES" dirty="0"/>
              <a:t>/inseguridad_alimentaria_bedu.csv")</a:t>
            </a:r>
          </a:p>
          <a:p>
            <a:endParaRPr lang="es-ES" dirty="0">
              <a:solidFill>
                <a:schemeClr val="bg2">
                  <a:lumMod val="50000"/>
                </a:schemeClr>
              </a:solidFill>
            </a:endParaRPr>
          </a:p>
          <a:p>
            <a:r>
              <a:rPr lang="es-ES" dirty="0">
                <a:solidFill>
                  <a:schemeClr val="bg2">
                    <a:lumMod val="50000"/>
                  </a:schemeClr>
                </a:solidFill>
              </a:rPr>
              <a:t># Limpieza de datos NA, no existentes e inspección preliminar</a:t>
            </a:r>
          </a:p>
          <a:p>
            <a:r>
              <a:rPr lang="es-ES" dirty="0" err="1"/>
              <a:t>df</a:t>
            </a:r>
            <a:r>
              <a:rPr lang="es-ES" dirty="0"/>
              <a:t> &lt;- </a:t>
            </a:r>
            <a:r>
              <a:rPr lang="es-ES" dirty="0" err="1"/>
              <a:t>df.limpio</a:t>
            </a:r>
            <a:r>
              <a:rPr lang="es-ES" dirty="0"/>
              <a:t> &lt;- </a:t>
            </a:r>
            <a:r>
              <a:rPr lang="es-ES" dirty="0" err="1"/>
              <a:t>df</a:t>
            </a:r>
            <a:r>
              <a:rPr lang="es-ES" dirty="0"/>
              <a:t>[</a:t>
            </a:r>
            <a:r>
              <a:rPr lang="es-ES" dirty="0" err="1"/>
              <a:t>complete.cases</a:t>
            </a:r>
            <a:r>
              <a:rPr lang="es-ES" dirty="0"/>
              <a:t>(</a:t>
            </a:r>
            <a:r>
              <a:rPr lang="es-ES" dirty="0" err="1"/>
              <a:t>df</a:t>
            </a:r>
            <a:r>
              <a:rPr lang="es-ES" dirty="0"/>
              <a:t>),]		</a:t>
            </a:r>
            <a:r>
              <a:rPr lang="es-ES" dirty="0">
                <a:solidFill>
                  <a:schemeClr val="bg2">
                    <a:lumMod val="50000"/>
                  </a:schemeClr>
                </a:solidFill>
              </a:rPr>
              <a:t># Revisar que no haya valores faltantes</a:t>
            </a:r>
          </a:p>
          <a:p>
            <a:r>
              <a:rPr lang="es-ES" dirty="0" err="1"/>
              <a:t>df</a:t>
            </a:r>
            <a:r>
              <a:rPr lang="es-ES" dirty="0"/>
              <a:t> &lt;- </a:t>
            </a:r>
            <a:r>
              <a:rPr lang="es-ES" dirty="0" err="1"/>
              <a:t>df.limpio</a:t>
            </a:r>
            <a:r>
              <a:rPr lang="es-ES" dirty="0"/>
              <a:t> &lt;- </a:t>
            </a:r>
            <a:r>
              <a:rPr lang="es-ES" dirty="0" err="1"/>
              <a:t>na.omit</a:t>
            </a:r>
            <a:r>
              <a:rPr lang="es-ES" dirty="0"/>
              <a:t>(</a:t>
            </a:r>
            <a:r>
              <a:rPr lang="es-ES" dirty="0" err="1"/>
              <a:t>df</a:t>
            </a:r>
            <a:r>
              <a:rPr lang="es-ES" dirty="0"/>
              <a:t>)				</a:t>
            </a:r>
            <a:r>
              <a:rPr lang="es-ES" dirty="0">
                <a:solidFill>
                  <a:schemeClr val="bg2">
                    <a:lumMod val="50000"/>
                  </a:schemeClr>
                </a:solidFill>
              </a:rPr>
              <a:t># Omitir casos incompletos</a:t>
            </a:r>
          </a:p>
          <a:p>
            <a:r>
              <a:rPr lang="es-ES" dirty="0"/>
              <a:t>View(</a:t>
            </a:r>
            <a:r>
              <a:rPr lang="es-ES" dirty="0" err="1"/>
              <a:t>df.limpio</a:t>
            </a:r>
            <a:r>
              <a:rPr lang="es-ES" dirty="0"/>
              <a:t>)					</a:t>
            </a:r>
            <a:r>
              <a:rPr lang="es-ES" dirty="0">
                <a:solidFill>
                  <a:schemeClr val="bg2">
                    <a:lumMod val="50000"/>
                  </a:schemeClr>
                </a:solidFill>
              </a:rPr>
              <a:t># Visualizar </a:t>
            </a:r>
            <a:r>
              <a:rPr lang="es-ES" dirty="0" err="1">
                <a:solidFill>
                  <a:schemeClr val="bg2">
                    <a:lumMod val="50000"/>
                  </a:schemeClr>
                </a:solidFill>
              </a:rPr>
              <a:t>dataframe</a:t>
            </a:r>
            <a:endParaRPr lang="es-ES" dirty="0">
              <a:solidFill>
                <a:schemeClr val="bg2">
                  <a:lumMod val="50000"/>
                </a:schemeClr>
              </a:solidFill>
            </a:endParaRPr>
          </a:p>
          <a:p>
            <a:r>
              <a:rPr lang="es-ES" dirty="0" err="1"/>
              <a:t>str</a:t>
            </a:r>
            <a:r>
              <a:rPr lang="es-ES" dirty="0"/>
              <a:t>(</a:t>
            </a:r>
            <a:r>
              <a:rPr lang="es-ES" dirty="0" err="1"/>
              <a:t>df</a:t>
            </a:r>
            <a:r>
              <a:rPr lang="es-ES" dirty="0"/>
              <a:t>)						</a:t>
            </a:r>
            <a:r>
              <a:rPr lang="es-ES" dirty="0">
                <a:solidFill>
                  <a:schemeClr val="tx1">
                    <a:lumMod val="75000"/>
                    <a:lumOff val="25000"/>
                  </a:schemeClr>
                </a:solidFill>
              </a:rPr>
              <a:t># </a:t>
            </a:r>
            <a:r>
              <a:rPr lang="es-ES" dirty="0">
                <a:solidFill>
                  <a:schemeClr val="bg2">
                    <a:lumMod val="50000"/>
                  </a:schemeClr>
                </a:solidFill>
              </a:rPr>
              <a:t>Mostrar la estructura interna del archivo</a:t>
            </a:r>
          </a:p>
          <a:p>
            <a:r>
              <a:rPr lang="es-ES" dirty="0" err="1"/>
              <a:t>summary</a:t>
            </a:r>
            <a:r>
              <a:rPr lang="es-ES" dirty="0"/>
              <a:t>(</a:t>
            </a:r>
            <a:r>
              <a:rPr lang="es-ES" dirty="0" err="1"/>
              <a:t>df</a:t>
            </a:r>
            <a:r>
              <a:rPr lang="es-ES" dirty="0"/>
              <a:t>)					</a:t>
            </a:r>
            <a:r>
              <a:rPr lang="es-ES" dirty="0">
                <a:solidFill>
                  <a:schemeClr val="bg2">
                    <a:lumMod val="50000"/>
                  </a:schemeClr>
                </a:solidFill>
              </a:rPr>
              <a:t># Resumen del objeto</a:t>
            </a:r>
          </a:p>
          <a:p>
            <a:r>
              <a:rPr lang="es-ES" dirty="0"/>
              <a:t>head(</a:t>
            </a:r>
            <a:r>
              <a:rPr lang="es-ES" dirty="0" err="1"/>
              <a:t>df</a:t>
            </a:r>
            <a:r>
              <a:rPr lang="es-ES" dirty="0"/>
              <a:t>); </a:t>
            </a:r>
            <a:r>
              <a:rPr lang="es-ES" dirty="0" err="1"/>
              <a:t>tail</a:t>
            </a:r>
            <a:r>
              <a:rPr lang="es-ES" dirty="0"/>
              <a:t>(</a:t>
            </a:r>
            <a:r>
              <a:rPr lang="es-ES" dirty="0" err="1"/>
              <a:t>df</a:t>
            </a:r>
            <a:r>
              <a:rPr lang="es-ES" dirty="0"/>
              <a:t>)	</a:t>
            </a:r>
            <a:r>
              <a:rPr lang="es-ES" dirty="0">
                <a:solidFill>
                  <a:schemeClr val="bg2">
                    <a:lumMod val="50000"/>
                  </a:schemeClr>
                </a:solidFill>
              </a:rPr>
              <a:t># Mostrar inicio y fin del </a:t>
            </a:r>
            <a:r>
              <a:rPr lang="es-ES" dirty="0" err="1">
                <a:solidFill>
                  <a:schemeClr val="bg2">
                    <a:lumMod val="50000"/>
                  </a:schemeClr>
                </a:solidFill>
              </a:rPr>
              <a:t>dataframe</a:t>
            </a:r>
            <a:endParaRPr lang="es-ES" dirty="0">
              <a:solidFill>
                <a:schemeClr val="bg2">
                  <a:lumMod val="50000"/>
                </a:schemeClr>
              </a:solidFill>
            </a:endParaRPr>
          </a:p>
          <a:p>
            <a:endParaRPr lang="es-ES" dirty="0"/>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4" name="Imagen 3"/>
          <p:cNvPicPr>
            <a:picLocks noChangeAspect="1"/>
          </p:cNvPicPr>
          <p:nvPr/>
        </p:nvPicPr>
        <p:blipFill>
          <a:blip r:embed="rId3"/>
          <a:stretch>
            <a:fillRect/>
          </a:stretch>
        </p:blipFill>
        <p:spPr>
          <a:xfrm>
            <a:off x="596900" y="4848812"/>
            <a:ext cx="4635500" cy="18405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539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ángulo 1"/>
          <p:cNvSpPr/>
          <p:nvPr/>
        </p:nvSpPr>
        <p:spPr>
          <a:xfrm>
            <a:off x="381000" y="734139"/>
            <a:ext cx="11430000" cy="6001643"/>
          </a:xfrm>
          <a:prstGeom prst="rect">
            <a:avLst/>
          </a:prstGeom>
        </p:spPr>
        <p:txBody>
          <a:bodyPr wrap="square">
            <a:spAutoFit/>
          </a:bodyPr>
          <a:lstStyle/>
          <a:p>
            <a:r>
              <a:rPr lang="es-ES" sz="1600" b="0" i="0" dirty="0">
                <a:solidFill>
                  <a:schemeClr val="bg2">
                    <a:lumMod val="50000"/>
                  </a:schemeClr>
                </a:solidFill>
                <a:effectLst/>
                <a:latin typeface="Rubik"/>
              </a:rPr>
              <a:t># La tabla nos da la siguiente relación.</a:t>
            </a:r>
          </a:p>
          <a:p>
            <a:r>
              <a:rPr lang="es-ES" sz="1600" b="0" i="0" dirty="0">
                <a:effectLst/>
                <a:latin typeface="Rubik"/>
              </a:rPr>
              <a:t>#                         FTAG</a:t>
            </a:r>
          </a:p>
          <a:p>
            <a:r>
              <a:rPr lang="es-ES" sz="1600" b="0" i="0" dirty="0">
                <a:effectLst/>
                <a:latin typeface="Rubik"/>
              </a:rPr>
              <a:t>#        FTHG  0   1   2  3  4  5</a:t>
            </a:r>
          </a:p>
          <a:p>
            <a:r>
              <a:rPr lang="es-ES" sz="1600" b="0" i="0" dirty="0">
                <a:effectLst/>
                <a:latin typeface="Rubik"/>
              </a:rPr>
              <a:t>#    	 0 </a:t>
            </a:r>
            <a:r>
              <a:rPr lang="es-ES" sz="1600" b="1" i="0" dirty="0">
                <a:solidFill>
                  <a:srgbClr val="00B050"/>
                </a:solidFill>
                <a:effectLst/>
                <a:latin typeface="Rubik"/>
              </a:rPr>
              <a:t>33</a:t>
            </a:r>
            <a:r>
              <a:rPr lang="es-ES" sz="1600" b="0" i="0" dirty="0">
                <a:effectLst/>
                <a:latin typeface="Rubik"/>
              </a:rPr>
              <a:t> 28 15  8  2  2</a:t>
            </a:r>
          </a:p>
          <a:p>
            <a:r>
              <a:rPr lang="es-ES" sz="1600" b="0" i="0" dirty="0">
                <a:effectLst/>
                <a:latin typeface="Rubik"/>
              </a:rPr>
              <a:t>#   	 1 43 </a:t>
            </a:r>
            <a:r>
              <a:rPr lang="es-ES" sz="1600" b="1" i="0" dirty="0">
                <a:solidFill>
                  <a:schemeClr val="accent1">
                    <a:lumMod val="75000"/>
                  </a:schemeClr>
                </a:solidFill>
                <a:effectLst/>
                <a:latin typeface="Rubik"/>
              </a:rPr>
              <a:t>49</a:t>
            </a:r>
            <a:r>
              <a:rPr lang="es-ES" sz="1600" b="0" i="0" dirty="0">
                <a:effectLst/>
                <a:latin typeface="Rubik"/>
              </a:rPr>
              <a:t> 32  5  3  0</a:t>
            </a:r>
          </a:p>
          <a:p>
            <a:r>
              <a:rPr lang="es-ES" sz="1600" b="0" i="0" dirty="0">
                <a:effectLst/>
                <a:latin typeface="Rubik"/>
              </a:rPr>
              <a:t>#   	 2 39 35 20  3  2  0</a:t>
            </a:r>
          </a:p>
          <a:p>
            <a:r>
              <a:rPr lang="es-ES" sz="1600" b="0" i="0" dirty="0">
                <a:effectLst/>
                <a:latin typeface="Rubik"/>
              </a:rPr>
              <a:t>#   	 3 14 14  7   2  1  0</a:t>
            </a:r>
          </a:p>
          <a:p>
            <a:r>
              <a:rPr lang="es-ES" sz="1600" b="0" i="0" dirty="0">
                <a:effectLst/>
                <a:latin typeface="Rubik"/>
              </a:rPr>
              <a:t>#  	 4  </a:t>
            </a:r>
            <a:r>
              <a:rPr lang="es-ES" sz="1600" b="1" i="0" dirty="0">
                <a:solidFill>
                  <a:srgbClr val="FF0000"/>
                </a:solidFill>
                <a:effectLst/>
                <a:latin typeface="Rubik"/>
              </a:rPr>
              <a:t>4</a:t>
            </a:r>
            <a:r>
              <a:rPr lang="es-ES" sz="1600" b="0" i="0" dirty="0">
                <a:effectLst/>
                <a:latin typeface="Rubik"/>
              </a:rPr>
              <a:t>   5   4   0  1  0</a:t>
            </a:r>
          </a:p>
          <a:p>
            <a:r>
              <a:rPr lang="es-ES" sz="1600" b="0" i="0" dirty="0">
                <a:effectLst/>
                <a:latin typeface="Rubik"/>
              </a:rPr>
              <a:t>#  	 5  </a:t>
            </a:r>
            <a:r>
              <a:rPr lang="es-ES" sz="1600" b="1" i="0" dirty="0">
                <a:solidFill>
                  <a:srgbClr val="FF0000"/>
                </a:solidFill>
                <a:effectLst/>
                <a:latin typeface="Rubik"/>
              </a:rPr>
              <a:t>2</a:t>
            </a:r>
            <a:r>
              <a:rPr lang="es-ES" sz="1600" b="0" i="0" dirty="0">
                <a:effectLst/>
                <a:latin typeface="Rubik"/>
              </a:rPr>
              <a:t>   3   3   0  0  0</a:t>
            </a:r>
          </a:p>
          <a:p>
            <a:r>
              <a:rPr lang="es-ES" sz="1600" b="0" i="0" dirty="0">
                <a:effectLst/>
                <a:latin typeface="Rubik"/>
              </a:rPr>
              <a:t>#   	 6  </a:t>
            </a:r>
            <a:r>
              <a:rPr lang="es-ES" sz="1600" b="1" i="0" dirty="0">
                <a:solidFill>
                  <a:srgbClr val="FF0000"/>
                </a:solidFill>
                <a:effectLst/>
                <a:latin typeface="Rubik"/>
              </a:rPr>
              <a:t>1</a:t>
            </a:r>
            <a:r>
              <a:rPr lang="es-ES" sz="1600" b="0" i="0" dirty="0">
                <a:effectLst/>
                <a:latin typeface="Rubik"/>
              </a:rPr>
              <a:t>   0   0   0  0  0</a:t>
            </a:r>
          </a:p>
          <a:p>
            <a:endParaRPr lang="es-ES" sz="1600" dirty="0">
              <a:latin typeface="Rubik"/>
            </a:endParaRPr>
          </a:p>
          <a:p>
            <a:r>
              <a:rPr lang="es-ES" sz="1600" dirty="0">
                <a:solidFill>
                  <a:schemeClr val="bg2">
                    <a:lumMod val="50000"/>
                  </a:schemeClr>
                </a:solidFill>
                <a:latin typeface="Rubik"/>
              </a:rPr>
              <a:t># 5) Responde a las siguiente preguntas:</a:t>
            </a:r>
          </a:p>
          <a:p>
            <a:r>
              <a:rPr lang="es-ES" sz="1600" b="0" i="0" dirty="0">
                <a:solidFill>
                  <a:schemeClr val="bg2">
                    <a:lumMod val="50000"/>
                  </a:schemeClr>
                </a:solidFill>
                <a:effectLst/>
                <a:latin typeface="Rubik"/>
              </a:rPr>
              <a:t>   # a) ¿Cuántos goles tuvo el partido con mayor número de empates?</a:t>
            </a:r>
          </a:p>
          <a:p>
            <a:r>
              <a:rPr lang="es-ES" sz="1600" b="0" i="0" dirty="0">
                <a:effectLst/>
                <a:latin typeface="Rubik"/>
              </a:rPr>
              <a:t>   # Como se puede ver en la salida de nuestra tabla, los partidos en empate se concentran con un total de 49 en un</a:t>
            </a:r>
          </a:p>
          <a:p>
            <a:r>
              <a:rPr lang="es-ES" sz="1600" dirty="0">
                <a:latin typeface="Rubik"/>
              </a:rPr>
              <a:t>   </a:t>
            </a:r>
            <a:r>
              <a:rPr lang="es-ES" sz="1600" b="0" i="0" dirty="0">
                <a:effectLst/>
                <a:latin typeface="Rubik"/>
              </a:rPr>
              <a:t># resultado de 1 a 1 goles (</a:t>
            </a:r>
            <a:r>
              <a:rPr lang="es-ES" sz="1600" b="1" i="0" dirty="0">
                <a:solidFill>
                  <a:schemeClr val="accent1">
                    <a:lumMod val="75000"/>
                  </a:schemeClr>
                </a:solidFill>
                <a:effectLst/>
                <a:latin typeface="Rubik"/>
              </a:rPr>
              <a:t>AZUL</a:t>
            </a:r>
            <a:r>
              <a:rPr lang="es-ES" sz="1600" b="0" i="0" dirty="0">
                <a:effectLst/>
                <a:latin typeface="Rubik"/>
              </a:rPr>
              <a:t>)</a:t>
            </a:r>
          </a:p>
          <a:p>
            <a:endParaRPr lang="es-ES" sz="1600" b="0" i="0" dirty="0">
              <a:effectLst/>
              <a:latin typeface="Rubik"/>
            </a:endParaRPr>
          </a:p>
          <a:p>
            <a:r>
              <a:rPr lang="es-ES" sz="1600" b="0" i="0" dirty="0">
                <a:solidFill>
                  <a:schemeClr val="bg2">
                    <a:lumMod val="50000"/>
                  </a:schemeClr>
                </a:solidFill>
                <a:effectLst/>
                <a:latin typeface="Rubik"/>
              </a:rPr>
              <a:t>   # b) ¿En cuántos partidos ambos equipos empataron 0 a 0?</a:t>
            </a:r>
          </a:p>
          <a:p>
            <a:r>
              <a:rPr lang="es-ES" sz="1600" b="0" i="0" dirty="0">
                <a:effectLst/>
                <a:latin typeface="Rubik"/>
              </a:rPr>
              <a:t>   # Ahora podemos consultar en nuestra tabla los partidos de 0 a 0 y nos da un total de 33 (</a:t>
            </a:r>
            <a:r>
              <a:rPr lang="es-ES" sz="1600" b="1" i="0" dirty="0">
                <a:solidFill>
                  <a:srgbClr val="00B050"/>
                </a:solidFill>
                <a:effectLst/>
                <a:latin typeface="Rubik"/>
              </a:rPr>
              <a:t>VERDE</a:t>
            </a:r>
            <a:r>
              <a:rPr lang="es-ES" sz="1600" b="0" i="0" dirty="0">
                <a:effectLst/>
                <a:latin typeface="Rubik"/>
              </a:rPr>
              <a:t>)</a:t>
            </a:r>
          </a:p>
          <a:p>
            <a:endParaRPr lang="es-ES" sz="1600" dirty="0">
              <a:latin typeface="Rubik"/>
            </a:endParaRPr>
          </a:p>
          <a:p>
            <a:r>
              <a:rPr lang="es-ES" sz="1600" b="0" i="0" dirty="0">
                <a:solidFill>
                  <a:schemeClr val="bg2">
                    <a:lumMod val="50000"/>
                  </a:schemeClr>
                </a:solidFill>
                <a:effectLst/>
                <a:latin typeface="Rubik"/>
              </a:rPr>
              <a:t>   # c) ¿En cuántos partidos el equipo local (HG) tuvo la mayor goleada, sin dejar que el equipo visitante (AG)</a:t>
            </a:r>
          </a:p>
          <a:p>
            <a:r>
              <a:rPr lang="es-ES" sz="1600" dirty="0">
                <a:solidFill>
                  <a:schemeClr val="bg2">
                    <a:lumMod val="50000"/>
                  </a:schemeClr>
                </a:solidFill>
                <a:latin typeface="Rubik"/>
              </a:rPr>
              <a:t>   # </a:t>
            </a:r>
            <a:r>
              <a:rPr lang="es-ES" sz="1600" b="0" i="0" dirty="0">
                <a:solidFill>
                  <a:schemeClr val="bg2">
                    <a:lumMod val="50000"/>
                  </a:schemeClr>
                </a:solidFill>
                <a:effectLst/>
                <a:latin typeface="Rubik"/>
              </a:rPr>
              <a:t>metiera un solo gol? </a:t>
            </a:r>
            <a:r>
              <a:rPr lang="es-ES" sz="1600" b="0" i="0" dirty="0">
                <a:effectLst/>
                <a:latin typeface="Rubik"/>
              </a:rPr>
              <a:t>(</a:t>
            </a:r>
            <a:r>
              <a:rPr lang="es-ES" sz="1600" b="1" i="0" dirty="0">
                <a:solidFill>
                  <a:srgbClr val="FF0000"/>
                </a:solidFill>
                <a:effectLst/>
                <a:latin typeface="Rubik"/>
              </a:rPr>
              <a:t>ROJO</a:t>
            </a:r>
            <a:r>
              <a:rPr lang="es-ES" sz="1600" b="0" i="0" dirty="0">
                <a:effectLst/>
                <a:latin typeface="Rubik"/>
              </a:rPr>
              <a:t>)</a:t>
            </a:r>
          </a:p>
          <a:p>
            <a:r>
              <a:rPr lang="es-ES" sz="1600" b="0" i="0" dirty="0">
                <a:effectLst/>
                <a:latin typeface="Rubik"/>
              </a:rPr>
              <a:t>   # En un partido, el marcador fue de 6(HG) - 0(AG) </a:t>
            </a:r>
            <a:r>
              <a:rPr lang="es-ES" sz="1600" b="0" i="0" dirty="0">
                <a:effectLst/>
                <a:latin typeface="Rubik"/>
                <a:sym typeface="Wingdings" panose="05000000000000000000" pitchFamily="2" charset="2"/>
              </a:rPr>
              <a:t> mayor goleada.</a:t>
            </a:r>
            <a:endParaRPr lang="es-ES" sz="1600" b="0" i="0" dirty="0">
              <a:effectLst/>
              <a:latin typeface="Rubik"/>
            </a:endParaRPr>
          </a:p>
          <a:p>
            <a:r>
              <a:rPr lang="es-ES" sz="1600" b="0" i="0" dirty="0">
                <a:effectLst/>
                <a:latin typeface="Rubik"/>
              </a:rPr>
              <a:t>   # En 2 partidos, el marcador fue de 5(HG) - 0(AG) </a:t>
            </a:r>
            <a:r>
              <a:rPr lang="es-ES" sz="1600" b="0" i="0" dirty="0">
                <a:effectLst/>
                <a:latin typeface="Rubik"/>
                <a:sym typeface="Wingdings" panose="05000000000000000000" pitchFamily="2" charset="2"/>
              </a:rPr>
              <a:t> goleada sin anotación del visitante</a:t>
            </a:r>
            <a:endParaRPr lang="es-ES" sz="1600" b="0" i="0" dirty="0">
              <a:effectLst/>
              <a:latin typeface="Rubik"/>
            </a:endParaRPr>
          </a:p>
          <a:p>
            <a:r>
              <a:rPr lang="es-ES" sz="1600" b="0" i="0" dirty="0">
                <a:effectLst/>
                <a:latin typeface="Rubik"/>
              </a:rPr>
              <a:t>   # En 4 partidos, el marcador fue de 4(HG) - 0(AG) </a:t>
            </a:r>
            <a:r>
              <a:rPr lang="es-ES" sz="1600" b="0" i="0" dirty="0">
                <a:effectLst/>
                <a:latin typeface="Rubik"/>
                <a:sym typeface="Wingdings" panose="05000000000000000000" pitchFamily="2" charset="2"/>
              </a:rPr>
              <a:t> goleada sin anotación del visitante</a:t>
            </a:r>
            <a:endParaRPr lang="es-ES" sz="1600" b="0" i="0" dirty="0">
              <a:effectLst/>
              <a:latin typeface="Rubik"/>
            </a:endParaRPr>
          </a:p>
        </p:txBody>
      </p:sp>
      <p:sp>
        <p:nvSpPr>
          <p:cNvPr id="3" name="CuadroTexto 2"/>
          <p:cNvSpPr txBox="1"/>
          <p:nvPr/>
        </p:nvSpPr>
        <p:spPr>
          <a:xfrm>
            <a:off x="0" y="210919"/>
            <a:ext cx="12192000" cy="523220"/>
          </a:xfrm>
          <a:prstGeom prst="rect">
            <a:avLst/>
          </a:prstGeom>
          <a:noFill/>
        </p:spPr>
        <p:txBody>
          <a:bodyPr wrap="square" rtlCol="0">
            <a:spAutoFit/>
          </a:bodyPr>
          <a:lstStyle/>
          <a:p>
            <a:pPr algn="ctr"/>
            <a:r>
              <a:rPr lang="es-MX" sz="2800" u="sng" dirty="0"/>
              <a:t>Postwork Sesión 1: </a:t>
            </a:r>
            <a:r>
              <a:rPr lang="es-ES" sz="2800" b="0" u="sng" dirty="0">
                <a:effectLst/>
                <a:latin typeface="Montserrat"/>
              </a:rPr>
              <a:t>Introducción a R</a:t>
            </a:r>
            <a:r>
              <a:rPr lang="es-MX" sz="2800" u="sng" dirty="0"/>
              <a:t> </a:t>
            </a:r>
          </a:p>
        </p:txBody>
      </p:sp>
    </p:spTree>
    <p:extLst>
      <p:ext uri="{BB962C8B-B14F-4D97-AF65-F5344CB8AC3E}">
        <p14:creationId xmlns:p14="http://schemas.microsoft.com/office/powerpoint/2010/main" val="33993947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4247317"/>
          </a:xfrm>
          <a:prstGeom prst="rect">
            <a:avLst/>
          </a:prstGeom>
        </p:spPr>
        <p:txBody>
          <a:bodyPr wrap="square">
            <a:spAutoFit/>
          </a:bodyPr>
          <a:lstStyle/>
          <a:p>
            <a:r>
              <a:rPr lang="es-ES" sz="1600" dirty="0">
                <a:solidFill>
                  <a:schemeClr val="bg2">
                    <a:lumMod val="50000"/>
                  </a:schemeClr>
                </a:solidFill>
                <a:latin typeface="Rubik"/>
              </a:rPr>
              <a:t># 2. Realiza un análisis descriptivo de la información</a:t>
            </a:r>
          </a:p>
          <a:p>
            <a:r>
              <a:rPr lang="es-ES" sz="1600" dirty="0">
                <a:solidFill>
                  <a:schemeClr val="bg2">
                    <a:lumMod val="50000"/>
                  </a:schemeClr>
                </a:solidFill>
                <a:latin typeface="Rubik"/>
              </a:rPr>
              <a:t>"Formatear los datos de las variables cualitativas a un formato más adecuado"</a:t>
            </a:r>
          </a:p>
          <a:p>
            <a:r>
              <a:rPr lang="es-ES" sz="1600" dirty="0">
                <a:latin typeface="Rubik"/>
              </a:rPr>
              <a:t>df.limpio$nse5f &lt;- factor(df.limpio$nse5f, </a:t>
            </a:r>
            <a:r>
              <a:rPr lang="es-ES" sz="1600" dirty="0" err="1">
                <a:latin typeface="Rubik"/>
              </a:rPr>
              <a:t>levels</a:t>
            </a:r>
            <a:r>
              <a:rPr lang="es-ES" sz="1600" dirty="0">
                <a:latin typeface="Rubik"/>
              </a:rPr>
              <a:t> = c(1,2,3,4,5), </a:t>
            </a:r>
            <a:r>
              <a:rPr lang="es-ES" sz="1600" dirty="0" err="1">
                <a:latin typeface="Rubik"/>
              </a:rPr>
              <a:t>labels</a:t>
            </a:r>
            <a:r>
              <a:rPr lang="es-ES" sz="1600" dirty="0">
                <a:latin typeface="Rubik"/>
              </a:rPr>
              <a:t> = c("Bajo", "Medio Bajo", "</a:t>
            </a:r>
            <a:r>
              <a:rPr lang="es-ES" sz="1600" dirty="0" err="1">
                <a:latin typeface="Rubik"/>
              </a:rPr>
              <a:t>Medio","Medio</a:t>
            </a:r>
            <a:r>
              <a:rPr lang="es-ES" sz="1600" dirty="0">
                <a:latin typeface="Rubik"/>
              </a:rPr>
              <a:t> </a:t>
            </a:r>
            <a:r>
              <a:rPr lang="es-ES" sz="1600" dirty="0" err="1">
                <a:latin typeface="Rubik"/>
              </a:rPr>
              <a:t>Alto","Alto</a:t>
            </a:r>
            <a:r>
              <a:rPr lang="es-ES" sz="1600" dirty="0">
                <a:latin typeface="Rubik"/>
              </a:rPr>
              <a:t>"))</a:t>
            </a:r>
          </a:p>
          <a:p>
            <a:r>
              <a:rPr lang="es-ES" sz="1600" dirty="0" err="1">
                <a:latin typeface="Rubik"/>
              </a:rPr>
              <a:t>df.limpio$area</a:t>
            </a:r>
            <a:r>
              <a:rPr lang="es-ES" sz="1600" dirty="0">
                <a:latin typeface="Rubik"/>
              </a:rPr>
              <a:t> &lt;- factor(</a:t>
            </a:r>
            <a:r>
              <a:rPr lang="es-ES" sz="1600" dirty="0" err="1">
                <a:latin typeface="Rubik"/>
              </a:rPr>
              <a:t>df.limpio$area</a:t>
            </a:r>
            <a:r>
              <a:rPr lang="es-ES" sz="1600" dirty="0">
                <a:latin typeface="Rubik"/>
              </a:rPr>
              <a:t>, </a:t>
            </a:r>
            <a:r>
              <a:rPr lang="es-ES" sz="1600" dirty="0" err="1">
                <a:latin typeface="Rubik"/>
              </a:rPr>
              <a:t>levels</a:t>
            </a:r>
            <a:r>
              <a:rPr lang="es-ES" sz="1600" dirty="0">
                <a:latin typeface="Rubik"/>
              </a:rPr>
              <a:t> = c(0,1), </a:t>
            </a:r>
            <a:r>
              <a:rPr lang="es-ES" sz="1600" dirty="0" err="1">
                <a:latin typeface="Rubik"/>
              </a:rPr>
              <a:t>labels</a:t>
            </a:r>
            <a:r>
              <a:rPr lang="es-ES" sz="1600" dirty="0">
                <a:latin typeface="Rubik"/>
              </a:rPr>
              <a:t> = c("Rural", "Urbana"))</a:t>
            </a:r>
          </a:p>
          <a:p>
            <a:r>
              <a:rPr lang="es-ES" sz="1600" dirty="0" err="1">
                <a:latin typeface="Rubik"/>
              </a:rPr>
              <a:t>df.limpio$refin</a:t>
            </a:r>
            <a:r>
              <a:rPr lang="es-ES" sz="1600" dirty="0">
                <a:latin typeface="Rubik"/>
              </a:rPr>
              <a:t> &lt;- factor(</a:t>
            </a:r>
            <a:r>
              <a:rPr lang="es-ES" sz="1600" dirty="0" err="1">
                <a:latin typeface="Rubik"/>
              </a:rPr>
              <a:t>df.limpio$refin</a:t>
            </a:r>
            <a:r>
              <a:rPr lang="es-ES" sz="1600" dirty="0">
                <a:latin typeface="Rubik"/>
              </a:rPr>
              <a:t>, </a:t>
            </a:r>
            <a:r>
              <a:rPr lang="es-ES" sz="1600" dirty="0" err="1">
                <a:latin typeface="Rubik"/>
              </a:rPr>
              <a:t>levels</a:t>
            </a:r>
            <a:r>
              <a:rPr lang="es-ES" sz="1600" dirty="0">
                <a:latin typeface="Rubik"/>
              </a:rPr>
              <a:t> = c(0,1), </a:t>
            </a:r>
            <a:r>
              <a:rPr lang="es-ES" sz="1600" dirty="0" err="1">
                <a:latin typeface="Rubik"/>
              </a:rPr>
              <a:t>labels</a:t>
            </a:r>
            <a:r>
              <a:rPr lang="es-ES" sz="1600" dirty="0">
                <a:latin typeface="Rubik"/>
              </a:rPr>
              <a:t> = c("No", "Si"))</a:t>
            </a:r>
          </a:p>
          <a:p>
            <a:r>
              <a:rPr lang="es-ES" sz="1600" dirty="0" err="1">
                <a:latin typeface="Rubik"/>
              </a:rPr>
              <a:t>df.limpio$sexojef</a:t>
            </a:r>
            <a:r>
              <a:rPr lang="es-ES" sz="1600" dirty="0">
                <a:latin typeface="Rubik"/>
              </a:rPr>
              <a:t> &lt;- factor(</a:t>
            </a:r>
            <a:r>
              <a:rPr lang="es-ES" sz="1600" dirty="0" err="1">
                <a:latin typeface="Rubik"/>
              </a:rPr>
              <a:t>df.limpio$sexojef</a:t>
            </a:r>
            <a:r>
              <a:rPr lang="es-ES" sz="1600" dirty="0">
                <a:latin typeface="Rubik"/>
              </a:rPr>
              <a:t>, </a:t>
            </a:r>
            <a:r>
              <a:rPr lang="es-ES" sz="1600" dirty="0" err="1">
                <a:latin typeface="Rubik"/>
              </a:rPr>
              <a:t>levels</a:t>
            </a:r>
            <a:r>
              <a:rPr lang="es-ES" sz="1600" dirty="0">
                <a:latin typeface="Rubik"/>
              </a:rPr>
              <a:t> = c(0,1), </a:t>
            </a:r>
            <a:r>
              <a:rPr lang="es-ES" sz="1600" dirty="0" err="1">
                <a:latin typeface="Rubik"/>
              </a:rPr>
              <a:t>labels</a:t>
            </a:r>
            <a:r>
              <a:rPr lang="es-ES" sz="1600" dirty="0">
                <a:latin typeface="Rubik"/>
              </a:rPr>
              <a:t> = c("Hombre", "Mujer"))</a:t>
            </a:r>
          </a:p>
          <a:p>
            <a:r>
              <a:rPr lang="es-ES" sz="1600" dirty="0" err="1">
                <a:latin typeface="Rubik"/>
              </a:rPr>
              <a:t>df.limpio$IA</a:t>
            </a:r>
            <a:r>
              <a:rPr lang="es-ES" sz="1600" dirty="0">
                <a:latin typeface="Rubik"/>
              </a:rPr>
              <a:t> &lt;- factor(</a:t>
            </a:r>
            <a:r>
              <a:rPr lang="es-ES" sz="1600" dirty="0" err="1">
                <a:latin typeface="Rubik"/>
              </a:rPr>
              <a:t>df.limpio$IA</a:t>
            </a:r>
            <a:r>
              <a:rPr lang="es-ES" sz="1600" dirty="0">
                <a:latin typeface="Rubik"/>
              </a:rPr>
              <a:t>, </a:t>
            </a:r>
            <a:r>
              <a:rPr lang="es-ES" sz="1600" dirty="0" err="1">
                <a:latin typeface="Rubik"/>
              </a:rPr>
              <a:t>levels</a:t>
            </a:r>
            <a:r>
              <a:rPr lang="es-ES" sz="1600" dirty="0">
                <a:latin typeface="Rubik"/>
              </a:rPr>
              <a:t> = c(0,1), </a:t>
            </a:r>
            <a:r>
              <a:rPr lang="es-ES" sz="1600" dirty="0" err="1">
                <a:latin typeface="Rubik"/>
              </a:rPr>
              <a:t>labels</a:t>
            </a:r>
            <a:r>
              <a:rPr lang="es-ES" sz="1600" dirty="0">
                <a:latin typeface="Rubik"/>
              </a:rPr>
              <a:t> = c("</a:t>
            </a:r>
            <a:r>
              <a:rPr lang="es-ES" sz="1600" dirty="0" err="1">
                <a:latin typeface="Rubik"/>
              </a:rPr>
              <a:t>No","Si</a:t>
            </a:r>
            <a:r>
              <a:rPr lang="es-ES" sz="1600" dirty="0">
                <a:latin typeface="Rubik"/>
              </a:rPr>
              <a:t>"))</a:t>
            </a:r>
          </a:p>
          <a:p>
            <a:r>
              <a:rPr lang="es-ES" sz="1600" dirty="0" err="1">
                <a:latin typeface="Rubik"/>
              </a:rPr>
              <a:t>df</a:t>
            </a:r>
            <a:r>
              <a:rPr lang="es-ES" sz="1600" dirty="0">
                <a:latin typeface="Rubik"/>
              </a:rPr>
              <a:t> &lt;- </a:t>
            </a:r>
            <a:r>
              <a:rPr lang="es-ES" sz="1600" dirty="0" err="1">
                <a:latin typeface="Rubik"/>
              </a:rPr>
              <a:t>df.limpio</a:t>
            </a:r>
            <a:r>
              <a:rPr lang="es-ES" sz="1600" dirty="0">
                <a:latin typeface="Rubik"/>
              </a:rPr>
              <a:t>	</a:t>
            </a:r>
            <a:r>
              <a:rPr lang="es-ES" sz="1600" dirty="0">
                <a:solidFill>
                  <a:schemeClr val="bg2">
                    <a:lumMod val="50000"/>
                  </a:schemeClr>
                </a:solidFill>
                <a:latin typeface="Rubik"/>
              </a:rPr>
              <a:t>	# Asignación de variable</a:t>
            </a:r>
          </a:p>
          <a:p>
            <a:r>
              <a:rPr lang="es-ES" sz="1600" dirty="0" err="1">
                <a:latin typeface="Rubik"/>
              </a:rPr>
              <a:t>attach</a:t>
            </a:r>
            <a:r>
              <a:rPr lang="es-ES" sz="1600" dirty="0">
                <a:latin typeface="Rubik"/>
              </a:rPr>
              <a:t>(</a:t>
            </a:r>
            <a:r>
              <a:rPr lang="es-ES" sz="1600" dirty="0" err="1">
                <a:latin typeface="Rubik"/>
              </a:rPr>
              <a:t>df</a:t>
            </a:r>
            <a:r>
              <a:rPr lang="es-ES" sz="1600" dirty="0">
                <a:latin typeface="Rubik"/>
              </a:rPr>
              <a:t>); </a:t>
            </a:r>
            <a:r>
              <a:rPr lang="es-ES" sz="1600" dirty="0" err="1">
                <a:latin typeface="Rubik"/>
              </a:rPr>
              <a:t>attach</a:t>
            </a:r>
            <a:r>
              <a:rPr lang="es-ES" sz="1600" dirty="0">
                <a:latin typeface="Rubik"/>
              </a:rPr>
              <a:t>(</a:t>
            </a:r>
            <a:r>
              <a:rPr lang="es-ES" sz="1600" dirty="0" err="1">
                <a:latin typeface="Rubik"/>
              </a:rPr>
              <a:t>df.limpio</a:t>
            </a:r>
            <a:r>
              <a:rPr lang="es-ES" sz="1600" dirty="0">
                <a:latin typeface="Rubik"/>
              </a:rPr>
              <a:t>)</a:t>
            </a:r>
            <a:r>
              <a:rPr lang="es-ES" sz="1600" dirty="0">
                <a:solidFill>
                  <a:schemeClr val="bg2">
                    <a:lumMod val="50000"/>
                  </a:schemeClr>
                </a:solidFill>
                <a:latin typeface="Rubik"/>
              </a:rPr>
              <a:t>	# Agregar objetos de las variables a la ruta de búsqueda</a:t>
            </a:r>
          </a:p>
          <a:p>
            <a:endParaRPr lang="es-ES" dirty="0">
              <a:solidFill>
                <a:schemeClr val="bg2">
                  <a:lumMod val="50000"/>
                </a:schemeClr>
              </a:solidFill>
            </a:endParaRPr>
          </a:p>
          <a:p>
            <a:r>
              <a:rPr lang="es-ES" dirty="0">
                <a:solidFill>
                  <a:schemeClr val="bg2">
                    <a:lumMod val="50000"/>
                  </a:schemeClr>
                </a:solidFill>
              </a:rPr>
              <a:t># Inspección general</a:t>
            </a:r>
          </a:p>
          <a:p>
            <a:pPr defTabSz="955675"/>
            <a:r>
              <a:rPr lang="es-ES" dirty="0" err="1"/>
              <a:t>summary</a:t>
            </a:r>
            <a:r>
              <a:rPr lang="es-ES" dirty="0"/>
              <a:t>(df$nse5f)		</a:t>
            </a:r>
            <a:r>
              <a:rPr lang="es-ES" dirty="0">
                <a:solidFill>
                  <a:schemeClr val="bg2">
                    <a:lumMod val="50000"/>
                  </a:schemeClr>
                </a:solidFill>
              </a:rPr>
              <a:t># Nivel Socioeconómico	</a:t>
            </a:r>
            <a:r>
              <a:rPr lang="es-ES" dirty="0" err="1"/>
              <a:t>summary</a:t>
            </a:r>
            <a:r>
              <a:rPr lang="es-ES" dirty="0"/>
              <a:t>(</a:t>
            </a:r>
            <a:r>
              <a:rPr lang="es-ES" dirty="0" err="1"/>
              <a:t>df$area</a:t>
            </a:r>
            <a:r>
              <a:rPr lang="es-ES" dirty="0"/>
              <a:t>)		</a:t>
            </a:r>
            <a:r>
              <a:rPr lang="es-ES" dirty="0">
                <a:solidFill>
                  <a:schemeClr val="bg2">
                    <a:lumMod val="50000"/>
                  </a:schemeClr>
                </a:solidFill>
              </a:rPr>
              <a:t># Área</a:t>
            </a:r>
          </a:p>
          <a:p>
            <a:pPr defTabSz="955675"/>
            <a:endParaRPr lang="es-ES" dirty="0">
              <a:solidFill>
                <a:schemeClr val="bg2">
                  <a:lumMod val="50000"/>
                </a:schemeClr>
              </a:solidFill>
            </a:endParaRPr>
          </a:p>
          <a:p>
            <a:endParaRPr lang="es-ES" dirty="0"/>
          </a:p>
          <a:p>
            <a:r>
              <a:rPr lang="en-US" dirty="0" err="1"/>
              <a:t>ggplot</a:t>
            </a:r>
            <a:r>
              <a:rPr lang="en-US" dirty="0"/>
              <a:t>(</a:t>
            </a:r>
            <a:r>
              <a:rPr lang="en-US" dirty="0" err="1"/>
              <a:t>df</a:t>
            </a:r>
            <a:r>
              <a:rPr lang="en-US" dirty="0"/>
              <a:t>, </a:t>
            </a:r>
            <a:r>
              <a:rPr lang="en-US" dirty="0" err="1"/>
              <a:t>aes</a:t>
            </a:r>
            <a:r>
              <a:rPr lang="en-US" dirty="0"/>
              <a:t>(x = nse5f)) +   </a:t>
            </a:r>
            <a:r>
              <a:rPr lang="en-US" dirty="0" err="1"/>
              <a:t>geom_bar</a:t>
            </a:r>
            <a:r>
              <a:rPr lang="en-US" dirty="0"/>
              <a:t>() +   </a:t>
            </a:r>
            <a:r>
              <a:rPr lang="en-US" dirty="0" err="1"/>
              <a:t>theme_classic</a:t>
            </a:r>
            <a:r>
              <a:rPr lang="en-US" dirty="0"/>
              <a:t>()</a:t>
            </a:r>
            <a:r>
              <a:rPr lang="es-ES" dirty="0"/>
              <a:t>	     </a:t>
            </a:r>
            <a:r>
              <a:rPr lang="en-US" dirty="0" err="1"/>
              <a:t>ggplot</a:t>
            </a:r>
            <a:r>
              <a:rPr lang="en-US" dirty="0"/>
              <a:t>(</a:t>
            </a:r>
            <a:r>
              <a:rPr lang="en-US" dirty="0" err="1"/>
              <a:t>df</a:t>
            </a:r>
            <a:r>
              <a:rPr lang="en-US" dirty="0"/>
              <a:t>, </a:t>
            </a:r>
            <a:r>
              <a:rPr lang="en-US" dirty="0" err="1"/>
              <a:t>aes</a:t>
            </a:r>
            <a:r>
              <a:rPr lang="en-US" dirty="0"/>
              <a:t>(x = </a:t>
            </a:r>
            <a:r>
              <a:rPr lang="en-US" dirty="0" err="1"/>
              <a:t>df$area</a:t>
            </a:r>
            <a:r>
              <a:rPr lang="en-US" dirty="0"/>
              <a:t>)) +   </a:t>
            </a:r>
            <a:r>
              <a:rPr lang="en-US" dirty="0" err="1"/>
              <a:t>geom_bar</a:t>
            </a:r>
            <a:r>
              <a:rPr lang="en-US" dirty="0"/>
              <a:t>() +  </a:t>
            </a:r>
            <a:r>
              <a:rPr lang="en-US" dirty="0" err="1"/>
              <a:t>theme_classic</a:t>
            </a:r>
            <a:r>
              <a:rPr lang="en-US" dirty="0"/>
              <a:t>()</a:t>
            </a:r>
            <a:r>
              <a:rPr lang="es-ES" dirty="0"/>
              <a:t>	</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4" name="Imagen 3"/>
          <p:cNvPicPr>
            <a:picLocks noChangeAspect="1"/>
          </p:cNvPicPr>
          <p:nvPr/>
        </p:nvPicPr>
        <p:blipFill>
          <a:blip r:embed="rId2"/>
          <a:stretch>
            <a:fillRect/>
          </a:stretch>
        </p:blipFill>
        <p:spPr>
          <a:xfrm>
            <a:off x="241016" y="3857626"/>
            <a:ext cx="4077269" cy="314369"/>
          </a:xfrm>
          <a:prstGeom prst="rect">
            <a:avLst/>
          </a:prstGeom>
        </p:spPr>
      </p:pic>
      <p:pic>
        <p:nvPicPr>
          <p:cNvPr id="13" name="Imagen 12"/>
          <p:cNvPicPr>
            <a:picLocks noChangeAspect="1"/>
          </p:cNvPicPr>
          <p:nvPr/>
        </p:nvPicPr>
        <p:blipFill>
          <a:blip r:embed="rId3"/>
          <a:stretch>
            <a:fillRect/>
          </a:stretch>
        </p:blipFill>
        <p:spPr>
          <a:xfrm>
            <a:off x="781631" y="4714319"/>
            <a:ext cx="3239069" cy="1923915"/>
          </a:xfrm>
          <a:prstGeom prst="rect">
            <a:avLst/>
          </a:prstGeom>
          <a:ln>
            <a:noFill/>
          </a:ln>
          <a:effectLst>
            <a:outerShdw blurRad="292100" dist="139700" dir="2700000" algn="tl" rotWithShape="0">
              <a:srgbClr val="333333">
                <a:alpha val="65000"/>
              </a:srgbClr>
            </a:outerShdw>
          </a:effectLst>
        </p:spPr>
      </p:pic>
      <p:pic>
        <p:nvPicPr>
          <p:cNvPr id="14" name="Imagen 13"/>
          <p:cNvPicPr>
            <a:picLocks noChangeAspect="1"/>
          </p:cNvPicPr>
          <p:nvPr/>
        </p:nvPicPr>
        <p:blipFill>
          <a:blip r:embed="rId4"/>
          <a:stretch>
            <a:fillRect/>
          </a:stretch>
        </p:blipFill>
        <p:spPr>
          <a:xfrm>
            <a:off x="6210301" y="3961086"/>
            <a:ext cx="1905266" cy="323895"/>
          </a:xfrm>
          <a:prstGeom prst="rect">
            <a:avLst/>
          </a:prstGeom>
        </p:spPr>
      </p:pic>
      <p:pic>
        <p:nvPicPr>
          <p:cNvPr id="15" name="Imagen 14"/>
          <p:cNvPicPr>
            <a:picLocks noChangeAspect="1"/>
          </p:cNvPicPr>
          <p:nvPr/>
        </p:nvPicPr>
        <p:blipFill>
          <a:blip r:embed="rId5"/>
          <a:stretch>
            <a:fillRect/>
          </a:stretch>
        </p:blipFill>
        <p:spPr>
          <a:xfrm>
            <a:off x="7572473" y="4714319"/>
            <a:ext cx="3204628" cy="1923915"/>
          </a:xfrm>
          <a:prstGeom prst="rect">
            <a:avLst/>
          </a:prstGeom>
          <a:ln>
            <a:noFill/>
          </a:ln>
          <a:effectLst>
            <a:outerShdw blurRad="292100" dist="139700" dir="2700000" algn="tl" rotWithShape="0">
              <a:srgbClr val="333333">
                <a:alpha val="65000"/>
              </a:srgbClr>
            </a:outerShdw>
          </a:effectLst>
        </p:spPr>
      </p:pic>
      <p:cxnSp>
        <p:nvCxnSpPr>
          <p:cNvPr id="17" name="Conector recto 16"/>
          <p:cNvCxnSpPr/>
          <p:nvPr/>
        </p:nvCxnSpPr>
        <p:spPr>
          <a:xfrm>
            <a:off x="5969000" y="3517900"/>
            <a:ext cx="0" cy="3120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4975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5601533"/>
          </a:xfrm>
          <a:prstGeom prst="rect">
            <a:avLst/>
          </a:prstGeom>
        </p:spPr>
        <p:txBody>
          <a:bodyPr wrap="square">
            <a:spAutoFit/>
          </a:bodyPr>
          <a:lstStyle/>
          <a:p>
            <a:r>
              <a:rPr lang="es-ES" sz="1600" dirty="0">
                <a:solidFill>
                  <a:schemeClr val="bg2">
                    <a:lumMod val="50000"/>
                  </a:schemeClr>
                </a:solidFill>
                <a:latin typeface="Rubik"/>
              </a:rPr>
              <a:t># 2. Realiza un análisis descriptivo de la información</a:t>
            </a:r>
          </a:p>
          <a:p>
            <a:r>
              <a:rPr lang="es-ES" dirty="0">
                <a:solidFill>
                  <a:schemeClr val="bg2">
                    <a:lumMod val="50000"/>
                  </a:schemeClr>
                </a:solidFill>
              </a:rPr>
              <a:t># Inspección general</a:t>
            </a:r>
          </a:p>
          <a:p>
            <a:r>
              <a:rPr lang="es-ES" dirty="0"/>
              <a:t>summary(</a:t>
            </a:r>
            <a:r>
              <a:rPr lang="es-ES" dirty="0" err="1"/>
              <a:t>df$refin</a:t>
            </a:r>
            <a:r>
              <a:rPr lang="es-ES" dirty="0"/>
              <a:t>)		# Recursos Financieros	     summary(</a:t>
            </a:r>
            <a:r>
              <a:rPr lang="es-ES" dirty="0" err="1"/>
              <a:t>df$sexojef</a:t>
            </a:r>
            <a:r>
              <a:rPr lang="es-ES" dirty="0"/>
              <a:t>)	</a:t>
            </a:r>
            <a:r>
              <a:rPr lang="es-ES" dirty="0">
                <a:solidFill>
                  <a:schemeClr val="bg2">
                    <a:lumMod val="50000"/>
                  </a:schemeClr>
                </a:solidFill>
              </a:rPr>
              <a:t># Sexo del Jefe de Familia</a:t>
            </a:r>
          </a:p>
          <a:p>
            <a:pPr defTabSz="955675"/>
            <a:endParaRPr lang="es-ES" dirty="0">
              <a:solidFill>
                <a:schemeClr val="bg2">
                  <a:lumMod val="50000"/>
                </a:schemeClr>
              </a:solidFill>
            </a:endParaRPr>
          </a:p>
          <a:p>
            <a:endParaRPr lang="en-US" dirty="0"/>
          </a:p>
          <a:p>
            <a:r>
              <a:rPr lang="en-US" dirty="0" err="1"/>
              <a:t>ggplot</a:t>
            </a:r>
            <a:r>
              <a:rPr lang="en-US" dirty="0"/>
              <a:t>(</a:t>
            </a:r>
            <a:r>
              <a:rPr lang="en-US" dirty="0" err="1"/>
              <a:t>df</a:t>
            </a:r>
            <a:r>
              <a:rPr lang="en-US" dirty="0"/>
              <a:t>, </a:t>
            </a:r>
            <a:r>
              <a:rPr lang="en-US" dirty="0" err="1"/>
              <a:t>aes</a:t>
            </a:r>
            <a:r>
              <a:rPr lang="en-US" dirty="0"/>
              <a:t>(x = nse5f)) +   </a:t>
            </a:r>
            <a:r>
              <a:rPr lang="en-US" dirty="0" err="1"/>
              <a:t>geom_bar</a:t>
            </a:r>
            <a:r>
              <a:rPr lang="en-US" dirty="0"/>
              <a:t>() +   </a:t>
            </a:r>
            <a:r>
              <a:rPr lang="en-US" dirty="0" err="1"/>
              <a:t>theme_classic</a:t>
            </a:r>
            <a:r>
              <a:rPr lang="en-US" dirty="0"/>
              <a:t>()</a:t>
            </a:r>
            <a:r>
              <a:rPr lang="es-ES" dirty="0"/>
              <a:t>	     </a:t>
            </a:r>
            <a:r>
              <a:rPr lang="en-US" dirty="0" err="1"/>
              <a:t>ggplot</a:t>
            </a:r>
            <a:r>
              <a:rPr lang="en-US" dirty="0"/>
              <a:t>(</a:t>
            </a:r>
            <a:r>
              <a:rPr lang="en-US" dirty="0" err="1"/>
              <a:t>df</a:t>
            </a:r>
            <a:r>
              <a:rPr lang="en-US" dirty="0"/>
              <a:t>, </a:t>
            </a:r>
            <a:r>
              <a:rPr lang="en-US" dirty="0" err="1"/>
              <a:t>aes</a:t>
            </a:r>
            <a:r>
              <a:rPr lang="en-US" dirty="0"/>
              <a:t>(x = </a:t>
            </a:r>
            <a:r>
              <a:rPr lang="en-US" dirty="0" err="1"/>
              <a:t>df$area</a:t>
            </a:r>
            <a:r>
              <a:rPr lang="en-US" dirty="0"/>
              <a:t>)) +   </a:t>
            </a:r>
            <a:r>
              <a:rPr lang="en-US" dirty="0" err="1"/>
              <a:t>geom_bar</a:t>
            </a:r>
            <a:r>
              <a:rPr lang="en-US" dirty="0"/>
              <a:t>() +  </a:t>
            </a:r>
            <a:r>
              <a:rPr lang="en-US" dirty="0" err="1"/>
              <a:t>theme_classic</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s-ES" dirty="0"/>
          </a:p>
          <a:p>
            <a:endParaRPr lang="es-ES" dirty="0"/>
          </a:p>
          <a:p>
            <a:r>
              <a:rPr lang="es-ES" dirty="0"/>
              <a:t>summary(</a:t>
            </a:r>
            <a:r>
              <a:rPr lang="es-ES" dirty="0" err="1"/>
              <a:t>df$IA</a:t>
            </a:r>
            <a:r>
              <a:rPr lang="es-ES" dirty="0"/>
              <a:t>)		</a:t>
            </a:r>
            <a:r>
              <a:rPr lang="es-ES" dirty="0">
                <a:solidFill>
                  <a:schemeClr val="bg2">
                    <a:lumMod val="50000"/>
                  </a:schemeClr>
                </a:solidFill>
              </a:rPr>
              <a:t># Inseguridad Alimentaria en el Hogar</a:t>
            </a:r>
          </a:p>
          <a:p>
            <a:endParaRPr lang="es-ES" dirty="0">
              <a:solidFill>
                <a:schemeClr val="bg2">
                  <a:lumMod val="50000"/>
                </a:schemeClr>
              </a:solidFill>
            </a:endParaRPr>
          </a:p>
          <a:p>
            <a:endParaRPr lang="es-ES" dirty="0">
              <a:solidFill>
                <a:schemeClr val="bg2">
                  <a:lumMod val="50000"/>
                </a:schemeClr>
              </a:solidFill>
            </a:endParaRPr>
          </a:p>
          <a:p>
            <a:endParaRPr lang="en-US" dirty="0"/>
          </a:p>
          <a:p>
            <a:r>
              <a:rPr lang="en-US" dirty="0" err="1"/>
              <a:t>ggplot</a:t>
            </a:r>
            <a:r>
              <a:rPr lang="en-US" dirty="0"/>
              <a:t>(</a:t>
            </a:r>
            <a:r>
              <a:rPr lang="en-US" dirty="0" err="1"/>
              <a:t>df</a:t>
            </a:r>
            <a:r>
              <a:rPr lang="en-US" dirty="0"/>
              <a:t>, </a:t>
            </a:r>
            <a:r>
              <a:rPr lang="en-US" dirty="0" err="1"/>
              <a:t>aes</a:t>
            </a:r>
            <a:r>
              <a:rPr lang="en-US" dirty="0"/>
              <a:t>(x = </a:t>
            </a:r>
            <a:r>
              <a:rPr lang="en-US" dirty="0" err="1"/>
              <a:t>df$IA</a:t>
            </a:r>
            <a:r>
              <a:rPr lang="en-US" dirty="0"/>
              <a:t>)) + </a:t>
            </a:r>
            <a:r>
              <a:rPr lang="en-US" dirty="0" err="1"/>
              <a:t>geom_bar</a:t>
            </a:r>
            <a:r>
              <a:rPr lang="en-US" dirty="0"/>
              <a:t>() +   </a:t>
            </a:r>
            <a:r>
              <a:rPr lang="en-US" dirty="0" err="1"/>
              <a:t>theme_classic</a:t>
            </a:r>
            <a:r>
              <a:rPr lang="en-US" dirty="0"/>
              <a:t>()</a:t>
            </a:r>
            <a:endParaRPr lang="es-ES" dirty="0"/>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cxnSp>
        <p:nvCxnSpPr>
          <p:cNvPr id="17" name="Conector recto 16"/>
          <p:cNvCxnSpPr/>
          <p:nvPr/>
        </p:nvCxnSpPr>
        <p:spPr>
          <a:xfrm flipH="1">
            <a:off x="5918200" y="1181100"/>
            <a:ext cx="12700" cy="3289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Imagen 5"/>
          <p:cNvPicPr>
            <a:picLocks noChangeAspect="1"/>
          </p:cNvPicPr>
          <p:nvPr/>
        </p:nvPicPr>
        <p:blipFill>
          <a:blip r:embed="rId2"/>
          <a:stretch>
            <a:fillRect/>
          </a:stretch>
        </p:blipFill>
        <p:spPr>
          <a:xfrm>
            <a:off x="683354" y="1627112"/>
            <a:ext cx="1009791" cy="304843"/>
          </a:xfrm>
          <a:prstGeom prst="rect">
            <a:avLst/>
          </a:prstGeom>
        </p:spPr>
      </p:pic>
      <p:pic>
        <p:nvPicPr>
          <p:cNvPr id="9" name="Imagen 8"/>
          <p:cNvPicPr>
            <a:picLocks noChangeAspect="1"/>
          </p:cNvPicPr>
          <p:nvPr/>
        </p:nvPicPr>
        <p:blipFill>
          <a:blip r:embed="rId3"/>
          <a:stretch>
            <a:fillRect/>
          </a:stretch>
        </p:blipFill>
        <p:spPr>
          <a:xfrm>
            <a:off x="6277187" y="1740932"/>
            <a:ext cx="1105054" cy="295316"/>
          </a:xfrm>
          <a:prstGeom prst="rect">
            <a:avLst/>
          </a:prstGeom>
        </p:spPr>
      </p:pic>
      <p:pic>
        <p:nvPicPr>
          <p:cNvPr id="10" name="Imagen 9"/>
          <p:cNvPicPr>
            <a:picLocks noChangeAspect="1"/>
          </p:cNvPicPr>
          <p:nvPr/>
        </p:nvPicPr>
        <p:blipFill>
          <a:blip r:embed="rId4"/>
          <a:stretch>
            <a:fillRect/>
          </a:stretch>
        </p:blipFill>
        <p:spPr>
          <a:xfrm>
            <a:off x="1536897" y="2513672"/>
            <a:ext cx="3192222" cy="1875152"/>
          </a:xfrm>
          <a:prstGeom prst="rect">
            <a:avLst/>
          </a:prstGeom>
          <a:ln>
            <a:noFill/>
          </a:ln>
          <a:effectLst>
            <a:outerShdw blurRad="292100" dist="139700" dir="2700000" algn="tl" rotWithShape="0">
              <a:srgbClr val="333333">
                <a:alpha val="65000"/>
              </a:srgbClr>
            </a:outerShdw>
          </a:effectLst>
        </p:spPr>
      </p:pic>
      <p:cxnSp>
        <p:nvCxnSpPr>
          <p:cNvPr id="18" name="Conector recto 17"/>
          <p:cNvCxnSpPr/>
          <p:nvPr/>
        </p:nvCxnSpPr>
        <p:spPr>
          <a:xfrm>
            <a:off x="304800" y="4533900"/>
            <a:ext cx="1137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Imagen 19"/>
          <p:cNvPicPr>
            <a:picLocks noChangeAspect="1"/>
          </p:cNvPicPr>
          <p:nvPr/>
        </p:nvPicPr>
        <p:blipFill>
          <a:blip r:embed="rId5"/>
          <a:stretch>
            <a:fillRect/>
          </a:stretch>
        </p:blipFill>
        <p:spPr>
          <a:xfrm>
            <a:off x="7362549" y="2502853"/>
            <a:ext cx="3143801" cy="1875152"/>
          </a:xfrm>
          <a:prstGeom prst="rect">
            <a:avLst/>
          </a:prstGeom>
          <a:ln>
            <a:noFill/>
          </a:ln>
          <a:effectLst>
            <a:outerShdw blurRad="292100" dist="139700" dir="2700000" algn="tl" rotWithShape="0">
              <a:srgbClr val="333333">
                <a:alpha val="65000"/>
              </a:srgbClr>
            </a:outerShdw>
          </a:effectLst>
        </p:spPr>
      </p:pic>
      <p:pic>
        <p:nvPicPr>
          <p:cNvPr id="21" name="Imagen 20"/>
          <p:cNvPicPr>
            <a:picLocks noChangeAspect="1"/>
          </p:cNvPicPr>
          <p:nvPr/>
        </p:nvPicPr>
        <p:blipFill>
          <a:blip r:embed="rId6"/>
          <a:stretch>
            <a:fillRect/>
          </a:stretch>
        </p:blipFill>
        <p:spPr>
          <a:xfrm>
            <a:off x="683354" y="5297627"/>
            <a:ext cx="1165587" cy="384524"/>
          </a:xfrm>
          <a:prstGeom prst="rect">
            <a:avLst/>
          </a:prstGeom>
        </p:spPr>
      </p:pic>
      <p:pic>
        <p:nvPicPr>
          <p:cNvPr id="22" name="Imagen 21"/>
          <p:cNvPicPr>
            <a:picLocks noChangeAspect="1"/>
          </p:cNvPicPr>
          <p:nvPr/>
        </p:nvPicPr>
        <p:blipFill>
          <a:blip r:embed="rId7"/>
          <a:stretch>
            <a:fillRect/>
          </a:stretch>
        </p:blipFill>
        <p:spPr>
          <a:xfrm>
            <a:off x="7217050" y="4678977"/>
            <a:ext cx="3289300" cy="195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9890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6032421"/>
          </a:xfrm>
          <a:prstGeom prst="rect">
            <a:avLst/>
          </a:prstGeom>
        </p:spPr>
        <p:txBody>
          <a:bodyPr wrap="square">
            <a:spAutoFit/>
          </a:bodyPr>
          <a:lstStyle/>
          <a:p>
            <a:r>
              <a:rPr lang="es-ES" sz="1600" dirty="0">
                <a:solidFill>
                  <a:schemeClr val="bg2">
                    <a:lumMod val="50000"/>
                  </a:schemeClr>
                </a:solidFill>
                <a:latin typeface="Rubik"/>
              </a:rPr>
              <a:t># 2. Realiza un análisis descriptivo de la información</a:t>
            </a:r>
          </a:p>
          <a:p>
            <a:r>
              <a:rPr lang="es-ES" sz="1600" dirty="0">
                <a:solidFill>
                  <a:schemeClr val="bg2">
                    <a:lumMod val="50000"/>
                  </a:schemeClr>
                </a:solidFill>
                <a:latin typeface="Rubik"/>
              </a:rPr>
              <a:t># Análisis descriptivo y gráfico</a:t>
            </a:r>
          </a:p>
          <a:p>
            <a:r>
              <a:rPr lang="es-ES" sz="1600" dirty="0">
                <a:solidFill>
                  <a:schemeClr val="bg2">
                    <a:lumMod val="50000"/>
                  </a:schemeClr>
                </a:solidFill>
                <a:latin typeface="Rubik"/>
              </a:rPr>
              <a:t>"Existen entonces 5 variables cuantitativas a las que se les puede correr un análisis descriptivo</a:t>
            </a:r>
          </a:p>
          <a:p>
            <a:r>
              <a:rPr lang="es-ES" sz="1600" dirty="0">
                <a:solidFill>
                  <a:schemeClr val="bg2">
                    <a:lumMod val="50000"/>
                  </a:schemeClr>
                </a:solidFill>
                <a:latin typeface="Rubik"/>
              </a:rPr>
              <a:t>Estas variables son:</a:t>
            </a:r>
          </a:p>
          <a:p>
            <a:r>
              <a:rPr lang="es-ES" sz="1600" dirty="0">
                <a:solidFill>
                  <a:schemeClr val="bg2">
                    <a:lumMod val="50000"/>
                  </a:schemeClr>
                </a:solidFill>
                <a:latin typeface="Rubik"/>
              </a:rPr>
              <a:t>	1.- </a:t>
            </a:r>
            <a:r>
              <a:rPr lang="es-ES" sz="1600" dirty="0" err="1">
                <a:solidFill>
                  <a:schemeClr val="bg2">
                    <a:lumMod val="50000"/>
                  </a:schemeClr>
                </a:solidFill>
                <a:latin typeface="Rubik"/>
              </a:rPr>
              <a:t>numpeho</a:t>
            </a:r>
            <a:r>
              <a:rPr lang="es-ES" sz="1600" dirty="0">
                <a:solidFill>
                  <a:schemeClr val="bg2">
                    <a:lumMod val="50000"/>
                  </a:schemeClr>
                </a:solidFill>
                <a:latin typeface="Rubik"/>
              </a:rPr>
              <a:t> (Número de persona en el hogar)</a:t>
            </a:r>
          </a:p>
          <a:p>
            <a:r>
              <a:rPr lang="es-ES" sz="1600" dirty="0">
                <a:solidFill>
                  <a:schemeClr val="bg2">
                    <a:lumMod val="50000"/>
                  </a:schemeClr>
                </a:solidFill>
                <a:latin typeface="Rubik"/>
              </a:rPr>
              <a:t>	2.- </a:t>
            </a:r>
            <a:r>
              <a:rPr lang="es-ES" sz="1600" dirty="0" err="1">
                <a:solidFill>
                  <a:schemeClr val="bg2">
                    <a:lumMod val="50000"/>
                  </a:schemeClr>
                </a:solidFill>
                <a:latin typeface="Rubik"/>
              </a:rPr>
              <a:t>edadjef</a:t>
            </a:r>
            <a:r>
              <a:rPr lang="es-ES" sz="1600" dirty="0">
                <a:solidFill>
                  <a:schemeClr val="bg2">
                    <a:lumMod val="50000"/>
                  </a:schemeClr>
                </a:solidFill>
                <a:latin typeface="Rubik"/>
              </a:rPr>
              <a:t> (Edad del jefe/a de familia</a:t>
            </a:r>
          </a:p>
          <a:p>
            <a:r>
              <a:rPr lang="es-ES" sz="1600" dirty="0">
                <a:solidFill>
                  <a:schemeClr val="bg2">
                    <a:lumMod val="50000"/>
                  </a:schemeClr>
                </a:solidFill>
                <a:latin typeface="Rubik"/>
              </a:rPr>
              <a:t>	3.- </a:t>
            </a:r>
            <a:r>
              <a:rPr lang="es-ES" sz="1600" dirty="0" err="1">
                <a:solidFill>
                  <a:schemeClr val="bg2">
                    <a:lumMod val="50000"/>
                  </a:schemeClr>
                </a:solidFill>
                <a:latin typeface="Rubik"/>
              </a:rPr>
              <a:t>añosedu</a:t>
            </a:r>
            <a:r>
              <a:rPr lang="es-ES" sz="1600" dirty="0">
                <a:solidFill>
                  <a:schemeClr val="bg2">
                    <a:lumMod val="50000"/>
                  </a:schemeClr>
                </a:solidFill>
                <a:latin typeface="Rubik"/>
              </a:rPr>
              <a:t> (Años de educación del jefe de familia)</a:t>
            </a:r>
          </a:p>
          <a:p>
            <a:r>
              <a:rPr lang="es-ES" sz="1600" dirty="0">
                <a:solidFill>
                  <a:schemeClr val="bg2">
                    <a:lumMod val="50000"/>
                  </a:schemeClr>
                </a:solidFill>
                <a:latin typeface="Rubik"/>
              </a:rPr>
              <a:t>	4.- </a:t>
            </a:r>
            <a:r>
              <a:rPr lang="es-ES" sz="1600" dirty="0" err="1">
                <a:solidFill>
                  <a:schemeClr val="bg2">
                    <a:lumMod val="50000"/>
                  </a:schemeClr>
                </a:solidFill>
                <a:latin typeface="Rubik"/>
              </a:rPr>
              <a:t>ln_als</a:t>
            </a:r>
            <a:r>
              <a:rPr lang="es-ES" sz="1600" dirty="0">
                <a:solidFill>
                  <a:schemeClr val="bg2">
                    <a:lumMod val="50000"/>
                  </a:schemeClr>
                </a:solidFill>
                <a:latin typeface="Rubik"/>
              </a:rPr>
              <a:t> (</a:t>
            </a:r>
            <a:r>
              <a:rPr lang="es-ES" sz="1600" dirty="0" err="1">
                <a:solidFill>
                  <a:schemeClr val="bg2">
                    <a:lumMod val="50000"/>
                  </a:schemeClr>
                </a:solidFill>
                <a:latin typeface="Rubik"/>
              </a:rPr>
              <a:t>Logarítmo</a:t>
            </a:r>
            <a:r>
              <a:rPr lang="es-ES" sz="1600" dirty="0">
                <a:solidFill>
                  <a:schemeClr val="bg2">
                    <a:lumMod val="50000"/>
                  </a:schemeClr>
                </a:solidFill>
                <a:latin typeface="Rubik"/>
              </a:rPr>
              <a:t> natural del gasto en alimentos saludables)</a:t>
            </a:r>
          </a:p>
          <a:p>
            <a:r>
              <a:rPr lang="es-ES" sz="1600" dirty="0">
                <a:solidFill>
                  <a:schemeClr val="bg2">
                    <a:lumMod val="50000"/>
                  </a:schemeClr>
                </a:solidFill>
                <a:latin typeface="Rubik"/>
              </a:rPr>
              <a:t>	5.- </a:t>
            </a:r>
            <a:r>
              <a:rPr lang="es-ES" sz="1600" dirty="0" err="1">
                <a:solidFill>
                  <a:schemeClr val="bg2">
                    <a:lumMod val="50000"/>
                  </a:schemeClr>
                </a:solidFill>
                <a:latin typeface="Rubik"/>
              </a:rPr>
              <a:t>ln_alns</a:t>
            </a:r>
            <a:r>
              <a:rPr lang="es-ES" sz="1600" dirty="0">
                <a:solidFill>
                  <a:schemeClr val="bg2">
                    <a:lumMod val="50000"/>
                  </a:schemeClr>
                </a:solidFill>
                <a:latin typeface="Rubik"/>
              </a:rPr>
              <a:t> (</a:t>
            </a:r>
            <a:r>
              <a:rPr lang="es-ES" sz="1600" dirty="0" err="1">
                <a:solidFill>
                  <a:schemeClr val="bg2">
                    <a:lumMod val="50000"/>
                  </a:schemeClr>
                </a:solidFill>
                <a:latin typeface="Rubik"/>
              </a:rPr>
              <a:t>Logarítmo</a:t>
            </a:r>
            <a:r>
              <a:rPr lang="es-ES" sz="1600" dirty="0">
                <a:solidFill>
                  <a:schemeClr val="bg2">
                    <a:lumMod val="50000"/>
                  </a:schemeClr>
                </a:solidFill>
                <a:latin typeface="Rubik"/>
              </a:rPr>
              <a:t> natural del gasto en alimentos no saludables“</a:t>
            </a:r>
          </a:p>
          <a:p>
            <a:endParaRPr lang="es-ES" sz="1600" dirty="0">
              <a:latin typeface="Rubik"/>
            </a:endParaRPr>
          </a:p>
          <a:p>
            <a:r>
              <a:rPr lang="es-ES" sz="1600" dirty="0">
                <a:solidFill>
                  <a:schemeClr val="bg2">
                    <a:lumMod val="50000"/>
                  </a:schemeClr>
                </a:solidFill>
                <a:latin typeface="Rubik"/>
              </a:rPr>
              <a:t># Crear histogramas de las variables cuantitativas</a:t>
            </a:r>
          </a:p>
          <a:p>
            <a:r>
              <a:rPr lang="es-ES" sz="1600" dirty="0">
                <a:latin typeface="Rubik"/>
              </a:rPr>
              <a:t>par(</a:t>
            </a:r>
            <a:r>
              <a:rPr lang="es-ES" sz="1600" dirty="0" err="1">
                <a:latin typeface="Rubik"/>
              </a:rPr>
              <a:t>mfrow</a:t>
            </a:r>
            <a:r>
              <a:rPr lang="es-ES" sz="1600" dirty="0">
                <a:latin typeface="Rubik"/>
              </a:rPr>
              <a:t>=c(3, 2))				</a:t>
            </a:r>
            <a:r>
              <a:rPr lang="es-ES" sz="1600" dirty="0">
                <a:solidFill>
                  <a:schemeClr val="bg2">
                    <a:lumMod val="50000"/>
                  </a:schemeClr>
                </a:solidFill>
                <a:latin typeface="Rubik"/>
              </a:rPr>
              <a:t># Establecer parámetros gráficos</a:t>
            </a:r>
          </a:p>
          <a:p>
            <a:endParaRPr lang="es-ES" sz="1600" dirty="0">
              <a:latin typeface="Rubik"/>
            </a:endParaRPr>
          </a:p>
          <a:p>
            <a:r>
              <a:rPr lang="es-ES" sz="1600" dirty="0">
                <a:latin typeface="Rubik"/>
              </a:rPr>
              <a:t>mean (</a:t>
            </a:r>
            <a:r>
              <a:rPr lang="es-ES" sz="1600" dirty="0" err="1">
                <a:latin typeface="Rubik"/>
              </a:rPr>
              <a:t>df.limpio$numpeho</a:t>
            </a:r>
            <a:r>
              <a:rPr lang="es-ES" sz="1600" dirty="0">
                <a:latin typeface="Rubik"/>
              </a:rPr>
              <a:t>)			</a:t>
            </a:r>
            <a:r>
              <a:rPr lang="es-ES" sz="1600" dirty="0">
                <a:solidFill>
                  <a:schemeClr val="bg2">
                    <a:lumMod val="50000"/>
                  </a:schemeClr>
                </a:solidFill>
                <a:latin typeface="Rubik"/>
              </a:rPr>
              <a:t> # [1] 3.99073</a:t>
            </a:r>
          </a:p>
          <a:p>
            <a:r>
              <a:rPr lang="es-ES" sz="1600" dirty="0">
                <a:latin typeface="Rubik"/>
              </a:rPr>
              <a:t>mean (</a:t>
            </a:r>
            <a:r>
              <a:rPr lang="es-ES" sz="1600" dirty="0" err="1">
                <a:latin typeface="Rubik"/>
              </a:rPr>
              <a:t>df.limpio$edadjef</a:t>
            </a:r>
            <a:r>
              <a:rPr lang="es-ES" sz="1600" dirty="0">
                <a:latin typeface="Rubik"/>
              </a:rPr>
              <a:t>)			</a:t>
            </a:r>
            <a:r>
              <a:rPr lang="es-ES" sz="1600" dirty="0">
                <a:solidFill>
                  <a:schemeClr val="bg2">
                    <a:lumMod val="50000"/>
                  </a:schemeClr>
                </a:solidFill>
                <a:latin typeface="Rubik"/>
              </a:rPr>
              <a:t> # [1] 47.31534</a:t>
            </a:r>
            <a:endParaRPr lang="es-ES" sz="1600" dirty="0">
              <a:latin typeface="Rubik"/>
            </a:endParaRPr>
          </a:p>
          <a:p>
            <a:r>
              <a:rPr lang="es-ES" sz="1600" dirty="0">
                <a:latin typeface="Rubik"/>
              </a:rPr>
              <a:t>mean (</a:t>
            </a:r>
            <a:r>
              <a:rPr lang="es-ES" sz="1600" dirty="0" err="1">
                <a:latin typeface="Rubik"/>
              </a:rPr>
              <a:t>df.limpio$añosedu</a:t>
            </a:r>
            <a:r>
              <a:rPr lang="es-ES" sz="1600" dirty="0">
                <a:latin typeface="Rubik"/>
              </a:rPr>
              <a:t>)			</a:t>
            </a:r>
            <a:r>
              <a:rPr lang="es-ES" sz="1600" dirty="0">
                <a:solidFill>
                  <a:schemeClr val="bg2">
                    <a:lumMod val="50000"/>
                  </a:schemeClr>
                </a:solidFill>
                <a:latin typeface="Rubik"/>
              </a:rPr>
              <a:t> # [1] 10.89896</a:t>
            </a:r>
            <a:endParaRPr lang="es-ES" sz="1600" dirty="0">
              <a:latin typeface="Rubik"/>
            </a:endParaRPr>
          </a:p>
          <a:p>
            <a:r>
              <a:rPr lang="es-ES" sz="1600" dirty="0">
                <a:latin typeface="Rubik"/>
              </a:rPr>
              <a:t>mean (</a:t>
            </a:r>
            <a:r>
              <a:rPr lang="es-ES" sz="1600" dirty="0" err="1">
                <a:latin typeface="Rubik"/>
              </a:rPr>
              <a:t>exp</a:t>
            </a:r>
            <a:r>
              <a:rPr lang="es-ES" sz="1600" dirty="0">
                <a:latin typeface="Rubik"/>
              </a:rPr>
              <a:t>(</a:t>
            </a:r>
            <a:r>
              <a:rPr lang="es-ES" sz="1600" dirty="0" err="1">
                <a:latin typeface="Rubik"/>
              </a:rPr>
              <a:t>df.limpio$ln_als</a:t>
            </a:r>
            <a:r>
              <a:rPr lang="es-ES" sz="1600" dirty="0">
                <a:latin typeface="Rubik"/>
              </a:rPr>
              <a:t>))			</a:t>
            </a:r>
            <a:r>
              <a:rPr lang="es-ES" sz="1600" dirty="0">
                <a:solidFill>
                  <a:schemeClr val="bg2">
                    <a:lumMod val="50000"/>
                  </a:schemeClr>
                </a:solidFill>
                <a:latin typeface="Rubik"/>
              </a:rPr>
              <a:t> # [1] 593.989</a:t>
            </a:r>
            <a:endParaRPr lang="es-ES" sz="1600" dirty="0">
              <a:latin typeface="Rubik"/>
            </a:endParaRPr>
          </a:p>
          <a:p>
            <a:r>
              <a:rPr lang="es-ES" sz="1600" dirty="0">
                <a:latin typeface="Rubik"/>
              </a:rPr>
              <a:t>mean (</a:t>
            </a:r>
            <a:r>
              <a:rPr lang="es-ES" sz="1600" dirty="0" err="1">
                <a:latin typeface="Rubik"/>
              </a:rPr>
              <a:t>exp</a:t>
            </a:r>
            <a:r>
              <a:rPr lang="es-ES" sz="1600" dirty="0">
                <a:latin typeface="Rubik"/>
              </a:rPr>
              <a:t>(</a:t>
            </a:r>
            <a:r>
              <a:rPr lang="es-ES" sz="1600" dirty="0" err="1">
                <a:latin typeface="Rubik"/>
              </a:rPr>
              <a:t>df.limpio$ln_alns</a:t>
            </a:r>
            <a:r>
              <a:rPr lang="es-ES" sz="1600" dirty="0">
                <a:latin typeface="Rubik"/>
              </a:rPr>
              <a:t>))			</a:t>
            </a:r>
            <a:r>
              <a:rPr lang="es-ES" sz="1600" dirty="0">
                <a:solidFill>
                  <a:schemeClr val="bg2">
                    <a:lumMod val="50000"/>
                  </a:schemeClr>
                </a:solidFill>
                <a:latin typeface="Rubik"/>
              </a:rPr>
              <a:t> # [1] 107.8948</a:t>
            </a:r>
            <a:endParaRPr lang="es-ES" sz="1600" dirty="0">
              <a:latin typeface="Rubik"/>
            </a:endParaRPr>
          </a:p>
          <a:p>
            <a:endParaRPr lang="es-ES" sz="1600" dirty="0">
              <a:latin typeface="Rubik"/>
            </a:endParaRPr>
          </a:p>
          <a:p>
            <a:r>
              <a:rPr lang="es-ES" sz="1600" dirty="0" err="1">
                <a:latin typeface="Rubik"/>
              </a:rPr>
              <a:t>sd</a:t>
            </a:r>
            <a:r>
              <a:rPr lang="es-ES" sz="1600" dirty="0">
                <a:latin typeface="Rubik"/>
              </a:rPr>
              <a:t> (</a:t>
            </a:r>
            <a:r>
              <a:rPr lang="es-ES" sz="1600" dirty="0" err="1">
                <a:latin typeface="Rubik"/>
              </a:rPr>
              <a:t>df.limpio$numpeho</a:t>
            </a:r>
            <a:r>
              <a:rPr lang="es-ES" sz="1600" dirty="0">
                <a:latin typeface="Rubik"/>
              </a:rPr>
              <a:t>)			</a:t>
            </a:r>
            <a:r>
              <a:rPr lang="es-ES" sz="1600" dirty="0">
                <a:solidFill>
                  <a:schemeClr val="bg2">
                    <a:lumMod val="50000"/>
                  </a:schemeClr>
                </a:solidFill>
                <a:latin typeface="Rubik"/>
              </a:rPr>
              <a:t> # [1] 1.8559</a:t>
            </a:r>
            <a:endParaRPr lang="es-ES" sz="1600" dirty="0">
              <a:latin typeface="Rubik"/>
            </a:endParaRPr>
          </a:p>
          <a:p>
            <a:r>
              <a:rPr lang="es-ES" sz="1600" dirty="0" err="1">
                <a:latin typeface="Rubik"/>
              </a:rPr>
              <a:t>sd</a:t>
            </a:r>
            <a:r>
              <a:rPr lang="es-ES" sz="1600" dirty="0">
                <a:latin typeface="Rubik"/>
              </a:rPr>
              <a:t> (</a:t>
            </a:r>
            <a:r>
              <a:rPr lang="es-ES" sz="1600" dirty="0" err="1">
                <a:latin typeface="Rubik"/>
              </a:rPr>
              <a:t>df.limpio$edadjef</a:t>
            </a:r>
            <a:r>
              <a:rPr lang="es-ES" sz="1600" dirty="0">
                <a:latin typeface="Rubik"/>
              </a:rPr>
              <a:t>)			</a:t>
            </a:r>
            <a:r>
              <a:rPr lang="es-ES" sz="1600" dirty="0">
                <a:solidFill>
                  <a:schemeClr val="bg2">
                    <a:lumMod val="50000"/>
                  </a:schemeClr>
                </a:solidFill>
                <a:latin typeface="Rubik"/>
              </a:rPr>
              <a:t> 	# [1] 15.10541</a:t>
            </a:r>
            <a:endParaRPr lang="es-ES" sz="1600" dirty="0">
              <a:latin typeface="Rubik"/>
            </a:endParaRPr>
          </a:p>
          <a:p>
            <a:r>
              <a:rPr lang="es-ES" sz="1600" dirty="0" err="1">
                <a:latin typeface="Rubik"/>
              </a:rPr>
              <a:t>sd</a:t>
            </a:r>
            <a:r>
              <a:rPr lang="es-ES" sz="1600" dirty="0">
                <a:latin typeface="Rubik"/>
              </a:rPr>
              <a:t> (</a:t>
            </a:r>
            <a:r>
              <a:rPr lang="es-ES" sz="1600" dirty="0" err="1">
                <a:latin typeface="Rubik"/>
              </a:rPr>
              <a:t>df.limpio$añosedu</a:t>
            </a:r>
            <a:r>
              <a:rPr lang="es-ES" sz="1600" dirty="0">
                <a:latin typeface="Rubik"/>
              </a:rPr>
              <a:t>)			</a:t>
            </a:r>
            <a:r>
              <a:rPr lang="es-ES" sz="1600" dirty="0">
                <a:solidFill>
                  <a:schemeClr val="bg2">
                    <a:lumMod val="50000"/>
                  </a:schemeClr>
                </a:solidFill>
                <a:latin typeface="Rubik"/>
              </a:rPr>
              <a:t> # [1] 4.695239</a:t>
            </a:r>
            <a:endParaRPr lang="es-ES" sz="1600" dirty="0">
              <a:latin typeface="Rubik"/>
            </a:endParaRPr>
          </a:p>
          <a:p>
            <a:r>
              <a:rPr lang="es-ES" sz="1600" dirty="0" err="1">
                <a:latin typeface="Rubik"/>
              </a:rPr>
              <a:t>sd</a:t>
            </a:r>
            <a:r>
              <a:rPr lang="es-ES" sz="1600" dirty="0">
                <a:latin typeface="Rubik"/>
              </a:rPr>
              <a:t> (</a:t>
            </a:r>
            <a:r>
              <a:rPr lang="es-ES" sz="1600" dirty="0" err="1">
                <a:latin typeface="Rubik"/>
              </a:rPr>
              <a:t>exp</a:t>
            </a:r>
            <a:r>
              <a:rPr lang="es-ES" sz="1600" dirty="0">
                <a:latin typeface="Rubik"/>
              </a:rPr>
              <a:t>(</a:t>
            </a:r>
            <a:r>
              <a:rPr lang="es-ES" sz="1600" dirty="0" err="1">
                <a:latin typeface="Rubik"/>
              </a:rPr>
              <a:t>df.limpio$ln_als</a:t>
            </a:r>
            <a:r>
              <a:rPr lang="es-ES" sz="1600" dirty="0">
                <a:latin typeface="Rubik"/>
              </a:rPr>
              <a:t>))			</a:t>
            </a:r>
            <a:r>
              <a:rPr lang="es-ES" sz="1600" dirty="0">
                <a:solidFill>
                  <a:schemeClr val="bg2">
                    <a:lumMod val="50000"/>
                  </a:schemeClr>
                </a:solidFill>
                <a:latin typeface="Rubik"/>
              </a:rPr>
              <a:t> # [1] 359.0136</a:t>
            </a:r>
            <a:endParaRPr lang="es-ES" sz="1600" dirty="0">
              <a:latin typeface="Rubik"/>
            </a:endParaRPr>
          </a:p>
          <a:p>
            <a:r>
              <a:rPr lang="es-ES" sz="1600" dirty="0" err="1">
                <a:latin typeface="Rubik"/>
              </a:rPr>
              <a:t>sd</a:t>
            </a:r>
            <a:r>
              <a:rPr lang="es-ES" sz="1600" dirty="0">
                <a:latin typeface="Rubik"/>
              </a:rPr>
              <a:t> (</a:t>
            </a:r>
            <a:r>
              <a:rPr lang="es-ES" sz="1600" dirty="0" err="1">
                <a:latin typeface="Rubik"/>
              </a:rPr>
              <a:t>exp</a:t>
            </a:r>
            <a:r>
              <a:rPr lang="es-ES" sz="1600" dirty="0">
                <a:latin typeface="Rubik"/>
              </a:rPr>
              <a:t>(</a:t>
            </a:r>
            <a:r>
              <a:rPr lang="es-ES" sz="1600" dirty="0" err="1">
                <a:latin typeface="Rubik"/>
              </a:rPr>
              <a:t>df.limpio$ln_alns</a:t>
            </a:r>
            <a:r>
              <a:rPr lang="es-ES" sz="1600" dirty="0">
                <a:latin typeface="Rubik"/>
              </a:rPr>
              <a:t>))			</a:t>
            </a:r>
            <a:r>
              <a:rPr lang="es-ES" dirty="0">
                <a:solidFill>
                  <a:schemeClr val="bg2">
                    <a:lumMod val="50000"/>
                  </a:schemeClr>
                </a:solidFill>
                <a:latin typeface="Rubik"/>
              </a:rPr>
              <a:t> # [1] 145.7636</a:t>
            </a:r>
            <a:endParaRPr lang="es-ES" dirty="0"/>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47294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6001643"/>
          </a:xfrm>
          <a:prstGeom prst="rect">
            <a:avLst/>
          </a:prstGeom>
        </p:spPr>
        <p:txBody>
          <a:bodyPr wrap="square">
            <a:spAutoFit/>
          </a:bodyPr>
          <a:lstStyle/>
          <a:p>
            <a:r>
              <a:rPr lang="es-ES" sz="1600" dirty="0">
                <a:solidFill>
                  <a:schemeClr val="bg2">
                    <a:lumMod val="50000"/>
                  </a:schemeClr>
                </a:solidFill>
                <a:latin typeface="Rubik"/>
              </a:rPr>
              <a:t># 2. Realiza un análisis descriptivo de la información</a:t>
            </a:r>
          </a:p>
          <a:p>
            <a:r>
              <a:rPr lang="es-ES" sz="1600" dirty="0">
                <a:solidFill>
                  <a:schemeClr val="bg2">
                    <a:lumMod val="50000"/>
                  </a:schemeClr>
                </a:solidFill>
                <a:latin typeface="Rubik"/>
              </a:rPr>
              <a:t># Análisis descriptivo y gráfico</a:t>
            </a:r>
          </a:p>
          <a:p>
            <a:r>
              <a:rPr lang="es-ES" sz="1600" dirty="0">
                <a:solidFill>
                  <a:schemeClr val="bg2">
                    <a:lumMod val="50000"/>
                  </a:schemeClr>
                </a:solidFill>
                <a:latin typeface="Rubik"/>
              </a:rPr>
              <a:t># Crear histogramas de las variables cuantitativas</a:t>
            </a:r>
          </a:p>
          <a:p>
            <a:r>
              <a:rPr lang="es-ES" sz="1400" dirty="0" err="1">
                <a:latin typeface="Rubik"/>
              </a:rPr>
              <a:t>hist</a:t>
            </a:r>
            <a:r>
              <a:rPr lang="es-ES" sz="1400" dirty="0">
                <a:latin typeface="Rubik"/>
              </a:rPr>
              <a:t>(</a:t>
            </a:r>
            <a:r>
              <a:rPr lang="es-ES" sz="1400" dirty="0" err="1">
                <a:latin typeface="Rubik"/>
              </a:rPr>
              <a:t>df.limpio$numpeho</a:t>
            </a:r>
            <a:r>
              <a:rPr lang="es-ES" sz="1400" dirty="0">
                <a:latin typeface="Rubik"/>
              </a:rPr>
              <a:t>, col="blue", </a:t>
            </a:r>
          </a:p>
          <a:p>
            <a:r>
              <a:rPr lang="es-ES" sz="1400" dirty="0">
                <a:latin typeface="Rubik"/>
              </a:rPr>
              <a:t>   </a:t>
            </a:r>
            <a:r>
              <a:rPr lang="es-ES" sz="1400" dirty="0" err="1">
                <a:latin typeface="Rubik"/>
              </a:rPr>
              <a:t>main</a:t>
            </a:r>
            <a:r>
              <a:rPr lang="es-ES" sz="1400" dirty="0">
                <a:latin typeface="Rubik"/>
              </a:rPr>
              <a:t> = "Número de personas en el hogar", </a:t>
            </a:r>
          </a:p>
          <a:p>
            <a:r>
              <a:rPr lang="es-ES" sz="1400" dirty="0">
                <a:latin typeface="Rubik"/>
              </a:rPr>
              <a:t>     sub = "Con mu=3.99 y </a:t>
            </a:r>
            <a:r>
              <a:rPr lang="es-ES" sz="1400" dirty="0" err="1">
                <a:latin typeface="Rubik"/>
              </a:rPr>
              <a:t>sd</a:t>
            </a:r>
            <a:r>
              <a:rPr lang="es-ES" sz="1400" dirty="0">
                <a:latin typeface="Rubik"/>
              </a:rPr>
              <a:t> = 1.85 ", </a:t>
            </a:r>
            <a:r>
              <a:rPr lang="es-ES" sz="1400" dirty="0" err="1">
                <a:latin typeface="Rubik"/>
              </a:rPr>
              <a:t>xlab</a:t>
            </a:r>
            <a:r>
              <a:rPr lang="es-ES" sz="1400" dirty="0">
                <a:latin typeface="Rubik"/>
              </a:rPr>
              <a:t> = "# de Personas",</a:t>
            </a:r>
          </a:p>
          <a:p>
            <a:r>
              <a:rPr lang="es-ES" sz="1400" dirty="0">
                <a:latin typeface="Rubik"/>
              </a:rPr>
              <a:t>     </a:t>
            </a:r>
            <a:r>
              <a:rPr lang="es-ES" sz="1400" dirty="0" err="1">
                <a:latin typeface="Rubik"/>
              </a:rPr>
              <a:t>ylab</a:t>
            </a:r>
            <a:r>
              <a:rPr lang="es-ES" sz="1400" dirty="0">
                <a:latin typeface="Rubik"/>
              </a:rPr>
              <a:t> = "Frecuencia")</a:t>
            </a:r>
          </a:p>
          <a:p>
            <a:endParaRPr lang="es-ES" sz="1400" dirty="0">
              <a:latin typeface="Rubik"/>
            </a:endParaRPr>
          </a:p>
          <a:p>
            <a:r>
              <a:rPr lang="es-ES" sz="1400" dirty="0" err="1">
                <a:latin typeface="Rubik"/>
              </a:rPr>
              <a:t>hist</a:t>
            </a:r>
            <a:r>
              <a:rPr lang="es-ES" sz="1400" dirty="0">
                <a:latin typeface="Rubik"/>
              </a:rPr>
              <a:t>(</a:t>
            </a:r>
            <a:r>
              <a:rPr lang="es-ES" sz="1400" dirty="0" err="1">
                <a:latin typeface="Rubik"/>
              </a:rPr>
              <a:t>df.limpio$edadjef</a:t>
            </a:r>
            <a:r>
              <a:rPr lang="es-ES" sz="1400" dirty="0">
                <a:latin typeface="Rubik"/>
              </a:rPr>
              <a:t>, col="</a:t>
            </a:r>
            <a:r>
              <a:rPr lang="es-ES" sz="1400" dirty="0" err="1">
                <a:latin typeface="Rubik"/>
              </a:rPr>
              <a:t>yellow</a:t>
            </a:r>
            <a:r>
              <a:rPr lang="es-ES" sz="1400" dirty="0">
                <a:latin typeface="Rubik"/>
              </a:rPr>
              <a:t>",</a:t>
            </a:r>
          </a:p>
          <a:p>
            <a:r>
              <a:rPr lang="es-ES" sz="1400" dirty="0">
                <a:latin typeface="Rubik"/>
              </a:rPr>
              <a:t>     </a:t>
            </a:r>
            <a:r>
              <a:rPr lang="es-ES" sz="1400" dirty="0" err="1">
                <a:latin typeface="Rubik"/>
              </a:rPr>
              <a:t>main</a:t>
            </a:r>
            <a:r>
              <a:rPr lang="es-ES" sz="1400" dirty="0">
                <a:latin typeface="Rubik"/>
              </a:rPr>
              <a:t> = "Edad del Jefe de Familia", </a:t>
            </a:r>
          </a:p>
          <a:p>
            <a:r>
              <a:rPr lang="es-ES" sz="1400" dirty="0">
                <a:latin typeface="Rubik"/>
              </a:rPr>
              <a:t>     sub = "Con mu = 47.32 y </a:t>
            </a:r>
            <a:r>
              <a:rPr lang="es-ES" sz="1400" dirty="0" err="1">
                <a:latin typeface="Rubik"/>
              </a:rPr>
              <a:t>sd</a:t>
            </a:r>
            <a:r>
              <a:rPr lang="es-ES" sz="1400" dirty="0">
                <a:latin typeface="Rubik"/>
              </a:rPr>
              <a:t> = 15.11",</a:t>
            </a:r>
          </a:p>
          <a:p>
            <a:r>
              <a:rPr lang="es-ES" sz="1400" dirty="0">
                <a:latin typeface="Rubik"/>
              </a:rPr>
              <a:t>     </a:t>
            </a:r>
            <a:r>
              <a:rPr lang="es-ES" sz="1400" dirty="0" err="1">
                <a:latin typeface="Rubik"/>
              </a:rPr>
              <a:t>xlab</a:t>
            </a:r>
            <a:r>
              <a:rPr lang="es-ES" sz="1400" dirty="0">
                <a:latin typeface="Rubik"/>
              </a:rPr>
              <a:t> = "Años", </a:t>
            </a:r>
            <a:r>
              <a:rPr lang="es-ES" sz="1400" dirty="0" err="1">
                <a:latin typeface="Rubik"/>
              </a:rPr>
              <a:t>ylab</a:t>
            </a:r>
            <a:r>
              <a:rPr lang="es-ES" sz="1400" dirty="0">
                <a:latin typeface="Rubik"/>
              </a:rPr>
              <a:t> = "Frecuencia")</a:t>
            </a:r>
          </a:p>
          <a:p>
            <a:endParaRPr lang="es-ES" sz="1400" dirty="0">
              <a:latin typeface="Rubik"/>
            </a:endParaRPr>
          </a:p>
          <a:p>
            <a:r>
              <a:rPr lang="es-ES" sz="1400" dirty="0" err="1">
                <a:latin typeface="Rubik"/>
              </a:rPr>
              <a:t>hist</a:t>
            </a:r>
            <a:r>
              <a:rPr lang="es-ES" sz="1400" dirty="0">
                <a:latin typeface="Rubik"/>
              </a:rPr>
              <a:t>(</a:t>
            </a:r>
            <a:r>
              <a:rPr lang="es-ES" sz="1400" dirty="0" err="1">
                <a:latin typeface="Rubik"/>
              </a:rPr>
              <a:t>df.limpio$añosedu</a:t>
            </a:r>
            <a:r>
              <a:rPr lang="es-ES" sz="1400" dirty="0">
                <a:latin typeface="Rubik"/>
              </a:rPr>
              <a:t>, col="red",</a:t>
            </a:r>
          </a:p>
          <a:p>
            <a:r>
              <a:rPr lang="es-ES" sz="1400" dirty="0">
                <a:latin typeface="Rubik"/>
              </a:rPr>
              <a:t>     </a:t>
            </a:r>
            <a:r>
              <a:rPr lang="es-ES" sz="1400" dirty="0" err="1">
                <a:latin typeface="Rubik"/>
              </a:rPr>
              <a:t>main</a:t>
            </a:r>
            <a:r>
              <a:rPr lang="es-ES" sz="1400" dirty="0">
                <a:latin typeface="Rubik"/>
              </a:rPr>
              <a:t> = "Años de educación Jefe de Familia", </a:t>
            </a:r>
          </a:p>
          <a:p>
            <a:r>
              <a:rPr lang="es-ES" sz="1400" dirty="0">
                <a:latin typeface="Rubik"/>
              </a:rPr>
              <a:t>     sub = "Con mu = 10.90 y </a:t>
            </a:r>
            <a:r>
              <a:rPr lang="es-ES" sz="1400" dirty="0" err="1">
                <a:latin typeface="Rubik"/>
              </a:rPr>
              <a:t>sd</a:t>
            </a:r>
            <a:r>
              <a:rPr lang="es-ES" sz="1400" dirty="0">
                <a:latin typeface="Rubik"/>
              </a:rPr>
              <a:t> = 4.70",</a:t>
            </a:r>
          </a:p>
          <a:p>
            <a:r>
              <a:rPr lang="es-ES" sz="1400" dirty="0">
                <a:latin typeface="Rubik"/>
              </a:rPr>
              <a:t>     </a:t>
            </a:r>
            <a:r>
              <a:rPr lang="es-ES" sz="1400" dirty="0" err="1">
                <a:latin typeface="Rubik"/>
              </a:rPr>
              <a:t>xlab</a:t>
            </a:r>
            <a:r>
              <a:rPr lang="es-ES" sz="1400" dirty="0">
                <a:latin typeface="Rubik"/>
              </a:rPr>
              <a:t> = "Años de </a:t>
            </a:r>
            <a:r>
              <a:rPr lang="es-ES" sz="1400" dirty="0" err="1">
                <a:latin typeface="Rubik"/>
              </a:rPr>
              <a:t>educacion</a:t>
            </a:r>
            <a:r>
              <a:rPr lang="es-ES" sz="1400" dirty="0">
                <a:latin typeface="Rubik"/>
              </a:rPr>
              <a:t>", </a:t>
            </a:r>
            <a:r>
              <a:rPr lang="es-ES" sz="1400" dirty="0" err="1">
                <a:latin typeface="Rubik"/>
              </a:rPr>
              <a:t>ylab</a:t>
            </a:r>
            <a:r>
              <a:rPr lang="es-ES" sz="1400" dirty="0">
                <a:latin typeface="Rubik"/>
              </a:rPr>
              <a:t> = "Frecuencia")</a:t>
            </a:r>
          </a:p>
          <a:p>
            <a:endParaRPr lang="es-ES" sz="1400" dirty="0">
              <a:latin typeface="Rubik"/>
            </a:endParaRPr>
          </a:p>
          <a:p>
            <a:r>
              <a:rPr lang="es-ES" sz="1400" dirty="0" err="1">
                <a:latin typeface="Rubik"/>
              </a:rPr>
              <a:t>hist</a:t>
            </a:r>
            <a:r>
              <a:rPr lang="es-ES" sz="1400" dirty="0">
                <a:latin typeface="Rubik"/>
              </a:rPr>
              <a:t>(</a:t>
            </a:r>
            <a:r>
              <a:rPr lang="es-ES" sz="1400" dirty="0" err="1">
                <a:latin typeface="Rubik"/>
              </a:rPr>
              <a:t>exp</a:t>
            </a:r>
            <a:r>
              <a:rPr lang="es-ES" sz="1400" dirty="0">
                <a:latin typeface="Rubik"/>
              </a:rPr>
              <a:t>(</a:t>
            </a:r>
            <a:r>
              <a:rPr lang="es-ES" sz="1400" dirty="0" err="1">
                <a:latin typeface="Rubik"/>
              </a:rPr>
              <a:t>df.limpio$ln_als</a:t>
            </a:r>
            <a:r>
              <a:rPr lang="es-ES" sz="1400" dirty="0">
                <a:latin typeface="Rubik"/>
              </a:rPr>
              <a:t>), col="gray",</a:t>
            </a:r>
          </a:p>
          <a:p>
            <a:r>
              <a:rPr lang="es-ES" sz="1400" dirty="0">
                <a:latin typeface="Rubik"/>
              </a:rPr>
              <a:t>     </a:t>
            </a:r>
            <a:r>
              <a:rPr lang="es-ES" sz="1400" dirty="0" err="1">
                <a:latin typeface="Rubik"/>
              </a:rPr>
              <a:t>main</a:t>
            </a:r>
            <a:r>
              <a:rPr lang="es-ES" sz="1400" dirty="0">
                <a:latin typeface="Rubik"/>
              </a:rPr>
              <a:t> = "Gasto en Alimentos Saludables", </a:t>
            </a:r>
          </a:p>
          <a:p>
            <a:r>
              <a:rPr lang="es-ES" sz="1400" dirty="0">
                <a:latin typeface="Rubik"/>
              </a:rPr>
              <a:t>     sub = "Con mu = 593.99 y </a:t>
            </a:r>
            <a:r>
              <a:rPr lang="es-ES" sz="1400" dirty="0" err="1">
                <a:latin typeface="Rubik"/>
              </a:rPr>
              <a:t>sd</a:t>
            </a:r>
            <a:r>
              <a:rPr lang="es-ES" sz="1400" dirty="0">
                <a:latin typeface="Rubik"/>
              </a:rPr>
              <a:t> = 359.01",</a:t>
            </a:r>
          </a:p>
          <a:p>
            <a:r>
              <a:rPr lang="es-ES" sz="1400" dirty="0">
                <a:latin typeface="Rubik"/>
              </a:rPr>
              <a:t>     </a:t>
            </a:r>
            <a:r>
              <a:rPr lang="es-ES" sz="1400" dirty="0" err="1">
                <a:latin typeface="Rubik"/>
              </a:rPr>
              <a:t>xlab</a:t>
            </a:r>
            <a:r>
              <a:rPr lang="es-ES" sz="1400" dirty="0">
                <a:latin typeface="Rubik"/>
              </a:rPr>
              <a:t> = "$ Gasto", </a:t>
            </a:r>
            <a:r>
              <a:rPr lang="es-ES" sz="1400" dirty="0" err="1">
                <a:latin typeface="Rubik"/>
              </a:rPr>
              <a:t>ylab</a:t>
            </a:r>
            <a:r>
              <a:rPr lang="es-ES" sz="1400" dirty="0">
                <a:latin typeface="Rubik"/>
              </a:rPr>
              <a:t> = "Frecuencia")</a:t>
            </a:r>
          </a:p>
          <a:p>
            <a:endParaRPr lang="es-ES" sz="1400" dirty="0">
              <a:latin typeface="Rubik"/>
            </a:endParaRPr>
          </a:p>
          <a:p>
            <a:r>
              <a:rPr lang="es-ES" sz="1400" dirty="0" err="1">
                <a:latin typeface="Rubik"/>
              </a:rPr>
              <a:t>hist</a:t>
            </a:r>
            <a:r>
              <a:rPr lang="es-ES" sz="1400" dirty="0">
                <a:latin typeface="Rubik"/>
              </a:rPr>
              <a:t>(</a:t>
            </a:r>
            <a:r>
              <a:rPr lang="es-ES" sz="1400" dirty="0" err="1">
                <a:latin typeface="Rubik"/>
              </a:rPr>
              <a:t>exp</a:t>
            </a:r>
            <a:r>
              <a:rPr lang="es-ES" sz="1400" dirty="0">
                <a:latin typeface="Rubik"/>
              </a:rPr>
              <a:t>(</a:t>
            </a:r>
            <a:r>
              <a:rPr lang="es-ES" sz="1400" dirty="0" err="1">
                <a:latin typeface="Rubik"/>
              </a:rPr>
              <a:t>df.limpio$ln_alns</a:t>
            </a:r>
            <a:r>
              <a:rPr lang="es-ES" sz="1400" dirty="0">
                <a:latin typeface="Rubik"/>
              </a:rPr>
              <a:t>), col="</a:t>
            </a:r>
            <a:r>
              <a:rPr lang="es-ES" sz="1400" dirty="0" err="1">
                <a:latin typeface="Rubik"/>
              </a:rPr>
              <a:t>purple</a:t>
            </a:r>
            <a:r>
              <a:rPr lang="es-ES" sz="1400" dirty="0">
                <a:latin typeface="Rubik"/>
              </a:rPr>
              <a:t>",</a:t>
            </a:r>
          </a:p>
          <a:p>
            <a:r>
              <a:rPr lang="es-ES" sz="1400" dirty="0">
                <a:latin typeface="Rubik"/>
              </a:rPr>
              <a:t>     </a:t>
            </a:r>
            <a:r>
              <a:rPr lang="es-ES" sz="1400" dirty="0" err="1">
                <a:latin typeface="Rubik"/>
              </a:rPr>
              <a:t>main</a:t>
            </a:r>
            <a:r>
              <a:rPr lang="es-ES" sz="1400" dirty="0">
                <a:latin typeface="Rubik"/>
              </a:rPr>
              <a:t> = "Gasto en Alimentos NO Saludables", </a:t>
            </a:r>
          </a:p>
          <a:p>
            <a:r>
              <a:rPr lang="es-ES" sz="1400" dirty="0">
                <a:latin typeface="Rubik"/>
              </a:rPr>
              <a:t>     sub = "Con mu = 107.89 y </a:t>
            </a:r>
            <a:r>
              <a:rPr lang="es-ES" sz="1400" dirty="0" err="1">
                <a:latin typeface="Rubik"/>
              </a:rPr>
              <a:t>sd</a:t>
            </a:r>
            <a:r>
              <a:rPr lang="es-ES" sz="1400" dirty="0">
                <a:latin typeface="Rubik"/>
              </a:rPr>
              <a:t>= 145.76",</a:t>
            </a:r>
          </a:p>
          <a:p>
            <a:r>
              <a:rPr lang="es-ES" sz="1400" dirty="0">
                <a:latin typeface="Rubik"/>
              </a:rPr>
              <a:t>     </a:t>
            </a:r>
            <a:r>
              <a:rPr lang="es-ES" sz="1400" dirty="0" err="1">
                <a:latin typeface="Rubik"/>
              </a:rPr>
              <a:t>xlab</a:t>
            </a:r>
            <a:r>
              <a:rPr lang="es-ES" sz="1400" dirty="0">
                <a:latin typeface="Rubik"/>
              </a:rPr>
              <a:t> = "$ Gasto", </a:t>
            </a:r>
            <a:r>
              <a:rPr lang="es-ES" sz="1400" dirty="0" err="1">
                <a:latin typeface="Rubik"/>
              </a:rPr>
              <a:t>ylab</a:t>
            </a:r>
            <a:r>
              <a:rPr lang="es-ES" sz="1400" dirty="0">
                <a:latin typeface="Rubik"/>
              </a:rPr>
              <a:t> = "Frecuencia")</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2" name="Imagen 1"/>
          <p:cNvPicPr>
            <a:picLocks noChangeAspect="1"/>
          </p:cNvPicPr>
          <p:nvPr/>
        </p:nvPicPr>
        <p:blipFill>
          <a:blip r:embed="rId2"/>
          <a:stretch>
            <a:fillRect/>
          </a:stretch>
        </p:blipFill>
        <p:spPr>
          <a:xfrm>
            <a:off x="5007418" y="828020"/>
            <a:ext cx="6274461" cy="4838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7051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5539978"/>
          </a:xfrm>
          <a:prstGeom prst="rect">
            <a:avLst/>
          </a:prstGeom>
        </p:spPr>
        <p:txBody>
          <a:bodyPr wrap="square">
            <a:spAutoFit/>
          </a:bodyPr>
          <a:lstStyle/>
          <a:p>
            <a:r>
              <a:rPr lang="es-ES" sz="1600" dirty="0">
                <a:solidFill>
                  <a:schemeClr val="bg2">
                    <a:lumMod val="50000"/>
                  </a:schemeClr>
                </a:solidFill>
                <a:latin typeface="Rubik"/>
              </a:rPr>
              <a:t># 2. Realiza un análisis descriptivo de la información</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Análisis descriptivo y gráfico</a:t>
            </a:r>
          </a:p>
          <a:p>
            <a:r>
              <a:rPr lang="es-ES" sz="1600" dirty="0" err="1">
                <a:latin typeface="Rubik"/>
              </a:rPr>
              <a:t>pairs</a:t>
            </a:r>
            <a:r>
              <a:rPr lang="es-ES" sz="1600" dirty="0">
                <a:latin typeface="Rubik"/>
              </a:rPr>
              <a:t>(~ </a:t>
            </a:r>
            <a:r>
              <a:rPr lang="es-ES" sz="1600" dirty="0" err="1">
                <a:latin typeface="Rubik"/>
              </a:rPr>
              <a:t>numpeho</a:t>
            </a:r>
            <a:r>
              <a:rPr lang="es-ES" sz="1600" dirty="0">
                <a:latin typeface="Rubik"/>
              </a:rPr>
              <a:t> + </a:t>
            </a:r>
            <a:r>
              <a:rPr lang="es-ES" sz="1600" dirty="0" err="1">
                <a:latin typeface="Rubik"/>
              </a:rPr>
              <a:t>edadjef</a:t>
            </a:r>
            <a:r>
              <a:rPr lang="es-ES" sz="1600" dirty="0">
                <a:latin typeface="Rubik"/>
              </a:rPr>
              <a:t> + </a:t>
            </a:r>
            <a:r>
              <a:rPr lang="es-ES" sz="1600" dirty="0" err="1">
                <a:latin typeface="Rubik"/>
              </a:rPr>
              <a:t>añosedu</a:t>
            </a:r>
            <a:r>
              <a:rPr lang="es-ES" sz="1600" dirty="0">
                <a:latin typeface="Rubik"/>
              </a:rPr>
              <a:t> + </a:t>
            </a:r>
            <a:r>
              <a:rPr lang="es-ES" sz="1600" dirty="0" err="1">
                <a:latin typeface="Rubik"/>
              </a:rPr>
              <a:t>ln_als</a:t>
            </a:r>
            <a:r>
              <a:rPr lang="es-ES" sz="1600" dirty="0">
                <a:latin typeface="Rubik"/>
              </a:rPr>
              <a:t> +</a:t>
            </a:r>
          </a:p>
          <a:p>
            <a:r>
              <a:rPr lang="es-ES" sz="1600" dirty="0">
                <a:latin typeface="Rubik"/>
              </a:rPr>
              <a:t>  </a:t>
            </a:r>
            <a:r>
              <a:rPr lang="es-ES" sz="1600" dirty="0" err="1">
                <a:latin typeface="Rubik"/>
              </a:rPr>
              <a:t>ln_alns</a:t>
            </a:r>
            <a:r>
              <a:rPr lang="es-ES" sz="1600" dirty="0">
                <a:latin typeface="Rubik"/>
              </a:rPr>
              <a:t>, data = </a:t>
            </a:r>
            <a:r>
              <a:rPr lang="es-ES" sz="1600" dirty="0" err="1">
                <a:latin typeface="Rubik"/>
              </a:rPr>
              <a:t>df</a:t>
            </a:r>
            <a:r>
              <a:rPr lang="es-ES" sz="1600" dirty="0">
                <a:latin typeface="Rubik"/>
              </a:rPr>
              <a:t>, gap = 0.4, </a:t>
            </a:r>
            <a:r>
              <a:rPr lang="es-ES" sz="1600" dirty="0" err="1">
                <a:latin typeface="Rubik"/>
              </a:rPr>
              <a:t>cex.labels</a:t>
            </a:r>
            <a:r>
              <a:rPr lang="es-ES" sz="1600" dirty="0">
                <a:latin typeface="Rubik"/>
              </a:rPr>
              <a:t> = 1.5)  #</a:t>
            </a:r>
            <a:r>
              <a:rPr lang="es-ES" sz="1600" dirty="0">
                <a:latin typeface="Rubik"/>
                <a:sym typeface="Wingdings" panose="05000000000000000000" pitchFamily="2" charset="2"/>
              </a:rPr>
              <a:t></a:t>
            </a:r>
            <a:endParaRPr lang="es-ES" sz="1600" dirty="0">
              <a:latin typeface="Rubik"/>
            </a:endParaRPr>
          </a:p>
          <a:p>
            <a:endParaRPr lang="es-ES" sz="1600" dirty="0">
              <a:latin typeface="Rubik"/>
            </a:endParaRPr>
          </a:p>
          <a:p>
            <a:r>
              <a:rPr lang="es-ES" sz="1600" dirty="0" err="1">
                <a:latin typeface="Rubik"/>
              </a:rPr>
              <a:t>df.select</a:t>
            </a:r>
            <a:r>
              <a:rPr lang="es-ES" sz="1600" dirty="0">
                <a:latin typeface="Rubik"/>
              </a:rPr>
              <a:t> &lt;- </a:t>
            </a:r>
            <a:r>
              <a:rPr lang="es-ES" sz="1600" dirty="0" err="1">
                <a:latin typeface="Rubik"/>
              </a:rPr>
              <a:t>select</a:t>
            </a:r>
            <a:r>
              <a:rPr lang="es-ES" sz="1600" dirty="0">
                <a:latin typeface="Rubik"/>
              </a:rPr>
              <a:t>(</a:t>
            </a:r>
            <a:r>
              <a:rPr lang="es-ES" sz="1600" dirty="0" err="1">
                <a:latin typeface="Rubik"/>
              </a:rPr>
              <a:t>df</a:t>
            </a:r>
            <a:r>
              <a:rPr lang="es-ES" sz="1600" dirty="0">
                <a:latin typeface="Rubik"/>
              </a:rPr>
              <a:t>, </a:t>
            </a:r>
            <a:r>
              <a:rPr lang="es-ES" sz="1600" dirty="0" err="1">
                <a:latin typeface="Rubik"/>
              </a:rPr>
              <a:t>numpeho</a:t>
            </a:r>
            <a:r>
              <a:rPr lang="es-ES" sz="1600" dirty="0">
                <a:latin typeface="Rubik"/>
              </a:rPr>
              <a:t>, </a:t>
            </a:r>
            <a:r>
              <a:rPr lang="es-ES" sz="1600" dirty="0" err="1">
                <a:latin typeface="Rubik"/>
              </a:rPr>
              <a:t>edadjef</a:t>
            </a:r>
            <a:r>
              <a:rPr lang="es-ES" sz="1600" dirty="0">
                <a:latin typeface="Rubik"/>
              </a:rPr>
              <a:t>, </a:t>
            </a:r>
            <a:r>
              <a:rPr lang="es-ES" sz="1600" dirty="0" err="1">
                <a:latin typeface="Rubik"/>
              </a:rPr>
              <a:t>añosedu</a:t>
            </a:r>
            <a:r>
              <a:rPr lang="es-ES" sz="1600" dirty="0">
                <a:latin typeface="Rubik"/>
              </a:rPr>
              <a:t>, </a:t>
            </a:r>
          </a:p>
          <a:p>
            <a:r>
              <a:rPr lang="es-ES" sz="1600" dirty="0">
                <a:latin typeface="Rubik"/>
              </a:rPr>
              <a:t>   </a:t>
            </a:r>
            <a:r>
              <a:rPr lang="es-ES" sz="1600" dirty="0" err="1">
                <a:latin typeface="Rubik"/>
              </a:rPr>
              <a:t>ln_als</a:t>
            </a:r>
            <a:r>
              <a:rPr lang="es-ES" sz="1600" dirty="0">
                <a:latin typeface="Rubik"/>
              </a:rPr>
              <a:t>, </a:t>
            </a:r>
            <a:r>
              <a:rPr lang="es-ES" sz="1600" dirty="0" err="1">
                <a:latin typeface="Rubik"/>
              </a:rPr>
              <a:t>ln_alns</a:t>
            </a:r>
            <a:r>
              <a:rPr lang="es-ES" sz="1600" dirty="0">
                <a:latin typeface="Rubik"/>
              </a:rPr>
              <a:t>)	</a:t>
            </a:r>
            <a:r>
              <a:rPr lang="es-ES" sz="1600" dirty="0">
                <a:solidFill>
                  <a:schemeClr val="bg2">
                    <a:lumMod val="50000"/>
                  </a:schemeClr>
                </a:solidFill>
                <a:latin typeface="Rubik"/>
              </a:rPr>
              <a:t># Seleccionar variables significativas</a:t>
            </a:r>
          </a:p>
          <a:p>
            <a:r>
              <a:rPr lang="es-ES" sz="1600" dirty="0">
                <a:latin typeface="Rubik"/>
              </a:rPr>
              <a:t>	</a:t>
            </a:r>
          </a:p>
          <a:p>
            <a:r>
              <a:rPr lang="es-ES" sz="1600" dirty="0">
                <a:latin typeface="Rubik"/>
              </a:rPr>
              <a:t>summary(</a:t>
            </a:r>
            <a:r>
              <a:rPr lang="es-ES" sz="1600" dirty="0" err="1">
                <a:latin typeface="Rubik"/>
              </a:rPr>
              <a:t>df.select</a:t>
            </a:r>
            <a:r>
              <a:rPr lang="es-ES" sz="1600" dirty="0">
                <a:latin typeface="Rubik"/>
              </a:rPr>
              <a:t>)	</a:t>
            </a:r>
            <a:r>
              <a:rPr lang="es-ES" sz="1600" dirty="0">
                <a:solidFill>
                  <a:schemeClr val="bg2">
                    <a:lumMod val="50000"/>
                  </a:schemeClr>
                </a:solidFill>
                <a:latin typeface="Rubik"/>
              </a:rPr>
              <a:t># Resumen</a:t>
            </a:r>
          </a:p>
          <a:p>
            <a:endParaRPr lang="es-ES" sz="1600" dirty="0">
              <a:latin typeface="Rubik"/>
            </a:endParaRPr>
          </a:p>
          <a:p>
            <a:endParaRPr lang="es-ES" sz="1600" dirty="0">
              <a:latin typeface="Rubik"/>
            </a:endParaRPr>
          </a:p>
          <a:p>
            <a:endParaRPr lang="es-ES" sz="1600" dirty="0">
              <a:latin typeface="Rubik"/>
            </a:endParaRPr>
          </a:p>
          <a:p>
            <a:endParaRPr lang="es-ES" sz="1600" dirty="0">
              <a:latin typeface="Rubik"/>
            </a:endParaRPr>
          </a:p>
          <a:p>
            <a:endParaRPr lang="es-ES" sz="1600" dirty="0">
              <a:latin typeface="Rubik"/>
            </a:endParaRPr>
          </a:p>
          <a:p>
            <a:endParaRPr lang="es-ES" sz="1600" dirty="0">
              <a:latin typeface="Rubik"/>
            </a:endParaRPr>
          </a:p>
          <a:p>
            <a:endParaRPr lang="es-ES" sz="1600" dirty="0">
              <a:latin typeface="Rubik"/>
            </a:endParaRPr>
          </a:p>
          <a:p>
            <a:r>
              <a:rPr lang="es-ES" sz="1600" dirty="0">
                <a:latin typeface="Rubik"/>
              </a:rPr>
              <a:t>round(</a:t>
            </a:r>
            <a:r>
              <a:rPr lang="es-ES" sz="1600" dirty="0" err="1">
                <a:latin typeface="Rubik"/>
              </a:rPr>
              <a:t>cor</a:t>
            </a:r>
            <a:r>
              <a:rPr lang="es-ES" sz="1600" dirty="0">
                <a:latin typeface="Rubik"/>
              </a:rPr>
              <a:t>(</a:t>
            </a:r>
            <a:r>
              <a:rPr lang="es-ES" sz="1600" dirty="0" err="1">
                <a:latin typeface="Rubik"/>
              </a:rPr>
              <a:t>df.select</a:t>
            </a:r>
            <a:r>
              <a:rPr lang="es-ES" sz="1600" dirty="0">
                <a:latin typeface="Rubik"/>
              </a:rPr>
              <a:t>),4) </a:t>
            </a:r>
            <a:r>
              <a:rPr lang="es-ES" sz="1600" dirty="0">
                <a:solidFill>
                  <a:schemeClr val="bg2">
                    <a:lumMod val="50000"/>
                  </a:schemeClr>
                </a:solidFill>
                <a:latin typeface="Rubik"/>
              </a:rPr>
              <a:t># Correlación</a:t>
            </a:r>
          </a:p>
          <a:p>
            <a:endParaRPr lang="es-ES" sz="1600" dirty="0">
              <a:latin typeface="Rubik"/>
            </a:endParaRPr>
          </a:p>
          <a:p>
            <a:endParaRPr lang="es-ES" sz="1600" dirty="0">
              <a:latin typeface="Rubik"/>
            </a:endParaRPr>
          </a:p>
          <a:p>
            <a:endParaRPr lang="es-ES" sz="1600" dirty="0">
              <a:latin typeface="Rubik"/>
            </a:endParaRPr>
          </a:p>
          <a:p>
            <a:r>
              <a:rPr lang="es-ES" dirty="0"/>
              <a:t>	</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13" name="Imagen 12"/>
          <p:cNvPicPr>
            <a:picLocks noChangeAspect="1"/>
          </p:cNvPicPr>
          <p:nvPr/>
        </p:nvPicPr>
        <p:blipFill>
          <a:blip r:embed="rId2"/>
          <a:stretch>
            <a:fillRect/>
          </a:stretch>
        </p:blipFill>
        <p:spPr>
          <a:xfrm>
            <a:off x="5308600" y="553648"/>
            <a:ext cx="7023201" cy="4419983"/>
          </a:xfrm>
          <a:prstGeom prst="rect">
            <a:avLst/>
          </a:prstGeom>
        </p:spPr>
      </p:pic>
      <p:pic>
        <p:nvPicPr>
          <p:cNvPr id="2" name="Imagen 1"/>
          <p:cNvPicPr>
            <a:picLocks noChangeAspect="1"/>
          </p:cNvPicPr>
          <p:nvPr/>
        </p:nvPicPr>
        <p:blipFill>
          <a:blip r:embed="rId3"/>
          <a:stretch>
            <a:fillRect/>
          </a:stretch>
        </p:blipFill>
        <p:spPr>
          <a:xfrm>
            <a:off x="241300" y="3491428"/>
            <a:ext cx="5067300" cy="971701"/>
          </a:xfrm>
          <a:prstGeom prst="rect">
            <a:avLst/>
          </a:prstGeom>
          <a:ln>
            <a:noFill/>
          </a:ln>
          <a:effectLst>
            <a:outerShdw blurRad="292100" dist="139700" dir="2700000" algn="tl" rotWithShape="0">
              <a:srgbClr val="333333">
                <a:alpha val="65000"/>
              </a:srgbClr>
            </a:outerShdw>
          </a:effectLst>
        </p:spPr>
      </p:pic>
      <p:pic>
        <p:nvPicPr>
          <p:cNvPr id="4" name="Imagen 3"/>
          <p:cNvPicPr>
            <a:picLocks noChangeAspect="1"/>
          </p:cNvPicPr>
          <p:nvPr/>
        </p:nvPicPr>
        <p:blipFill>
          <a:blip r:embed="rId4"/>
          <a:stretch>
            <a:fillRect/>
          </a:stretch>
        </p:blipFill>
        <p:spPr>
          <a:xfrm>
            <a:off x="768931" y="5409891"/>
            <a:ext cx="3648584" cy="1019317"/>
          </a:xfrm>
          <a:prstGeom prst="rect">
            <a:avLst/>
          </a:prstGeom>
        </p:spPr>
      </p:pic>
    </p:spTree>
    <p:extLst>
      <p:ext uri="{BB962C8B-B14F-4D97-AF65-F5344CB8AC3E}">
        <p14:creationId xmlns:p14="http://schemas.microsoft.com/office/powerpoint/2010/main" val="32405725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2339102"/>
          </a:xfrm>
          <a:prstGeom prst="rect">
            <a:avLst/>
          </a:prstGeom>
        </p:spPr>
        <p:txBody>
          <a:bodyPr wrap="square">
            <a:spAutoFit/>
          </a:bodyPr>
          <a:lstStyle/>
          <a:p>
            <a:r>
              <a:rPr lang="es-ES" sz="1600" dirty="0">
                <a:solidFill>
                  <a:schemeClr val="bg2">
                    <a:lumMod val="50000"/>
                  </a:schemeClr>
                </a:solidFill>
                <a:latin typeface="Rubik"/>
              </a:rPr>
              <a:t># 2. Realiza un análisis descriptivo de la información</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Tabla descriptiva de nivel socioeconómico distribuido por ubicación geográfica</a:t>
            </a: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endParaRPr lang="es-ES" sz="1600" dirty="0">
              <a:latin typeface="Rubik"/>
            </a:endParaRPr>
          </a:p>
          <a:p>
            <a:endParaRPr lang="es-ES" sz="1600" dirty="0">
              <a:latin typeface="Rubik"/>
            </a:endParaRPr>
          </a:p>
          <a:p>
            <a:endParaRPr lang="es-ES" sz="1600" dirty="0">
              <a:latin typeface="Rubik"/>
            </a:endParaRPr>
          </a:p>
          <a:p>
            <a:r>
              <a:rPr lang="es-ES" dirty="0"/>
              <a:t>	</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9" name="Imagen 8"/>
          <p:cNvPicPr>
            <a:picLocks noChangeAspect="1"/>
          </p:cNvPicPr>
          <p:nvPr/>
        </p:nvPicPr>
        <p:blipFill>
          <a:blip r:embed="rId2"/>
          <a:stretch>
            <a:fillRect/>
          </a:stretch>
        </p:blipFill>
        <p:spPr>
          <a:xfrm>
            <a:off x="1836950" y="2012483"/>
            <a:ext cx="8081972" cy="2929391"/>
          </a:xfrm>
          <a:prstGeom prst="rect">
            <a:avLst/>
          </a:prstGeom>
        </p:spPr>
      </p:pic>
    </p:spTree>
    <p:extLst>
      <p:ext uri="{BB962C8B-B14F-4D97-AF65-F5344CB8AC3E}">
        <p14:creationId xmlns:p14="http://schemas.microsoft.com/office/powerpoint/2010/main" val="38634807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7650" y="828020"/>
            <a:ext cx="11696700" cy="5755422"/>
          </a:xfrm>
          <a:prstGeom prst="rect">
            <a:avLst/>
          </a:prstGeom>
        </p:spPr>
        <p:txBody>
          <a:bodyPr wrap="square">
            <a:spAutoFit/>
          </a:bodyPr>
          <a:lstStyle/>
          <a:p>
            <a:r>
              <a:rPr lang="es-ES" sz="1600" dirty="0">
                <a:solidFill>
                  <a:schemeClr val="bg2">
                    <a:lumMod val="50000"/>
                  </a:schemeClr>
                </a:solidFill>
                <a:latin typeface="Rubik"/>
              </a:rPr>
              <a:t># 3. Calcula probabilidades que nos permitan entender el problema en México</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"Leer el archivo fuente de datos"</a:t>
            </a:r>
          </a:p>
          <a:p>
            <a:r>
              <a:rPr lang="es-ES" sz="1600" dirty="0" err="1">
                <a:latin typeface="Rubik"/>
              </a:rPr>
              <a:t>df</a:t>
            </a:r>
            <a:r>
              <a:rPr lang="es-ES" sz="1600" dirty="0">
                <a:latin typeface="Rubik"/>
              </a:rPr>
              <a:t> &lt;- read.csv("https://raw.githubusercontent.com/</a:t>
            </a:r>
            <a:r>
              <a:rPr lang="es-ES" sz="1600" dirty="0" err="1">
                <a:latin typeface="Rubik"/>
              </a:rPr>
              <a:t>beduExpert</a:t>
            </a:r>
            <a:r>
              <a:rPr lang="es-ES" sz="1600" dirty="0">
                <a:latin typeface="Rubik"/>
              </a:rPr>
              <a:t>/Programacion-R-Santander-2022/</a:t>
            </a:r>
            <a:r>
              <a:rPr lang="es-ES" sz="1600" dirty="0" err="1">
                <a:latin typeface="Rubik"/>
              </a:rPr>
              <a:t>main</a:t>
            </a:r>
            <a:r>
              <a:rPr lang="es-ES" sz="1600" dirty="0">
                <a:latin typeface="Rubik"/>
              </a:rPr>
              <a:t>/Sesion-08/</a:t>
            </a:r>
            <a:r>
              <a:rPr lang="es-ES" sz="1600" dirty="0" err="1">
                <a:latin typeface="Rubik"/>
              </a:rPr>
              <a:t>Postwork</a:t>
            </a:r>
            <a:r>
              <a:rPr lang="es-ES" sz="1600" dirty="0">
                <a:latin typeface="Rubik"/>
              </a:rPr>
              <a:t>/inseguridad_alimentaria_bedu.csv")</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"Limpiar los datos de NA, datos no existentes y dar formato adecuado“</a:t>
            </a:r>
          </a:p>
          <a:p>
            <a:r>
              <a:rPr lang="es-ES" sz="1600" dirty="0" err="1">
                <a:latin typeface="Rubik"/>
              </a:rPr>
              <a:t>df.limpio</a:t>
            </a:r>
            <a:r>
              <a:rPr lang="es-ES" sz="1600" dirty="0">
                <a:latin typeface="Rubik"/>
              </a:rPr>
              <a:t> &lt;- </a:t>
            </a:r>
            <a:r>
              <a:rPr lang="es-ES" sz="1600" dirty="0" err="1">
                <a:latin typeface="Rubik"/>
              </a:rPr>
              <a:t>df</a:t>
            </a:r>
            <a:r>
              <a:rPr lang="es-ES" sz="1600" dirty="0">
                <a:latin typeface="Rubik"/>
              </a:rPr>
              <a:t>[</a:t>
            </a:r>
            <a:r>
              <a:rPr lang="es-ES" sz="1600" dirty="0" err="1">
                <a:latin typeface="Rubik"/>
              </a:rPr>
              <a:t>complete.cases</a:t>
            </a:r>
            <a:r>
              <a:rPr lang="es-ES" sz="1600" dirty="0">
                <a:latin typeface="Rubik"/>
              </a:rPr>
              <a:t>(</a:t>
            </a:r>
            <a:r>
              <a:rPr lang="es-ES" sz="1600" dirty="0" err="1">
                <a:latin typeface="Rubik"/>
              </a:rPr>
              <a:t>df</a:t>
            </a:r>
            <a:r>
              <a:rPr lang="es-ES" sz="1600" dirty="0">
                <a:latin typeface="Rubik"/>
              </a:rPr>
              <a:t>),]		</a:t>
            </a:r>
            <a:r>
              <a:rPr lang="es-ES" sz="1600" dirty="0">
                <a:solidFill>
                  <a:schemeClr val="bg2">
                    <a:lumMod val="50000"/>
                  </a:schemeClr>
                </a:solidFill>
                <a:latin typeface="Rubik"/>
              </a:rPr>
              <a:t> # Eliminar datos no existentes (NA) </a:t>
            </a:r>
            <a:r>
              <a:rPr lang="es-ES" sz="1600" dirty="0">
                <a:latin typeface="Rubik"/>
              </a:rPr>
              <a:t>	</a:t>
            </a:r>
          </a:p>
          <a:p>
            <a:endParaRPr lang="es-ES" sz="1600" dirty="0">
              <a:latin typeface="Rubik"/>
            </a:endParaRPr>
          </a:p>
          <a:p>
            <a:r>
              <a:rPr lang="es-ES" sz="1600" dirty="0">
                <a:latin typeface="Rubik"/>
              </a:rPr>
              <a:t>View(</a:t>
            </a:r>
            <a:r>
              <a:rPr lang="es-ES" sz="1600" dirty="0" err="1">
                <a:latin typeface="Rubik"/>
              </a:rPr>
              <a:t>df.limpio</a:t>
            </a:r>
            <a:r>
              <a:rPr lang="es-ES" sz="1600" dirty="0">
                <a:latin typeface="Rubik"/>
              </a:rPr>
              <a:t>)				</a:t>
            </a:r>
            <a:r>
              <a:rPr lang="es-ES" sz="1600" dirty="0">
                <a:solidFill>
                  <a:schemeClr val="bg2">
                    <a:lumMod val="50000"/>
                  </a:schemeClr>
                </a:solidFill>
                <a:latin typeface="Rubik"/>
              </a:rPr>
              <a:t># Visualizar el contenido de la variable</a:t>
            </a:r>
          </a:p>
          <a:p>
            <a:endParaRPr lang="es-ES" sz="1600" dirty="0">
              <a:latin typeface="Rubik"/>
            </a:endParaRPr>
          </a:p>
          <a:p>
            <a:r>
              <a:rPr lang="es-ES" sz="1600" dirty="0" err="1">
                <a:latin typeface="Rubik"/>
              </a:rPr>
              <a:t>table</a:t>
            </a:r>
            <a:r>
              <a:rPr lang="es-ES" sz="1600" dirty="0">
                <a:latin typeface="Rubik"/>
              </a:rPr>
              <a:t>(</a:t>
            </a:r>
            <a:r>
              <a:rPr lang="es-ES" sz="1600" dirty="0" err="1">
                <a:latin typeface="Rubik"/>
              </a:rPr>
              <a:t>df.limpio$IA</a:t>
            </a:r>
            <a:r>
              <a:rPr lang="es-ES" sz="1600" dirty="0">
                <a:latin typeface="Rubik"/>
              </a:rPr>
              <a:t>)				</a:t>
            </a:r>
            <a:r>
              <a:rPr lang="es-ES" sz="1600" dirty="0">
                <a:solidFill>
                  <a:schemeClr val="bg2">
                    <a:lumMod val="50000"/>
                  </a:schemeClr>
                </a:solidFill>
                <a:latin typeface="Rubik"/>
              </a:rPr>
              <a:t># Tabla de frecuencias</a:t>
            </a:r>
          </a:p>
          <a:p>
            <a:r>
              <a:rPr lang="es-ES" sz="1600" dirty="0">
                <a:latin typeface="Rubik"/>
              </a:rPr>
              <a:t> 	</a:t>
            </a:r>
            <a:r>
              <a:rPr lang="es-ES" sz="1600" dirty="0">
                <a:solidFill>
                  <a:schemeClr val="bg2">
                    <a:lumMod val="50000"/>
                  </a:schemeClr>
                </a:solidFill>
                <a:latin typeface="Rubik"/>
              </a:rPr>
              <a:t># 0	1 </a:t>
            </a:r>
          </a:p>
          <a:p>
            <a:r>
              <a:rPr lang="es-ES" sz="1600" dirty="0">
                <a:solidFill>
                  <a:schemeClr val="bg2">
                    <a:lumMod val="50000"/>
                  </a:schemeClr>
                </a:solidFill>
                <a:latin typeface="Rubik"/>
              </a:rPr>
              <a:t>	# 5853 14427 </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#La probabilidad de que un hogar viva en Inseguridad Alimentaria es la media o valor esperado</a:t>
            </a:r>
          </a:p>
          <a:p>
            <a:r>
              <a:rPr lang="es-ES" sz="1600" dirty="0">
                <a:latin typeface="Rubik"/>
              </a:rPr>
              <a:t>mean(</a:t>
            </a:r>
            <a:r>
              <a:rPr lang="es-ES" sz="1600" dirty="0" err="1">
                <a:latin typeface="Rubik"/>
              </a:rPr>
              <a:t>df.limpio$IA</a:t>
            </a:r>
            <a:r>
              <a:rPr lang="es-ES" sz="1600" dirty="0">
                <a:latin typeface="Rubik"/>
              </a:rPr>
              <a:t>)			</a:t>
            </a:r>
            <a:r>
              <a:rPr lang="es-ES" sz="1600" dirty="0">
                <a:solidFill>
                  <a:schemeClr val="bg2">
                    <a:lumMod val="50000"/>
                  </a:schemeClr>
                </a:solidFill>
                <a:latin typeface="Rubik"/>
              </a:rPr>
              <a:t>	# [1] 0.7113905</a:t>
            </a:r>
          </a:p>
          <a:p>
            <a:endParaRPr lang="es-ES" sz="1600" dirty="0">
              <a:latin typeface="Rubik"/>
            </a:endParaRPr>
          </a:p>
          <a:p>
            <a:endParaRPr lang="es-ES" sz="1600" dirty="0">
              <a:latin typeface="Rubik"/>
            </a:endParaRPr>
          </a:p>
          <a:p>
            <a:r>
              <a:rPr lang="es-ES" sz="1600" dirty="0">
                <a:latin typeface="Rubik"/>
              </a:rPr>
              <a:t>“</a:t>
            </a:r>
            <a:endParaRPr lang="es-ES" sz="1600" dirty="0">
              <a:solidFill>
                <a:schemeClr val="bg2">
                  <a:lumMod val="50000"/>
                </a:schemeClr>
              </a:solidFill>
              <a:latin typeface="Rubik"/>
            </a:endParaRPr>
          </a:p>
          <a:p>
            <a:r>
              <a:rPr lang="es-ES" sz="1600" dirty="0">
                <a:solidFill>
                  <a:schemeClr val="bg2">
                    <a:lumMod val="50000"/>
                  </a:schemeClr>
                </a:solidFill>
                <a:latin typeface="Rubik"/>
              </a:rPr>
              <a:t>Podemos concluir entonces que la probabilidad de un evento 'exitoso‘, es decir, </a:t>
            </a:r>
          </a:p>
          <a:p>
            <a:r>
              <a:rPr lang="es-ES" sz="1600" dirty="0">
                <a:solidFill>
                  <a:schemeClr val="bg2">
                    <a:lumMod val="50000"/>
                  </a:schemeClr>
                </a:solidFill>
                <a:latin typeface="Rubik"/>
              </a:rPr>
              <a:t>que un hogar viva en Inseguridad Alimentaria es que </a:t>
            </a:r>
            <a:r>
              <a:rPr lang="es-ES" sz="1600" b="1" dirty="0">
                <a:solidFill>
                  <a:schemeClr val="bg2">
                    <a:lumMod val="50000"/>
                  </a:schemeClr>
                </a:solidFill>
                <a:latin typeface="Rubik"/>
              </a:rPr>
              <a:t>p=0.7113</a:t>
            </a:r>
          </a:p>
          <a:p>
            <a:r>
              <a:rPr lang="es-ES" sz="1600" dirty="0">
                <a:latin typeface="Rubik"/>
              </a:rPr>
              <a:t>"</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02159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7650" y="828020"/>
            <a:ext cx="11696700" cy="4770537"/>
          </a:xfrm>
          <a:prstGeom prst="rect">
            <a:avLst/>
          </a:prstGeom>
        </p:spPr>
        <p:txBody>
          <a:bodyPr wrap="square">
            <a:spAutoFit/>
          </a:bodyPr>
          <a:lstStyle/>
          <a:p>
            <a:r>
              <a:rPr lang="es-ES" sz="1600" dirty="0">
                <a:solidFill>
                  <a:schemeClr val="bg2">
                    <a:lumMod val="50000"/>
                  </a:schemeClr>
                </a:solidFill>
                <a:latin typeface="Rubik"/>
              </a:rPr>
              <a:t># 3. Calcula probabilidades que nos permitan entender el problema en México</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"Ahora grafiquemos una </a:t>
            </a:r>
            <a:r>
              <a:rPr lang="es-ES" sz="1600" dirty="0" err="1">
                <a:solidFill>
                  <a:schemeClr val="bg2">
                    <a:lumMod val="50000"/>
                  </a:schemeClr>
                </a:solidFill>
                <a:latin typeface="Rubik"/>
              </a:rPr>
              <a:t>distribucion</a:t>
            </a:r>
            <a:r>
              <a:rPr lang="es-ES" sz="1600" dirty="0">
                <a:solidFill>
                  <a:schemeClr val="bg2">
                    <a:lumMod val="50000"/>
                  </a:schemeClr>
                </a:solidFill>
                <a:latin typeface="Rubik"/>
              </a:rPr>
              <a:t> </a:t>
            </a:r>
            <a:r>
              <a:rPr lang="es-ES" sz="1600" dirty="0" err="1">
                <a:solidFill>
                  <a:schemeClr val="bg2">
                    <a:lumMod val="50000"/>
                  </a:schemeClr>
                </a:solidFill>
                <a:latin typeface="Rubik"/>
              </a:rPr>
              <a:t>binimial</a:t>
            </a:r>
            <a:r>
              <a:rPr lang="es-ES" sz="1600" dirty="0">
                <a:solidFill>
                  <a:schemeClr val="bg2">
                    <a:lumMod val="50000"/>
                  </a:schemeClr>
                </a:solidFill>
                <a:latin typeface="Rubik"/>
              </a:rPr>
              <a:t> usando ese valor de p"</a:t>
            </a:r>
          </a:p>
          <a:p>
            <a:r>
              <a:rPr lang="es-ES" sz="1600" dirty="0" err="1">
                <a:latin typeface="Rubik"/>
              </a:rPr>
              <a:t>binom</a:t>
            </a:r>
            <a:r>
              <a:rPr lang="es-ES" sz="1600" dirty="0">
                <a:latin typeface="Rubik"/>
              </a:rPr>
              <a:t> &lt;- </a:t>
            </a:r>
            <a:r>
              <a:rPr lang="es-ES" sz="1600" dirty="0" err="1">
                <a:latin typeface="Rubik"/>
              </a:rPr>
              <a:t>rbinom</a:t>
            </a:r>
            <a:r>
              <a:rPr lang="es-ES" sz="1600" dirty="0">
                <a:latin typeface="Rubik"/>
              </a:rPr>
              <a:t>(n=10000,size=10,prob=0.7113)		</a:t>
            </a:r>
            <a:r>
              <a:rPr lang="es-ES" sz="1600" dirty="0">
                <a:solidFill>
                  <a:schemeClr val="bg2">
                    <a:lumMod val="50000"/>
                  </a:schemeClr>
                </a:solidFill>
                <a:latin typeface="Rubik"/>
              </a:rPr>
              <a:t># Generación de distribución binomial a variable</a:t>
            </a:r>
          </a:p>
          <a:p>
            <a:endParaRPr lang="es-ES" sz="1600" dirty="0">
              <a:solidFill>
                <a:schemeClr val="bg2">
                  <a:lumMod val="50000"/>
                </a:schemeClr>
              </a:solidFill>
              <a:latin typeface="Rubik"/>
            </a:endParaRPr>
          </a:p>
          <a:p>
            <a:endParaRPr lang="es-ES" sz="1600" dirty="0">
              <a:latin typeface="Rubik"/>
            </a:endParaRPr>
          </a:p>
          <a:p>
            <a:endParaRPr lang="es-ES" sz="1600" dirty="0">
              <a:latin typeface="Rubik"/>
            </a:endParaRPr>
          </a:p>
          <a:p>
            <a:endParaRPr lang="es-ES" sz="1600" dirty="0">
              <a:latin typeface="Rubik"/>
            </a:endParaRPr>
          </a:p>
          <a:p>
            <a:r>
              <a:rPr lang="es-ES" sz="1600" dirty="0" err="1">
                <a:latin typeface="Rubik"/>
              </a:rPr>
              <a:t>barplot</a:t>
            </a:r>
            <a:r>
              <a:rPr lang="es-ES" sz="1600" dirty="0">
                <a:latin typeface="Rubik"/>
              </a:rPr>
              <a:t>(</a:t>
            </a:r>
            <a:r>
              <a:rPr lang="es-ES" sz="1600" dirty="0" err="1">
                <a:latin typeface="Rubik"/>
              </a:rPr>
              <a:t>table</a:t>
            </a:r>
            <a:r>
              <a:rPr lang="es-ES" sz="1600" dirty="0">
                <a:latin typeface="Rubik"/>
              </a:rPr>
              <a:t>(</a:t>
            </a:r>
            <a:r>
              <a:rPr lang="es-ES" sz="1600" dirty="0" err="1">
                <a:latin typeface="Rubik"/>
              </a:rPr>
              <a:t>binom</a:t>
            </a:r>
            <a:r>
              <a:rPr lang="es-ES" sz="1600" dirty="0">
                <a:latin typeface="Rubik"/>
              </a:rPr>
              <a:t>)/</a:t>
            </a:r>
            <a:r>
              <a:rPr lang="es-ES" sz="1600" dirty="0" err="1">
                <a:latin typeface="Rubik"/>
              </a:rPr>
              <a:t>length</a:t>
            </a:r>
            <a:r>
              <a:rPr lang="es-ES" sz="1600" dirty="0">
                <a:latin typeface="Rubik"/>
              </a:rPr>
              <a:t>(</a:t>
            </a:r>
            <a:r>
              <a:rPr lang="es-ES" sz="1600" dirty="0" err="1">
                <a:latin typeface="Rubik"/>
              </a:rPr>
              <a:t>binom</a:t>
            </a:r>
            <a:r>
              <a:rPr lang="es-ES" sz="1600" dirty="0">
                <a:latin typeface="Rubik"/>
              </a:rPr>
              <a:t>),		</a:t>
            </a:r>
          </a:p>
          <a:p>
            <a:r>
              <a:rPr lang="es-ES" sz="1600" dirty="0">
                <a:latin typeface="Rubik"/>
              </a:rPr>
              <a:t>        </a:t>
            </a:r>
            <a:r>
              <a:rPr lang="es-ES" sz="1600" dirty="0" err="1">
                <a:latin typeface="Rubik"/>
              </a:rPr>
              <a:t>main</a:t>
            </a:r>
            <a:r>
              <a:rPr lang="es-ES" sz="1600" dirty="0">
                <a:latin typeface="Rubik"/>
              </a:rPr>
              <a:t> = "Distribución Binomial", </a:t>
            </a:r>
          </a:p>
          <a:p>
            <a:r>
              <a:rPr lang="es-ES" sz="1600" dirty="0">
                <a:latin typeface="Rubik"/>
              </a:rPr>
              <a:t>        </a:t>
            </a:r>
            <a:r>
              <a:rPr lang="es-ES" sz="1600" dirty="0" err="1">
                <a:latin typeface="Rubik"/>
              </a:rPr>
              <a:t>ylab</a:t>
            </a:r>
            <a:r>
              <a:rPr lang="es-ES" sz="1600" dirty="0">
                <a:latin typeface="Rubik"/>
              </a:rPr>
              <a:t> = "Probabilidad",</a:t>
            </a:r>
          </a:p>
          <a:p>
            <a:r>
              <a:rPr lang="es-ES" sz="1600" dirty="0">
                <a:latin typeface="Rubik"/>
              </a:rPr>
              <a:t>        </a:t>
            </a:r>
            <a:r>
              <a:rPr lang="es-ES" sz="1600" dirty="0" err="1">
                <a:latin typeface="Rubik"/>
              </a:rPr>
              <a:t>xlab</a:t>
            </a:r>
            <a:r>
              <a:rPr lang="es-ES" sz="1600" dirty="0">
                <a:latin typeface="Rubik"/>
              </a:rPr>
              <a:t> = "# hogares en Inseguridad	</a:t>
            </a:r>
          </a:p>
          <a:p>
            <a:r>
              <a:rPr lang="es-ES" sz="1600" dirty="0">
                <a:latin typeface="Rubik"/>
              </a:rPr>
              <a:t>	   Alimentaria de 10 visitas")</a:t>
            </a:r>
            <a:r>
              <a:rPr lang="es-ES" sz="1600" dirty="0">
                <a:solidFill>
                  <a:schemeClr val="bg2">
                    <a:lumMod val="50000"/>
                  </a:schemeClr>
                </a:solidFill>
                <a:latin typeface="Rubik"/>
              </a:rPr>
              <a:t>			</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 Crear gráfica de barras</a:t>
            </a: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a:solidFill>
                  <a:schemeClr val="bg2">
                    <a:lumMod val="50000"/>
                  </a:schemeClr>
                </a:solidFill>
                <a:latin typeface="Rubik"/>
              </a:rPr>
              <a:t>"Vemos que tiene un sesgo hacia la izquierda"</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2" name="Imagen 1"/>
          <p:cNvPicPr>
            <a:picLocks noChangeAspect="1"/>
          </p:cNvPicPr>
          <p:nvPr/>
        </p:nvPicPr>
        <p:blipFill>
          <a:blip r:embed="rId2"/>
          <a:stretch>
            <a:fillRect/>
          </a:stretch>
        </p:blipFill>
        <p:spPr>
          <a:xfrm>
            <a:off x="5176981" y="2356185"/>
            <a:ext cx="5515367" cy="36737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824357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7650" y="828020"/>
            <a:ext cx="11696700" cy="5262979"/>
          </a:xfrm>
          <a:prstGeom prst="rect">
            <a:avLst/>
          </a:prstGeom>
        </p:spPr>
        <p:txBody>
          <a:bodyPr wrap="square">
            <a:spAutoFit/>
          </a:bodyPr>
          <a:lstStyle/>
          <a:p>
            <a:r>
              <a:rPr lang="es-ES" sz="1600" dirty="0">
                <a:solidFill>
                  <a:schemeClr val="bg2">
                    <a:lumMod val="50000"/>
                  </a:schemeClr>
                </a:solidFill>
                <a:latin typeface="Rubik"/>
              </a:rPr>
              <a:t># 3. Calcula probabilidades que nos permitan entender el problema en México</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"Ahora grafiquemos la función de probabilidad de la variable de inseguridad alimentaria en un supuesto de 100 visitas a hogares"</a:t>
            </a:r>
          </a:p>
          <a:p>
            <a:endParaRPr lang="es-ES" sz="1600" dirty="0">
              <a:solidFill>
                <a:schemeClr val="bg2">
                  <a:lumMod val="50000"/>
                </a:schemeClr>
              </a:solidFill>
              <a:latin typeface="Rubik"/>
            </a:endParaRPr>
          </a:p>
          <a:p>
            <a:r>
              <a:rPr lang="es-ES" sz="1600" dirty="0">
                <a:latin typeface="Rubik"/>
              </a:rPr>
              <a:t>x&lt;-1:100</a:t>
            </a:r>
          </a:p>
          <a:p>
            <a:endParaRPr lang="es-ES" sz="1600" dirty="0">
              <a:latin typeface="Rubik"/>
            </a:endParaRPr>
          </a:p>
          <a:p>
            <a:r>
              <a:rPr lang="es-ES" sz="1600" dirty="0" err="1">
                <a:latin typeface="Rubik"/>
              </a:rPr>
              <a:t>plot</a:t>
            </a:r>
            <a:r>
              <a:rPr lang="es-ES" sz="1600" dirty="0">
                <a:latin typeface="Rubik"/>
              </a:rPr>
              <a:t>(</a:t>
            </a:r>
            <a:r>
              <a:rPr lang="es-ES" sz="1600" dirty="0" err="1">
                <a:latin typeface="Rubik"/>
              </a:rPr>
              <a:t>dbinom</a:t>
            </a:r>
            <a:r>
              <a:rPr lang="es-ES" sz="1600" dirty="0">
                <a:latin typeface="Rubik"/>
              </a:rPr>
              <a:t>(x, </a:t>
            </a:r>
            <a:r>
              <a:rPr lang="es-ES" sz="1600" dirty="0" err="1">
                <a:latin typeface="Rubik"/>
              </a:rPr>
              <a:t>size</a:t>
            </a:r>
            <a:r>
              <a:rPr lang="es-ES" sz="1600" dirty="0">
                <a:latin typeface="Rubik"/>
              </a:rPr>
              <a:t> = 100, </a:t>
            </a:r>
            <a:r>
              <a:rPr lang="es-ES" sz="1600" dirty="0" err="1">
                <a:latin typeface="Rubik"/>
              </a:rPr>
              <a:t>prob</a:t>
            </a:r>
            <a:r>
              <a:rPr lang="es-ES" sz="1600" dirty="0">
                <a:latin typeface="Rubik"/>
              </a:rPr>
              <a:t> = 0.7113), </a:t>
            </a:r>
            <a:r>
              <a:rPr lang="es-ES" sz="1600" dirty="0" err="1">
                <a:latin typeface="Rubik"/>
              </a:rPr>
              <a:t>type</a:t>
            </a:r>
            <a:r>
              <a:rPr lang="es-ES" sz="1600" dirty="0">
                <a:latin typeface="Rubik"/>
              </a:rPr>
              <a:t> = "h",</a:t>
            </a:r>
          </a:p>
          <a:p>
            <a:r>
              <a:rPr lang="es-ES" sz="1600" dirty="0">
                <a:latin typeface="Rubik"/>
              </a:rPr>
              <a:t>   </a:t>
            </a:r>
            <a:r>
              <a:rPr lang="es-ES" sz="1600" dirty="0" err="1">
                <a:latin typeface="Rubik"/>
              </a:rPr>
              <a:t>lwd</a:t>
            </a:r>
            <a:r>
              <a:rPr lang="es-ES" sz="1600" dirty="0">
                <a:latin typeface="Rubik"/>
              </a:rPr>
              <a:t> = 2,      </a:t>
            </a:r>
            <a:r>
              <a:rPr lang="es-ES" sz="1600" dirty="0" err="1">
                <a:latin typeface="Rubik"/>
              </a:rPr>
              <a:t>main</a:t>
            </a:r>
            <a:r>
              <a:rPr lang="es-ES" sz="1600" dirty="0">
                <a:latin typeface="Rubik"/>
              </a:rPr>
              <a:t> = "Función de probabilidad binomial IA",</a:t>
            </a:r>
          </a:p>
          <a:p>
            <a:r>
              <a:rPr lang="es-ES" sz="1600" dirty="0">
                <a:latin typeface="Rubik"/>
              </a:rPr>
              <a:t>   </a:t>
            </a:r>
            <a:r>
              <a:rPr lang="es-ES" sz="1600" dirty="0" err="1">
                <a:latin typeface="Rubik"/>
              </a:rPr>
              <a:t>ylab</a:t>
            </a:r>
            <a:r>
              <a:rPr lang="es-ES" sz="1600" dirty="0">
                <a:latin typeface="Rubik"/>
              </a:rPr>
              <a:t> = "P(X = x)", </a:t>
            </a:r>
          </a:p>
          <a:p>
            <a:r>
              <a:rPr lang="es-ES" sz="1600" dirty="0">
                <a:latin typeface="Rubik"/>
              </a:rPr>
              <a:t>   </a:t>
            </a:r>
            <a:r>
              <a:rPr lang="es-ES" sz="1600" dirty="0" err="1">
                <a:latin typeface="Rubik"/>
              </a:rPr>
              <a:t>xlab</a:t>
            </a:r>
            <a:r>
              <a:rPr lang="es-ES" sz="1600" dirty="0">
                <a:latin typeface="Rubik"/>
              </a:rPr>
              <a:t> = "Número de hogares con IA en 100 visitas")</a:t>
            </a:r>
          </a:p>
          <a:p>
            <a:endParaRPr lang="es-ES" sz="1600" dirty="0">
              <a:latin typeface="Rubik"/>
            </a:endParaRPr>
          </a:p>
          <a:p>
            <a:r>
              <a:rPr lang="es-ES" sz="1600" dirty="0">
                <a:solidFill>
                  <a:schemeClr val="bg2">
                    <a:lumMod val="50000"/>
                  </a:schemeClr>
                </a:solidFill>
                <a:latin typeface="Rubik"/>
              </a:rPr>
              <a:t># Interpretación de la gráfica</a:t>
            </a:r>
          </a:p>
          <a:p>
            <a:r>
              <a:rPr lang="es-ES" sz="1600" dirty="0">
                <a:solidFill>
                  <a:schemeClr val="bg2">
                    <a:lumMod val="50000"/>
                  </a:schemeClr>
                </a:solidFill>
                <a:latin typeface="Rubik"/>
              </a:rPr>
              <a:t>“</a:t>
            </a:r>
          </a:p>
          <a:p>
            <a:r>
              <a:rPr lang="es-ES" sz="1600" dirty="0">
                <a:solidFill>
                  <a:schemeClr val="bg2">
                    <a:lumMod val="50000"/>
                  </a:schemeClr>
                </a:solidFill>
                <a:latin typeface="Rubik"/>
              </a:rPr>
              <a:t>Esta gráfica la podemos interpretar de la siguiente manera:</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Para tratar de explicar el problema de la Inseguridad</a:t>
            </a:r>
          </a:p>
          <a:p>
            <a:r>
              <a:rPr lang="es-ES" sz="1600" dirty="0">
                <a:solidFill>
                  <a:schemeClr val="bg2">
                    <a:lumMod val="50000"/>
                  </a:schemeClr>
                </a:solidFill>
                <a:latin typeface="Rubik"/>
              </a:rPr>
              <a:t>   Alimentaria en México, podemos concluir que al hacer</a:t>
            </a:r>
          </a:p>
          <a:p>
            <a:r>
              <a:rPr lang="es-ES" sz="1600" dirty="0">
                <a:solidFill>
                  <a:schemeClr val="bg2">
                    <a:lumMod val="50000"/>
                  </a:schemeClr>
                </a:solidFill>
                <a:latin typeface="Rubik"/>
              </a:rPr>
              <a:t>   una visita a 100 hogares en el país, encontraremos </a:t>
            </a:r>
          </a:p>
          <a:p>
            <a:r>
              <a:rPr lang="es-ES" sz="1600" dirty="0">
                <a:solidFill>
                  <a:schemeClr val="bg2">
                    <a:lumMod val="50000"/>
                  </a:schemeClr>
                </a:solidFill>
                <a:latin typeface="Rubik"/>
              </a:rPr>
              <a:t>   entre 60 y 80 hogares en esta condición.</a:t>
            </a:r>
          </a:p>
          <a:p>
            <a:r>
              <a:rPr lang="es-ES" sz="1600" dirty="0">
                <a:solidFill>
                  <a:schemeClr val="bg2">
                    <a:lumMod val="50000"/>
                  </a:schemeClr>
                </a:solidFill>
                <a:latin typeface="Rubik"/>
              </a:rPr>
              <a:t> "</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2"/>
          <a:stretch>
            <a:fillRect/>
          </a:stretch>
        </p:blipFill>
        <p:spPr>
          <a:xfrm>
            <a:off x="5467953" y="1928560"/>
            <a:ext cx="5839640" cy="36104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77090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7650" y="828020"/>
            <a:ext cx="11696700" cy="4031873"/>
          </a:xfrm>
          <a:prstGeom prst="rect">
            <a:avLst/>
          </a:prstGeom>
        </p:spPr>
        <p:txBody>
          <a:bodyPr wrap="square">
            <a:spAutoFit/>
          </a:bodyPr>
          <a:lstStyle/>
          <a:p>
            <a:r>
              <a:rPr lang="es-ES" sz="1600" dirty="0">
                <a:solidFill>
                  <a:schemeClr val="bg2">
                    <a:lumMod val="50000"/>
                  </a:schemeClr>
                </a:solidFill>
                <a:latin typeface="Rubik"/>
              </a:rPr>
              <a:t># 3. Calcula probabilidades que nos permitan entender el problema en México</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"Si queremos calcular la probabilidad de encontrar sólo 50 o menos hogares con IA en México, en una visita a 100 hogares, corremos la siguiente función:" </a:t>
            </a:r>
          </a:p>
          <a:p>
            <a:endParaRPr lang="es-ES" sz="1600" dirty="0">
              <a:solidFill>
                <a:schemeClr val="bg2">
                  <a:lumMod val="50000"/>
                </a:schemeClr>
              </a:solidFill>
              <a:latin typeface="Rubik"/>
            </a:endParaRPr>
          </a:p>
          <a:p>
            <a:r>
              <a:rPr lang="es-ES" sz="1600" dirty="0" err="1">
                <a:latin typeface="Rubik"/>
              </a:rPr>
              <a:t>pbinom</a:t>
            </a:r>
            <a:r>
              <a:rPr lang="es-ES" sz="1600" dirty="0">
                <a:latin typeface="Rubik"/>
              </a:rPr>
              <a:t>(q=50,size=100,p=0.7113,lower.tail=TRUE)			</a:t>
            </a:r>
            <a:r>
              <a:rPr lang="es-ES" sz="1600" dirty="0">
                <a:solidFill>
                  <a:schemeClr val="bg2">
                    <a:lumMod val="50000"/>
                  </a:schemeClr>
                </a:solidFill>
                <a:latin typeface="Rubik"/>
              </a:rPr>
              <a:t># [1] 6.958765e-06</a:t>
            </a:r>
          </a:p>
          <a:p>
            <a:endParaRPr lang="es-ES" sz="1600" dirty="0">
              <a:latin typeface="Rubik"/>
            </a:endParaRPr>
          </a:p>
          <a:p>
            <a:r>
              <a:rPr lang="es-ES" sz="1600" dirty="0">
                <a:solidFill>
                  <a:schemeClr val="bg2">
                    <a:lumMod val="50000"/>
                  </a:schemeClr>
                </a:solidFill>
                <a:latin typeface="Rubik"/>
              </a:rPr>
              <a:t>"Esta probabilidad es de sólo 0.0006958%"</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"En cambio si quiero saber la probabilidad e encontrar por lo menos 65 hogares o más, con Inseguridad alimentaria, la función es la siguiente“</a:t>
            </a:r>
          </a:p>
          <a:p>
            <a:endParaRPr lang="es-ES" sz="1600" dirty="0">
              <a:solidFill>
                <a:schemeClr val="bg2">
                  <a:lumMod val="50000"/>
                </a:schemeClr>
              </a:solidFill>
              <a:latin typeface="Rubik"/>
            </a:endParaRPr>
          </a:p>
          <a:p>
            <a:r>
              <a:rPr lang="es-ES" sz="1600" dirty="0" err="1">
                <a:latin typeface="Rubik"/>
              </a:rPr>
              <a:t>pbinom</a:t>
            </a:r>
            <a:r>
              <a:rPr lang="es-ES" sz="1600" dirty="0">
                <a:latin typeface="Rubik"/>
              </a:rPr>
              <a:t>(q=65,size=100,p=0.7113,lower.tail=FALSE)</a:t>
            </a:r>
            <a:r>
              <a:rPr lang="es-ES" sz="1600" dirty="0">
                <a:solidFill>
                  <a:schemeClr val="bg2">
                    <a:lumMod val="50000"/>
                  </a:schemeClr>
                </a:solidFill>
                <a:latin typeface="Rubik"/>
              </a:rPr>
              <a:t>		# [1] 0.891633</a:t>
            </a:r>
          </a:p>
          <a:p>
            <a:endParaRPr lang="es-ES" sz="1600"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a:solidFill>
                  <a:schemeClr val="bg2">
                    <a:lumMod val="50000"/>
                  </a:schemeClr>
                </a:solidFill>
                <a:latin typeface="Rubik"/>
              </a:rPr>
              <a:t>"Esta probabilidad es del 89.16%"</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1071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2: </a:t>
            </a:r>
            <a:r>
              <a:rPr lang="es-ES" sz="2800" b="0" u="sng" dirty="0">
                <a:effectLst/>
                <a:latin typeface="Montserrat"/>
              </a:rPr>
              <a:t>Programación y manipulación de datos en R</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381000" y="731678"/>
            <a:ext cx="11430000" cy="5755422"/>
          </a:xfrm>
          <a:prstGeom prst="rect">
            <a:avLst/>
          </a:prstGeom>
        </p:spPr>
        <p:txBody>
          <a:bodyPr wrap="square">
            <a:spAutoFit/>
          </a:bodyPr>
          <a:lstStyle/>
          <a:p>
            <a:r>
              <a:rPr lang="es-ES" sz="1600" dirty="0">
                <a:solidFill>
                  <a:schemeClr val="bg2">
                    <a:lumMod val="50000"/>
                  </a:schemeClr>
                </a:solidFill>
                <a:latin typeface="Rubik"/>
              </a:rPr>
              <a:t># Objetivos</a:t>
            </a:r>
          </a:p>
          <a:p>
            <a:r>
              <a:rPr lang="es-ES" sz="1600" dirty="0">
                <a:solidFill>
                  <a:schemeClr val="bg2">
                    <a:lumMod val="50000"/>
                  </a:schemeClr>
                </a:solidFill>
                <a:latin typeface="Rubik"/>
              </a:rPr>
              <a:t>   # - Conocer algunas de las bases de datos disponibles en `R`</a:t>
            </a:r>
          </a:p>
          <a:p>
            <a:r>
              <a:rPr lang="es-ES" sz="1600" dirty="0">
                <a:solidFill>
                  <a:schemeClr val="bg2">
                    <a:lumMod val="50000"/>
                  </a:schemeClr>
                </a:solidFill>
                <a:latin typeface="Rubik"/>
              </a:rPr>
              <a:t>   # - Observar algunas características y manipular los </a:t>
            </a:r>
            <a:r>
              <a:rPr lang="es-ES" sz="1600" dirty="0" err="1">
                <a:solidFill>
                  <a:schemeClr val="bg2">
                    <a:lumMod val="50000"/>
                  </a:schemeClr>
                </a:solidFill>
                <a:latin typeface="Rubik"/>
              </a:rPr>
              <a:t>DataFrames</a:t>
            </a:r>
            <a:r>
              <a:rPr lang="es-ES" sz="1600" dirty="0">
                <a:solidFill>
                  <a:schemeClr val="bg2">
                    <a:lumMod val="50000"/>
                  </a:schemeClr>
                </a:solidFill>
                <a:latin typeface="Rubik"/>
              </a:rPr>
              <a:t> con `</a:t>
            </a:r>
            <a:r>
              <a:rPr lang="es-ES" sz="1600" dirty="0" err="1">
                <a:solidFill>
                  <a:schemeClr val="bg2">
                    <a:lumMod val="50000"/>
                  </a:schemeClr>
                </a:solidFill>
                <a:latin typeface="Rubik"/>
              </a:rPr>
              <a:t>dplyr</a:t>
            </a:r>
            <a:r>
              <a:rPr lang="es-ES" sz="1600" dirty="0">
                <a:solidFill>
                  <a:schemeClr val="bg2">
                    <a:lumMod val="50000"/>
                  </a:schemeClr>
                </a:solidFill>
                <a:latin typeface="Rubik"/>
              </a:rPr>
              <a:t>`</a:t>
            </a:r>
          </a:p>
          <a:p>
            <a:r>
              <a:rPr lang="es-ES" sz="1600" dirty="0">
                <a:solidFill>
                  <a:schemeClr val="bg2">
                    <a:lumMod val="50000"/>
                  </a:schemeClr>
                </a:solidFill>
                <a:latin typeface="Rubik"/>
              </a:rPr>
              <a:t>   # - Realizar visualizaciones con `</a:t>
            </a:r>
            <a:r>
              <a:rPr lang="es-ES" sz="1600" dirty="0" err="1">
                <a:solidFill>
                  <a:schemeClr val="bg2">
                    <a:lumMod val="50000"/>
                  </a:schemeClr>
                </a:solidFill>
                <a:latin typeface="Rubik"/>
              </a:rPr>
              <a:t>ggplot</a:t>
            </a:r>
            <a:r>
              <a:rPr lang="es-ES" sz="1600" dirty="0">
                <a:solidFill>
                  <a:schemeClr val="bg2">
                    <a:lumMod val="50000"/>
                  </a:schemeClr>
                </a:solidFill>
                <a:latin typeface="Rubik"/>
              </a:rPr>
              <a:t>`</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Requisitos</a:t>
            </a:r>
          </a:p>
          <a:p>
            <a:r>
              <a:rPr lang="es-ES" sz="1600" dirty="0">
                <a:solidFill>
                  <a:schemeClr val="bg2">
                    <a:lumMod val="50000"/>
                  </a:schemeClr>
                </a:solidFill>
                <a:latin typeface="Rubik"/>
              </a:rPr>
              <a:t>   # 1. Tener instalado R y </a:t>
            </a:r>
            <a:r>
              <a:rPr lang="es-ES" sz="1600" dirty="0" err="1">
                <a:solidFill>
                  <a:schemeClr val="bg2">
                    <a:lumMod val="50000"/>
                  </a:schemeClr>
                </a:solidFill>
                <a:latin typeface="Rubik"/>
              </a:rPr>
              <a:t>RStudio</a:t>
            </a:r>
            <a:endParaRPr lang="es-ES" sz="1600" dirty="0">
              <a:solidFill>
                <a:schemeClr val="bg2">
                  <a:lumMod val="50000"/>
                </a:schemeClr>
              </a:solidFill>
              <a:latin typeface="Rubik"/>
            </a:endParaRPr>
          </a:p>
          <a:p>
            <a:r>
              <a:rPr lang="es-ES" sz="1600" dirty="0">
                <a:solidFill>
                  <a:schemeClr val="bg2">
                    <a:lumMod val="50000"/>
                  </a:schemeClr>
                </a:solidFill>
                <a:latin typeface="Rubik"/>
              </a:rPr>
              <a:t>   # 2. Haber realizado el </a:t>
            </a:r>
            <a:r>
              <a:rPr lang="es-ES" sz="1600" dirty="0" err="1">
                <a:solidFill>
                  <a:schemeClr val="bg2">
                    <a:lumMod val="50000"/>
                  </a:schemeClr>
                </a:solidFill>
                <a:latin typeface="Rubik"/>
              </a:rPr>
              <a:t>prework</a:t>
            </a:r>
            <a:r>
              <a:rPr lang="es-ES" sz="1600" dirty="0">
                <a:solidFill>
                  <a:schemeClr val="bg2">
                    <a:lumMod val="50000"/>
                  </a:schemeClr>
                </a:solidFill>
                <a:latin typeface="Rubik"/>
              </a:rPr>
              <a:t> y estudiado los ejemplos de la sesión."</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Desarrollo</a:t>
            </a:r>
          </a:p>
          <a:p>
            <a:r>
              <a:rPr lang="es-ES" sz="1600" dirty="0">
                <a:solidFill>
                  <a:schemeClr val="bg2">
                    <a:lumMod val="50000"/>
                  </a:schemeClr>
                </a:solidFill>
                <a:latin typeface="Rubik"/>
              </a:rPr>
              <a:t>“ 1) Inspecciona el </a:t>
            </a:r>
            <a:r>
              <a:rPr lang="es-ES" sz="1600" dirty="0" err="1">
                <a:solidFill>
                  <a:schemeClr val="bg2">
                    <a:lumMod val="50000"/>
                  </a:schemeClr>
                </a:solidFill>
                <a:latin typeface="Rubik"/>
              </a:rPr>
              <a:t>DataSet</a:t>
            </a:r>
            <a:r>
              <a:rPr lang="es-ES" sz="1600" dirty="0">
                <a:solidFill>
                  <a:schemeClr val="bg2">
                    <a:lumMod val="50000"/>
                  </a:schemeClr>
                </a:solidFill>
                <a:latin typeface="Rubik"/>
              </a:rPr>
              <a:t> iris disponible directamente en la librería de </a:t>
            </a:r>
            <a:r>
              <a:rPr lang="es-ES" sz="1600" dirty="0" err="1">
                <a:solidFill>
                  <a:schemeClr val="bg2">
                    <a:lumMod val="50000"/>
                  </a:schemeClr>
                </a:solidFill>
                <a:latin typeface="Rubik"/>
              </a:rPr>
              <a:t>ggplot</a:t>
            </a:r>
            <a:r>
              <a:rPr lang="es-ES" sz="1600" dirty="0">
                <a:solidFill>
                  <a:schemeClr val="bg2">
                    <a:lumMod val="50000"/>
                  </a:schemeClr>
                </a:solidFill>
                <a:latin typeface="Rubik"/>
              </a:rPr>
              <a:t>.  Identifica las variables que contiene y su tipo, asegúrate de que no hayan datos faltantes y   que los datos se encuentran listos para usarse.“</a:t>
            </a:r>
          </a:p>
          <a:p>
            <a:endParaRPr lang="es-ES" sz="1600" b="0" i="0" dirty="0">
              <a:solidFill>
                <a:schemeClr val="bg2">
                  <a:lumMod val="50000"/>
                </a:schemeClr>
              </a:solidFill>
              <a:effectLst/>
              <a:latin typeface="Rubik"/>
            </a:endParaRPr>
          </a:p>
          <a:p>
            <a:r>
              <a:rPr lang="es-ES" sz="1600" dirty="0">
                <a:solidFill>
                  <a:schemeClr val="bg2">
                    <a:lumMod val="50000"/>
                  </a:schemeClr>
                </a:solidFill>
                <a:latin typeface="Rubik"/>
              </a:rPr>
              <a:t># Preparación del ambiente de trabajo</a:t>
            </a:r>
          </a:p>
          <a:p>
            <a:r>
              <a:rPr lang="es-ES" sz="1600" dirty="0" err="1">
                <a:latin typeface="Rubik"/>
              </a:rPr>
              <a:t>library</a:t>
            </a:r>
            <a:r>
              <a:rPr lang="es-ES" sz="1600" dirty="0">
                <a:latin typeface="Rubik"/>
              </a:rPr>
              <a:t>(ggplot2)</a:t>
            </a:r>
          </a:p>
          <a:p>
            <a:r>
              <a:rPr lang="es-ES" sz="1600" dirty="0" err="1">
                <a:latin typeface="Rubik"/>
              </a:rPr>
              <a:t>library</a:t>
            </a:r>
            <a:r>
              <a:rPr lang="es-ES" sz="1600" dirty="0">
                <a:latin typeface="Rubik"/>
              </a:rPr>
              <a:t>(</a:t>
            </a:r>
            <a:r>
              <a:rPr lang="es-ES" sz="1600" dirty="0" err="1">
                <a:latin typeface="Rubik"/>
              </a:rPr>
              <a:t>dplyr</a:t>
            </a:r>
            <a:r>
              <a:rPr lang="es-ES" sz="1600" dirty="0">
                <a:latin typeface="Rubik"/>
              </a:rPr>
              <a:t>)</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Comandos para inspección</a:t>
            </a:r>
          </a:p>
          <a:p>
            <a:r>
              <a:rPr lang="es-ES" sz="1600" b="0" i="0" dirty="0">
                <a:effectLst/>
                <a:latin typeface="Rubik"/>
              </a:rPr>
              <a:t>View (iris)	</a:t>
            </a:r>
          </a:p>
          <a:p>
            <a:r>
              <a:rPr lang="es-ES" sz="1600" b="0" i="0" dirty="0">
                <a:solidFill>
                  <a:schemeClr val="bg2">
                    <a:lumMod val="50000"/>
                  </a:schemeClr>
                </a:solidFill>
                <a:effectLst/>
                <a:latin typeface="Rubik"/>
              </a:rPr>
              <a:t># Muestra el </a:t>
            </a:r>
            <a:r>
              <a:rPr lang="es-ES" sz="1600" b="0" i="0" dirty="0" err="1">
                <a:solidFill>
                  <a:schemeClr val="bg2">
                    <a:lumMod val="50000"/>
                  </a:schemeClr>
                </a:solidFill>
                <a:effectLst/>
                <a:latin typeface="Rubik"/>
              </a:rPr>
              <a:t>dataframe</a:t>
            </a:r>
            <a:r>
              <a:rPr lang="es-ES" sz="1600" b="0" i="0" dirty="0">
                <a:solidFill>
                  <a:schemeClr val="bg2">
                    <a:lumMod val="50000"/>
                  </a:schemeClr>
                </a:solidFill>
                <a:effectLst/>
                <a:latin typeface="Rubik"/>
              </a:rPr>
              <a:t> completo</a:t>
            </a:r>
          </a:p>
          <a:p>
            <a:endParaRPr lang="es-ES" sz="1600" b="0" i="0" dirty="0">
              <a:effectLst/>
              <a:latin typeface="Rubik"/>
            </a:endParaRPr>
          </a:p>
          <a:p>
            <a:r>
              <a:rPr lang="es-ES" sz="1600" b="0" i="0" dirty="0" err="1">
                <a:effectLst/>
                <a:latin typeface="Rubik"/>
              </a:rPr>
              <a:t>dim</a:t>
            </a:r>
            <a:r>
              <a:rPr lang="es-ES" sz="1600" b="0" i="0" dirty="0">
                <a:effectLst/>
                <a:latin typeface="Rubik"/>
              </a:rPr>
              <a:t>(iris)	# Dimensiones del </a:t>
            </a:r>
            <a:r>
              <a:rPr lang="es-ES" sz="1600" b="0" i="0" dirty="0" err="1">
                <a:effectLst/>
                <a:latin typeface="Rubik"/>
              </a:rPr>
              <a:t>dataframe</a:t>
            </a:r>
            <a:r>
              <a:rPr lang="es-ES" sz="1600" b="0" i="0" dirty="0">
                <a:effectLst/>
                <a:latin typeface="Rubik"/>
              </a:rPr>
              <a:t>	</a:t>
            </a:r>
          </a:p>
          <a:p>
            <a:r>
              <a:rPr lang="es-ES" sz="1600" b="0" i="0" dirty="0">
                <a:solidFill>
                  <a:schemeClr val="bg2">
                    <a:lumMod val="50000"/>
                  </a:schemeClr>
                </a:solidFill>
                <a:effectLst/>
                <a:latin typeface="Rubik"/>
              </a:rPr>
              <a:t># [1] 150 renglones, 5 columnas</a:t>
            </a:r>
          </a:p>
        </p:txBody>
      </p:sp>
    </p:spTree>
    <p:extLst>
      <p:ext uri="{BB962C8B-B14F-4D97-AF65-F5344CB8AC3E}">
        <p14:creationId xmlns:p14="http://schemas.microsoft.com/office/powerpoint/2010/main" val="24656907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6032421"/>
          </a:xfrm>
          <a:prstGeom prst="rect">
            <a:avLst/>
          </a:prstGeom>
        </p:spPr>
        <p:txBody>
          <a:bodyPr wrap="square">
            <a:spAutoFit/>
          </a:bodyPr>
          <a:lstStyle/>
          <a:p>
            <a:r>
              <a:rPr lang="es-ES" sz="1600" dirty="0">
                <a:solidFill>
                  <a:schemeClr val="bg2">
                    <a:lumMod val="50000"/>
                  </a:schemeClr>
                </a:solidFill>
                <a:latin typeface="Rubik"/>
              </a:rPr>
              <a:t># 4. Plantea hipótesis estadísticas y concluye sobre ellas para entender el problema en México</a:t>
            </a:r>
          </a:p>
          <a:p>
            <a:r>
              <a:rPr lang="es-ES" sz="1600" dirty="0">
                <a:solidFill>
                  <a:schemeClr val="bg2">
                    <a:lumMod val="50000"/>
                  </a:schemeClr>
                </a:solidFill>
                <a:latin typeface="Rubik"/>
              </a:rPr>
              <a:t># Preparación para calcular la estimación del gasto</a:t>
            </a:r>
          </a:p>
          <a:p>
            <a:endParaRPr lang="es-ES" sz="1600" dirty="0">
              <a:latin typeface="Rubik"/>
            </a:endParaRPr>
          </a:p>
          <a:p>
            <a:r>
              <a:rPr lang="es-ES" sz="1600" dirty="0">
                <a:solidFill>
                  <a:schemeClr val="bg2">
                    <a:lumMod val="50000"/>
                  </a:schemeClr>
                </a:solidFill>
                <a:latin typeface="Rubik"/>
              </a:rPr>
              <a:t>#Elimina filas que contengan NA en alguna columna</a:t>
            </a:r>
          </a:p>
          <a:p>
            <a:r>
              <a:rPr lang="es-ES" sz="1600" dirty="0">
                <a:latin typeface="Rubik"/>
              </a:rPr>
              <a:t>df_SinNa.2 &lt;- </a:t>
            </a:r>
            <a:r>
              <a:rPr lang="es-ES" sz="1600" dirty="0" err="1">
                <a:latin typeface="Rubik"/>
              </a:rPr>
              <a:t>df_SinNa</a:t>
            </a:r>
            <a:r>
              <a:rPr lang="es-ES" sz="1600" dirty="0">
                <a:latin typeface="Rubik"/>
              </a:rPr>
              <a:t> &lt;- </a:t>
            </a:r>
            <a:r>
              <a:rPr lang="es-ES" sz="1600" dirty="0" err="1">
                <a:latin typeface="Rubik"/>
              </a:rPr>
              <a:t>df</a:t>
            </a:r>
            <a:r>
              <a:rPr lang="es-ES" sz="1600" dirty="0">
                <a:latin typeface="Rubik"/>
              </a:rPr>
              <a:t>[</a:t>
            </a:r>
            <a:r>
              <a:rPr lang="es-ES" sz="1600" dirty="0" err="1">
                <a:latin typeface="Rubik"/>
              </a:rPr>
              <a:t>complete.cases</a:t>
            </a:r>
            <a:r>
              <a:rPr lang="es-ES" sz="1600" dirty="0">
                <a:latin typeface="Rubik"/>
              </a:rPr>
              <a:t>(</a:t>
            </a:r>
            <a:r>
              <a:rPr lang="es-ES" sz="1600" dirty="0" err="1">
                <a:latin typeface="Rubik"/>
              </a:rPr>
              <a:t>df</a:t>
            </a:r>
            <a:r>
              <a:rPr lang="es-ES" sz="1600" dirty="0">
                <a:latin typeface="Rubik"/>
              </a:rPr>
              <a:t>),]		</a:t>
            </a:r>
          </a:p>
          <a:p>
            <a:r>
              <a:rPr lang="es-ES" sz="1600" dirty="0">
                <a:latin typeface="Rubik"/>
              </a:rPr>
              <a:t>View(</a:t>
            </a:r>
            <a:r>
              <a:rPr lang="es-ES" sz="1600" dirty="0" err="1">
                <a:latin typeface="Rubik"/>
              </a:rPr>
              <a:t>df_SinNa</a:t>
            </a:r>
            <a:r>
              <a:rPr lang="es-ES" sz="1600" dirty="0">
                <a:latin typeface="Rubik"/>
              </a:rPr>
              <a:t>)   				</a:t>
            </a:r>
            <a:r>
              <a:rPr lang="es-ES" sz="1600" dirty="0">
                <a:solidFill>
                  <a:schemeClr val="bg2">
                    <a:lumMod val="50000"/>
                  </a:schemeClr>
                </a:solidFill>
                <a:latin typeface="Rubik"/>
              </a:rPr>
              <a:t>	# Enmascarar las variables</a:t>
            </a:r>
          </a:p>
          <a:p>
            <a:endParaRPr lang="es-ES" sz="1600" dirty="0">
              <a:latin typeface="Rubik"/>
            </a:endParaRPr>
          </a:p>
          <a:p>
            <a:r>
              <a:rPr lang="es-ES" sz="1600" dirty="0">
                <a:solidFill>
                  <a:schemeClr val="bg2">
                    <a:lumMod val="50000"/>
                  </a:schemeClr>
                </a:solidFill>
                <a:latin typeface="Rubik"/>
              </a:rPr>
              <a:t>#Categorizar las variables cualitativas</a:t>
            </a:r>
          </a:p>
          <a:p>
            <a:r>
              <a:rPr lang="es-ES" sz="1600" dirty="0">
                <a:latin typeface="Rubik"/>
              </a:rPr>
              <a:t>df_SinNa$nse5f &lt;- factor(df_SinNa$nse5f,levels= c(1:5),</a:t>
            </a:r>
          </a:p>
          <a:p>
            <a:r>
              <a:rPr lang="es-ES" sz="1600" dirty="0">
                <a:latin typeface="Rubik"/>
              </a:rPr>
              <a:t>	</a:t>
            </a:r>
            <a:r>
              <a:rPr lang="es-ES" sz="1600" dirty="0" err="1">
                <a:latin typeface="Rubik"/>
              </a:rPr>
              <a:t>labels</a:t>
            </a:r>
            <a:r>
              <a:rPr lang="es-ES" sz="1600" dirty="0">
                <a:latin typeface="Rubik"/>
              </a:rPr>
              <a:t> = c("Bajo","</a:t>
            </a:r>
            <a:r>
              <a:rPr lang="es-ES" sz="1600" dirty="0" err="1">
                <a:latin typeface="Rubik"/>
              </a:rPr>
              <a:t>MedioBajo</a:t>
            </a:r>
            <a:r>
              <a:rPr lang="es-ES" sz="1600" dirty="0">
                <a:latin typeface="Rubik"/>
              </a:rPr>
              <a:t>","Medio", "</a:t>
            </a:r>
            <a:r>
              <a:rPr lang="es-ES" sz="1600" dirty="0" err="1">
                <a:latin typeface="Rubik"/>
              </a:rPr>
              <a:t>MedioAlto</a:t>
            </a:r>
            <a:r>
              <a:rPr lang="es-ES" sz="1600" dirty="0">
                <a:latin typeface="Rubik"/>
              </a:rPr>
              <a:t>", "Alto") )</a:t>
            </a:r>
          </a:p>
          <a:p>
            <a:endParaRPr lang="es-ES" sz="1600" dirty="0">
              <a:latin typeface="Rubik"/>
            </a:endParaRPr>
          </a:p>
          <a:p>
            <a:r>
              <a:rPr lang="es-ES" sz="1600" dirty="0" err="1">
                <a:latin typeface="Rubik"/>
              </a:rPr>
              <a:t>df_SinNa$area</a:t>
            </a:r>
            <a:r>
              <a:rPr lang="es-ES" sz="1600" dirty="0">
                <a:latin typeface="Rubik"/>
              </a:rPr>
              <a:t> &lt;- factor(</a:t>
            </a:r>
            <a:r>
              <a:rPr lang="es-ES" sz="1600" dirty="0" err="1">
                <a:latin typeface="Rubik"/>
              </a:rPr>
              <a:t>df_SinNa$area</a:t>
            </a:r>
            <a:r>
              <a:rPr lang="es-ES" sz="1600" dirty="0">
                <a:latin typeface="Rubik"/>
              </a:rPr>
              <a:t>, </a:t>
            </a:r>
            <a:r>
              <a:rPr lang="es-ES" sz="1600" dirty="0" err="1">
                <a:latin typeface="Rubik"/>
              </a:rPr>
              <a:t>levels</a:t>
            </a:r>
            <a:r>
              <a:rPr lang="es-ES" sz="1600" dirty="0">
                <a:latin typeface="Rubik"/>
              </a:rPr>
              <a:t>= c(0:1), </a:t>
            </a:r>
          </a:p>
          <a:p>
            <a:r>
              <a:rPr lang="es-ES" sz="1600" dirty="0">
                <a:latin typeface="Rubik"/>
              </a:rPr>
              <a:t>	</a:t>
            </a:r>
            <a:r>
              <a:rPr lang="es-ES" sz="1600" dirty="0" err="1">
                <a:latin typeface="Rubik"/>
              </a:rPr>
              <a:t>labels</a:t>
            </a:r>
            <a:r>
              <a:rPr lang="es-ES" sz="1600" dirty="0">
                <a:latin typeface="Rubik"/>
              </a:rPr>
              <a:t> = c("</a:t>
            </a:r>
            <a:r>
              <a:rPr lang="es-ES" sz="1600" dirty="0" err="1">
                <a:latin typeface="Rubik"/>
              </a:rPr>
              <a:t>ZonaUrbana</a:t>
            </a:r>
            <a:r>
              <a:rPr lang="es-ES" sz="1600" dirty="0">
                <a:latin typeface="Rubik"/>
              </a:rPr>
              <a:t>", "</a:t>
            </a:r>
            <a:r>
              <a:rPr lang="es-ES" sz="1600" dirty="0" err="1">
                <a:latin typeface="Rubik"/>
              </a:rPr>
              <a:t>ZonaRural</a:t>
            </a:r>
            <a:r>
              <a:rPr lang="es-ES" sz="1600" dirty="0">
                <a:latin typeface="Rubik"/>
              </a:rPr>
              <a:t>") )</a:t>
            </a:r>
          </a:p>
          <a:p>
            <a:endParaRPr lang="es-ES" sz="1600" dirty="0">
              <a:latin typeface="Rubik"/>
            </a:endParaRPr>
          </a:p>
          <a:p>
            <a:r>
              <a:rPr lang="es-ES" sz="1600" dirty="0" err="1">
                <a:latin typeface="Rubik"/>
              </a:rPr>
              <a:t>df_SinNa$refin</a:t>
            </a:r>
            <a:r>
              <a:rPr lang="es-ES" sz="1600" dirty="0">
                <a:latin typeface="Rubik"/>
              </a:rPr>
              <a:t> &lt;- factor(</a:t>
            </a:r>
            <a:r>
              <a:rPr lang="es-ES" sz="1600" dirty="0" err="1">
                <a:latin typeface="Rubik"/>
              </a:rPr>
              <a:t>df_SinNa$refin</a:t>
            </a:r>
            <a:r>
              <a:rPr lang="es-ES" sz="1600" dirty="0">
                <a:latin typeface="Rubik"/>
              </a:rPr>
              <a:t>, </a:t>
            </a:r>
            <a:r>
              <a:rPr lang="es-ES" sz="1600" dirty="0" err="1">
                <a:latin typeface="Rubik"/>
              </a:rPr>
              <a:t>levels</a:t>
            </a:r>
            <a:r>
              <a:rPr lang="es-ES" sz="1600" dirty="0">
                <a:latin typeface="Rubik"/>
              </a:rPr>
              <a:t>= c(0:1), </a:t>
            </a:r>
          </a:p>
          <a:p>
            <a:r>
              <a:rPr lang="es-ES" sz="1600" dirty="0">
                <a:latin typeface="Rubik"/>
              </a:rPr>
              <a:t>	</a:t>
            </a:r>
            <a:r>
              <a:rPr lang="es-ES" sz="1600" dirty="0" err="1">
                <a:latin typeface="Rubik"/>
              </a:rPr>
              <a:t>labels</a:t>
            </a:r>
            <a:r>
              <a:rPr lang="es-ES" sz="1600" dirty="0">
                <a:latin typeface="Rubik"/>
              </a:rPr>
              <a:t> = c("</a:t>
            </a:r>
            <a:r>
              <a:rPr lang="es-ES" sz="1600" dirty="0" err="1">
                <a:latin typeface="Rubik"/>
              </a:rPr>
              <a:t>No","Si</a:t>
            </a:r>
            <a:r>
              <a:rPr lang="es-ES" sz="1600" dirty="0">
                <a:latin typeface="Rubik"/>
              </a:rPr>
              <a:t>") )</a:t>
            </a:r>
          </a:p>
          <a:p>
            <a:endParaRPr lang="es-ES" sz="1600" dirty="0">
              <a:latin typeface="Rubik"/>
            </a:endParaRPr>
          </a:p>
          <a:p>
            <a:r>
              <a:rPr lang="es-ES" sz="1600" dirty="0" err="1">
                <a:latin typeface="Rubik"/>
              </a:rPr>
              <a:t>df_SinNa$sexojef</a:t>
            </a:r>
            <a:r>
              <a:rPr lang="es-ES" sz="1600" dirty="0">
                <a:latin typeface="Rubik"/>
              </a:rPr>
              <a:t> &lt;- factor(</a:t>
            </a:r>
            <a:r>
              <a:rPr lang="es-ES" sz="1600" dirty="0" err="1">
                <a:latin typeface="Rubik"/>
              </a:rPr>
              <a:t>df_SinNa$sexojef</a:t>
            </a:r>
            <a:r>
              <a:rPr lang="es-ES" sz="1600" dirty="0">
                <a:latin typeface="Rubik"/>
              </a:rPr>
              <a:t>, </a:t>
            </a:r>
            <a:r>
              <a:rPr lang="es-ES" sz="1600" dirty="0" err="1">
                <a:latin typeface="Rubik"/>
              </a:rPr>
              <a:t>levels</a:t>
            </a:r>
            <a:r>
              <a:rPr lang="es-ES" sz="1600" dirty="0">
                <a:latin typeface="Rubik"/>
              </a:rPr>
              <a:t>= c(0:1), </a:t>
            </a:r>
          </a:p>
          <a:p>
            <a:r>
              <a:rPr lang="es-ES" sz="1600" dirty="0">
                <a:latin typeface="Rubik"/>
              </a:rPr>
              <a:t>	</a:t>
            </a:r>
            <a:r>
              <a:rPr lang="es-ES" sz="1600" dirty="0" err="1">
                <a:latin typeface="Rubik"/>
              </a:rPr>
              <a:t>labels</a:t>
            </a:r>
            <a:r>
              <a:rPr lang="es-ES" sz="1600" dirty="0">
                <a:latin typeface="Rubik"/>
              </a:rPr>
              <a:t> = c("</a:t>
            </a:r>
            <a:r>
              <a:rPr lang="es-ES" sz="1600" dirty="0" err="1">
                <a:latin typeface="Rubik"/>
              </a:rPr>
              <a:t>Hombre","Mujer</a:t>
            </a:r>
            <a:r>
              <a:rPr lang="es-ES" sz="1600" dirty="0">
                <a:latin typeface="Rubik"/>
              </a:rPr>
              <a:t>") )</a:t>
            </a:r>
          </a:p>
          <a:p>
            <a:endParaRPr lang="es-ES" sz="1600" dirty="0">
              <a:latin typeface="Rubik"/>
            </a:endParaRPr>
          </a:p>
          <a:p>
            <a:r>
              <a:rPr lang="es-ES" sz="1600" dirty="0" err="1">
                <a:latin typeface="Rubik"/>
              </a:rPr>
              <a:t>df_SinNa$IA</a:t>
            </a:r>
            <a:r>
              <a:rPr lang="es-ES" sz="1600" dirty="0">
                <a:latin typeface="Rubik"/>
              </a:rPr>
              <a:t> &lt;- factor(</a:t>
            </a:r>
            <a:r>
              <a:rPr lang="es-ES" sz="1600" dirty="0" err="1">
                <a:latin typeface="Rubik"/>
              </a:rPr>
              <a:t>df_SinNa$IA</a:t>
            </a:r>
            <a:r>
              <a:rPr lang="es-ES" sz="1600" dirty="0">
                <a:latin typeface="Rubik"/>
              </a:rPr>
              <a:t>, </a:t>
            </a:r>
            <a:r>
              <a:rPr lang="es-ES" sz="1600" dirty="0" err="1">
                <a:latin typeface="Rubik"/>
              </a:rPr>
              <a:t>levels</a:t>
            </a:r>
            <a:r>
              <a:rPr lang="es-ES" sz="1600" dirty="0">
                <a:latin typeface="Rubik"/>
              </a:rPr>
              <a:t>= c(0:1), </a:t>
            </a:r>
          </a:p>
          <a:p>
            <a:r>
              <a:rPr lang="es-ES" sz="1600" dirty="0">
                <a:latin typeface="Rubik"/>
              </a:rPr>
              <a:t>	</a:t>
            </a:r>
            <a:r>
              <a:rPr lang="es-ES" sz="1600" dirty="0" err="1">
                <a:latin typeface="Rubik"/>
              </a:rPr>
              <a:t>labels</a:t>
            </a:r>
            <a:r>
              <a:rPr lang="es-ES" sz="1600" dirty="0">
                <a:latin typeface="Rubik"/>
              </a:rPr>
              <a:t> = c("</a:t>
            </a:r>
            <a:r>
              <a:rPr lang="es-ES" sz="1600" dirty="0" err="1">
                <a:latin typeface="Rubik"/>
              </a:rPr>
              <a:t>NoP_IA","P_IA</a:t>
            </a:r>
            <a:r>
              <a:rPr lang="es-ES" sz="1600" dirty="0">
                <a:latin typeface="Rubik"/>
              </a:rPr>
              <a:t>") )</a:t>
            </a:r>
          </a:p>
          <a:p>
            <a:endParaRPr lang="es-ES" sz="1600" dirty="0">
              <a:latin typeface="Rubik"/>
            </a:endParaRPr>
          </a:p>
          <a:p>
            <a:r>
              <a:rPr lang="es-ES" sz="1600" dirty="0" err="1">
                <a:latin typeface="Rubik"/>
              </a:rPr>
              <a:t>attach</a:t>
            </a:r>
            <a:r>
              <a:rPr lang="es-ES" sz="1600" dirty="0">
                <a:latin typeface="Rubik"/>
              </a:rPr>
              <a:t>(</a:t>
            </a:r>
            <a:r>
              <a:rPr lang="es-ES" sz="1600" dirty="0" err="1">
                <a:latin typeface="Rubik"/>
              </a:rPr>
              <a:t>df_SinNa</a:t>
            </a:r>
            <a:r>
              <a:rPr lang="es-ES" sz="1600" dirty="0">
                <a:latin typeface="Rubik"/>
              </a:rPr>
              <a:t>)</a:t>
            </a:r>
            <a:r>
              <a:rPr lang="es-ES" dirty="0">
                <a:solidFill>
                  <a:schemeClr val="bg2">
                    <a:lumMod val="50000"/>
                  </a:schemeClr>
                </a:solidFill>
              </a:rPr>
              <a:t>					# Agregar variables a la ruta de búsqueda</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62494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3077766"/>
          </a:xfrm>
          <a:prstGeom prst="rect">
            <a:avLst/>
          </a:prstGeom>
        </p:spPr>
        <p:txBody>
          <a:bodyPr wrap="square">
            <a:spAutoFit/>
          </a:bodyPr>
          <a:lstStyle/>
          <a:p>
            <a:r>
              <a:rPr lang="es-ES" sz="1600" dirty="0">
                <a:solidFill>
                  <a:schemeClr val="bg2">
                    <a:lumMod val="50000"/>
                  </a:schemeClr>
                </a:solidFill>
                <a:latin typeface="Rubik"/>
              </a:rPr>
              <a:t># 4. Plantea hipótesis estadísticas y concluye sobre ellas para entender el problema en México</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Estimar cuanto gasto cada nivel socioeconómico en alimentos saludables </a:t>
            </a:r>
          </a:p>
          <a:p>
            <a:r>
              <a:rPr lang="es-ES" sz="1600" dirty="0">
                <a:solidFill>
                  <a:schemeClr val="bg2">
                    <a:lumMod val="50000"/>
                  </a:schemeClr>
                </a:solidFill>
                <a:latin typeface="Rubik"/>
              </a:rPr>
              <a:t># utilizando el método de Mínimos Cuadrados Ordinarios (OLS)</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#ln_als = beta0 + beta1*nse5f + e 			            </a:t>
            </a:r>
            <a:r>
              <a:rPr lang="es-ES" sz="1600" dirty="0">
                <a:latin typeface="Rubik"/>
              </a:rPr>
              <a:t>#ln_als = beta0 + beta1*</a:t>
            </a:r>
            <a:r>
              <a:rPr lang="es-ES" sz="1600" dirty="0" err="1">
                <a:latin typeface="Rubik"/>
              </a:rPr>
              <a:t>n_alns</a:t>
            </a:r>
            <a:r>
              <a:rPr lang="es-ES" sz="1600" dirty="0">
                <a:latin typeface="Rubik"/>
              </a:rPr>
              <a:t> + beta2*nse5f + e </a:t>
            </a:r>
          </a:p>
          <a:p>
            <a:endParaRPr lang="es-ES" sz="1600" dirty="0">
              <a:solidFill>
                <a:schemeClr val="bg2">
                  <a:lumMod val="50000"/>
                </a:schemeClr>
              </a:solidFill>
              <a:latin typeface="Rubik"/>
            </a:endParaRPr>
          </a:p>
          <a:p>
            <a:r>
              <a:rPr lang="es-ES" sz="1600" dirty="0">
                <a:latin typeface="Rubik"/>
              </a:rPr>
              <a:t>m1 &lt;- lm(</a:t>
            </a:r>
            <a:r>
              <a:rPr lang="es-ES" sz="1600" dirty="0" err="1">
                <a:latin typeface="Rubik"/>
              </a:rPr>
              <a:t>ln_als</a:t>
            </a:r>
            <a:r>
              <a:rPr lang="es-ES" sz="1600" dirty="0">
                <a:latin typeface="Rubik"/>
              </a:rPr>
              <a:t> ~ nse5f) 				             m3 &lt;- lm(</a:t>
            </a:r>
            <a:r>
              <a:rPr lang="es-ES" sz="1600" dirty="0" err="1">
                <a:latin typeface="Rubik"/>
              </a:rPr>
              <a:t>ln_als</a:t>
            </a:r>
            <a:r>
              <a:rPr lang="es-ES" sz="1600" dirty="0">
                <a:latin typeface="Rubik"/>
              </a:rPr>
              <a:t> ~ </a:t>
            </a:r>
            <a:r>
              <a:rPr lang="es-ES" sz="1600" dirty="0" err="1">
                <a:latin typeface="Rubik"/>
              </a:rPr>
              <a:t>ln_alns</a:t>
            </a:r>
            <a:r>
              <a:rPr lang="es-ES" sz="1600" dirty="0">
                <a:latin typeface="Rubik"/>
              </a:rPr>
              <a:t> + nse5f)</a:t>
            </a:r>
          </a:p>
          <a:p>
            <a:endParaRPr lang="es-ES" sz="1600" dirty="0">
              <a:latin typeface="Rubik"/>
            </a:endParaRPr>
          </a:p>
          <a:p>
            <a:r>
              <a:rPr lang="es-ES" sz="1600" dirty="0">
                <a:latin typeface="Rubik"/>
              </a:rPr>
              <a:t>summary(m1)					             </a:t>
            </a:r>
            <a:r>
              <a:rPr lang="es-ES" sz="1600" dirty="0" err="1">
                <a:latin typeface="Rubik"/>
              </a:rPr>
              <a:t>summary</a:t>
            </a:r>
            <a:r>
              <a:rPr lang="es-ES" sz="1600" dirty="0">
                <a:latin typeface="Rubik"/>
              </a:rPr>
              <a:t>(m3)</a:t>
            </a:r>
          </a:p>
          <a:p>
            <a:endParaRPr lang="es-ES" sz="1600" dirty="0">
              <a:latin typeface="Rubik"/>
            </a:endParaRPr>
          </a:p>
          <a:p>
            <a:r>
              <a:rPr lang="es-ES" dirty="0"/>
              <a:t>	</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cxnSp>
        <p:nvCxnSpPr>
          <p:cNvPr id="6" name="Conector recto 5"/>
          <p:cNvCxnSpPr/>
          <p:nvPr/>
        </p:nvCxnSpPr>
        <p:spPr>
          <a:xfrm>
            <a:off x="5964955" y="2197100"/>
            <a:ext cx="0" cy="444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2"/>
          <a:stretch>
            <a:fillRect/>
          </a:stretch>
        </p:blipFill>
        <p:spPr>
          <a:xfrm>
            <a:off x="6096000" y="3358493"/>
            <a:ext cx="4820323" cy="3057952"/>
          </a:xfrm>
          <a:prstGeom prst="rect">
            <a:avLst/>
          </a:prstGeom>
          <a:ln>
            <a:noFill/>
          </a:ln>
          <a:effectLst>
            <a:outerShdw blurRad="292100" dist="139700" dir="2700000" algn="tl" rotWithShape="0">
              <a:srgbClr val="333333">
                <a:alpha val="65000"/>
              </a:srgbClr>
            </a:outerShdw>
          </a:effectLst>
        </p:spPr>
      </p:pic>
      <p:pic>
        <p:nvPicPr>
          <p:cNvPr id="10" name="Imagen 9"/>
          <p:cNvPicPr>
            <a:picLocks noChangeAspect="1"/>
          </p:cNvPicPr>
          <p:nvPr/>
        </p:nvPicPr>
        <p:blipFill>
          <a:blip r:embed="rId3"/>
          <a:stretch>
            <a:fillRect/>
          </a:stretch>
        </p:blipFill>
        <p:spPr>
          <a:xfrm>
            <a:off x="555530" y="3372344"/>
            <a:ext cx="5157139" cy="30579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87884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7650" y="645239"/>
            <a:ext cx="10891405" cy="6093976"/>
          </a:xfrm>
          <a:prstGeom prst="rect">
            <a:avLst/>
          </a:prstGeom>
        </p:spPr>
        <p:txBody>
          <a:bodyPr wrap="square">
            <a:spAutoFit/>
          </a:bodyPr>
          <a:lstStyle/>
          <a:p>
            <a:r>
              <a:rPr lang="es-ES" sz="1600" dirty="0">
                <a:solidFill>
                  <a:schemeClr val="bg2">
                    <a:lumMod val="50000"/>
                  </a:schemeClr>
                </a:solidFill>
                <a:latin typeface="Rubik"/>
              </a:rPr>
              <a:t># 4. Plantea hipótesis estadísticas y concluye sobre ellas para entender el problema en México</a:t>
            </a:r>
          </a:p>
          <a:p>
            <a:r>
              <a:rPr lang="es-ES" sz="1400" dirty="0">
                <a:solidFill>
                  <a:schemeClr val="bg2">
                    <a:lumMod val="50000"/>
                  </a:schemeClr>
                </a:solidFill>
                <a:latin typeface="Rubik"/>
              </a:rPr>
              <a:t># PLANTEAMIENTO DE LA HIPÓTESIS</a:t>
            </a:r>
          </a:p>
          <a:p>
            <a:r>
              <a:rPr lang="es-ES" sz="1400" dirty="0">
                <a:solidFill>
                  <a:schemeClr val="bg2">
                    <a:lumMod val="50000"/>
                  </a:schemeClr>
                </a:solidFill>
                <a:latin typeface="Rubik"/>
              </a:rPr>
              <a:t>Los hogares con menor nivel socioeconómico tienden a gastar más en productos no saludables que las personas con mayores niveles socioeconómicos.</a:t>
            </a:r>
          </a:p>
          <a:p>
            <a:r>
              <a:rPr lang="es-ES" sz="1400" dirty="0">
                <a:solidFill>
                  <a:schemeClr val="bg2">
                    <a:lumMod val="50000"/>
                  </a:schemeClr>
                </a:solidFill>
                <a:latin typeface="Rubik"/>
              </a:rPr>
              <a:t>Estimar cuanto gasta cada nivel socioeconómico en alimentos saludables 	</a:t>
            </a:r>
            <a:r>
              <a:rPr lang="es-ES" sz="1600" dirty="0">
                <a:solidFill>
                  <a:schemeClr val="bg2">
                    <a:lumMod val="50000"/>
                  </a:schemeClr>
                </a:solidFill>
                <a:latin typeface="Rubik"/>
              </a:rPr>
              <a:t>Niveles socioeconómicos (variable: nse5f)</a:t>
            </a:r>
          </a:p>
          <a:p>
            <a:endParaRPr lang="es-ES" sz="1600" dirty="0">
              <a:solidFill>
                <a:schemeClr val="bg2">
                  <a:lumMod val="50000"/>
                </a:schemeClr>
              </a:solidFill>
              <a:latin typeface="Rubik"/>
            </a:endParaRPr>
          </a:p>
          <a:p>
            <a:pPr lvl="0"/>
            <a:r>
              <a:rPr lang="en-US" sz="1400" dirty="0">
                <a:solidFill>
                  <a:schemeClr val="bg2">
                    <a:lumMod val="50000"/>
                  </a:schemeClr>
                </a:solidFill>
              </a:rPr>
              <a:t>1) ln_als = beta0 + beta1* nse5f + e  =&gt;   lm(formula = ln_als ~ nse5f)</a:t>
            </a:r>
            <a:endParaRPr lang="es-MX" sz="1400" dirty="0">
              <a:solidFill>
                <a:schemeClr val="bg2">
                  <a:lumMod val="50000"/>
                </a:schemeClr>
              </a:solidFill>
            </a:endParaRPr>
          </a:p>
          <a:p>
            <a:r>
              <a:rPr lang="en-US" sz="1400" dirty="0">
                <a:solidFill>
                  <a:schemeClr val="bg2">
                    <a:lumMod val="50000"/>
                  </a:schemeClr>
                </a:solidFill>
              </a:rPr>
              <a:t> </a:t>
            </a:r>
            <a:r>
              <a:rPr lang="es-MX" sz="1400" dirty="0">
                <a:solidFill>
                  <a:schemeClr val="bg2">
                    <a:lumMod val="50000"/>
                  </a:schemeClr>
                </a:solidFill>
              </a:rPr>
              <a:t>Hipótesis:</a:t>
            </a:r>
          </a:p>
          <a:p>
            <a:pPr marL="742950" lvl="1" indent="-285750">
              <a:buFont typeface="Arial" panose="020B0604020202020204" pitchFamily="34" charset="0"/>
              <a:buChar char="•"/>
            </a:pPr>
            <a:r>
              <a:rPr lang="es-MX" sz="1400" b="1" i="1" dirty="0">
                <a:solidFill>
                  <a:schemeClr val="bg2">
                    <a:lumMod val="50000"/>
                  </a:schemeClr>
                </a:solidFill>
              </a:rPr>
              <a:t>Ho: beta0 = 0 y beta1 = 0</a:t>
            </a:r>
            <a:endParaRPr lang="es-MX" sz="1400" dirty="0">
              <a:solidFill>
                <a:schemeClr val="bg2">
                  <a:lumMod val="50000"/>
                </a:schemeClr>
              </a:solidFill>
            </a:endParaRPr>
          </a:p>
          <a:p>
            <a:pPr marL="742950" lvl="1" indent="-285750">
              <a:buFont typeface="Arial" panose="020B0604020202020204" pitchFamily="34" charset="0"/>
              <a:buChar char="•"/>
            </a:pPr>
            <a:r>
              <a:rPr lang="es-MX" sz="1400" b="1" i="1" dirty="0">
                <a:solidFill>
                  <a:schemeClr val="bg2">
                    <a:lumMod val="50000"/>
                  </a:schemeClr>
                </a:solidFill>
              </a:rPr>
              <a:t>Ha: beta0 ≠ 0 y beta1 ≠ 0</a:t>
            </a:r>
            <a:endParaRPr lang="es-MX" sz="1400" dirty="0">
              <a:solidFill>
                <a:schemeClr val="bg2">
                  <a:lumMod val="50000"/>
                </a:schemeClr>
              </a:solidFill>
            </a:endParaRPr>
          </a:p>
          <a:p>
            <a:r>
              <a:rPr lang="es-MX" sz="1400" dirty="0">
                <a:solidFill>
                  <a:schemeClr val="bg2">
                    <a:lumMod val="50000"/>
                  </a:schemeClr>
                </a:solidFill>
              </a:rPr>
              <a:t>Usando Mínimos Cuadrados Ordinarios (OLS) tenemos:</a:t>
            </a:r>
          </a:p>
          <a:p>
            <a:r>
              <a:rPr lang="es-MX" sz="1400" dirty="0">
                <a:solidFill>
                  <a:schemeClr val="bg2">
                    <a:lumMod val="50000"/>
                  </a:schemeClr>
                </a:solidFill>
              </a:rPr>
              <a:t> </a:t>
            </a:r>
          </a:p>
          <a:p>
            <a:r>
              <a:rPr lang="en-US" sz="1400" b="1" dirty="0">
                <a:solidFill>
                  <a:schemeClr val="bg2">
                    <a:lumMod val="50000"/>
                  </a:schemeClr>
                </a:solidFill>
              </a:rPr>
              <a:t>TABLA 1</a:t>
            </a:r>
            <a:endParaRPr lang="es-MX" sz="1400" b="1" dirty="0">
              <a:solidFill>
                <a:schemeClr val="bg2">
                  <a:lumMod val="50000"/>
                </a:schemeClr>
              </a:solidFill>
            </a:endParaRPr>
          </a:p>
          <a:p>
            <a:r>
              <a:rPr lang="fr-FR" sz="1400" dirty="0">
                <a:solidFill>
                  <a:schemeClr val="bg2">
                    <a:lumMod val="50000"/>
                  </a:schemeClr>
                </a:solidFill>
              </a:rPr>
              <a:t>Coeficientes:</a:t>
            </a:r>
            <a:endParaRPr lang="es-MX" sz="1400" dirty="0">
              <a:solidFill>
                <a:schemeClr val="bg2">
                  <a:lumMod val="50000"/>
                </a:schemeClr>
              </a:solidFill>
            </a:endParaRPr>
          </a:p>
          <a:p>
            <a:r>
              <a:rPr lang="fr-FR" sz="1400" dirty="0">
                <a:solidFill>
                  <a:schemeClr val="bg2">
                    <a:lumMod val="50000"/>
                  </a:schemeClr>
                </a:solidFill>
              </a:rPr>
              <a:t>                                Estimate    	Std.	 t value    Pr(&gt;|t|)</a:t>
            </a:r>
            <a:endParaRPr lang="es-MX" sz="1400" dirty="0">
              <a:solidFill>
                <a:schemeClr val="bg2">
                  <a:lumMod val="50000"/>
                </a:schemeClr>
              </a:solidFill>
            </a:endParaRPr>
          </a:p>
          <a:p>
            <a:r>
              <a:rPr lang="fr-FR" sz="1400" dirty="0">
                <a:solidFill>
                  <a:schemeClr val="bg2">
                    <a:lumMod val="50000"/>
                  </a:schemeClr>
                </a:solidFill>
              </a:rPr>
              <a:t>		      </a:t>
            </a:r>
            <a:r>
              <a:rPr lang="es-MX" sz="1400" dirty="0">
                <a:solidFill>
                  <a:schemeClr val="bg2">
                    <a:lumMod val="50000"/>
                  </a:schemeClr>
                </a:solidFill>
              </a:rPr>
              <a:t>(beta)	Error    </a:t>
            </a:r>
          </a:p>
          <a:p>
            <a:r>
              <a:rPr lang="es-MX" sz="1400" dirty="0">
                <a:solidFill>
                  <a:schemeClr val="bg2">
                    <a:lumMod val="50000"/>
                  </a:schemeClr>
                </a:solidFill>
              </a:rPr>
              <a:t>nse5fMedioBajo   0.23075     0.01489      15.50      &lt; 2e-16 ***  </a:t>
            </a:r>
            <a:r>
              <a:rPr lang="es-MX" sz="1400" b="1" dirty="0">
                <a:solidFill>
                  <a:schemeClr val="bg2">
                    <a:lumMod val="50000"/>
                  </a:schemeClr>
                </a:solidFill>
              </a:rPr>
              <a:t>Destina menor gasto</a:t>
            </a:r>
          </a:p>
          <a:p>
            <a:r>
              <a:rPr lang="es-MX" sz="1400" dirty="0">
                <a:solidFill>
                  <a:schemeClr val="bg2">
                    <a:lumMod val="50000"/>
                  </a:schemeClr>
                </a:solidFill>
              </a:rPr>
              <a:t>nse5fMedio           0.37640     0.01472      25.57      &lt; 2e-16 ***</a:t>
            </a:r>
          </a:p>
          <a:p>
            <a:r>
              <a:rPr lang="es-MX" sz="1400" dirty="0">
                <a:solidFill>
                  <a:schemeClr val="bg2">
                    <a:lumMod val="50000"/>
                  </a:schemeClr>
                </a:solidFill>
              </a:rPr>
              <a:t>nse5fMedioAlto   0.52521     0.01453      36.15      &lt; 2e-16 ***</a:t>
            </a:r>
          </a:p>
          <a:p>
            <a:r>
              <a:rPr lang="es-MX" sz="1400" dirty="0">
                <a:solidFill>
                  <a:schemeClr val="bg2">
                    <a:lumMod val="50000"/>
                  </a:schemeClr>
                </a:solidFill>
              </a:rPr>
              <a:t>nse5fAlto               0.73397     0.01457      50.39      &lt; 2e-16 ***   </a:t>
            </a:r>
            <a:r>
              <a:rPr lang="es-MX" sz="1400" b="1" dirty="0">
                <a:solidFill>
                  <a:schemeClr val="bg2">
                    <a:lumMod val="50000"/>
                  </a:schemeClr>
                </a:solidFill>
              </a:rPr>
              <a:t>Destina mayor gasto </a:t>
            </a:r>
          </a:p>
          <a:p>
            <a:r>
              <a:rPr lang="en-US" sz="1400" dirty="0">
                <a:solidFill>
                  <a:schemeClr val="bg2">
                    <a:lumMod val="50000"/>
                  </a:schemeClr>
                </a:solidFill>
              </a:rPr>
              <a:t>Residual standard error: 0.643 on 20275 degrees of freedom</a:t>
            </a:r>
            <a:endParaRPr lang="es-MX" sz="1400" dirty="0">
              <a:solidFill>
                <a:schemeClr val="bg2">
                  <a:lumMod val="50000"/>
                </a:schemeClr>
              </a:solidFill>
            </a:endParaRPr>
          </a:p>
          <a:p>
            <a:r>
              <a:rPr lang="en-US" sz="1400" dirty="0">
                <a:solidFill>
                  <a:schemeClr val="bg2">
                    <a:lumMod val="50000"/>
                  </a:schemeClr>
                </a:solidFill>
              </a:rPr>
              <a:t>Multiple R-squared:  0.1281,	</a:t>
            </a:r>
            <a:r>
              <a:rPr lang="en-US" sz="1400" i="1" dirty="0">
                <a:solidFill>
                  <a:schemeClr val="bg2">
                    <a:lumMod val="50000"/>
                  </a:schemeClr>
                </a:solidFill>
              </a:rPr>
              <a:t>Adjusted R-squared:  0.1279</a:t>
            </a:r>
            <a:r>
              <a:rPr lang="en-US" sz="1400" dirty="0">
                <a:solidFill>
                  <a:schemeClr val="bg2">
                    <a:lumMod val="50000"/>
                  </a:schemeClr>
                </a:solidFill>
              </a:rPr>
              <a:t> </a:t>
            </a:r>
            <a:endParaRPr lang="es-MX" sz="1400" dirty="0">
              <a:solidFill>
                <a:schemeClr val="bg2">
                  <a:lumMod val="50000"/>
                </a:schemeClr>
              </a:solidFill>
            </a:endParaRPr>
          </a:p>
          <a:p>
            <a:r>
              <a:rPr lang="en-US" sz="1400" dirty="0">
                <a:solidFill>
                  <a:schemeClr val="bg2">
                    <a:lumMod val="50000"/>
                  </a:schemeClr>
                </a:solidFill>
              </a:rPr>
              <a:t>F-statistic: 744.5 on 4 and 20275 DF,  p-value: &lt; 2.2e-16</a:t>
            </a:r>
            <a:endParaRPr lang="es-MX" sz="1400" dirty="0">
              <a:solidFill>
                <a:schemeClr val="bg2">
                  <a:lumMod val="50000"/>
                </a:schemeClr>
              </a:solidFill>
            </a:endParaRPr>
          </a:p>
          <a:p>
            <a:r>
              <a:rPr lang="en-US" sz="1400" dirty="0">
                <a:solidFill>
                  <a:schemeClr val="bg2">
                    <a:lumMod val="50000"/>
                  </a:schemeClr>
                </a:solidFill>
              </a:rPr>
              <a:t> </a:t>
            </a:r>
            <a:endParaRPr lang="es-MX" sz="1400" dirty="0">
              <a:solidFill>
                <a:schemeClr val="bg2">
                  <a:lumMod val="50000"/>
                </a:schemeClr>
              </a:solidFill>
            </a:endParaRPr>
          </a:p>
          <a:p>
            <a:r>
              <a:rPr lang="es-MX" sz="1600" dirty="0">
                <a:solidFill>
                  <a:schemeClr val="bg2">
                    <a:lumMod val="50000"/>
                  </a:schemeClr>
                </a:solidFill>
              </a:rPr>
              <a:t>Como se observa, el valor de p-</a:t>
            </a:r>
            <a:r>
              <a:rPr lang="es-MX" sz="1600" dirty="0" err="1">
                <a:solidFill>
                  <a:schemeClr val="bg2">
                    <a:lumMod val="50000"/>
                  </a:schemeClr>
                </a:solidFill>
              </a:rPr>
              <a:t>value</a:t>
            </a:r>
            <a:r>
              <a:rPr lang="es-MX" sz="1600" dirty="0">
                <a:solidFill>
                  <a:schemeClr val="bg2">
                    <a:lumMod val="50000"/>
                  </a:schemeClr>
                </a:solidFill>
              </a:rPr>
              <a:t> de cada variable es menor a 0.05 o a 0.01 (significancia estadística) por lo tanto se </a:t>
            </a:r>
            <a:r>
              <a:rPr lang="es-MX" sz="1600" b="1" dirty="0">
                <a:solidFill>
                  <a:schemeClr val="bg2">
                    <a:lumMod val="50000"/>
                  </a:schemeClr>
                </a:solidFill>
              </a:rPr>
              <a:t>rechaza Ho y se acepta Ha</a:t>
            </a:r>
            <a:r>
              <a:rPr lang="es-MX" sz="1600" dirty="0">
                <a:solidFill>
                  <a:schemeClr val="bg2">
                    <a:lumMod val="50000"/>
                  </a:schemeClr>
                </a:solidFill>
              </a:rPr>
              <a:t>. </a:t>
            </a:r>
            <a:r>
              <a:rPr lang="es-ES" sz="1600" dirty="0">
                <a:solidFill>
                  <a:schemeClr val="bg2">
                    <a:lumMod val="50000"/>
                  </a:schemeClr>
                </a:solidFill>
              </a:rPr>
              <a:t>Se observa también que </a:t>
            </a:r>
            <a:r>
              <a:rPr lang="es-ES" sz="1600" u="sng" dirty="0">
                <a:solidFill>
                  <a:schemeClr val="bg2">
                    <a:lumMod val="50000"/>
                  </a:schemeClr>
                </a:solidFill>
              </a:rPr>
              <a:t>nse5fBajo no aparece</a:t>
            </a:r>
            <a:r>
              <a:rPr lang="es-ES" sz="1600" dirty="0">
                <a:solidFill>
                  <a:schemeClr val="bg2">
                    <a:lumMod val="50000"/>
                  </a:schemeClr>
                </a:solidFill>
              </a:rPr>
              <a:t>, por lo que se interpreta que </a:t>
            </a:r>
            <a:r>
              <a:rPr lang="es-ES" sz="1600" b="1" dirty="0">
                <a:solidFill>
                  <a:schemeClr val="bg2">
                    <a:lumMod val="50000"/>
                  </a:schemeClr>
                </a:solidFill>
              </a:rPr>
              <a:t>en este nivel socioeconómico no se gasta en alimentos saludables.</a:t>
            </a:r>
            <a:endParaRPr lang="es-ES" sz="2400" b="1" dirty="0">
              <a:solidFill>
                <a:schemeClr val="bg2">
                  <a:lumMod val="50000"/>
                </a:schemeClr>
              </a:solidFill>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2920542198"/>
              </p:ext>
            </p:extLst>
          </p:nvPr>
        </p:nvGraphicFramePr>
        <p:xfrm>
          <a:off x="6400800" y="1942306"/>
          <a:ext cx="5002212" cy="802466"/>
        </p:xfrm>
        <a:graphic>
          <a:graphicData uri="http://schemas.openxmlformats.org/drawingml/2006/table">
            <a:tbl>
              <a:tblPr firstRow="1" firstCol="1" bandRow="1">
                <a:tableStyleId>{5C22544A-7EE6-4342-B048-85BDC9FD1C3A}</a:tableStyleId>
              </a:tblPr>
              <a:tblGrid>
                <a:gridCol w="657643">
                  <a:extLst>
                    <a:ext uri="{9D8B030D-6E8A-4147-A177-3AD203B41FA5}">
                      <a16:colId xmlns:a16="http://schemas.microsoft.com/office/drawing/2014/main" val="3240239901"/>
                    </a:ext>
                  </a:extLst>
                </a:gridCol>
                <a:gridCol w="1037718">
                  <a:extLst>
                    <a:ext uri="{9D8B030D-6E8A-4147-A177-3AD203B41FA5}">
                      <a16:colId xmlns:a16="http://schemas.microsoft.com/office/drawing/2014/main" val="1155706717"/>
                    </a:ext>
                  </a:extLst>
                </a:gridCol>
                <a:gridCol w="758819">
                  <a:extLst>
                    <a:ext uri="{9D8B030D-6E8A-4147-A177-3AD203B41FA5}">
                      <a16:colId xmlns:a16="http://schemas.microsoft.com/office/drawing/2014/main" val="643196350"/>
                    </a:ext>
                  </a:extLst>
                </a:gridCol>
                <a:gridCol w="849344">
                  <a:extLst>
                    <a:ext uri="{9D8B030D-6E8A-4147-A177-3AD203B41FA5}">
                      <a16:colId xmlns:a16="http://schemas.microsoft.com/office/drawing/2014/main" val="1884869279"/>
                    </a:ext>
                  </a:extLst>
                </a:gridCol>
                <a:gridCol w="849344">
                  <a:extLst>
                    <a:ext uri="{9D8B030D-6E8A-4147-A177-3AD203B41FA5}">
                      <a16:colId xmlns:a16="http://schemas.microsoft.com/office/drawing/2014/main" val="741318565"/>
                    </a:ext>
                  </a:extLst>
                </a:gridCol>
                <a:gridCol w="849344">
                  <a:extLst>
                    <a:ext uri="{9D8B030D-6E8A-4147-A177-3AD203B41FA5}">
                      <a16:colId xmlns:a16="http://schemas.microsoft.com/office/drawing/2014/main" val="4164942952"/>
                    </a:ext>
                  </a:extLst>
                </a:gridCol>
              </a:tblGrid>
              <a:tr h="355997">
                <a:tc>
                  <a:txBody>
                    <a:bodyPr/>
                    <a:lstStyle/>
                    <a:p>
                      <a:pPr algn="ctr">
                        <a:lnSpc>
                          <a:spcPct val="107000"/>
                        </a:lnSpc>
                        <a:spcAft>
                          <a:spcPts val="0"/>
                        </a:spcAft>
                      </a:pPr>
                      <a:r>
                        <a:rPr lang="es-MX" sz="1400">
                          <a:effectLst/>
                        </a:rPr>
                        <a:t>Bajo</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400">
                          <a:effectLst/>
                        </a:rPr>
                        <a:t>Medio Bajo</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400">
                          <a:effectLst/>
                        </a:rPr>
                        <a:t>Medio</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400">
                          <a:effectLst/>
                        </a:rPr>
                        <a:t>Medio Alto</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400">
                          <a:effectLst/>
                        </a:rPr>
                        <a:t>Alto</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400">
                          <a:effectLst/>
                        </a:rPr>
                        <a:t>TOTAL</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2295806"/>
                  </a:ext>
                </a:extLst>
              </a:tr>
              <a:tr h="355997">
                <a:tc>
                  <a:txBody>
                    <a:bodyPr/>
                    <a:lstStyle/>
                    <a:p>
                      <a:pPr algn="ctr">
                        <a:lnSpc>
                          <a:spcPct val="107000"/>
                        </a:lnSpc>
                        <a:spcAft>
                          <a:spcPts val="0"/>
                        </a:spcAft>
                      </a:pPr>
                      <a:r>
                        <a:rPr lang="es-MX" sz="1400">
                          <a:effectLst/>
                        </a:rPr>
                        <a:t>3553</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400" dirty="0">
                          <a:effectLst/>
                        </a:rPr>
                        <a:t>3927</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400" dirty="0">
                          <a:effectLst/>
                        </a:rPr>
                        <a:t>4119</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400">
                          <a:effectLst/>
                        </a:rPr>
                        <a:t>4364</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400">
                          <a:effectLst/>
                        </a:rPr>
                        <a:t>4317</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400" dirty="0">
                          <a:effectLst/>
                        </a:rPr>
                        <a:t>20280*</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027811"/>
                  </a:ext>
                </a:extLst>
              </a:tr>
            </a:tbl>
          </a:graphicData>
        </a:graphic>
      </p:graphicFrame>
    </p:spTree>
    <p:extLst>
      <p:ext uri="{BB962C8B-B14F-4D97-AF65-F5344CB8AC3E}">
        <p14:creationId xmlns:p14="http://schemas.microsoft.com/office/powerpoint/2010/main" val="31172898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7650" y="645239"/>
            <a:ext cx="10503477" cy="5847755"/>
          </a:xfrm>
          <a:prstGeom prst="rect">
            <a:avLst/>
          </a:prstGeom>
        </p:spPr>
        <p:txBody>
          <a:bodyPr wrap="square">
            <a:spAutoFit/>
          </a:bodyPr>
          <a:lstStyle/>
          <a:p>
            <a:r>
              <a:rPr lang="es-ES" sz="1600" dirty="0">
                <a:solidFill>
                  <a:schemeClr val="bg2">
                    <a:lumMod val="50000"/>
                  </a:schemeClr>
                </a:solidFill>
                <a:latin typeface="Rubik"/>
              </a:rPr>
              <a:t># 4. Plantea hipótesis estadísticas y concluye sobre ellas para entender el problema en México</a:t>
            </a:r>
          </a:p>
          <a:p>
            <a:r>
              <a:rPr lang="es-ES" sz="1400" dirty="0">
                <a:solidFill>
                  <a:schemeClr val="bg2">
                    <a:lumMod val="50000"/>
                  </a:schemeClr>
                </a:solidFill>
                <a:latin typeface="Rubik"/>
              </a:rPr>
              <a:t># PLANTEAMIENTO DE LA HIPÓTESIS</a:t>
            </a:r>
          </a:p>
          <a:p>
            <a:endParaRPr lang="es-MX" sz="1400" dirty="0">
              <a:solidFill>
                <a:schemeClr val="bg2">
                  <a:lumMod val="50000"/>
                </a:schemeClr>
              </a:solidFill>
              <a:latin typeface="Rubik"/>
            </a:endParaRPr>
          </a:p>
          <a:p>
            <a:r>
              <a:rPr lang="es-ES" sz="1400" dirty="0">
                <a:solidFill>
                  <a:schemeClr val="bg2">
                    <a:lumMod val="50000"/>
                  </a:schemeClr>
                </a:solidFill>
                <a:latin typeface="Rubik"/>
              </a:rPr>
              <a:t>2) </a:t>
            </a:r>
            <a:r>
              <a:rPr lang="es-ES" sz="1400" dirty="0" err="1">
                <a:solidFill>
                  <a:schemeClr val="bg2">
                    <a:lumMod val="50000"/>
                  </a:schemeClr>
                </a:solidFill>
                <a:latin typeface="Rubik"/>
              </a:rPr>
              <a:t>ln_als</a:t>
            </a:r>
            <a:r>
              <a:rPr lang="es-ES" sz="1400" dirty="0">
                <a:solidFill>
                  <a:schemeClr val="bg2">
                    <a:lumMod val="50000"/>
                  </a:schemeClr>
                </a:solidFill>
                <a:latin typeface="Rubik"/>
              </a:rPr>
              <a:t> = beta0 + beta1* </a:t>
            </a:r>
            <a:r>
              <a:rPr lang="es-ES" sz="1400" dirty="0" err="1">
                <a:solidFill>
                  <a:schemeClr val="bg2">
                    <a:lumMod val="50000"/>
                  </a:schemeClr>
                </a:solidFill>
                <a:latin typeface="Rubik"/>
              </a:rPr>
              <a:t>ln_alns</a:t>
            </a:r>
            <a:r>
              <a:rPr lang="es-ES" sz="1400" dirty="0">
                <a:solidFill>
                  <a:schemeClr val="bg2">
                    <a:lumMod val="50000"/>
                  </a:schemeClr>
                </a:solidFill>
                <a:latin typeface="Rubik"/>
              </a:rPr>
              <a:t> + beta2* nse5f + e  =&gt;   lm(formula = </a:t>
            </a:r>
            <a:r>
              <a:rPr lang="es-ES" sz="1400" dirty="0" err="1">
                <a:solidFill>
                  <a:schemeClr val="bg2">
                    <a:lumMod val="50000"/>
                  </a:schemeClr>
                </a:solidFill>
                <a:latin typeface="Rubik"/>
              </a:rPr>
              <a:t>ln_als</a:t>
            </a:r>
            <a:r>
              <a:rPr lang="es-ES" sz="1400" dirty="0">
                <a:solidFill>
                  <a:schemeClr val="bg2">
                    <a:lumMod val="50000"/>
                  </a:schemeClr>
                </a:solidFill>
                <a:latin typeface="Rubik"/>
              </a:rPr>
              <a:t> ~ </a:t>
            </a:r>
            <a:r>
              <a:rPr lang="es-ES" sz="1400" dirty="0" err="1">
                <a:solidFill>
                  <a:schemeClr val="bg2">
                    <a:lumMod val="50000"/>
                  </a:schemeClr>
                </a:solidFill>
                <a:latin typeface="Rubik"/>
              </a:rPr>
              <a:t>ln_alns</a:t>
            </a:r>
            <a:r>
              <a:rPr lang="es-ES" sz="1400" dirty="0">
                <a:solidFill>
                  <a:schemeClr val="bg2">
                    <a:lumMod val="50000"/>
                  </a:schemeClr>
                </a:solidFill>
                <a:latin typeface="Rubik"/>
              </a:rPr>
              <a:t> + nse5f)</a:t>
            </a:r>
          </a:p>
          <a:p>
            <a:endParaRPr lang="es-ES" sz="1400" dirty="0">
              <a:solidFill>
                <a:schemeClr val="bg2">
                  <a:lumMod val="50000"/>
                </a:schemeClr>
              </a:solidFill>
              <a:latin typeface="Rubik"/>
            </a:endParaRPr>
          </a:p>
          <a:p>
            <a:r>
              <a:rPr lang="es-ES" sz="1400" b="1" dirty="0">
                <a:solidFill>
                  <a:schemeClr val="bg2">
                    <a:lumMod val="50000"/>
                  </a:schemeClr>
                </a:solidFill>
                <a:latin typeface="Rubik"/>
              </a:rPr>
              <a:t>TABLA 2</a:t>
            </a:r>
          </a:p>
          <a:p>
            <a:r>
              <a:rPr lang="es-ES" sz="1400" dirty="0">
                <a:solidFill>
                  <a:schemeClr val="bg2">
                    <a:lumMod val="50000"/>
                  </a:schemeClr>
                </a:solidFill>
                <a:latin typeface="Rubik"/>
              </a:rPr>
              <a:t>Coeficientes:</a:t>
            </a:r>
          </a:p>
          <a:p>
            <a:r>
              <a:rPr lang="es-ES" sz="1400" dirty="0">
                <a:solidFill>
                  <a:schemeClr val="bg2">
                    <a:lumMod val="50000"/>
                  </a:schemeClr>
                </a:solidFill>
                <a:latin typeface="Rubik"/>
              </a:rPr>
              <a:t>               	   	    </a:t>
            </a:r>
            <a:r>
              <a:rPr lang="es-ES" sz="1400" dirty="0" err="1">
                <a:solidFill>
                  <a:schemeClr val="bg2">
                    <a:lumMod val="50000"/>
                  </a:schemeClr>
                </a:solidFill>
                <a:latin typeface="Rubik"/>
              </a:rPr>
              <a:t>Estimate</a:t>
            </a:r>
            <a:r>
              <a:rPr lang="es-ES" sz="1400" dirty="0">
                <a:solidFill>
                  <a:schemeClr val="bg2">
                    <a:lumMod val="50000"/>
                  </a:schemeClr>
                </a:solidFill>
                <a:latin typeface="Rubik"/>
              </a:rPr>
              <a:t> 	</a:t>
            </a:r>
            <a:r>
              <a:rPr lang="es-ES" sz="1400" dirty="0" err="1">
                <a:solidFill>
                  <a:schemeClr val="bg2">
                    <a:lumMod val="50000"/>
                  </a:schemeClr>
                </a:solidFill>
                <a:latin typeface="Rubik"/>
              </a:rPr>
              <a:t>Std</a:t>
            </a:r>
            <a:r>
              <a:rPr lang="es-ES" sz="1400" dirty="0">
                <a:solidFill>
                  <a:schemeClr val="bg2">
                    <a:lumMod val="50000"/>
                  </a:schemeClr>
                </a:solidFill>
                <a:latin typeface="Rubik"/>
              </a:rPr>
              <a:t>. 	 t </a:t>
            </a:r>
            <a:r>
              <a:rPr lang="es-ES" sz="1400" dirty="0" err="1">
                <a:solidFill>
                  <a:schemeClr val="bg2">
                    <a:lumMod val="50000"/>
                  </a:schemeClr>
                </a:solidFill>
                <a:latin typeface="Rubik"/>
              </a:rPr>
              <a:t>value</a:t>
            </a:r>
            <a:r>
              <a:rPr lang="es-ES" sz="1400" dirty="0">
                <a:solidFill>
                  <a:schemeClr val="bg2">
                    <a:lumMod val="50000"/>
                  </a:schemeClr>
                </a:solidFill>
                <a:latin typeface="Rubik"/>
              </a:rPr>
              <a:t>     Pr(&gt;|t|)</a:t>
            </a:r>
          </a:p>
          <a:p>
            <a:r>
              <a:rPr lang="es-ES" sz="1400" dirty="0">
                <a:solidFill>
                  <a:schemeClr val="bg2">
                    <a:lumMod val="50000"/>
                  </a:schemeClr>
                </a:solidFill>
                <a:latin typeface="Rubik"/>
              </a:rPr>
              <a:t>		       (beta)    	Error</a:t>
            </a:r>
          </a:p>
          <a:p>
            <a:r>
              <a:rPr lang="es-ES" sz="1400" dirty="0">
                <a:solidFill>
                  <a:schemeClr val="bg2">
                    <a:lumMod val="50000"/>
                  </a:schemeClr>
                </a:solidFill>
                <a:latin typeface="Rubik"/>
              </a:rPr>
              <a:t>(</a:t>
            </a:r>
            <a:r>
              <a:rPr lang="es-ES" sz="1400" dirty="0" err="1">
                <a:solidFill>
                  <a:schemeClr val="bg2">
                    <a:lumMod val="50000"/>
                  </a:schemeClr>
                </a:solidFill>
                <a:latin typeface="Rubik"/>
              </a:rPr>
              <a:t>Intercept</a:t>
            </a:r>
            <a:r>
              <a:rPr lang="es-ES" sz="1400" dirty="0">
                <a:solidFill>
                  <a:schemeClr val="bg2">
                    <a:lumMod val="50000"/>
                  </a:schemeClr>
                </a:solidFill>
                <a:latin typeface="Rubik"/>
              </a:rPr>
              <a:t>)      	     5.203968  	 0.019289    269.79     &lt; 2e-16 ***</a:t>
            </a:r>
          </a:p>
          <a:p>
            <a:r>
              <a:rPr lang="es-ES" sz="1400" dirty="0" err="1">
                <a:solidFill>
                  <a:schemeClr val="bg2">
                    <a:lumMod val="50000"/>
                  </a:schemeClr>
                </a:solidFill>
                <a:latin typeface="Rubik"/>
              </a:rPr>
              <a:t>ln_alns</a:t>
            </a:r>
            <a:r>
              <a:rPr lang="es-ES" sz="1400" dirty="0">
                <a:solidFill>
                  <a:schemeClr val="bg2">
                    <a:lumMod val="50000"/>
                  </a:schemeClr>
                </a:solidFill>
                <a:latin typeface="Rubik"/>
              </a:rPr>
              <a:t>        	     0.162030   	0.004397     36.85       &lt; 2e-16 ***</a:t>
            </a:r>
          </a:p>
          <a:p>
            <a:r>
              <a:rPr lang="es-ES" sz="1400" dirty="0">
                <a:solidFill>
                  <a:schemeClr val="bg2">
                    <a:lumMod val="50000"/>
                  </a:schemeClr>
                </a:solidFill>
                <a:latin typeface="Rubik"/>
              </a:rPr>
              <a:t>nse5fMedioBajo  	     0.194880   	0.014447     13.49       &lt; 2e-16 ***   Destina menor gasto</a:t>
            </a:r>
          </a:p>
          <a:p>
            <a:r>
              <a:rPr lang="es-ES" sz="1400" dirty="0">
                <a:solidFill>
                  <a:schemeClr val="bg2">
                    <a:lumMod val="50000"/>
                  </a:schemeClr>
                </a:solidFill>
                <a:latin typeface="Rubik"/>
              </a:rPr>
              <a:t>nse5fMedio    	     0.317214   	0.014343     22.12       &lt; 2e-16 ***</a:t>
            </a:r>
          </a:p>
          <a:p>
            <a:r>
              <a:rPr lang="es-ES" sz="1400" dirty="0">
                <a:solidFill>
                  <a:schemeClr val="bg2">
                    <a:lumMod val="50000"/>
                  </a:schemeClr>
                </a:solidFill>
                <a:latin typeface="Rubik"/>
              </a:rPr>
              <a:t>nse5fMedioAlto     	     0.437112   	0.014268     30.64       &lt; 2e-16 ***</a:t>
            </a:r>
          </a:p>
          <a:p>
            <a:r>
              <a:rPr lang="es-ES" sz="1400" dirty="0">
                <a:solidFill>
                  <a:schemeClr val="bg2">
                    <a:lumMod val="50000"/>
                  </a:schemeClr>
                </a:solidFill>
                <a:latin typeface="Rubik"/>
              </a:rPr>
              <a:t>nse5fAlto      	     0.584495   	0.014673     39.84       &lt; 2e-16 ***   Destina mayor gasto</a:t>
            </a:r>
          </a:p>
          <a:p>
            <a:r>
              <a:rPr lang="es-ES" sz="1400" dirty="0">
                <a:solidFill>
                  <a:schemeClr val="bg2">
                    <a:lumMod val="50000"/>
                  </a:schemeClr>
                </a:solidFill>
                <a:latin typeface="Rubik"/>
              </a:rPr>
              <a:t>Residual standard error: 0.6225 </a:t>
            </a:r>
            <a:r>
              <a:rPr lang="es-ES" sz="1400" dirty="0" err="1">
                <a:solidFill>
                  <a:schemeClr val="bg2">
                    <a:lumMod val="50000"/>
                  </a:schemeClr>
                </a:solidFill>
                <a:latin typeface="Rubik"/>
              </a:rPr>
              <a:t>on</a:t>
            </a:r>
            <a:r>
              <a:rPr lang="es-ES" sz="1400" dirty="0">
                <a:solidFill>
                  <a:schemeClr val="bg2">
                    <a:lumMod val="50000"/>
                  </a:schemeClr>
                </a:solidFill>
                <a:latin typeface="Rubik"/>
              </a:rPr>
              <a:t> 20274 </a:t>
            </a:r>
            <a:r>
              <a:rPr lang="es-ES" sz="1400" dirty="0" err="1">
                <a:solidFill>
                  <a:schemeClr val="bg2">
                    <a:lumMod val="50000"/>
                  </a:schemeClr>
                </a:solidFill>
                <a:latin typeface="Rubik"/>
              </a:rPr>
              <a:t>degrees</a:t>
            </a:r>
            <a:r>
              <a:rPr lang="es-ES" sz="1400" dirty="0">
                <a:solidFill>
                  <a:schemeClr val="bg2">
                    <a:lumMod val="50000"/>
                  </a:schemeClr>
                </a:solidFill>
                <a:latin typeface="Rubik"/>
              </a:rPr>
              <a:t> of </a:t>
            </a:r>
            <a:r>
              <a:rPr lang="es-ES" sz="1400" dirty="0" err="1">
                <a:solidFill>
                  <a:schemeClr val="bg2">
                    <a:lumMod val="50000"/>
                  </a:schemeClr>
                </a:solidFill>
                <a:latin typeface="Rubik"/>
              </a:rPr>
              <a:t>freedom</a:t>
            </a:r>
            <a:endParaRPr lang="es-ES" sz="1400" dirty="0">
              <a:solidFill>
                <a:schemeClr val="bg2">
                  <a:lumMod val="50000"/>
                </a:schemeClr>
              </a:solidFill>
              <a:latin typeface="Rubik"/>
            </a:endParaRPr>
          </a:p>
          <a:p>
            <a:r>
              <a:rPr lang="es-ES" sz="1400" dirty="0" err="1">
                <a:solidFill>
                  <a:schemeClr val="bg2">
                    <a:lumMod val="50000"/>
                  </a:schemeClr>
                </a:solidFill>
                <a:latin typeface="Rubik"/>
              </a:rPr>
              <a:t>Multiple</a:t>
            </a:r>
            <a:r>
              <a:rPr lang="es-ES" sz="1400" dirty="0">
                <a:solidFill>
                  <a:schemeClr val="bg2">
                    <a:lumMod val="50000"/>
                  </a:schemeClr>
                </a:solidFill>
                <a:latin typeface="Rubik"/>
              </a:rPr>
              <a:t> R-</a:t>
            </a:r>
            <a:r>
              <a:rPr lang="es-ES" sz="1400" dirty="0" err="1">
                <a:solidFill>
                  <a:schemeClr val="bg2">
                    <a:lumMod val="50000"/>
                  </a:schemeClr>
                </a:solidFill>
                <a:latin typeface="Rubik"/>
              </a:rPr>
              <a:t>squared</a:t>
            </a:r>
            <a:r>
              <a:rPr lang="es-ES" sz="1400" dirty="0">
                <a:solidFill>
                  <a:schemeClr val="bg2">
                    <a:lumMod val="50000"/>
                  </a:schemeClr>
                </a:solidFill>
                <a:latin typeface="Rubik"/>
              </a:rPr>
              <a:t>:  0.1828,	</a:t>
            </a:r>
            <a:r>
              <a:rPr lang="es-ES" sz="1400" dirty="0" err="1">
                <a:solidFill>
                  <a:schemeClr val="bg2">
                    <a:lumMod val="50000"/>
                  </a:schemeClr>
                </a:solidFill>
                <a:latin typeface="Rubik"/>
              </a:rPr>
              <a:t>Adjusted</a:t>
            </a:r>
            <a:r>
              <a:rPr lang="es-ES" sz="1400" dirty="0">
                <a:solidFill>
                  <a:schemeClr val="bg2">
                    <a:lumMod val="50000"/>
                  </a:schemeClr>
                </a:solidFill>
                <a:latin typeface="Rubik"/>
              </a:rPr>
              <a:t> R-</a:t>
            </a:r>
            <a:r>
              <a:rPr lang="es-ES" sz="1400" dirty="0" err="1">
                <a:solidFill>
                  <a:schemeClr val="bg2">
                    <a:lumMod val="50000"/>
                  </a:schemeClr>
                </a:solidFill>
                <a:latin typeface="Rubik"/>
              </a:rPr>
              <a:t>squared</a:t>
            </a:r>
            <a:r>
              <a:rPr lang="es-ES" sz="1400" dirty="0">
                <a:solidFill>
                  <a:schemeClr val="bg2">
                    <a:lumMod val="50000"/>
                  </a:schemeClr>
                </a:solidFill>
                <a:latin typeface="Rubik"/>
              </a:rPr>
              <a:t>:  0.1826 </a:t>
            </a:r>
          </a:p>
          <a:p>
            <a:r>
              <a:rPr lang="es-ES" sz="1400" dirty="0">
                <a:solidFill>
                  <a:schemeClr val="bg2">
                    <a:lumMod val="50000"/>
                  </a:schemeClr>
                </a:solidFill>
                <a:latin typeface="Rubik"/>
              </a:rPr>
              <a:t>F-</a:t>
            </a:r>
            <a:r>
              <a:rPr lang="es-ES" sz="1400" dirty="0" err="1">
                <a:solidFill>
                  <a:schemeClr val="bg2">
                    <a:lumMod val="50000"/>
                  </a:schemeClr>
                </a:solidFill>
                <a:latin typeface="Rubik"/>
              </a:rPr>
              <a:t>statistic</a:t>
            </a:r>
            <a:r>
              <a:rPr lang="es-ES" sz="1400" dirty="0">
                <a:solidFill>
                  <a:schemeClr val="bg2">
                    <a:lumMod val="50000"/>
                  </a:schemeClr>
                </a:solidFill>
                <a:latin typeface="Rubik"/>
              </a:rPr>
              <a:t>: 907.1 </a:t>
            </a:r>
            <a:r>
              <a:rPr lang="es-ES" sz="1400" dirty="0" err="1">
                <a:solidFill>
                  <a:schemeClr val="bg2">
                    <a:lumMod val="50000"/>
                  </a:schemeClr>
                </a:solidFill>
                <a:latin typeface="Rubik"/>
              </a:rPr>
              <a:t>on</a:t>
            </a:r>
            <a:r>
              <a:rPr lang="es-ES" sz="1400" dirty="0">
                <a:solidFill>
                  <a:schemeClr val="bg2">
                    <a:lumMod val="50000"/>
                  </a:schemeClr>
                </a:solidFill>
                <a:latin typeface="Rubik"/>
              </a:rPr>
              <a:t> 5 and 20274 DF,  p-</a:t>
            </a:r>
            <a:r>
              <a:rPr lang="es-ES" sz="1400" dirty="0" err="1">
                <a:solidFill>
                  <a:schemeClr val="bg2">
                    <a:lumMod val="50000"/>
                  </a:schemeClr>
                </a:solidFill>
                <a:latin typeface="Rubik"/>
              </a:rPr>
              <a:t>value</a:t>
            </a:r>
            <a:r>
              <a:rPr lang="es-ES" sz="1400" dirty="0">
                <a:solidFill>
                  <a:schemeClr val="bg2">
                    <a:lumMod val="50000"/>
                  </a:schemeClr>
                </a:solidFill>
                <a:latin typeface="Rubik"/>
              </a:rPr>
              <a:t>: &lt; 2.2e-16</a:t>
            </a:r>
          </a:p>
          <a:p>
            <a:endParaRPr lang="es-ES" sz="1400" dirty="0">
              <a:solidFill>
                <a:schemeClr val="bg2">
                  <a:lumMod val="50000"/>
                </a:schemeClr>
              </a:solidFill>
              <a:latin typeface="Rubik"/>
            </a:endParaRPr>
          </a:p>
          <a:p>
            <a:r>
              <a:rPr lang="es-ES" sz="1400" dirty="0">
                <a:solidFill>
                  <a:schemeClr val="bg2">
                    <a:lumMod val="50000"/>
                  </a:schemeClr>
                </a:solidFill>
                <a:latin typeface="Rubik"/>
              </a:rPr>
              <a:t>En la tabla 2, R2 ajustada es = 0.1826 y en la tabla 1, R2 ajustada es = 0.1279, por lo que podemos dejar el modelo con las 2 variables (</a:t>
            </a:r>
            <a:r>
              <a:rPr lang="es-ES" sz="1400" dirty="0" err="1">
                <a:solidFill>
                  <a:schemeClr val="bg2">
                    <a:lumMod val="50000"/>
                  </a:schemeClr>
                </a:solidFill>
                <a:latin typeface="Rubik"/>
              </a:rPr>
              <a:t>ln_alns</a:t>
            </a:r>
            <a:r>
              <a:rPr lang="es-ES" sz="1400" dirty="0">
                <a:solidFill>
                  <a:schemeClr val="bg2">
                    <a:lumMod val="50000"/>
                  </a:schemeClr>
                </a:solidFill>
                <a:latin typeface="Rubik"/>
              </a:rPr>
              <a:t> y nse5f) en lugar de una (nse5f).</a:t>
            </a:r>
          </a:p>
          <a:p>
            <a:endParaRPr lang="es-ES" sz="1400" dirty="0">
              <a:solidFill>
                <a:schemeClr val="bg2">
                  <a:lumMod val="50000"/>
                </a:schemeClr>
              </a:solidFill>
              <a:latin typeface="Rubik"/>
            </a:endParaRPr>
          </a:p>
          <a:p>
            <a:r>
              <a:rPr lang="es-ES" sz="1600" b="1" u="sng" dirty="0">
                <a:solidFill>
                  <a:schemeClr val="bg2">
                    <a:lumMod val="50000"/>
                  </a:schemeClr>
                </a:solidFill>
                <a:latin typeface="Rubik"/>
              </a:rPr>
              <a:t>Conclusión</a:t>
            </a:r>
            <a:r>
              <a:rPr lang="es-ES" sz="1600" b="1" dirty="0">
                <a:solidFill>
                  <a:schemeClr val="bg2">
                    <a:lumMod val="50000"/>
                  </a:schemeClr>
                </a:solidFill>
                <a:latin typeface="Rubik"/>
              </a:rPr>
              <a:t>:</a:t>
            </a:r>
          </a:p>
          <a:p>
            <a:pPr algn="just"/>
            <a:r>
              <a:rPr lang="es-ES" sz="1600" b="1" dirty="0">
                <a:solidFill>
                  <a:schemeClr val="bg2">
                    <a:lumMod val="50000"/>
                  </a:schemeClr>
                </a:solidFill>
                <a:latin typeface="Rubik"/>
              </a:rPr>
              <a:t>Los valores de las betas de acuerdo a la hipótesis planteada se aceptan, y se observa que los coeficientes (betas) se incrementan cuando el nivel socioeconómico es mayor. Por lo tanto, de acuerdo a los datos, los hogares de mas bajo nivel socioeconómico gastan menos en alimentos saludables que los de mayor nivel socioeconómico.</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14268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2554545"/>
          </a:xfrm>
          <a:prstGeom prst="rect">
            <a:avLst/>
          </a:prstGeom>
        </p:spPr>
        <p:txBody>
          <a:bodyPr wrap="square">
            <a:spAutoFit/>
          </a:bodyPr>
          <a:lstStyle/>
          <a:p>
            <a:r>
              <a:rPr lang="es-ES" sz="1600" dirty="0">
                <a:solidFill>
                  <a:schemeClr val="bg2">
                    <a:lumMod val="50000"/>
                  </a:schemeClr>
                </a:solidFill>
                <a:latin typeface="Rubik"/>
              </a:rPr>
              <a:t># 5. Estima un modelo de regresión, lineal o logístico, para identificar los determinantes de la inseguridad alimentaria en México</a:t>
            </a:r>
          </a:p>
          <a:p>
            <a:r>
              <a:rPr lang="es-ES" sz="1600" dirty="0">
                <a:solidFill>
                  <a:schemeClr val="bg2">
                    <a:lumMod val="50000"/>
                  </a:schemeClr>
                </a:solidFill>
                <a:latin typeface="Rubik"/>
              </a:rPr>
              <a:t># Se genera un modelo inicial de regresión logística para analizar como influye en la inseguridad alimentaria</a:t>
            </a:r>
          </a:p>
          <a:p>
            <a:endParaRPr lang="es-ES" sz="1600" dirty="0">
              <a:solidFill>
                <a:schemeClr val="bg2">
                  <a:lumMod val="50000"/>
                </a:schemeClr>
              </a:solidFill>
              <a:latin typeface="Rubik"/>
            </a:endParaRPr>
          </a:p>
          <a:p>
            <a:r>
              <a:rPr lang="es-ES" sz="1600" dirty="0">
                <a:latin typeface="Rubik"/>
              </a:rPr>
              <a:t>logistic.general &lt;- </a:t>
            </a:r>
            <a:r>
              <a:rPr lang="es-ES" sz="1600" dirty="0" err="1">
                <a:latin typeface="Rubik"/>
              </a:rPr>
              <a:t>glm</a:t>
            </a:r>
            <a:r>
              <a:rPr lang="es-ES" sz="1600" dirty="0">
                <a:latin typeface="Rubik"/>
              </a:rPr>
              <a:t>(IA ~ nse5f + área + </a:t>
            </a:r>
            <a:r>
              <a:rPr lang="es-ES" sz="1600" dirty="0" err="1">
                <a:latin typeface="Rubik"/>
              </a:rPr>
              <a:t>numpeho</a:t>
            </a:r>
            <a:r>
              <a:rPr lang="es-ES" sz="1600" dirty="0">
                <a:latin typeface="Rubik"/>
              </a:rPr>
              <a:t> + </a:t>
            </a:r>
            <a:r>
              <a:rPr lang="es-ES" sz="1600" dirty="0" err="1">
                <a:latin typeface="Rubik"/>
              </a:rPr>
              <a:t>refin</a:t>
            </a:r>
            <a:r>
              <a:rPr lang="es-ES" sz="1600" dirty="0">
                <a:latin typeface="Rubik"/>
              </a:rPr>
              <a:t> + </a:t>
            </a:r>
            <a:r>
              <a:rPr lang="es-ES" sz="1600" dirty="0" err="1">
                <a:latin typeface="Rubik"/>
              </a:rPr>
              <a:t>edadjef</a:t>
            </a:r>
            <a:r>
              <a:rPr lang="es-ES" sz="1600" dirty="0">
                <a:latin typeface="Rubik"/>
              </a:rPr>
              <a:t> + </a:t>
            </a:r>
            <a:r>
              <a:rPr lang="es-ES" sz="1600" dirty="0" err="1">
                <a:latin typeface="Rubik"/>
              </a:rPr>
              <a:t>sexojef</a:t>
            </a:r>
            <a:r>
              <a:rPr lang="es-ES" sz="1600" dirty="0">
                <a:latin typeface="Rubik"/>
              </a:rPr>
              <a:t> + </a:t>
            </a:r>
            <a:r>
              <a:rPr lang="es-ES" sz="1600" dirty="0" err="1">
                <a:latin typeface="Rubik"/>
              </a:rPr>
              <a:t>añosedu</a:t>
            </a:r>
            <a:r>
              <a:rPr lang="es-ES" sz="1600" dirty="0">
                <a:latin typeface="Rubik"/>
              </a:rPr>
              <a:t> +</a:t>
            </a:r>
          </a:p>
          <a:p>
            <a:r>
              <a:rPr lang="es-ES" sz="1600" dirty="0">
                <a:latin typeface="Rubik"/>
              </a:rPr>
              <a:t>                          </a:t>
            </a:r>
            <a:r>
              <a:rPr lang="es-ES" sz="1600" dirty="0" err="1">
                <a:latin typeface="Rubik"/>
              </a:rPr>
              <a:t>ln_als</a:t>
            </a:r>
            <a:r>
              <a:rPr lang="es-ES" sz="1600" dirty="0">
                <a:latin typeface="Rubik"/>
              </a:rPr>
              <a:t> + </a:t>
            </a:r>
            <a:r>
              <a:rPr lang="es-ES" sz="1600" dirty="0" err="1">
                <a:latin typeface="Rubik"/>
              </a:rPr>
              <a:t>ln_alns</a:t>
            </a:r>
            <a:r>
              <a:rPr lang="es-ES" sz="1600" dirty="0">
                <a:latin typeface="Rubik"/>
              </a:rPr>
              <a:t>, data = </a:t>
            </a:r>
            <a:r>
              <a:rPr lang="es-ES" sz="1600" dirty="0" err="1">
                <a:latin typeface="Rubik"/>
              </a:rPr>
              <a:t>df.limpio</a:t>
            </a:r>
            <a:r>
              <a:rPr lang="es-ES" sz="1600" dirty="0">
                <a:latin typeface="Rubik"/>
              </a:rPr>
              <a:t>, </a:t>
            </a:r>
            <a:r>
              <a:rPr lang="es-ES" sz="1600" dirty="0" err="1">
                <a:latin typeface="Rubik"/>
              </a:rPr>
              <a:t>family</a:t>
            </a:r>
            <a:r>
              <a:rPr lang="es-ES" sz="1600" dirty="0">
                <a:latin typeface="Rubik"/>
              </a:rPr>
              <a:t> = binomial)	</a:t>
            </a:r>
            <a:r>
              <a:rPr lang="es-ES" sz="1600" dirty="0">
                <a:solidFill>
                  <a:schemeClr val="bg2">
                    <a:lumMod val="50000"/>
                  </a:schemeClr>
                </a:solidFill>
                <a:latin typeface="Rubik"/>
              </a:rPr>
              <a:t>	# Función de modelo lineal generalizado</a:t>
            </a:r>
          </a:p>
          <a:p>
            <a:endParaRPr lang="es-ES" sz="1600" dirty="0">
              <a:solidFill>
                <a:schemeClr val="bg2">
                  <a:lumMod val="50000"/>
                </a:schemeClr>
              </a:solidFill>
              <a:latin typeface="Rubik"/>
            </a:endParaRPr>
          </a:p>
          <a:p>
            <a:r>
              <a:rPr lang="es-ES" sz="1600" dirty="0">
                <a:latin typeface="Rubik"/>
              </a:rPr>
              <a:t>summary(</a:t>
            </a:r>
            <a:r>
              <a:rPr lang="es-ES" sz="1600" dirty="0" err="1">
                <a:latin typeface="Rubik"/>
              </a:rPr>
              <a:t>logistic.general</a:t>
            </a:r>
            <a:r>
              <a:rPr lang="es-ES" sz="1600" dirty="0">
                <a:latin typeface="Rubik"/>
              </a:rPr>
              <a:t>)</a:t>
            </a:r>
          </a:p>
          <a:p>
            <a:endParaRPr lang="es-ES" sz="1600" dirty="0">
              <a:latin typeface="Rubik"/>
            </a:endParaRPr>
          </a:p>
          <a:p>
            <a:r>
              <a:rPr lang="es-ES" sz="1600" dirty="0">
                <a:latin typeface="Rubik"/>
              </a:rPr>
              <a:t>	</a:t>
            </a:r>
            <a:r>
              <a:rPr lang="es-ES" sz="1600" dirty="0">
                <a:solidFill>
                  <a:schemeClr val="bg2">
                    <a:lumMod val="50000"/>
                  </a:schemeClr>
                </a:solidFill>
                <a:latin typeface="Rubik"/>
              </a:rPr>
              <a:t># Resumen del objeto creado </a:t>
            </a:r>
          </a:p>
          <a:p>
            <a:r>
              <a:rPr lang="es-ES" sz="1600" dirty="0">
                <a:solidFill>
                  <a:schemeClr val="bg2">
                    <a:lumMod val="50000"/>
                  </a:schemeClr>
                </a:solidFill>
                <a:latin typeface="Rubik"/>
              </a:rPr>
              <a:t>	# para regresión lineal  	</a:t>
            </a:r>
            <a:r>
              <a:rPr lang="es-ES" sz="1600" dirty="0">
                <a:solidFill>
                  <a:schemeClr val="bg2">
                    <a:lumMod val="50000"/>
                  </a:schemeClr>
                </a:solidFill>
                <a:latin typeface="Rubik"/>
                <a:sym typeface="Wingdings" panose="05000000000000000000" pitchFamily="2" charset="2"/>
              </a:rPr>
              <a:t></a:t>
            </a:r>
            <a:endParaRPr lang="es-ES" sz="1600" dirty="0">
              <a:solidFill>
                <a:schemeClr val="bg2">
                  <a:lumMod val="50000"/>
                </a:schemeClr>
              </a:solidFill>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2" name="Imagen 1"/>
          <p:cNvPicPr>
            <a:picLocks noChangeAspect="1"/>
          </p:cNvPicPr>
          <p:nvPr/>
        </p:nvPicPr>
        <p:blipFill>
          <a:blip r:embed="rId2"/>
          <a:stretch>
            <a:fillRect/>
          </a:stretch>
        </p:blipFill>
        <p:spPr>
          <a:xfrm>
            <a:off x="5225712" y="2096818"/>
            <a:ext cx="5708988" cy="45514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2966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366749" y="2882650"/>
            <a:ext cx="4848902" cy="3581900"/>
          </a:xfrm>
          <a:prstGeom prst="rect">
            <a:avLst/>
          </a:prstGeom>
          <a:ln>
            <a:noFill/>
          </a:ln>
          <a:effectLst>
            <a:outerShdw blurRad="292100" dist="139700" dir="2700000" algn="tl" rotWithShape="0">
              <a:srgbClr val="333333">
                <a:alpha val="65000"/>
              </a:srgbClr>
            </a:outerShdw>
          </a:effectLst>
        </p:spPr>
      </p:pic>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3293209"/>
          </a:xfrm>
          <a:prstGeom prst="rect">
            <a:avLst/>
          </a:prstGeom>
        </p:spPr>
        <p:txBody>
          <a:bodyPr wrap="square">
            <a:spAutoFit/>
          </a:bodyPr>
          <a:lstStyle/>
          <a:p>
            <a:r>
              <a:rPr lang="es-ES" sz="1600" dirty="0">
                <a:solidFill>
                  <a:schemeClr val="bg2">
                    <a:lumMod val="50000"/>
                  </a:schemeClr>
                </a:solidFill>
                <a:latin typeface="Rubik"/>
              </a:rPr>
              <a:t># 5. Estima un modelo de regresión, lineal o logístico, para identificar los determinantes de la inseguridad alimentaria en México</a:t>
            </a:r>
          </a:p>
          <a:p>
            <a:r>
              <a:rPr lang="es-ES" sz="1600" dirty="0">
                <a:solidFill>
                  <a:schemeClr val="bg2">
                    <a:lumMod val="50000"/>
                  </a:schemeClr>
                </a:solidFill>
                <a:latin typeface="Rubik"/>
              </a:rPr>
              <a:t># </a:t>
            </a:r>
            <a:r>
              <a:rPr lang="es-ES" sz="1600" b="1" dirty="0">
                <a:solidFill>
                  <a:schemeClr val="bg2">
                    <a:lumMod val="50000"/>
                  </a:schemeClr>
                </a:solidFill>
                <a:latin typeface="Rubik"/>
              </a:rPr>
              <a:t>Conclusiones primer modelo</a:t>
            </a:r>
            <a:r>
              <a:rPr lang="es-ES" sz="1600" dirty="0">
                <a:solidFill>
                  <a:schemeClr val="bg2">
                    <a:lumMod val="50000"/>
                  </a:schemeClr>
                </a:solidFill>
                <a:latin typeface="Rubik"/>
              </a:rPr>
              <a:t>: De este modelo de regresión lineal, podemos concluir que a un intervalo de confianza del 95%, la variable </a:t>
            </a:r>
            <a:r>
              <a:rPr lang="es-ES" sz="1600" dirty="0" err="1">
                <a:solidFill>
                  <a:schemeClr val="bg2">
                    <a:lumMod val="50000"/>
                  </a:schemeClr>
                </a:solidFill>
                <a:latin typeface="Rubik"/>
              </a:rPr>
              <a:t>edadjef</a:t>
            </a:r>
            <a:r>
              <a:rPr lang="es-ES" sz="1600" dirty="0">
                <a:solidFill>
                  <a:schemeClr val="bg2">
                    <a:lumMod val="50000"/>
                  </a:schemeClr>
                </a:solidFill>
                <a:latin typeface="Rubik"/>
              </a:rPr>
              <a:t> NO es significativa para explicar a inseguridad alimentaria. </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Por lo tanto, procedemos a quitarla del modelo.</a:t>
            </a:r>
          </a:p>
          <a:p>
            <a:r>
              <a:rPr lang="es-ES" sz="1600" dirty="0" err="1">
                <a:latin typeface="Rubik"/>
              </a:rPr>
              <a:t>logistic.ajustado</a:t>
            </a:r>
            <a:r>
              <a:rPr lang="es-ES" sz="1600" dirty="0">
                <a:latin typeface="Rubik"/>
              </a:rPr>
              <a:t> &lt;- </a:t>
            </a:r>
            <a:r>
              <a:rPr lang="es-ES" sz="1600" dirty="0" err="1">
                <a:latin typeface="Rubik"/>
              </a:rPr>
              <a:t>glm</a:t>
            </a:r>
            <a:r>
              <a:rPr lang="es-ES" sz="1600" dirty="0">
                <a:latin typeface="Rubik"/>
              </a:rPr>
              <a:t>(IA ~ nse5f + área + </a:t>
            </a:r>
            <a:r>
              <a:rPr lang="es-ES" sz="1600" dirty="0" err="1">
                <a:latin typeface="Rubik"/>
              </a:rPr>
              <a:t>numpeho</a:t>
            </a:r>
            <a:r>
              <a:rPr lang="es-ES" sz="1600" dirty="0">
                <a:latin typeface="Rubik"/>
              </a:rPr>
              <a:t> + </a:t>
            </a:r>
            <a:r>
              <a:rPr lang="es-ES" sz="1600" dirty="0" err="1">
                <a:latin typeface="Rubik"/>
              </a:rPr>
              <a:t>refin</a:t>
            </a:r>
            <a:r>
              <a:rPr lang="es-ES" sz="1600" dirty="0">
                <a:latin typeface="Rubik"/>
              </a:rPr>
              <a:t> + </a:t>
            </a:r>
            <a:r>
              <a:rPr lang="es-ES" sz="1600" dirty="0" err="1">
                <a:latin typeface="Rubik"/>
              </a:rPr>
              <a:t>sexojef</a:t>
            </a:r>
            <a:r>
              <a:rPr lang="es-ES" sz="1600" dirty="0">
                <a:latin typeface="Rubik"/>
              </a:rPr>
              <a:t> + </a:t>
            </a:r>
            <a:r>
              <a:rPr lang="es-ES" sz="1600" dirty="0" err="1">
                <a:latin typeface="Rubik"/>
              </a:rPr>
              <a:t>añosedu</a:t>
            </a:r>
            <a:r>
              <a:rPr lang="es-ES" sz="1600" dirty="0">
                <a:latin typeface="Rubik"/>
              </a:rPr>
              <a:t> +</a:t>
            </a:r>
          </a:p>
          <a:p>
            <a:r>
              <a:rPr lang="es-ES" sz="1600" dirty="0">
                <a:latin typeface="Rubik"/>
              </a:rPr>
              <a:t>                          </a:t>
            </a:r>
            <a:r>
              <a:rPr lang="es-ES" sz="1600" dirty="0" err="1">
                <a:latin typeface="Rubik"/>
              </a:rPr>
              <a:t>ln_als</a:t>
            </a:r>
            <a:r>
              <a:rPr lang="es-ES" sz="1600" dirty="0">
                <a:latin typeface="Rubik"/>
              </a:rPr>
              <a:t> + </a:t>
            </a:r>
            <a:r>
              <a:rPr lang="es-ES" sz="1600" dirty="0" err="1">
                <a:latin typeface="Rubik"/>
              </a:rPr>
              <a:t>ln_alns</a:t>
            </a:r>
            <a:r>
              <a:rPr lang="es-ES" sz="1600" dirty="0">
                <a:latin typeface="Rubik"/>
              </a:rPr>
              <a:t>, data = </a:t>
            </a:r>
            <a:r>
              <a:rPr lang="es-ES" sz="1600" dirty="0" err="1">
                <a:latin typeface="Rubik"/>
              </a:rPr>
              <a:t>df.limpio</a:t>
            </a:r>
            <a:r>
              <a:rPr lang="es-ES" sz="1600" dirty="0">
                <a:latin typeface="Rubik"/>
              </a:rPr>
              <a:t>, </a:t>
            </a:r>
            <a:r>
              <a:rPr lang="es-ES" sz="1600" dirty="0" err="1">
                <a:latin typeface="Rubik"/>
              </a:rPr>
              <a:t>family</a:t>
            </a:r>
            <a:r>
              <a:rPr lang="es-ES" sz="1600" dirty="0">
                <a:latin typeface="Rubik"/>
              </a:rPr>
              <a:t> = binomial)	</a:t>
            </a:r>
            <a:r>
              <a:rPr lang="es-ES" sz="1600" dirty="0">
                <a:solidFill>
                  <a:schemeClr val="bg2">
                    <a:lumMod val="50000"/>
                  </a:schemeClr>
                </a:solidFill>
                <a:latin typeface="Rubik"/>
              </a:rPr>
              <a:t>	# Función de modelo lineal generalizado</a:t>
            </a:r>
          </a:p>
          <a:p>
            <a:r>
              <a:rPr lang="es-ES" sz="1600" dirty="0">
                <a:solidFill>
                  <a:schemeClr val="bg2">
                    <a:lumMod val="50000"/>
                  </a:schemeClr>
                </a:solidFill>
                <a:latin typeface="Rubik"/>
              </a:rPr>
              <a:t>								# Eliminando variable “</a:t>
            </a:r>
            <a:r>
              <a:rPr lang="es-ES" sz="1600" dirty="0" err="1">
                <a:solidFill>
                  <a:schemeClr val="bg2">
                    <a:lumMod val="50000"/>
                  </a:schemeClr>
                </a:solidFill>
                <a:latin typeface="Rubik"/>
              </a:rPr>
              <a:t>edadjef</a:t>
            </a:r>
            <a:r>
              <a:rPr lang="es-ES" sz="1600" dirty="0">
                <a:solidFill>
                  <a:schemeClr val="bg2">
                    <a:lumMod val="50000"/>
                  </a:schemeClr>
                </a:solidFill>
                <a:latin typeface="Rubik"/>
              </a:rPr>
              <a:t>”</a:t>
            </a:r>
          </a:p>
          <a:p>
            <a:r>
              <a:rPr lang="es-ES" sz="1600" dirty="0">
                <a:latin typeface="Rubik"/>
              </a:rPr>
              <a:t>summary(</a:t>
            </a:r>
            <a:r>
              <a:rPr lang="es-ES" sz="1600" dirty="0" err="1">
                <a:latin typeface="Rubik"/>
              </a:rPr>
              <a:t>logistic.ajustado</a:t>
            </a:r>
            <a:r>
              <a:rPr lang="es-ES" sz="1600" dirty="0">
                <a:latin typeface="Rubik"/>
              </a:rPr>
              <a:t>)</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Resumen del modelo</a:t>
            </a:r>
          </a:p>
          <a:p>
            <a:r>
              <a:rPr lang="es-ES" sz="1600" dirty="0">
                <a:solidFill>
                  <a:schemeClr val="bg2">
                    <a:lumMod val="50000"/>
                  </a:schemeClr>
                </a:solidFill>
                <a:latin typeface="Rubik"/>
              </a:rPr>
              <a:t># ajustado a variables</a:t>
            </a:r>
          </a:p>
          <a:p>
            <a:r>
              <a:rPr lang="es-ES" sz="1600" dirty="0">
                <a:solidFill>
                  <a:schemeClr val="bg2">
                    <a:lumMod val="50000"/>
                  </a:schemeClr>
                </a:solidFill>
                <a:latin typeface="Rubik"/>
              </a:rPr>
              <a:t># significativas	</a:t>
            </a:r>
            <a:r>
              <a:rPr lang="es-ES" sz="1600" dirty="0">
                <a:solidFill>
                  <a:schemeClr val="bg2">
                    <a:lumMod val="50000"/>
                  </a:schemeClr>
                </a:solidFill>
                <a:latin typeface="Rubik"/>
                <a:sym typeface="Wingdings" panose="05000000000000000000" pitchFamily="2" charset="2"/>
              </a:rPr>
              <a:t></a:t>
            </a:r>
            <a:endParaRPr lang="es-ES" sz="1600" dirty="0">
              <a:solidFill>
                <a:schemeClr val="bg2">
                  <a:lumMod val="50000"/>
                </a:schemeClr>
              </a:solidFill>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2323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6001643"/>
          </a:xfrm>
          <a:prstGeom prst="rect">
            <a:avLst/>
          </a:prstGeom>
        </p:spPr>
        <p:txBody>
          <a:bodyPr wrap="square">
            <a:spAutoFit/>
          </a:bodyPr>
          <a:lstStyle/>
          <a:p>
            <a:r>
              <a:rPr lang="es-ES" sz="1600" dirty="0">
                <a:solidFill>
                  <a:schemeClr val="bg2">
                    <a:lumMod val="50000"/>
                  </a:schemeClr>
                </a:solidFill>
                <a:latin typeface="Rubik"/>
              </a:rPr>
              <a:t># 5. Estima un modelo de regresión, lineal o logístico, para identificar los determinantes de la inseguridad alimentaria en México</a:t>
            </a:r>
          </a:p>
          <a:p>
            <a:r>
              <a:rPr lang="es-ES" sz="1600" dirty="0">
                <a:solidFill>
                  <a:schemeClr val="bg2">
                    <a:lumMod val="50000"/>
                  </a:schemeClr>
                </a:solidFill>
                <a:latin typeface="Rubik"/>
              </a:rPr>
              <a:t># </a:t>
            </a:r>
            <a:r>
              <a:rPr lang="es-ES" sz="1600" b="1" dirty="0">
                <a:solidFill>
                  <a:schemeClr val="bg2">
                    <a:lumMod val="50000"/>
                  </a:schemeClr>
                </a:solidFill>
                <a:latin typeface="Rubik"/>
              </a:rPr>
              <a:t>Conclusiones modelo ajustado</a:t>
            </a:r>
            <a:r>
              <a:rPr lang="es-ES" sz="1600" dirty="0">
                <a:solidFill>
                  <a:schemeClr val="bg2">
                    <a:lumMod val="50000"/>
                  </a:schemeClr>
                </a:solidFill>
                <a:latin typeface="Rubik"/>
              </a:rPr>
              <a:t>:</a:t>
            </a:r>
          </a:p>
          <a:p>
            <a:r>
              <a:rPr lang="es-ES" sz="1600" dirty="0">
                <a:solidFill>
                  <a:schemeClr val="bg2">
                    <a:lumMod val="50000"/>
                  </a:schemeClr>
                </a:solidFill>
                <a:latin typeface="Rubik"/>
              </a:rPr>
              <a:t>“</a:t>
            </a:r>
          </a:p>
          <a:p>
            <a:r>
              <a:rPr lang="es-ES" sz="1600" dirty="0">
                <a:solidFill>
                  <a:schemeClr val="bg2">
                    <a:lumMod val="50000"/>
                  </a:schemeClr>
                </a:solidFill>
                <a:latin typeface="Rubik"/>
              </a:rPr>
              <a:t>De este modelo ajustado podemos concluir la siguiente ecuación de predicción siendo “</a:t>
            </a:r>
            <a:r>
              <a:rPr lang="es-ES" sz="1600" b="1" dirty="0">
                <a:solidFill>
                  <a:schemeClr val="bg2">
                    <a:lumMod val="50000"/>
                  </a:schemeClr>
                </a:solidFill>
                <a:latin typeface="Rubik"/>
              </a:rPr>
              <a:t>y”</a:t>
            </a:r>
            <a:r>
              <a:rPr lang="es-ES" sz="1600" dirty="0">
                <a:solidFill>
                  <a:schemeClr val="bg2">
                    <a:lumMod val="50000"/>
                  </a:schemeClr>
                </a:solidFill>
                <a:latin typeface="Rubik"/>
              </a:rPr>
              <a:t> la inseguridad alimentaria:</a:t>
            </a:r>
          </a:p>
          <a:p>
            <a:endParaRPr lang="es-ES" sz="1600" b="1" dirty="0">
              <a:solidFill>
                <a:schemeClr val="bg2">
                  <a:lumMod val="50000"/>
                </a:schemeClr>
              </a:solidFill>
              <a:latin typeface="Rubik"/>
            </a:endParaRPr>
          </a:p>
          <a:p>
            <a:r>
              <a:rPr lang="es-ES" sz="1600" b="1" i="1" dirty="0">
                <a:solidFill>
                  <a:schemeClr val="bg2">
                    <a:lumMod val="50000"/>
                  </a:schemeClr>
                </a:solidFill>
                <a:latin typeface="Rubik"/>
              </a:rPr>
              <a:t>	</a:t>
            </a:r>
            <a:r>
              <a:rPr lang="es-ES" sz="1600" i="1" dirty="0">
                <a:solidFill>
                  <a:schemeClr val="bg2">
                    <a:lumMod val="50000"/>
                  </a:schemeClr>
                </a:solidFill>
                <a:latin typeface="Rubik"/>
              </a:rPr>
              <a:t>y = 2.9874 - 0.3703*nse5f - 0.1025*</a:t>
            </a:r>
            <a:r>
              <a:rPr lang="es-ES" sz="1600" i="1" dirty="0" err="1">
                <a:solidFill>
                  <a:schemeClr val="bg2">
                    <a:lumMod val="50000"/>
                  </a:schemeClr>
                </a:solidFill>
                <a:latin typeface="Rubik"/>
              </a:rPr>
              <a:t>area</a:t>
            </a:r>
            <a:r>
              <a:rPr lang="es-ES" sz="1600" i="1" dirty="0">
                <a:solidFill>
                  <a:schemeClr val="bg2">
                    <a:lumMod val="50000"/>
                  </a:schemeClr>
                </a:solidFill>
                <a:latin typeface="Rubik"/>
              </a:rPr>
              <a:t> + 0.1740*</a:t>
            </a:r>
            <a:r>
              <a:rPr lang="es-ES" sz="1600" i="1" dirty="0" err="1">
                <a:solidFill>
                  <a:schemeClr val="bg2">
                    <a:lumMod val="50000"/>
                  </a:schemeClr>
                </a:solidFill>
                <a:latin typeface="Rubik"/>
              </a:rPr>
              <a:t>numpeho</a:t>
            </a:r>
            <a:r>
              <a:rPr lang="es-ES" sz="1600" i="1" dirty="0">
                <a:solidFill>
                  <a:schemeClr val="bg2">
                    <a:lumMod val="50000"/>
                  </a:schemeClr>
                </a:solidFill>
                <a:latin typeface="Rubik"/>
              </a:rPr>
              <a:t> +</a:t>
            </a:r>
          </a:p>
          <a:p>
            <a:r>
              <a:rPr lang="es-ES" sz="1600" i="1" dirty="0">
                <a:solidFill>
                  <a:schemeClr val="bg2">
                    <a:lumMod val="50000"/>
                  </a:schemeClr>
                </a:solidFill>
                <a:latin typeface="Rubik"/>
              </a:rPr>
              <a:t>		0.3975*</a:t>
            </a:r>
            <a:r>
              <a:rPr lang="es-ES" sz="1600" i="1" dirty="0" err="1">
                <a:solidFill>
                  <a:schemeClr val="bg2">
                    <a:lumMod val="50000"/>
                  </a:schemeClr>
                </a:solidFill>
                <a:latin typeface="Rubik"/>
              </a:rPr>
              <a:t>refin</a:t>
            </a:r>
            <a:r>
              <a:rPr lang="es-ES" sz="1600" i="1" dirty="0">
                <a:solidFill>
                  <a:schemeClr val="bg2">
                    <a:lumMod val="50000"/>
                  </a:schemeClr>
                </a:solidFill>
                <a:latin typeface="Rubik"/>
              </a:rPr>
              <a:t> + 0.1556*</a:t>
            </a:r>
            <a:r>
              <a:rPr lang="es-ES" sz="1600" i="1" dirty="0" err="1">
                <a:solidFill>
                  <a:schemeClr val="bg2">
                    <a:lumMod val="50000"/>
                  </a:schemeClr>
                </a:solidFill>
                <a:latin typeface="Rubik"/>
              </a:rPr>
              <a:t>sexojef</a:t>
            </a:r>
            <a:r>
              <a:rPr lang="es-ES" sz="1600" i="1" dirty="0">
                <a:solidFill>
                  <a:schemeClr val="bg2">
                    <a:lumMod val="50000"/>
                  </a:schemeClr>
                </a:solidFill>
                <a:latin typeface="Rubik"/>
              </a:rPr>
              <a:t> - 0.0547*</a:t>
            </a:r>
            <a:r>
              <a:rPr lang="es-ES" sz="1600" i="1" dirty="0" err="1">
                <a:solidFill>
                  <a:schemeClr val="bg2">
                    <a:lumMod val="50000"/>
                  </a:schemeClr>
                </a:solidFill>
                <a:latin typeface="Rubik"/>
              </a:rPr>
              <a:t>añosedu</a:t>
            </a:r>
            <a:r>
              <a:rPr lang="es-ES" sz="1600" i="1" dirty="0">
                <a:solidFill>
                  <a:schemeClr val="bg2">
                    <a:lumMod val="50000"/>
                  </a:schemeClr>
                </a:solidFill>
                <a:latin typeface="Rubik"/>
              </a:rPr>
              <a:t> - </a:t>
            </a:r>
          </a:p>
          <a:p>
            <a:r>
              <a:rPr lang="es-ES" sz="1600" i="1" dirty="0">
                <a:solidFill>
                  <a:schemeClr val="bg2">
                    <a:lumMod val="50000"/>
                  </a:schemeClr>
                </a:solidFill>
                <a:latin typeface="Rubik"/>
              </a:rPr>
              <a:t>		0.0910*</a:t>
            </a:r>
            <a:r>
              <a:rPr lang="es-ES" sz="1600" i="1" dirty="0" err="1">
                <a:solidFill>
                  <a:schemeClr val="bg2">
                    <a:lumMod val="50000"/>
                  </a:schemeClr>
                </a:solidFill>
                <a:latin typeface="Rubik"/>
              </a:rPr>
              <a:t>ln_als</a:t>
            </a:r>
            <a:r>
              <a:rPr lang="es-ES" sz="1600" i="1" dirty="0">
                <a:solidFill>
                  <a:schemeClr val="bg2">
                    <a:lumMod val="50000"/>
                  </a:schemeClr>
                </a:solidFill>
                <a:latin typeface="Rubik"/>
              </a:rPr>
              <a:t> - 0.1032*</a:t>
            </a:r>
            <a:r>
              <a:rPr lang="es-ES" sz="1600" i="1" dirty="0" err="1">
                <a:solidFill>
                  <a:schemeClr val="bg2">
                    <a:lumMod val="50000"/>
                  </a:schemeClr>
                </a:solidFill>
                <a:latin typeface="Rubik"/>
              </a:rPr>
              <a:t>ln_alns</a:t>
            </a:r>
            <a:r>
              <a:rPr lang="es-ES" sz="1600" i="1" dirty="0">
                <a:solidFill>
                  <a:schemeClr val="bg2">
                    <a:lumMod val="50000"/>
                  </a:schemeClr>
                </a:solidFill>
                <a:latin typeface="Rubik"/>
              </a:rPr>
              <a:t> + </a:t>
            </a:r>
            <a:r>
              <a:rPr lang="es-ES" sz="1600" i="1" dirty="0" err="1">
                <a:solidFill>
                  <a:schemeClr val="bg2">
                    <a:lumMod val="50000"/>
                  </a:schemeClr>
                </a:solidFill>
                <a:latin typeface="Rubik"/>
              </a:rPr>
              <a:t>epsilon</a:t>
            </a:r>
            <a:endParaRPr lang="es-ES" sz="1600" i="1" dirty="0">
              <a:solidFill>
                <a:schemeClr val="bg2">
                  <a:lumMod val="50000"/>
                </a:schemeClr>
              </a:solidFill>
              <a:latin typeface="Rubik"/>
            </a:endParaRPr>
          </a:p>
          <a:p>
            <a:endParaRPr lang="es-ES" sz="1600" dirty="0">
              <a:solidFill>
                <a:schemeClr val="bg2">
                  <a:lumMod val="50000"/>
                </a:schemeClr>
              </a:solidFill>
              <a:latin typeface="Rubik"/>
            </a:endParaRPr>
          </a:p>
          <a:p>
            <a:r>
              <a:rPr lang="es-ES" sz="1600" dirty="0">
                <a:solidFill>
                  <a:schemeClr val="bg2">
                    <a:lumMod val="50000"/>
                  </a:schemeClr>
                </a:solidFill>
                <a:latin typeface="Rubik"/>
              </a:rPr>
              <a:t>De aquí se tienen las siguientes conclusiones:</a:t>
            </a:r>
          </a:p>
          <a:p>
            <a:pPr lvl="1"/>
            <a:r>
              <a:rPr lang="es-ES" sz="1600" dirty="0">
                <a:solidFill>
                  <a:schemeClr val="bg2">
                    <a:lumMod val="50000"/>
                  </a:schemeClr>
                </a:solidFill>
                <a:latin typeface="Rubik"/>
              </a:rPr>
              <a:t>1.- Por cada unidad en la que aumenta el nivel socioeconómica </a:t>
            </a:r>
            <a:r>
              <a:rPr lang="es-ES" sz="1600" b="1" dirty="0">
                <a:solidFill>
                  <a:schemeClr val="bg2">
                    <a:lumMod val="50000"/>
                  </a:schemeClr>
                </a:solidFill>
                <a:latin typeface="Rubik"/>
              </a:rPr>
              <a:t>DISMINUYE</a:t>
            </a:r>
            <a:r>
              <a:rPr lang="es-ES" sz="1600" dirty="0">
                <a:solidFill>
                  <a:schemeClr val="bg2">
                    <a:lumMod val="50000"/>
                  </a:schemeClr>
                </a:solidFill>
                <a:latin typeface="Rubik"/>
              </a:rPr>
              <a:t> </a:t>
            </a:r>
            <a:r>
              <a:rPr lang="es-ES" sz="1600" dirty="0" err="1">
                <a:solidFill>
                  <a:schemeClr val="bg2">
                    <a:lumMod val="50000"/>
                  </a:schemeClr>
                </a:solidFill>
                <a:latin typeface="Rubik"/>
              </a:rPr>
              <a:t>exp</a:t>
            </a:r>
            <a:r>
              <a:rPr lang="es-ES" sz="1600" dirty="0">
                <a:solidFill>
                  <a:schemeClr val="bg2">
                    <a:lumMod val="50000"/>
                  </a:schemeClr>
                </a:solidFill>
                <a:latin typeface="Rubik"/>
              </a:rPr>
              <a:t>(0.3703) veces la </a:t>
            </a:r>
            <a:r>
              <a:rPr lang="es-ES" sz="1600" u="sng" dirty="0">
                <a:solidFill>
                  <a:schemeClr val="bg2">
                    <a:lumMod val="50000"/>
                  </a:schemeClr>
                </a:solidFill>
                <a:latin typeface="Rubik"/>
              </a:rPr>
              <a:t>probabilidad de IA</a:t>
            </a:r>
          </a:p>
          <a:p>
            <a:pPr lvl="1"/>
            <a:r>
              <a:rPr lang="es-ES" sz="1600" dirty="0">
                <a:solidFill>
                  <a:schemeClr val="bg2">
                    <a:lumMod val="50000"/>
                  </a:schemeClr>
                </a:solidFill>
                <a:latin typeface="Rubik"/>
              </a:rPr>
              <a:t>2.- Por vivir en área urbana </a:t>
            </a:r>
            <a:r>
              <a:rPr lang="es-ES" sz="1600" b="1" dirty="0">
                <a:solidFill>
                  <a:schemeClr val="bg2">
                    <a:lumMod val="50000"/>
                  </a:schemeClr>
                </a:solidFill>
                <a:latin typeface="Rubik"/>
              </a:rPr>
              <a:t>DISMINUYE</a:t>
            </a:r>
            <a:r>
              <a:rPr lang="es-ES" sz="1600" dirty="0">
                <a:solidFill>
                  <a:schemeClr val="bg2">
                    <a:lumMod val="50000"/>
                  </a:schemeClr>
                </a:solidFill>
                <a:latin typeface="Rubik"/>
              </a:rPr>
              <a:t> </a:t>
            </a:r>
            <a:r>
              <a:rPr lang="es-ES" sz="1600" dirty="0" err="1">
                <a:solidFill>
                  <a:schemeClr val="bg2">
                    <a:lumMod val="50000"/>
                  </a:schemeClr>
                </a:solidFill>
                <a:latin typeface="Rubik"/>
              </a:rPr>
              <a:t>exp</a:t>
            </a:r>
            <a:r>
              <a:rPr lang="es-ES" sz="1600" dirty="0">
                <a:solidFill>
                  <a:schemeClr val="bg2">
                    <a:lumMod val="50000"/>
                  </a:schemeClr>
                </a:solidFill>
                <a:latin typeface="Rubik"/>
              </a:rPr>
              <a:t>(0.1025) veces la </a:t>
            </a:r>
            <a:r>
              <a:rPr lang="es-ES" sz="1600" u="sng" dirty="0">
                <a:solidFill>
                  <a:schemeClr val="bg2">
                    <a:lumMod val="50000"/>
                  </a:schemeClr>
                </a:solidFill>
                <a:latin typeface="Rubik"/>
              </a:rPr>
              <a:t>probabilidad</a:t>
            </a:r>
            <a:r>
              <a:rPr lang="es-ES" sz="1600" dirty="0">
                <a:solidFill>
                  <a:schemeClr val="bg2">
                    <a:lumMod val="50000"/>
                  </a:schemeClr>
                </a:solidFill>
                <a:latin typeface="Rubik"/>
              </a:rPr>
              <a:t> de IA</a:t>
            </a:r>
          </a:p>
          <a:p>
            <a:pPr lvl="1"/>
            <a:r>
              <a:rPr lang="es-ES" sz="1600" dirty="0">
                <a:solidFill>
                  <a:schemeClr val="bg2">
                    <a:lumMod val="50000"/>
                  </a:schemeClr>
                </a:solidFill>
                <a:latin typeface="Rubik"/>
              </a:rPr>
              <a:t>3.- Por cada integrante adicional en el hogar </a:t>
            </a:r>
            <a:r>
              <a:rPr lang="es-ES" sz="1600" b="1" dirty="0">
                <a:solidFill>
                  <a:schemeClr val="bg2">
                    <a:lumMod val="50000"/>
                  </a:schemeClr>
                </a:solidFill>
                <a:latin typeface="Rubik"/>
              </a:rPr>
              <a:t>AUMENTA</a:t>
            </a:r>
            <a:r>
              <a:rPr lang="es-ES" sz="1600" dirty="0">
                <a:solidFill>
                  <a:schemeClr val="bg2">
                    <a:lumMod val="50000"/>
                  </a:schemeClr>
                </a:solidFill>
                <a:latin typeface="Rubik"/>
              </a:rPr>
              <a:t> </a:t>
            </a:r>
            <a:r>
              <a:rPr lang="es-ES" sz="1600" dirty="0" err="1">
                <a:solidFill>
                  <a:schemeClr val="bg2">
                    <a:lumMod val="50000"/>
                  </a:schemeClr>
                </a:solidFill>
                <a:latin typeface="Rubik"/>
              </a:rPr>
              <a:t>exp</a:t>
            </a:r>
            <a:r>
              <a:rPr lang="es-ES" sz="1600" dirty="0">
                <a:solidFill>
                  <a:schemeClr val="bg2">
                    <a:lumMod val="50000"/>
                  </a:schemeClr>
                </a:solidFill>
                <a:latin typeface="Rubik"/>
              </a:rPr>
              <a:t>(0.1740) veces la </a:t>
            </a:r>
            <a:r>
              <a:rPr lang="es-ES" sz="1600" u="sng" dirty="0">
                <a:solidFill>
                  <a:schemeClr val="bg2">
                    <a:lumMod val="50000"/>
                  </a:schemeClr>
                </a:solidFill>
                <a:latin typeface="Rubik"/>
              </a:rPr>
              <a:t>probabilidad de IA</a:t>
            </a:r>
          </a:p>
          <a:p>
            <a:pPr lvl="1"/>
            <a:r>
              <a:rPr lang="es-ES" sz="1600" dirty="0">
                <a:solidFill>
                  <a:schemeClr val="bg2">
                    <a:lumMod val="50000"/>
                  </a:schemeClr>
                </a:solidFill>
                <a:latin typeface="Rubik"/>
              </a:rPr>
              <a:t>4.- Por contar con ingreso adicional al laboral </a:t>
            </a:r>
            <a:r>
              <a:rPr lang="es-ES" sz="1600" b="1" dirty="0">
                <a:solidFill>
                  <a:schemeClr val="bg2">
                    <a:lumMod val="50000"/>
                  </a:schemeClr>
                </a:solidFill>
                <a:latin typeface="Rubik"/>
              </a:rPr>
              <a:t>AUMENTA</a:t>
            </a:r>
            <a:r>
              <a:rPr lang="es-ES" sz="1600" dirty="0">
                <a:solidFill>
                  <a:schemeClr val="bg2">
                    <a:lumMod val="50000"/>
                  </a:schemeClr>
                </a:solidFill>
                <a:latin typeface="Rubik"/>
              </a:rPr>
              <a:t> </a:t>
            </a:r>
            <a:r>
              <a:rPr lang="es-ES" sz="1600" dirty="0" err="1">
                <a:solidFill>
                  <a:schemeClr val="bg2">
                    <a:lumMod val="50000"/>
                  </a:schemeClr>
                </a:solidFill>
                <a:latin typeface="Rubik"/>
              </a:rPr>
              <a:t>exp</a:t>
            </a:r>
            <a:r>
              <a:rPr lang="es-ES" sz="1600" dirty="0">
                <a:solidFill>
                  <a:schemeClr val="bg2">
                    <a:lumMod val="50000"/>
                  </a:schemeClr>
                </a:solidFill>
                <a:latin typeface="Rubik"/>
              </a:rPr>
              <a:t>(0.3975) veces la </a:t>
            </a:r>
            <a:r>
              <a:rPr lang="es-ES" sz="1600" u="sng" dirty="0">
                <a:solidFill>
                  <a:schemeClr val="bg2">
                    <a:lumMod val="50000"/>
                  </a:schemeClr>
                </a:solidFill>
                <a:latin typeface="Rubik"/>
              </a:rPr>
              <a:t>probabilidad de IA</a:t>
            </a:r>
          </a:p>
          <a:p>
            <a:pPr lvl="1"/>
            <a:r>
              <a:rPr lang="es-ES" sz="1600" dirty="0">
                <a:solidFill>
                  <a:schemeClr val="bg2">
                    <a:lumMod val="50000"/>
                  </a:schemeClr>
                </a:solidFill>
                <a:latin typeface="Rubik"/>
              </a:rPr>
              <a:t>5.- Por cada año adicional en la edad del jefe de familia </a:t>
            </a:r>
            <a:r>
              <a:rPr lang="es-ES" sz="1600" b="1" dirty="0">
                <a:solidFill>
                  <a:schemeClr val="bg2">
                    <a:lumMod val="50000"/>
                  </a:schemeClr>
                </a:solidFill>
                <a:latin typeface="Rubik"/>
              </a:rPr>
              <a:t>AUMENTA</a:t>
            </a:r>
            <a:r>
              <a:rPr lang="es-ES" sz="1600" dirty="0">
                <a:solidFill>
                  <a:schemeClr val="bg2">
                    <a:lumMod val="50000"/>
                  </a:schemeClr>
                </a:solidFill>
                <a:latin typeface="Rubik"/>
              </a:rPr>
              <a:t> </a:t>
            </a:r>
            <a:r>
              <a:rPr lang="es-ES" sz="1600" dirty="0" err="1">
                <a:solidFill>
                  <a:schemeClr val="bg2">
                    <a:lumMod val="50000"/>
                  </a:schemeClr>
                </a:solidFill>
                <a:latin typeface="Rubik"/>
              </a:rPr>
              <a:t>exp</a:t>
            </a:r>
            <a:r>
              <a:rPr lang="es-ES" sz="1600" dirty="0">
                <a:solidFill>
                  <a:schemeClr val="bg2">
                    <a:lumMod val="50000"/>
                  </a:schemeClr>
                </a:solidFill>
                <a:latin typeface="Rubik"/>
              </a:rPr>
              <a:t>(0.1556) veces la </a:t>
            </a:r>
            <a:r>
              <a:rPr lang="es-ES" sz="1600" u="sng" dirty="0">
                <a:solidFill>
                  <a:schemeClr val="bg2">
                    <a:lumMod val="50000"/>
                  </a:schemeClr>
                </a:solidFill>
                <a:latin typeface="Rubik"/>
              </a:rPr>
              <a:t>probabilidad de IA</a:t>
            </a:r>
          </a:p>
          <a:p>
            <a:pPr lvl="1"/>
            <a:r>
              <a:rPr lang="es-ES" sz="1600" dirty="0">
                <a:solidFill>
                  <a:schemeClr val="bg2">
                    <a:lumMod val="50000"/>
                  </a:schemeClr>
                </a:solidFill>
                <a:latin typeface="Rubik"/>
              </a:rPr>
              <a:t>6.- Por cada año adicional de educación del jefe de familia </a:t>
            </a:r>
            <a:r>
              <a:rPr lang="es-ES" sz="1600" b="1" dirty="0">
                <a:solidFill>
                  <a:schemeClr val="bg2">
                    <a:lumMod val="50000"/>
                  </a:schemeClr>
                </a:solidFill>
                <a:latin typeface="Rubik"/>
              </a:rPr>
              <a:t>DIMINUYE</a:t>
            </a:r>
            <a:r>
              <a:rPr lang="es-ES" sz="1600" dirty="0">
                <a:solidFill>
                  <a:schemeClr val="bg2">
                    <a:lumMod val="50000"/>
                  </a:schemeClr>
                </a:solidFill>
                <a:latin typeface="Rubik"/>
              </a:rPr>
              <a:t> </a:t>
            </a:r>
            <a:r>
              <a:rPr lang="es-ES" sz="1600" dirty="0" err="1">
                <a:solidFill>
                  <a:schemeClr val="bg2">
                    <a:lumMod val="50000"/>
                  </a:schemeClr>
                </a:solidFill>
                <a:latin typeface="Rubik"/>
              </a:rPr>
              <a:t>exp</a:t>
            </a:r>
            <a:r>
              <a:rPr lang="es-ES" sz="1600" dirty="0">
                <a:solidFill>
                  <a:schemeClr val="bg2">
                    <a:lumMod val="50000"/>
                  </a:schemeClr>
                </a:solidFill>
                <a:latin typeface="Rubik"/>
              </a:rPr>
              <a:t>(0.0547) veces la </a:t>
            </a:r>
            <a:r>
              <a:rPr lang="es-ES" sz="1600" u="sng" dirty="0">
                <a:solidFill>
                  <a:schemeClr val="bg2">
                    <a:lumMod val="50000"/>
                  </a:schemeClr>
                </a:solidFill>
                <a:latin typeface="Rubik"/>
              </a:rPr>
              <a:t>probabilidad de IA</a:t>
            </a:r>
          </a:p>
          <a:p>
            <a:pPr lvl="1"/>
            <a:r>
              <a:rPr lang="es-ES" sz="1600" dirty="0">
                <a:solidFill>
                  <a:schemeClr val="bg2">
                    <a:lumMod val="50000"/>
                  </a:schemeClr>
                </a:solidFill>
                <a:latin typeface="Rubik"/>
              </a:rPr>
              <a:t>7 y 8 .- El gasto en alimentos saludables o no saludables </a:t>
            </a:r>
            <a:r>
              <a:rPr lang="es-ES" sz="1600" b="1" dirty="0">
                <a:solidFill>
                  <a:schemeClr val="bg2">
                    <a:lumMod val="50000"/>
                  </a:schemeClr>
                </a:solidFill>
                <a:latin typeface="Rubik"/>
              </a:rPr>
              <a:t>DISMINUYEN</a:t>
            </a:r>
            <a:r>
              <a:rPr lang="es-ES" sz="1600" dirty="0">
                <a:solidFill>
                  <a:schemeClr val="bg2">
                    <a:lumMod val="50000"/>
                  </a:schemeClr>
                </a:solidFill>
                <a:latin typeface="Rubik"/>
              </a:rPr>
              <a:t> la </a:t>
            </a:r>
            <a:r>
              <a:rPr lang="es-ES" sz="1600" u="sng" dirty="0">
                <a:solidFill>
                  <a:schemeClr val="bg2">
                    <a:lumMod val="50000"/>
                  </a:schemeClr>
                </a:solidFill>
                <a:latin typeface="Rubik"/>
              </a:rPr>
              <a:t>probabilidad de IA</a:t>
            </a:r>
          </a:p>
          <a:p>
            <a:r>
              <a:rPr lang="es-ES" sz="1600" dirty="0">
                <a:solidFill>
                  <a:schemeClr val="bg2">
                    <a:lumMod val="50000"/>
                  </a:schemeClr>
                </a:solidFill>
                <a:latin typeface="Rubik"/>
              </a:rPr>
              <a:t>"</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Calculamos la </a:t>
            </a:r>
            <a:r>
              <a:rPr lang="es-ES" sz="1600" dirty="0" err="1">
                <a:solidFill>
                  <a:schemeClr val="bg2">
                    <a:lumMod val="50000"/>
                  </a:schemeClr>
                </a:solidFill>
                <a:latin typeface="Rubik"/>
              </a:rPr>
              <a:t>pseudo</a:t>
            </a:r>
            <a:r>
              <a:rPr lang="es-ES" sz="1600" dirty="0">
                <a:solidFill>
                  <a:schemeClr val="bg2">
                    <a:lumMod val="50000"/>
                  </a:schemeClr>
                </a:solidFill>
                <a:latin typeface="Rubik"/>
              </a:rPr>
              <a:t> r2</a:t>
            </a:r>
          </a:p>
          <a:p>
            <a:r>
              <a:rPr lang="es-ES" sz="1600" dirty="0">
                <a:latin typeface="Rubik"/>
              </a:rPr>
              <a:t>pseudo_r2 &lt;- (</a:t>
            </a:r>
            <a:r>
              <a:rPr lang="es-ES" sz="1600" dirty="0" err="1">
                <a:latin typeface="Rubik"/>
              </a:rPr>
              <a:t>logistic.ajustado$null.deviance</a:t>
            </a:r>
            <a:r>
              <a:rPr lang="es-ES" sz="1600" dirty="0">
                <a:latin typeface="Rubik"/>
              </a:rPr>
              <a:t> - </a:t>
            </a:r>
            <a:r>
              <a:rPr lang="es-ES" sz="1600" dirty="0" err="1">
                <a:latin typeface="Rubik"/>
              </a:rPr>
              <a:t>logistic.ajustado$deviance</a:t>
            </a:r>
            <a:r>
              <a:rPr lang="es-ES" sz="1600" dirty="0">
                <a:latin typeface="Rubik"/>
              </a:rPr>
              <a:t>)/</a:t>
            </a:r>
            <a:r>
              <a:rPr lang="es-ES" sz="1600" dirty="0" err="1">
                <a:latin typeface="Rubik"/>
              </a:rPr>
              <a:t>logistic.ajustado$null.deviance</a:t>
            </a:r>
            <a:endParaRPr lang="es-ES" sz="1600" dirty="0">
              <a:latin typeface="Rubik"/>
            </a:endParaRPr>
          </a:p>
          <a:p>
            <a:r>
              <a:rPr lang="es-ES" sz="1600" dirty="0">
                <a:latin typeface="Rubik"/>
              </a:rPr>
              <a:t>pseudo_r2	</a:t>
            </a:r>
            <a:r>
              <a:rPr lang="es-ES" sz="1600" dirty="0">
                <a:solidFill>
                  <a:schemeClr val="bg2">
                    <a:lumMod val="50000"/>
                  </a:schemeClr>
                </a:solidFill>
                <a:latin typeface="Rubik"/>
              </a:rPr>
              <a:t># [1] 0.09098807</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"La </a:t>
            </a:r>
            <a:r>
              <a:rPr lang="es-ES" sz="1600" dirty="0" err="1">
                <a:solidFill>
                  <a:schemeClr val="bg2">
                    <a:lumMod val="50000"/>
                  </a:schemeClr>
                </a:solidFill>
                <a:latin typeface="Rubik"/>
              </a:rPr>
              <a:t>pseudo</a:t>
            </a:r>
            <a:r>
              <a:rPr lang="es-ES" sz="1600" dirty="0">
                <a:solidFill>
                  <a:schemeClr val="bg2">
                    <a:lumMod val="50000"/>
                  </a:schemeClr>
                </a:solidFill>
                <a:latin typeface="Rubik"/>
              </a:rPr>
              <a:t> R2 genera un valor de 0.0909" </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47654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6063198"/>
          </a:xfrm>
          <a:prstGeom prst="rect">
            <a:avLst/>
          </a:prstGeom>
        </p:spPr>
        <p:txBody>
          <a:bodyPr wrap="square">
            <a:spAutoFit/>
          </a:bodyPr>
          <a:lstStyle/>
          <a:p>
            <a:r>
              <a:rPr lang="es-ES" sz="1600" dirty="0">
                <a:solidFill>
                  <a:schemeClr val="bg2">
                    <a:lumMod val="50000"/>
                  </a:schemeClr>
                </a:solidFill>
                <a:latin typeface="Rubik"/>
              </a:rPr>
              <a:t># 6. Escribe tu análisis en un archivo README.me y tu código en un script de R y publica ambos en un repositorio de </a:t>
            </a:r>
            <a:r>
              <a:rPr lang="es-ES" sz="1600" dirty="0" err="1">
                <a:solidFill>
                  <a:schemeClr val="bg2">
                    <a:lumMod val="50000"/>
                  </a:schemeClr>
                </a:solidFill>
                <a:latin typeface="Rubik"/>
              </a:rPr>
              <a:t>Github</a:t>
            </a:r>
            <a:r>
              <a:rPr lang="es-ES" sz="1600" dirty="0">
                <a:solidFill>
                  <a:schemeClr val="bg2">
                    <a:lumMod val="50000"/>
                  </a:schemeClr>
                </a:solidFill>
                <a:latin typeface="Rubik"/>
              </a:rPr>
              <a:t>.</a:t>
            </a:r>
          </a:p>
          <a:p>
            <a:r>
              <a:rPr lang="es-ES" sz="1600" dirty="0">
                <a:solidFill>
                  <a:schemeClr val="bg2">
                    <a:lumMod val="50000"/>
                  </a:schemeClr>
                </a:solidFill>
                <a:latin typeface="Rubik"/>
              </a:rPr>
              <a:t>	</a:t>
            </a:r>
          </a:p>
          <a:p>
            <a:r>
              <a:rPr lang="es-ES" sz="1600" dirty="0">
                <a:solidFill>
                  <a:schemeClr val="bg2">
                    <a:lumMod val="50000"/>
                  </a:schemeClr>
                </a:solidFill>
                <a:latin typeface="Rubik"/>
              </a:rPr>
              <a:t># Desde interfaz de </a:t>
            </a:r>
            <a:r>
              <a:rPr lang="es-ES" sz="1600" dirty="0" err="1">
                <a:solidFill>
                  <a:schemeClr val="bg2">
                    <a:lumMod val="50000"/>
                  </a:schemeClr>
                </a:solidFill>
                <a:latin typeface="Rubik"/>
              </a:rPr>
              <a:t>Posit</a:t>
            </a:r>
            <a:r>
              <a:rPr lang="es-ES" sz="1600" dirty="0">
                <a:solidFill>
                  <a:schemeClr val="bg2">
                    <a:lumMod val="50000"/>
                  </a:schemeClr>
                </a:solidFill>
                <a:latin typeface="Rubik"/>
              </a:rPr>
              <a:t> Cloud, se crea directorio de trabajo “</a:t>
            </a:r>
            <a:r>
              <a:rPr lang="es-ES" sz="1600" dirty="0">
                <a:latin typeface="Rubik"/>
              </a:rPr>
              <a:t>Sesion8</a:t>
            </a:r>
            <a:r>
              <a:rPr lang="es-ES" sz="1600" dirty="0">
                <a:solidFill>
                  <a:schemeClr val="bg2">
                    <a:lumMod val="50000"/>
                  </a:schemeClr>
                </a:solidFill>
                <a:latin typeface="Rubik"/>
              </a:rPr>
              <a:t>”, script de R “</a:t>
            </a:r>
            <a:r>
              <a:rPr lang="en-US" sz="1600" dirty="0">
                <a:latin typeface="Rubik"/>
              </a:rPr>
              <a:t>PW_Sesion8.R</a:t>
            </a:r>
            <a:r>
              <a:rPr lang="es-ES" sz="1600" dirty="0">
                <a:solidFill>
                  <a:schemeClr val="bg2">
                    <a:lumMod val="50000"/>
                  </a:schemeClr>
                </a:solidFill>
                <a:latin typeface="Rubik"/>
              </a:rPr>
              <a:t>” y archivo “</a:t>
            </a:r>
            <a:r>
              <a:rPr lang="en-US" sz="1600" dirty="0">
                <a:latin typeface="Rubik"/>
              </a:rPr>
              <a:t>README.md</a:t>
            </a:r>
            <a:r>
              <a:rPr lang="es-ES" sz="1600" dirty="0">
                <a:solidFill>
                  <a:schemeClr val="bg2">
                    <a:lumMod val="50000"/>
                  </a:schemeClr>
                </a:solidFill>
                <a:latin typeface="Rubik"/>
              </a:rPr>
              <a:t>”</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Identificación y configuración de variables globales</a:t>
            </a:r>
          </a:p>
          <a:p>
            <a:r>
              <a:rPr lang="es-MX" sz="1600" dirty="0">
                <a:latin typeface="Rubik"/>
              </a:rPr>
              <a:t>/</a:t>
            </a:r>
            <a:r>
              <a:rPr lang="es-MX" sz="1600" dirty="0" err="1">
                <a:latin typeface="Rubik"/>
              </a:rPr>
              <a:t>cloud</a:t>
            </a:r>
            <a:r>
              <a:rPr lang="es-MX" sz="1600" dirty="0">
                <a:latin typeface="Rubik"/>
              </a:rPr>
              <a:t>/</a:t>
            </a:r>
            <a:r>
              <a:rPr lang="es-MX" sz="1600" dirty="0" err="1">
                <a:latin typeface="Rubik"/>
              </a:rPr>
              <a:t>project</a:t>
            </a:r>
            <a:r>
              <a:rPr lang="es-MX" sz="1600" dirty="0">
                <a:latin typeface="Rubik"/>
              </a:rPr>
              <a:t>$ </a:t>
            </a:r>
            <a:r>
              <a:rPr lang="es-MX" sz="1600" dirty="0" err="1">
                <a:latin typeface="Rubik"/>
              </a:rPr>
              <a:t>git</a:t>
            </a:r>
            <a:r>
              <a:rPr lang="es-MX" sz="1600" dirty="0">
                <a:latin typeface="Rubik"/>
              </a:rPr>
              <a:t> </a:t>
            </a:r>
            <a:r>
              <a:rPr lang="es-MX" sz="1600" dirty="0" err="1">
                <a:latin typeface="Rubik"/>
              </a:rPr>
              <a:t>config</a:t>
            </a:r>
            <a:r>
              <a:rPr lang="es-MX" sz="1600" dirty="0">
                <a:latin typeface="Rubik"/>
              </a:rPr>
              <a:t> --global user.name "</a:t>
            </a:r>
            <a:r>
              <a:rPr lang="es-MX" sz="1600" dirty="0" err="1">
                <a:latin typeface="Rubik"/>
              </a:rPr>
              <a:t>RodrigoDMB</a:t>
            </a:r>
            <a:r>
              <a:rPr lang="es-MX" sz="1600" dirty="0">
                <a:latin typeface="Rubik"/>
              </a:rPr>
              <a:t>"</a:t>
            </a:r>
          </a:p>
          <a:p>
            <a:r>
              <a:rPr lang="es-MX" sz="1600" dirty="0">
                <a:latin typeface="Rubik"/>
              </a:rPr>
              <a:t>/</a:t>
            </a:r>
            <a:r>
              <a:rPr lang="es-MX" sz="1600" dirty="0" err="1">
                <a:latin typeface="Rubik"/>
              </a:rPr>
              <a:t>cloud</a:t>
            </a:r>
            <a:r>
              <a:rPr lang="es-MX" sz="1600" dirty="0">
                <a:latin typeface="Rubik"/>
              </a:rPr>
              <a:t>/</a:t>
            </a:r>
            <a:r>
              <a:rPr lang="es-MX" sz="1600" dirty="0" err="1">
                <a:latin typeface="Rubik"/>
              </a:rPr>
              <a:t>project</a:t>
            </a:r>
            <a:r>
              <a:rPr lang="es-MX" sz="1600" dirty="0">
                <a:latin typeface="Rubik"/>
              </a:rPr>
              <a:t>$ </a:t>
            </a:r>
            <a:r>
              <a:rPr lang="es-MX" sz="1600" dirty="0" err="1">
                <a:latin typeface="Rubik"/>
              </a:rPr>
              <a:t>git</a:t>
            </a:r>
            <a:r>
              <a:rPr lang="es-MX" sz="1600" dirty="0">
                <a:latin typeface="Rubik"/>
              </a:rPr>
              <a:t> </a:t>
            </a:r>
            <a:r>
              <a:rPr lang="es-MX" sz="1600" dirty="0" err="1">
                <a:latin typeface="Rubik"/>
              </a:rPr>
              <a:t>config</a:t>
            </a:r>
            <a:r>
              <a:rPr lang="es-MX" sz="1600" dirty="0">
                <a:latin typeface="Rubik"/>
              </a:rPr>
              <a:t> --global </a:t>
            </a:r>
            <a:r>
              <a:rPr lang="es-MX" sz="1600" dirty="0" err="1">
                <a:latin typeface="Rubik"/>
              </a:rPr>
              <a:t>user.email</a:t>
            </a:r>
            <a:r>
              <a:rPr lang="es-MX" sz="1600" dirty="0">
                <a:latin typeface="Rubik"/>
              </a:rPr>
              <a:t> "bbrorro@gmail.com"</a:t>
            </a:r>
          </a:p>
          <a:p>
            <a:endParaRPr lang="es-MX" sz="1600" dirty="0">
              <a:latin typeface="Rubik"/>
            </a:endParaRPr>
          </a:p>
          <a:p>
            <a:r>
              <a:rPr lang="es-MX" sz="1600" dirty="0">
                <a:solidFill>
                  <a:schemeClr val="bg2">
                    <a:lumMod val="50000"/>
                  </a:schemeClr>
                </a:solidFill>
                <a:latin typeface="Rubik"/>
              </a:rPr>
              <a:t># Validación de variables globales</a:t>
            </a:r>
          </a:p>
          <a:p>
            <a:r>
              <a:rPr lang="es-MX" sz="1600" dirty="0">
                <a:latin typeface="Rubik"/>
              </a:rPr>
              <a:t>/</a:t>
            </a:r>
            <a:r>
              <a:rPr lang="es-MX" sz="1600" dirty="0" err="1">
                <a:latin typeface="Rubik"/>
              </a:rPr>
              <a:t>cloud</a:t>
            </a:r>
            <a:r>
              <a:rPr lang="es-MX" sz="1600" dirty="0">
                <a:latin typeface="Rubik"/>
              </a:rPr>
              <a:t>/</a:t>
            </a:r>
            <a:r>
              <a:rPr lang="es-MX" sz="1600" dirty="0" err="1">
                <a:latin typeface="Rubik"/>
              </a:rPr>
              <a:t>project</a:t>
            </a:r>
            <a:r>
              <a:rPr lang="es-MX" sz="1600" dirty="0">
                <a:latin typeface="Rubik"/>
              </a:rPr>
              <a:t>$ </a:t>
            </a:r>
            <a:r>
              <a:rPr lang="es-MX" sz="1600" dirty="0" err="1">
                <a:latin typeface="Rubik"/>
              </a:rPr>
              <a:t>git</a:t>
            </a:r>
            <a:r>
              <a:rPr lang="es-MX" sz="1600" dirty="0">
                <a:latin typeface="Rubik"/>
              </a:rPr>
              <a:t> </a:t>
            </a:r>
            <a:r>
              <a:rPr lang="es-MX" sz="1600" dirty="0" err="1">
                <a:latin typeface="Rubik"/>
              </a:rPr>
              <a:t>config</a:t>
            </a:r>
            <a:r>
              <a:rPr lang="es-MX" sz="1600" dirty="0">
                <a:latin typeface="Rubik"/>
              </a:rPr>
              <a:t> --</a:t>
            </a:r>
            <a:r>
              <a:rPr lang="es-MX" sz="1600" dirty="0" err="1">
                <a:latin typeface="Rubik"/>
              </a:rPr>
              <a:t>list</a:t>
            </a:r>
            <a:endParaRPr lang="es-MX" sz="1600" dirty="0">
              <a:latin typeface="Rubik"/>
            </a:endParaRPr>
          </a:p>
          <a:p>
            <a:r>
              <a:rPr lang="es-MX" sz="1600" dirty="0">
                <a:latin typeface="Rubik"/>
              </a:rPr>
              <a:t>	user.name=</a:t>
            </a:r>
            <a:r>
              <a:rPr lang="es-MX" sz="1600" dirty="0" err="1">
                <a:latin typeface="Rubik"/>
              </a:rPr>
              <a:t>RodrigoDMB</a:t>
            </a:r>
            <a:endParaRPr lang="es-MX" sz="1600" dirty="0">
              <a:latin typeface="Rubik"/>
            </a:endParaRPr>
          </a:p>
          <a:p>
            <a:r>
              <a:rPr lang="es-MX" sz="1600" dirty="0">
                <a:latin typeface="Rubik"/>
              </a:rPr>
              <a:t>	user.email=bbrorro@gmail.com</a:t>
            </a:r>
          </a:p>
          <a:p>
            <a:br>
              <a:rPr lang="es-MX" sz="1600" dirty="0">
                <a:solidFill>
                  <a:schemeClr val="bg2">
                    <a:lumMod val="50000"/>
                  </a:schemeClr>
                </a:solidFill>
                <a:latin typeface="Rubik"/>
              </a:rPr>
            </a:br>
            <a:r>
              <a:rPr lang="es-MX" sz="1600" dirty="0">
                <a:solidFill>
                  <a:schemeClr val="bg2">
                    <a:lumMod val="50000"/>
                  </a:schemeClr>
                </a:solidFill>
                <a:latin typeface="Rubik"/>
              </a:rPr>
              <a:t># Cambio al directorio de trabajo “Sesion8”</a:t>
            </a:r>
          </a:p>
          <a:p>
            <a:r>
              <a:rPr lang="es-MX" sz="1600" dirty="0">
                <a:latin typeface="Rubik"/>
              </a:rPr>
              <a:t>	/</a:t>
            </a:r>
            <a:r>
              <a:rPr lang="es-MX" sz="1600" dirty="0" err="1">
                <a:latin typeface="Rubik"/>
              </a:rPr>
              <a:t>cloud</a:t>
            </a:r>
            <a:r>
              <a:rPr lang="es-MX" sz="1600" dirty="0">
                <a:latin typeface="Rubik"/>
              </a:rPr>
              <a:t>/</a:t>
            </a:r>
            <a:r>
              <a:rPr lang="es-MX" sz="1600" dirty="0" err="1">
                <a:latin typeface="Rubik"/>
              </a:rPr>
              <a:t>project</a:t>
            </a:r>
            <a:r>
              <a:rPr lang="es-MX" sz="1600" dirty="0">
                <a:latin typeface="Rubik"/>
              </a:rPr>
              <a:t>$ cd Sesion8</a:t>
            </a:r>
          </a:p>
          <a:p>
            <a:r>
              <a:rPr lang="es-MX" sz="1600" dirty="0">
                <a:latin typeface="Rubik"/>
              </a:rPr>
              <a:t>	/</a:t>
            </a:r>
            <a:r>
              <a:rPr lang="es-MX" sz="1600" dirty="0" err="1">
                <a:latin typeface="Rubik"/>
              </a:rPr>
              <a:t>cloud</a:t>
            </a:r>
            <a:r>
              <a:rPr lang="es-MX" sz="1600" dirty="0">
                <a:latin typeface="Rubik"/>
              </a:rPr>
              <a:t>/</a:t>
            </a:r>
            <a:r>
              <a:rPr lang="es-MX" sz="1600" dirty="0" err="1">
                <a:latin typeface="Rubik"/>
              </a:rPr>
              <a:t>project</a:t>
            </a:r>
            <a:r>
              <a:rPr lang="es-MX" sz="1600" dirty="0">
                <a:latin typeface="Rubik"/>
              </a:rPr>
              <a:t>/Sesion8$ </a:t>
            </a:r>
          </a:p>
          <a:p>
            <a:endParaRPr lang="es-MX" sz="1600" dirty="0">
              <a:solidFill>
                <a:schemeClr val="bg2">
                  <a:lumMod val="50000"/>
                </a:schemeClr>
              </a:solidFill>
              <a:latin typeface="Rubik"/>
            </a:endParaRPr>
          </a:p>
          <a:p>
            <a:r>
              <a:rPr lang="es-MX" sz="1600" dirty="0">
                <a:solidFill>
                  <a:schemeClr val="bg2">
                    <a:lumMod val="50000"/>
                  </a:schemeClr>
                </a:solidFill>
                <a:latin typeface="Rubik"/>
              </a:rPr>
              <a:t>#  Listado de archivos en directorio de trabajo</a:t>
            </a:r>
          </a:p>
          <a:p>
            <a:r>
              <a:rPr lang="en-US" sz="1600" dirty="0">
                <a:latin typeface="Rubik"/>
              </a:rPr>
              <a:t>/cloud/project/Sesion8$ ls</a:t>
            </a:r>
          </a:p>
          <a:p>
            <a:r>
              <a:rPr lang="en-US" sz="1600" dirty="0">
                <a:latin typeface="Rubik"/>
              </a:rPr>
              <a:t>	PW_Sesion8.R  README.md</a:t>
            </a:r>
            <a:endParaRPr lang="es-ES" sz="1600" dirty="0">
              <a:solidFill>
                <a:schemeClr val="bg2">
                  <a:lumMod val="50000"/>
                </a:schemeClr>
              </a:solidFill>
              <a:latin typeface="Rubik"/>
            </a:endParaRPr>
          </a:p>
          <a:p>
            <a:endParaRPr lang="es-ES" sz="1600" dirty="0">
              <a:latin typeface="Rubik"/>
            </a:endParaRPr>
          </a:p>
          <a:p>
            <a:r>
              <a:rPr lang="es-ES" sz="1600" dirty="0">
                <a:solidFill>
                  <a:schemeClr val="bg2">
                    <a:lumMod val="50000"/>
                  </a:schemeClr>
                </a:solidFill>
                <a:latin typeface="Rubik"/>
              </a:rPr>
              <a:t># Inicializar repositorio</a:t>
            </a:r>
          </a:p>
          <a:p>
            <a:r>
              <a:rPr lang="en-US" dirty="0"/>
              <a:t>/cloud/project/Sesion8$ git </a:t>
            </a:r>
            <a:r>
              <a:rPr lang="en-US" dirty="0" err="1"/>
              <a:t>init</a:t>
            </a:r>
            <a:r>
              <a:rPr lang="en-US" dirty="0"/>
              <a:t> </a:t>
            </a:r>
            <a:endParaRPr lang="en-US" sz="1600" dirty="0"/>
          </a:p>
          <a:p>
            <a:r>
              <a:rPr lang="en-US" dirty="0"/>
              <a:t>	Initialized empty Git repository in /cloud/project/Sesion8/.git/</a:t>
            </a:r>
            <a:r>
              <a:rPr lang="es-ES" dirty="0"/>
              <a:t>	</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47126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241300" y="721439"/>
            <a:ext cx="11696700" cy="4985980"/>
          </a:xfrm>
          <a:prstGeom prst="rect">
            <a:avLst/>
          </a:prstGeom>
        </p:spPr>
        <p:txBody>
          <a:bodyPr wrap="square">
            <a:spAutoFit/>
          </a:bodyPr>
          <a:lstStyle/>
          <a:p>
            <a:r>
              <a:rPr lang="es-ES" sz="1600" dirty="0">
                <a:solidFill>
                  <a:schemeClr val="bg2">
                    <a:lumMod val="50000"/>
                  </a:schemeClr>
                </a:solidFill>
                <a:latin typeface="Rubik"/>
              </a:rPr>
              <a:t># 6. Escribe tu análisis en un archivo README.me y tu código en un script de R y publica ambos en un repositorio de </a:t>
            </a:r>
            <a:r>
              <a:rPr lang="es-ES" sz="1600" dirty="0" err="1">
                <a:solidFill>
                  <a:schemeClr val="bg2">
                    <a:lumMod val="50000"/>
                  </a:schemeClr>
                </a:solidFill>
                <a:latin typeface="Rubik"/>
              </a:rPr>
              <a:t>Github</a:t>
            </a:r>
            <a:r>
              <a:rPr lang="es-ES" sz="1600" dirty="0">
                <a:solidFill>
                  <a:schemeClr val="bg2">
                    <a:lumMod val="50000"/>
                  </a:schemeClr>
                </a:solidFill>
                <a:latin typeface="Rubik"/>
              </a:rPr>
              <a:t>.</a:t>
            </a:r>
          </a:p>
          <a:p>
            <a:r>
              <a:rPr lang="es-ES" sz="1600" dirty="0">
                <a:solidFill>
                  <a:schemeClr val="bg2">
                    <a:lumMod val="50000"/>
                  </a:schemeClr>
                </a:solidFill>
                <a:latin typeface="Rubik"/>
              </a:rPr>
              <a:t>	</a:t>
            </a:r>
          </a:p>
          <a:p>
            <a:r>
              <a:rPr lang="es-ES" sz="1600" dirty="0">
                <a:solidFill>
                  <a:schemeClr val="bg2">
                    <a:lumMod val="50000"/>
                  </a:schemeClr>
                </a:solidFill>
                <a:latin typeface="Rubik"/>
              </a:rPr>
              <a:t># Estatus del repositorio</a:t>
            </a:r>
          </a:p>
          <a:p>
            <a:r>
              <a:rPr lang="en-US" dirty="0"/>
              <a:t>/cloud/project/Sesion8$ git status</a:t>
            </a:r>
          </a:p>
          <a:p>
            <a:r>
              <a:rPr lang="en-US" dirty="0"/>
              <a:t>	On branch main</a:t>
            </a:r>
          </a:p>
          <a:p>
            <a:r>
              <a:rPr lang="en-US" dirty="0"/>
              <a:t>	Your branch is up to date with 'origin/main'.</a:t>
            </a:r>
          </a:p>
          <a:p>
            <a:endParaRPr lang="en-US" dirty="0"/>
          </a:p>
          <a:p>
            <a:r>
              <a:rPr lang="en-US" dirty="0"/>
              <a:t>	Changes not staged for commit:</a:t>
            </a:r>
          </a:p>
          <a:p>
            <a:r>
              <a:rPr lang="en-US" dirty="0"/>
              <a:t>  	(use "git add/</a:t>
            </a:r>
            <a:r>
              <a:rPr lang="en-US" dirty="0" err="1"/>
              <a:t>rm</a:t>
            </a:r>
            <a:r>
              <a:rPr lang="en-US" dirty="0"/>
              <a:t> &lt;file&gt;..." to update what will be committed)</a:t>
            </a:r>
          </a:p>
          <a:p>
            <a:r>
              <a:rPr lang="en-US" dirty="0"/>
              <a:t>  	(use "git restore &lt;file&gt;..." to discard changes in working directory)</a:t>
            </a:r>
          </a:p>
          <a:p>
            <a:r>
              <a:rPr lang="en-US" dirty="0"/>
              <a:t>     		modified:   README.md</a:t>
            </a:r>
          </a:p>
          <a:p>
            <a:endParaRPr lang="en-US" dirty="0"/>
          </a:p>
          <a:p>
            <a:r>
              <a:rPr lang="en-US" dirty="0"/>
              <a:t>	Untracked files:</a:t>
            </a:r>
          </a:p>
          <a:p>
            <a:r>
              <a:rPr lang="en-US" dirty="0"/>
              <a:t> 	 (use "git add &lt;file&gt;..." to include in what will be committed)</a:t>
            </a:r>
          </a:p>
          <a:p>
            <a:r>
              <a:rPr lang="en-US" dirty="0"/>
              <a:t>       		 PW_Sesion8.R</a:t>
            </a:r>
          </a:p>
          <a:p>
            <a:endParaRPr lang="en-US" dirty="0"/>
          </a:p>
          <a:p>
            <a:r>
              <a:rPr lang="en-US" dirty="0"/>
              <a:t>	no changes added to commit (use "git add" and/or "git commit -a")</a:t>
            </a:r>
            <a:endParaRPr lang="es-ES" dirty="0"/>
          </a:p>
          <a:p>
            <a:endParaRPr lang="es-ES" dirty="0"/>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02517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114300" y="721439"/>
            <a:ext cx="11950700" cy="5878532"/>
          </a:xfrm>
          <a:prstGeom prst="rect">
            <a:avLst/>
          </a:prstGeom>
        </p:spPr>
        <p:txBody>
          <a:bodyPr wrap="square">
            <a:spAutoFit/>
          </a:bodyPr>
          <a:lstStyle/>
          <a:p>
            <a:r>
              <a:rPr lang="es-ES" sz="1600" dirty="0">
                <a:solidFill>
                  <a:schemeClr val="bg2">
                    <a:lumMod val="50000"/>
                  </a:schemeClr>
                </a:solidFill>
                <a:latin typeface="Rubik"/>
              </a:rPr>
              <a:t># 6. Escribe tu análisis en un archivo README.me y tu código en un script de R y publica ambos en un repositorio de </a:t>
            </a:r>
            <a:r>
              <a:rPr lang="es-ES" sz="1600" dirty="0" err="1">
                <a:solidFill>
                  <a:schemeClr val="bg2">
                    <a:lumMod val="50000"/>
                  </a:schemeClr>
                </a:solidFill>
                <a:latin typeface="Rubik"/>
              </a:rPr>
              <a:t>Github</a:t>
            </a:r>
            <a:r>
              <a:rPr lang="es-ES" sz="1600" dirty="0">
                <a:solidFill>
                  <a:schemeClr val="bg2">
                    <a:lumMod val="50000"/>
                  </a:schemeClr>
                </a:solidFill>
                <a:latin typeface="Rubik"/>
              </a:rPr>
              <a:t>.</a:t>
            </a:r>
          </a:p>
          <a:p>
            <a:r>
              <a:rPr lang="es-ES" sz="1400" dirty="0">
                <a:solidFill>
                  <a:schemeClr val="bg2">
                    <a:lumMod val="50000"/>
                  </a:schemeClr>
                </a:solidFill>
                <a:latin typeface="Rubik"/>
              </a:rPr>
              <a:t># </a:t>
            </a:r>
            <a:r>
              <a:rPr lang="es-MX" sz="1400" dirty="0">
                <a:solidFill>
                  <a:schemeClr val="bg2">
                    <a:lumMod val="50000"/>
                  </a:schemeClr>
                </a:solidFill>
                <a:latin typeface="Rubik"/>
              </a:rPr>
              <a:t>Agregar archivos</a:t>
            </a:r>
          </a:p>
          <a:p>
            <a:r>
              <a:rPr lang="en-US" sz="1600" dirty="0">
                <a:latin typeface="Rubik"/>
              </a:rPr>
              <a:t>/cloud/project/Sesion8$ git add .</a:t>
            </a:r>
          </a:p>
          <a:p>
            <a:r>
              <a:rPr lang="en-US" sz="1600" dirty="0">
                <a:latin typeface="Rubik"/>
              </a:rPr>
              <a:t>/cloud/project/Sesion8$ git status</a:t>
            </a:r>
          </a:p>
          <a:p>
            <a:r>
              <a:rPr lang="en-US" sz="1600" dirty="0">
                <a:latin typeface="Rubik"/>
              </a:rPr>
              <a:t>	On branch main</a:t>
            </a:r>
          </a:p>
          <a:p>
            <a:r>
              <a:rPr lang="en-US" sz="1600" dirty="0">
                <a:latin typeface="Rubik"/>
              </a:rPr>
              <a:t>	Your branch is up to date with 'origin/main'.</a:t>
            </a:r>
          </a:p>
          <a:p>
            <a:endParaRPr lang="en-US" sz="1600" dirty="0">
              <a:latin typeface="Rubik"/>
            </a:endParaRPr>
          </a:p>
          <a:p>
            <a:r>
              <a:rPr lang="en-US" sz="1600" dirty="0">
                <a:latin typeface="Rubik"/>
              </a:rPr>
              <a:t>	Changes to be committed:</a:t>
            </a:r>
          </a:p>
          <a:p>
            <a:r>
              <a:rPr lang="en-US" sz="1600" dirty="0">
                <a:latin typeface="Rubik"/>
              </a:rPr>
              <a:t> 	 (use "git restore --staged &lt;file&gt;..." to </a:t>
            </a:r>
            <a:r>
              <a:rPr lang="en-US" sz="1600" dirty="0" err="1">
                <a:latin typeface="Rubik"/>
              </a:rPr>
              <a:t>unstage</a:t>
            </a:r>
            <a:r>
              <a:rPr lang="en-US" sz="1600" dirty="0">
                <a:latin typeface="Rubik"/>
              </a:rPr>
              <a:t>)</a:t>
            </a:r>
          </a:p>
          <a:p>
            <a:r>
              <a:rPr lang="en-US" sz="1600" dirty="0">
                <a:latin typeface="Rubik"/>
              </a:rPr>
              <a:t>       		 new file:   PW_Sesion8.R</a:t>
            </a:r>
          </a:p>
          <a:p>
            <a:r>
              <a:rPr lang="en-US" sz="1600" dirty="0">
                <a:latin typeface="Rubik"/>
              </a:rPr>
              <a:t>       	 	modified:   README.md</a:t>
            </a:r>
          </a:p>
          <a:p>
            <a:r>
              <a:rPr lang="en-US" sz="1600" dirty="0">
                <a:solidFill>
                  <a:schemeClr val="bg2">
                    <a:lumMod val="50000"/>
                  </a:schemeClr>
                </a:solidFill>
                <a:latin typeface="Rubik"/>
              </a:rPr>
              <a:t># Se </a:t>
            </a:r>
            <a:r>
              <a:rPr lang="en-US" sz="1600" dirty="0" err="1">
                <a:solidFill>
                  <a:schemeClr val="bg2">
                    <a:lumMod val="50000"/>
                  </a:schemeClr>
                </a:solidFill>
                <a:latin typeface="Rubik"/>
              </a:rPr>
              <a:t>realiza</a:t>
            </a:r>
            <a:r>
              <a:rPr lang="en-US" sz="1600" dirty="0">
                <a:solidFill>
                  <a:schemeClr val="bg2">
                    <a:lumMod val="50000"/>
                  </a:schemeClr>
                </a:solidFill>
                <a:latin typeface="Rubik"/>
              </a:rPr>
              <a:t> commit</a:t>
            </a:r>
          </a:p>
          <a:p>
            <a:r>
              <a:rPr lang="en-US" sz="1600" dirty="0">
                <a:latin typeface="Rubik"/>
              </a:rPr>
              <a:t>/cloud/project/Sesion8$ git commit -m "</a:t>
            </a:r>
            <a:r>
              <a:rPr lang="en-US" sz="1600" dirty="0" err="1">
                <a:latin typeface="Rubik"/>
              </a:rPr>
              <a:t>Postwork</a:t>
            </a:r>
            <a:r>
              <a:rPr lang="en-US" sz="1600" dirty="0">
                <a:latin typeface="Rubik"/>
              </a:rPr>
              <a:t> Sesion8 - DS </a:t>
            </a:r>
            <a:r>
              <a:rPr lang="en-US" sz="1600" dirty="0" err="1">
                <a:latin typeface="Rubik"/>
              </a:rPr>
              <a:t>Equipo</a:t>
            </a:r>
            <a:r>
              <a:rPr lang="en-US" sz="1600" dirty="0">
                <a:latin typeface="Rubik"/>
              </a:rPr>
              <a:t> 16"</a:t>
            </a:r>
          </a:p>
          <a:p>
            <a:r>
              <a:rPr lang="en-US" sz="1600" dirty="0">
                <a:latin typeface="Rubik"/>
              </a:rPr>
              <a:t>	[main bd670fd] </a:t>
            </a:r>
            <a:r>
              <a:rPr lang="en-US" sz="1600" dirty="0" err="1">
                <a:latin typeface="Rubik"/>
              </a:rPr>
              <a:t>Postwork</a:t>
            </a:r>
            <a:r>
              <a:rPr lang="en-US" sz="1600" dirty="0">
                <a:latin typeface="Rubik"/>
              </a:rPr>
              <a:t> Sesion8 - DS </a:t>
            </a:r>
            <a:r>
              <a:rPr lang="en-US" sz="1600" dirty="0" err="1">
                <a:latin typeface="Rubik"/>
              </a:rPr>
              <a:t>Equipo</a:t>
            </a:r>
            <a:r>
              <a:rPr lang="en-US" sz="1600" dirty="0">
                <a:latin typeface="Rubik"/>
              </a:rPr>
              <a:t> 16</a:t>
            </a:r>
          </a:p>
          <a:p>
            <a:r>
              <a:rPr lang="en-US" sz="1600" dirty="0">
                <a:latin typeface="Rubik"/>
              </a:rPr>
              <a:t> 	4 files changed, 305 insertions(+), 11 deletions(-)</a:t>
            </a:r>
          </a:p>
          <a:p>
            <a:r>
              <a:rPr lang="en-US" sz="1600" dirty="0">
                <a:latin typeface="Rubik"/>
              </a:rPr>
              <a:t> 	create mode 100644 PW_Sesion8.R</a:t>
            </a:r>
          </a:p>
          <a:p>
            <a:r>
              <a:rPr lang="en-US" sz="1600" dirty="0">
                <a:latin typeface="Rubik"/>
              </a:rPr>
              <a:t> 	rewrite README.md (100%)</a:t>
            </a:r>
          </a:p>
          <a:p>
            <a:endParaRPr lang="en-US" sz="1000" dirty="0">
              <a:latin typeface="Rubik"/>
            </a:endParaRPr>
          </a:p>
          <a:p>
            <a:r>
              <a:rPr lang="en-US" sz="1600" dirty="0">
                <a:solidFill>
                  <a:schemeClr val="bg2">
                    <a:lumMod val="50000"/>
                  </a:schemeClr>
                </a:solidFill>
                <a:latin typeface="Rubik"/>
              </a:rPr>
              <a:t># </a:t>
            </a:r>
            <a:r>
              <a:rPr lang="en-US" sz="1600" dirty="0" err="1">
                <a:solidFill>
                  <a:schemeClr val="bg2">
                    <a:lumMod val="50000"/>
                  </a:schemeClr>
                </a:solidFill>
                <a:latin typeface="Rubik"/>
              </a:rPr>
              <a:t>Consulta</a:t>
            </a:r>
            <a:r>
              <a:rPr lang="en-US" sz="1600" dirty="0">
                <a:solidFill>
                  <a:schemeClr val="bg2">
                    <a:lumMod val="50000"/>
                  </a:schemeClr>
                </a:solidFill>
                <a:latin typeface="Rubik"/>
              </a:rPr>
              <a:t> de </a:t>
            </a:r>
            <a:r>
              <a:rPr lang="en-US" sz="1600" dirty="0" err="1">
                <a:solidFill>
                  <a:schemeClr val="bg2">
                    <a:lumMod val="50000"/>
                  </a:schemeClr>
                </a:solidFill>
                <a:latin typeface="Rubik"/>
              </a:rPr>
              <a:t>estatus</a:t>
            </a:r>
            <a:endParaRPr lang="en-US" sz="1600" dirty="0">
              <a:solidFill>
                <a:schemeClr val="bg2">
                  <a:lumMod val="50000"/>
                </a:schemeClr>
              </a:solidFill>
              <a:latin typeface="Rubik"/>
            </a:endParaRPr>
          </a:p>
          <a:p>
            <a:r>
              <a:rPr lang="en-US" sz="1600" dirty="0">
                <a:latin typeface="Rubik"/>
              </a:rPr>
              <a:t>/cloud/project/Sesion8$ git status</a:t>
            </a:r>
          </a:p>
          <a:p>
            <a:r>
              <a:rPr lang="en-US" sz="1600" dirty="0">
                <a:latin typeface="Rubik"/>
              </a:rPr>
              <a:t>	On branch main</a:t>
            </a:r>
          </a:p>
          <a:p>
            <a:r>
              <a:rPr lang="en-US" sz="1600" dirty="0">
                <a:latin typeface="Rubik"/>
              </a:rPr>
              <a:t>	Your branch is ahead of 'origin/main' by 1 commit.</a:t>
            </a:r>
          </a:p>
          <a:p>
            <a:r>
              <a:rPr lang="en-US" sz="1600" dirty="0">
                <a:latin typeface="Rubik"/>
              </a:rPr>
              <a:t>  	(use "git push" to publish your local commits)</a:t>
            </a:r>
          </a:p>
          <a:p>
            <a:r>
              <a:rPr lang="en-US" sz="1600" dirty="0">
                <a:latin typeface="Rubik"/>
              </a:rPr>
              <a:t>	nothing to commit, working tree clean</a:t>
            </a: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199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2: </a:t>
            </a:r>
            <a:r>
              <a:rPr lang="es-ES" sz="2800" b="0" u="sng" dirty="0">
                <a:effectLst/>
                <a:latin typeface="Montserrat"/>
              </a:rPr>
              <a:t>Programación y manipulación de datos en R</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381000" y="856357"/>
            <a:ext cx="11430000" cy="5262979"/>
          </a:xfrm>
          <a:prstGeom prst="rect">
            <a:avLst/>
          </a:prstGeom>
        </p:spPr>
        <p:txBody>
          <a:bodyPr wrap="square">
            <a:spAutoFit/>
          </a:bodyPr>
          <a:lstStyle/>
          <a:p>
            <a:r>
              <a:rPr lang="es-ES" sz="1600" dirty="0">
                <a:solidFill>
                  <a:schemeClr val="bg2">
                    <a:lumMod val="50000"/>
                  </a:schemeClr>
                </a:solidFill>
                <a:latin typeface="Rubik"/>
              </a:rPr>
              <a:t># Continúa inspección</a:t>
            </a:r>
          </a:p>
          <a:p>
            <a:r>
              <a:rPr lang="es-ES" sz="1600" b="0" i="0" dirty="0" err="1">
                <a:effectLst/>
                <a:latin typeface="Rubik"/>
              </a:rPr>
              <a:t>summary</a:t>
            </a:r>
            <a:r>
              <a:rPr lang="es-ES" sz="1600" b="0" i="0" dirty="0">
                <a:effectLst/>
                <a:latin typeface="Rubik"/>
              </a:rPr>
              <a:t>(iris)</a:t>
            </a:r>
          </a:p>
          <a:p>
            <a:r>
              <a:rPr lang="es-ES" sz="1600" dirty="0">
                <a:latin typeface="Rubik"/>
              </a:rPr>
              <a:t>“ </a:t>
            </a:r>
            <a:r>
              <a:rPr lang="es-ES" sz="1600" dirty="0">
                <a:solidFill>
                  <a:schemeClr val="bg2">
                    <a:lumMod val="50000"/>
                  </a:schemeClr>
                </a:solidFill>
                <a:latin typeface="Rubik"/>
              </a:rPr>
              <a:t>Se obtiene un resumen del </a:t>
            </a:r>
            <a:r>
              <a:rPr lang="es-ES" sz="1600" dirty="0" err="1">
                <a:solidFill>
                  <a:schemeClr val="bg2">
                    <a:lumMod val="50000"/>
                  </a:schemeClr>
                </a:solidFill>
                <a:latin typeface="Rubik"/>
              </a:rPr>
              <a:t>dataframe</a:t>
            </a:r>
            <a:r>
              <a:rPr lang="es-ES" sz="1600" dirty="0">
                <a:solidFill>
                  <a:schemeClr val="bg2">
                    <a:lumMod val="50000"/>
                  </a:schemeClr>
                </a:solidFill>
                <a:latin typeface="Rubik"/>
              </a:rPr>
              <a:t> IRIS</a:t>
            </a:r>
          </a:p>
          <a:p>
            <a:r>
              <a:rPr lang="es-ES" sz="1600" b="1" i="0" dirty="0">
                <a:solidFill>
                  <a:schemeClr val="bg2">
                    <a:lumMod val="50000"/>
                  </a:schemeClr>
                </a:solidFill>
                <a:effectLst/>
                <a:latin typeface="Rubik"/>
              </a:rPr>
              <a:t> </a:t>
            </a:r>
            <a:r>
              <a:rPr lang="es-ES" sz="1600" b="1" i="0" dirty="0" err="1">
                <a:solidFill>
                  <a:schemeClr val="bg2">
                    <a:lumMod val="50000"/>
                  </a:schemeClr>
                </a:solidFill>
                <a:effectLst/>
                <a:latin typeface="Rubik"/>
              </a:rPr>
              <a:t>Sepal.Length</a:t>
            </a:r>
            <a:r>
              <a:rPr lang="es-ES" sz="1600" b="1" i="0" dirty="0">
                <a:solidFill>
                  <a:schemeClr val="bg2">
                    <a:lumMod val="50000"/>
                  </a:schemeClr>
                </a:solidFill>
                <a:effectLst/>
                <a:latin typeface="Rubik"/>
              </a:rPr>
              <a:t>	</a:t>
            </a:r>
            <a:r>
              <a:rPr lang="es-ES" sz="1600" b="1" i="0" dirty="0" err="1">
                <a:solidFill>
                  <a:schemeClr val="bg2">
                    <a:lumMod val="50000"/>
                  </a:schemeClr>
                </a:solidFill>
                <a:effectLst/>
                <a:latin typeface="Rubik"/>
              </a:rPr>
              <a:t>Sepal.Width</a:t>
            </a:r>
            <a:r>
              <a:rPr lang="es-ES" sz="1600" b="1" i="0" dirty="0">
                <a:solidFill>
                  <a:schemeClr val="bg2">
                    <a:lumMod val="50000"/>
                  </a:schemeClr>
                </a:solidFill>
                <a:effectLst/>
                <a:latin typeface="Rubik"/>
              </a:rPr>
              <a:t>     	</a:t>
            </a:r>
            <a:r>
              <a:rPr lang="es-ES" sz="1600" b="1" i="0" dirty="0" err="1">
                <a:solidFill>
                  <a:schemeClr val="bg2">
                    <a:lumMod val="50000"/>
                  </a:schemeClr>
                </a:solidFill>
                <a:effectLst/>
                <a:latin typeface="Rubik"/>
              </a:rPr>
              <a:t>Petal.Length</a:t>
            </a:r>
            <a:r>
              <a:rPr lang="es-ES" sz="1600" b="1" i="0" dirty="0">
                <a:solidFill>
                  <a:schemeClr val="bg2">
                    <a:lumMod val="50000"/>
                  </a:schemeClr>
                </a:solidFill>
                <a:effectLst/>
                <a:latin typeface="Rubik"/>
              </a:rPr>
              <a:t>  	</a:t>
            </a:r>
            <a:r>
              <a:rPr lang="es-ES" sz="1600" b="1" i="0" dirty="0" err="1">
                <a:solidFill>
                  <a:schemeClr val="bg2">
                    <a:lumMod val="50000"/>
                  </a:schemeClr>
                </a:solidFill>
                <a:effectLst/>
                <a:latin typeface="Rubik"/>
              </a:rPr>
              <a:t>Petal.Width</a:t>
            </a:r>
            <a:r>
              <a:rPr lang="es-ES" sz="1600" b="1" dirty="0">
                <a:solidFill>
                  <a:schemeClr val="bg2">
                    <a:lumMod val="50000"/>
                  </a:schemeClr>
                </a:solidFill>
                <a:latin typeface="Rubik"/>
              </a:rPr>
              <a:t>	</a:t>
            </a:r>
            <a:r>
              <a:rPr lang="es-ES" sz="1600" b="1" i="0" dirty="0" err="1">
                <a:solidFill>
                  <a:schemeClr val="bg2">
                    <a:lumMod val="50000"/>
                  </a:schemeClr>
                </a:solidFill>
                <a:effectLst/>
                <a:latin typeface="Rubik"/>
              </a:rPr>
              <a:t>Species</a:t>
            </a:r>
            <a:r>
              <a:rPr lang="es-ES" sz="1600" b="1" i="0" dirty="0">
                <a:solidFill>
                  <a:schemeClr val="bg2">
                    <a:lumMod val="50000"/>
                  </a:schemeClr>
                </a:solidFill>
                <a:effectLst/>
                <a:latin typeface="Rubik"/>
              </a:rPr>
              <a:t>  </a:t>
            </a:r>
          </a:p>
          <a:p>
            <a:r>
              <a:rPr lang="es-ES" sz="1600" b="0" i="0" dirty="0">
                <a:solidFill>
                  <a:schemeClr val="bg2">
                    <a:lumMod val="50000"/>
                  </a:schemeClr>
                </a:solidFill>
                <a:effectLst/>
                <a:latin typeface="Rubik"/>
              </a:rPr>
              <a:t> Min.   :4.300  </a:t>
            </a:r>
            <a:r>
              <a:rPr lang="es-ES" sz="1600" dirty="0">
                <a:solidFill>
                  <a:schemeClr val="bg2">
                    <a:lumMod val="50000"/>
                  </a:schemeClr>
                </a:solidFill>
                <a:latin typeface="Rubik"/>
              </a:rPr>
              <a:t>	</a:t>
            </a:r>
            <a:r>
              <a:rPr lang="es-ES" sz="1600" b="0" i="0" dirty="0">
                <a:solidFill>
                  <a:schemeClr val="bg2">
                    <a:lumMod val="50000"/>
                  </a:schemeClr>
                </a:solidFill>
                <a:effectLst/>
                <a:latin typeface="Rubik"/>
              </a:rPr>
              <a:t>Min.   :2.000   	Min.   :1.000	Min.   :0.100  	</a:t>
            </a:r>
            <a:r>
              <a:rPr lang="es-ES" sz="1600" b="0" i="0" dirty="0" err="1">
                <a:solidFill>
                  <a:schemeClr val="bg2">
                    <a:lumMod val="50000"/>
                  </a:schemeClr>
                </a:solidFill>
                <a:effectLst/>
                <a:latin typeface="Rubik"/>
              </a:rPr>
              <a:t>setosa</a:t>
            </a:r>
            <a:r>
              <a:rPr lang="es-ES" sz="1600" b="0" i="0" dirty="0">
                <a:solidFill>
                  <a:schemeClr val="bg2">
                    <a:lumMod val="50000"/>
                  </a:schemeClr>
                </a:solidFill>
                <a:effectLst/>
                <a:latin typeface="Rubik"/>
              </a:rPr>
              <a:t>    :50  </a:t>
            </a:r>
          </a:p>
          <a:p>
            <a:r>
              <a:rPr lang="es-ES" sz="1600" b="0" i="0" dirty="0">
                <a:solidFill>
                  <a:schemeClr val="bg2">
                    <a:lumMod val="50000"/>
                  </a:schemeClr>
                </a:solidFill>
                <a:effectLst/>
                <a:latin typeface="Rubik"/>
              </a:rPr>
              <a:t> 1st Qu.:5.100	1st Qu.:2.800	1st Qu.:1.600	1st Qu.:0.300   	versicolor:50  </a:t>
            </a:r>
          </a:p>
          <a:p>
            <a:r>
              <a:rPr lang="es-ES" sz="1600" b="0" i="0" dirty="0">
                <a:solidFill>
                  <a:schemeClr val="bg2">
                    <a:lumMod val="50000"/>
                  </a:schemeClr>
                </a:solidFill>
                <a:effectLst/>
                <a:latin typeface="Rubik"/>
              </a:rPr>
              <a:t> Median :5.800 </a:t>
            </a:r>
            <a:r>
              <a:rPr lang="es-ES" sz="1600" dirty="0">
                <a:solidFill>
                  <a:schemeClr val="bg2">
                    <a:lumMod val="50000"/>
                  </a:schemeClr>
                </a:solidFill>
                <a:latin typeface="Rubik"/>
              </a:rPr>
              <a:t>	</a:t>
            </a:r>
            <a:r>
              <a:rPr lang="es-ES" sz="1600" b="0" i="0" dirty="0">
                <a:solidFill>
                  <a:schemeClr val="bg2">
                    <a:lumMod val="50000"/>
                  </a:schemeClr>
                </a:solidFill>
                <a:effectLst/>
                <a:latin typeface="Rubik"/>
              </a:rPr>
              <a:t>Median :3.000   	Median :4.350   	Median :1.300   	</a:t>
            </a:r>
            <a:r>
              <a:rPr lang="es-ES" sz="1600" b="0" i="0" dirty="0" err="1">
                <a:solidFill>
                  <a:schemeClr val="bg2">
                    <a:lumMod val="50000"/>
                  </a:schemeClr>
                </a:solidFill>
                <a:effectLst/>
                <a:latin typeface="Rubik"/>
              </a:rPr>
              <a:t>virginica</a:t>
            </a:r>
            <a:r>
              <a:rPr lang="es-ES" sz="1600" b="0" i="0" dirty="0">
                <a:solidFill>
                  <a:schemeClr val="bg2">
                    <a:lumMod val="50000"/>
                  </a:schemeClr>
                </a:solidFill>
                <a:effectLst/>
                <a:latin typeface="Rubik"/>
              </a:rPr>
              <a:t> :50  </a:t>
            </a:r>
          </a:p>
          <a:p>
            <a:r>
              <a:rPr lang="es-ES" sz="1600" b="0" i="0" dirty="0">
                <a:solidFill>
                  <a:schemeClr val="bg2">
                    <a:lumMod val="50000"/>
                  </a:schemeClr>
                </a:solidFill>
                <a:effectLst/>
                <a:latin typeface="Rubik"/>
              </a:rPr>
              <a:t> Mean   :5.843   	Mean   :3.057  	Mean   :3.758   	Mean   :1.199                  </a:t>
            </a:r>
          </a:p>
          <a:p>
            <a:r>
              <a:rPr lang="es-ES" sz="1600" b="0" i="0" dirty="0">
                <a:solidFill>
                  <a:schemeClr val="bg2">
                    <a:lumMod val="50000"/>
                  </a:schemeClr>
                </a:solidFill>
                <a:effectLst/>
                <a:latin typeface="Rubik"/>
              </a:rPr>
              <a:t> 3rd Qu.:6.400   	3rd Qu.:3.300  	3rd Qu.:5.100 </a:t>
            </a:r>
            <a:r>
              <a:rPr lang="es-ES" sz="1600" dirty="0">
                <a:solidFill>
                  <a:schemeClr val="bg2">
                    <a:lumMod val="50000"/>
                  </a:schemeClr>
                </a:solidFill>
                <a:latin typeface="Rubik"/>
              </a:rPr>
              <a:t>	</a:t>
            </a:r>
            <a:r>
              <a:rPr lang="es-ES" sz="1600" b="0" i="0" dirty="0">
                <a:solidFill>
                  <a:schemeClr val="bg2">
                    <a:lumMod val="50000"/>
                  </a:schemeClr>
                </a:solidFill>
                <a:effectLst/>
                <a:latin typeface="Rubik"/>
              </a:rPr>
              <a:t>3rd Qu.:1.800                  </a:t>
            </a:r>
          </a:p>
          <a:p>
            <a:r>
              <a:rPr lang="es-ES" sz="1600" b="0" i="0" dirty="0">
                <a:solidFill>
                  <a:schemeClr val="bg2">
                    <a:lumMod val="50000"/>
                  </a:schemeClr>
                </a:solidFill>
                <a:effectLst/>
                <a:latin typeface="Rubik"/>
              </a:rPr>
              <a:t> Max.   :7.900  	Max.   :4.400  	Max.   :6.900   	Max.   :2.500 </a:t>
            </a:r>
          </a:p>
          <a:p>
            <a:r>
              <a:rPr lang="es-ES" sz="1600" b="0" i="0" dirty="0">
                <a:effectLst/>
                <a:latin typeface="Rubik"/>
              </a:rPr>
              <a:t>“</a:t>
            </a:r>
          </a:p>
          <a:p>
            <a:r>
              <a:rPr lang="es-ES" sz="1600" b="0" i="0" dirty="0" err="1">
                <a:effectLst/>
                <a:latin typeface="Rubik"/>
              </a:rPr>
              <a:t>complete.cases</a:t>
            </a:r>
            <a:r>
              <a:rPr lang="es-ES" sz="1600" b="0" i="0" dirty="0">
                <a:effectLst/>
                <a:latin typeface="Rubik"/>
              </a:rPr>
              <a:t>(iris)  # Sin valores faltantes</a:t>
            </a:r>
          </a:p>
          <a:p>
            <a:r>
              <a:rPr lang="es-ES" sz="1200" dirty="0">
                <a:solidFill>
                  <a:schemeClr val="bg2">
                    <a:lumMod val="50000"/>
                  </a:schemeClr>
                </a:solidFill>
                <a:latin typeface="Rubik"/>
              </a:rPr>
              <a:t>“ [1] TRUE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endParaRPr lang="es-ES" sz="1200" dirty="0">
              <a:solidFill>
                <a:schemeClr val="bg2">
                  <a:lumMod val="50000"/>
                </a:schemeClr>
              </a:solidFill>
              <a:latin typeface="Rubik"/>
            </a:endParaRPr>
          </a:p>
          <a:p>
            <a:r>
              <a:rPr lang="es-ES" sz="1200" dirty="0">
                <a:solidFill>
                  <a:schemeClr val="bg2">
                    <a:lumMod val="50000"/>
                  </a:schemeClr>
                </a:solidFill>
                <a:latin typeface="Rubik"/>
              </a:rPr>
              <a:t> [21] TRUE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endParaRPr lang="es-ES" sz="1200" dirty="0">
              <a:solidFill>
                <a:schemeClr val="bg2">
                  <a:lumMod val="50000"/>
                </a:schemeClr>
              </a:solidFill>
              <a:latin typeface="Rubik"/>
            </a:endParaRPr>
          </a:p>
          <a:p>
            <a:r>
              <a:rPr lang="es-ES" sz="1200" dirty="0">
                <a:solidFill>
                  <a:schemeClr val="bg2">
                    <a:lumMod val="50000"/>
                  </a:schemeClr>
                </a:solidFill>
                <a:latin typeface="Rubik"/>
              </a:rPr>
              <a:t> [41] TRUE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endParaRPr lang="es-ES" sz="1200" dirty="0">
              <a:solidFill>
                <a:schemeClr val="bg2">
                  <a:lumMod val="50000"/>
                </a:schemeClr>
              </a:solidFill>
              <a:latin typeface="Rubik"/>
            </a:endParaRPr>
          </a:p>
          <a:p>
            <a:r>
              <a:rPr lang="es-ES" sz="1200" dirty="0">
                <a:solidFill>
                  <a:schemeClr val="bg2">
                    <a:lumMod val="50000"/>
                  </a:schemeClr>
                </a:solidFill>
                <a:latin typeface="Rubik"/>
              </a:rPr>
              <a:t> [61] TRUE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endParaRPr lang="es-ES" sz="1200" dirty="0">
              <a:solidFill>
                <a:schemeClr val="bg2">
                  <a:lumMod val="50000"/>
                </a:schemeClr>
              </a:solidFill>
              <a:latin typeface="Rubik"/>
            </a:endParaRPr>
          </a:p>
          <a:p>
            <a:r>
              <a:rPr lang="es-ES" sz="1200" dirty="0">
                <a:solidFill>
                  <a:schemeClr val="bg2">
                    <a:lumMod val="50000"/>
                  </a:schemeClr>
                </a:solidFill>
                <a:latin typeface="Rubik"/>
              </a:rPr>
              <a:t> [81] TRUE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endParaRPr lang="es-ES" sz="1200" dirty="0">
              <a:solidFill>
                <a:schemeClr val="bg2">
                  <a:lumMod val="50000"/>
                </a:schemeClr>
              </a:solidFill>
              <a:latin typeface="Rubik"/>
            </a:endParaRPr>
          </a:p>
          <a:p>
            <a:r>
              <a:rPr lang="es-ES" sz="1200" dirty="0">
                <a:solidFill>
                  <a:schemeClr val="bg2">
                    <a:lumMod val="50000"/>
                  </a:schemeClr>
                </a:solidFill>
                <a:latin typeface="Rubik"/>
              </a:rPr>
              <a:t>[101] TRUE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endParaRPr lang="es-ES" sz="1200" dirty="0">
              <a:solidFill>
                <a:schemeClr val="bg2">
                  <a:lumMod val="50000"/>
                </a:schemeClr>
              </a:solidFill>
              <a:latin typeface="Rubik"/>
            </a:endParaRPr>
          </a:p>
          <a:p>
            <a:r>
              <a:rPr lang="es-ES" sz="1200" dirty="0">
                <a:solidFill>
                  <a:schemeClr val="bg2">
                    <a:lumMod val="50000"/>
                  </a:schemeClr>
                </a:solidFill>
                <a:latin typeface="Rubik"/>
              </a:rPr>
              <a:t>[121] TRUE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endParaRPr lang="es-ES" sz="1200" dirty="0">
              <a:solidFill>
                <a:schemeClr val="bg2">
                  <a:lumMod val="50000"/>
                </a:schemeClr>
              </a:solidFill>
              <a:latin typeface="Rubik"/>
            </a:endParaRPr>
          </a:p>
          <a:p>
            <a:r>
              <a:rPr lang="es-ES" sz="1200" dirty="0">
                <a:solidFill>
                  <a:schemeClr val="bg2">
                    <a:lumMod val="50000"/>
                  </a:schemeClr>
                </a:solidFill>
                <a:latin typeface="Rubik"/>
              </a:rPr>
              <a:t>[141] TRUE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r>
              <a:rPr lang="es-ES" sz="1200" dirty="0">
                <a:solidFill>
                  <a:schemeClr val="bg2">
                    <a:lumMod val="50000"/>
                  </a:schemeClr>
                </a:solidFill>
                <a:latin typeface="Rubik"/>
              </a:rPr>
              <a:t> </a:t>
            </a:r>
            <a:r>
              <a:rPr lang="es-ES" sz="1200" dirty="0" err="1">
                <a:solidFill>
                  <a:schemeClr val="bg2">
                    <a:lumMod val="50000"/>
                  </a:schemeClr>
                </a:solidFill>
                <a:latin typeface="Rubik"/>
              </a:rPr>
              <a:t>TRUE</a:t>
            </a:r>
            <a:endParaRPr lang="es-ES" sz="1200" dirty="0">
              <a:solidFill>
                <a:schemeClr val="bg2">
                  <a:lumMod val="50000"/>
                </a:schemeClr>
              </a:solidFill>
              <a:latin typeface="Rubik"/>
            </a:endParaRPr>
          </a:p>
          <a:p>
            <a:r>
              <a:rPr lang="es-ES" sz="1600" b="0" i="0" dirty="0">
                <a:effectLst/>
                <a:latin typeface="Rubik"/>
              </a:rPr>
              <a:t>“</a:t>
            </a:r>
          </a:p>
          <a:p>
            <a:r>
              <a:rPr lang="es-ES" sz="1600" b="0" i="0" dirty="0" err="1">
                <a:effectLst/>
                <a:latin typeface="Rubik"/>
              </a:rPr>
              <a:t>iris_completo</a:t>
            </a:r>
            <a:r>
              <a:rPr lang="es-ES" sz="1600" b="0" i="0" dirty="0">
                <a:effectLst/>
                <a:latin typeface="Rubik"/>
              </a:rPr>
              <a:t>&lt;-</a:t>
            </a:r>
            <a:r>
              <a:rPr lang="es-ES" sz="1600" b="0" i="0" dirty="0" err="1">
                <a:effectLst/>
                <a:latin typeface="Rubik"/>
              </a:rPr>
              <a:t>na.omit</a:t>
            </a:r>
            <a:r>
              <a:rPr lang="es-ES" sz="1600" b="0" i="0" dirty="0">
                <a:effectLst/>
                <a:latin typeface="Rubik"/>
              </a:rPr>
              <a:t>(iris) </a:t>
            </a:r>
          </a:p>
          <a:p>
            <a:r>
              <a:rPr lang="es-ES" sz="1600" dirty="0">
                <a:solidFill>
                  <a:schemeClr val="bg2">
                    <a:lumMod val="50000"/>
                  </a:schemeClr>
                </a:solidFill>
                <a:latin typeface="Rubik"/>
              </a:rPr>
              <a:t># Se almacena </a:t>
            </a:r>
            <a:r>
              <a:rPr lang="es-ES" sz="1600" dirty="0" err="1">
                <a:solidFill>
                  <a:schemeClr val="bg2">
                    <a:lumMod val="50000"/>
                  </a:schemeClr>
                </a:solidFill>
                <a:latin typeface="Rubik"/>
              </a:rPr>
              <a:t>dataframe</a:t>
            </a:r>
            <a:r>
              <a:rPr lang="es-ES" sz="1600" dirty="0">
                <a:solidFill>
                  <a:schemeClr val="bg2">
                    <a:lumMod val="50000"/>
                  </a:schemeClr>
                </a:solidFill>
                <a:latin typeface="Rubik"/>
              </a:rPr>
              <a:t> sin valores NA; sin embargo, con el comando anterior se validó que no hay datos faltantes</a:t>
            </a:r>
            <a:endParaRPr lang="es-ES" sz="1600" b="0" i="0" dirty="0">
              <a:solidFill>
                <a:schemeClr val="bg2">
                  <a:lumMod val="50000"/>
                </a:schemeClr>
              </a:solidFill>
              <a:effectLst/>
              <a:latin typeface="Rubik"/>
            </a:endParaRPr>
          </a:p>
        </p:txBody>
      </p:sp>
    </p:spTree>
    <p:extLst>
      <p:ext uri="{BB962C8B-B14F-4D97-AF65-F5344CB8AC3E}">
        <p14:creationId xmlns:p14="http://schemas.microsoft.com/office/powerpoint/2010/main" val="1285016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8: </a:t>
            </a:r>
            <a:r>
              <a:rPr lang="es-ES" sz="2800" u="sng" dirty="0">
                <a:latin typeface="Montserrat"/>
              </a:rPr>
              <a:t>RStudio Cloud y conexiones con </a:t>
            </a:r>
            <a:r>
              <a:rPr lang="es-ES" sz="2800" u="sng" dirty="0" err="1">
                <a:latin typeface="Montserrat"/>
              </a:rPr>
              <a:t>BDs</a:t>
            </a:r>
            <a:endParaRPr lang="es-ES" sz="2800" u="sng" dirty="0">
              <a:latin typeface="Montserrat"/>
            </a:endParaRP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114300" y="721439"/>
            <a:ext cx="11950700" cy="5632311"/>
          </a:xfrm>
          <a:prstGeom prst="rect">
            <a:avLst/>
          </a:prstGeom>
        </p:spPr>
        <p:txBody>
          <a:bodyPr wrap="square">
            <a:spAutoFit/>
          </a:bodyPr>
          <a:lstStyle/>
          <a:p>
            <a:r>
              <a:rPr lang="es-ES" sz="1600" dirty="0">
                <a:solidFill>
                  <a:schemeClr val="bg2">
                    <a:lumMod val="50000"/>
                  </a:schemeClr>
                </a:solidFill>
                <a:latin typeface="Rubik"/>
              </a:rPr>
              <a:t># 6. Escribe tu análisis en un archivo README.me y tu código en un script de R y publica ambos en un repositorio de </a:t>
            </a:r>
            <a:r>
              <a:rPr lang="es-ES" sz="1600" dirty="0" err="1">
                <a:solidFill>
                  <a:schemeClr val="bg2">
                    <a:lumMod val="50000"/>
                  </a:schemeClr>
                </a:solidFill>
                <a:latin typeface="Rubik"/>
              </a:rPr>
              <a:t>Github</a:t>
            </a:r>
            <a:r>
              <a:rPr lang="es-ES" sz="1600" dirty="0">
                <a:solidFill>
                  <a:schemeClr val="bg2">
                    <a:lumMod val="50000"/>
                  </a:schemeClr>
                </a:solidFill>
                <a:latin typeface="Rubik"/>
              </a:rPr>
              <a:t>.</a:t>
            </a:r>
          </a:p>
          <a:p>
            <a:endParaRPr lang="es-ES" sz="1400" dirty="0">
              <a:solidFill>
                <a:schemeClr val="bg2">
                  <a:lumMod val="50000"/>
                </a:schemeClr>
              </a:solidFill>
              <a:latin typeface="Rubik"/>
            </a:endParaRPr>
          </a:p>
          <a:p>
            <a:r>
              <a:rPr lang="es-ES" sz="1400" dirty="0">
                <a:solidFill>
                  <a:schemeClr val="bg2">
                    <a:lumMod val="50000"/>
                  </a:schemeClr>
                </a:solidFill>
                <a:latin typeface="Rubik"/>
              </a:rPr>
              <a:t># </a:t>
            </a:r>
            <a:r>
              <a:rPr lang="es-MX" sz="1400" dirty="0">
                <a:solidFill>
                  <a:schemeClr val="bg2">
                    <a:lumMod val="50000"/>
                  </a:schemeClr>
                </a:solidFill>
                <a:latin typeface="Rubik"/>
              </a:rPr>
              <a:t>Agregar origen remoto del repositorio</a:t>
            </a:r>
          </a:p>
          <a:p>
            <a:r>
              <a:rPr lang="en-US" sz="1400" dirty="0"/>
              <a:t>/cloud/project/Sesion8$ git remote add origin </a:t>
            </a:r>
            <a:r>
              <a:rPr lang="en-US" sz="1400" dirty="0">
                <a:hlinkClick r:id="rId2"/>
              </a:rPr>
              <a:t>https://github.com/RodrigoDMB/BEDU_Sesion8.git</a:t>
            </a:r>
            <a:endParaRPr lang="en-US" sz="1400" dirty="0"/>
          </a:p>
          <a:p>
            <a:endParaRPr lang="en-US" sz="1400" dirty="0">
              <a:solidFill>
                <a:schemeClr val="bg2">
                  <a:lumMod val="50000"/>
                </a:schemeClr>
              </a:solidFill>
            </a:endParaRPr>
          </a:p>
          <a:p>
            <a:r>
              <a:rPr lang="en-US" sz="1400" dirty="0">
                <a:solidFill>
                  <a:schemeClr val="bg2">
                    <a:lumMod val="50000"/>
                  </a:schemeClr>
                </a:solidFill>
                <a:latin typeface="Rubik"/>
              </a:rPr>
              <a:t># </a:t>
            </a:r>
            <a:r>
              <a:rPr lang="es-ES" sz="1400" dirty="0">
                <a:solidFill>
                  <a:schemeClr val="bg2">
                    <a:lumMod val="50000"/>
                  </a:schemeClr>
                </a:solidFill>
                <a:latin typeface="Rubik"/>
              </a:rPr>
              <a:t>Cargar contenido del repositorio local al repositorio remoto</a:t>
            </a:r>
          </a:p>
          <a:p>
            <a:r>
              <a:rPr lang="es-ES" sz="1400" dirty="0">
                <a:latin typeface="Rubik"/>
              </a:rPr>
              <a:t>/</a:t>
            </a:r>
            <a:r>
              <a:rPr lang="es-ES" sz="1400" dirty="0" err="1">
                <a:latin typeface="Rubik"/>
              </a:rPr>
              <a:t>cloud</a:t>
            </a:r>
            <a:r>
              <a:rPr lang="es-ES" sz="1400" dirty="0">
                <a:latin typeface="Rubik"/>
              </a:rPr>
              <a:t>/</a:t>
            </a:r>
            <a:r>
              <a:rPr lang="es-ES" sz="1400" dirty="0" err="1">
                <a:latin typeface="Rubik"/>
              </a:rPr>
              <a:t>project</a:t>
            </a:r>
            <a:r>
              <a:rPr lang="es-ES" sz="1400" dirty="0">
                <a:latin typeface="Rubik"/>
              </a:rPr>
              <a:t>/Sesion8$ </a:t>
            </a:r>
            <a:r>
              <a:rPr lang="es-ES" sz="1400" dirty="0" err="1">
                <a:latin typeface="Rubik"/>
              </a:rPr>
              <a:t>git</a:t>
            </a:r>
            <a:r>
              <a:rPr lang="es-ES" sz="1400" dirty="0">
                <a:latin typeface="Rubik"/>
              </a:rPr>
              <a:t> </a:t>
            </a:r>
            <a:r>
              <a:rPr lang="es-ES" sz="1400" dirty="0" err="1">
                <a:latin typeface="Rubik"/>
              </a:rPr>
              <a:t>push</a:t>
            </a:r>
            <a:r>
              <a:rPr lang="es-ES" sz="1400" dirty="0">
                <a:latin typeface="Rubik"/>
              </a:rPr>
              <a:t> -u </a:t>
            </a:r>
            <a:r>
              <a:rPr lang="es-ES" sz="1400" dirty="0" err="1">
                <a:latin typeface="Rubik"/>
              </a:rPr>
              <a:t>origin</a:t>
            </a:r>
            <a:r>
              <a:rPr lang="es-ES" sz="1400" dirty="0">
                <a:latin typeface="Rubik"/>
              </a:rPr>
              <a:t> </a:t>
            </a:r>
            <a:r>
              <a:rPr lang="es-ES" sz="1400" dirty="0" err="1">
                <a:latin typeface="Rubik"/>
              </a:rPr>
              <a:t>main</a:t>
            </a:r>
            <a:endParaRPr lang="es-ES" sz="1400" dirty="0">
              <a:latin typeface="Rubik"/>
            </a:endParaRPr>
          </a:p>
          <a:p>
            <a:r>
              <a:rPr lang="es-ES" sz="1400" dirty="0">
                <a:latin typeface="Rubik"/>
              </a:rPr>
              <a:t>	TTY </a:t>
            </a:r>
            <a:r>
              <a:rPr lang="es-ES" sz="1400" dirty="0" err="1">
                <a:latin typeface="Rubik"/>
              </a:rPr>
              <a:t>detected</a:t>
            </a:r>
            <a:r>
              <a:rPr lang="es-ES" sz="1400" dirty="0">
                <a:latin typeface="Rubik"/>
              </a:rPr>
              <a:t>. </a:t>
            </a:r>
            <a:r>
              <a:rPr lang="es-ES" sz="1400" dirty="0" err="1">
                <a:latin typeface="Rubik"/>
              </a:rPr>
              <a:t>Printing</a:t>
            </a:r>
            <a:r>
              <a:rPr lang="es-ES" sz="1400" dirty="0">
                <a:latin typeface="Rubik"/>
              </a:rPr>
              <a:t> </a:t>
            </a:r>
            <a:r>
              <a:rPr lang="es-ES" sz="1400" dirty="0" err="1">
                <a:latin typeface="Rubik"/>
              </a:rPr>
              <a:t>informational</a:t>
            </a:r>
            <a:r>
              <a:rPr lang="es-ES" sz="1400" dirty="0">
                <a:latin typeface="Rubik"/>
              </a:rPr>
              <a:t> </a:t>
            </a:r>
            <a:r>
              <a:rPr lang="es-ES" sz="1400" dirty="0" err="1">
                <a:latin typeface="Rubik"/>
              </a:rPr>
              <a:t>message</a:t>
            </a:r>
            <a:r>
              <a:rPr lang="es-ES" sz="1400" dirty="0">
                <a:latin typeface="Rubik"/>
              </a:rPr>
              <a:t> </a:t>
            </a:r>
            <a:r>
              <a:rPr lang="es-ES" sz="1400" dirty="0" err="1">
                <a:latin typeface="Rubik"/>
              </a:rPr>
              <a:t>about</a:t>
            </a:r>
            <a:r>
              <a:rPr lang="es-ES" sz="1400" dirty="0">
                <a:latin typeface="Rubik"/>
              </a:rPr>
              <a:t> </a:t>
            </a:r>
            <a:r>
              <a:rPr lang="es-ES" sz="1400" dirty="0" err="1">
                <a:latin typeface="Rubik"/>
              </a:rPr>
              <a:t>logging</a:t>
            </a:r>
            <a:r>
              <a:rPr lang="es-ES" sz="1400" dirty="0">
                <a:latin typeface="Rubik"/>
              </a:rPr>
              <a:t> </a:t>
            </a:r>
            <a:r>
              <a:rPr lang="es-ES" sz="1400" dirty="0" err="1">
                <a:latin typeface="Rubik"/>
              </a:rPr>
              <a:t>configuration</a:t>
            </a:r>
            <a:r>
              <a:rPr lang="es-ES" sz="1400" dirty="0">
                <a:latin typeface="Rubik"/>
              </a:rPr>
              <a:t>. </a:t>
            </a:r>
            <a:r>
              <a:rPr lang="es-ES" sz="1400" dirty="0" err="1">
                <a:latin typeface="Rubik"/>
              </a:rPr>
              <a:t>Logging</a:t>
            </a:r>
            <a:r>
              <a:rPr lang="es-ES" sz="1400" dirty="0">
                <a:latin typeface="Rubik"/>
              </a:rPr>
              <a:t> </a:t>
            </a:r>
            <a:r>
              <a:rPr lang="es-ES" sz="1400" dirty="0" err="1">
                <a:latin typeface="Rubik"/>
              </a:rPr>
              <a:t>configuration</a:t>
            </a:r>
            <a:r>
              <a:rPr lang="es-ES" sz="1400" dirty="0">
                <a:latin typeface="Rubik"/>
              </a:rPr>
              <a:t> </a:t>
            </a:r>
            <a:r>
              <a:rPr lang="es-ES" sz="1400" dirty="0" err="1">
                <a:latin typeface="Rubik"/>
              </a:rPr>
              <a:t>loaded</a:t>
            </a:r>
            <a:r>
              <a:rPr lang="es-ES" sz="1400" dirty="0">
                <a:latin typeface="Rubik"/>
              </a:rPr>
              <a:t> </a:t>
            </a:r>
            <a:r>
              <a:rPr lang="es-ES" sz="1400" dirty="0" err="1">
                <a:latin typeface="Rubik"/>
              </a:rPr>
              <a:t>from</a:t>
            </a:r>
            <a:r>
              <a:rPr lang="es-ES" sz="1400" dirty="0">
                <a:latin typeface="Rubik"/>
              </a:rPr>
              <a:t> '/</a:t>
            </a:r>
            <a:r>
              <a:rPr lang="es-ES" sz="1400" dirty="0" err="1">
                <a:latin typeface="Rubik"/>
              </a:rPr>
              <a:t>etc</a:t>
            </a:r>
            <a:r>
              <a:rPr lang="es-ES" sz="1400" dirty="0">
                <a:latin typeface="Rubik"/>
              </a:rPr>
              <a:t>/</a:t>
            </a:r>
            <a:r>
              <a:rPr lang="es-ES" sz="1400" dirty="0" err="1">
                <a:latin typeface="Rubik"/>
              </a:rPr>
              <a:t>rstudio</a:t>
            </a:r>
            <a:r>
              <a:rPr lang="es-ES" sz="1400" dirty="0">
                <a:latin typeface="Rubik"/>
              </a:rPr>
              <a:t>/</a:t>
            </a:r>
            <a:r>
              <a:rPr lang="es-ES" sz="1400" dirty="0" err="1">
                <a:latin typeface="Rubik"/>
              </a:rPr>
              <a:t>logging.conf</a:t>
            </a:r>
            <a:r>
              <a:rPr lang="es-ES" sz="1400" dirty="0">
                <a:latin typeface="Rubik"/>
              </a:rPr>
              <a:t>'. 	</a:t>
            </a:r>
            <a:r>
              <a:rPr lang="es-ES" sz="1400" dirty="0" err="1">
                <a:latin typeface="Rubik"/>
              </a:rPr>
              <a:t>Logging</a:t>
            </a:r>
            <a:r>
              <a:rPr lang="es-ES" sz="1400" dirty="0">
                <a:latin typeface="Rubik"/>
              </a:rPr>
              <a:t> to '/home/r1794511/.</a:t>
            </a:r>
            <a:r>
              <a:rPr lang="es-ES" sz="1400" dirty="0" err="1">
                <a:latin typeface="Rubik"/>
              </a:rPr>
              <a:t>rstudio</a:t>
            </a:r>
            <a:r>
              <a:rPr lang="es-ES" sz="1400" dirty="0">
                <a:latin typeface="Rubik"/>
              </a:rPr>
              <a:t>/log/rpostback.log'.</a:t>
            </a:r>
          </a:p>
          <a:p>
            <a:r>
              <a:rPr lang="es-ES" sz="1400" dirty="0">
                <a:latin typeface="Rubik"/>
              </a:rPr>
              <a:t>	TTY </a:t>
            </a:r>
            <a:r>
              <a:rPr lang="es-ES" sz="1400" dirty="0" err="1">
                <a:latin typeface="Rubik"/>
              </a:rPr>
              <a:t>detected</a:t>
            </a:r>
            <a:r>
              <a:rPr lang="es-ES" sz="1400" dirty="0">
                <a:latin typeface="Rubik"/>
              </a:rPr>
              <a:t>. </a:t>
            </a:r>
            <a:r>
              <a:rPr lang="es-ES" sz="1400" dirty="0" err="1">
                <a:latin typeface="Rubik"/>
              </a:rPr>
              <a:t>Printing</a:t>
            </a:r>
            <a:r>
              <a:rPr lang="es-ES" sz="1400" dirty="0">
                <a:latin typeface="Rubik"/>
              </a:rPr>
              <a:t> </a:t>
            </a:r>
            <a:r>
              <a:rPr lang="es-ES" sz="1400" dirty="0" err="1">
                <a:latin typeface="Rubik"/>
              </a:rPr>
              <a:t>informational</a:t>
            </a:r>
            <a:r>
              <a:rPr lang="es-ES" sz="1400" dirty="0">
                <a:latin typeface="Rubik"/>
              </a:rPr>
              <a:t> </a:t>
            </a:r>
            <a:r>
              <a:rPr lang="es-ES" sz="1400" dirty="0" err="1">
                <a:latin typeface="Rubik"/>
              </a:rPr>
              <a:t>message</a:t>
            </a:r>
            <a:r>
              <a:rPr lang="es-ES" sz="1400" dirty="0">
                <a:latin typeface="Rubik"/>
              </a:rPr>
              <a:t> </a:t>
            </a:r>
            <a:r>
              <a:rPr lang="es-ES" sz="1400" dirty="0" err="1">
                <a:latin typeface="Rubik"/>
              </a:rPr>
              <a:t>about</a:t>
            </a:r>
            <a:r>
              <a:rPr lang="es-ES" sz="1400" dirty="0">
                <a:latin typeface="Rubik"/>
              </a:rPr>
              <a:t> </a:t>
            </a:r>
            <a:r>
              <a:rPr lang="es-ES" sz="1400" dirty="0" err="1">
                <a:latin typeface="Rubik"/>
              </a:rPr>
              <a:t>logging</a:t>
            </a:r>
            <a:r>
              <a:rPr lang="es-ES" sz="1400" dirty="0">
                <a:latin typeface="Rubik"/>
              </a:rPr>
              <a:t> </a:t>
            </a:r>
            <a:r>
              <a:rPr lang="es-ES" sz="1400" dirty="0" err="1">
                <a:latin typeface="Rubik"/>
              </a:rPr>
              <a:t>configuration</a:t>
            </a:r>
            <a:r>
              <a:rPr lang="es-ES" sz="1400" dirty="0">
                <a:latin typeface="Rubik"/>
              </a:rPr>
              <a:t>. </a:t>
            </a:r>
            <a:r>
              <a:rPr lang="es-ES" sz="1400" dirty="0" err="1">
                <a:latin typeface="Rubik"/>
              </a:rPr>
              <a:t>Logging</a:t>
            </a:r>
            <a:r>
              <a:rPr lang="es-ES" sz="1400" dirty="0">
                <a:latin typeface="Rubik"/>
              </a:rPr>
              <a:t> </a:t>
            </a:r>
            <a:r>
              <a:rPr lang="es-ES" sz="1400" dirty="0" err="1">
                <a:latin typeface="Rubik"/>
              </a:rPr>
              <a:t>configuration</a:t>
            </a:r>
            <a:r>
              <a:rPr lang="es-ES" sz="1400" dirty="0">
                <a:latin typeface="Rubik"/>
              </a:rPr>
              <a:t> </a:t>
            </a:r>
            <a:r>
              <a:rPr lang="es-ES" sz="1400" dirty="0" err="1">
                <a:latin typeface="Rubik"/>
              </a:rPr>
              <a:t>loaded</a:t>
            </a:r>
            <a:r>
              <a:rPr lang="es-ES" sz="1400" dirty="0">
                <a:latin typeface="Rubik"/>
              </a:rPr>
              <a:t> </a:t>
            </a:r>
            <a:r>
              <a:rPr lang="es-ES" sz="1400" dirty="0" err="1">
                <a:latin typeface="Rubik"/>
              </a:rPr>
              <a:t>from</a:t>
            </a:r>
            <a:r>
              <a:rPr lang="es-ES" sz="1400" dirty="0">
                <a:latin typeface="Rubik"/>
              </a:rPr>
              <a:t> '/</a:t>
            </a:r>
            <a:r>
              <a:rPr lang="es-ES" sz="1400" dirty="0" err="1">
                <a:latin typeface="Rubik"/>
              </a:rPr>
              <a:t>etc</a:t>
            </a:r>
            <a:r>
              <a:rPr lang="es-ES" sz="1400" dirty="0">
                <a:latin typeface="Rubik"/>
              </a:rPr>
              <a:t>/</a:t>
            </a:r>
            <a:r>
              <a:rPr lang="es-ES" sz="1400" dirty="0" err="1">
                <a:latin typeface="Rubik"/>
              </a:rPr>
              <a:t>rstudio</a:t>
            </a:r>
            <a:r>
              <a:rPr lang="es-ES" sz="1400" dirty="0">
                <a:latin typeface="Rubik"/>
              </a:rPr>
              <a:t>/</a:t>
            </a:r>
            <a:r>
              <a:rPr lang="es-ES" sz="1400" dirty="0" err="1">
                <a:latin typeface="Rubik"/>
              </a:rPr>
              <a:t>logging.conf</a:t>
            </a:r>
            <a:r>
              <a:rPr lang="es-ES" sz="1400" dirty="0">
                <a:latin typeface="Rubik"/>
              </a:rPr>
              <a:t>'. 	</a:t>
            </a:r>
            <a:r>
              <a:rPr lang="es-ES" sz="1400" dirty="0" err="1">
                <a:latin typeface="Rubik"/>
              </a:rPr>
              <a:t>Logging</a:t>
            </a:r>
            <a:r>
              <a:rPr lang="es-ES" sz="1400" dirty="0">
                <a:latin typeface="Rubik"/>
              </a:rPr>
              <a:t> to '/home/r1794511/.</a:t>
            </a:r>
            <a:r>
              <a:rPr lang="es-ES" sz="1400" dirty="0" err="1">
                <a:latin typeface="Rubik"/>
              </a:rPr>
              <a:t>rstudio</a:t>
            </a:r>
            <a:r>
              <a:rPr lang="es-ES" sz="1400" dirty="0">
                <a:latin typeface="Rubik"/>
              </a:rPr>
              <a:t>/log/rpostback.log'.</a:t>
            </a:r>
          </a:p>
          <a:p>
            <a:r>
              <a:rPr lang="es-ES" sz="1400" dirty="0">
                <a:latin typeface="Rubik"/>
              </a:rPr>
              <a:t>	</a:t>
            </a:r>
            <a:r>
              <a:rPr lang="es-ES" sz="1400" dirty="0" err="1">
                <a:latin typeface="Rubik"/>
              </a:rPr>
              <a:t>Enumerating</a:t>
            </a:r>
            <a:r>
              <a:rPr lang="es-ES" sz="1400" dirty="0">
                <a:latin typeface="Rubik"/>
              </a:rPr>
              <a:t> </a:t>
            </a:r>
            <a:r>
              <a:rPr lang="es-ES" sz="1400" dirty="0" err="1">
                <a:latin typeface="Rubik"/>
              </a:rPr>
              <a:t>objects</a:t>
            </a:r>
            <a:r>
              <a:rPr lang="es-ES" sz="1400" dirty="0">
                <a:latin typeface="Rubik"/>
              </a:rPr>
              <a:t>: 6, done.</a:t>
            </a:r>
          </a:p>
          <a:p>
            <a:r>
              <a:rPr lang="es-ES" sz="1400" dirty="0">
                <a:latin typeface="Rubik"/>
              </a:rPr>
              <a:t>	</a:t>
            </a:r>
            <a:r>
              <a:rPr lang="es-ES" sz="1400" dirty="0" err="1">
                <a:latin typeface="Rubik"/>
              </a:rPr>
              <a:t>Counting</a:t>
            </a:r>
            <a:r>
              <a:rPr lang="es-ES" sz="1400" dirty="0">
                <a:latin typeface="Rubik"/>
              </a:rPr>
              <a:t> </a:t>
            </a:r>
            <a:r>
              <a:rPr lang="es-ES" sz="1400" dirty="0" err="1">
                <a:latin typeface="Rubik"/>
              </a:rPr>
              <a:t>objects</a:t>
            </a:r>
            <a:r>
              <a:rPr lang="es-ES" sz="1400" dirty="0">
                <a:latin typeface="Rubik"/>
              </a:rPr>
              <a:t>: 100% (6/6), done.</a:t>
            </a:r>
          </a:p>
          <a:p>
            <a:r>
              <a:rPr lang="es-ES" sz="1400" dirty="0">
                <a:latin typeface="Rubik"/>
              </a:rPr>
              <a:t>	Delta </a:t>
            </a:r>
            <a:r>
              <a:rPr lang="es-ES" sz="1400" dirty="0" err="1">
                <a:latin typeface="Rubik"/>
              </a:rPr>
              <a:t>compression</a:t>
            </a:r>
            <a:r>
              <a:rPr lang="es-ES" sz="1400" dirty="0">
                <a:latin typeface="Rubik"/>
              </a:rPr>
              <a:t> </a:t>
            </a:r>
            <a:r>
              <a:rPr lang="es-ES" sz="1400" dirty="0" err="1">
                <a:latin typeface="Rubik"/>
              </a:rPr>
              <a:t>using</a:t>
            </a:r>
            <a:r>
              <a:rPr lang="es-ES" sz="1400" dirty="0">
                <a:latin typeface="Rubik"/>
              </a:rPr>
              <a:t> up to 16 </a:t>
            </a:r>
            <a:r>
              <a:rPr lang="es-ES" sz="1400" dirty="0" err="1">
                <a:latin typeface="Rubik"/>
              </a:rPr>
              <a:t>threads</a:t>
            </a:r>
            <a:endParaRPr lang="es-ES" sz="1400" dirty="0">
              <a:latin typeface="Rubik"/>
            </a:endParaRPr>
          </a:p>
          <a:p>
            <a:r>
              <a:rPr lang="es-ES" sz="1400" dirty="0">
                <a:latin typeface="Rubik"/>
              </a:rPr>
              <a:t>	</a:t>
            </a:r>
            <a:r>
              <a:rPr lang="es-ES" sz="1400" dirty="0" err="1">
                <a:latin typeface="Rubik"/>
              </a:rPr>
              <a:t>Compressing</a:t>
            </a:r>
            <a:r>
              <a:rPr lang="es-ES" sz="1400" dirty="0">
                <a:latin typeface="Rubik"/>
              </a:rPr>
              <a:t> </a:t>
            </a:r>
            <a:r>
              <a:rPr lang="es-ES" sz="1400" dirty="0" err="1">
                <a:latin typeface="Rubik"/>
              </a:rPr>
              <a:t>objects</a:t>
            </a:r>
            <a:r>
              <a:rPr lang="es-ES" sz="1400" dirty="0">
                <a:latin typeface="Rubik"/>
              </a:rPr>
              <a:t>: 100% (4/4), done.</a:t>
            </a:r>
          </a:p>
          <a:p>
            <a:r>
              <a:rPr lang="es-ES" sz="1400" dirty="0">
                <a:latin typeface="Rubik"/>
              </a:rPr>
              <a:t>	</a:t>
            </a:r>
            <a:r>
              <a:rPr lang="es-ES" sz="1400" dirty="0" err="1">
                <a:latin typeface="Rubik"/>
              </a:rPr>
              <a:t>Writing</a:t>
            </a:r>
            <a:r>
              <a:rPr lang="es-ES" sz="1400" dirty="0">
                <a:latin typeface="Rubik"/>
              </a:rPr>
              <a:t> </a:t>
            </a:r>
            <a:r>
              <a:rPr lang="es-ES" sz="1400" dirty="0" err="1">
                <a:latin typeface="Rubik"/>
              </a:rPr>
              <a:t>objects</a:t>
            </a:r>
            <a:r>
              <a:rPr lang="es-ES" sz="1400" dirty="0">
                <a:latin typeface="Rubik"/>
              </a:rPr>
              <a:t>: 100% (4/4), 4.10 KiB | 4.10 MiB/s, done.</a:t>
            </a:r>
          </a:p>
          <a:p>
            <a:r>
              <a:rPr lang="es-ES" sz="1400" dirty="0">
                <a:latin typeface="Rubik"/>
              </a:rPr>
              <a:t>	Total 4 (delta 0), </a:t>
            </a:r>
            <a:r>
              <a:rPr lang="es-ES" sz="1400" dirty="0" err="1">
                <a:latin typeface="Rubik"/>
              </a:rPr>
              <a:t>reused</a:t>
            </a:r>
            <a:r>
              <a:rPr lang="es-ES" sz="1400" dirty="0">
                <a:latin typeface="Rubik"/>
              </a:rPr>
              <a:t> 0 (delta 0)</a:t>
            </a:r>
          </a:p>
          <a:p>
            <a:r>
              <a:rPr lang="es-ES" sz="1400" dirty="0">
                <a:latin typeface="Rubik"/>
              </a:rPr>
              <a:t>	To https://github.com/RodrigoDMB/BEDU_Sesion8.git</a:t>
            </a:r>
          </a:p>
          <a:p>
            <a:r>
              <a:rPr lang="es-ES" sz="1400" dirty="0">
                <a:latin typeface="Rubik"/>
              </a:rPr>
              <a:t>   	d791b02..bd670fd  </a:t>
            </a:r>
            <a:r>
              <a:rPr lang="es-ES" sz="1400" dirty="0" err="1">
                <a:latin typeface="Rubik"/>
              </a:rPr>
              <a:t>main</a:t>
            </a:r>
            <a:r>
              <a:rPr lang="es-ES" sz="1400" dirty="0">
                <a:latin typeface="Rubik"/>
              </a:rPr>
              <a:t> -&gt; </a:t>
            </a:r>
            <a:r>
              <a:rPr lang="es-ES" sz="1400" dirty="0" err="1">
                <a:latin typeface="Rubik"/>
              </a:rPr>
              <a:t>main</a:t>
            </a:r>
            <a:endParaRPr lang="es-ES" sz="1400" dirty="0">
              <a:latin typeface="Rubik"/>
            </a:endParaRPr>
          </a:p>
          <a:p>
            <a:r>
              <a:rPr lang="es-ES" sz="1400" dirty="0">
                <a:latin typeface="Rubik"/>
              </a:rPr>
              <a:t>	</a:t>
            </a:r>
            <a:r>
              <a:rPr lang="es-ES" sz="1400" dirty="0" err="1">
                <a:latin typeface="Rubik"/>
              </a:rPr>
              <a:t>Branch</a:t>
            </a:r>
            <a:r>
              <a:rPr lang="es-ES" sz="1400" dirty="0">
                <a:latin typeface="Rubik"/>
              </a:rPr>
              <a:t> '</a:t>
            </a:r>
            <a:r>
              <a:rPr lang="es-ES" sz="1400" dirty="0" err="1">
                <a:latin typeface="Rubik"/>
              </a:rPr>
              <a:t>main</a:t>
            </a:r>
            <a:r>
              <a:rPr lang="es-ES" sz="1400" dirty="0">
                <a:latin typeface="Rubik"/>
              </a:rPr>
              <a:t>' set up to </a:t>
            </a:r>
            <a:r>
              <a:rPr lang="es-ES" sz="1400" dirty="0" err="1">
                <a:latin typeface="Rubik"/>
              </a:rPr>
              <a:t>track</a:t>
            </a:r>
            <a:r>
              <a:rPr lang="es-ES" sz="1400" dirty="0">
                <a:latin typeface="Rubik"/>
              </a:rPr>
              <a:t> </a:t>
            </a:r>
            <a:r>
              <a:rPr lang="es-ES" sz="1400" dirty="0" err="1">
                <a:latin typeface="Rubik"/>
              </a:rPr>
              <a:t>remote</a:t>
            </a:r>
            <a:r>
              <a:rPr lang="es-ES" sz="1400" dirty="0">
                <a:latin typeface="Rubik"/>
              </a:rPr>
              <a:t> </a:t>
            </a:r>
            <a:r>
              <a:rPr lang="es-ES" sz="1400" dirty="0" err="1">
                <a:latin typeface="Rubik"/>
              </a:rPr>
              <a:t>branch</a:t>
            </a:r>
            <a:r>
              <a:rPr lang="es-ES" sz="1400" dirty="0">
                <a:latin typeface="Rubik"/>
              </a:rPr>
              <a:t> '</a:t>
            </a:r>
            <a:r>
              <a:rPr lang="es-ES" sz="1400" dirty="0" err="1">
                <a:latin typeface="Rubik"/>
              </a:rPr>
              <a:t>main</a:t>
            </a:r>
            <a:r>
              <a:rPr lang="es-ES" sz="1400" dirty="0">
                <a:latin typeface="Rubik"/>
              </a:rPr>
              <a:t>' </a:t>
            </a:r>
            <a:r>
              <a:rPr lang="es-ES" sz="1400" dirty="0" err="1">
                <a:latin typeface="Rubik"/>
              </a:rPr>
              <a:t>from</a:t>
            </a:r>
            <a:r>
              <a:rPr lang="es-ES" sz="1400" dirty="0">
                <a:latin typeface="Rubik"/>
              </a:rPr>
              <a:t> '</a:t>
            </a:r>
            <a:r>
              <a:rPr lang="es-ES" sz="1400" dirty="0" err="1">
                <a:latin typeface="Rubik"/>
              </a:rPr>
              <a:t>origin</a:t>
            </a:r>
            <a:r>
              <a:rPr lang="es-ES" sz="1400" dirty="0">
                <a:latin typeface="Rubik"/>
              </a:rPr>
              <a:t>'.</a:t>
            </a:r>
          </a:p>
          <a:p>
            <a:endParaRPr lang="es-ES" sz="1400" dirty="0">
              <a:latin typeface="Rubik"/>
            </a:endParaRPr>
          </a:p>
          <a:p>
            <a:r>
              <a:rPr lang="es-ES" sz="1400" dirty="0">
                <a:solidFill>
                  <a:schemeClr val="bg2">
                    <a:lumMod val="50000"/>
                  </a:schemeClr>
                </a:solidFill>
              </a:rPr>
              <a:t># URL del repositorio</a:t>
            </a:r>
          </a:p>
          <a:p>
            <a:r>
              <a:rPr lang="es-ES" sz="1400" dirty="0"/>
              <a:t>https://github.com/RodrigoDMB/BEDU_Sesion8</a:t>
            </a:r>
          </a:p>
          <a:p>
            <a:endParaRPr lang="es-ES" sz="1400" dirty="0">
              <a:latin typeface="Rubik"/>
            </a:endParaRPr>
          </a:p>
          <a:p>
            <a:endParaRPr lang="en-US" sz="1400" dirty="0">
              <a:latin typeface="Rubik"/>
            </a:endParaRPr>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550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2: </a:t>
            </a:r>
            <a:r>
              <a:rPr lang="es-ES" sz="2800" b="0" u="sng" dirty="0">
                <a:effectLst/>
                <a:latin typeface="Montserrat"/>
              </a:rPr>
              <a:t>Programación y manipulación de datos en R</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381000" y="856357"/>
            <a:ext cx="11430000" cy="5509200"/>
          </a:xfrm>
          <a:prstGeom prst="rect">
            <a:avLst/>
          </a:prstGeom>
        </p:spPr>
        <p:txBody>
          <a:bodyPr wrap="square">
            <a:spAutoFit/>
          </a:bodyPr>
          <a:lstStyle/>
          <a:p>
            <a:r>
              <a:rPr lang="es-ES" sz="1600" dirty="0">
                <a:solidFill>
                  <a:schemeClr val="bg2">
                    <a:lumMod val="50000"/>
                  </a:schemeClr>
                </a:solidFill>
                <a:latin typeface="Rubik"/>
              </a:rPr>
              <a:t># Continúa inspección</a:t>
            </a:r>
          </a:p>
          <a:p>
            <a:endParaRPr lang="es-ES" sz="1600" dirty="0">
              <a:latin typeface="Rubik"/>
            </a:endParaRPr>
          </a:p>
          <a:p>
            <a:r>
              <a:rPr lang="es-ES" sz="1600" dirty="0" err="1">
                <a:latin typeface="Rubik"/>
              </a:rPr>
              <a:t>names</a:t>
            </a:r>
            <a:r>
              <a:rPr lang="es-ES" sz="1600" dirty="0">
                <a:latin typeface="Rubik"/>
              </a:rPr>
              <a:t>(iris)</a:t>
            </a:r>
          </a:p>
          <a:p>
            <a:r>
              <a:rPr lang="es-ES" sz="1600" dirty="0">
                <a:solidFill>
                  <a:schemeClr val="bg2">
                    <a:lumMod val="50000"/>
                  </a:schemeClr>
                </a:solidFill>
                <a:latin typeface="Rubik"/>
              </a:rPr>
              <a:t>“ Muestra las variables: </a:t>
            </a:r>
          </a:p>
          <a:p>
            <a:r>
              <a:rPr lang="es-ES" sz="1600" dirty="0">
                <a:solidFill>
                  <a:schemeClr val="bg2">
                    <a:lumMod val="50000"/>
                  </a:schemeClr>
                </a:solidFill>
                <a:latin typeface="Rubik"/>
              </a:rPr>
              <a:t>[1] "</a:t>
            </a:r>
            <a:r>
              <a:rPr lang="es-ES" sz="1600" dirty="0" err="1">
                <a:solidFill>
                  <a:schemeClr val="bg2">
                    <a:lumMod val="50000"/>
                  </a:schemeClr>
                </a:solidFill>
                <a:latin typeface="Rubik"/>
              </a:rPr>
              <a:t>Sepal.Length</a:t>
            </a:r>
            <a:r>
              <a:rPr lang="es-ES" sz="1600" dirty="0">
                <a:solidFill>
                  <a:schemeClr val="bg2">
                    <a:lumMod val="50000"/>
                  </a:schemeClr>
                </a:solidFill>
                <a:latin typeface="Rubik"/>
              </a:rPr>
              <a:t>" "</a:t>
            </a:r>
            <a:r>
              <a:rPr lang="es-ES" sz="1600" dirty="0" err="1">
                <a:solidFill>
                  <a:schemeClr val="bg2">
                    <a:lumMod val="50000"/>
                  </a:schemeClr>
                </a:solidFill>
                <a:latin typeface="Rubik"/>
              </a:rPr>
              <a:t>Sepal.Width</a:t>
            </a:r>
            <a:r>
              <a:rPr lang="es-ES" sz="1600" dirty="0">
                <a:solidFill>
                  <a:schemeClr val="bg2">
                    <a:lumMod val="50000"/>
                  </a:schemeClr>
                </a:solidFill>
                <a:latin typeface="Rubik"/>
              </a:rPr>
              <a:t>"  "</a:t>
            </a:r>
            <a:r>
              <a:rPr lang="es-ES" sz="1600" dirty="0" err="1">
                <a:solidFill>
                  <a:schemeClr val="bg2">
                    <a:lumMod val="50000"/>
                  </a:schemeClr>
                </a:solidFill>
                <a:latin typeface="Rubik"/>
              </a:rPr>
              <a:t>Petal.Length</a:t>
            </a:r>
            <a:r>
              <a:rPr lang="es-ES" sz="1600" dirty="0">
                <a:solidFill>
                  <a:schemeClr val="bg2">
                    <a:lumMod val="50000"/>
                  </a:schemeClr>
                </a:solidFill>
                <a:latin typeface="Rubik"/>
              </a:rPr>
              <a:t>" "</a:t>
            </a:r>
            <a:r>
              <a:rPr lang="es-ES" sz="1600" dirty="0" err="1">
                <a:solidFill>
                  <a:schemeClr val="bg2">
                    <a:lumMod val="50000"/>
                  </a:schemeClr>
                </a:solidFill>
                <a:latin typeface="Rubik"/>
              </a:rPr>
              <a:t>Petal.Width</a:t>
            </a:r>
            <a:r>
              <a:rPr lang="es-ES" sz="1600" dirty="0">
                <a:solidFill>
                  <a:schemeClr val="bg2">
                    <a:lumMod val="50000"/>
                  </a:schemeClr>
                </a:solidFill>
                <a:latin typeface="Rubik"/>
              </a:rPr>
              <a:t>"  "</a:t>
            </a:r>
            <a:r>
              <a:rPr lang="es-ES" sz="1600" dirty="0" err="1">
                <a:solidFill>
                  <a:schemeClr val="bg2">
                    <a:lumMod val="50000"/>
                  </a:schemeClr>
                </a:solidFill>
                <a:latin typeface="Rubik"/>
              </a:rPr>
              <a:t>Species</a:t>
            </a:r>
            <a:r>
              <a:rPr lang="es-ES" sz="1600" dirty="0">
                <a:solidFill>
                  <a:schemeClr val="bg2">
                    <a:lumMod val="50000"/>
                  </a:schemeClr>
                </a:solidFill>
                <a:latin typeface="Rubik"/>
              </a:rPr>
              <a:t>" </a:t>
            </a:r>
          </a:p>
          <a:p>
            <a:endParaRPr lang="es-ES" sz="1600" dirty="0">
              <a:latin typeface="Rubik"/>
            </a:endParaRPr>
          </a:p>
          <a:p>
            <a:r>
              <a:rPr lang="es-ES" sz="1600" dirty="0" err="1">
                <a:latin typeface="Rubik"/>
              </a:rPr>
              <a:t>str</a:t>
            </a:r>
            <a:r>
              <a:rPr lang="es-ES" sz="1600" dirty="0">
                <a:latin typeface="Rubik"/>
              </a:rPr>
              <a:t>(iris)</a:t>
            </a:r>
          </a:p>
          <a:p>
            <a:r>
              <a:rPr lang="es-ES" sz="1600" dirty="0">
                <a:solidFill>
                  <a:schemeClr val="bg2">
                    <a:lumMod val="50000"/>
                  </a:schemeClr>
                </a:solidFill>
                <a:latin typeface="Rubik"/>
              </a:rPr>
              <a:t># La </a:t>
            </a:r>
            <a:r>
              <a:rPr lang="es-ES" sz="1600" dirty="0" err="1">
                <a:solidFill>
                  <a:schemeClr val="bg2">
                    <a:lumMod val="50000"/>
                  </a:schemeClr>
                </a:solidFill>
                <a:latin typeface="Rubik"/>
              </a:rPr>
              <a:t>estrucura</a:t>
            </a:r>
            <a:r>
              <a:rPr lang="es-ES" sz="1600" dirty="0">
                <a:solidFill>
                  <a:schemeClr val="bg2">
                    <a:lumMod val="50000"/>
                  </a:schemeClr>
                </a:solidFill>
                <a:latin typeface="Rubik"/>
              </a:rPr>
              <a:t> es un </a:t>
            </a:r>
            <a:r>
              <a:rPr lang="es-ES" sz="1600" dirty="0" err="1">
                <a:solidFill>
                  <a:schemeClr val="bg2">
                    <a:lumMod val="50000"/>
                  </a:schemeClr>
                </a:solidFill>
                <a:latin typeface="Rubik"/>
              </a:rPr>
              <a:t>data.frame</a:t>
            </a:r>
            <a:r>
              <a:rPr lang="es-ES" sz="1600" dirty="0">
                <a:solidFill>
                  <a:schemeClr val="bg2">
                    <a:lumMod val="50000"/>
                  </a:schemeClr>
                </a:solidFill>
                <a:latin typeface="Rubik"/>
              </a:rPr>
              <a:t> con 50 observaciones y 5 variables. 4 variables son de tipo numérico y una de tipo factor</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Verificación de datos</a:t>
            </a:r>
          </a:p>
          <a:p>
            <a:r>
              <a:rPr lang="es-ES" sz="1600" dirty="0">
                <a:latin typeface="Rubik"/>
              </a:rPr>
              <a:t>sum(</a:t>
            </a:r>
            <a:r>
              <a:rPr lang="es-ES" sz="1600" dirty="0" err="1">
                <a:latin typeface="Rubik"/>
              </a:rPr>
              <a:t>complete.cases</a:t>
            </a:r>
            <a:r>
              <a:rPr lang="es-ES" sz="1600" dirty="0">
                <a:latin typeface="Rubik"/>
              </a:rPr>
              <a:t>(iris)) </a:t>
            </a:r>
            <a:r>
              <a:rPr lang="es-ES" sz="1600" dirty="0">
                <a:solidFill>
                  <a:schemeClr val="bg2">
                    <a:lumMod val="50000"/>
                  </a:schemeClr>
                </a:solidFill>
                <a:latin typeface="Rubik"/>
              </a:rPr>
              <a:t>"R. 150. El vector </a:t>
            </a:r>
            <a:r>
              <a:rPr lang="es-ES" sz="1600" dirty="0" err="1">
                <a:solidFill>
                  <a:schemeClr val="bg2">
                    <a:lumMod val="50000"/>
                  </a:schemeClr>
                </a:solidFill>
                <a:latin typeface="Rubik"/>
              </a:rPr>
              <a:t>complete.cases</a:t>
            </a:r>
            <a:r>
              <a:rPr lang="es-ES" sz="1600" dirty="0">
                <a:solidFill>
                  <a:schemeClr val="bg2">
                    <a:lumMod val="50000"/>
                  </a:schemeClr>
                </a:solidFill>
                <a:latin typeface="Rubik"/>
              </a:rPr>
              <a:t>() muestra todos sus valores en TRUE</a:t>
            </a:r>
          </a:p>
          <a:p>
            <a:r>
              <a:rPr lang="es-ES" sz="1600" dirty="0" err="1">
                <a:latin typeface="Rubik"/>
              </a:rPr>
              <a:t>length</a:t>
            </a:r>
            <a:r>
              <a:rPr lang="es-ES" sz="1600" dirty="0">
                <a:latin typeface="Rubik"/>
              </a:rPr>
              <a:t>(</a:t>
            </a:r>
            <a:r>
              <a:rPr lang="es-ES" sz="1600" dirty="0" err="1">
                <a:latin typeface="Rubik"/>
              </a:rPr>
              <a:t>iris$Sepal.Length</a:t>
            </a:r>
            <a:r>
              <a:rPr lang="es-ES" sz="1600" dirty="0">
                <a:latin typeface="Rubik"/>
              </a:rPr>
              <a:t>) </a:t>
            </a:r>
            <a:r>
              <a:rPr lang="es-ES" sz="1600" dirty="0">
                <a:solidFill>
                  <a:schemeClr val="bg2">
                    <a:lumMod val="50000"/>
                  </a:schemeClr>
                </a:solidFill>
                <a:latin typeface="Rubik"/>
              </a:rPr>
              <a:t>"R. 50"</a:t>
            </a:r>
          </a:p>
          <a:p>
            <a:r>
              <a:rPr lang="es-ES" sz="1600" dirty="0" err="1">
                <a:latin typeface="Rubik"/>
              </a:rPr>
              <a:t>length</a:t>
            </a:r>
            <a:r>
              <a:rPr lang="es-ES" sz="1600" dirty="0">
                <a:latin typeface="Rubik"/>
              </a:rPr>
              <a:t>(</a:t>
            </a:r>
            <a:r>
              <a:rPr lang="es-ES" sz="1600" dirty="0" err="1">
                <a:latin typeface="Rubik"/>
              </a:rPr>
              <a:t>iris$Sepal.Width</a:t>
            </a:r>
            <a:r>
              <a:rPr lang="es-ES" sz="1600" dirty="0">
                <a:latin typeface="Rubik"/>
              </a:rPr>
              <a:t>)  </a:t>
            </a:r>
            <a:r>
              <a:rPr lang="es-ES" sz="1600" dirty="0">
                <a:solidFill>
                  <a:schemeClr val="bg2">
                    <a:lumMod val="50000"/>
                  </a:schemeClr>
                </a:solidFill>
                <a:latin typeface="Rubik"/>
              </a:rPr>
              <a:t>"R. 50"</a:t>
            </a:r>
          </a:p>
          <a:p>
            <a:r>
              <a:rPr lang="es-ES" sz="1600" dirty="0" err="1">
                <a:latin typeface="Rubik"/>
              </a:rPr>
              <a:t>length</a:t>
            </a:r>
            <a:r>
              <a:rPr lang="es-ES" sz="1600" dirty="0">
                <a:latin typeface="Rubik"/>
              </a:rPr>
              <a:t>(</a:t>
            </a:r>
            <a:r>
              <a:rPr lang="es-ES" sz="1600" dirty="0" err="1">
                <a:latin typeface="Rubik"/>
              </a:rPr>
              <a:t>iris$Petal.Length</a:t>
            </a:r>
            <a:r>
              <a:rPr lang="es-ES" sz="1600" dirty="0">
                <a:latin typeface="Rubik"/>
              </a:rPr>
              <a:t>) </a:t>
            </a:r>
            <a:r>
              <a:rPr lang="es-ES" sz="1600" dirty="0">
                <a:solidFill>
                  <a:schemeClr val="bg2">
                    <a:lumMod val="50000"/>
                  </a:schemeClr>
                </a:solidFill>
                <a:latin typeface="Rubik"/>
              </a:rPr>
              <a:t>"R. 50"</a:t>
            </a:r>
          </a:p>
          <a:p>
            <a:r>
              <a:rPr lang="es-ES" sz="1600" dirty="0" err="1">
                <a:latin typeface="Rubik"/>
              </a:rPr>
              <a:t>length</a:t>
            </a:r>
            <a:r>
              <a:rPr lang="es-ES" sz="1600" dirty="0">
                <a:latin typeface="Rubik"/>
              </a:rPr>
              <a:t>(</a:t>
            </a:r>
            <a:r>
              <a:rPr lang="es-ES" sz="1600" dirty="0" err="1">
                <a:latin typeface="Rubik"/>
              </a:rPr>
              <a:t>iris$Petal.Width</a:t>
            </a:r>
            <a:r>
              <a:rPr lang="es-ES" sz="1600" dirty="0">
                <a:latin typeface="Rubik"/>
              </a:rPr>
              <a:t>)  </a:t>
            </a:r>
            <a:r>
              <a:rPr lang="es-ES" sz="1600" dirty="0">
                <a:solidFill>
                  <a:schemeClr val="bg2">
                    <a:lumMod val="50000"/>
                  </a:schemeClr>
                </a:solidFill>
                <a:latin typeface="Rubik"/>
              </a:rPr>
              <a:t>"R. 50"</a:t>
            </a:r>
          </a:p>
          <a:p>
            <a:r>
              <a:rPr lang="es-ES" sz="1600" dirty="0" err="1">
                <a:latin typeface="Rubik"/>
              </a:rPr>
              <a:t>length</a:t>
            </a:r>
            <a:r>
              <a:rPr lang="es-ES" sz="1600" dirty="0">
                <a:latin typeface="Rubik"/>
              </a:rPr>
              <a:t>(</a:t>
            </a:r>
            <a:r>
              <a:rPr lang="es-ES" sz="1600" dirty="0" err="1">
                <a:latin typeface="Rubik"/>
              </a:rPr>
              <a:t>iris$Species</a:t>
            </a:r>
            <a:r>
              <a:rPr lang="es-ES" sz="1600" dirty="0">
                <a:latin typeface="Rubik"/>
              </a:rPr>
              <a:t>)      </a:t>
            </a:r>
            <a:r>
              <a:rPr lang="es-ES" sz="1600" dirty="0">
                <a:solidFill>
                  <a:schemeClr val="bg2">
                    <a:lumMod val="50000"/>
                  </a:schemeClr>
                </a:solidFill>
                <a:latin typeface="Rubik"/>
              </a:rPr>
              <a:t>"R. 50"</a:t>
            </a:r>
          </a:p>
          <a:p>
            <a:r>
              <a:rPr lang="es-ES" sz="1600" dirty="0" err="1">
                <a:latin typeface="Rubik"/>
              </a:rPr>
              <a:t>unique</a:t>
            </a:r>
            <a:r>
              <a:rPr lang="es-ES" sz="1600" dirty="0">
                <a:latin typeface="Rubik"/>
              </a:rPr>
              <a:t>(</a:t>
            </a:r>
            <a:r>
              <a:rPr lang="es-ES" sz="1600" dirty="0" err="1">
                <a:latin typeface="Rubik"/>
              </a:rPr>
              <a:t>iris$Species</a:t>
            </a:r>
            <a:r>
              <a:rPr lang="es-ES" sz="1600" dirty="0">
                <a:latin typeface="Rubik"/>
              </a:rPr>
              <a:t>)      </a:t>
            </a:r>
            <a:r>
              <a:rPr lang="es-ES" sz="1600" dirty="0">
                <a:solidFill>
                  <a:schemeClr val="bg2">
                    <a:lumMod val="50000"/>
                  </a:schemeClr>
                </a:solidFill>
                <a:latin typeface="Rubik"/>
              </a:rPr>
              <a:t>"R. 3 Niveles: </a:t>
            </a:r>
            <a:r>
              <a:rPr lang="es-ES" sz="1600" dirty="0" err="1">
                <a:solidFill>
                  <a:schemeClr val="bg2">
                    <a:lumMod val="50000"/>
                  </a:schemeClr>
                </a:solidFill>
                <a:latin typeface="Rubik"/>
              </a:rPr>
              <a:t>setosa</a:t>
            </a:r>
            <a:r>
              <a:rPr lang="es-ES" sz="1600" dirty="0">
                <a:solidFill>
                  <a:schemeClr val="bg2">
                    <a:lumMod val="50000"/>
                  </a:schemeClr>
                </a:solidFill>
                <a:latin typeface="Rubik"/>
              </a:rPr>
              <a:t> </a:t>
            </a:r>
            <a:r>
              <a:rPr lang="es-ES" sz="1600" dirty="0" err="1">
                <a:solidFill>
                  <a:schemeClr val="bg2">
                    <a:lumMod val="50000"/>
                  </a:schemeClr>
                </a:solidFill>
                <a:latin typeface="Rubik"/>
              </a:rPr>
              <a:t>versicolor</a:t>
            </a:r>
            <a:r>
              <a:rPr lang="es-ES" sz="1600" dirty="0">
                <a:solidFill>
                  <a:schemeClr val="bg2">
                    <a:lumMod val="50000"/>
                  </a:schemeClr>
                </a:solidFill>
                <a:latin typeface="Rubik"/>
              </a:rPr>
              <a:t> </a:t>
            </a:r>
            <a:r>
              <a:rPr lang="es-ES" sz="1600" dirty="0" err="1">
                <a:solidFill>
                  <a:schemeClr val="bg2">
                    <a:lumMod val="50000"/>
                  </a:schemeClr>
                </a:solidFill>
                <a:latin typeface="Rubik"/>
              </a:rPr>
              <a:t>virginica</a:t>
            </a:r>
            <a:r>
              <a:rPr lang="es-ES" sz="1600" dirty="0">
                <a:solidFill>
                  <a:schemeClr val="bg2">
                    <a:lumMod val="50000"/>
                  </a:schemeClr>
                </a:solidFill>
                <a:latin typeface="Rubik"/>
              </a:rPr>
              <a:t>"</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La variable </a:t>
            </a:r>
            <a:r>
              <a:rPr lang="es-ES" sz="1600" dirty="0" err="1">
                <a:solidFill>
                  <a:schemeClr val="bg2">
                    <a:lumMod val="50000"/>
                  </a:schemeClr>
                </a:solidFill>
                <a:latin typeface="Rubik"/>
              </a:rPr>
              <a:t>Species</a:t>
            </a:r>
            <a:r>
              <a:rPr lang="es-ES" sz="1600" dirty="0">
                <a:solidFill>
                  <a:schemeClr val="bg2">
                    <a:lumMod val="50000"/>
                  </a:schemeClr>
                </a:solidFill>
                <a:latin typeface="Rubik"/>
              </a:rPr>
              <a:t> contiene 3 niveles y hay 150 observaciones,  si dividimos 150/3 = 50, que es la cantidad que tiene  cada variable.</a:t>
            </a:r>
          </a:p>
          <a:p>
            <a:r>
              <a:rPr lang="es-ES" sz="1600" dirty="0">
                <a:solidFill>
                  <a:schemeClr val="bg2">
                    <a:lumMod val="50000"/>
                  </a:schemeClr>
                </a:solidFill>
                <a:latin typeface="Rubik"/>
              </a:rPr>
              <a:t> </a:t>
            </a:r>
          </a:p>
          <a:p>
            <a:r>
              <a:rPr lang="es-ES" sz="1600" dirty="0">
                <a:solidFill>
                  <a:schemeClr val="bg2">
                    <a:lumMod val="50000"/>
                  </a:schemeClr>
                </a:solidFill>
                <a:latin typeface="Rubik"/>
              </a:rPr>
              <a:t>Por lo tanto, se observa que no hay datos faltantes"</a:t>
            </a:r>
          </a:p>
        </p:txBody>
      </p:sp>
    </p:spTree>
    <p:extLst>
      <p:ext uri="{BB962C8B-B14F-4D97-AF65-F5344CB8AC3E}">
        <p14:creationId xmlns:p14="http://schemas.microsoft.com/office/powerpoint/2010/main" val="1131445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210919"/>
            <a:ext cx="12192000" cy="523220"/>
          </a:xfrm>
          <a:prstGeom prst="rect">
            <a:avLst/>
          </a:prstGeom>
          <a:noFill/>
        </p:spPr>
        <p:txBody>
          <a:bodyPr wrap="square" rtlCol="0">
            <a:spAutoFit/>
          </a:bodyPr>
          <a:lstStyle/>
          <a:p>
            <a:pPr algn="ctr" fontAlgn="b"/>
            <a:r>
              <a:rPr lang="es-MX" sz="2800" u="sng" dirty="0"/>
              <a:t>Postwork Sesión 2: </a:t>
            </a:r>
            <a:r>
              <a:rPr lang="es-ES" sz="2800" b="0" u="sng" dirty="0">
                <a:effectLst/>
                <a:latin typeface="Montserrat"/>
              </a:rPr>
              <a:t>Programación y manipulación de datos en R</a:t>
            </a:r>
          </a:p>
        </p:txBody>
      </p:sp>
      <p:sp>
        <p:nvSpPr>
          <p:cNvPr id="7" name="CuadroTexto 6"/>
          <p:cNvSpPr txBox="1"/>
          <p:nvPr/>
        </p:nvSpPr>
        <p:spPr>
          <a:xfrm>
            <a:off x="596900" y="1371600"/>
            <a:ext cx="184731" cy="369332"/>
          </a:xfrm>
          <a:prstGeom prst="rect">
            <a:avLst/>
          </a:prstGeom>
          <a:noFill/>
        </p:spPr>
        <p:txBody>
          <a:bodyPr wrap="none" rtlCol="0">
            <a:spAutoFit/>
          </a:bodyPr>
          <a:lstStyle/>
          <a:p>
            <a:endParaRPr lang="es-MX" dirty="0"/>
          </a:p>
        </p:txBody>
      </p:sp>
      <p:sp>
        <p:nvSpPr>
          <p:cNvPr id="8" name="Rectángulo 7"/>
          <p:cNvSpPr/>
          <p:nvPr/>
        </p:nvSpPr>
        <p:spPr>
          <a:xfrm>
            <a:off x="381000" y="734139"/>
            <a:ext cx="11430000" cy="6001643"/>
          </a:xfrm>
          <a:prstGeom prst="rect">
            <a:avLst/>
          </a:prstGeom>
        </p:spPr>
        <p:txBody>
          <a:bodyPr wrap="square">
            <a:spAutoFit/>
          </a:bodyPr>
          <a:lstStyle/>
          <a:p>
            <a:r>
              <a:rPr lang="es-ES" sz="1600" dirty="0">
                <a:solidFill>
                  <a:schemeClr val="bg2">
                    <a:lumMod val="50000"/>
                  </a:schemeClr>
                </a:solidFill>
                <a:latin typeface="Rubik"/>
              </a:rPr>
              <a:t>"2) Crea una gráfica de puntos que contenga `</a:t>
            </a:r>
            <a:r>
              <a:rPr lang="es-ES" sz="1600" dirty="0" err="1">
                <a:solidFill>
                  <a:schemeClr val="bg2">
                    <a:lumMod val="50000"/>
                  </a:schemeClr>
                </a:solidFill>
                <a:latin typeface="Rubik"/>
              </a:rPr>
              <a:t>Sepal.Lenght</a:t>
            </a:r>
            <a:r>
              <a:rPr lang="es-ES" sz="1600" dirty="0">
                <a:solidFill>
                  <a:schemeClr val="bg2">
                    <a:lumMod val="50000"/>
                  </a:schemeClr>
                </a:solidFill>
                <a:latin typeface="Rubik"/>
              </a:rPr>
              <a:t>` en el eje horizontal, </a:t>
            </a:r>
            <a:r>
              <a:rPr lang="es-ES" sz="1600" dirty="0" err="1">
                <a:solidFill>
                  <a:schemeClr val="bg2">
                    <a:lumMod val="50000"/>
                  </a:schemeClr>
                </a:solidFill>
                <a:latin typeface="Rubik"/>
              </a:rPr>
              <a:t>Sepal.Width</a:t>
            </a:r>
            <a:r>
              <a:rPr lang="es-ES" sz="1600" dirty="0">
                <a:solidFill>
                  <a:schemeClr val="bg2">
                    <a:lumMod val="50000"/>
                  </a:schemeClr>
                </a:solidFill>
                <a:latin typeface="Rubik"/>
              </a:rPr>
              <a:t>` en el eje vertical, que </a:t>
            </a:r>
            <a:r>
              <a:rPr lang="es-ES" sz="1600" dirty="0" err="1">
                <a:solidFill>
                  <a:schemeClr val="bg2">
                    <a:lumMod val="50000"/>
                  </a:schemeClr>
                </a:solidFill>
                <a:latin typeface="Rubik"/>
              </a:rPr>
              <a:t>dentifique</a:t>
            </a:r>
            <a:r>
              <a:rPr lang="es-ES" sz="1600" dirty="0">
                <a:solidFill>
                  <a:schemeClr val="bg2">
                    <a:lumMod val="50000"/>
                  </a:schemeClr>
                </a:solidFill>
                <a:latin typeface="Rubik"/>
              </a:rPr>
              <a:t> `</a:t>
            </a:r>
            <a:r>
              <a:rPr lang="es-ES" sz="1600" dirty="0" err="1">
                <a:solidFill>
                  <a:schemeClr val="bg2">
                    <a:lumMod val="50000"/>
                  </a:schemeClr>
                </a:solidFill>
                <a:latin typeface="Rubik"/>
              </a:rPr>
              <a:t>Species</a:t>
            </a:r>
            <a:r>
              <a:rPr lang="es-ES" sz="1600" dirty="0">
                <a:solidFill>
                  <a:schemeClr val="bg2">
                    <a:lumMod val="50000"/>
                  </a:schemeClr>
                </a:solidFill>
                <a:latin typeface="Rubik"/>
              </a:rPr>
              <a:t>` por color y que el tamaño de la figura está representado por `</a:t>
            </a:r>
            <a:r>
              <a:rPr lang="es-ES" sz="1600" dirty="0" err="1">
                <a:solidFill>
                  <a:schemeClr val="bg2">
                    <a:lumMod val="50000"/>
                  </a:schemeClr>
                </a:solidFill>
                <a:latin typeface="Rubik"/>
              </a:rPr>
              <a:t>Petal.Width</a:t>
            </a:r>
            <a:r>
              <a:rPr lang="es-ES" sz="1600" dirty="0">
                <a:solidFill>
                  <a:schemeClr val="bg2">
                    <a:lumMod val="50000"/>
                  </a:schemeClr>
                </a:solidFill>
                <a:latin typeface="Rubik"/>
              </a:rPr>
              <a:t>`. </a:t>
            </a:r>
          </a:p>
          <a:p>
            <a:r>
              <a:rPr lang="es-ES" sz="1600" dirty="0">
                <a:solidFill>
                  <a:schemeClr val="bg2">
                    <a:lumMod val="50000"/>
                  </a:schemeClr>
                </a:solidFill>
                <a:latin typeface="Rubik"/>
              </a:rPr>
              <a:t>Asegúrate de que la geometría contenga `</a:t>
            </a:r>
            <a:r>
              <a:rPr lang="es-ES" sz="1600" dirty="0" err="1">
                <a:solidFill>
                  <a:schemeClr val="bg2">
                    <a:lumMod val="50000"/>
                  </a:schemeClr>
                </a:solidFill>
                <a:latin typeface="Rubik"/>
              </a:rPr>
              <a:t>shape</a:t>
            </a:r>
            <a:r>
              <a:rPr lang="es-ES" sz="1600" dirty="0">
                <a:solidFill>
                  <a:schemeClr val="bg2">
                    <a:lumMod val="50000"/>
                  </a:schemeClr>
                </a:solidFill>
                <a:latin typeface="Rubik"/>
              </a:rPr>
              <a:t> = 10` y `</a:t>
            </a:r>
            <a:r>
              <a:rPr lang="es-ES" sz="1600" dirty="0" err="1">
                <a:solidFill>
                  <a:schemeClr val="bg2">
                    <a:lumMod val="50000"/>
                  </a:schemeClr>
                </a:solidFill>
                <a:latin typeface="Rubik"/>
              </a:rPr>
              <a:t>alpha</a:t>
            </a:r>
            <a:r>
              <a:rPr lang="es-ES" sz="1600" dirty="0">
                <a:solidFill>
                  <a:schemeClr val="bg2">
                    <a:lumMod val="50000"/>
                  </a:schemeClr>
                </a:solidFill>
                <a:latin typeface="Rubik"/>
              </a:rPr>
              <a:t> = 0.5`.“</a:t>
            </a:r>
          </a:p>
          <a:p>
            <a:endParaRPr lang="es-ES" sz="1600" dirty="0">
              <a:solidFill>
                <a:schemeClr val="bg2">
                  <a:lumMod val="50000"/>
                </a:schemeClr>
              </a:solidFill>
              <a:latin typeface="Rubik"/>
            </a:endParaRPr>
          </a:p>
          <a:p>
            <a:r>
              <a:rPr lang="es-ES" sz="1600" dirty="0" err="1">
                <a:latin typeface="Rubik"/>
              </a:rPr>
              <a:t>grafica_iris</a:t>
            </a:r>
            <a:r>
              <a:rPr lang="es-ES" sz="1600" dirty="0">
                <a:latin typeface="Rubik"/>
              </a:rPr>
              <a:t> &lt;- </a:t>
            </a:r>
            <a:r>
              <a:rPr lang="es-ES" sz="1600" dirty="0" err="1">
                <a:latin typeface="Rubik"/>
              </a:rPr>
              <a:t>ggplot</a:t>
            </a:r>
            <a:r>
              <a:rPr lang="es-ES" sz="1600" dirty="0">
                <a:latin typeface="Rubik"/>
              </a:rPr>
              <a:t>(</a:t>
            </a:r>
            <a:r>
              <a:rPr lang="es-ES" sz="1600" dirty="0" err="1">
                <a:latin typeface="Rubik"/>
              </a:rPr>
              <a:t>iris_completo</a:t>
            </a:r>
            <a:r>
              <a:rPr lang="es-ES" sz="1600" dirty="0">
                <a:latin typeface="Rubik"/>
              </a:rPr>
              <a:t>,</a:t>
            </a:r>
          </a:p>
          <a:p>
            <a:r>
              <a:rPr lang="es-ES" sz="1600" dirty="0">
                <a:latin typeface="Rubik"/>
              </a:rPr>
              <a:t>	aes(x=</a:t>
            </a:r>
            <a:r>
              <a:rPr lang="es-ES" sz="1600" dirty="0" err="1">
                <a:latin typeface="Rubik"/>
              </a:rPr>
              <a:t>Sepal.Length,y</a:t>
            </a:r>
            <a:r>
              <a:rPr lang="es-ES" sz="1600" dirty="0">
                <a:latin typeface="Rubik"/>
              </a:rPr>
              <a:t>=</a:t>
            </a:r>
            <a:r>
              <a:rPr lang="es-ES" sz="1600" dirty="0" err="1">
                <a:latin typeface="Rubik"/>
              </a:rPr>
              <a:t>Sepal.Width</a:t>
            </a:r>
            <a:r>
              <a:rPr lang="es-ES" sz="1600" dirty="0">
                <a:latin typeface="Rubik"/>
              </a:rPr>
              <a:t>,</a:t>
            </a:r>
          </a:p>
          <a:p>
            <a:r>
              <a:rPr lang="es-ES" sz="1600" dirty="0">
                <a:latin typeface="Rubik"/>
              </a:rPr>
              <a:t>	color=</a:t>
            </a:r>
            <a:r>
              <a:rPr lang="es-ES" sz="1600" dirty="0" err="1">
                <a:latin typeface="Rubik"/>
              </a:rPr>
              <a:t>Species,size</a:t>
            </a:r>
            <a:r>
              <a:rPr lang="es-ES" sz="1600" dirty="0">
                <a:latin typeface="Rubik"/>
              </a:rPr>
              <a:t>=</a:t>
            </a:r>
            <a:r>
              <a:rPr lang="es-ES" sz="1600" dirty="0" err="1">
                <a:latin typeface="Rubik"/>
              </a:rPr>
              <a:t>Petal.Width</a:t>
            </a:r>
            <a:r>
              <a:rPr lang="es-ES" sz="1600" dirty="0">
                <a:latin typeface="Rubik"/>
              </a:rPr>
              <a:t>)) </a:t>
            </a:r>
          </a:p>
          <a:p>
            <a:r>
              <a:rPr lang="es-ES" sz="1600" dirty="0">
                <a:latin typeface="Rubik"/>
              </a:rPr>
              <a:t>	+ </a:t>
            </a:r>
            <a:r>
              <a:rPr lang="es-ES" sz="1600" dirty="0" err="1">
                <a:latin typeface="Rubik"/>
              </a:rPr>
              <a:t>geom_point</a:t>
            </a:r>
            <a:r>
              <a:rPr lang="es-ES" sz="1600" dirty="0">
                <a:latin typeface="Rubik"/>
              </a:rPr>
              <a:t>()</a:t>
            </a:r>
          </a:p>
          <a:p>
            <a:r>
              <a:rPr lang="es-ES" sz="1600" dirty="0" err="1">
                <a:latin typeface="Rubik"/>
              </a:rPr>
              <a:t>grafica_iris</a:t>
            </a:r>
            <a:r>
              <a:rPr lang="es-ES" sz="1600" dirty="0">
                <a:latin typeface="Rubik"/>
              </a:rPr>
              <a:t> &lt;- </a:t>
            </a:r>
            <a:r>
              <a:rPr lang="es-ES" sz="1600" dirty="0" err="1">
                <a:latin typeface="Rubik"/>
              </a:rPr>
              <a:t>grafica_iris</a:t>
            </a:r>
            <a:r>
              <a:rPr lang="es-ES" sz="1600" dirty="0">
                <a:latin typeface="Rubik"/>
              </a:rPr>
              <a:t> + </a:t>
            </a:r>
            <a:r>
              <a:rPr lang="es-ES" sz="1600" dirty="0" err="1">
                <a:latin typeface="Rubik"/>
              </a:rPr>
              <a:t>labs</a:t>
            </a:r>
            <a:r>
              <a:rPr lang="es-ES" sz="1600" dirty="0">
                <a:latin typeface="Rubik"/>
              </a:rPr>
              <a:t>(</a:t>
            </a:r>
          </a:p>
          <a:p>
            <a:r>
              <a:rPr lang="es-ES" sz="1600" dirty="0">
                <a:latin typeface="Rubik"/>
              </a:rPr>
              <a:t>	</a:t>
            </a:r>
            <a:r>
              <a:rPr lang="es-ES" sz="1600" dirty="0" err="1">
                <a:latin typeface="Rubik"/>
              </a:rPr>
              <a:t>title</a:t>
            </a:r>
            <a:r>
              <a:rPr lang="es-ES" sz="1600" dirty="0">
                <a:latin typeface="Rubik"/>
              </a:rPr>
              <a:t> = "</a:t>
            </a:r>
            <a:r>
              <a:rPr lang="es-ES" sz="1600" dirty="0" err="1">
                <a:latin typeface="Rubik"/>
              </a:rPr>
              <a:t>Postwork</a:t>
            </a:r>
            <a:r>
              <a:rPr lang="es-ES" sz="1600" dirty="0">
                <a:latin typeface="Rubik"/>
              </a:rPr>
              <a:t> </a:t>
            </a:r>
            <a:r>
              <a:rPr lang="es-ES" sz="1600" dirty="0" err="1">
                <a:latin typeface="Rubik"/>
              </a:rPr>
              <a:t>Sesion</a:t>
            </a:r>
            <a:r>
              <a:rPr lang="es-ES" sz="1600" dirty="0">
                <a:latin typeface="Rubik"/>
              </a:rPr>
              <a:t> # 2", </a:t>
            </a:r>
          </a:p>
          <a:p>
            <a:r>
              <a:rPr lang="es-ES" sz="1600" dirty="0">
                <a:latin typeface="Rubik"/>
              </a:rPr>
              <a:t>	x = "Longitud de </a:t>
            </a:r>
            <a:r>
              <a:rPr lang="es-ES" sz="1600" dirty="0" err="1">
                <a:latin typeface="Rubik"/>
              </a:rPr>
              <a:t>Sepalo</a:t>
            </a:r>
            <a:r>
              <a:rPr lang="es-ES" sz="1600" dirty="0">
                <a:latin typeface="Rubik"/>
              </a:rPr>
              <a:t> en cm",</a:t>
            </a:r>
          </a:p>
          <a:p>
            <a:r>
              <a:rPr lang="es-ES" sz="1600" dirty="0">
                <a:latin typeface="Rubik"/>
              </a:rPr>
              <a:t>	y = "Ancho de </a:t>
            </a:r>
            <a:r>
              <a:rPr lang="es-ES" sz="1600" dirty="0" err="1">
                <a:latin typeface="Rubik"/>
              </a:rPr>
              <a:t>Sepalo</a:t>
            </a:r>
            <a:r>
              <a:rPr lang="es-ES" sz="1600" dirty="0">
                <a:latin typeface="Rubik"/>
              </a:rPr>
              <a:t> en cm") </a:t>
            </a:r>
          </a:p>
          <a:p>
            <a:r>
              <a:rPr lang="es-ES" sz="1600" dirty="0">
                <a:latin typeface="Rubik"/>
              </a:rPr>
              <a:t>	+ </a:t>
            </a:r>
            <a:r>
              <a:rPr lang="es-ES" sz="1600" dirty="0" err="1">
                <a:latin typeface="Rubik"/>
              </a:rPr>
              <a:t>theme_classic</a:t>
            </a:r>
            <a:r>
              <a:rPr lang="es-ES" sz="1600" dirty="0">
                <a:latin typeface="Rubik"/>
              </a:rPr>
              <a:t>()</a:t>
            </a:r>
          </a:p>
          <a:p>
            <a:endParaRPr lang="es-ES" sz="1600" dirty="0">
              <a:latin typeface="Rubik"/>
            </a:endParaRPr>
          </a:p>
          <a:p>
            <a:r>
              <a:rPr lang="es-ES" sz="1600" dirty="0" err="1">
                <a:latin typeface="Rubik"/>
              </a:rPr>
              <a:t>grafica_iris</a:t>
            </a:r>
            <a:endParaRPr lang="es-ES" sz="1600" dirty="0">
              <a:latin typeface="Rubik"/>
            </a:endParaRPr>
          </a:p>
          <a:p>
            <a:endParaRPr lang="es-ES" sz="1600" dirty="0">
              <a:latin typeface="Rubik"/>
            </a:endParaRPr>
          </a:p>
          <a:p>
            <a:r>
              <a:rPr lang="es-ES" sz="1600" dirty="0" err="1">
                <a:latin typeface="Rubik"/>
              </a:rPr>
              <a:t>ggsave</a:t>
            </a:r>
            <a:r>
              <a:rPr lang="es-ES" sz="1600" dirty="0">
                <a:latin typeface="Rubik"/>
              </a:rPr>
              <a:t>("Iris.jpg", </a:t>
            </a:r>
            <a:r>
              <a:rPr lang="es-ES" sz="1600" dirty="0" err="1">
                <a:latin typeface="Rubik"/>
              </a:rPr>
              <a:t>plot</a:t>
            </a:r>
            <a:r>
              <a:rPr lang="es-ES" sz="1600" dirty="0">
                <a:latin typeface="Rubik"/>
              </a:rPr>
              <a:t> = </a:t>
            </a:r>
            <a:r>
              <a:rPr lang="es-ES" sz="1600" dirty="0" err="1">
                <a:latin typeface="Rubik"/>
              </a:rPr>
              <a:t>grafica_iris</a:t>
            </a:r>
            <a:r>
              <a:rPr lang="es-ES" sz="1600" dirty="0">
                <a:latin typeface="Rubik"/>
              </a:rPr>
              <a:t>)</a:t>
            </a:r>
          </a:p>
          <a:p>
            <a:endParaRPr lang="es-ES" sz="1600" dirty="0">
              <a:latin typeface="Rubik"/>
            </a:endParaRPr>
          </a:p>
          <a:p>
            <a:r>
              <a:rPr lang="es-ES" sz="1600" dirty="0">
                <a:solidFill>
                  <a:schemeClr val="bg2">
                    <a:lumMod val="50000"/>
                  </a:schemeClr>
                </a:solidFill>
                <a:latin typeface="Rubik"/>
              </a:rPr>
              <a:t>#Se genera la gráfica con los parámetros</a:t>
            </a:r>
          </a:p>
          <a:p>
            <a:r>
              <a:rPr lang="es-ES" sz="1600" dirty="0">
                <a:solidFill>
                  <a:schemeClr val="bg2">
                    <a:lumMod val="50000"/>
                  </a:schemeClr>
                </a:solidFill>
                <a:latin typeface="Rubik"/>
              </a:rPr>
              <a:t># solicitados. Se guarda en archivo.</a:t>
            </a:r>
          </a:p>
          <a:p>
            <a:endParaRPr lang="es-ES" sz="1600" dirty="0">
              <a:solidFill>
                <a:schemeClr val="bg2">
                  <a:lumMod val="50000"/>
                </a:schemeClr>
              </a:solidFill>
              <a:latin typeface="Rubik"/>
            </a:endParaRPr>
          </a:p>
          <a:p>
            <a:r>
              <a:rPr lang="es-ES" sz="1600" dirty="0">
                <a:solidFill>
                  <a:schemeClr val="bg2">
                    <a:lumMod val="50000"/>
                  </a:schemeClr>
                </a:solidFill>
                <a:latin typeface="Rubik"/>
              </a:rPr>
              <a:t># Como se observa la distribución de los datos, la iris </a:t>
            </a:r>
            <a:r>
              <a:rPr lang="es-ES" sz="1600" dirty="0" err="1">
                <a:solidFill>
                  <a:schemeClr val="bg2">
                    <a:lumMod val="50000"/>
                  </a:schemeClr>
                </a:solidFill>
                <a:latin typeface="Rubik"/>
              </a:rPr>
              <a:t>Setosa</a:t>
            </a:r>
            <a:r>
              <a:rPr lang="es-ES" sz="1600" dirty="0">
                <a:solidFill>
                  <a:schemeClr val="bg2">
                    <a:lumMod val="50000"/>
                  </a:schemeClr>
                </a:solidFill>
                <a:latin typeface="Rubik"/>
              </a:rPr>
              <a:t> es en </a:t>
            </a:r>
            <a:r>
              <a:rPr lang="es-ES" sz="1600" dirty="0" err="1">
                <a:solidFill>
                  <a:schemeClr val="bg2">
                    <a:lumMod val="50000"/>
                  </a:schemeClr>
                </a:solidFill>
                <a:latin typeface="Rubik"/>
              </a:rPr>
              <a:t>terminos</a:t>
            </a:r>
            <a:r>
              <a:rPr lang="es-ES" sz="1600" dirty="0">
                <a:solidFill>
                  <a:schemeClr val="bg2">
                    <a:lumMod val="50000"/>
                  </a:schemeClr>
                </a:solidFill>
                <a:latin typeface="Rubik"/>
              </a:rPr>
              <a:t> de tamaño de sépalo la mas distinta, mientras # </a:t>
            </a:r>
            <a:r>
              <a:rPr lang="es-ES" sz="1600" dirty="0" err="1">
                <a:solidFill>
                  <a:schemeClr val="bg2">
                    <a:lumMod val="50000"/>
                  </a:schemeClr>
                </a:solidFill>
                <a:latin typeface="Rubik"/>
              </a:rPr>
              <a:t>versicolor</a:t>
            </a:r>
            <a:r>
              <a:rPr lang="es-ES" sz="1600" dirty="0">
                <a:solidFill>
                  <a:schemeClr val="bg2">
                    <a:lumMod val="50000"/>
                  </a:schemeClr>
                </a:solidFill>
                <a:latin typeface="Rubik"/>
              </a:rPr>
              <a:t> y </a:t>
            </a:r>
            <a:r>
              <a:rPr lang="es-ES" sz="1600" dirty="0" err="1">
                <a:solidFill>
                  <a:schemeClr val="bg2">
                    <a:lumMod val="50000"/>
                  </a:schemeClr>
                </a:solidFill>
                <a:latin typeface="Rubik"/>
              </a:rPr>
              <a:t>virginica</a:t>
            </a:r>
            <a:r>
              <a:rPr lang="es-ES" sz="1600" dirty="0">
                <a:solidFill>
                  <a:schemeClr val="bg2">
                    <a:lumMod val="50000"/>
                  </a:schemeClr>
                </a:solidFill>
                <a:latin typeface="Rubik"/>
              </a:rPr>
              <a:t> son parecidos; así como en tamaño de pétalo, mantienen esta separación</a:t>
            </a:r>
          </a:p>
          <a:p>
            <a:r>
              <a:rPr lang="es-ES" sz="1600" dirty="0">
                <a:solidFill>
                  <a:schemeClr val="bg2">
                    <a:lumMod val="50000"/>
                  </a:schemeClr>
                </a:solidFill>
                <a:latin typeface="Rubik"/>
              </a:rPr>
              <a:t># </a:t>
            </a:r>
            <a:r>
              <a:rPr lang="es-ES" sz="1600" dirty="0" err="1">
                <a:solidFill>
                  <a:schemeClr val="bg2">
                    <a:lumMod val="50000"/>
                  </a:schemeClr>
                </a:solidFill>
                <a:latin typeface="Rubik"/>
              </a:rPr>
              <a:t>Setosa</a:t>
            </a:r>
            <a:r>
              <a:rPr lang="es-ES" sz="1600" dirty="0">
                <a:solidFill>
                  <a:schemeClr val="bg2">
                    <a:lumMod val="50000"/>
                  </a:schemeClr>
                </a:solidFill>
                <a:latin typeface="Rubik"/>
              </a:rPr>
              <a:t> mas pequeños que </a:t>
            </a:r>
            <a:r>
              <a:rPr lang="es-ES" sz="1600" dirty="0" err="1">
                <a:solidFill>
                  <a:schemeClr val="bg2">
                    <a:lumMod val="50000"/>
                  </a:schemeClr>
                </a:solidFill>
                <a:latin typeface="Rubik"/>
              </a:rPr>
              <a:t>Versicolor</a:t>
            </a:r>
            <a:r>
              <a:rPr lang="es-ES" sz="1600" dirty="0">
                <a:solidFill>
                  <a:schemeClr val="bg2">
                    <a:lumMod val="50000"/>
                  </a:schemeClr>
                </a:solidFill>
                <a:latin typeface="Rubik"/>
              </a:rPr>
              <a:t> y </a:t>
            </a:r>
            <a:r>
              <a:rPr lang="es-ES" sz="1600" dirty="0" err="1">
                <a:solidFill>
                  <a:schemeClr val="bg2">
                    <a:lumMod val="50000"/>
                  </a:schemeClr>
                </a:solidFill>
                <a:latin typeface="Rubik"/>
              </a:rPr>
              <a:t>Virginica</a:t>
            </a:r>
            <a:r>
              <a:rPr lang="es-ES" sz="1600" dirty="0">
                <a:solidFill>
                  <a:schemeClr val="bg2">
                    <a:lumMod val="50000"/>
                  </a:schemeClr>
                </a:solidFill>
                <a:latin typeface="Rubik"/>
              </a:rPr>
              <a:t>.</a:t>
            </a:r>
          </a:p>
        </p:txBody>
      </p:sp>
      <p:pic>
        <p:nvPicPr>
          <p:cNvPr id="2" name="Imagen 1"/>
          <p:cNvPicPr>
            <a:picLocks noChangeAspect="1"/>
          </p:cNvPicPr>
          <p:nvPr/>
        </p:nvPicPr>
        <p:blipFill>
          <a:blip r:embed="rId2"/>
          <a:stretch>
            <a:fillRect/>
          </a:stretch>
        </p:blipFill>
        <p:spPr>
          <a:xfrm>
            <a:off x="4974131" y="1705983"/>
            <a:ext cx="6836869" cy="40579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4307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9783</TotalTime>
  <Words>13768</Words>
  <Application>Microsoft Office PowerPoint</Application>
  <PresentationFormat>Panorámica</PresentationFormat>
  <Paragraphs>1551</Paragraphs>
  <Slides>70</Slides>
  <Notes>0</Notes>
  <HiddenSlides>46</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70</vt:i4>
      </vt:variant>
    </vt:vector>
  </HeadingPairs>
  <TitlesOfParts>
    <vt:vector size="77" baseType="lpstr">
      <vt:lpstr>Arial</vt:lpstr>
      <vt:lpstr>Blackadder ITC</vt:lpstr>
      <vt:lpstr>Calibri</vt:lpstr>
      <vt:lpstr>Calibri Light</vt:lpstr>
      <vt:lpstr>Montserrat</vt:lpstr>
      <vt:lpstr>Rubik</vt:lpstr>
      <vt:lpstr>Tema de Office</vt:lpstr>
      <vt:lpstr>B E D U Data Science para Profesionistas Proyecto de Trabajo Postwork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E D U Data Science para Profesionistas Proyecto de trabajo Postwork</dc:title>
  <dc:creator>del Muro Bracho, Jorge Rodrigo</dc:creator>
  <cp:lastModifiedBy>Fernando Romero</cp:lastModifiedBy>
  <cp:revision>124</cp:revision>
  <dcterms:created xsi:type="dcterms:W3CDTF">2022-12-10T17:49:34Z</dcterms:created>
  <dcterms:modified xsi:type="dcterms:W3CDTF">2022-12-18T15:08:50Z</dcterms:modified>
</cp:coreProperties>
</file>