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921625" cx="15122525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000000"/>
          </p15:clr>
        </p15:guide>
        <p15:guide id="2" pos="699">
          <p15:clr>
            <a:srgbClr val="000000"/>
          </p15:clr>
        </p15:guide>
        <p15:guide id="3" pos="2191">
          <p15:clr>
            <a:srgbClr val="9AA0A6"/>
          </p15:clr>
        </p15:guide>
        <p15:guide id="4" orient="horz" pos="112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8" roundtripDataSignature="AMtx7mhj4wQHbwNpi+aajn6byS72n7iT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699"/>
        <p:guide pos="2191"/>
        <p:guide pos="11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3ed933169_0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223ed9331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3ed933169_0_141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23ed9331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3ed933169_0_12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23ed9331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3ed933169_0_25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3ed9331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ed933169_0_38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23ed9331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3ed933169_0_52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23ed9331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ed933169_0_71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23ed93316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ed933169_0_83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23ed9331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ed933169_0_95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23ed9331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3ed933169_0_12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23ed93316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p40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0" Type="http://schemas.openxmlformats.org/officeDocument/2006/relationships/image" Target="../media/image24.jpg"/><Relationship Id="rId9" Type="http://schemas.openxmlformats.org/officeDocument/2006/relationships/image" Target="../media/image32.jpg"/><Relationship Id="rId5" Type="http://schemas.openxmlformats.org/officeDocument/2006/relationships/image" Target="../media/image3.png"/><Relationship Id="rId6" Type="http://schemas.openxmlformats.org/officeDocument/2006/relationships/image" Target="../media/image29.png"/><Relationship Id="rId7" Type="http://schemas.openxmlformats.org/officeDocument/2006/relationships/image" Target="../media/image25.jpg"/><Relationship Id="rId8" Type="http://schemas.openxmlformats.org/officeDocument/2006/relationships/image" Target="../media/image3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6.png"/><Relationship Id="rId8" Type="http://schemas.openxmlformats.org/officeDocument/2006/relationships/hyperlink" Target="https://www.lja.mx/2021/01/oxxo-en-mexico-abre-una-tienda-cada-seis-hora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23.jpg"/><Relationship Id="rId5" Type="http://schemas.openxmlformats.org/officeDocument/2006/relationships/image" Target="../media/image22.jpg"/><Relationship Id="rId6" Type="http://schemas.openxmlformats.org/officeDocument/2006/relationships/image" Target="../media/image30.jpg"/><Relationship Id="rId7" Type="http://schemas.openxmlformats.org/officeDocument/2006/relationships/image" Target="../media/image27.jp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223ed933169_0_0"/>
          <p:cNvPicPr preferRelativeResize="0"/>
          <p:nvPr/>
        </p:nvPicPr>
        <p:blipFill rotWithShape="1">
          <a:blip r:embed="rId3">
            <a:alphaModFix amt="50000"/>
          </a:blip>
          <a:srcRect b="52015" l="-22411" r="32297" t="-32621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23ed933169_0_0"/>
          <p:cNvSpPr txBox="1"/>
          <p:nvPr/>
        </p:nvSpPr>
        <p:spPr>
          <a:xfrm>
            <a:off x="1109176" y="3212020"/>
            <a:ext cx="114018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MX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 de apertura de tiendas para el comercio al detalle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223ed933169_0_0"/>
          <p:cNvSpPr txBox="1"/>
          <p:nvPr/>
        </p:nvSpPr>
        <p:spPr>
          <a:xfrm>
            <a:off x="1127142" y="4901403"/>
            <a:ext cx="64851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Equipo #14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Gerardo Franco Meléndez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Miguel Ángel Macías Díaz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Roberto Carlo Mayén Vázquez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Rodrigo Del Muro Bracho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Fernando Romero Arellano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3ed933169_0_0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Introduccíón a Machine Learning</a:t>
            </a:r>
            <a:endParaRPr b="0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g223ed93316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7160" y="49259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g223ed933169_0_0"/>
          <p:cNvCxnSpPr/>
          <p:nvPr/>
        </p:nvCxnSpPr>
        <p:spPr>
          <a:xfrm>
            <a:off x="1298678" y="4768923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g223ed93316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8535" y="218500"/>
            <a:ext cx="5800580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223ed933169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9176" y="521150"/>
            <a:ext cx="2369774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23ed933169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65623" y="2517754"/>
            <a:ext cx="4561872" cy="567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g223ed933169_0_14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223ed933169_0_14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g223ed933169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23ed933169_0_14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9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223ed933169_0_141"/>
          <p:cNvSpPr txBox="1"/>
          <p:nvPr/>
        </p:nvSpPr>
        <p:spPr>
          <a:xfrm>
            <a:off x="2737042" y="404425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 Equipo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g223ed933169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23ed933169_0_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23ed933169_0_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9284" y="2226985"/>
            <a:ext cx="1333365" cy="1388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23ed933169_0_141"/>
          <p:cNvSpPr txBox="1"/>
          <p:nvPr/>
        </p:nvSpPr>
        <p:spPr>
          <a:xfrm>
            <a:off x="1087292" y="3696324"/>
            <a:ext cx="24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Miguel Ángel Macías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23ed933169_0_141"/>
          <p:cNvSpPr txBox="1"/>
          <p:nvPr/>
        </p:nvSpPr>
        <p:spPr>
          <a:xfrm>
            <a:off x="390540" y="4062521"/>
            <a:ext cx="38907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Profesor de Matemáticas del Instituto Tecnológico de Tepic. Maestro en Ciencias Computacionales por la Universidad de Montpellier II, Francia.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Colaborador en proyectos de BI y entusiasta en el manejo de datos.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ernando Romero" id="219" name="Google Shape;219;g223ed933169_0_1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10366" y="4435264"/>
            <a:ext cx="1333366" cy="1474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23ed933169_0_141"/>
          <p:cNvSpPr txBox="1"/>
          <p:nvPr/>
        </p:nvSpPr>
        <p:spPr>
          <a:xfrm>
            <a:off x="11117278" y="6081585"/>
            <a:ext cx="24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Fernando Romero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23ed933169_0_141"/>
          <p:cNvSpPr txBox="1"/>
          <p:nvPr/>
        </p:nvSpPr>
        <p:spPr>
          <a:xfrm>
            <a:off x="10420526" y="6447782"/>
            <a:ext cx="38907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Ingeniero en Computación y Maestro en Negocios Internacionales. Consultor en transformación digital a través del uso de datos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Aficionado al Análisis político, el cine y los deportes.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23ed933169_0_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7801" y="1048999"/>
            <a:ext cx="1477060" cy="14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23ed933169_0_141"/>
          <p:cNvSpPr txBox="1"/>
          <p:nvPr/>
        </p:nvSpPr>
        <p:spPr>
          <a:xfrm>
            <a:off x="5504975" y="2411425"/>
            <a:ext cx="38907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Ing.en Sistemas Computacionales. He 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trabajado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como Desarrollador Web Jr., tanto para empresas de desarrollo, como también freelance developer.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23ed933169_0_141"/>
          <p:cNvSpPr txBox="1"/>
          <p:nvPr/>
        </p:nvSpPr>
        <p:spPr>
          <a:xfrm>
            <a:off x="5903100" y="2472150"/>
            <a:ext cx="32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Roberto Carlo Mayén Vázquez</a:t>
            </a:r>
            <a:r>
              <a:rPr b="1" lang="es-MX" sz="11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225" name="Google Shape;225;g223ed933169_0_1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0951" y="4457313"/>
            <a:ext cx="1430575" cy="14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23ed933169_0_141"/>
          <p:cNvSpPr txBox="1"/>
          <p:nvPr/>
        </p:nvSpPr>
        <p:spPr>
          <a:xfrm>
            <a:off x="5264375" y="6389375"/>
            <a:ext cx="4371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Ingeniero en Computación, Maestro en Administración y Tecnologías de la Información. Consultor de Negocios como Business Analyst.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Apasionado de los Procesos de Negocio, la Ciencia de Datos y el piano.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23ed933169_0_141"/>
          <p:cNvSpPr txBox="1"/>
          <p:nvPr/>
        </p:nvSpPr>
        <p:spPr>
          <a:xfrm>
            <a:off x="5956250" y="6094800"/>
            <a:ext cx="283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MX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Rodrigo Del Muro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223ed933169_0_1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596750" y="1049025"/>
            <a:ext cx="1477051" cy="147459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23ed933169_0_141"/>
          <p:cNvSpPr txBox="1"/>
          <p:nvPr/>
        </p:nvSpPr>
        <p:spPr>
          <a:xfrm>
            <a:off x="10103950" y="2558538"/>
            <a:ext cx="43719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Licenciatura en Ciencias de la Informática por UPIICSA en IPN. Desarrollo de Sistemas con más de 20 años de experiencia.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Arquitecto de Datos en Aseguradora.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23ed933169_0_141"/>
          <p:cNvSpPr txBox="1"/>
          <p:nvPr/>
        </p:nvSpPr>
        <p:spPr>
          <a:xfrm>
            <a:off x="10720825" y="2523638"/>
            <a:ext cx="32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Gerardo Franco Meléndez</a:t>
            </a:r>
            <a:r>
              <a:rPr b="1" lang="es-MX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g223ed933169_0_1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g223ed933169_0_1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g223ed93316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23ed933169_0_1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1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23ed933169_0_12"/>
          <p:cNvSpPr txBox="1"/>
          <p:nvPr/>
        </p:nvSpPr>
        <p:spPr>
          <a:xfrm>
            <a:off x="2952062" y="1734023"/>
            <a:ext cx="9218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¿Sabías que en el 2018, Femsa Comercio abrió una tienda Oxxo cada 6 horas? </a:t>
            </a:r>
            <a:r>
              <a:rPr b="0" baseline="30000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baseline="3000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g223ed933169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23ed933169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23ed933169_0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61058" y="5115196"/>
            <a:ext cx="1884592" cy="174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23ed933169_0_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500" y="1688018"/>
            <a:ext cx="1430575" cy="136870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23ed933169_0_12"/>
          <p:cNvSpPr txBox="1"/>
          <p:nvPr/>
        </p:nvSpPr>
        <p:spPr>
          <a:xfrm>
            <a:off x="4749875" y="7057993"/>
            <a:ext cx="9218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14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1.- Fuente:  </a:t>
            </a:r>
            <a:r>
              <a:rPr b="0" i="0" lang="es-MX" sz="1400" u="sng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https://www.lja.mx/2021/01/oxxo-en-mexico-abre-una-tienda-cada-seis-horas/</a:t>
            </a:r>
            <a:endParaRPr b="0" i="0" sz="14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14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14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g223ed933169_0_2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g223ed933169_0_2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g223ed933169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23ed933169_0_25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2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g223ed933169_0_2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 dolor…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g223ed933169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23ed933169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23ed933169_0_25"/>
          <p:cNvSpPr txBox="1"/>
          <p:nvPr/>
        </p:nvSpPr>
        <p:spPr>
          <a:xfrm>
            <a:off x="4541400" y="2549225"/>
            <a:ext cx="92184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28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i="0" lang="es-MX" sz="28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85%</a:t>
            </a:r>
            <a:r>
              <a:rPr b="0" i="0" lang="es-MX" sz="28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 de los retailers (comerci</a:t>
            </a:r>
            <a:r>
              <a:rPr lang="es-MX" sz="28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antes al detalle</a:t>
            </a:r>
            <a:r>
              <a:rPr b="0" i="0" lang="es-MX" sz="28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) consideran la ubicación como un </a:t>
            </a:r>
            <a:r>
              <a:rPr b="1" i="0" lang="es-MX" sz="28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factor vital </a:t>
            </a:r>
            <a:r>
              <a:rPr b="0" i="0" lang="es-MX" sz="28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para el éxito de su negocio. Sin embargo, el </a:t>
            </a:r>
            <a:r>
              <a:rPr b="1" i="0" lang="es-MX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37% de los cierres </a:t>
            </a:r>
            <a:r>
              <a:rPr b="0" i="0" lang="es-MX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 establecimientos en 2018 se han debido a una </a:t>
            </a:r>
            <a:r>
              <a:rPr b="1" i="0" lang="es-MX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ubicación deficiente</a:t>
            </a:r>
            <a:r>
              <a:rPr b="0" i="0" lang="es-MX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0" baseline="30000" i="0" lang="es-MX" sz="32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baseline="30000" i="0" sz="44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223ed933169_0_25"/>
          <p:cNvSpPr txBox="1"/>
          <p:nvPr/>
        </p:nvSpPr>
        <p:spPr>
          <a:xfrm>
            <a:off x="4627250" y="6725850"/>
            <a:ext cx="9218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|.- Fuente: La importancia de la ubicación en el punto de venta.  Análisis Sectoriales Interempresas del  16/04/2019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baseline="30000" i="0" sz="12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g223ed933169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500" y="2549233"/>
            <a:ext cx="3452398" cy="228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223ed933169_0_3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g223ed933169_0_3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g223ed933169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23ed933169_0_3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3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223ed933169_0_38"/>
          <p:cNvSpPr txBox="1"/>
          <p:nvPr/>
        </p:nvSpPr>
        <p:spPr>
          <a:xfrm>
            <a:off x="4920964" y="3162977"/>
            <a:ext cx="86010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Nuestra solución apoya, a través de un modelo de Machine Learning (ML), a los tomadores de decisiones de una cadena de comercio al detalle, sobre el mejor lugar para abrir una nueva tienda o sucursal.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223ed933169_0_3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Nuestro Elevator Pitch…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g223ed933169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23ed933169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3ed933169_0_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13438" y="5645408"/>
            <a:ext cx="1884592" cy="174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23ed933169_0_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7564" y="1465766"/>
            <a:ext cx="1312167" cy="136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23ed933169_0_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0494" y="2990825"/>
            <a:ext cx="2970697" cy="258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g223ed933169_0_5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223ed933169_0_5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g223ed933169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29" y="746649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23ed933169_0_5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4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223ed933169_0_52"/>
          <p:cNvSpPr txBox="1"/>
          <p:nvPr/>
        </p:nvSpPr>
        <p:spPr>
          <a:xfrm>
            <a:off x="2241348" y="431834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La oportunidad de mercado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g223ed933169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23ed933169_0_52"/>
          <p:cNvSpPr txBox="1"/>
          <p:nvPr/>
        </p:nvSpPr>
        <p:spPr>
          <a:xfrm>
            <a:off x="3480088" y="7390137"/>
            <a:ext cx="11169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Estudio de competencia en el canal moderno del comercio al menudeo de alimentos y bebidas. COFECE. Noviembre del 2020</a:t>
            </a:r>
            <a:endParaRPr b="0" i="0" sz="11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223ed933169_0_52"/>
          <p:cNvSpPr txBox="1"/>
          <p:nvPr/>
        </p:nvSpPr>
        <p:spPr>
          <a:xfrm>
            <a:off x="1891632" y="1148534"/>
            <a:ext cx="32067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MX" sz="8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27%</a:t>
            </a:r>
            <a:endParaRPr b="0" i="0" sz="8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g223ed933169_0_52"/>
          <p:cNvCxnSpPr/>
          <p:nvPr/>
        </p:nvCxnSpPr>
        <p:spPr>
          <a:xfrm>
            <a:off x="5427187" y="1296585"/>
            <a:ext cx="0" cy="240960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223ed933169_0_52"/>
          <p:cNvCxnSpPr/>
          <p:nvPr/>
        </p:nvCxnSpPr>
        <p:spPr>
          <a:xfrm>
            <a:off x="8974648" y="1296585"/>
            <a:ext cx="0" cy="240960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223ed933169_0_52"/>
          <p:cNvSpPr txBox="1"/>
          <p:nvPr/>
        </p:nvSpPr>
        <p:spPr>
          <a:xfrm>
            <a:off x="5597618" y="1148534"/>
            <a:ext cx="32067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MX" sz="8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8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223ed933169_0_52"/>
          <p:cNvSpPr txBox="1"/>
          <p:nvPr/>
        </p:nvSpPr>
        <p:spPr>
          <a:xfrm>
            <a:off x="9346379" y="1148534"/>
            <a:ext cx="32067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s-MX" sz="49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17 millones</a:t>
            </a:r>
            <a:endParaRPr b="0" i="0" sz="49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g223ed933169_0_52"/>
          <p:cNvSpPr txBox="1"/>
          <p:nvPr/>
        </p:nvSpPr>
        <p:spPr>
          <a:xfrm>
            <a:off x="1699762" y="3335606"/>
            <a:ext cx="301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Del gasto de los mexicanos se asigna a alimentos y bebidas. Hay 9.3 millones de trabajadores en esta industria</a:t>
            </a:r>
            <a:endParaRPr b="0" i="0" sz="18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223ed933169_0_52"/>
          <p:cNvSpPr txBox="1"/>
          <p:nvPr/>
        </p:nvSpPr>
        <p:spPr>
          <a:xfrm>
            <a:off x="5427176" y="3353343"/>
            <a:ext cx="337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Son las cadenas de comercio al detalle que tienen una verdadera presencia nacional.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23ed933169_0_52"/>
          <p:cNvSpPr txBox="1"/>
          <p:nvPr/>
        </p:nvSpPr>
        <p:spPr>
          <a:xfrm>
            <a:off x="9133150" y="3353348"/>
            <a:ext cx="36411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 personas habitan en 1592 </a:t>
            </a: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municipios</a:t>
            </a:r>
            <a:r>
              <a:rPr lang="es-MX" sz="1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donde no hay tiendas de autoservicio.</a:t>
            </a:r>
            <a:endParaRPr b="0" i="0" sz="18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223ed933169_0_52"/>
          <p:cNvSpPr txBox="1"/>
          <p:nvPr/>
        </p:nvSpPr>
        <p:spPr>
          <a:xfrm>
            <a:off x="883745" y="5499340"/>
            <a:ext cx="12634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Los consumidores compran en las </a:t>
            </a:r>
            <a:r>
              <a:rPr b="1" i="0" lang="es-MX" sz="20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tiendas más cercanas </a:t>
            </a:r>
            <a:r>
              <a:rPr b="0" i="0" lang="es-MX" sz="20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para reducir costos y tiempos de viaje.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Existe un espacio amplio de crecimiento para </a:t>
            </a:r>
            <a:r>
              <a:rPr b="1" i="0" lang="es-MX" sz="20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cadenas regionales, </a:t>
            </a:r>
            <a:r>
              <a:rPr b="0" i="0" lang="es-MX" sz="20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en cuanto al número de tiendas, </a:t>
            </a:r>
            <a:r>
              <a:rPr lang="es-MX" sz="20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para</a:t>
            </a:r>
            <a:r>
              <a:rPr b="0" i="0" lang="es-MX" sz="20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poder competir.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223ed933169_0_7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223ed933169_0_7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g223ed933169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23ed933169_0_7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5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223ed933169_0_71"/>
          <p:cNvSpPr txBox="1"/>
          <p:nvPr/>
        </p:nvSpPr>
        <p:spPr>
          <a:xfrm>
            <a:off x="4627250" y="2015696"/>
            <a:ext cx="89868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modelo propuesto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apoya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positivamente la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toma de decisiones 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sobre el lugar más adecuado para la apertura de tiendas nuevas, haciendo una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predicción del desempeño 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 una sucursal nueva, dependiendo de algunas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variables geográficas y sociodemográficas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de los diferentes sitios propuestos para la apertura.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g223ed933169_0_7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La solución …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g223ed933169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23ed933169_0_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23ed933169_0_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264" y="2221722"/>
            <a:ext cx="2671243" cy="240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g223ed933169_0_8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g223ed933169_0_8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223ed933169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23ed933169_0_8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6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223ed933169_0_83"/>
          <p:cNvSpPr txBox="1"/>
          <p:nvPr/>
        </p:nvSpPr>
        <p:spPr>
          <a:xfrm>
            <a:off x="4535235" y="855933"/>
            <a:ext cx="9734700" cy="6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4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prototipo se basa en un dataset que contiene </a:t>
            </a:r>
            <a:r>
              <a:rPr b="1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datos históricos 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del </a:t>
            </a:r>
            <a:r>
              <a:rPr b="1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desempeño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de las tiendas.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Se incluyen, además, </a:t>
            </a:r>
            <a:r>
              <a:rPr b="1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datos económicos 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sociodemográficos (INEGI) 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 las ubicaciones en donde se encuentran actualmente las tiendas.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Con base en estas variables, construimos un modelo de </a:t>
            </a:r>
            <a:r>
              <a:rPr b="1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ML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para poder </a:t>
            </a:r>
            <a:r>
              <a:rPr b="1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predecir el desempeño 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 una nueva tienda (margen de la venta neta).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Este modelo, ya entrenado, se puede alimentar de nuevos datos usando las mismas variables sociodemográficas de una potencial ubicación nueva, y generar una predicción de desempeño para </a:t>
            </a:r>
            <a:r>
              <a:rPr b="1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apoyar en la toma de decisiones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223ed933169_0_8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¿Cómo funciona?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g223ed933169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23ed933169_0_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23ed933169_0_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6298" y="2200371"/>
            <a:ext cx="2599089" cy="258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3ed933169_0_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FFCC8B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23ed933169_0_95"/>
          <p:cNvSpPr txBox="1"/>
          <p:nvPr/>
        </p:nvSpPr>
        <p:spPr>
          <a:xfrm>
            <a:off x="9955282" y="5211875"/>
            <a:ext cx="54486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¿Cómo funciona?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g223ed933169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223ed933169_0_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g223ed933169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223ed933169_0_95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6" name="Google Shape;166;g223ed933169_0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8467" y="1104179"/>
            <a:ext cx="1548526" cy="97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23ed933169_0_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7225" y="2886617"/>
            <a:ext cx="1571639" cy="116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23ed933169_0_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6416" y="2269695"/>
            <a:ext cx="1885939" cy="1491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23ed933169_0_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7225" y="4871947"/>
            <a:ext cx="1548531" cy="102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23ed933169_0_95"/>
          <p:cNvSpPr txBox="1"/>
          <p:nvPr/>
        </p:nvSpPr>
        <p:spPr>
          <a:xfrm>
            <a:off x="1212057" y="5803157"/>
            <a:ext cx="1643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Ubicaciones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223ed933169_0_95"/>
          <p:cNvSpPr txBox="1"/>
          <p:nvPr/>
        </p:nvSpPr>
        <p:spPr>
          <a:xfrm>
            <a:off x="1233299" y="4041798"/>
            <a:ext cx="1643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Datos Históricos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223ed933169_0_95"/>
          <p:cNvSpPr txBox="1"/>
          <p:nvPr/>
        </p:nvSpPr>
        <p:spPr>
          <a:xfrm>
            <a:off x="807459" y="2039904"/>
            <a:ext cx="2579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Datos Sociodemográficos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223ed933169_0_95"/>
          <p:cNvSpPr/>
          <p:nvPr/>
        </p:nvSpPr>
        <p:spPr>
          <a:xfrm rot="952300">
            <a:off x="3125103" y="1833553"/>
            <a:ext cx="1985494" cy="4846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17D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23ed933169_0_95"/>
          <p:cNvSpPr/>
          <p:nvPr/>
        </p:nvSpPr>
        <p:spPr>
          <a:xfrm>
            <a:off x="3030560" y="3204247"/>
            <a:ext cx="19854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17D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23ed933169_0_95"/>
          <p:cNvSpPr/>
          <p:nvPr/>
        </p:nvSpPr>
        <p:spPr>
          <a:xfrm rot="-1331642">
            <a:off x="3039199" y="4542488"/>
            <a:ext cx="2235639" cy="4846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17D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23ed933169_0_95"/>
          <p:cNvSpPr txBox="1"/>
          <p:nvPr/>
        </p:nvSpPr>
        <p:spPr>
          <a:xfrm>
            <a:off x="7265310" y="5625845"/>
            <a:ext cx="26055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Predicción de desempeño de una nueva sucursal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una ubicación determinada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g223ed933169_0_9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27433" y="4201402"/>
            <a:ext cx="2252992" cy="130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23ed933169_0_95"/>
          <p:cNvSpPr/>
          <p:nvPr/>
        </p:nvSpPr>
        <p:spPr>
          <a:xfrm rot="5400000">
            <a:off x="7661547" y="2576535"/>
            <a:ext cx="1323000" cy="1607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23ed933169_0_95"/>
          <p:cNvSpPr txBox="1"/>
          <p:nvPr/>
        </p:nvSpPr>
        <p:spPr>
          <a:xfrm>
            <a:off x="4943302" y="3827506"/>
            <a:ext cx="26055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Modelo 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(Árboles de Decisión y Bosques Aleatorios)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223ed933169_0_95"/>
          <p:cNvSpPr txBox="1"/>
          <p:nvPr/>
        </p:nvSpPr>
        <p:spPr>
          <a:xfrm>
            <a:off x="4409372" y="5700442"/>
            <a:ext cx="29454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Precisión: 7</a:t>
            </a:r>
            <a:r>
              <a:rPr b="1" lang="es-MX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Sensibilidad: 75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s-MX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Especificidad: </a:t>
            </a:r>
            <a:r>
              <a:rPr b="1" lang="es-MX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g223ed933169_0_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51498" y="2200371"/>
            <a:ext cx="2599089" cy="258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223ed933169_0_1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223ed933169_0_1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g223ed933169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995" y="531858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23ed933169_0_120"/>
          <p:cNvSpPr txBox="1"/>
          <p:nvPr/>
        </p:nvSpPr>
        <p:spPr>
          <a:xfrm rot="-5400000">
            <a:off x="12953947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8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223ed933169_0_120"/>
          <p:cNvSpPr txBox="1"/>
          <p:nvPr/>
        </p:nvSpPr>
        <p:spPr>
          <a:xfrm>
            <a:off x="2275272" y="173508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 siguiente paso</a:t>
            </a: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: Un M</a:t>
            </a: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P*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g223ed933169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9625" y="5520906"/>
            <a:ext cx="2294620" cy="18698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g223ed933169_0_120"/>
          <p:cNvGrpSpPr/>
          <p:nvPr/>
        </p:nvGrpSpPr>
        <p:grpSpPr>
          <a:xfrm>
            <a:off x="313009" y="1248188"/>
            <a:ext cx="9689521" cy="5941151"/>
            <a:chOff x="-309504" y="0"/>
            <a:chExt cx="9689521" cy="5941151"/>
          </a:xfrm>
        </p:grpSpPr>
        <p:sp>
          <p:nvSpPr>
            <p:cNvPr id="193" name="Google Shape;193;g223ed933169_0_120"/>
            <p:cNvSpPr/>
            <p:nvPr/>
          </p:nvSpPr>
          <p:spPr>
            <a:xfrm>
              <a:off x="-309504" y="0"/>
              <a:ext cx="8822700" cy="55143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3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2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ADBCC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223ed933169_0_120"/>
            <p:cNvSpPr/>
            <p:nvPr/>
          </p:nvSpPr>
          <p:spPr>
            <a:xfrm>
              <a:off x="563144" y="4019370"/>
              <a:ext cx="229500" cy="229500"/>
            </a:xfrm>
            <a:prstGeom prst="ellipse">
              <a:avLst/>
            </a:prstGeom>
            <a:solidFill>
              <a:srgbClr val="BA792B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223ed933169_0_120"/>
            <p:cNvSpPr/>
            <p:nvPr/>
          </p:nvSpPr>
          <p:spPr>
            <a:xfrm>
              <a:off x="624021" y="4319328"/>
              <a:ext cx="4136400" cy="1190100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223ed933169_0_120"/>
            <p:cNvSpPr txBox="1"/>
            <p:nvPr/>
          </p:nvSpPr>
          <p:spPr>
            <a:xfrm>
              <a:off x="624021" y="4319328"/>
              <a:ext cx="4136400" cy="11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1525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0"/>
                <a:buFont typeface="Arial"/>
                <a:buNone/>
              </a:pPr>
              <a:r>
                <a:rPr b="0" i="0" lang="es-MX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Incluir más variables sociodemográficas referentes al mercado objetivo.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23ed933169_0_120"/>
            <p:cNvSpPr/>
            <p:nvPr/>
          </p:nvSpPr>
          <p:spPr>
            <a:xfrm>
              <a:off x="2587944" y="2520621"/>
              <a:ext cx="414600" cy="414600"/>
            </a:xfrm>
            <a:prstGeom prst="ellipse">
              <a:avLst/>
            </a:prstGeom>
            <a:solidFill>
              <a:srgbClr val="F5B47A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223ed933169_0_120"/>
            <p:cNvSpPr/>
            <p:nvPr/>
          </p:nvSpPr>
          <p:spPr>
            <a:xfrm>
              <a:off x="3213418" y="2941451"/>
              <a:ext cx="5149200" cy="2999700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223ed933169_0_120"/>
            <p:cNvSpPr txBox="1"/>
            <p:nvPr/>
          </p:nvSpPr>
          <p:spPr>
            <a:xfrm>
              <a:off x="3213418" y="2941451"/>
              <a:ext cx="5149200" cy="29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197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MX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Afinar el modelo para mejorar su desempeño</a:t>
              </a:r>
              <a:endPara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0" name="Google Shape;200;g223ed933169_0_120"/>
            <p:cNvSpPr/>
            <p:nvPr/>
          </p:nvSpPr>
          <p:spPr>
            <a:xfrm>
              <a:off x="6751061" y="1142759"/>
              <a:ext cx="573600" cy="573600"/>
            </a:xfrm>
            <a:prstGeom prst="ellipse">
              <a:avLst/>
            </a:prstGeom>
            <a:solidFill>
              <a:srgbClr val="F5B47A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223ed933169_0_120"/>
            <p:cNvSpPr/>
            <p:nvPr/>
          </p:nvSpPr>
          <p:spPr>
            <a:xfrm>
              <a:off x="3356917" y="513143"/>
              <a:ext cx="6023100" cy="3832200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223ed933169_0_120"/>
            <p:cNvSpPr txBox="1"/>
            <p:nvPr/>
          </p:nvSpPr>
          <p:spPr>
            <a:xfrm>
              <a:off x="3356917" y="513143"/>
              <a:ext cx="6023100" cy="38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038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g223ed933169_0_120"/>
          <p:cNvSpPr txBox="1"/>
          <p:nvPr/>
        </p:nvSpPr>
        <p:spPr>
          <a:xfrm>
            <a:off x="9199445" y="1844540"/>
            <a:ext cx="478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Realizar una estratificación más precisa de las ubicaciones. Área Geoestadística Básica del INEGI.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23ed933169_0_120"/>
          <p:cNvSpPr txBox="1"/>
          <p:nvPr/>
        </p:nvSpPr>
        <p:spPr>
          <a:xfrm>
            <a:off x="370072" y="7032433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18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b="1" i="0" lang="es-MX" sz="18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MVP</a:t>
            </a:r>
            <a:r>
              <a:rPr lang="es-MX" sz="18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: Minimum Viable Product (Producto Mínimo Viable, en español)</a:t>
            </a:r>
            <a:endParaRPr i="0" sz="18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</cp:coreProperties>
</file>