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921625" cx="15122525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000000"/>
          </p15:clr>
        </p15:guide>
        <p15:guide id="2" pos="699">
          <p15:clr>
            <a:srgbClr val="000000"/>
          </p15:clr>
        </p15:guide>
        <p15:guide id="3" pos="2191">
          <p15:clr>
            <a:srgbClr val="9AA0A6"/>
          </p15:clr>
        </p15:guide>
        <p15:guide id="4" orient="horz" pos="112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1" roundtripDataSignature="AMtx7mivdPS1xettfD6Ew94qVnqp9Uqw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  <p:guide pos="699"/>
        <p:guide pos="2191"/>
        <p:guide pos="112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7163" y="685800"/>
            <a:ext cx="65436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2b2091f2c_0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22b2091f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5" name="Google Shape;15;p33"/>
          <p:cNvSpPr txBox="1"/>
          <p:nvPr>
            <p:ph idx="1" type="subTitle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hasCustomPrompt="1" type="title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42"/>
          <p:cNvSpPr txBox="1"/>
          <p:nvPr>
            <p:ph idx="1" type="body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23" name="Google Shape;23;p35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p36"/>
          <p:cNvSpPr txBox="1"/>
          <p:nvPr>
            <p:ph idx="2" type="body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4" name="Google Shape;34;p38"/>
          <p:cNvSpPr txBox="1"/>
          <p:nvPr>
            <p:ph idx="1" type="body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 txBox="1"/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42" name="Google Shape;42;p40"/>
          <p:cNvSpPr txBox="1"/>
          <p:nvPr>
            <p:ph idx="1" type="subTitle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p40"/>
          <p:cNvSpPr txBox="1"/>
          <p:nvPr>
            <p:ph idx="2" type="body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0" Type="http://schemas.openxmlformats.org/officeDocument/2006/relationships/image" Target="../media/image20.jpg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9.jpg"/><Relationship Id="rId7" Type="http://schemas.openxmlformats.org/officeDocument/2006/relationships/image" Target="../media/image18.jpg"/><Relationship Id="rId8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"/>
          <p:cNvPicPr preferRelativeResize="0"/>
          <p:nvPr/>
        </p:nvPicPr>
        <p:blipFill rotWithShape="1">
          <a:blip r:embed="rId3">
            <a:alphaModFix amt="50000"/>
          </a:blip>
          <a:srcRect b="52015" l="-22410" r="32297" t="-32620"/>
          <a:stretch/>
        </p:blipFill>
        <p:spPr>
          <a:xfrm>
            <a:off x="5728925" y="0"/>
            <a:ext cx="9393594" cy="79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1109176" y="3212020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-MX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Modelo de apertura de nuevas tiendas para comercio al detalle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127142" y="4901403"/>
            <a:ext cx="6485100" cy="2799004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Equipo #1</a:t>
            </a:r>
            <a:r>
              <a:rPr lang="es-MX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Gerardo Franco Meléndez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Miguel Ángel Macías Díaz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Roberto Carlo Mayén Vázquez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Rodrigo </a:t>
            </a:r>
            <a:r>
              <a:rPr lang="es-MX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Muro Bracho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Fernando Romero Arellano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-MX" sz="2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Introduccíón a Machine Learnig</a:t>
            </a:r>
            <a:endParaRPr b="0" i="0" sz="2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2"/>
          <p:cNvCxnSpPr/>
          <p:nvPr/>
        </p:nvCxnSpPr>
        <p:spPr>
          <a:xfrm>
            <a:off x="1298678" y="4768923"/>
            <a:ext cx="2896804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8535" y="218500"/>
            <a:ext cx="5800580" cy="1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9176" y="521150"/>
            <a:ext cx="2369774" cy="1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65623" y="2517754"/>
            <a:ext cx="4561872" cy="5676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3" name="Google Shape;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1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Nuestro objetivo es apoyar, a través de un modelo de </a:t>
            </a: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achine </a:t>
            </a: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earning, a los tomadores de decisiones de una cadena de comercio al detalle, sobre el mejor lugar para abrir una nueva tienda o sucursal.</a:t>
            </a:r>
            <a:endParaRPr b="0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INTRO: Elevator pitch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7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829" y="487855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7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2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3247650" y="778150"/>
            <a:ext cx="108993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mercado del comercio al detalle en México.</a:t>
            </a:r>
            <a:endParaRPr b="1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4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En México, las familias destinan 27% de su gasto en alimentos y bebidas. Hay 9.3 millones de personas que trabajan en este sector.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Sólo existen 3 jugadores con verdadera presencia nacional.</a:t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jugador más grande no enfrenta competencia en casi la mitad de sus tiendas ubicadas en zonas no urbanizadas o de menor densidad.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Los consumidores compran en las tiendas más cercanas para reducir costos y tiempos de viaje, por lo que l</a:t>
            </a:r>
            <a:r>
              <a:rPr lang="es-MX" sz="24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os competidores </a:t>
            </a: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son, principalmente, las cadenas regionales.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Existe un espacio amplio para cadenas regionales para crecer en número de tiendas y poder competir.</a:t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2258019" y="173508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Oportunidad de mercado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148" y="1743300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148" y="6806799"/>
            <a:ext cx="2927274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7"/>
          <p:cNvSpPr txBox="1"/>
          <p:nvPr/>
        </p:nvSpPr>
        <p:spPr>
          <a:xfrm>
            <a:off x="3480088" y="7390137"/>
            <a:ext cx="11169997" cy="467552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Estudio de competencia en el canal moderno del comercio al menudeo de alimentos y bebidas. COFECE. Noviembre del 2020</a:t>
            </a:r>
            <a:endParaRPr b="0" i="0" sz="11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3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5012143" y="2490830"/>
            <a:ext cx="8986793" cy="3530408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modelo propuesto </a:t>
            </a:r>
            <a:r>
              <a:rPr b="1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apoya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ostensiblemente la </a:t>
            </a:r>
            <a:r>
              <a:rPr b="1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toma de decisiones 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sobre el lugar más adecuado para la apertura de tiendas nuevas, haciendo una </a:t>
            </a:r>
            <a:r>
              <a:rPr b="1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predicción del desempeño 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 una sucursal nueva, dependiendo de algunas </a:t>
            </a:r>
            <a:r>
              <a:rPr b="1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variables geográficas y sociodemográficas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de los diferentes sitios propuestos para la apertura.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Problema a solucionar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4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4535235" y="855933"/>
            <a:ext cx="9734701" cy="68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4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prototipo se basa en un dataset que contiene datos históricos del desempeño de las tiendas.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Se incluyen, además, datos económicos y sociodemográficos de las ubicaciones en donde están las tiendas.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Con base en estas </a:t>
            </a:r>
            <a:r>
              <a:rPr lang="es-MX" sz="24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, construimos un modelo de ML para poder predecir el desempeño de una nueva tienda (margen de la venta neta).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Este modelo se alimenta, posteriormente, de las mismas variables de una potencial ubicación nueva, y se genera una predicción de desempeño para apoyar en la toma de decisiones.</a:t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2132" y="233709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2b2091f2c_0_0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22b2091f2c_0_0"/>
          <p:cNvSpPr txBox="1"/>
          <p:nvPr/>
        </p:nvSpPr>
        <p:spPr>
          <a:xfrm>
            <a:off x="8609246" y="5625845"/>
            <a:ext cx="72144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6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g222b2091f2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222b2091f2c_0_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8" name="Google Shape;128;g222b2091f2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22b2091f2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222b2091f2c_0_0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g222b2091f2c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8467" y="1104179"/>
            <a:ext cx="1548526" cy="97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22b2091f2c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07225" y="2886617"/>
            <a:ext cx="1571639" cy="116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22b2091f2c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6416" y="2269695"/>
            <a:ext cx="1885939" cy="1491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22b2091f2c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07225" y="4871947"/>
            <a:ext cx="1548529" cy="1024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22b2091f2c_0_0"/>
          <p:cNvSpPr txBox="1"/>
          <p:nvPr/>
        </p:nvSpPr>
        <p:spPr>
          <a:xfrm>
            <a:off x="1212057" y="5803157"/>
            <a:ext cx="1643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Ubicaciones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222b2091f2c_0_0"/>
          <p:cNvSpPr txBox="1"/>
          <p:nvPr/>
        </p:nvSpPr>
        <p:spPr>
          <a:xfrm>
            <a:off x="1233299" y="4041798"/>
            <a:ext cx="1643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Datos Históricos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222b2091f2c_0_0"/>
          <p:cNvSpPr txBox="1"/>
          <p:nvPr/>
        </p:nvSpPr>
        <p:spPr>
          <a:xfrm>
            <a:off x="807459" y="2039904"/>
            <a:ext cx="2579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Datos Sociodemográficos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222b2091f2c_0_0"/>
          <p:cNvSpPr/>
          <p:nvPr/>
        </p:nvSpPr>
        <p:spPr>
          <a:xfrm rot="952300">
            <a:off x="3125125" y="1833559"/>
            <a:ext cx="1985494" cy="4846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17D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22b2091f2c_0_0"/>
          <p:cNvSpPr/>
          <p:nvPr/>
        </p:nvSpPr>
        <p:spPr>
          <a:xfrm>
            <a:off x="3030560" y="3204247"/>
            <a:ext cx="1985400" cy="4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17D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22b2091f2c_0_0"/>
          <p:cNvSpPr/>
          <p:nvPr/>
        </p:nvSpPr>
        <p:spPr>
          <a:xfrm rot="-1331642">
            <a:off x="3039241" y="4542471"/>
            <a:ext cx="2235639" cy="4846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17D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22b2091f2c_0_0"/>
          <p:cNvSpPr txBox="1"/>
          <p:nvPr/>
        </p:nvSpPr>
        <p:spPr>
          <a:xfrm>
            <a:off x="7265310" y="5625845"/>
            <a:ext cx="26055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Predicción de desempeño de una nueva sucursal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una ubicación determinada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g222b2091f2c_0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27433" y="4201402"/>
            <a:ext cx="2252992" cy="130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22b2091f2c_0_0"/>
          <p:cNvSpPr/>
          <p:nvPr/>
        </p:nvSpPr>
        <p:spPr>
          <a:xfrm rot="5400000">
            <a:off x="7661547" y="2576535"/>
            <a:ext cx="1323000" cy="1607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22b2091f2c_0_0"/>
          <p:cNvSpPr txBox="1"/>
          <p:nvPr/>
        </p:nvSpPr>
        <p:spPr>
          <a:xfrm>
            <a:off x="4943302" y="3827507"/>
            <a:ext cx="260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6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5154319" y="1766211"/>
            <a:ext cx="870244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Para poder generar un Producto Mínimo Viable (MVP) se requiere de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Afinar el modelo para mejorar su desempeño.</a:t>
            </a:r>
            <a:endParaRPr/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Char char="•"/>
            </a:pPr>
            <a:r>
              <a:rPr lang="es-MX" sz="24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ncluir más variables sociodemográficas referentes al mercado objetivo.</a:t>
            </a:r>
            <a:endParaRPr/>
          </a:p>
          <a:p>
            <a:pPr indent="-1600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Realizar una estratificación más estrecha de las ubicaciones (en el prototipo se realizó a nivel población).</a:t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</cp:coreProperties>
</file>