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64" r:id="rId2"/>
    <p:sldId id="265" r:id="rId3"/>
    <p:sldId id="311" r:id="rId4"/>
    <p:sldId id="304" r:id="rId5"/>
    <p:sldId id="305" r:id="rId6"/>
    <p:sldId id="306" r:id="rId7"/>
    <p:sldId id="307" r:id="rId8"/>
    <p:sldId id="308" r:id="rId9"/>
    <p:sldId id="309" r:id="rId10"/>
    <p:sldId id="310" r:id="rId11"/>
    <p:sldId id="303" r:id="rId12"/>
  </p:sldIdLst>
  <p:sldSz cx="9144000" cy="5143500" type="screen16x9"/>
  <p:notesSz cx="6858000" cy="9144000"/>
  <p:embeddedFontLst>
    <p:embeddedFont>
      <p:font typeface="DM Sans"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5">
          <p15:clr>
            <a:srgbClr val="A4A3A4"/>
          </p15:clr>
        </p15:guide>
        <p15:guide id="2" pos="5426">
          <p15:clr>
            <a:srgbClr val="A4A3A4"/>
          </p15:clr>
        </p15:guide>
        <p15:guide id="3" pos="299">
          <p15:clr>
            <a:srgbClr val="9AA0A6"/>
          </p15:clr>
        </p15:guide>
        <p15:guide id="4" orient="horz" pos="28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232D2D-2623-453F-A001-43AFF068F9ED}">
  <a:tblStyle styleId="{34232D2D-2623-453F-A001-43AFF068F9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72"/>
      </p:cViewPr>
      <p:guideLst>
        <p:guide orient="horz" pos="295"/>
        <p:guide pos="5426"/>
        <p:guide pos="299"/>
        <p:guide orient="horz" pos="2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a1fbe47a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1a1fbe47a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64743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408847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41626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273832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240001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175514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1628016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75206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1fbe47a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1a1fbe47a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160841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ondo blanco">
  <p:cSld name="SECTION_HEADER_1_1_1_1_1_1_1_1">
    <p:spTree>
      <p:nvGrpSpPr>
        <p:cNvPr id="1" name="Shape 54"/>
        <p:cNvGrpSpPr/>
        <p:nvPr/>
      </p:nvGrpSpPr>
      <p:grpSpPr>
        <a:xfrm>
          <a:off x="0" y="0"/>
          <a:ext cx="0" cy="0"/>
          <a:chOff x="0" y="0"/>
          <a:chExt cx="0" cy="0"/>
        </a:xfrm>
      </p:grpSpPr>
      <p:pic>
        <p:nvPicPr>
          <p:cNvPr id="55" name="Google Shape;55;p15"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arátula 1">
  <p:cSld name="SECTION_HEADER_1_1_1">
    <p:spTree>
      <p:nvGrpSpPr>
        <p:cNvPr id="1" name="Shape 58"/>
        <p:cNvGrpSpPr/>
        <p:nvPr/>
      </p:nvGrpSpPr>
      <p:grpSpPr>
        <a:xfrm>
          <a:off x="0" y="0"/>
          <a:ext cx="0" cy="0"/>
          <a:chOff x="0" y="0"/>
          <a:chExt cx="0" cy="0"/>
        </a:xfrm>
      </p:grpSpPr>
      <p:pic>
        <p:nvPicPr>
          <p:cNvPr id="59" name="Google Shape;59;p17"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uadro">
  <p:cSld name="SECTION_HEADER_1_1_1_1_1_1">
    <p:spTree>
      <p:nvGrpSpPr>
        <p:cNvPr id="1" name="Shape 62"/>
        <p:cNvGrpSpPr/>
        <p:nvPr/>
      </p:nvGrpSpPr>
      <p:grpSpPr>
        <a:xfrm>
          <a:off x="0" y="0"/>
          <a:ext cx="0" cy="0"/>
          <a:chOff x="0" y="0"/>
          <a:chExt cx="0" cy="0"/>
        </a:xfrm>
      </p:grpSpPr>
      <p:pic>
        <p:nvPicPr>
          <p:cNvPr id="63" name="Google Shape;63;p19"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03-A">
  <p:cSld name="SECTION_HEADER_1_1_2">
    <p:spTree>
      <p:nvGrpSpPr>
        <p:cNvPr id="1" name="Shape 68"/>
        <p:cNvGrpSpPr/>
        <p:nvPr/>
      </p:nvGrpSpPr>
      <p:grpSpPr>
        <a:xfrm>
          <a:off x="0" y="0"/>
          <a:ext cx="0" cy="0"/>
          <a:chOff x="0" y="0"/>
          <a:chExt cx="0" cy="0"/>
        </a:xfrm>
      </p:grpSpPr>
      <p:pic>
        <p:nvPicPr>
          <p:cNvPr id="69" name="Google Shape;69;p22"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03-B 5 1">
  <p:cSld name="SECTION_HEADER_1_1_1_1_1_1_1_1_1_8">
    <p:spTree>
      <p:nvGrpSpPr>
        <p:cNvPr id="1" name="Shape 74"/>
        <p:cNvGrpSpPr/>
        <p:nvPr/>
      </p:nvGrpSpPr>
      <p:grpSpPr>
        <a:xfrm>
          <a:off x="0" y="0"/>
          <a:ext cx="0" cy="0"/>
          <a:chOff x="0" y="0"/>
          <a:chExt cx="0" cy="0"/>
        </a:xfrm>
      </p:grpSpPr>
      <p:pic>
        <p:nvPicPr>
          <p:cNvPr id="75" name="Google Shape;75;p25"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3" r:id="rId12"/>
    <p:sldLayoutId id="2147483665" r:id="rId13"/>
    <p:sldLayoutId id="2147483668"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34"/>
          <p:cNvSpPr txBox="1"/>
          <p:nvPr/>
        </p:nvSpPr>
        <p:spPr>
          <a:xfrm>
            <a:off x="1793984" y="2209037"/>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Presentación ejecutiva</a:t>
            </a:r>
            <a:endParaRPr sz="4000" b="1" i="0" u="none" strike="noStrike" cap="none" dirty="0">
              <a:solidFill>
                <a:schemeClr val="dk1"/>
              </a:solidFill>
              <a:latin typeface="DM Sans"/>
              <a:ea typeface="DM Sans"/>
              <a:cs typeface="DM Sans"/>
              <a:sym typeface="DM Sans"/>
            </a:endParaRPr>
          </a:p>
        </p:txBody>
      </p:sp>
      <p:sp>
        <p:nvSpPr>
          <p:cNvPr id="2" name="Google Shape;194;p35">
            <a:extLst>
              <a:ext uri="{FF2B5EF4-FFF2-40B4-BE49-F238E27FC236}">
                <a16:creationId xmlns:a16="http://schemas.microsoft.com/office/drawing/2014/main" id="{9842ABD9-6645-EFA8-B1DE-E7283D8A0F8D}"/>
              </a:ext>
            </a:extLst>
          </p:cNvPr>
          <p:cNvSpPr txBox="1"/>
          <p:nvPr/>
        </p:nvSpPr>
        <p:spPr>
          <a:xfrm>
            <a:off x="5217736" y="618942"/>
            <a:ext cx="3190148" cy="1161826"/>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00000"/>
              </a:lnSpc>
              <a:spcBef>
                <a:spcPts val="600"/>
              </a:spcBef>
              <a:spcAft>
                <a:spcPts val="0"/>
              </a:spcAft>
              <a:buClr>
                <a:schemeClr val="dk1"/>
              </a:buClr>
              <a:buSzPts val="1100"/>
              <a:buFont typeface="Arial"/>
              <a:buNone/>
            </a:pPr>
            <a:r>
              <a:rPr lang="es-ES" sz="1350" b="1" i="1" dirty="0">
                <a:solidFill>
                  <a:schemeClr val="dk1"/>
                </a:solidFill>
                <a:latin typeface="DM Sans"/>
                <a:ea typeface="DM Sans"/>
                <a:cs typeface="DM Sans"/>
                <a:sym typeface="DM Sans"/>
              </a:rPr>
              <a:t>Rodrigo Echegoyemberry </a:t>
            </a:r>
          </a:p>
          <a:p>
            <a:pPr marL="0" lvl="0" indent="0" algn="ctr" rtl="0">
              <a:lnSpc>
                <a:spcPct val="100000"/>
              </a:lnSpc>
              <a:spcBef>
                <a:spcPts val="600"/>
              </a:spcBef>
              <a:spcAft>
                <a:spcPts val="0"/>
              </a:spcAft>
              <a:buClr>
                <a:schemeClr val="dk1"/>
              </a:buClr>
              <a:buSzPts val="1100"/>
              <a:buFont typeface="Arial"/>
              <a:buNone/>
            </a:pPr>
            <a:r>
              <a:rPr lang="es-ES" sz="1000" b="1" i="1" dirty="0">
                <a:solidFill>
                  <a:schemeClr val="dk1"/>
                </a:solidFill>
                <a:latin typeface="DM Sans"/>
                <a:ea typeface="DM Sans"/>
                <a:cs typeface="DM Sans"/>
                <a:sym typeface="DM Sans"/>
              </a:rPr>
              <a:t>aspirante a Data Scientist </a:t>
            </a:r>
          </a:p>
          <a:p>
            <a:pPr marL="0" lvl="0" indent="0" algn="ctr" rtl="0">
              <a:lnSpc>
                <a:spcPct val="100000"/>
              </a:lnSpc>
              <a:spcBef>
                <a:spcPts val="600"/>
              </a:spcBef>
              <a:spcAft>
                <a:spcPts val="0"/>
              </a:spcAft>
              <a:buClr>
                <a:schemeClr val="dk1"/>
              </a:buClr>
              <a:buSzPts val="1100"/>
              <a:buFont typeface="Arial"/>
              <a:buNone/>
            </a:pPr>
            <a:r>
              <a:rPr lang="es-ES" sz="1000" b="1" i="1" dirty="0" err="1">
                <a:solidFill>
                  <a:schemeClr val="dk1"/>
                </a:solidFill>
                <a:latin typeface="DM Sans"/>
                <a:ea typeface="DM Sans"/>
                <a:cs typeface="DM Sans"/>
                <a:sym typeface="DM Sans"/>
              </a:rPr>
              <a:t>by</a:t>
            </a:r>
            <a:r>
              <a:rPr lang="es-ES" sz="1000" b="1" i="1" dirty="0">
                <a:solidFill>
                  <a:schemeClr val="dk1"/>
                </a:solidFill>
                <a:latin typeface="DM Sans"/>
                <a:ea typeface="DM Sans"/>
                <a:cs typeface="DM Sans"/>
                <a:sym typeface="DM Sans"/>
              </a:rPr>
              <a:t> </a:t>
            </a:r>
            <a:r>
              <a:rPr lang="es-ES" sz="1000" b="1" i="1" dirty="0" err="1">
                <a:solidFill>
                  <a:schemeClr val="dk1"/>
                </a:solidFill>
                <a:latin typeface="DM Sans"/>
                <a:ea typeface="DM Sans"/>
                <a:cs typeface="DM Sans"/>
                <a:sym typeface="DM Sans"/>
              </a:rPr>
              <a:t>CoderHouse</a:t>
            </a:r>
            <a:r>
              <a:rPr lang="es-ES" sz="1000" b="1" i="1" dirty="0">
                <a:solidFill>
                  <a:schemeClr val="dk1"/>
                </a:solidFill>
                <a:latin typeface="DM Sans"/>
                <a:ea typeface="DM Sans"/>
                <a:cs typeface="DM Sans"/>
                <a:sym typeface="DM Sans"/>
              </a:rPr>
              <a:t>. </a:t>
            </a:r>
          </a:p>
          <a:p>
            <a:pPr marL="0" lvl="0" indent="0" algn="ctr" rtl="0">
              <a:lnSpc>
                <a:spcPct val="100000"/>
              </a:lnSpc>
              <a:spcBef>
                <a:spcPts val="600"/>
              </a:spcBef>
              <a:spcAft>
                <a:spcPts val="0"/>
              </a:spcAft>
              <a:buClr>
                <a:schemeClr val="dk1"/>
              </a:buClr>
              <a:buSzPts val="1100"/>
              <a:buFont typeface="Arial"/>
              <a:buNone/>
            </a:pPr>
            <a:r>
              <a:rPr lang="es-ES" sz="1000" b="1" i="1" dirty="0">
                <a:solidFill>
                  <a:schemeClr val="dk1"/>
                </a:solidFill>
                <a:latin typeface="DM Sans"/>
                <a:ea typeface="DM Sans"/>
                <a:cs typeface="DM Sans"/>
                <a:sym typeface="DM Sans"/>
              </a:rPr>
              <a:t>Septiembre 2023</a:t>
            </a:r>
            <a:endParaRPr sz="1000" b="1" i="1" dirty="0">
              <a:solidFill>
                <a:schemeClr val="dk1"/>
              </a:solidFill>
              <a:latin typeface="DM Sans"/>
              <a:ea typeface="DM Sans"/>
              <a:cs typeface="DM Sans"/>
              <a:sym typeface="DM Sans"/>
            </a:endParaRPr>
          </a:p>
        </p:txBody>
      </p:sp>
      <p:pic>
        <p:nvPicPr>
          <p:cNvPr id="4" name="Google Shape;520;p65">
            <a:extLst>
              <a:ext uri="{FF2B5EF4-FFF2-40B4-BE49-F238E27FC236}">
                <a16:creationId xmlns:a16="http://schemas.microsoft.com/office/drawing/2014/main" id="{CC3E67CB-6F75-31B5-898C-DCC6F3317094}"/>
              </a:ext>
            </a:extLst>
          </p:cNvPr>
          <p:cNvPicPr preferRelativeResize="0"/>
          <p:nvPr/>
        </p:nvPicPr>
        <p:blipFill rotWithShape="1">
          <a:blip r:embed="rId3">
            <a:alphaModFix/>
          </a:blip>
          <a:srcRect l="32353" t="22458" r="32793" b="20234"/>
          <a:stretch/>
        </p:blipFill>
        <p:spPr>
          <a:xfrm>
            <a:off x="8103325" y="0"/>
            <a:ext cx="872370" cy="1038912"/>
          </a:xfrm>
          <a:prstGeom prst="rect">
            <a:avLst/>
          </a:prstGeom>
          <a:noFill/>
          <a:ln>
            <a:noFill/>
          </a:ln>
          <a:effectLst>
            <a:softEdge rad="1143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90"/>
        <p:cNvGrpSpPr/>
        <p:nvPr/>
      </p:nvGrpSpPr>
      <p:grpSpPr>
        <a:xfrm>
          <a:off x="0" y="0"/>
          <a:ext cx="0" cy="0"/>
          <a:chOff x="0" y="0"/>
          <a:chExt cx="0" cy="0"/>
        </a:xfrm>
      </p:grpSpPr>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 name="Google Shape;194;p35">
            <a:extLst>
              <a:ext uri="{FF2B5EF4-FFF2-40B4-BE49-F238E27FC236}">
                <a16:creationId xmlns:a16="http://schemas.microsoft.com/office/drawing/2014/main" id="{D01E034C-E77D-6F30-9BBF-6CCD9AABD8DA}"/>
              </a:ext>
            </a:extLst>
          </p:cNvPr>
          <p:cNvSpPr txBox="1"/>
          <p:nvPr/>
        </p:nvSpPr>
        <p:spPr>
          <a:xfrm>
            <a:off x="451882" y="2292902"/>
            <a:ext cx="4906489" cy="2077462"/>
          </a:xfrm>
          <a:prstGeom prst="rect">
            <a:avLst/>
          </a:prstGeom>
          <a:solidFill>
            <a:schemeClr val="lt1">
              <a:alpha val="12000"/>
            </a:schemeClr>
          </a:solid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Un único gráfico un gran insight fue todo lo que necesitó este matrimonio, ahora si empresarios, para comprender, dejar de sufrir y tomar las riendas de su negocio. </a:t>
            </a:r>
          </a:p>
          <a:p>
            <a:pPr marL="0" lvl="0" indent="0" algn="just" rtl="0">
              <a:lnSpc>
                <a:spcPct val="100000"/>
              </a:lnSpc>
              <a:spcBef>
                <a:spcPts val="600"/>
              </a:spcBef>
              <a:spcAft>
                <a:spcPts val="0"/>
              </a:spcAft>
              <a:buClr>
                <a:schemeClr val="dk1"/>
              </a:buClr>
              <a:buSzPts val="1100"/>
              <a:buFont typeface="Arial"/>
              <a:buNone/>
            </a:pPr>
            <a:endParaRPr lang="es-ES" sz="1350" b="1" dirty="0">
              <a:solidFill>
                <a:schemeClr val="dk1"/>
              </a:solidFill>
              <a:latin typeface="DM Sans"/>
              <a:ea typeface="DM Sans"/>
              <a:cs typeface="DM Sans"/>
              <a:sym typeface="DM Sans"/>
            </a:endParaRPr>
          </a:p>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Finalmente encontraron el por qué vendían tan barato, corrigieron sus precios, compensaron las bajas en sus ventas y al día de hoy el negocio marcha sobre ruedas…</a:t>
            </a:r>
            <a:endParaRPr sz="1350" b="1" dirty="0">
              <a:solidFill>
                <a:schemeClr val="dk1"/>
              </a:solidFill>
              <a:latin typeface="DM Sans"/>
              <a:ea typeface="DM Sans"/>
              <a:cs typeface="DM Sans"/>
              <a:sym typeface="DM Sans"/>
            </a:endParaRPr>
          </a:p>
        </p:txBody>
      </p:sp>
      <p:sp>
        <p:nvSpPr>
          <p:cNvPr id="2" name="Google Shape;191;p35">
            <a:extLst>
              <a:ext uri="{FF2B5EF4-FFF2-40B4-BE49-F238E27FC236}">
                <a16:creationId xmlns:a16="http://schemas.microsoft.com/office/drawing/2014/main" id="{847D120F-136E-DD64-9408-05900E78DA1D}"/>
              </a:ext>
            </a:extLst>
          </p:cNvPr>
          <p:cNvSpPr txBox="1"/>
          <p:nvPr/>
        </p:nvSpPr>
        <p:spPr>
          <a:xfrm>
            <a:off x="565627" y="251987"/>
            <a:ext cx="8389088" cy="1846629"/>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Un pequeño gráfico para el negocio un gran insight para la humanidad…</a:t>
            </a:r>
            <a:endParaRPr sz="4000" b="1" i="0" u="none" strike="noStrike" cap="none" dirty="0">
              <a:solidFill>
                <a:schemeClr val="dk1"/>
              </a:solidFill>
              <a:latin typeface="DM Sans"/>
              <a:ea typeface="DM Sans"/>
              <a:cs typeface="DM Sans"/>
              <a:sym typeface="DM Sans"/>
            </a:endParaRPr>
          </a:p>
        </p:txBody>
      </p:sp>
      <p:pic>
        <p:nvPicPr>
          <p:cNvPr id="4" name="Google Shape;195;p35">
            <a:extLst>
              <a:ext uri="{FF2B5EF4-FFF2-40B4-BE49-F238E27FC236}">
                <a16:creationId xmlns:a16="http://schemas.microsoft.com/office/drawing/2014/main" id="{8D30CAD6-2C09-FC5D-D9CA-EDD2DAE9239B}"/>
              </a:ext>
            </a:extLst>
          </p:cNvPr>
          <p:cNvPicPr preferRelativeResize="0"/>
          <p:nvPr/>
        </p:nvPicPr>
        <p:blipFill>
          <a:blip r:embed="rId3">
            <a:alphaModFix/>
          </a:blip>
          <a:stretch>
            <a:fillRect/>
          </a:stretch>
        </p:blipFill>
        <p:spPr>
          <a:xfrm>
            <a:off x="112194" y="4370364"/>
            <a:ext cx="679375" cy="679375"/>
          </a:xfrm>
          <a:prstGeom prst="rect">
            <a:avLst/>
          </a:prstGeom>
          <a:noFill/>
          <a:ln>
            <a:noFill/>
          </a:ln>
        </p:spPr>
      </p:pic>
      <p:pic>
        <p:nvPicPr>
          <p:cNvPr id="6" name="Imagen 5">
            <a:extLst>
              <a:ext uri="{FF2B5EF4-FFF2-40B4-BE49-F238E27FC236}">
                <a16:creationId xmlns:a16="http://schemas.microsoft.com/office/drawing/2014/main" id="{63B20732-CA18-2595-D360-06EBF7AF382D}"/>
              </a:ext>
            </a:extLst>
          </p:cNvPr>
          <p:cNvPicPr>
            <a:picLocks noChangeAspect="1"/>
          </p:cNvPicPr>
          <p:nvPr/>
        </p:nvPicPr>
        <p:blipFill>
          <a:blip r:embed="rId4"/>
          <a:stretch>
            <a:fillRect/>
          </a:stretch>
        </p:blipFill>
        <p:spPr>
          <a:xfrm rot="20886680">
            <a:off x="5601255" y="2053309"/>
            <a:ext cx="3468315" cy="2719092"/>
          </a:xfrm>
          <a:prstGeom prst="rect">
            <a:avLst/>
          </a:prstGeom>
          <a:gradFill>
            <a:gsLst>
              <a:gs pos="20000">
                <a:schemeClr val="accent1">
                  <a:lumMod val="5000"/>
                  <a:lumOff val="95000"/>
                </a:schemeClr>
              </a:gs>
              <a:gs pos="6600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gradFill>
          <a:effectLst>
            <a:softEdge rad="406400"/>
          </a:effectLst>
        </p:spPr>
      </p:pic>
    </p:spTree>
    <p:extLst>
      <p:ext uri="{BB962C8B-B14F-4D97-AF65-F5344CB8AC3E}">
        <p14:creationId xmlns:p14="http://schemas.microsoft.com/office/powerpoint/2010/main" val="50368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sp>
        <p:nvSpPr>
          <p:cNvPr id="191" name="Google Shape;191;p35"/>
          <p:cNvSpPr txBox="1"/>
          <p:nvPr/>
        </p:nvSpPr>
        <p:spPr>
          <a:xfrm>
            <a:off x="659869" y="843010"/>
            <a:ext cx="7537834" cy="1846629"/>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dirty="0">
                <a:solidFill>
                  <a:schemeClr val="dk1"/>
                </a:solidFill>
                <a:latin typeface="DM Sans"/>
                <a:ea typeface="DM Sans"/>
                <a:cs typeface="DM Sans"/>
                <a:sym typeface="DM Sans"/>
              </a:rPr>
              <a:t>Gracias!. </a:t>
            </a: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dirty="0">
                <a:solidFill>
                  <a:schemeClr val="dk1"/>
                </a:solidFill>
                <a:latin typeface="DM Sans"/>
                <a:ea typeface="DM Sans"/>
                <a:cs typeface="DM Sans"/>
                <a:sym typeface="DM Sans"/>
              </a:rPr>
              <a:t>H</a:t>
            </a:r>
            <a:r>
              <a:rPr lang="es" sz="4000" b="1" dirty="0">
                <a:solidFill>
                  <a:schemeClr val="dk1"/>
                </a:solidFill>
                <a:latin typeface="DM Sans"/>
                <a:ea typeface="DM Sans"/>
                <a:cs typeface="DM Sans"/>
                <a:sym typeface="DM Sans"/>
              </a:rPr>
              <a:t>asta la próxima story telling…</a:t>
            </a:r>
            <a:endParaRPr sz="4000" b="1" i="0" u="none" strike="noStrike" cap="none" dirty="0">
              <a:solidFill>
                <a:schemeClr val="dk1"/>
              </a:solidFill>
              <a:latin typeface="DM Sans"/>
              <a:ea typeface="DM Sans"/>
              <a:cs typeface="DM Sans"/>
              <a:sym typeface="DM Sans"/>
            </a:endParaRPr>
          </a:p>
        </p:txBody>
      </p:sp>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3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pic>
        <p:nvPicPr>
          <p:cNvPr id="5" name="Imagen 4">
            <a:extLst>
              <a:ext uri="{FF2B5EF4-FFF2-40B4-BE49-F238E27FC236}">
                <a16:creationId xmlns:a16="http://schemas.microsoft.com/office/drawing/2014/main" id="{0CB7A6E1-3820-4549-E1CA-EA833F61490A}"/>
              </a:ext>
            </a:extLst>
          </p:cNvPr>
          <p:cNvPicPr>
            <a:picLocks noChangeAspect="1"/>
          </p:cNvPicPr>
          <p:nvPr/>
        </p:nvPicPr>
        <p:blipFill>
          <a:blip r:embed="rId3"/>
          <a:stretch>
            <a:fillRect/>
          </a:stretch>
        </p:blipFill>
        <p:spPr>
          <a:xfrm rot="582345">
            <a:off x="73853" y="4124142"/>
            <a:ext cx="886716" cy="951422"/>
          </a:xfrm>
          <a:prstGeom prst="rect">
            <a:avLst/>
          </a:prstGeom>
          <a:effectLst>
            <a:softEdge rad="0"/>
          </a:effectLst>
        </p:spPr>
      </p:pic>
      <p:sp>
        <p:nvSpPr>
          <p:cNvPr id="191" name="Google Shape;191;p35"/>
          <p:cNvSpPr txBox="1"/>
          <p:nvPr/>
        </p:nvSpPr>
        <p:spPr>
          <a:xfrm>
            <a:off x="134607" y="189303"/>
            <a:ext cx="8141100" cy="1292631"/>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Análisis de la venta de artículos de ciclismo a diferentes países.</a:t>
            </a:r>
            <a:endParaRPr sz="4000" b="1" i="0" u="none" strike="noStrike" cap="none" dirty="0">
              <a:solidFill>
                <a:schemeClr val="dk1"/>
              </a:solidFill>
              <a:latin typeface="DM Sans"/>
              <a:ea typeface="DM Sans"/>
              <a:cs typeface="DM Sans"/>
              <a:sym typeface="DM Sans"/>
            </a:endParaRPr>
          </a:p>
        </p:txBody>
      </p:sp>
      <p:sp>
        <p:nvSpPr>
          <p:cNvPr id="194" name="Google Shape;194;p35"/>
          <p:cNvSpPr txBox="1"/>
          <p:nvPr/>
        </p:nvSpPr>
        <p:spPr>
          <a:xfrm>
            <a:off x="4901609" y="1943062"/>
            <a:ext cx="3880884" cy="884827"/>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dirty="0">
                <a:solidFill>
                  <a:schemeClr val="dk1"/>
                </a:solidFill>
                <a:latin typeface="DM Sans"/>
                <a:ea typeface="DM Sans"/>
                <a:cs typeface="DM Sans"/>
                <a:sym typeface="DM Sans"/>
              </a:rPr>
              <a:t>Un matrimonio emprendedor ex deportistas deciden cumplir el sueño de su vida y vender artículos del deporte que aman: </a:t>
            </a:r>
            <a:r>
              <a:rPr lang="es-ES" sz="1350" b="1" dirty="0">
                <a:solidFill>
                  <a:schemeClr val="dk1"/>
                </a:solidFill>
                <a:latin typeface="DM Sans"/>
                <a:ea typeface="DM Sans"/>
                <a:cs typeface="DM Sans"/>
                <a:sym typeface="DM Sans"/>
              </a:rPr>
              <a:t>el ciclismo.</a:t>
            </a:r>
            <a:endParaRPr sz="1350" b="1" dirty="0">
              <a:solidFill>
                <a:schemeClr val="dk1"/>
              </a:solidFill>
              <a:latin typeface="DM Sans"/>
              <a:ea typeface="DM Sans"/>
              <a:cs typeface="DM Sans"/>
              <a:sym typeface="DM Sans"/>
            </a:endParaRPr>
          </a:p>
        </p:txBody>
      </p:sp>
      <p:pic>
        <p:nvPicPr>
          <p:cNvPr id="15" name="Imagen 14">
            <a:extLst>
              <a:ext uri="{FF2B5EF4-FFF2-40B4-BE49-F238E27FC236}">
                <a16:creationId xmlns:a16="http://schemas.microsoft.com/office/drawing/2014/main" id="{0FDC43B6-4EAD-F278-2CE4-DA01C0D8B94B}"/>
              </a:ext>
            </a:extLst>
          </p:cNvPr>
          <p:cNvPicPr>
            <a:picLocks noChangeAspect="1"/>
          </p:cNvPicPr>
          <p:nvPr/>
        </p:nvPicPr>
        <p:blipFill>
          <a:blip r:embed="rId4"/>
          <a:stretch>
            <a:fillRect/>
          </a:stretch>
        </p:blipFill>
        <p:spPr>
          <a:xfrm>
            <a:off x="858688" y="1222317"/>
            <a:ext cx="4170512" cy="3480501"/>
          </a:xfrm>
          <a:prstGeom prst="rect">
            <a:avLst/>
          </a:prstGeom>
          <a:effectLst>
            <a:softEdge rad="381000"/>
          </a:effectLst>
        </p:spPr>
      </p:pic>
      <p:pic>
        <p:nvPicPr>
          <p:cNvPr id="17" name="Imagen 16">
            <a:extLst>
              <a:ext uri="{FF2B5EF4-FFF2-40B4-BE49-F238E27FC236}">
                <a16:creationId xmlns:a16="http://schemas.microsoft.com/office/drawing/2014/main" id="{8B99F439-9DC6-2873-CFDA-F0CF6DB48576}"/>
              </a:ext>
            </a:extLst>
          </p:cNvPr>
          <p:cNvPicPr>
            <a:picLocks noChangeAspect="1"/>
          </p:cNvPicPr>
          <p:nvPr/>
        </p:nvPicPr>
        <p:blipFill>
          <a:blip r:embed="rId5"/>
          <a:stretch>
            <a:fillRect/>
          </a:stretch>
        </p:blipFill>
        <p:spPr>
          <a:xfrm rot="20332249">
            <a:off x="6598968" y="2875331"/>
            <a:ext cx="2073826" cy="2088278"/>
          </a:xfrm>
          <a:prstGeom prst="rect">
            <a:avLst/>
          </a:prstGeom>
          <a:effectLst>
            <a:softEdge rad="2794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pic>
        <p:nvPicPr>
          <p:cNvPr id="9" name="Imagen 8">
            <a:extLst>
              <a:ext uri="{FF2B5EF4-FFF2-40B4-BE49-F238E27FC236}">
                <a16:creationId xmlns:a16="http://schemas.microsoft.com/office/drawing/2014/main" id="{41C5BEA8-AE73-3D37-4265-5B71D8916817}"/>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trans="68000" pencilSize="31"/>
                    </a14:imgEffect>
                  </a14:imgLayer>
                </a14:imgProps>
              </a:ext>
            </a:extLst>
          </a:blip>
          <a:stretch>
            <a:fillRect/>
          </a:stretch>
        </p:blipFill>
        <p:spPr>
          <a:xfrm>
            <a:off x="8295678" y="189303"/>
            <a:ext cx="713715" cy="850968"/>
          </a:xfrm>
          <a:prstGeom prst="rect">
            <a:avLst/>
          </a:prstGeom>
          <a:effectLst>
            <a:softEdge rad="127000"/>
          </a:effectLst>
        </p:spPr>
      </p:pic>
      <p:pic>
        <p:nvPicPr>
          <p:cNvPr id="7" name="Imagen 6">
            <a:extLst>
              <a:ext uri="{FF2B5EF4-FFF2-40B4-BE49-F238E27FC236}">
                <a16:creationId xmlns:a16="http://schemas.microsoft.com/office/drawing/2014/main" id="{F3AD5E01-EDA2-9A02-3F80-BB0A8EE8374F}"/>
              </a:ext>
            </a:extLst>
          </p:cNvPr>
          <p:cNvPicPr>
            <a:picLocks noChangeAspect="1"/>
          </p:cNvPicPr>
          <p:nvPr/>
        </p:nvPicPr>
        <p:blipFill>
          <a:blip r:embed="rId5"/>
          <a:stretch>
            <a:fillRect/>
          </a:stretch>
        </p:blipFill>
        <p:spPr>
          <a:xfrm rot="20552922">
            <a:off x="961457" y="2109836"/>
            <a:ext cx="1494304" cy="923829"/>
          </a:xfrm>
          <a:prstGeom prst="rect">
            <a:avLst/>
          </a:prstGeom>
          <a:effectLst>
            <a:softEdge rad="139700"/>
          </a:effectLst>
        </p:spPr>
      </p:pic>
      <p:sp>
        <p:nvSpPr>
          <p:cNvPr id="191" name="Google Shape;191;p35"/>
          <p:cNvSpPr txBox="1"/>
          <p:nvPr/>
        </p:nvSpPr>
        <p:spPr>
          <a:xfrm>
            <a:off x="134607" y="189303"/>
            <a:ext cx="8141100" cy="1292631"/>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Análisis de la venta de artículos de ciclismo a diferentes países.</a:t>
            </a:r>
            <a:endParaRPr sz="4000" b="1" i="0" u="none" strike="noStrike" cap="none" dirty="0">
              <a:solidFill>
                <a:schemeClr val="dk1"/>
              </a:solidFill>
              <a:latin typeface="DM Sans"/>
              <a:ea typeface="DM Sans"/>
              <a:cs typeface="DM Sans"/>
              <a:sym typeface="DM Sans"/>
            </a:endParaRPr>
          </a:p>
        </p:txBody>
      </p:sp>
      <p:sp>
        <p:nvSpPr>
          <p:cNvPr id="2" name="Google Shape;194;p35">
            <a:extLst>
              <a:ext uri="{FF2B5EF4-FFF2-40B4-BE49-F238E27FC236}">
                <a16:creationId xmlns:a16="http://schemas.microsoft.com/office/drawing/2014/main" id="{CDF89E59-4F1F-1382-A19A-7A9864F2F68A}"/>
              </a:ext>
            </a:extLst>
          </p:cNvPr>
          <p:cNvSpPr txBox="1"/>
          <p:nvPr/>
        </p:nvSpPr>
        <p:spPr>
          <a:xfrm>
            <a:off x="2636314" y="1802301"/>
            <a:ext cx="3626263" cy="884827"/>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600"/>
              </a:spcBef>
              <a:spcAft>
                <a:spcPts val="0"/>
              </a:spcAft>
              <a:buClr>
                <a:schemeClr val="dk1"/>
              </a:buClr>
              <a:buSzPts val="1100"/>
              <a:buFont typeface="Arial"/>
              <a:buNone/>
            </a:pPr>
            <a:r>
              <a:rPr lang="es-ES" sz="1350" dirty="0">
                <a:solidFill>
                  <a:schemeClr val="dk1"/>
                </a:solidFill>
                <a:latin typeface="DM Sans"/>
                <a:ea typeface="DM Sans"/>
                <a:cs typeface="DM Sans"/>
                <a:sym typeface="DM Sans"/>
              </a:rPr>
              <a:t>Llevan 2 años vendiendo los artículos, tienen muchos clientes, de países como Estados Unidos, Alemania e Inglaterra. </a:t>
            </a:r>
            <a:endParaRPr sz="1350" b="1" dirty="0">
              <a:solidFill>
                <a:schemeClr val="dk1"/>
              </a:solidFill>
              <a:latin typeface="DM Sans"/>
              <a:ea typeface="DM Sans"/>
              <a:cs typeface="DM Sans"/>
              <a:sym typeface="DM Sans"/>
            </a:endParaRPr>
          </a:p>
        </p:txBody>
      </p:sp>
      <p:sp>
        <p:nvSpPr>
          <p:cNvPr id="3" name="Google Shape;194;p35">
            <a:extLst>
              <a:ext uri="{FF2B5EF4-FFF2-40B4-BE49-F238E27FC236}">
                <a16:creationId xmlns:a16="http://schemas.microsoft.com/office/drawing/2014/main" id="{5067532E-4364-8E96-30B7-0917A724D6FE}"/>
              </a:ext>
            </a:extLst>
          </p:cNvPr>
          <p:cNvSpPr txBox="1"/>
          <p:nvPr/>
        </p:nvSpPr>
        <p:spPr>
          <a:xfrm>
            <a:off x="953014" y="3368791"/>
            <a:ext cx="5309564" cy="884827"/>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dirty="0">
                <a:solidFill>
                  <a:schemeClr val="dk1"/>
                </a:solidFill>
                <a:latin typeface="DM Sans"/>
                <a:ea typeface="DM Sans"/>
                <a:cs typeface="DM Sans"/>
                <a:sym typeface="DM Sans"/>
              </a:rPr>
              <a:t>Aunque sus ventas son numerosas y tienen clientes de ambos sexos y de todas las edades…. Sus ingresos y sus bolsillos no reflejan lo que ellos parecen ver. </a:t>
            </a:r>
            <a:endParaRPr sz="1350" b="1" dirty="0">
              <a:solidFill>
                <a:schemeClr val="dk1"/>
              </a:solidFill>
              <a:latin typeface="DM Sans"/>
              <a:ea typeface="DM Sans"/>
              <a:cs typeface="DM Sans"/>
              <a:sym typeface="DM Sans"/>
            </a:endParaRPr>
          </a:p>
        </p:txBody>
      </p:sp>
      <p:pic>
        <p:nvPicPr>
          <p:cNvPr id="11" name="Imagen 10">
            <a:extLst>
              <a:ext uri="{FF2B5EF4-FFF2-40B4-BE49-F238E27FC236}">
                <a16:creationId xmlns:a16="http://schemas.microsoft.com/office/drawing/2014/main" id="{7396D0FC-6810-2A17-6DB1-9A8F7D7039A2}"/>
              </a:ext>
            </a:extLst>
          </p:cNvPr>
          <p:cNvPicPr>
            <a:picLocks noChangeAspect="1"/>
          </p:cNvPicPr>
          <p:nvPr/>
        </p:nvPicPr>
        <p:blipFill>
          <a:blip r:embed="rId6"/>
          <a:stretch>
            <a:fillRect/>
          </a:stretch>
        </p:blipFill>
        <p:spPr>
          <a:xfrm>
            <a:off x="6918208" y="1762987"/>
            <a:ext cx="942014" cy="964443"/>
          </a:xfrm>
          <a:prstGeom prst="rect">
            <a:avLst/>
          </a:prstGeom>
          <a:effectLst>
            <a:softEdge rad="165100"/>
          </a:effectLst>
        </p:spPr>
      </p:pic>
      <p:pic>
        <p:nvPicPr>
          <p:cNvPr id="13" name="Imagen 12">
            <a:extLst>
              <a:ext uri="{FF2B5EF4-FFF2-40B4-BE49-F238E27FC236}">
                <a16:creationId xmlns:a16="http://schemas.microsoft.com/office/drawing/2014/main" id="{4B6EF229-827B-5841-1A4B-2EB671E04D00}"/>
              </a:ext>
            </a:extLst>
          </p:cNvPr>
          <p:cNvPicPr>
            <a:picLocks noChangeAspect="1"/>
          </p:cNvPicPr>
          <p:nvPr/>
        </p:nvPicPr>
        <p:blipFill>
          <a:blip r:embed="rId7"/>
          <a:stretch>
            <a:fillRect/>
          </a:stretch>
        </p:blipFill>
        <p:spPr>
          <a:xfrm>
            <a:off x="6357764" y="3414421"/>
            <a:ext cx="1884028" cy="1154583"/>
          </a:xfrm>
          <a:prstGeom prst="rect">
            <a:avLst/>
          </a:prstGeom>
          <a:effectLst>
            <a:softEdge rad="165100"/>
          </a:effectLst>
        </p:spPr>
      </p:pic>
    </p:spTree>
    <p:extLst>
      <p:ext uri="{BB962C8B-B14F-4D97-AF65-F5344CB8AC3E}">
        <p14:creationId xmlns:p14="http://schemas.microsoft.com/office/powerpoint/2010/main" val="295438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pic>
        <p:nvPicPr>
          <p:cNvPr id="5" name="Imagen 4">
            <a:extLst>
              <a:ext uri="{FF2B5EF4-FFF2-40B4-BE49-F238E27FC236}">
                <a16:creationId xmlns:a16="http://schemas.microsoft.com/office/drawing/2014/main" id="{55822A7E-0093-EA5E-557F-17F7A7972D4E}"/>
              </a:ext>
            </a:extLst>
          </p:cNvPr>
          <p:cNvPicPr>
            <a:picLocks noChangeAspect="1"/>
          </p:cNvPicPr>
          <p:nvPr/>
        </p:nvPicPr>
        <p:blipFill>
          <a:blip r:embed="rId3"/>
          <a:stretch>
            <a:fillRect/>
          </a:stretch>
        </p:blipFill>
        <p:spPr>
          <a:xfrm>
            <a:off x="331181" y="1274538"/>
            <a:ext cx="1603672" cy="2594423"/>
          </a:xfrm>
          <a:prstGeom prst="rect">
            <a:avLst/>
          </a:prstGeom>
          <a:effectLst>
            <a:softEdge rad="127000"/>
          </a:effectLst>
        </p:spPr>
      </p:pic>
      <p:sp>
        <p:nvSpPr>
          <p:cNvPr id="191" name="Google Shape;191;p35"/>
          <p:cNvSpPr txBox="1"/>
          <p:nvPr/>
        </p:nvSpPr>
        <p:spPr>
          <a:xfrm>
            <a:off x="501450" y="211121"/>
            <a:ext cx="8141100" cy="1292631"/>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Análisis de la venta de artículos de ciclismo a diferentes países.</a:t>
            </a:r>
            <a:endParaRPr sz="4000" b="1" i="0" u="none" strike="noStrike" cap="none" dirty="0">
              <a:solidFill>
                <a:schemeClr val="dk1"/>
              </a:solidFill>
              <a:latin typeface="DM Sans"/>
              <a:ea typeface="DM Sans"/>
              <a:cs typeface="DM Sans"/>
              <a:sym typeface="DM Sans"/>
            </a:endParaRPr>
          </a:p>
        </p:txBody>
      </p:sp>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4" name="Google Shape;194;p35"/>
          <p:cNvSpPr txBox="1"/>
          <p:nvPr/>
        </p:nvSpPr>
        <p:spPr>
          <a:xfrm>
            <a:off x="2291241" y="1448411"/>
            <a:ext cx="5994921" cy="88482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lgn="just">
              <a:spcBef>
                <a:spcPts val="600"/>
              </a:spcBef>
              <a:buClr>
                <a:schemeClr val="dk1"/>
              </a:buClr>
              <a:buSzPts val="1100"/>
              <a:buNone/>
              <a:defRPr sz="1350">
                <a:solidFill>
                  <a:schemeClr val="dk1"/>
                </a:solidFill>
                <a:latin typeface="DM Sans"/>
                <a:ea typeface="DM Sans"/>
                <a:cs typeface="DM Sans"/>
              </a:defRPr>
            </a:lvl1pPr>
          </a:lstStyle>
          <a:p>
            <a:r>
              <a:rPr lang="es-ES" dirty="0">
                <a:sym typeface="DM Sans"/>
              </a:rPr>
              <a:t>Se contactan conmigo como futuro Data Scientist para que haga un diagnóstico de lo que sucede, intentar salvar su negocio y evitar la frustración de tener que cerrarlo.</a:t>
            </a:r>
          </a:p>
        </p:txBody>
      </p:sp>
      <p:sp>
        <p:nvSpPr>
          <p:cNvPr id="2" name="Google Shape;194;p35">
            <a:extLst>
              <a:ext uri="{FF2B5EF4-FFF2-40B4-BE49-F238E27FC236}">
                <a16:creationId xmlns:a16="http://schemas.microsoft.com/office/drawing/2014/main" id="{CDF89E59-4F1F-1382-A19A-7A9864F2F68A}"/>
              </a:ext>
            </a:extLst>
          </p:cNvPr>
          <p:cNvSpPr txBox="1"/>
          <p:nvPr/>
        </p:nvSpPr>
        <p:spPr>
          <a:xfrm>
            <a:off x="2714274" y="2436357"/>
            <a:ext cx="5504309" cy="1508075"/>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dirty="0">
                <a:solidFill>
                  <a:schemeClr val="dk1"/>
                </a:solidFill>
                <a:latin typeface="DM Sans"/>
                <a:ea typeface="DM Sans"/>
                <a:cs typeface="DM Sans"/>
                <a:sym typeface="DM Sans"/>
              </a:rPr>
              <a:t>Haciendo análisis de datos verifico lo que me dicen: en dos años tuvieron buen volumen de ventas, a países muy importantes, con ingresos en moneda extranjera  muchos clientes de diferentes edades, ambos sexos, sin preferencias al momento de hacer las compras, todo un combo para tener un negocio exitoso y si embargo no les va nada bien. </a:t>
            </a:r>
            <a:endParaRPr sz="1350" b="1" dirty="0">
              <a:solidFill>
                <a:schemeClr val="dk1"/>
              </a:solidFill>
              <a:latin typeface="DM Sans"/>
              <a:ea typeface="DM Sans"/>
              <a:cs typeface="DM Sans"/>
              <a:sym typeface="DM Sans"/>
            </a:endParaRPr>
          </a:p>
        </p:txBody>
      </p:sp>
      <p:sp>
        <p:nvSpPr>
          <p:cNvPr id="3" name="Google Shape;194;p35">
            <a:extLst>
              <a:ext uri="{FF2B5EF4-FFF2-40B4-BE49-F238E27FC236}">
                <a16:creationId xmlns:a16="http://schemas.microsoft.com/office/drawing/2014/main" id="{5067532E-4364-8E96-30B7-0917A724D6FE}"/>
              </a:ext>
            </a:extLst>
          </p:cNvPr>
          <p:cNvSpPr txBox="1"/>
          <p:nvPr/>
        </p:nvSpPr>
        <p:spPr>
          <a:xfrm>
            <a:off x="414670" y="4047552"/>
            <a:ext cx="7803913" cy="884827"/>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i="1" dirty="0">
                <a:solidFill>
                  <a:schemeClr val="dk1"/>
                </a:solidFill>
                <a:latin typeface="DM Sans"/>
                <a:ea typeface="DM Sans"/>
                <a:cs typeface="DM Sans"/>
                <a:sym typeface="DM Sans"/>
              </a:rPr>
              <a:t>Realizo varios análisis de datos, a veces hasta el cansancio y aburrimiento hasta que finalmente el Insight, un Señor Insight, que esperaba ser descubierto, se mostró en un simple, casi lastimoso gráfico…</a:t>
            </a:r>
            <a:endParaRPr sz="1350" b="1" i="1"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21984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sp>
        <p:nvSpPr>
          <p:cNvPr id="191" name="Google Shape;191;p35"/>
          <p:cNvSpPr txBox="1"/>
          <p:nvPr/>
        </p:nvSpPr>
        <p:spPr>
          <a:xfrm>
            <a:off x="88135" y="97902"/>
            <a:ext cx="8981437" cy="73863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Precio de venta-Costo del artículo</a:t>
            </a:r>
            <a:endParaRPr sz="4000" b="1" i="0" u="none" strike="noStrike" cap="none" dirty="0">
              <a:solidFill>
                <a:schemeClr val="dk1"/>
              </a:solidFill>
              <a:latin typeface="DM Sans"/>
              <a:ea typeface="DM Sans"/>
              <a:cs typeface="DM Sans"/>
              <a:sym typeface="DM Sans"/>
            </a:endParaRPr>
          </a:p>
        </p:txBody>
      </p:sp>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Google Shape;194;p35">
            <a:extLst>
              <a:ext uri="{FF2B5EF4-FFF2-40B4-BE49-F238E27FC236}">
                <a16:creationId xmlns:a16="http://schemas.microsoft.com/office/drawing/2014/main" id="{5067532E-4364-8E96-30B7-0917A724D6FE}"/>
              </a:ext>
            </a:extLst>
          </p:cNvPr>
          <p:cNvSpPr txBox="1"/>
          <p:nvPr/>
        </p:nvSpPr>
        <p:spPr>
          <a:xfrm>
            <a:off x="1680087" y="4576268"/>
            <a:ext cx="5286524" cy="469329"/>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Este simple gráfico esperó paciente a mostrar su verdad: </a:t>
            </a:r>
            <a:endParaRPr sz="1350" b="1" dirty="0">
              <a:solidFill>
                <a:schemeClr val="dk1"/>
              </a:solidFill>
              <a:latin typeface="DM Sans"/>
              <a:ea typeface="DM Sans"/>
              <a:cs typeface="DM Sans"/>
              <a:sym typeface="DM Sans"/>
            </a:endParaRPr>
          </a:p>
        </p:txBody>
      </p:sp>
      <p:pic>
        <p:nvPicPr>
          <p:cNvPr id="4" name="Imagen 3">
            <a:extLst>
              <a:ext uri="{FF2B5EF4-FFF2-40B4-BE49-F238E27FC236}">
                <a16:creationId xmlns:a16="http://schemas.microsoft.com/office/drawing/2014/main" id="{560EC137-4ADA-5C35-616A-698D2EEC4F40}"/>
              </a:ext>
            </a:extLst>
          </p:cNvPr>
          <p:cNvPicPr>
            <a:picLocks noChangeAspect="1"/>
          </p:cNvPicPr>
          <p:nvPr/>
        </p:nvPicPr>
        <p:blipFill>
          <a:blip r:embed="rId3"/>
          <a:stretch>
            <a:fillRect/>
          </a:stretch>
        </p:blipFill>
        <p:spPr>
          <a:xfrm>
            <a:off x="1680087" y="694462"/>
            <a:ext cx="4926332" cy="3754575"/>
          </a:xfrm>
          <a:prstGeom prst="rect">
            <a:avLst/>
          </a:prstGeom>
          <a:effectLst>
            <a:softEdge rad="495300"/>
          </a:effectLst>
        </p:spPr>
      </p:pic>
      <p:pic>
        <p:nvPicPr>
          <p:cNvPr id="6" name="Imagen 5">
            <a:extLst>
              <a:ext uri="{FF2B5EF4-FFF2-40B4-BE49-F238E27FC236}">
                <a16:creationId xmlns:a16="http://schemas.microsoft.com/office/drawing/2014/main" id="{13BC299C-2D95-A0C5-7C50-D70E60CAF736}"/>
              </a:ext>
            </a:extLst>
          </p:cNvPr>
          <p:cNvPicPr>
            <a:picLocks noChangeAspect="1"/>
          </p:cNvPicPr>
          <p:nvPr/>
        </p:nvPicPr>
        <p:blipFill>
          <a:blip r:embed="rId4"/>
          <a:stretch>
            <a:fillRect/>
          </a:stretch>
        </p:blipFill>
        <p:spPr>
          <a:xfrm rot="20171398">
            <a:off x="7020489" y="4180360"/>
            <a:ext cx="642457" cy="793158"/>
          </a:xfrm>
          <a:prstGeom prst="rect">
            <a:avLst/>
          </a:prstGeom>
          <a:effectLst>
            <a:softEdge rad="127000"/>
          </a:effectLst>
        </p:spPr>
      </p:pic>
    </p:spTree>
    <p:extLst>
      <p:ext uri="{BB962C8B-B14F-4D97-AF65-F5344CB8AC3E}">
        <p14:creationId xmlns:p14="http://schemas.microsoft.com/office/powerpoint/2010/main" val="97622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gradFill>
        <a:effectLst/>
      </p:bgPr>
    </p:bg>
    <p:spTree>
      <p:nvGrpSpPr>
        <p:cNvPr id="1" name="Shape 190"/>
        <p:cNvGrpSpPr/>
        <p:nvPr/>
      </p:nvGrpSpPr>
      <p:grpSpPr>
        <a:xfrm>
          <a:off x="0" y="0"/>
          <a:ext cx="0" cy="0"/>
          <a:chOff x="0" y="0"/>
          <a:chExt cx="0" cy="0"/>
        </a:xfrm>
      </p:grpSpPr>
      <p:sp>
        <p:nvSpPr>
          <p:cNvPr id="191" name="Google Shape;191;p35"/>
          <p:cNvSpPr txBox="1"/>
          <p:nvPr/>
        </p:nvSpPr>
        <p:spPr>
          <a:xfrm>
            <a:off x="694062" y="64761"/>
            <a:ext cx="6246564" cy="73863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La verdad sale a la luz…</a:t>
            </a:r>
            <a:endParaRPr sz="4000" b="1" i="0" u="none" strike="noStrike" cap="none" dirty="0">
              <a:solidFill>
                <a:schemeClr val="dk1"/>
              </a:solidFill>
              <a:latin typeface="DM Sans"/>
              <a:ea typeface="DM Sans"/>
              <a:cs typeface="DM Sans"/>
              <a:sym typeface="DM Sans"/>
            </a:endParaRPr>
          </a:p>
        </p:txBody>
      </p:sp>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Google Shape;194;p35">
            <a:extLst>
              <a:ext uri="{FF2B5EF4-FFF2-40B4-BE49-F238E27FC236}">
                <a16:creationId xmlns:a16="http://schemas.microsoft.com/office/drawing/2014/main" id="{5067532E-4364-8E96-30B7-0917A724D6FE}"/>
              </a:ext>
            </a:extLst>
          </p:cNvPr>
          <p:cNvSpPr txBox="1"/>
          <p:nvPr/>
        </p:nvSpPr>
        <p:spPr>
          <a:xfrm>
            <a:off x="6364412" y="853557"/>
            <a:ext cx="2600308" cy="677078"/>
          </a:xfrm>
          <a:prstGeom prst="rect">
            <a:avLst/>
          </a:prstGeom>
          <a:gradFill flip="none" rotWithShape="1">
            <a:gsLst>
              <a:gs pos="5600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path path="shape">
              <a:fillToRect l="50000" t="50000" r="50000" b="50000"/>
            </a:path>
            <a:tileRect/>
          </a:gradFill>
          <a:ln>
            <a:noFill/>
          </a:ln>
          <a:effectLst>
            <a:glow rad="127000">
              <a:schemeClr val="accent1"/>
            </a:glow>
          </a:effectLst>
        </p:spPr>
        <p:txBody>
          <a:bodyPr spcFirstLastPara="1" wrap="square" lIns="91425" tIns="91425" rIns="91425" bIns="91425" anchor="t" anchorCtr="0">
            <a:spAutoFit/>
          </a:bodyPr>
          <a:lstStyle/>
          <a:p>
            <a:pPr marL="0" lvl="0" indent="0" algn="ctr"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Empecemos por el más simple análisis:</a:t>
            </a:r>
            <a:endParaRPr sz="1350" b="1" dirty="0">
              <a:solidFill>
                <a:schemeClr val="dk1"/>
              </a:solidFill>
              <a:latin typeface="DM Sans"/>
              <a:ea typeface="DM Sans"/>
              <a:cs typeface="DM Sans"/>
              <a:sym typeface="DM Sans"/>
            </a:endParaRPr>
          </a:p>
        </p:txBody>
      </p:sp>
      <p:pic>
        <p:nvPicPr>
          <p:cNvPr id="4" name="Imagen 3">
            <a:extLst>
              <a:ext uri="{FF2B5EF4-FFF2-40B4-BE49-F238E27FC236}">
                <a16:creationId xmlns:a16="http://schemas.microsoft.com/office/drawing/2014/main" id="{560EC137-4ADA-5C35-616A-698D2EEC4F40}"/>
              </a:ext>
            </a:extLst>
          </p:cNvPr>
          <p:cNvPicPr>
            <a:picLocks noChangeAspect="1"/>
          </p:cNvPicPr>
          <p:nvPr/>
        </p:nvPicPr>
        <p:blipFill>
          <a:blip r:embed="rId3"/>
          <a:stretch>
            <a:fillRect/>
          </a:stretch>
        </p:blipFill>
        <p:spPr>
          <a:xfrm>
            <a:off x="1479434" y="1113111"/>
            <a:ext cx="4913522" cy="3744812"/>
          </a:xfrm>
          <a:prstGeom prst="rect">
            <a:avLst/>
          </a:prstGeom>
          <a:effectLst>
            <a:softEdge rad="165100"/>
          </a:effectLst>
        </p:spPr>
      </p:pic>
      <p:sp>
        <p:nvSpPr>
          <p:cNvPr id="6" name="Google Shape;194;p35">
            <a:extLst>
              <a:ext uri="{FF2B5EF4-FFF2-40B4-BE49-F238E27FC236}">
                <a16:creationId xmlns:a16="http://schemas.microsoft.com/office/drawing/2014/main" id="{D2E1CC73-1AE1-E8BD-E1CA-88F328C22413}"/>
              </a:ext>
            </a:extLst>
          </p:cNvPr>
          <p:cNvSpPr txBox="1"/>
          <p:nvPr/>
        </p:nvSpPr>
        <p:spPr>
          <a:xfrm>
            <a:off x="6517750" y="1666551"/>
            <a:ext cx="1971930" cy="884827"/>
          </a:xfrm>
          <a:prstGeom prst="rect">
            <a:avLst/>
          </a:prstGeom>
          <a:solidFill>
            <a:schemeClr val="lt1">
              <a:alpha val="24000"/>
            </a:schemeClr>
          </a:solid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Este artículo se compró a  3000$ y se vendió a 3800$</a:t>
            </a:r>
            <a:endParaRPr sz="1350" b="1" dirty="0">
              <a:solidFill>
                <a:schemeClr val="dk1"/>
              </a:solidFill>
              <a:latin typeface="DM Sans"/>
              <a:ea typeface="DM Sans"/>
              <a:cs typeface="DM Sans"/>
              <a:sym typeface="DM Sans"/>
            </a:endParaRPr>
          </a:p>
        </p:txBody>
      </p:sp>
      <p:sp>
        <p:nvSpPr>
          <p:cNvPr id="19" name="Straight Connector 18">
            <a:extLst>
              <a:ext uri="{FF2B5EF4-FFF2-40B4-BE49-F238E27FC236}">
                <a16:creationId xmlns:a16="http://schemas.microsoft.com/office/drawing/2014/main" id="{19620F0F-35EF-40DF-BA53-3F47ABB1FD86}"/>
              </a:ext>
            </a:extLst>
          </p:cNvPr>
          <p:cNvSpPr/>
          <p:nvPr/>
        </p:nvSpPr>
        <p:spPr>
          <a:xfrm rot="828089" flipV="1">
            <a:off x="4738719" y="1973902"/>
            <a:ext cx="1630712" cy="394376"/>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6" name="Straight Connector 18">
            <a:extLst>
              <a:ext uri="{FF2B5EF4-FFF2-40B4-BE49-F238E27FC236}">
                <a16:creationId xmlns:a16="http://schemas.microsoft.com/office/drawing/2014/main" id="{AC961E6D-59A0-C84C-4D80-83D605C9240F}"/>
              </a:ext>
            </a:extLst>
          </p:cNvPr>
          <p:cNvSpPr/>
          <p:nvPr/>
        </p:nvSpPr>
        <p:spPr>
          <a:xfrm rot="828089" flipV="1">
            <a:off x="4827436" y="2230072"/>
            <a:ext cx="1310059" cy="2300039"/>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pic>
        <p:nvPicPr>
          <p:cNvPr id="18" name="Imagen 17">
            <a:extLst>
              <a:ext uri="{FF2B5EF4-FFF2-40B4-BE49-F238E27FC236}">
                <a16:creationId xmlns:a16="http://schemas.microsoft.com/office/drawing/2014/main" id="{C79AFEEA-C764-2AFB-D222-EBF9567A68F0}"/>
              </a:ext>
            </a:extLst>
          </p:cNvPr>
          <p:cNvPicPr>
            <a:picLocks noChangeAspect="1"/>
          </p:cNvPicPr>
          <p:nvPr/>
        </p:nvPicPr>
        <p:blipFill>
          <a:blip r:embed="rId4"/>
          <a:stretch>
            <a:fillRect/>
          </a:stretch>
        </p:blipFill>
        <p:spPr>
          <a:xfrm>
            <a:off x="7503715" y="2782025"/>
            <a:ext cx="1559322" cy="2361475"/>
          </a:xfrm>
          <a:prstGeom prst="rect">
            <a:avLst/>
          </a:prstGeom>
          <a:effectLst>
            <a:softEdge rad="279400"/>
          </a:effectLst>
          <a:scene3d>
            <a:camera prst="orthographicFront">
              <a:rot lat="0" lon="10800000" rev="0"/>
            </a:camera>
            <a:lightRig rig="threePt" dir="t"/>
          </a:scene3d>
        </p:spPr>
      </p:pic>
    </p:spTree>
    <p:extLst>
      <p:ext uri="{BB962C8B-B14F-4D97-AF65-F5344CB8AC3E}">
        <p14:creationId xmlns:p14="http://schemas.microsoft.com/office/powerpoint/2010/main" val="28865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pic>
        <p:nvPicPr>
          <p:cNvPr id="8" name="Imagen 7">
            <a:extLst>
              <a:ext uri="{FF2B5EF4-FFF2-40B4-BE49-F238E27FC236}">
                <a16:creationId xmlns:a16="http://schemas.microsoft.com/office/drawing/2014/main" id="{7A453C7F-CD78-58DF-B819-F641E9A603F8}"/>
              </a:ext>
            </a:extLst>
          </p:cNvPr>
          <p:cNvPicPr>
            <a:picLocks noChangeAspect="1"/>
          </p:cNvPicPr>
          <p:nvPr/>
        </p:nvPicPr>
        <p:blipFill>
          <a:blip r:embed="rId3"/>
          <a:stretch>
            <a:fillRect/>
          </a:stretch>
        </p:blipFill>
        <p:spPr>
          <a:xfrm>
            <a:off x="6206971" y="357858"/>
            <a:ext cx="2968180" cy="4204921"/>
          </a:xfrm>
          <a:prstGeom prst="rect">
            <a:avLst/>
          </a:prstGeom>
          <a:effectLst>
            <a:softEdge rad="622300"/>
          </a:effectLst>
        </p:spPr>
      </p:pic>
      <p:sp>
        <p:nvSpPr>
          <p:cNvPr id="191" name="Google Shape;191;p35"/>
          <p:cNvSpPr txBox="1"/>
          <p:nvPr/>
        </p:nvSpPr>
        <p:spPr>
          <a:xfrm>
            <a:off x="1167787" y="79334"/>
            <a:ext cx="6246564" cy="73863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Toda la verdad…</a:t>
            </a:r>
            <a:endParaRPr sz="4000" b="1" i="0" u="none" strike="noStrike" cap="none" dirty="0">
              <a:solidFill>
                <a:schemeClr val="dk1"/>
              </a:solidFill>
              <a:latin typeface="DM Sans"/>
              <a:ea typeface="DM Sans"/>
              <a:cs typeface="DM Sans"/>
              <a:sym typeface="DM Sans"/>
            </a:endParaRPr>
          </a:p>
        </p:txBody>
      </p:sp>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560EC137-4ADA-5C35-616A-698D2EEC4F40}"/>
              </a:ext>
            </a:extLst>
          </p:cNvPr>
          <p:cNvPicPr>
            <a:picLocks noChangeAspect="1"/>
          </p:cNvPicPr>
          <p:nvPr/>
        </p:nvPicPr>
        <p:blipFill>
          <a:blip r:embed="rId4"/>
          <a:stretch>
            <a:fillRect/>
          </a:stretch>
        </p:blipFill>
        <p:spPr>
          <a:xfrm>
            <a:off x="484841" y="817967"/>
            <a:ext cx="4913522" cy="3744812"/>
          </a:xfrm>
          <a:prstGeom prst="rect">
            <a:avLst/>
          </a:prstGeom>
          <a:effectLst>
            <a:softEdge rad="50800"/>
          </a:effectLst>
        </p:spPr>
      </p:pic>
      <p:sp>
        <p:nvSpPr>
          <p:cNvPr id="11" name="Google Shape;194;p35">
            <a:extLst>
              <a:ext uri="{FF2B5EF4-FFF2-40B4-BE49-F238E27FC236}">
                <a16:creationId xmlns:a16="http://schemas.microsoft.com/office/drawing/2014/main" id="{B2633D86-4300-E576-E90F-564D61CAF569}"/>
              </a:ext>
            </a:extLst>
          </p:cNvPr>
          <p:cNvSpPr txBox="1"/>
          <p:nvPr/>
        </p:nvSpPr>
        <p:spPr>
          <a:xfrm>
            <a:off x="5652438" y="3401345"/>
            <a:ext cx="3128099" cy="884827"/>
          </a:xfrm>
          <a:prstGeom prst="rect">
            <a:avLst/>
          </a:prstGeom>
          <a:solidFill>
            <a:schemeClr val="lt1">
              <a:alpha val="42000"/>
            </a:schemeClr>
          </a:solid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Acá hay un artículo que se compró a 2500$ y se vendió a distintos precios…</a:t>
            </a:r>
            <a:endParaRPr sz="1350" b="1" dirty="0">
              <a:solidFill>
                <a:schemeClr val="dk1"/>
              </a:solidFill>
              <a:latin typeface="DM Sans"/>
              <a:ea typeface="DM Sans"/>
              <a:cs typeface="DM Sans"/>
              <a:sym typeface="DM Sans"/>
            </a:endParaRPr>
          </a:p>
        </p:txBody>
      </p:sp>
      <p:sp>
        <p:nvSpPr>
          <p:cNvPr id="12" name="Straight Connector 18">
            <a:extLst>
              <a:ext uri="{FF2B5EF4-FFF2-40B4-BE49-F238E27FC236}">
                <a16:creationId xmlns:a16="http://schemas.microsoft.com/office/drawing/2014/main" id="{B45FB43E-812C-CF80-D444-69C786327006}"/>
              </a:ext>
            </a:extLst>
          </p:cNvPr>
          <p:cNvSpPr/>
          <p:nvPr/>
        </p:nvSpPr>
        <p:spPr>
          <a:xfrm rot="828089">
            <a:off x="3049553" y="2737663"/>
            <a:ext cx="2639628" cy="617629"/>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3" name="Straight Connector 18">
            <a:extLst>
              <a:ext uri="{FF2B5EF4-FFF2-40B4-BE49-F238E27FC236}">
                <a16:creationId xmlns:a16="http://schemas.microsoft.com/office/drawing/2014/main" id="{6812A453-0F87-11DB-8407-B27EB536B920}"/>
              </a:ext>
            </a:extLst>
          </p:cNvPr>
          <p:cNvSpPr/>
          <p:nvPr/>
        </p:nvSpPr>
        <p:spPr>
          <a:xfrm rot="828089">
            <a:off x="3103847" y="3053094"/>
            <a:ext cx="2619851" cy="492863"/>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4" name="Straight Connector 18">
            <a:extLst>
              <a:ext uri="{FF2B5EF4-FFF2-40B4-BE49-F238E27FC236}">
                <a16:creationId xmlns:a16="http://schemas.microsoft.com/office/drawing/2014/main" id="{877F667A-55C0-687C-1C04-9A37914FFC8E}"/>
              </a:ext>
            </a:extLst>
          </p:cNvPr>
          <p:cNvSpPr/>
          <p:nvPr/>
        </p:nvSpPr>
        <p:spPr>
          <a:xfrm rot="828089">
            <a:off x="3096998" y="3474377"/>
            <a:ext cx="2563774" cy="229039"/>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5" name="Straight Connector 18">
            <a:extLst>
              <a:ext uri="{FF2B5EF4-FFF2-40B4-BE49-F238E27FC236}">
                <a16:creationId xmlns:a16="http://schemas.microsoft.com/office/drawing/2014/main" id="{DA0EB0B9-A0D7-C55D-78E5-8A8447547CD0}"/>
              </a:ext>
            </a:extLst>
          </p:cNvPr>
          <p:cNvSpPr/>
          <p:nvPr/>
        </p:nvSpPr>
        <p:spPr>
          <a:xfrm rot="828089">
            <a:off x="2998627" y="2419639"/>
            <a:ext cx="2732217" cy="846874"/>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5" name="Straight Connector 18">
            <a:extLst>
              <a:ext uri="{FF2B5EF4-FFF2-40B4-BE49-F238E27FC236}">
                <a16:creationId xmlns:a16="http://schemas.microsoft.com/office/drawing/2014/main" id="{EFD5C0D6-E5E3-3B00-A723-405419C58BE4}"/>
              </a:ext>
            </a:extLst>
          </p:cNvPr>
          <p:cNvSpPr/>
          <p:nvPr/>
        </p:nvSpPr>
        <p:spPr>
          <a:xfrm rot="828089">
            <a:off x="3046306" y="3375143"/>
            <a:ext cx="223731" cy="937233"/>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Tree>
    <p:extLst>
      <p:ext uri="{BB962C8B-B14F-4D97-AF65-F5344CB8AC3E}">
        <p14:creationId xmlns:p14="http://schemas.microsoft.com/office/powerpoint/2010/main" val="128845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sp>
        <p:nvSpPr>
          <p:cNvPr id="191" name="Google Shape;191;p35"/>
          <p:cNvSpPr txBox="1"/>
          <p:nvPr/>
        </p:nvSpPr>
        <p:spPr>
          <a:xfrm>
            <a:off x="1167787" y="79334"/>
            <a:ext cx="6246564" cy="73863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Cruel verdad…</a:t>
            </a:r>
            <a:endParaRPr sz="4000" b="1" i="0" u="none" strike="noStrike" cap="none" dirty="0">
              <a:solidFill>
                <a:schemeClr val="dk1"/>
              </a:solidFill>
              <a:latin typeface="DM Sans"/>
              <a:ea typeface="DM Sans"/>
              <a:cs typeface="DM Sans"/>
              <a:sym typeface="DM Sans"/>
            </a:endParaRPr>
          </a:p>
        </p:txBody>
      </p:sp>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486400"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560EC137-4ADA-5C35-616A-698D2EEC4F40}"/>
              </a:ext>
            </a:extLst>
          </p:cNvPr>
          <p:cNvPicPr>
            <a:picLocks noChangeAspect="1"/>
          </p:cNvPicPr>
          <p:nvPr/>
        </p:nvPicPr>
        <p:blipFill>
          <a:blip r:embed="rId3"/>
          <a:stretch>
            <a:fillRect/>
          </a:stretch>
        </p:blipFill>
        <p:spPr>
          <a:xfrm>
            <a:off x="484841" y="817967"/>
            <a:ext cx="4913522" cy="3744812"/>
          </a:xfrm>
          <a:prstGeom prst="rect">
            <a:avLst/>
          </a:prstGeom>
          <a:effectLst>
            <a:softEdge rad="63500"/>
          </a:effectLst>
        </p:spPr>
      </p:pic>
      <p:sp>
        <p:nvSpPr>
          <p:cNvPr id="11" name="Google Shape;194;p35">
            <a:extLst>
              <a:ext uri="{FF2B5EF4-FFF2-40B4-BE49-F238E27FC236}">
                <a16:creationId xmlns:a16="http://schemas.microsoft.com/office/drawing/2014/main" id="{B2633D86-4300-E576-E90F-564D61CAF569}"/>
              </a:ext>
            </a:extLst>
          </p:cNvPr>
          <p:cNvSpPr txBox="1"/>
          <p:nvPr/>
        </p:nvSpPr>
        <p:spPr>
          <a:xfrm>
            <a:off x="5662475" y="1221140"/>
            <a:ext cx="3128099" cy="884827"/>
          </a:xfrm>
          <a:prstGeom prst="rect">
            <a:avLst/>
          </a:prstGeom>
          <a:solidFill>
            <a:schemeClr val="lt1">
              <a:alpha val="12000"/>
            </a:schemeClr>
          </a:solid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Este artículo entonces: se compró a 2500$ y se vendió a 1300, 2000, 2500 y 3300$...</a:t>
            </a:r>
            <a:endParaRPr sz="1350" b="1" dirty="0">
              <a:solidFill>
                <a:schemeClr val="dk1"/>
              </a:solidFill>
              <a:latin typeface="DM Sans"/>
              <a:ea typeface="DM Sans"/>
              <a:cs typeface="DM Sans"/>
              <a:sym typeface="DM Sans"/>
            </a:endParaRPr>
          </a:p>
        </p:txBody>
      </p:sp>
      <p:sp>
        <p:nvSpPr>
          <p:cNvPr id="12" name="Straight Connector 18">
            <a:extLst>
              <a:ext uri="{FF2B5EF4-FFF2-40B4-BE49-F238E27FC236}">
                <a16:creationId xmlns:a16="http://schemas.microsoft.com/office/drawing/2014/main" id="{B45FB43E-812C-CF80-D444-69C786327006}"/>
              </a:ext>
            </a:extLst>
          </p:cNvPr>
          <p:cNvSpPr/>
          <p:nvPr/>
        </p:nvSpPr>
        <p:spPr>
          <a:xfrm rot="828089" flipV="1">
            <a:off x="3255269" y="1655530"/>
            <a:ext cx="2240919" cy="1058777"/>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3" name="Straight Connector 18">
            <a:extLst>
              <a:ext uri="{FF2B5EF4-FFF2-40B4-BE49-F238E27FC236}">
                <a16:creationId xmlns:a16="http://schemas.microsoft.com/office/drawing/2014/main" id="{6812A453-0F87-11DB-8407-B27EB536B920}"/>
              </a:ext>
            </a:extLst>
          </p:cNvPr>
          <p:cNvSpPr/>
          <p:nvPr/>
        </p:nvSpPr>
        <p:spPr>
          <a:xfrm rot="828089" flipV="1">
            <a:off x="3318747" y="1770306"/>
            <a:ext cx="2049361" cy="1239754"/>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4" name="Straight Connector 18">
            <a:extLst>
              <a:ext uri="{FF2B5EF4-FFF2-40B4-BE49-F238E27FC236}">
                <a16:creationId xmlns:a16="http://schemas.microsoft.com/office/drawing/2014/main" id="{877F667A-55C0-687C-1C04-9A37914FFC8E}"/>
              </a:ext>
            </a:extLst>
          </p:cNvPr>
          <p:cNvSpPr/>
          <p:nvPr/>
        </p:nvSpPr>
        <p:spPr>
          <a:xfrm rot="828089" flipV="1">
            <a:off x="3324850" y="1820761"/>
            <a:ext cx="2068946" cy="1621306"/>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15" name="Straight Connector 18">
            <a:extLst>
              <a:ext uri="{FF2B5EF4-FFF2-40B4-BE49-F238E27FC236}">
                <a16:creationId xmlns:a16="http://schemas.microsoft.com/office/drawing/2014/main" id="{DA0EB0B9-A0D7-C55D-78E5-8A8447547CD0}"/>
              </a:ext>
            </a:extLst>
          </p:cNvPr>
          <p:cNvSpPr/>
          <p:nvPr/>
        </p:nvSpPr>
        <p:spPr>
          <a:xfrm rot="828089" flipV="1">
            <a:off x="3198549" y="1614637"/>
            <a:ext cx="2332116" cy="780775"/>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5" name="Straight Connector 18">
            <a:extLst>
              <a:ext uri="{FF2B5EF4-FFF2-40B4-BE49-F238E27FC236}">
                <a16:creationId xmlns:a16="http://schemas.microsoft.com/office/drawing/2014/main" id="{EFD5C0D6-E5E3-3B00-A723-405419C58BE4}"/>
              </a:ext>
            </a:extLst>
          </p:cNvPr>
          <p:cNvSpPr/>
          <p:nvPr/>
        </p:nvSpPr>
        <p:spPr>
          <a:xfrm rot="828089">
            <a:off x="3046306" y="3375143"/>
            <a:ext cx="223731" cy="937233"/>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2" name="Straight Connector 18">
            <a:extLst>
              <a:ext uri="{FF2B5EF4-FFF2-40B4-BE49-F238E27FC236}">
                <a16:creationId xmlns:a16="http://schemas.microsoft.com/office/drawing/2014/main" id="{25998257-D9E9-1EA0-84AB-D0B801808422}"/>
              </a:ext>
            </a:extLst>
          </p:cNvPr>
          <p:cNvSpPr/>
          <p:nvPr/>
        </p:nvSpPr>
        <p:spPr>
          <a:xfrm rot="828089" flipV="1">
            <a:off x="3458627" y="1922162"/>
            <a:ext cx="1906552" cy="2448099"/>
          </a:xfrm>
          <a:prstGeom prst="line">
            <a:avLst/>
          </a:prstGeom>
          <a:solidFill>
            <a:srgbClr val="008C3A">
              <a:alpha val="5000"/>
            </a:srgbClr>
          </a:solidFill>
          <a:ln w="18000">
            <a:solidFill>
              <a:srgbClr val="008C3A"/>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8C3A"/>
              </a:solidFill>
            </a:endParaRPr>
          </a:p>
        </p:txBody>
      </p:sp>
      <p:sp>
        <p:nvSpPr>
          <p:cNvPr id="6" name="Google Shape;194;p35">
            <a:extLst>
              <a:ext uri="{FF2B5EF4-FFF2-40B4-BE49-F238E27FC236}">
                <a16:creationId xmlns:a16="http://schemas.microsoft.com/office/drawing/2014/main" id="{E7BF5EF7-FC18-4385-F71F-578FBDE0358E}"/>
              </a:ext>
            </a:extLst>
          </p:cNvPr>
          <p:cNvSpPr txBox="1"/>
          <p:nvPr/>
        </p:nvSpPr>
        <p:spPr>
          <a:xfrm>
            <a:off x="2937743" y="4719489"/>
            <a:ext cx="4481314" cy="477023"/>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600"/>
              </a:spcBef>
              <a:spcAft>
                <a:spcPts val="0"/>
              </a:spcAft>
              <a:buClr>
                <a:schemeClr val="dk1"/>
              </a:buClr>
              <a:buSzPts val="1100"/>
              <a:buFont typeface="Arial"/>
              <a:buNone/>
            </a:pPr>
            <a:r>
              <a:rPr lang="es-ES" b="1" dirty="0">
                <a:solidFill>
                  <a:schemeClr val="dk1"/>
                </a:solidFill>
                <a:latin typeface="DM Sans"/>
                <a:ea typeface="DM Sans"/>
                <a:cs typeface="DM Sans"/>
                <a:sym typeface="DM Sans"/>
              </a:rPr>
              <a:t>Y eso durante dos años, algo no está bien...</a:t>
            </a:r>
            <a:endParaRPr b="1" dirty="0">
              <a:solidFill>
                <a:schemeClr val="dk1"/>
              </a:solidFill>
              <a:latin typeface="DM Sans"/>
              <a:ea typeface="DM Sans"/>
              <a:cs typeface="DM Sans"/>
              <a:sym typeface="DM Sans"/>
            </a:endParaRPr>
          </a:p>
        </p:txBody>
      </p:sp>
      <p:pic>
        <p:nvPicPr>
          <p:cNvPr id="8" name="Imagen 7">
            <a:extLst>
              <a:ext uri="{FF2B5EF4-FFF2-40B4-BE49-F238E27FC236}">
                <a16:creationId xmlns:a16="http://schemas.microsoft.com/office/drawing/2014/main" id="{65D5D9AE-C100-A8E3-DFEC-81870AD7C68C}"/>
              </a:ext>
            </a:extLst>
          </p:cNvPr>
          <p:cNvPicPr>
            <a:picLocks noChangeAspect="1"/>
          </p:cNvPicPr>
          <p:nvPr/>
        </p:nvPicPr>
        <p:blipFill>
          <a:blip r:embed="rId4"/>
          <a:stretch>
            <a:fillRect/>
          </a:stretch>
        </p:blipFill>
        <p:spPr>
          <a:xfrm>
            <a:off x="7104883" y="2158237"/>
            <a:ext cx="1885950" cy="2952750"/>
          </a:xfrm>
          <a:prstGeom prst="rect">
            <a:avLst/>
          </a:prstGeom>
          <a:effectLst>
            <a:softEdge rad="190500"/>
          </a:effectLst>
        </p:spPr>
      </p:pic>
      <p:sp>
        <p:nvSpPr>
          <p:cNvPr id="16" name="Google Shape;194;p35">
            <a:extLst>
              <a:ext uri="{FF2B5EF4-FFF2-40B4-BE49-F238E27FC236}">
                <a16:creationId xmlns:a16="http://schemas.microsoft.com/office/drawing/2014/main" id="{5A36490B-DE24-C300-39DF-9D693D5A2EE1}"/>
              </a:ext>
            </a:extLst>
          </p:cNvPr>
          <p:cNvSpPr txBox="1"/>
          <p:nvPr/>
        </p:nvSpPr>
        <p:spPr>
          <a:xfrm>
            <a:off x="7647280" y="2072712"/>
            <a:ext cx="920767" cy="469329"/>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A 1300…</a:t>
            </a:r>
            <a:endParaRPr sz="1350" b="1"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52136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90000">
              <a:schemeClr val="accent1">
                <a:lumMod val="45000"/>
                <a:lumOff val="55000"/>
              </a:schemeClr>
            </a:gs>
            <a:gs pos="97000">
              <a:schemeClr val="accent1">
                <a:lumMod val="45000"/>
                <a:lumOff val="55000"/>
              </a:schemeClr>
            </a:gs>
            <a:gs pos="100000">
              <a:schemeClr val="accent1">
                <a:lumMod val="30000"/>
                <a:lumOff val="70000"/>
              </a:schemeClr>
            </a:gs>
          </a:gsLst>
          <a:lin ang="2700000" scaled="1"/>
          <a:tileRect/>
        </a:gradFill>
        <a:effectLst/>
      </p:bgPr>
    </p:bg>
    <p:spTree>
      <p:nvGrpSpPr>
        <p:cNvPr id="1" name="Shape 190"/>
        <p:cNvGrpSpPr/>
        <p:nvPr/>
      </p:nvGrpSpPr>
      <p:grpSpPr>
        <a:xfrm>
          <a:off x="0" y="0"/>
          <a:ext cx="0" cy="0"/>
          <a:chOff x="0" y="0"/>
          <a:chExt cx="0" cy="0"/>
        </a:xfrm>
      </p:grpSpPr>
      <p:pic>
        <p:nvPicPr>
          <p:cNvPr id="17" name="Imagen 16">
            <a:extLst>
              <a:ext uri="{FF2B5EF4-FFF2-40B4-BE49-F238E27FC236}">
                <a16:creationId xmlns:a16="http://schemas.microsoft.com/office/drawing/2014/main" id="{1B7E9B90-E481-7C23-53DD-34FEAB7CAE1B}"/>
              </a:ext>
            </a:extLst>
          </p:cNvPr>
          <p:cNvPicPr>
            <a:picLocks noChangeAspect="1"/>
          </p:cNvPicPr>
          <p:nvPr/>
        </p:nvPicPr>
        <p:blipFill>
          <a:blip r:embed="rId3"/>
          <a:stretch>
            <a:fillRect/>
          </a:stretch>
        </p:blipFill>
        <p:spPr>
          <a:xfrm rot="19552454">
            <a:off x="6837583" y="866623"/>
            <a:ext cx="2659265" cy="1711902"/>
          </a:xfrm>
          <a:prstGeom prst="rect">
            <a:avLst/>
          </a:prstGeom>
          <a:effectLst>
            <a:softEdge rad="317500"/>
          </a:effectLst>
        </p:spPr>
      </p:pic>
      <p:sp>
        <p:nvSpPr>
          <p:cNvPr id="192" name="Google Shape;192;p35"/>
          <p:cNvSpPr txBox="1"/>
          <p:nvPr/>
        </p:nvSpPr>
        <p:spPr>
          <a:xfrm>
            <a:off x="5662475" y="1566225"/>
            <a:ext cx="29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3" name="Google Shape;193;p35"/>
          <p:cNvSpPr txBox="1"/>
          <p:nvPr/>
        </p:nvSpPr>
        <p:spPr>
          <a:xfrm>
            <a:off x="5788712" y="1566225"/>
            <a:ext cx="31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Google Shape;194;p35">
            <a:extLst>
              <a:ext uri="{FF2B5EF4-FFF2-40B4-BE49-F238E27FC236}">
                <a16:creationId xmlns:a16="http://schemas.microsoft.com/office/drawing/2014/main" id="{5067532E-4364-8E96-30B7-0917A724D6FE}"/>
              </a:ext>
            </a:extLst>
          </p:cNvPr>
          <p:cNvSpPr txBox="1"/>
          <p:nvPr/>
        </p:nvSpPr>
        <p:spPr>
          <a:xfrm>
            <a:off x="610573" y="1627886"/>
            <a:ext cx="4749565" cy="677078"/>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Clr>
                <a:schemeClr val="dk1"/>
              </a:buClr>
              <a:buSzPts val="1100"/>
              <a:buFont typeface="Arial"/>
              <a:buNone/>
            </a:pPr>
            <a:r>
              <a:rPr lang="es-ES" sz="1350" b="1" dirty="0">
                <a:solidFill>
                  <a:schemeClr val="dk1"/>
                </a:solidFill>
                <a:latin typeface="DM Sans"/>
                <a:ea typeface="DM Sans"/>
                <a:cs typeface="DM Sans"/>
                <a:sym typeface="DM Sans"/>
              </a:rPr>
              <a:t>Más allá de lo que se venda, la premisa básica de cualquier negocio y que nunca debe olvidarse es:</a:t>
            </a:r>
            <a:endParaRPr sz="1350" b="1" dirty="0">
              <a:solidFill>
                <a:schemeClr val="dk1"/>
              </a:solidFill>
              <a:latin typeface="DM Sans"/>
              <a:ea typeface="DM Sans"/>
              <a:cs typeface="DM Sans"/>
              <a:sym typeface="DM Sans"/>
            </a:endParaRPr>
          </a:p>
        </p:txBody>
      </p:sp>
      <p:sp>
        <p:nvSpPr>
          <p:cNvPr id="11" name="Google Shape;194;p35">
            <a:extLst>
              <a:ext uri="{FF2B5EF4-FFF2-40B4-BE49-F238E27FC236}">
                <a16:creationId xmlns:a16="http://schemas.microsoft.com/office/drawing/2014/main" id="{B2633D86-4300-E576-E90F-564D61CAF569}"/>
              </a:ext>
            </a:extLst>
          </p:cNvPr>
          <p:cNvSpPr txBox="1"/>
          <p:nvPr/>
        </p:nvSpPr>
        <p:spPr>
          <a:xfrm>
            <a:off x="409494" y="2649128"/>
            <a:ext cx="8189173" cy="1246465"/>
          </a:xfrm>
          <a:prstGeom prst="rect">
            <a:avLst/>
          </a:prstGeom>
          <a:solidFill>
            <a:schemeClr val="lt1">
              <a:alpha val="26000"/>
            </a:schemeClr>
          </a:solidFill>
          <a:ln>
            <a:noFill/>
          </a:ln>
          <a:effectLst>
            <a:softEdge rad="127000"/>
          </a:effectLst>
        </p:spPr>
        <p:txBody>
          <a:bodyPr spcFirstLastPara="1" wrap="square" lIns="91425" tIns="91425" rIns="91425" bIns="91425" anchor="t" anchorCtr="0">
            <a:spAutoFit/>
          </a:bodyPr>
          <a:lstStyle/>
          <a:p>
            <a:pPr marL="0" lvl="0" indent="0" algn="ctr" rtl="0">
              <a:lnSpc>
                <a:spcPct val="100000"/>
              </a:lnSpc>
              <a:spcBef>
                <a:spcPts val="600"/>
              </a:spcBef>
              <a:spcAft>
                <a:spcPts val="0"/>
              </a:spcAft>
              <a:buClr>
                <a:schemeClr val="dk1"/>
              </a:buClr>
              <a:buSzPts val="1100"/>
              <a:buFont typeface="Arial"/>
              <a:buNone/>
            </a:pPr>
            <a:r>
              <a:rPr lang="es-ES" sz="3200" b="1" i="1" dirty="0">
                <a:solidFill>
                  <a:schemeClr val="dk1"/>
                </a:solidFill>
                <a:latin typeface="DM Sans"/>
                <a:ea typeface="DM Sans"/>
                <a:cs typeface="DM Sans"/>
                <a:sym typeface="DM Sans"/>
              </a:rPr>
              <a:t>“Comprar a un precio y vender a un precio mayor”.</a:t>
            </a:r>
            <a:endParaRPr sz="3200" b="1" i="1" dirty="0">
              <a:solidFill>
                <a:schemeClr val="dk1"/>
              </a:solidFill>
              <a:latin typeface="DM Sans"/>
              <a:ea typeface="DM Sans"/>
              <a:cs typeface="DM Sans"/>
              <a:sym typeface="DM Sans"/>
            </a:endParaRPr>
          </a:p>
        </p:txBody>
      </p:sp>
      <p:sp>
        <p:nvSpPr>
          <p:cNvPr id="8" name="Google Shape;191;p35">
            <a:extLst>
              <a:ext uri="{FF2B5EF4-FFF2-40B4-BE49-F238E27FC236}">
                <a16:creationId xmlns:a16="http://schemas.microsoft.com/office/drawing/2014/main" id="{CF5A2E85-2911-2C23-8D7E-85FA0C8BE198}"/>
              </a:ext>
            </a:extLst>
          </p:cNvPr>
          <p:cNvSpPr txBox="1"/>
          <p:nvPr/>
        </p:nvSpPr>
        <p:spPr>
          <a:xfrm>
            <a:off x="1167787" y="79334"/>
            <a:ext cx="6246564" cy="73863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La verdad nos ilumina…</a:t>
            </a:r>
            <a:endParaRPr sz="4000" b="1" i="0" u="none" strike="noStrike" cap="none" dirty="0">
              <a:solidFill>
                <a:schemeClr val="dk1"/>
              </a:solidFill>
              <a:latin typeface="DM Sans"/>
              <a:ea typeface="DM Sans"/>
              <a:cs typeface="DM Sans"/>
              <a:sym typeface="DM Sans"/>
            </a:endParaRPr>
          </a:p>
        </p:txBody>
      </p:sp>
      <p:pic>
        <p:nvPicPr>
          <p:cNvPr id="10" name="Imagen 9">
            <a:extLst>
              <a:ext uri="{FF2B5EF4-FFF2-40B4-BE49-F238E27FC236}">
                <a16:creationId xmlns:a16="http://schemas.microsoft.com/office/drawing/2014/main" id="{AB73B049-1B61-5D8F-8A89-D566507C91AD}"/>
              </a:ext>
            </a:extLst>
          </p:cNvPr>
          <p:cNvPicPr>
            <a:picLocks noChangeAspect="1"/>
          </p:cNvPicPr>
          <p:nvPr/>
        </p:nvPicPr>
        <p:blipFill>
          <a:blip r:embed="rId4"/>
          <a:stretch>
            <a:fillRect/>
          </a:stretch>
        </p:blipFill>
        <p:spPr>
          <a:xfrm>
            <a:off x="1102336" y="4136125"/>
            <a:ext cx="890018" cy="738715"/>
          </a:xfrm>
          <a:prstGeom prst="rect">
            <a:avLst/>
          </a:prstGeom>
          <a:effectLst>
            <a:softEdge rad="63500"/>
          </a:effectLst>
        </p:spPr>
      </p:pic>
    </p:spTree>
    <p:extLst>
      <p:ext uri="{BB962C8B-B14F-4D97-AF65-F5344CB8AC3E}">
        <p14:creationId xmlns:p14="http://schemas.microsoft.com/office/powerpoint/2010/main" val="31989663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477</Words>
  <Application>Microsoft Office PowerPoint</Application>
  <PresentationFormat>Presentación en pantalla (16:9)</PresentationFormat>
  <Paragraphs>34</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DM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dc:creator>
  <cp:lastModifiedBy>Rodrigo Echegoyemberry</cp:lastModifiedBy>
  <cp:revision>10</cp:revision>
  <dcterms:modified xsi:type="dcterms:W3CDTF">2023-09-06T03:29:31Z</dcterms:modified>
</cp:coreProperties>
</file>