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0_9BD96550.xml" ContentType="application/vnd.ms-powerpoint.comments+xml"/>
  <Override PartName="/ppt/comments/modernComment_106_708776AF.xml" ContentType="application/vnd.ms-powerpoint.comments+xml"/>
  <Override PartName="/ppt/comments/modernComment_10F_B3CDDCBD.xml" ContentType="application/vnd.ms-powerpoint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2" r:id="rId4"/>
    <p:sldId id="262" r:id="rId5"/>
    <p:sldId id="271" r:id="rId6"/>
    <p:sldId id="278" r:id="rId7"/>
    <p:sldId id="280" r:id="rId8"/>
    <p:sldId id="279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DBEF10-93A6-8AF7-8BA6-88FF41494077}" name="Rodrigo Costa" initials="RC" userId="S::a48633@alunos.isel.pt::c172c3ad-98c4-4232-844e-73e555430036" providerId="AD"/>
  <p188:author id="{612EE47E-32E8-5CF9-7124-8E6B26E60037}" name="Rodrigo Bugalhão" initials="RB" userId="S::A48961@alunos.isel.pt::0ee9ceb3-0142-4da7-a2a4-b7f4cf40bd5e" providerId="AD"/>
  <p188:author id="{E8A07791-368C-FBD7-4D81-77342C1E0265}" name="Rodrigo Bugalhão" initials="RB" userId="S::rodrigo.bugalhao@dojosamurai.com::415034d9-7c87-476d-8be9-30951e051f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50E"/>
    <a:srgbClr val="156082"/>
    <a:srgbClr val="E97132"/>
    <a:srgbClr val="FFFF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B0D1D-88D7-421B-853F-2062D6EE6FFB}" v="957" dt="2024-05-15T20:22:47.998"/>
    <p1510:client id="{877641CF-36FA-C60A-76F3-79A681646B98}" v="43" vWet="45" dt="2024-05-15T12:09:41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3" autoAdjust="0"/>
    <p:restoredTop sz="94660"/>
  </p:normalViewPr>
  <p:slideViewPr>
    <p:cSldViewPr snapToGrid="0">
      <p:cViewPr>
        <p:scale>
          <a:sx n="125" d="100"/>
          <a:sy n="125" d="100"/>
        </p:scale>
        <p:origin x="1152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modernComment_106_708776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4805F-9417-4F3F-A2C3-15F98145E5F0}" authorId="{E8A07791-368C-FBD7-4D81-77342C1E0265}" created="2024-05-13T10:55:18.1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87925935" sldId="262"/>
      <ac:spMk id="3" creationId="{40342556-A9F7-AC04-4E14-DFCEE730D936}"/>
      <ac:txMk cp="0" len="130">
        <ac:context len="213" hash="3773093770"/>
      </ac:txMk>
    </ac:txMkLst>
    <p188:pos x="10333383" y="281471"/>
    <p188:txBody>
      <a:bodyPr/>
      <a:lstStyle/>
      <a:p>
        <a:r>
          <a:rPr lang="pt-PT"/>
          <a:t>Até agora não existia uma forma estruturada de reportar problemas com radar à ANSR.
Em vez de reportar problemas em texto corrido, que pode ser dificil de interpretar quer por utilizadores humanos quer por software.</a:t>
        </a:r>
      </a:p>
    </p188:txBody>
  </p188:cm>
  <p188:cm id="{8D69F78E-EBC5-4556-A3F1-9F17DCD4A06E}" authorId="{E8A07791-368C-FBD7-4D81-77342C1E0265}" created="2024-05-14T17:36:03.2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87925935" sldId="262"/>
      <ac:spMk id="3" creationId="{40342556-A9F7-AC04-4E14-DFCEE730D936}"/>
      <ac:txMk cp="132" len="78">
        <ac:context len="213" hash="3773093770"/>
      </ac:txMk>
    </ac:txMkLst>
    <p188:pos x="6263057" y="2252466"/>
    <p188:txBody>
      <a:bodyPr/>
      <a:lstStyle/>
      <a:p>
        <a:r>
          <a:rPr lang="en-US"/>
          <a:t>Esta forma estruturada do ticket é também necessária para que o nosso plugin possa ser usado pela Api dos nossos colegas, que cria tickets automaticamente quando existe algum problema num radar</a:t>
        </a:r>
      </a:p>
    </p188:txBody>
  </p188:cm>
  <p188:cm id="{945AFB27-1859-4F4D-8C89-F77F9C4FA38D}" authorId="{82DBEF10-93A6-8AF7-8BA6-88FF41494077}" created="2024-05-14T19:10:19.970">
    <pc:sldMkLst xmlns:pc="http://schemas.microsoft.com/office/powerpoint/2013/main/command">
      <pc:docMk/>
      <pc:sldMk cId="1887925935" sldId="262"/>
    </pc:sldMkLst>
    <p188:txBody>
      <a:bodyPr/>
      <a:lstStyle/>
      <a:p>
        <a:r>
          <a:rPr lang="en-US"/>
          <a:t>A Autoridade Nacional de Segurança Rodoviária (ANSR) está a gerir o sistema de radares SINCRO.
São muitos radares, com vários prestadores de serviços encarregues da manutenção.
Para automatizar o processo de gestão das avarias, foi implementado um sistema de ticketing.
O sistema escolhido é o osTicket, uma solução de código aberto, para racionalizar os recursos e centralizar a gestão de tickets.</a:t>
        </a:r>
      </a:p>
    </p188:txBody>
  </p188:cm>
</p188:cmLst>
</file>

<file path=ppt/comments/modernComment_10F_B3CDDC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AAD955-0E85-489D-A989-78DDAE6D814B}" authorId="{82DBEF10-93A6-8AF7-8BA6-88FF41494077}" created="2024-05-14T19:06:45.862">
    <pc:sldMkLst xmlns:pc="http://schemas.microsoft.com/office/powerpoint/2013/main/command">
      <pc:docMk/>
      <pc:sldMk cId="3016613053" sldId="271"/>
    </pc:sldMkLst>
    <p188:txBody>
      <a:bodyPr/>
      <a:lstStyle/>
      <a:p>
        <a:r>
          <a:rPr lang="en-US"/>
          <a:t>Funcionalidades principais:​
Criação de tickets que descrevem o problema a ser resolvido.​
Identificação do equipamento avariado e a causa da avaria.​
Atribuição de tickets a responsáveis pela resolução, organizados em departamentos e equipas.​
Os formulários do osTicket permitem criar e gerir todo o ciclo de vida dos tickets.</a:t>
        </a:r>
      </a:p>
    </p188:txBody>
  </p188:cm>
</p188:cmLst>
</file>

<file path=ppt/comments/modernComment_110_9BD965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E130BF-9577-468C-87B7-E69A082505BE}" authorId="{E8A07791-368C-FBD7-4D81-77342C1E0265}" created="2024-05-13T10:34:49.0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14715728" sldId="272"/>
      <ac:spMk id="3" creationId="{1AA4F051-9728-4735-9922-80B37E8EF817}"/>
      <ac:txMk cp="1" len="8">
        <ac:context len="114" hash="397531944"/>
      </ac:txMk>
    </ac:txMkLst>
    <p188:pos x="1706217" y="281471"/>
    <p188:txBody>
      <a:bodyPr/>
      <a:lstStyle/>
      <a:p>
        <a:r>
          <a:rPr lang="pt-PT"/>
          <a:t>É um software, open-source, de ticketing usado mundialmente por empresas e instituições, e que deixa com que funcionários da empresa possam reportar problemas técnicos, pedir ajuda ou fazer qualquer tipo de pedido, internamente.</a:t>
        </a:r>
      </a:p>
    </p188:txBody>
  </p188:cm>
  <p188:cm id="{3977D8F4-2FBC-477F-B0DD-8224EE4AC126}" authorId="{E8A07791-368C-FBD7-4D81-77342C1E0265}" created="2024-05-13T10:35:05.82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14715728" sldId="272"/>
      <ac:spMk id="3" creationId="{1AA4F051-9728-4735-9922-80B37E8EF817}"/>
      <ac:txMk cp="10" len="51">
        <ac:context len="114" hash="397531944"/>
      </ac:txMk>
    </ac:txMkLst>
    <p188:pos x="8812696" y="669097"/>
    <p188:txBody>
      <a:bodyPr/>
      <a:lstStyle/>
      <a:p>
        <a:r>
          <a:rPr lang="pt-PT"/>
          <a:t>É a rede nacional de radares de velocidade, que pertence à ANSR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3E6939-523B-48FF-ADB3-144297A4587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597A59A-E73A-4131-9287-1DE2DA75AB08}">
      <dgm:prSet phldrT="[Texto]" custT="1"/>
      <dgm:spPr/>
      <dgm:t>
        <a:bodyPr/>
        <a:lstStyle/>
        <a:p>
          <a:pPr algn="ctr"/>
          <a:r>
            <a:rPr lang="en-US" sz="1600"/>
            <a:t>Study </a:t>
          </a:r>
          <a:r>
            <a:rPr lang="en-US" sz="1600" err="1"/>
            <a:t>osTicket</a:t>
          </a:r>
          <a:endParaRPr lang="en-US" sz="1600"/>
        </a:p>
      </dgm:t>
    </dgm:pt>
    <dgm:pt modelId="{A6D82D4D-D6B0-4E2E-AE8E-6E35C4404A04}" type="parTrans" cxnId="{714142C0-6670-4FC6-BC16-7285AB7D7AE7}">
      <dgm:prSet/>
      <dgm:spPr/>
      <dgm:t>
        <a:bodyPr/>
        <a:lstStyle/>
        <a:p>
          <a:endParaRPr lang="en-US" sz="2800"/>
        </a:p>
      </dgm:t>
    </dgm:pt>
    <dgm:pt modelId="{1E479894-0F08-4D70-A442-8334A70CAB40}" type="sibTrans" cxnId="{714142C0-6670-4FC6-BC16-7285AB7D7AE7}">
      <dgm:prSet/>
      <dgm:spPr/>
      <dgm:t>
        <a:bodyPr/>
        <a:lstStyle/>
        <a:p>
          <a:endParaRPr lang="en-US" sz="2800"/>
        </a:p>
      </dgm:t>
    </dgm:pt>
    <dgm:pt modelId="{3CE23ED4-3403-4A44-BF1A-85AC56F2C7FA}">
      <dgm:prSet phldrT="[Texto]" custT="1"/>
      <dgm:spPr/>
      <dgm:t>
        <a:bodyPr/>
        <a:lstStyle/>
        <a:p>
          <a:r>
            <a:rPr lang="en-US" sz="1600" dirty="0"/>
            <a:t>Create a plugin</a:t>
          </a:r>
        </a:p>
      </dgm:t>
    </dgm:pt>
    <dgm:pt modelId="{4FA1C038-5679-4E00-B589-5BE52E2FD85B}" type="parTrans" cxnId="{3624AFCF-8743-40F4-827C-367EF3BF0797}">
      <dgm:prSet/>
      <dgm:spPr/>
      <dgm:t>
        <a:bodyPr/>
        <a:lstStyle/>
        <a:p>
          <a:endParaRPr lang="en-US" sz="2800"/>
        </a:p>
      </dgm:t>
    </dgm:pt>
    <dgm:pt modelId="{F76A7A7F-EFCF-4B39-90F0-CB2B22748797}" type="sibTrans" cxnId="{3624AFCF-8743-40F4-827C-367EF3BF0797}">
      <dgm:prSet/>
      <dgm:spPr/>
      <dgm:t>
        <a:bodyPr/>
        <a:lstStyle/>
        <a:p>
          <a:endParaRPr lang="en-US" sz="2800"/>
        </a:p>
      </dgm:t>
    </dgm:pt>
    <dgm:pt modelId="{746217C3-E777-4A61-B982-0A575538D684}">
      <dgm:prSet phldrT="[Texto]" custT="1"/>
      <dgm:spPr/>
      <dgm:t>
        <a:bodyPr/>
        <a:lstStyle/>
        <a:p>
          <a:r>
            <a:rPr lang="en-US" sz="1600"/>
            <a:t>Add backup functionality</a:t>
          </a:r>
        </a:p>
      </dgm:t>
    </dgm:pt>
    <dgm:pt modelId="{BB43D39C-6D3E-486D-882E-EE72DD960E26}" type="parTrans" cxnId="{12DA367A-CDCE-4742-8582-FCB12B58E17A}">
      <dgm:prSet/>
      <dgm:spPr/>
      <dgm:t>
        <a:bodyPr/>
        <a:lstStyle/>
        <a:p>
          <a:endParaRPr lang="en-US" sz="2800"/>
        </a:p>
      </dgm:t>
    </dgm:pt>
    <dgm:pt modelId="{5A18775B-CF34-467F-86B5-2C66CB63FD73}" type="sibTrans" cxnId="{12DA367A-CDCE-4742-8582-FCB12B58E17A}">
      <dgm:prSet/>
      <dgm:spPr/>
      <dgm:t>
        <a:bodyPr/>
        <a:lstStyle/>
        <a:p>
          <a:endParaRPr lang="en-US" sz="2800"/>
        </a:p>
      </dgm:t>
    </dgm:pt>
    <dgm:pt modelId="{57A93E4A-4DB5-465B-87D5-BCC1A575D86D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n-US" sz="2000" b="1"/>
            <a:t>Add dynamic fields</a:t>
          </a:r>
        </a:p>
      </dgm:t>
    </dgm:pt>
    <dgm:pt modelId="{02328F96-C7A6-492E-A2DD-C177D30F6FA1}" type="parTrans" cxnId="{D3260396-3286-47E9-8201-96F7E4F1EE40}">
      <dgm:prSet/>
      <dgm:spPr/>
      <dgm:t>
        <a:bodyPr/>
        <a:lstStyle/>
        <a:p>
          <a:endParaRPr lang="en-US" sz="2800"/>
        </a:p>
      </dgm:t>
    </dgm:pt>
    <dgm:pt modelId="{6A0D01CD-5E6A-4D98-9AA2-310BCCFE3F72}" type="sibTrans" cxnId="{D3260396-3286-47E9-8201-96F7E4F1EE40}">
      <dgm:prSet/>
      <dgm:spPr/>
      <dgm:t>
        <a:bodyPr/>
        <a:lstStyle/>
        <a:p>
          <a:endParaRPr lang="en-US" sz="2800"/>
        </a:p>
      </dgm:t>
    </dgm:pt>
    <dgm:pt modelId="{E7243111-C083-4462-85DD-47DCB83F41A6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600" dirty="0"/>
            <a:t>Resolve minor bugs</a:t>
          </a:r>
        </a:p>
      </dgm:t>
    </dgm:pt>
    <dgm:pt modelId="{A539CBC8-BB1A-453F-9C47-FE7462F9AC4D}" type="parTrans" cxnId="{FDC50E7C-0D98-4E37-8A7F-026A7FE52684}">
      <dgm:prSet/>
      <dgm:spPr/>
      <dgm:t>
        <a:bodyPr/>
        <a:lstStyle/>
        <a:p>
          <a:endParaRPr lang="en-US" sz="2800"/>
        </a:p>
      </dgm:t>
    </dgm:pt>
    <dgm:pt modelId="{47D484FD-9BAB-4C73-BB37-48B9C1AB52D3}" type="sibTrans" cxnId="{FDC50E7C-0D98-4E37-8A7F-026A7FE52684}">
      <dgm:prSet/>
      <dgm:spPr/>
      <dgm:t>
        <a:bodyPr/>
        <a:lstStyle/>
        <a:p>
          <a:endParaRPr lang="en-US" sz="2800"/>
        </a:p>
      </dgm:t>
    </dgm:pt>
    <dgm:pt modelId="{7BB1CF7B-CAA1-4B7D-B86F-64A4DE52E7F7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600" dirty="0"/>
            <a:t>Write report</a:t>
          </a:r>
        </a:p>
      </dgm:t>
    </dgm:pt>
    <dgm:pt modelId="{D81053C6-0765-44FD-AC2F-7307CB752A00}" type="parTrans" cxnId="{F11C7136-C5D9-4669-9327-EBA02D8CF78A}">
      <dgm:prSet/>
      <dgm:spPr/>
      <dgm:t>
        <a:bodyPr/>
        <a:lstStyle/>
        <a:p>
          <a:endParaRPr lang="en-US" sz="2800"/>
        </a:p>
      </dgm:t>
    </dgm:pt>
    <dgm:pt modelId="{1CDB188B-0E76-4E89-9E83-5C69C24A7F31}" type="sibTrans" cxnId="{F11C7136-C5D9-4669-9327-EBA02D8CF78A}">
      <dgm:prSet/>
      <dgm:spPr/>
      <dgm:t>
        <a:bodyPr/>
        <a:lstStyle/>
        <a:p>
          <a:endParaRPr lang="en-US" sz="2800"/>
        </a:p>
      </dgm:t>
    </dgm:pt>
    <dgm:pt modelId="{B47DFD89-8B86-4EA8-953E-334BC291026E}">
      <dgm:prSet phldrT="[Texto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600" dirty="0"/>
            <a:t>Improve user experience</a:t>
          </a:r>
        </a:p>
      </dgm:t>
    </dgm:pt>
    <dgm:pt modelId="{D9B29BE6-70ED-4FF4-ABCB-4D255AD8850F}" type="parTrans" cxnId="{84BED7CE-DF37-43B6-BCF4-6476EA96F3AA}">
      <dgm:prSet/>
      <dgm:spPr/>
      <dgm:t>
        <a:bodyPr/>
        <a:lstStyle/>
        <a:p>
          <a:endParaRPr lang="en-US" sz="2800"/>
        </a:p>
      </dgm:t>
    </dgm:pt>
    <dgm:pt modelId="{D7BAB6AA-2D08-4009-BF18-E2D0E5885D8E}" type="sibTrans" cxnId="{84BED7CE-DF37-43B6-BCF4-6476EA96F3AA}">
      <dgm:prSet/>
      <dgm:spPr/>
      <dgm:t>
        <a:bodyPr/>
        <a:lstStyle/>
        <a:p>
          <a:endParaRPr lang="en-US" sz="2800"/>
        </a:p>
      </dgm:t>
    </dgm:pt>
    <dgm:pt modelId="{E94B9121-77A1-4300-8F3F-DAA285419FAC}" type="pres">
      <dgm:prSet presAssocID="{273E6939-523B-48FF-ADB3-144297A4587D}" presName="Name0" presStyleCnt="0">
        <dgm:presLayoutVars>
          <dgm:dir/>
          <dgm:resizeHandles val="exact"/>
        </dgm:presLayoutVars>
      </dgm:prSet>
      <dgm:spPr/>
    </dgm:pt>
    <dgm:pt modelId="{9C8597B6-71DA-46D0-94A1-F8FB94ADFC01}" type="pres">
      <dgm:prSet presAssocID="{A597A59A-E73A-4131-9287-1DE2DA75AB08}" presName="parTxOnly" presStyleLbl="node1" presStyleIdx="0" presStyleCnt="7" custScaleX="59737">
        <dgm:presLayoutVars>
          <dgm:bulletEnabled val="1"/>
        </dgm:presLayoutVars>
      </dgm:prSet>
      <dgm:spPr/>
    </dgm:pt>
    <dgm:pt modelId="{2EACD514-3693-441B-BD3A-F9F0730A5E42}" type="pres">
      <dgm:prSet presAssocID="{1E479894-0F08-4D70-A442-8334A70CAB40}" presName="parSpace" presStyleCnt="0"/>
      <dgm:spPr/>
    </dgm:pt>
    <dgm:pt modelId="{DE05EB27-2EA5-477D-995A-BA54ADF47D12}" type="pres">
      <dgm:prSet presAssocID="{3CE23ED4-3403-4A44-BF1A-85AC56F2C7FA}" presName="parTxOnly" presStyleLbl="node1" presStyleIdx="1" presStyleCnt="7" custScaleX="97717">
        <dgm:presLayoutVars>
          <dgm:bulletEnabled val="1"/>
        </dgm:presLayoutVars>
      </dgm:prSet>
      <dgm:spPr/>
    </dgm:pt>
    <dgm:pt modelId="{D3CC45AC-EBE1-4B27-BF84-D11E356FFB83}" type="pres">
      <dgm:prSet presAssocID="{F76A7A7F-EFCF-4B39-90F0-CB2B22748797}" presName="parSpace" presStyleCnt="0"/>
      <dgm:spPr/>
    </dgm:pt>
    <dgm:pt modelId="{1794E839-D32A-4612-A2A6-9AC35A2B6EE4}" type="pres">
      <dgm:prSet presAssocID="{746217C3-E777-4A61-B982-0A575538D684}" presName="parTxOnly" presStyleLbl="node1" presStyleIdx="2" presStyleCnt="7" custScaleX="109389">
        <dgm:presLayoutVars>
          <dgm:bulletEnabled val="1"/>
        </dgm:presLayoutVars>
      </dgm:prSet>
      <dgm:spPr/>
    </dgm:pt>
    <dgm:pt modelId="{B2EC2728-F4E2-4B9A-A888-4F12A9B116CF}" type="pres">
      <dgm:prSet presAssocID="{5A18775B-CF34-467F-86B5-2C66CB63FD73}" presName="parSpace" presStyleCnt="0"/>
      <dgm:spPr/>
    </dgm:pt>
    <dgm:pt modelId="{C55918E3-D434-4030-8618-E5F21784E157}" type="pres">
      <dgm:prSet presAssocID="{57A93E4A-4DB5-465B-87D5-BCC1A575D86D}" presName="parTxOnly" presStyleLbl="node1" presStyleIdx="3" presStyleCnt="7" custScaleX="120964" custScaleY="140130" custLinFactNeighborX="-17516" custLinFactNeighborY="0">
        <dgm:presLayoutVars>
          <dgm:bulletEnabled val="1"/>
        </dgm:presLayoutVars>
      </dgm:prSet>
      <dgm:spPr/>
    </dgm:pt>
    <dgm:pt modelId="{9E7DBACD-6469-44C4-95CA-BEFD83EF22CC}" type="pres">
      <dgm:prSet presAssocID="{6A0D01CD-5E6A-4D98-9AA2-310BCCFE3F72}" presName="parSpace" presStyleCnt="0"/>
      <dgm:spPr/>
    </dgm:pt>
    <dgm:pt modelId="{86604366-B3B9-4DE4-A2F9-36639F62B960}" type="pres">
      <dgm:prSet presAssocID="{E7243111-C083-4462-85DD-47DCB83F41A6}" presName="parTxOnly" presStyleLbl="node1" presStyleIdx="4" presStyleCnt="7" custScaleX="99520">
        <dgm:presLayoutVars>
          <dgm:bulletEnabled val="1"/>
        </dgm:presLayoutVars>
      </dgm:prSet>
      <dgm:spPr/>
    </dgm:pt>
    <dgm:pt modelId="{3AADECAA-2E91-43CA-988F-91BB88D78EB6}" type="pres">
      <dgm:prSet presAssocID="{47D484FD-9BAB-4C73-BB37-48B9C1AB52D3}" presName="parSpace" presStyleCnt="0"/>
      <dgm:spPr/>
    </dgm:pt>
    <dgm:pt modelId="{7802D55E-05C3-42EE-82A1-C9C17DE96BD3}" type="pres">
      <dgm:prSet presAssocID="{7BB1CF7B-CAA1-4B7D-B86F-64A4DE52E7F7}" presName="parTxOnly" presStyleLbl="node1" presStyleIdx="5" presStyleCnt="7" custScaleX="83422">
        <dgm:presLayoutVars>
          <dgm:bulletEnabled val="1"/>
        </dgm:presLayoutVars>
      </dgm:prSet>
      <dgm:spPr/>
    </dgm:pt>
    <dgm:pt modelId="{366D685D-9179-4332-9EA9-CB0B6EF7F2C0}" type="pres">
      <dgm:prSet presAssocID="{1CDB188B-0E76-4E89-9E83-5C69C24A7F31}" presName="parSpace" presStyleCnt="0"/>
      <dgm:spPr/>
    </dgm:pt>
    <dgm:pt modelId="{727A6AF8-05D7-4B61-926B-5A7334D4F53C}" type="pres">
      <dgm:prSet presAssocID="{B47DFD89-8B86-4EA8-953E-334BC291026E}" presName="parTxOnly" presStyleLbl="node1" presStyleIdx="6" presStyleCnt="7" custScaleX="109335">
        <dgm:presLayoutVars>
          <dgm:bulletEnabled val="1"/>
        </dgm:presLayoutVars>
      </dgm:prSet>
      <dgm:spPr/>
    </dgm:pt>
  </dgm:ptLst>
  <dgm:cxnLst>
    <dgm:cxn modelId="{E9022D12-E5FF-464F-A69A-B55F62C117FA}" type="presOf" srcId="{3CE23ED4-3403-4A44-BF1A-85AC56F2C7FA}" destId="{DE05EB27-2EA5-477D-995A-BA54ADF47D12}" srcOrd="0" destOrd="0" presId="urn:microsoft.com/office/officeart/2005/8/layout/hChevron3"/>
    <dgm:cxn modelId="{ACE7BE24-60F0-4342-8B90-E706A0E2B830}" type="presOf" srcId="{57A93E4A-4DB5-465B-87D5-BCC1A575D86D}" destId="{C55918E3-D434-4030-8618-E5F21784E157}" srcOrd="0" destOrd="0" presId="urn:microsoft.com/office/officeart/2005/8/layout/hChevron3"/>
    <dgm:cxn modelId="{F11C7136-C5D9-4669-9327-EBA02D8CF78A}" srcId="{273E6939-523B-48FF-ADB3-144297A4587D}" destId="{7BB1CF7B-CAA1-4B7D-B86F-64A4DE52E7F7}" srcOrd="5" destOrd="0" parTransId="{D81053C6-0765-44FD-AC2F-7307CB752A00}" sibTransId="{1CDB188B-0E76-4E89-9E83-5C69C24A7F31}"/>
    <dgm:cxn modelId="{FA459A5F-150C-4676-BF7C-065D5E240696}" type="presOf" srcId="{E7243111-C083-4462-85DD-47DCB83F41A6}" destId="{86604366-B3B9-4DE4-A2F9-36639F62B960}" srcOrd="0" destOrd="0" presId="urn:microsoft.com/office/officeart/2005/8/layout/hChevron3"/>
    <dgm:cxn modelId="{12DA367A-CDCE-4742-8582-FCB12B58E17A}" srcId="{273E6939-523B-48FF-ADB3-144297A4587D}" destId="{746217C3-E777-4A61-B982-0A575538D684}" srcOrd="2" destOrd="0" parTransId="{BB43D39C-6D3E-486D-882E-EE72DD960E26}" sibTransId="{5A18775B-CF34-467F-86B5-2C66CB63FD73}"/>
    <dgm:cxn modelId="{FDC50E7C-0D98-4E37-8A7F-026A7FE52684}" srcId="{273E6939-523B-48FF-ADB3-144297A4587D}" destId="{E7243111-C083-4462-85DD-47DCB83F41A6}" srcOrd="4" destOrd="0" parTransId="{A539CBC8-BB1A-453F-9C47-FE7462F9AC4D}" sibTransId="{47D484FD-9BAB-4C73-BB37-48B9C1AB52D3}"/>
    <dgm:cxn modelId="{206B3486-B62C-451B-A1B6-CF76D6D84C2F}" type="presOf" srcId="{A597A59A-E73A-4131-9287-1DE2DA75AB08}" destId="{9C8597B6-71DA-46D0-94A1-F8FB94ADFC01}" srcOrd="0" destOrd="0" presId="urn:microsoft.com/office/officeart/2005/8/layout/hChevron3"/>
    <dgm:cxn modelId="{D3260396-3286-47E9-8201-96F7E4F1EE40}" srcId="{273E6939-523B-48FF-ADB3-144297A4587D}" destId="{57A93E4A-4DB5-465B-87D5-BCC1A575D86D}" srcOrd="3" destOrd="0" parTransId="{02328F96-C7A6-492E-A2DD-C177D30F6FA1}" sibTransId="{6A0D01CD-5E6A-4D98-9AA2-310BCCFE3F72}"/>
    <dgm:cxn modelId="{D2B8D3A8-F7E3-47D4-B2C3-0F14D2AD191C}" type="presOf" srcId="{7BB1CF7B-CAA1-4B7D-B86F-64A4DE52E7F7}" destId="{7802D55E-05C3-42EE-82A1-C9C17DE96BD3}" srcOrd="0" destOrd="0" presId="urn:microsoft.com/office/officeart/2005/8/layout/hChevron3"/>
    <dgm:cxn modelId="{2C9B3EB8-E03F-4D33-8998-D54D40A0856A}" type="presOf" srcId="{273E6939-523B-48FF-ADB3-144297A4587D}" destId="{E94B9121-77A1-4300-8F3F-DAA285419FAC}" srcOrd="0" destOrd="0" presId="urn:microsoft.com/office/officeart/2005/8/layout/hChevron3"/>
    <dgm:cxn modelId="{714142C0-6670-4FC6-BC16-7285AB7D7AE7}" srcId="{273E6939-523B-48FF-ADB3-144297A4587D}" destId="{A597A59A-E73A-4131-9287-1DE2DA75AB08}" srcOrd="0" destOrd="0" parTransId="{A6D82D4D-D6B0-4E2E-AE8E-6E35C4404A04}" sibTransId="{1E479894-0F08-4D70-A442-8334A70CAB40}"/>
    <dgm:cxn modelId="{84BED7CE-DF37-43B6-BCF4-6476EA96F3AA}" srcId="{273E6939-523B-48FF-ADB3-144297A4587D}" destId="{B47DFD89-8B86-4EA8-953E-334BC291026E}" srcOrd="6" destOrd="0" parTransId="{D9B29BE6-70ED-4FF4-ABCB-4D255AD8850F}" sibTransId="{D7BAB6AA-2D08-4009-BF18-E2D0E5885D8E}"/>
    <dgm:cxn modelId="{3624AFCF-8743-40F4-827C-367EF3BF0797}" srcId="{273E6939-523B-48FF-ADB3-144297A4587D}" destId="{3CE23ED4-3403-4A44-BF1A-85AC56F2C7FA}" srcOrd="1" destOrd="0" parTransId="{4FA1C038-5679-4E00-B589-5BE52E2FD85B}" sibTransId="{F76A7A7F-EFCF-4B39-90F0-CB2B22748797}"/>
    <dgm:cxn modelId="{DE973DD1-118C-43A8-8A1B-F56A0A864FB9}" type="presOf" srcId="{B47DFD89-8B86-4EA8-953E-334BC291026E}" destId="{727A6AF8-05D7-4B61-926B-5A7334D4F53C}" srcOrd="0" destOrd="0" presId="urn:microsoft.com/office/officeart/2005/8/layout/hChevron3"/>
    <dgm:cxn modelId="{4CC5E9D1-2737-4C17-B25E-2847D523261F}" type="presOf" srcId="{746217C3-E777-4A61-B982-0A575538D684}" destId="{1794E839-D32A-4612-A2A6-9AC35A2B6EE4}" srcOrd="0" destOrd="0" presId="urn:microsoft.com/office/officeart/2005/8/layout/hChevron3"/>
    <dgm:cxn modelId="{29A1E0BE-4D3F-4BDB-B6D6-EC30071B0988}" type="presParOf" srcId="{E94B9121-77A1-4300-8F3F-DAA285419FAC}" destId="{9C8597B6-71DA-46D0-94A1-F8FB94ADFC01}" srcOrd="0" destOrd="0" presId="urn:microsoft.com/office/officeart/2005/8/layout/hChevron3"/>
    <dgm:cxn modelId="{412A2694-2D23-488E-9818-5CF72D6EF1AD}" type="presParOf" srcId="{E94B9121-77A1-4300-8F3F-DAA285419FAC}" destId="{2EACD514-3693-441B-BD3A-F9F0730A5E42}" srcOrd="1" destOrd="0" presId="urn:microsoft.com/office/officeart/2005/8/layout/hChevron3"/>
    <dgm:cxn modelId="{91AE51AC-5DAA-4D56-94B7-2A5F08F953E6}" type="presParOf" srcId="{E94B9121-77A1-4300-8F3F-DAA285419FAC}" destId="{DE05EB27-2EA5-477D-995A-BA54ADF47D12}" srcOrd="2" destOrd="0" presId="urn:microsoft.com/office/officeart/2005/8/layout/hChevron3"/>
    <dgm:cxn modelId="{CAC5AB34-EB4D-478B-9C19-B5943ECD8A45}" type="presParOf" srcId="{E94B9121-77A1-4300-8F3F-DAA285419FAC}" destId="{D3CC45AC-EBE1-4B27-BF84-D11E356FFB83}" srcOrd="3" destOrd="0" presId="urn:microsoft.com/office/officeart/2005/8/layout/hChevron3"/>
    <dgm:cxn modelId="{02C94084-C609-4B0F-9272-265F9FD99D16}" type="presParOf" srcId="{E94B9121-77A1-4300-8F3F-DAA285419FAC}" destId="{1794E839-D32A-4612-A2A6-9AC35A2B6EE4}" srcOrd="4" destOrd="0" presId="urn:microsoft.com/office/officeart/2005/8/layout/hChevron3"/>
    <dgm:cxn modelId="{1D02AFDA-5789-4AB5-B40F-FA5336ABE6BC}" type="presParOf" srcId="{E94B9121-77A1-4300-8F3F-DAA285419FAC}" destId="{B2EC2728-F4E2-4B9A-A888-4F12A9B116CF}" srcOrd="5" destOrd="0" presId="urn:microsoft.com/office/officeart/2005/8/layout/hChevron3"/>
    <dgm:cxn modelId="{234294E1-BA46-4E59-8883-5F7AFF8FD3B3}" type="presParOf" srcId="{E94B9121-77A1-4300-8F3F-DAA285419FAC}" destId="{C55918E3-D434-4030-8618-E5F21784E157}" srcOrd="6" destOrd="0" presId="urn:microsoft.com/office/officeart/2005/8/layout/hChevron3"/>
    <dgm:cxn modelId="{FA742258-3919-4A9A-8B82-756AE59E2675}" type="presParOf" srcId="{E94B9121-77A1-4300-8F3F-DAA285419FAC}" destId="{9E7DBACD-6469-44C4-95CA-BEFD83EF22CC}" srcOrd="7" destOrd="0" presId="urn:microsoft.com/office/officeart/2005/8/layout/hChevron3"/>
    <dgm:cxn modelId="{1937BA1F-4151-4367-A705-55E11D49ADE3}" type="presParOf" srcId="{E94B9121-77A1-4300-8F3F-DAA285419FAC}" destId="{86604366-B3B9-4DE4-A2F9-36639F62B960}" srcOrd="8" destOrd="0" presId="urn:microsoft.com/office/officeart/2005/8/layout/hChevron3"/>
    <dgm:cxn modelId="{A2292910-3429-41D3-BB04-128350612757}" type="presParOf" srcId="{E94B9121-77A1-4300-8F3F-DAA285419FAC}" destId="{3AADECAA-2E91-43CA-988F-91BB88D78EB6}" srcOrd="9" destOrd="0" presId="urn:microsoft.com/office/officeart/2005/8/layout/hChevron3"/>
    <dgm:cxn modelId="{492CA815-06E8-4A81-9AF6-A6AB9EDDA851}" type="presParOf" srcId="{E94B9121-77A1-4300-8F3F-DAA285419FAC}" destId="{7802D55E-05C3-42EE-82A1-C9C17DE96BD3}" srcOrd="10" destOrd="0" presId="urn:microsoft.com/office/officeart/2005/8/layout/hChevron3"/>
    <dgm:cxn modelId="{7076D64E-8AE6-46AB-BE4A-6D57D41128D7}" type="presParOf" srcId="{E94B9121-77A1-4300-8F3F-DAA285419FAC}" destId="{366D685D-9179-4332-9EA9-CB0B6EF7F2C0}" srcOrd="11" destOrd="0" presId="urn:microsoft.com/office/officeart/2005/8/layout/hChevron3"/>
    <dgm:cxn modelId="{1D0E7AA3-C1FC-434F-B468-7FBEAE90E2A7}" type="presParOf" srcId="{E94B9121-77A1-4300-8F3F-DAA285419FAC}" destId="{727A6AF8-05D7-4B61-926B-5A7334D4F53C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597B6-71DA-46D0-94A1-F8FB94ADFC01}">
      <dsp:nvSpPr>
        <dsp:cNvPr id="0" name=""/>
        <dsp:cNvSpPr/>
      </dsp:nvSpPr>
      <dsp:spPr>
        <a:xfrm>
          <a:off x="2210" y="3067092"/>
          <a:ext cx="1080964" cy="7238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Study </a:t>
          </a:r>
          <a:r>
            <a:rPr lang="en-US" sz="1600" kern="1200" err="1"/>
            <a:t>osTicket</a:t>
          </a:r>
          <a:endParaRPr lang="en-US" sz="1600" kern="1200"/>
        </a:p>
      </dsp:txBody>
      <dsp:txXfrm>
        <a:off x="2210" y="3067092"/>
        <a:ext cx="900010" cy="723815"/>
      </dsp:txXfrm>
    </dsp:sp>
    <dsp:sp modelId="{DE05EB27-2EA5-477D-995A-BA54ADF47D12}">
      <dsp:nvSpPr>
        <dsp:cNvPr id="0" name=""/>
        <dsp:cNvSpPr/>
      </dsp:nvSpPr>
      <dsp:spPr>
        <a:xfrm>
          <a:off x="721267" y="3067092"/>
          <a:ext cx="1768227" cy="723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plugin</a:t>
          </a:r>
        </a:p>
      </dsp:txBody>
      <dsp:txXfrm>
        <a:off x="1083175" y="3067092"/>
        <a:ext cx="1044412" cy="723815"/>
      </dsp:txXfrm>
    </dsp:sp>
    <dsp:sp modelId="{1794E839-D32A-4612-A2A6-9AC35A2B6EE4}">
      <dsp:nvSpPr>
        <dsp:cNvPr id="0" name=""/>
        <dsp:cNvSpPr/>
      </dsp:nvSpPr>
      <dsp:spPr>
        <a:xfrm>
          <a:off x="2127587" y="3067092"/>
          <a:ext cx="1979437" cy="7238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backup functionality</a:t>
          </a:r>
        </a:p>
      </dsp:txBody>
      <dsp:txXfrm>
        <a:off x="2489495" y="3067092"/>
        <a:ext cx="1255622" cy="723815"/>
      </dsp:txXfrm>
    </dsp:sp>
    <dsp:sp modelId="{C55918E3-D434-4030-8618-E5F21784E157}">
      <dsp:nvSpPr>
        <dsp:cNvPr id="0" name=""/>
        <dsp:cNvSpPr/>
      </dsp:nvSpPr>
      <dsp:spPr>
        <a:xfrm>
          <a:off x="3681724" y="2921858"/>
          <a:ext cx="2188891" cy="101428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Add dynamic fields</a:t>
          </a:r>
        </a:p>
      </dsp:txBody>
      <dsp:txXfrm>
        <a:off x="4188866" y="2921858"/>
        <a:ext cx="1174608" cy="1014283"/>
      </dsp:txXfrm>
    </dsp:sp>
    <dsp:sp modelId="{86604366-B3B9-4DE4-A2F9-36639F62B960}">
      <dsp:nvSpPr>
        <dsp:cNvPr id="0" name=""/>
        <dsp:cNvSpPr/>
      </dsp:nvSpPr>
      <dsp:spPr>
        <a:xfrm>
          <a:off x="5572100" y="3067092"/>
          <a:ext cx="1800853" cy="723815"/>
        </a:xfrm>
        <a:prstGeom prst="chevron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Resolve minor bugs</a:t>
          </a:r>
        </a:p>
      </dsp:txBody>
      <dsp:txXfrm>
        <a:off x="5934008" y="3067092"/>
        <a:ext cx="1077038" cy="723815"/>
      </dsp:txXfrm>
    </dsp:sp>
    <dsp:sp modelId="{7802D55E-05C3-42EE-82A1-C9C17DE96BD3}">
      <dsp:nvSpPr>
        <dsp:cNvPr id="0" name=""/>
        <dsp:cNvSpPr/>
      </dsp:nvSpPr>
      <dsp:spPr>
        <a:xfrm>
          <a:off x="7011046" y="3067092"/>
          <a:ext cx="1509554" cy="723815"/>
        </a:xfrm>
        <a:prstGeom prst="chevron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Write report</a:t>
          </a:r>
        </a:p>
      </dsp:txBody>
      <dsp:txXfrm>
        <a:off x="7372954" y="3067092"/>
        <a:ext cx="785739" cy="723815"/>
      </dsp:txXfrm>
    </dsp:sp>
    <dsp:sp modelId="{727A6AF8-05D7-4B61-926B-5A7334D4F53C}">
      <dsp:nvSpPr>
        <dsp:cNvPr id="0" name=""/>
        <dsp:cNvSpPr/>
      </dsp:nvSpPr>
      <dsp:spPr>
        <a:xfrm>
          <a:off x="8158692" y="3067092"/>
          <a:ext cx="1978460" cy="723815"/>
        </a:xfrm>
        <a:prstGeom prst="chevron">
          <a:avLst/>
        </a:prstGeom>
        <a:solidFill>
          <a:schemeClr val="accent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Improve user experience</a:t>
          </a:r>
        </a:p>
      </dsp:txBody>
      <dsp:txXfrm>
        <a:off x="8520600" y="3067092"/>
        <a:ext cx="1254645" cy="723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4C62364E-7045-D1F4-DF54-18672652DA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9862682-3AC8-970A-7C88-F627D950C7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E3F6-13E2-4919-AF0A-AAAB636E1868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CE4FFAF-6C1F-5308-CED2-396F4541DC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ola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3C5BE8-5491-2B5D-56BC-AB83C53E68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C154-0DBD-4234-824D-33B90B9653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6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2AB5E-83DC-4FF6-A7F9-7BEA82B253CD}" type="datetimeFigureOut">
              <a:rPr lang="pt-PT" smtClean="0"/>
              <a:t>16/05/2024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ola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0A0D8-5EA7-4CB1-B124-883C63B037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160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0A0D8-5EA7-4CB1-B124-883C63B037E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4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097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64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071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16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11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38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2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8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59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ISEL-FEIM 2023/24 - osTicket plugin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Rodrigo Costa | Rodrigo Bugalhão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1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PT"/>
              <a:t>ISEL-FEIM 2023/24 - osTicket plugin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PT"/>
              <a:t>Rodrigo Costa | Rodrigo Bugalhão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A03B4-7A57-47A3-B5B7-6911115693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842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0_9BD965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6_708776A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F_B3CDDCB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2FBF7-4700-8928-34B6-B7F1322F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21" y="2015551"/>
            <a:ext cx="7532555" cy="2176282"/>
          </a:xfrm>
        </p:spPr>
        <p:txBody>
          <a:bodyPr anchor="b">
            <a:noAutofit/>
          </a:bodyPr>
          <a:lstStyle/>
          <a:p>
            <a:r>
              <a:rPr lang="pt-PT" sz="4800" b="1" dirty="0" err="1"/>
              <a:t>Implementation</a:t>
            </a:r>
            <a:r>
              <a:rPr lang="pt-PT" sz="4800" b="1" dirty="0"/>
              <a:t> </a:t>
            </a:r>
            <a:r>
              <a:rPr lang="pt-PT" sz="4800" b="1" dirty="0" err="1"/>
              <a:t>of</a:t>
            </a:r>
            <a:r>
              <a:rPr lang="pt-PT" sz="4800" b="1" dirty="0"/>
              <a:t> a </a:t>
            </a:r>
            <a:r>
              <a:rPr lang="pt-PT" sz="4800" b="1" dirty="0" err="1"/>
              <a:t>Ticketing</a:t>
            </a:r>
            <a:r>
              <a:rPr lang="pt-PT" sz="4800" b="1" dirty="0"/>
              <a:t> </a:t>
            </a:r>
            <a:r>
              <a:rPr lang="en-US" sz="4800" b="1" dirty="0"/>
              <a:t>system</a:t>
            </a:r>
            <a:r>
              <a:rPr lang="pt-PT" sz="4800" b="1" dirty="0"/>
              <a:t> for </a:t>
            </a:r>
            <a:r>
              <a:rPr lang="pt-PT" sz="4800" b="1" dirty="0" err="1"/>
              <a:t>the</a:t>
            </a:r>
            <a:r>
              <a:rPr lang="pt-PT" sz="4800" b="1" dirty="0"/>
              <a:t> ANSR SINCRO network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EA527-F28E-6272-69DA-968965D1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76" y="5633411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sz="1800"/>
              <a:t>Oriented</a:t>
            </a:r>
            <a:r>
              <a:rPr lang="pt-PT" sz="1800"/>
              <a:t> </a:t>
            </a:r>
            <a:r>
              <a:rPr lang="pt-PT" sz="1800" err="1"/>
              <a:t>by</a:t>
            </a:r>
            <a:r>
              <a:rPr lang="pt-PT" sz="1800"/>
              <a:t>: Tiago M Dias; Carlos Gonçalves;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FEFF23-C471-AF50-5143-CCDE807D1309}"/>
              </a:ext>
            </a:extLst>
          </p:cNvPr>
          <p:cNvSpPr txBox="1"/>
          <p:nvPr/>
        </p:nvSpPr>
        <p:spPr>
          <a:xfrm>
            <a:off x="3371832" y="313095"/>
            <a:ext cx="54437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i="1" dirty="0"/>
              <a:t>Licenciatura em Engenharia Informática e Multimédia</a:t>
            </a:r>
          </a:p>
          <a:p>
            <a:pPr algn="ctr"/>
            <a:endParaRPr lang="pt-PT" i="1" dirty="0"/>
          </a:p>
          <a:p>
            <a:pPr algn="ctr"/>
            <a:r>
              <a:rPr lang="pt-PT" sz="1600" i="1" dirty="0"/>
              <a:t>Unidade Curricular Projeto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C31234-CA34-7B03-59A0-4684DF4CB6DB}"/>
              </a:ext>
            </a:extLst>
          </p:cNvPr>
          <p:cNvSpPr txBox="1"/>
          <p:nvPr/>
        </p:nvSpPr>
        <p:spPr>
          <a:xfrm>
            <a:off x="3293316" y="4512730"/>
            <a:ext cx="596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48633</a:t>
            </a:r>
            <a:r>
              <a:rPr lang="pt-PT" sz="2400"/>
              <a:t> Rodrigo Costa </a:t>
            </a:r>
            <a:r>
              <a:rPr lang="pt-PT" sz="3200"/>
              <a:t>|</a:t>
            </a:r>
            <a:r>
              <a:rPr lang="pt-PT" sz="2400"/>
              <a:t> </a:t>
            </a:r>
            <a:r>
              <a:rPr lang="pt-PT"/>
              <a:t>48961</a:t>
            </a:r>
            <a:r>
              <a:rPr lang="pt-PT" sz="2400"/>
              <a:t> Rodrigo </a:t>
            </a:r>
            <a:r>
              <a:rPr lang="pt-PT" sz="2400" err="1"/>
              <a:t>Bugalhão</a:t>
            </a:r>
            <a:endParaRPr lang="pt-PT" sz="2400"/>
          </a:p>
        </p:txBody>
      </p:sp>
      <p:pic>
        <p:nvPicPr>
          <p:cNvPr id="8" name="Imagem 7" descr="Uma imagem com texto, Tipo de letra, logótipo, Gráficos">
            <a:extLst>
              <a:ext uri="{FF2B5EF4-FFF2-40B4-BE49-F238E27FC236}">
                <a16:creationId xmlns:a16="http://schemas.microsoft.com/office/drawing/2014/main" id="{9013C6CD-6A73-A586-BD6C-9F676431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75819" cy="212916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097798-AB11-1F63-AEAD-9265413152C8}"/>
              </a:ext>
            </a:extLst>
          </p:cNvPr>
          <p:cNvSpPr txBox="1"/>
          <p:nvPr/>
        </p:nvSpPr>
        <p:spPr>
          <a:xfrm>
            <a:off x="10005772" y="6427348"/>
            <a:ext cx="1975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/>
              <a:t>PRJ#16 | 20/05/2024</a:t>
            </a:r>
          </a:p>
        </p:txBody>
      </p:sp>
      <p:pic>
        <p:nvPicPr>
          <p:cNvPr id="21" name="Imagem 20" descr="Uma imagem com captura de ecrã, Gráficos, amarelo, design gráfico&#10;&#10;Descrição gerada automaticamente">
            <a:extLst>
              <a:ext uri="{FF2B5EF4-FFF2-40B4-BE49-F238E27FC236}">
                <a16:creationId xmlns:a16="http://schemas.microsoft.com/office/drawing/2014/main" id="{C5BF2F0A-65B6-CB1C-0420-0F62122F45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89987">
            <a:off x="-627022" y="4042881"/>
            <a:ext cx="4286379" cy="4286379"/>
          </a:xfrm>
          <a:prstGeom prst="rect">
            <a:avLst/>
          </a:prstGeom>
        </p:spPr>
      </p:pic>
      <p:pic>
        <p:nvPicPr>
          <p:cNvPr id="23" name="Imagem 22" descr="Uma imagem com Gráficos, captura de ecrã, criatividade&#10;&#10;Descrição gerada automaticamente">
            <a:extLst>
              <a:ext uri="{FF2B5EF4-FFF2-40B4-BE49-F238E27FC236}">
                <a16:creationId xmlns:a16="http://schemas.microsoft.com/office/drawing/2014/main" id="{12CCD6DC-CD86-DDD6-C91E-E31E808CEA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37913">
            <a:off x="9892457" y="2029871"/>
            <a:ext cx="3788779" cy="37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6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E80639-A9EF-4078-2B3C-56EDEAFD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968BB7-6FD5-A776-BFE6-ED635B2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10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1BD701-393B-6878-0082-C9BC2E9D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75" y="533281"/>
            <a:ext cx="5384229" cy="560224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DA253E-5682-51BC-4C31-B363D10A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533281"/>
            <a:ext cx="5410200" cy="560223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09BC9FB-5BE9-1C44-9B47-6C794D2D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</a:p>
        </p:txBody>
      </p:sp>
    </p:spTree>
    <p:extLst>
      <p:ext uri="{BB962C8B-B14F-4D97-AF65-F5344CB8AC3E}">
        <p14:creationId xmlns:p14="http://schemas.microsoft.com/office/powerpoint/2010/main" val="2559153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B6076D41-5CF3-2BA6-72A1-F7835F76ACBD}"/>
              </a:ext>
            </a:extLst>
          </p:cNvPr>
          <p:cNvCxnSpPr>
            <a:cxnSpLocks/>
          </p:cNvCxnSpPr>
          <p:nvPr/>
        </p:nvCxnSpPr>
        <p:spPr>
          <a:xfrm>
            <a:off x="6096000" y="1690688"/>
            <a:ext cx="0" cy="3640136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A46DE32-5E9F-932E-515A-B0D87C353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391248"/>
              </p:ext>
            </p:extLst>
          </p:nvPr>
        </p:nvGraphicFramePr>
        <p:xfrm>
          <a:off x="937418" y="-1"/>
          <a:ext cx="1013936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50DC0D3-DEB8-ABFE-C5ED-FCD59E70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Timeline</a:t>
            </a:r>
            <a:endParaRPr lang="pt-PT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2F23AD-7115-808F-29AB-27258383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FF1AA60-BDFE-7D28-F381-582E1A4C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11</a:t>
            </a:fld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F4FE1AB-218A-65CE-C1CC-AC1E4D580234}"/>
              </a:ext>
            </a:extLst>
          </p:cNvPr>
          <p:cNvCxnSpPr/>
          <p:nvPr/>
        </p:nvCxnSpPr>
        <p:spPr>
          <a:xfrm>
            <a:off x="11090273" y="2055814"/>
            <a:ext cx="0" cy="2584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65E494-7684-BF6B-233D-CD7240392BC9}"/>
              </a:ext>
            </a:extLst>
          </p:cNvPr>
          <p:cNvSpPr txBox="1"/>
          <p:nvPr/>
        </p:nvSpPr>
        <p:spPr>
          <a:xfrm>
            <a:off x="5219700" y="1688585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FEIM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EA1F51-C5B6-843D-6FA9-B8257ADDB7CD}"/>
              </a:ext>
            </a:extLst>
          </p:cNvPr>
          <p:cNvSpPr txBox="1"/>
          <p:nvPr/>
        </p:nvSpPr>
        <p:spPr>
          <a:xfrm>
            <a:off x="9879412" y="2055814"/>
            <a:ext cx="11973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Final</a:t>
            </a:r>
            <a:endParaRPr lang="en-US"/>
          </a:p>
          <a:p>
            <a:pPr algn="ctr"/>
            <a:r>
              <a:rPr lang="en-US" sz="1400"/>
              <a:t>presentation</a:t>
            </a:r>
          </a:p>
        </p:txBody>
      </p:sp>
      <p:sp>
        <p:nvSpPr>
          <p:cNvPr id="18" name="CaixaDeTexto 15">
            <a:extLst>
              <a:ext uri="{FF2B5EF4-FFF2-40B4-BE49-F238E27FC236}">
                <a16:creationId xmlns:a16="http://schemas.microsoft.com/office/drawing/2014/main" id="{D12F2621-AEC1-A78B-C825-98C5F32A0D68}"/>
              </a:ext>
            </a:extLst>
          </p:cNvPr>
          <p:cNvSpPr txBox="1"/>
          <p:nvPr/>
        </p:nvSpPr>
        <p:spPr>
          <a:xfrm>
            <a:off x="9826495" y="4373563"/>
            <a:ext cx="11973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June</a:t>
            </a:r>
          </a:p>
        </p:txBody>
      </p:sp>
      <p:sp>
        <p:nvSpPr>
          <p:cNvPr id="19" name="CaixaDeTexto 15">
            <a:extLst>
              <a:ext uri="{FF2B5EF4-FFF2-40B4-BE49-F238E27FC236}">
                <a16:creationId xmlns:a16="http://schemas.microsoft.com/office/drawing/2014/main" id="{C0CB07CA-885D-7165-A3D1-B22BE4F31D44}"/>
              </a:ext>
            </a:extLst>
          </p:cNvPr>
          <p:cNvSpPr txBox="1"/>
          <p:nvPr/>
        </p:nvSpPr>
        <p:spPr>
          <a:xfrm>
            <a:off x="4799411" y="5029729"/>
            <a:ext cx="119736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May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AE3051-F022-28AA-3969-8024D04E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22F8D1-61DD-D434-D9FA-9FE90EE696D3}"/>
              </a:ext>
            </a:extLst>
          </p:cNvPr>
          <p:cNvSpPr/>
          <p:nvPr/>
        </p:nvSpPr>
        <p:spPr>
          <a:xfrm>
            <a:off x="2476500" y="2274233"/>
            <a:ext cx="1104900" cy="3048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Completed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728490-BCA3-B74E-7D81-4CCCC2F32838}"/>
              </a:ext>
            </a:extLst>
          </p:cNvPr>
          <p:cNvSpPr/>
          <p:nvPr/>
        </p:nvSpPr>
        <p:spPr>
          <a:xfrm>
            <a:off x="8022352" y="2274233"/>
            <a:ext cx="1104900" cy="304801"/>
          </a:xfrm>
          <a:prstGeom prst="rect">
            <a:avLst/>
          </a:prstGeom>
          <a:solidFill>
            <a:srgbClr val="80350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40344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4C9E-7147-EDEB-75BD-B33D7A7D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Agenda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E87E610-7EB6-6DAE-D5FB-616C7E33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E2D072A-5B2D-92FA-DFD5-BC49733F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2</a:t>
            </a:fld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Imagem 10" descr="Uma imagem com Gráficos, design gráfico, clipart, logótipo&#10;&#10;Descrição gerada automaticamente">
            <a:extLst>
              <a:ext uri="{FF2B5EF4-FFF2-40B4-BE49-F238E27FC236}">
                <a16:creationId xmlns:a16="http://schemas.microsoft.com/office/drawing/2014/main" id="{C099F7AE-02BE-4CD6-5403-9A0F1F9C2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1"/>
          <a:stretch/>
        </p:blipFill>
        <p:spPr>
          <a:xfrm flipH="1">
            <a:off x="-528021" y="1462909"/>
            <a:ext cx="3530931" cy="5579046"/>
          </a:xfrm>
          <a:prstGeom prst="rect">
            <a:avLst/>
          </a:prstGeom>
        </p:spPr>
      </p:pic>
      <p:pic>
        <p:nvPicPr>
          <p:cNvPr id="12" name="Imagem 11" descr="Uma imagem com Gráficos, design gráfico, clipart, logótipo&#10;&#10;Descrição gerada automaticamente">
            <a:extLst>
              <a:ext uri="{FF2B5EF4-FFF2-40B4-BE49-F238E27FC236}">
                <a16:creationId xmlns:a16="http://schemas.microsoft.com/office/drawing/2014/main" id="{8506DDFD-2DE5-9BA9-B30F-25307F8BB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" t="15071" r="67714" b="30410"/>
          <a:stretch/>
        </p:blipFill>
        <p:spPr>
          <a:xfrm flipH="1">
            <a:off x="3177855" y="1088187"/>
            <a:ext cx="4000500" cy="540468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9EB5152-FFAE-A10B-D77A-281440F78888}"/>
              </a:ext>
            </a:extLst>
          </p:cNvPr>
          <p:cNvSpPr txBox="1"/>
          <p:nvPr/>
        </p:nvSpPr>
        <p:spPr>
          <a:xfrm>
            <a:off x="6419528" y="1411025"/>
            <a:ext cx="242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Basics</a:t>
            </a:r>
            <a:endParaRPr lang="en-US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9E6788-B547-4A21-F076-8C888A002DB3}"/>
              </a:ext>
            </a:extLst>
          </p:cNvPr>
          <p:cNvSpPr txBox="1"/>
          <p:nvPr/>
        </p:nvSpPr>
        <p:spPr>
          <a:xfrm>
            <a:off x="7361076" y="3161118"/>
            <a:ext cx="29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Studying</a:t>
            </a:r>
            <a:r>
              <a:rPr lang="pt-PT" sz="2400" dirty="0"/>
              <a:t> </a:t>
            </a:r>
            <a:r>
              <a:rPr lang="pt-PT" sz="2400" dirty="0" err="1"/>
              <a:t>osTicket</a:t>
            </a:r>
            <a:endParaRPr lang="en-US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C44E0F-F27A-F614-64C9-DB2F77FDB44F}"/>
              </a:ext>
            </a:extLst>
          </p:cNvPr>
          <p:cNvSpPr txBox="1"/>
          <p:nvPr/>
        </p:nvSpPr>
        <p:spPr>
          <a:xfrm>
            <a:off x="7361076" y="3869393"/>
            <a:ext cx="336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Implementation</a:t>
            </a:r>
            <a:endParaRPr lang="en-US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077C97-D39C-F1FF-CE54-1F4C3AF7EEA5}"/>
              </a:ext>
            </a:extLst>
          </p:cNvPr>
          <p:cNvSpPr txBox="1"/>
          <p:nvPr/>
        </p:nvSpPr>
        <p:spPr>
          <a:xfrm>
            <a:off x="7234787" y="4502695"/>
            <a:ext cx="421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Dynamic</a:t>
            </a:r>
            <a:r>
              <a:rPr lang="pt-PT" sz="2400" dirty="0"/>
              <a:t> </a:t>
            </a:r>
            <a:r>
              <a:rPr lang="pt-PT" sz="2400" dirty="0" err="1"/>
              <a:t>implementation</a:t>
            </a:r>
            <a:endParaRPr lang="en-US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7C3382-F5BD-E880-9F0D-52132D4D2D72}"/>
              </a:ext>
            </a:extLst>
          </p:cNvPr>
          <p:cNvSpPr txBox="1"/>
          <p:nvPr/>
        </p:nvSpPr>
        <p:spPr>
          <a:xfrm>
            <a:off x="6916576" y="5089746"/>
            <a:ext cx="29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Installing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plugin</a:t>
            </a:r>
            <a:endParaRPr lang="en-US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BBFB4FB-3718-A20B-CAAF-64A468EA9D24}"/>
              </a:ext>
            </a:extLst>
          </p:cNvPr>
          <p:cNvSpPr txBox="1"/>
          <p:nvPr/>
        </p:nvSpPr>
        <p:spPr>
          <a:xfrm>
            <a:off x="6419529" y="5682109"/>
            <a:ext cx="242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Timeline</a:t>
            </a:r>
            <a:endParaRPr lang="en-US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690DD3F-4D5C-66E5-38A4-F8D0308F91F2}"/>
              </a:ext>
            </a:extLst>
          </p:cNvPr>
          <p:cNvSpPr txBox="1"/>
          <p:nvPr/>
        </p:nvSpPr>
        <p:spPr>
          <a:xfrm>
            <a:off x="7178355" y="2576148"/>
            <a:ext cx="29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Functionality</a:t>
            </a:r>
            <a:endParaRPr lang="en-US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D6836-88D9-B112-9503-7772F7D8C0EA}"/>
              </a:ext>
            </a:extLst>
          </p:cNvPr>
          <p:cNvSpPr txBox="1"/>
          <p:nvPr/>
        </p:nvSpPr>
        <p:spPr>
          <a:xfrm>
            <a:off x="6918002" y="1995995"/>
            <a:ext cx="29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/>
              <a:t>Motivation</a:t>
            </a:r>
            <a:endParaRPr lang="en-US" sz="2400" dirty="0"/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228DDA26-6653-AA79-CA2E-B793B1B8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8E184-320C-D5D2-57F2-C8B3A2D3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pt-PT" b="1"/>
              <a:t>Basics</a:t>
            </a:r>
            <a:r>
              <a:rPr lang="pt-PT"/>
              <a:t> </a:t>
            </a:r>
          </a:p>
        </p:txBody>
      </p:sp>
      <p:pic>
        <p:nvPicPr>
          <p:cNvPr id="1026" name="Picture 2" descr="osTicket é uma ótima ferramenta para gestão dos tickets de suporte – Guia  do Host: Melhores Hospedagens de Site do Brasil e do Mundo">
            <a:extLst>
              <a:ext uri="{FF2B5EF4-FFF2-40B4-BE49-F238E27FC236}">
                <a16:creationId xmlns:a16="http://schemas.microsoft.com/office/drawing/2014/main" id="{59BAB499-CD45-CEE8-9F3C-74473B28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622" y="3557334"/>
            <a:ext cx="4489867" cy="150410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46E2FA-0C46-DA23-8D02-880E23C0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07" y="1148965"/>
            <a:ext cx="2140092" cy="134657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A4F051-9728-4735-9922-80B37E8E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 err="1"/>
              <a:t>osTicket</a:t>
            </a:r>
            <a:endParaRPr lang="pt-PT" dirty="0"/>
          </a:p>
          <a:p>
            <a:r>
              <a:rPr lang="pt-PT" dirty="0"/>
              <a:t>SINCRO (</a:t>
            </a:r>
            <a:r>
              <a:rPr lang="pt-PT" i="1" dirty="0"/>
              <a:t>Sistema Nacional de Controlo de Velocidade</a:t>
            </a:r>
            <a:r>
              <a:rPr lang="pt-PT" dirty="0"/>
              <a:t>) </a:t>
            </a:r>
          </a:p>
          <a:p>
            <a:r>
              <a:rPr lang="pt-PT" dirty="0"/>
              <a:t>ANSR (</a:t>
            </a:r>
            <a:r>
              <a:rPr lang="pt-PT" i="1" dirty="0"/>
              <a:t>Autoridade Nacional de Segurança Rodoviária</a:t>
            </a:r>
            <a:r>
              <a:rPr lang="pt-PT" dirty="0"/>
              <a:t>)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E09402F-14E2-330A-4094-190AC7A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1A75BF-BE1E-EE8B-168C-1007B072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01B3CBD4-557E-E054-8187-7CB13673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157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E571-7267-9FCF-4C98-B9F71871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Motivation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342556-A9F7-AC04-4E14-DFCEE730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409" y="1825625"/>
            <a:ext cx="6310366" cy="4351338"/>
          </a:xfrm>
        </p:spPr>
        <p:txBody>
          <a:bodyPr>
            <a:normAutofit/>
          </a:bodyPr>
          <a:lstStyle/>
          <a:p>
            <a:r>
              <a:rPr lang="en-US" dirty="0"/>
              <a:t>To create a structured way of reporting problems with radars (and its components) to  ANSR, in the form of a plugin for </a:t>
            </a:r>
            <a:r>
              <a:rPr lang="en-US" dirty="0" err="1"/>
              <a:t>osTicket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pt-PT" dirty="0"/>
              <a:t>Prj15: </a:t>
            </a:r>
            <a:r>
              <a:rPr lang="pt-PT" dirty="0" err="1"/>
              <a:t>osTicket</a:t>
            </a:r>
            <a:r>
              <a:rPr lang="pt-PT" dirty="0"/>
              <a:t>-API – </a:t>
            </a:r>
            <a:r>
              <a:rPr lang="pt-PT" i="1" dirty="0"/>
              <a:t>Desenvolvimento de uma API REST para o software </a:t>
            </a:r>
            <a:r>
              <a:rPr lang="pt-PT" i="1" dirty="0" err="1"/>
              <a:t>osTicket</a:t>
            </a:r>
            <a:endParaRPr lang="pt-PT" i="1" dirty="0"/>
          </a:p>
          <a:p>
            <a:endParaRPr lang="en-US" dirty="0"/>
          </a:p>
          <a:p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77BE8B8-0906-265A-2B0A-44AC1C49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63B05D-DCD1-B70B-9DAA-B76F9F8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4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Imagem 6" descr="Uma imagem com captura de ecrã, texto, Saturação de cores, Gráficos&#10;&#10;Descrição gerada automaticamente">
            <a:extLst>
              <a:ext uri="{FF2B5EF4-FFF2-40B4-BE49-F238E27FC236}">
                <a16:creationId xmlns:a16="http://schemas.microsoft.com/office/drawing/2014/main" id="{1C8E6D11-3983-3CE4-3039-1B3CF7CA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47" y="3996970"/>
            <a:ext cx="3951973" cy="3951973"/>
          </a:xfrm>
          <a:prstGeom prst="rect">
            <a:avLst/>
          </a:prstGeom>
        </p:spPr>
      </p:pic>
      <p:pic>
        <p:nvPicPr>
          <p:cNvPr id="8" name="Imagem 7" descr="Uma imagem com Gráficos, captura de ecrã, criatividade&#10;&#10;Descrição gerada automaticamente">
            <a:extLst>
              <a:ext uri="{FF2B5EF4-FFF2-40B4-BE49-F238E27FC236}">
                <a16:creationId xmlns:a16="http://schemas.microsoft.com/office/drawing/2014/main" id="{34FE2B66-0C6C-1A43-F467-E7B59E6BFF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150">
            <a:off x="-604853" y="1284049"/>
            <a:ext cx="3788779" cy="3788779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FF9E433-12F2-6EA4-F383-44767E172EC6}"/>
              </a:ext>
            </a:extLst>
          </p:cNvPr>
          <p:cNvCxnSpPr>
            <a:cxnSpLocks/>
          </p:cNvCxnSpPr>
          <p:nvPr/>
        </p:nvCxnSpPr>
        <p:spPr>
          <a:xfrm>
            <a:off x="2994409" y="3734316"/>
            <a:ext cx="63103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9DD6999F-0C4A-33F5-AF59-47752764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259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0FDE5-2FD9-1D18-A15E-DE6B3341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err="1"/>
              <a:t>Functionality</a:t>
            </a:r>
            <a:endParaRPr lang="pt-PT" sz="2100" err="1">
              <a:solidFill>
                <a:srgbClr val="EEF0FF"/>
              </a:solidFill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4C292E4-2690-5C0E-8A8C-246CC4C0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8E81F5-05EC-0979-EC02-0964C929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5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DAAF33-DDD2-AB1C-2A30-030B4E66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511" y="2201735"/>
            <a:ext cx="1326355" cy="1326355"/>
          </a:xfrm>
          <a:prstGeom prst="rect">
            <a:avLst/>
          </a:prstGeom>
        </p:spPr>
      </p:pic>
      <p:sp>
        <p:nvSpPr>
          <p:cNvPr id="9" name="Retângulo: Cantos Superiores, Um Arredondado e Um Cortado 8">
            <a:extLst>
              <a:ext uri="{FF2B5EF4-FFF2-40B4-BE49-F238E27FC236}">
                <a16:creationId xmlns:a16="http://schemas.microsoft.com/office/drawing/2014/main" id="{5D7F5B7A-D7B8-9A4F-3910-DF74BF0A7307}"/>
              </a:ext>
            </a:extLst>
          </p:cNvPr>
          <p:cNvSpPr/>
          <p:nvPr/>
        </p:nvSpPr>
        <p:spPr>
          <a:xfrm>
            <a:off x="6736024" y="2201735"/>
            <a:ext cx="2376429" cy="1325563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Create support tickets designed for radar characteristics</a:t>
            </a:r>
            <a:endParaRPr lang="pt-PT">
              <a:solidFill>
                <a:schemeClr val="tx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83438B-BBC9-C6AE-2493-430855CE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013" y="4107423"/>
            <a:ext cx="1490560" cy="149056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973735-DB27-DDE7-0FF2-BC458CA12DB7}"/>
              </a:ext>
            </a:extLst>
          </p:cNvPr>
          <p:cNvSpPr txBox="1"/>
          <p:nvPr/>
        </p:nvSpPr>
        <p:spPr>
          <a:xfrm>
            <a:off x="3872099" y="2679850"/>
            <a:ext cx="1219199" cy="369332"/>
          </a:xfrm>
          <a:custGeom>
            <a:avLst/>
            <a:gdLst>
              <a:gd name="connsiteX0" fmla="*/ 0 w 1219199"/>
              <a:gd name="connsiteY0" fmla="*/ 0 h 369332"/>
              <a:gd name="connsiteX1" fmla="*/ 1219199 w 1219199"/>
              <a:gd name="connsiteY1" fmla="*/ 0 h 369332"/>
              <a:gd name="connsiteX2" fmla="*/ 1219199 w 1219199"/>
              <a:gd name="connsiteY2" fmla="*/ 369332 h 369332"/>
              <a:gd name="connsiteX3" fmla="*/ 0 w 1219199"/>
              <a:gd name="connsiteY3" fmla="*/ 369332 h 369332"/>
              <a:gd name="connsiteX4" fmla="*/ 0 w 121919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" h="369332" extrusionOk="0">
                <a:moveTo>
                  <a:pt x="0" y="0"/>
                </a:moveTo>
                <a:cubicBezTo>
                  <a:pt x="402618" y="-20029"/>
                  <a:pt x="781692" y="21406"/>
                  <a:pt x="1219199" y="0"/>
                </a:cubicBezTo>
                <a:cubicBezTo>
                  <a:pt x="1213331" y="88820"/>
                  <a:pt x="1200756" y="252900"/>
                  <a:pt x="1219199" y="369332"/>
                </a:cubicBezTo>
                <a:cubicBezTo>
                  <a:pt x="945446" y="334797"/>
                  <a:pt x="476280" y="357121"/>
                  <a:pt x="0" y="369332"/>
                </a:cubicBezTo>
                <a:cubicBezTo>
                  <a:pt x="3159" y="290032"/>
                  <a:pt x="-285" y="126840"/>
                  <a:pt x="0" y="0"/>
                </a:cubicBezTo>
                <a:close/>
              </a:path>
            </a:pathLst>
          </a:custGeom>
          <a:noFill/>
          <a:ln>
            <a:noFill/>
            <a:prstDash val="sysDot"/>
            <a:extLst>
              <a:ext uri="{C807C97D-BFC1-408E-A445-0C87EB9F89A2}">
                <ask:lineSketchStyleProps xmlns:ask="http://schemas.microsoft.com/office/drawing/2018/sketchyshapes" sd="175994633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pt-PT" err="1"/>
              <a:t>manually</a:t>
            </a:r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F15E8E-DF42-A890-720A-0D2BD195161C}"/>
              </a:ext>
            </a:extLst>
          </p:cNvPr>
          <p:cNvSpPr txBox="1"/>
          <p:nvPr/>
        </p:nvSpPr>
        <p:spPr>
          <a:xfrm>
            <a:off x="3657813" y="4967362"/>
            <a:ext cx="16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Automatically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8F970436-CAC3-B9DD-257E-67965B78B459}"/>
              </a:ext>
            </a:extLst>
          </p:cNvPr>
          <p:cNvCxnSpPr>
            <a:endCxn id="22" idx="1"/>
          </p:cNvCxnSpPr>
          <p:nvPr/>
        </p:nvCxnSpPr>
        <p:spPr>
          <a:xfrm>
            <a:off x="3366560" y="5152028"/>
            <a:ext cx="291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852B4081-FF82-E440-FBBA-D9998F259A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446573" y="2864516"/>
            <a:ext cx="42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F6DDA4E2-4BFA-5F1E-10C2-22F9F6FF0273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>
            <a:off x="5091298" y="2864516"/>
            <a:ext cx="16447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xão: Ângulo Reto 2">
            <a:extLst>
              <a:ext uri="{FF2B5EF4-FFF2-40B4-BE49-F238E27FC236}">
                <a16:creationId xmlns:a16="http://schemas.microsoft.com/office/drawing/2014/main" id="{CE716AFD-0E7D-9CED-DF0A-3F68C12F94DE}"/>
              </a:ext>
            </a:extLst>
          </p:cNvPr>
          <p:cNvCxnSpPr>
            <a:cxnSpLocks/>
            <a:stCxn id="22" idx="3"/>
            <a:endCxn id="9" idx="2"/>
          </p:cNvCxnSpPr>
          <p:nvPr/>
        </p:nvCxnSpPr>
        <p:spPr>
          <a:xfrm flipV="1">
            <a:off x="5327171" y="2864517"/>
            <a:ext cx="1408853" cy="2287511"/>
          </a:xfrm>
          <a:prstGeom prst="bentConnector3">
            <a:avLst>
              <a:gd name="adj1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D8A7A440-4C74-43B1-CC8C-DBF2A9D912DB}"/>
              </a:ext>
            </a:extLst>
          </p:cNvPr>
          <p:cNvSpPr/>
          <p:nvPr/>
        </p:nvSpPr>
        <p:spPr>
          <a:xfrm>
            <a:off x="6157173" y="1933398"/>
            <a:ext cx="4078814" cy="350985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D86731-581C-0BCB-AF31-78042CEB832B}"/>
              </a:ext>
            </a:extLst>
          </p:cNvPr>
          <p:cNvSpPr txBox="1"/>
          <p:nvPr/>
        </p:nvSpPr>
        <p:spPr>
          <a:xfrm>
            <a:off x="9112454" y="5073921"/>
            <a:ext cx="1123533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osTicket</a:t>
            </a:r>
            <a:endParaRPr lang="en-US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05B4DCC-498A-0AD1-5FB4-251FFDD4A52A}"/>
              </a:ext>
            </a:extLst>
          </p:cNvPr>
          <p:cNvSpPr/>
          <p:nvPr/>
        </p:nvSpPr>
        <p:spPr>
          <a:xfrm>
            <a:off x="6489067" y="2071086"/>
            <a:ext cx="3332480" cy="262647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BB3586D-702B-72DB-73EA-2FB2D3BB2CEB}"/>
              </a:ext>
            </a:extLst>
          </p:cNvPr>
          <p:cNvSpPr txBox="1"/>
          <p:nvPr/>
        </p:nvSpPr>
        <p:spPr>
          <a:xfrm>
            <a:off x="8698014" y="4328224"/>
            <a:ext cx="112353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plugin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D3CB1A-BBC4-25F0-CC23-0BE8CEA50014}"/>
              </a:ext>
            </a:extLst>
          </p:cNvPr>
          <p:cNvSpPr txBox="1"/>
          <p:nvPr/>
        </p:nvSpPr>
        <p:spPr>
          <a:xfrm>
            <a:off x="3657813" y="5213583"/>
            <a:ext cx="1669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via API of PRJ#15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D06421E5-8985-6A27-6CB8-02573D26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</a:p>
        </p:txBody>
      </p:sp>
    </p:spTree>
    <p:extLst>
      <p:ext uri="{BB962C8B-B14F-4D97-AF65-F5344CB8AC3E}">
        <p14:creationId xmlns:p14="http://schemas.microsoft.com/office/powerpoint/2010/main" val="30166130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Uma imagem com Gráficos, captura de ecrã, criatividade&#10;&#10;Descrição gerada automaticamente">
            <a:extLst>
              <a:ext uri="{FF2B5EF4-FFF2-40B4-BE49-F238E27FC236}">
                <a16:creationId xmlns:a16="http://schemas.microsoft.com/office/drawing/2014/main" id="{8C4FD0D8-5996-101D-C40C-D1A7509777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021">
            <a:off x="-1035771" y="1491570"/>
            <a:ext cx="4953470" cy="49534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497B25-F8F2-2008-F860-529ABB43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Studying </a:t>
            </a:r>
            <a:r>
              <a:rPr lang="en-US" b="1" dirty="0" err="1"/>
              <a:t>osTicket</a:t>
            </a:r>
            <a:endParaRPr lang="en-US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F21DC7D-F8D8-F497-380B-67EBDB54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ED20AB-2751-21E2-C667-0E45D4D9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6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026A56-4042-E001-36BA-B2187113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998764" y="1237107"/>
            <a:ext cx="5746124" cy="574612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D840092-834F-2E07-1DBE-29C96A1A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971" y="2315718"/>
            <a:ext cx="343685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F01DE93-4634-12E9-28C9-79B27F9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92E4C-2246-BCA1-AC7C-0E8E4C30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57" y="2315718"/>
            <a:ext cx="4280873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7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>
            <a:extLst>
              <a:ext uri="{FF2B5EF4-FFF2-40B4-BE49-F238E27FC236}">
                <a16:creationId xmlns:a16="http://schemas.microsoft.com/office/drawing/2014/main" id="{55EA9C74-0291-EBDF-D839-CFDFF4497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2"/>
          <a:stretch/>
        </p:blipFill>
        <p:spPr>
          <a:xfrm>
            <a:off x="5145673" y="5567214"/>
            <a:ext cx="1603387" cy="548200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518BFD-793F-2786-93B3-3AF4C877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0D357E-0EB2-AEA3-68C3-A978C2F4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364351-D3A5-D735-BBB9-443F6A88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7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98BB962-CFB6-857B-8959-86D1F498D0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177" y="3914933"/>
            <a:ext cx="1926381" cy="1926381"/>
          </a:xfrm>
          <a:prstGeom prst="rect">
            <a:avLst/>
          </a:prstGeom>
        </p:spPr>
      </p:pic>
      <p:sp>
        <p:nvSpPr>
          <p:cNvPr id="11" name="Seta: Em Ângulo 10">
            <a:extLst>
              <a:ext uri="{FF2B5EF4-FFF2-40B4-BE49-F238E27FC236}">
                <a16:creationId xmlns:a16="http://schemas.microsoft.com/office/drawing/2014/main" id="{D138D037-792E-CAD7-18D9-BC2FB4FF0CD0}"/>
              </a:ext>
            </a:extLst>
          </p:cNvPr>
          <p:cNvSpPr/>
          <p:nvPr/>
        </p:nvSpPr>
        <p:spPr>
          <a:xfrm rot="5400000">
            <a:off x="4929513" y="2846575"/>
            <a:ext cx="921916" cy="1041400"/>
          </a:xfrm>
          <a:prstGeom prst="bentArrow">
            <a:avLst>
              <a:gd name="adj1" fmla="val 10366"/>
              <a:gd name="adj2" fmla="val 16159"/>
              <a:gd name="adj3" fmla="val 15854"/>
              <a:gd name="adj4" fmla="val 841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AC611D4-38B8-614F-CA32-57AFD0318E98}"/>
              </a:ext>
            </a:extLst>
          </p:cNvPr>
          <p:cNvGrpSpPr/>
          <p:nvPr/>
        </p:nvGrpSpPr>
        <p:grpSpPr>
          <a:xfrm>
            <a:off x="2565400" y="2280821"/>
            <a:ext cx="2266950" cy="2330648"/>
            <a:chOff x="781050" y="2509421"/>
            <a:chExt cx="2266950" cy="2330648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1F50872-BDE8-A003-6EB4-3091A580AA22}"/>
                </a:ext>
              </a:extLst>
            </p:cNvPr>
            <p:cNvSpPr txBox="1"/>
            <p:nvPr/>
          </p:nvSpPr>
          <p:spPr>
            <a:xfrm>
              <a:off x="781050" y="2509421"/>
              <a:ext cx="2266950" cy="2330648"/>
            </a:xfrm>
            <a:prstGeom prst="snipRoundRect">
              <a:avLst>
                <a:gd name="adj1" fmla="val 0"/>
                <a:gd name="adj2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endParaRPr lang="en-US" sz="1800" dirty="0"/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endParaRPr lang="en-US" sz="1800" dirty="0"/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r>
                <a:rPr lang="en-US" sz="1800" i="1" dirty="0" err="1"/>
                <a:t>Cabine</a:t>
              </a:r>
              <a:endParaRPr lang="en-US" sz="1800" i="1" dirty="0"/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r>
                <a:rPr lang="en-US" i="1" dirty="0"/>
                <a:t>Router</a:t>
              </a:r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r>
                <a:rPr lang="en-US" i="1" dirty="0" err="1"/>
                <a:t>Cinemómetro</a:t>
              </a:r>
              <a:endParaRPr lang="en-US" i="1" dirty="0"/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r>
                <a:rPr lang="en-US" i="1" dirty="0"/>
                <a:t>UPS</a:t>
              </a:r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r>
                <a:rPr lang="en-US" i="1" dirty="0"/>
                <a:t>Caixa</a:t>
              </a:r>
            </a:p>
            <a:p>
              <a:pPr marL="285750" indent="-285750">
                <a:buSzPct val="80000"/>
                <a:buFont typeface="Wingdings" panose="05000000000000000000" pitchFamily="2" charset="2"/>
                <a:buChar char="q"/>
              </a:pPr>
              <a:r>
                <a:rPr lang="en-US" i="1" dirty="0"/>
                <a:t>Outro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18B75CB-6A3E-DF83-53A8-6F95978AB029}"/>
                </a:ext>
              </a:extLst>
            </p:cNvPr>
            <p:cNvSpPr txBox="1"/>
            <p:nvPr/>
          </p:nvSpPr>
          <p:spPr>
            <a:xfrm>
              <a:off x="838200" y="2714040"/>
              <a:ext cx="18923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Lista de </a:t>
              </a:r>
              <a:r>
                <a:rPr lang="en-US" i="1" dirty="0" err="1"/>
                <a:t>cabines</a:t>
              </a:r>
              <a:endParaRPr lang="en-US" i="1" dirty="0"/>
            </a:p>
          </p:txBody>
        </p:sp>
        <p:sp>
          <p:nvSpPr>
            <p:cNvPr id="18" name="Triângulo isósceles 17">
              <a:extLst>
                <a:ext uri="{FF2B5EF4-FFF2-40B4-BE49-F238E27FC236}">
                  <a16:creationId xmlns:a16="http://schemas.microsoft.com/office/drawing/2014/main" id="{A0008D32-53C3-A2DC-766F-50A7EB07E0EA}"/>
                </a:ext>
              </a:extLst>
            </p:cNvPr>
            <p:cNvSpPr/>
            <p:nvPr/>
          </p:nvSpPr>
          <p:spPr>
            <a:xfrm rot="10800000">
              <a:off x="2578100" y="2885936"/>
              <a:ext cx="95250" cy="8572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eta: Em Ângulo 27">
            <a:extLst>
              <a:ext uri="{FF2B5EF4-FFF2-40B4-BE49-F238E27FC236}">
                <a16:creationId xmlns:a16="http://schemas.microsoft.com/office/drawing/2014/main" id="{F198C70E-347D-0111-9222-A4D479F6E263}"/>
              </a:ext>
            </a:extLst>
          </p:cNvPr>
          <p:cNvSpPr/>
          <p:nvPr/>
        </p:nvSpPr>
        <p:spPr>
          <a:xfrm>
            <a:off x="6132840" y="2823609"/>
            <a:ext cx="947316" cy="983171"/>
          </a:xfrm>
          <a:prstGeom prst="bentArrow">
            <a:avLst>
              <a:gd name="adj1" fmla="val 10366"/>
              <a:gd name="adj2" fmla="val 16159"/>
              <a:gd name="adj3" fmla="val 15854"/>
              <a:gd name="adj4" fmla="val 841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0BAE188-EEE3-80C5-0E7A-12F5AAE9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D9FA9C6-1A6B-1753-E4A5-B170277D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85" y="1421299"/>
            <a:ext cx="2111305" cy="467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5347BF66-07CC-D99B-4FAD-7068E2A1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rot="20785086">
            <a:off x="-880914" y="2051820"/>
            <a:ext cx="4876800" cy="48768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56DC291-833F-9A1D-C872-4F5B6E4C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19384389">
            <a:off x="7963045" y="2666531"/>
            <a:ext cx="4876800" cy="4876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439F13-E37E-E1B1-D779-BBE3FF47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implementation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5650F63-2706-07A3-6348-DCBCC102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3DFFDC7-17CB-5920-42DB-D9B8EF53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8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94A412-21F2-00B0-2E51-9C46C4689162}"/>
              </a:ext>
            </a:extLst>
          </p:cNvPr>
          <p:cNvSpPr txBox="1"/>
          <p:nvPr/>
        </p:nvSpPr>
        <p:spPr>
          <a:xfrm>
            <a:off x="3708400" y="1993900"/>
            <a:ext cx="95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666A8E-4B6A-6CF5-77B8-95A89B02764A}"/>
              </a:ext>
            </a:extLst>
          </p:cNvPr>
          <p:cNvSpPr txBox="1"/>
          <p:nvPr/>
        </p:nvSpPr>
        <p:spPr>
          <a:xfrm>
            <a:off x="7524752" y="199390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Cons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F6A45DD1-F029-489F-342E-41922F446FEA}"/>
              </a:ext>
            </a:extLst>
          </p:cNvPr>
          <p:cNvCxnSpPr>
            <a:cxnSpLocks/>
          </p:cNvCxnSpPr>
          <p:nvPr/>
        </p:nvCxnSpPr>
        <p:spPr>
          <a:xfrm>
            <a:off x="6096000" y="1849349"/>
            <a:ext cx="0" cy="3557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A262A4-F3DC-0BC6-A0B9-375260E40A95}"/>
              </a:ext>
            </a:extLst>
          </p:cNvPr>
          <p:cNvSpPr txBox="1"/>
          <p:nvPr/>
        </p:nvSpPr>
        <p:spPr>
          <a:xfrm>
            <a:off x="2366538" y="2666046"/>
            <a:ext cx="3642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More appealing user interface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Better user experience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Easier to find desired radar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 need to write components specifications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12C16B-0382-1442-DFBC-F5C174B8F08B}"/>
              </a:ext>
            </a:extLst>
          </p:cNvPr>
          <p:cNvSpPr txBox="1"/>
          <p:nvPr/>
        </p:nvSpPr>
        <p:spPr>
          <a:xfrm>
            <a:off x="6230515" y="2666046"/>
            <a:ext cx="3642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Alteration of </a:t>
            </a:r>
            <a:r>
              <a:rPr lang="en-US" dirty="0" err="1"/>
              <a:t>osTicket</a:t>
            </a:r>
            <a:r>
              <a:rPr lang="en-US" dirty="0"/>
              <a:t> source files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Dependent on </a:t>
            </a:r>
            <a:r>
              <a:rPr lang="en-US" dirty="0" err="1"/>
              <a:t>osTicket</a:t>
            </a:r>
            <a:r>
              <a:rPr lang="en-US" dirty="0"/>
              <a:t> version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More computationally demanding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8013F26-FB4B-A055-D474-BF3C048E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</a:p>
        </p:txBody>
      </p:sp>
    </p:spTree>
    <p:extLst>
      <p:ext uri="{BB962C8B-B14F-4D97-AF65-F5344CB8AC3E}">
        <p14:creationId xmlns:p14="http://schemas.microsoft.com/office/powerpoint/2010/main" val="352319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F72F1-18F7-A935-085E-44B1AEEA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the plugin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C0F85C1-3E9A-C3F5-299F-A1C9639D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Rodrigo Costa | Rodrigo Bugalhão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CF32D6-4F30-4690-C0E5-465D894F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A03B4-7A57-47A3-B5B7-69111156932F}" type="slidenum">
              <a:rPr lang="pt-PT" smtClean="0">
                <a:solidFill>
                  <a:schemeClr val="bg2">
                    <a:lumMod val="25000"/>
                  </a:schemeClr>
                </a:solidFill>
              </a:rPr>
              <a:t>9</a:t>
            </a:fld>
            <a:endParaRPr lang="pt-PT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D7BAB9C-4D48-2E2D-2971-7BC9593F40FF}"/>
              </a:ext>
            </a:extLst>
          </p:cNvPr>
          <p:cNvGrpSpPr/>
          <p:nvPr/>
        </p:nvGrpSpPr>
        <p:grpSpPr>
          <a:xfrm>
            <a:off x="394366" y="2501027"/>
            <a:ext cx="3058019" cy="2839324"/>
            <a:chOff x="1055766" y="2081061"/>
            <a:chExt cx="3338435" cy="3118713"/>
          </a:xfrm>
        </p:grpSpPr>
        <p:pic>
          <p:nvPicPr>
            <p:cNvPr id="8" name="Imagem 7" descr="Uma imagem com Gráficos, captura de ecrã, criatividade&#10;&#10;Descrição gerada automaticamente">
              <a:extLst>
                <a:ext uri="{FF2B5EF4-FFF2-40B4-BE49-F238E27FC236}">
                  <a16:creationId xmlns:a16="http://schemas.microsoft.com/office/drawing/2014/main" id="{1284FA25-43AC-BCEB-7F26-52B3BE5B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59553">
              <a:off x="1055766" y="2081061"/>
              <a:ext cx="1531706" cy="1531706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A78D5BFD-2A29-DCB3-2ABF-04354C4E9A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2323" y="3374891"/>
              <a:ext cx="1771878" cy="1824883"/>
              <a:chOff x="3799100" y="1313634"/>
              <a:chExt cx="4876190" cy="4876189"/>
            </a:xfrm>
          </p:grpSpPr>
          <p:pic>
            <p:nvPicPr>
              <p:cNvPr id="10" name="Imagem 9" descr="Uma imagem com amarelo, captura de ecrã, Retângulo, design&#10;&#10;Descrição gerada automaticamente">
                <a:extLst>
                  <a:ext uri="{FF2B5EF4-FFF2-40B4-BE49-F238E27FC236}">
                    <a16:creationId xmlns:a16="http://schemas.microsoft.com/office/drawing/2014/main" id="{576022D4-724B-E9FA-AADB-F77BB7435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9100" y="1313634"/>
                <a:ext cx="4876190" cy="4876189"/>
              </a:xfrm>
              <a:prstGeom prst="rect">
                <a:avLst/>
              </a:prstGeom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59596454-3706-59EB-BFA4-C4C569404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2114" y="3013583"/>
                <a:ext cx="4840645" cy="1853346"/>
              </a:xfrm>
              <a:prstGeom prst="rect">
                <a:avLst/>
              </a:prstGeom>
            </p:spPr>
          </p:pic>
        </p:grp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3E050DA-2665-AEDF-4073-D45E93BAC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2445737" y="2532918"/>
              <a:ext cx="1060796" cy="993734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F4CC097-9226-5BC3-D0B9-DE2D83C6CD9D}"/>
                </a:ext>
              </a:extLst>
            </p:cNvPr>
            <p:cNvSpPr txBox="1"/>
            <p:nvPr/>
          </p:nvSpPr>
          <p:spPr>
            <a:xfrm>
              <a:off x="3153566" y="2578676"/>
              <a:ext cx="886204" cy="709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move to</a:t>
              </a:r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7FADCC3F-ED61-42DE-966D-FF7351F9A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500" y="1584545"/>
            <a:ext cx="6104919" cy="26008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6066F054-3C5F-1670-4198-E33D93CD0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669" y="2845614"/>
            <a:ext cx="6394579" cy="141801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17F19D01-3CA5-448C-99E1-F58B24E44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584" y="3227307"/>
            <a:ext cx="6866748" cy="11166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293AA5B8-91ED-EB37-22D7-C2E325D50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6282" y="3491354"/>
            <a:ext cx="7131352" cy="215144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F9F740BE-B04C-877A-3453-652FFD43F27D}"/>
              </a:ext>
            </a:extLst>
          </p:cNvPr>
          <p:cNvGrpSpPr/>
          <p:nvPr/>
        </p:nvGrpSpPr>
        <p:grpSpPr>
          <a:xfrm>
            <a:off x="3556000" y="2501246"/>
            <a:ext cx="1173203" cy="1550223"/>
            <a:chOff x="3556000" y="2501246"/>
            <a:chExt cx="1173203" cy="1550223"/>
          </a:xfrm>
        </p:grpSpPr>
        <p:cxnSp>
          <p:nvCxnSpPr>
            <p:cNvPr id="41" name="Conexão: Curva 40">
              <a:extLst>
                <a:ext uri="{FF2B5EF4-FFF2-40B4-BE49-F238E27FC236}">
                  <a16:creationId xmlns:a16="http://schemas.microsoft.com/office/drawing/2014/main" id="{15C91A0C-7A64-619F-BD05-EB4CF243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6000" y="3060700"/>
              <a:ext cx="1173203" cy="990769"/>
            </a:xfrm>
            <a:prstGeom prst="curvedConnector3">
              <a:avLst>
                <a:gd name="adj1" fmla="val 4729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B9DEA9D-D5B0-6D90-C4FD-3520FF2F8F8E}"/>
                </a:ext>
              </a:extLst>
            </p:cNvPr>
            <p:cNvSpPr txBox="1"/>
            <p:nvPr/>
          </p:nvSpPr>
          <p:spPr>
            <a:xfrm>
              <a:off x="3556000" y="2501246"/>
              <a:ext cx="1049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open </a:t>
              </a:r>
              <a:r>
                <a:rPr lang="en-US" err="1"/>
                <a:t>osTicket</a:t>
              </a:r>
              <a:endParaRPr lang="en-US"/>
            </a:p>
          </p:txBody>
        </p:sp>
      </p:grp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ED3B1F1-6663-4D5E-233F-F0CC2CC9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schemeClr val="bg2">
                    <a:lumMod val="25000"/>
                  </a:schemeClr>
                </a:solidFill>
              </a:rPr>
              <a:t>ISEL-FEIM 2023/24 - osTicket plugin</a:t>
            </a:r>
          </a:p>
        </p:txBody>
      </p:sp>
    </p:spTree>
    <p:extLst>
      <p:ext uri="{BB962C8B-B14F-4D97-AF65-F5344CB8AC3E}">
        <p14:creationId xmlns:p14="http://schemas.microsoft.com/office/powerpoint/2010/main" val="34054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324</Words>
  <Application>Microsoft Office PowerPoint</Application>
  <PresentationFormat>Ecrã Panorâmico</PresentationFormat>
  <Paragraphs>109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Implementation of a Ticketing system for the ANSR SINCRO network</vt:lpstr>
      <vt:lpstr>Agenda </vt:lpstr>
      <vt:lpstr>Basics </vt:lpstr>
      <vt:lpstr>Motivation</vt:lpstr>
      <vt:lpstr>Functionality</vt:lpstr>
      <vt:lpstr>Studying osTicket</vt:lpstr>
      <vt:lpstr>Implementation</vt:lpstr>
      <vt:lpstr>Dynamic implementation</vt:lpstr>
      <vt:lpstr>Installing the plugin</vt:lpstr>
      <vt:lpstr>Apresentação do PowerPoint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Bugalhão</dc:creator>
  <cp:lastModifiedBy>Rodrigo Bugalhão</cp:lastModifiedBy>
  <cp:revision>18</cp:revision>
  <dcterms:created xsi:type="dcterms:W3CDTF">2024-03-17T20:20:24Z</dcterms:created>
  <dcterms:modified xsi:type="dcterms:W3CDTF">2024-05-16T19:50:40Z</dcterms:modified>
</cp:coreProperties>
</file>