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8" r:id="rId5"/>
    <p:sldId id="261" r:id="rId6"/>
    <p:sldId id="269" r:id="rId7"/>
    <p:sldId id="262" r:id="rId8"/>
    <p:sldId id="270" r:id="rId9"/>
    <p:sldId id="263" r:id="rId10"/>
    <p:sldId id="271" r:id="rId11"/>
    <p:sldId id="264" r:id="rId12"/>
    <p:sldId id="272" r:id="rId13"/>
    <p:sldId id="265" r:id="rId14"/>
    <p:sldId id="273" r:id="rId15"/>
    <p:sldId id="266" r:id="rId16"/>
    <p:sldId id="274" r:id="rId17"/>
    <p:sldId id="267" r:id="rId18"/>
    <p:sldId id="260" r:id="rId1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FCD352"/>
    <a:srgbClr val="167290"/>
    <a:srgbClr val="147390"/>
    <a:srgbClr val="147391"/>
    <a:srgbClr val="176E8E"/>
    <a:srgbClr val="0067B4"/>
    <a:srgbClr val="1573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640" y="384"/>
      </p:cViewPr>
      <p:guideLst>
        <p:guide orient="horz" pos="3120"/>
        <p:guide pos="216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062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080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0159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047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160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26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709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5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015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127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06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51282-FFE9-4D69-B812-06770159A39E}" type="datetimeFigureOut">
              <a:rPr lang="pt-BR" smtClean="0"/>
              <a:t>31/10/2025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F9C25-DED8-4C90-8C42-A4E25E1A0D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633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RodrigoFMG/prompet-ebook.git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49F1A-F032-7F0D-C5E5-95DCDE32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F2EA0A-6A39-6940-9BE3-4E7E6341FF20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pic>
        <p:nvPicPr>
          <p:cNvPr id="5" name="Imagem 4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6248AC0A-97B3-D1DA-DD73-D32A20709A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6858000" cy="45720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3AF963A-2EEA-DAB3-9B84-AA0E9B04B5F6}"/>
              </a:ext>
            </a:extLst>
          </p:cNvPr>
          <p:cNvSpPr txBox="1"/>
          <p:nvPr/>
        </p:nvSpPr>
        <p:spPr>
          <a:xfrm>
            <a:off x="0" y="0"/>
            <a:ext cx="68580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Guerra </a:t>
            </a:r>
            <a:r>
              <a:rPr lang="pt-BR" sz="6000" dirty="0" err="1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Cibernetica</a:t>
            </a:r>
            <a:endParaRPr lang="pt-BR" sz="6000" dirty="0">
              <a:solidFill>
                <a:srgbClr val="FCD35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 Art" panose="02000503000000000000" pitchFamily="2" charset="0"/>
            </a:endParaRPr>
          </a:p>
          <a:p>
            <a:pPr algn="ctr"/>
            <a:endParaRPr lang="pt-BR" sz="3200" dirty="0">
              <a:solidFill>
                <a:srgbClr val="FCD35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Pop Art" panose="02000503000000000000" pitchFamily="2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CFD1D76-9F52-C914-2AA8-7643419C6A82}"/>
              </a:ext>
            </a:extLst>
          </p:cNvPr>
          <p:cNvSpPr txBox="1"/>
          <p:nvPr/>
        </p:nvSpPr>
        <p:spPr>
          <a:xfrm>
            <a:off x="0" y="2177589"/>
            <a:ext cx="6858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0" i="0" u="none" strike="noStrike" kern="1200" cap="none" spc="0" normalizeH="0" baseline="0" noProof="0" dirty="0">
                <a:ln>
                  <a:noFill/>
                </a:ln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Pop Art" panose="02000503000000000000" pitchFamily="2" charset="0"/>
                <a:ea typeface="+mn-ea"/>
                <a:cs typeface="+mn-cs"/>
              </a:rPr>
              <a:t>Como vencer os inimigos invisíveis da Internet</a:t>
            </a:r>
          </a:p>
          <a:p>
            <a:endParaRPr lang="pt-BR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1403E10-451B-E0C6-A4A1-1D613B0173A6}"/>
              </a:ext>
            </a:extLst>
          </p:cNvPr>
          <p:cNvSpPr/>
          <p:nvPr/>
        </p:nvSpPr>
        <p:spPr>
          <a:xfrm>
            <a:off x="1840230" y="4503420"/>
            <a:ext cx="3177540" cy="449580"/>
          </a:xfrm>
          <a:prstGeom prst="roundRect">
            <a:avLst/>
          </a:prstGeom>
          <a:solidFill>
            <a:srgbClr val="FCD352"/>
          </a:solidFill>
          <a:ln>
            <a:solidFill>
              <a:schemeClr val="tx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Castellar" panose="020A0402060406010301" pitchFamily="18" charset="0"/>
              </a:rPr>
              <a:t>RODRIGO F M GALVÃO</a:t>
            </a:r>
          </a:p>
        </p:txBody>
      </p:sp>
    </p:spTree>
    <p:extLst>
      <p:ext uri="{BB962C8B-B14F-4D97-AF65-F5344CB8AC3E}">
        <p14:creationId xmlns:p14="http://schemas.microsoft.com/office/powerpoint/2010/main" val="14608901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AE166-CB20-5827-6CBF-5D7C0470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C53E686-D704-A90F-3210-44E43C27EE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9EB8D55-A4CD-5EBC-CAA9-5B80C9DC7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7" y="2694431"/>
            <a:ext cx="5915025" cy="2774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1800" b="1" dirty="0"/>
              <a:t>Exemplo real:</a:t>
            </a:r>
            <a:r>
              <a:rPr lang="pt-BR" sz="1800" dirty="0"/>
              <a:t> anúncios falsos de “iPhone por R$ 500” circulam em redes sociais, levando a sites falsos que roubam dados e dinheiro.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Pesquise se a loja é confiável.</a:t>
            </a:r>
          </a:p>
          <a:p>
            <a:r>
              <a:rPr lang="pt-BR" sz="1800" dirty="0"/>
              <a:t>Desconfie de preços muito abaixo do normal.</a:t>
            </a:r>
          </a:p>
          <a:p>
            <a:r>
              <a:rPr lang="pt-BR" sz="1800" dirty="0"/>
              <a:t>Veja se o site tem o </a:t>
            </a:r>
            <a:r>
              <a:rPr lang="pt-BR" sz="1800" b="1" dirty="0"/>
              <a:t>“cadeado”</a:t>
            </a:r>
            <a:r>
              <a:rPr lang="pt-BR" sz="1800" dirty="0"/>
              <a:t> na barra do navegador (https://).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C8A8C297-B2AE-E3CF-7FAC-95F37C91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844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0CEA-B7F1-2892-AC49-4A5877F8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C1CD3-DFD1-753B-B592-D6FE99D7B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439449-8E26-2A86-2EDD-CFA5E706D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97470E96-6CB4-FD62-1CDA-1AC1E34FB30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66A3125-3F4C-6BF9-D535-1AAD74CA1E81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BF3D45-78EB-D128-13AA-9A5612960860}"/>
              </a:ext>
            </a:extLst>
          </p:cNvPr>
          <p:cNvSpPr txBox="1"/>
          <p:nvPr/>
        </p:nvSpPr>
        <p:spPr>
          <a:xfrm>
            <a:off x="0" y="548211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Mantenha Tudo Atualizado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36252B98-EE58-B3D2-8070-1E11A9FE4CB6}"/>
              </a:ext>
            </a:extLst>
          </p:cNvPr>
          <p:cNvSpPr/>
          <p:nvPr/>
        </p:nvSpPr>
        <p:spPr>
          <a:xfrm>
            <a:off x="471487" y="6819900"/>
            <a:ext cx="5915025" cy="829129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Softwares desatualizados podem ter falhas que criminosos exploram.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AA475E4A-0B08-E665-B4BB-1A55B8AD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674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8BEEB-0F15-83B4-A6B8-4C0A967E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96AFEF-07D0-B5A2-F087-7B48ADDD8C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3EDF30-8737-7EC7-75B4-F8A50F410F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3008074"/>
            <a:ext cx="5915025" cy="214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1800" b="1" dirty="0"/>
              <a:t>Exemplo:</a:t>
            </a:r>
            <a:r>
              <a:rPr lang="pt-BR" sz="1800" dirty="0"/>
              <a:t> ataques de </a:t>
            </a:r>
            <a:r>
              <a:rPr lang="pt-BR" sz="1800" dirty="0" err="1"/>
              <a:t>ransomware</a:t>
            </a:r>
            <a:r>
              <a:rPr lang="pt-BR" sz="1800" dirty="0"/>
              <a:t> (como o </a:t>
            </a:r>
            <a:r>
              <a:rPr lang="pt-BR" sz="1800" dirty="0" err="1"/>
              <a:t>WannaCry</a:t>
            </a:r>
            <a:r>
              <a:rPr lang="pt-BR" sz="1800" dirty="0"/>
              <a:t>) afetaram empresas inteiras porque sistemas não estavam atualizados.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Mantenha o sistema operacional, antivírus e aplicativos sempre atualizados.</a:t>
            </a:r>
          </a:p>
          <a:p>
            <a:r>
              <a:rPr lang="pt-BR" sz="1800" dirty="0"/>
              <a:t>Ative as atualizações automáticas, se possível.</a:t>
            </a: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623E9126-5555-8D00-C52A-56A0F02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6112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3819E-A9E9-4467-72F9-8ED179EBA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2C9DC-EBD1-7BB4-54EF-F7639A2A5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F2F606-BD82-9AA4-644D-E74EC7809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7F07B0-4D99-9E3A-BD33-31392286514C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3BCF723-95FA-E23E-4D7D-9F26958F5EFF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C9BE46F-2FB3-D673-17BE-D5F554500FCF}"/>
              </a:ext>
            </a:extLst>
          </p:cNvPr>
          <p:cNvSpPr txBox="1"/>
          <p:nvPr/>
        </p:nvSpPr>
        <p:spPr>
          <a:xfrm>
            <a:off x="0" y="5482111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Cuidado com o Que Compartilha nas Redes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9459B56-BF6A-C0A1-0F56-C263D76F2512}"/>
              </a:ext>
            </a:extLst>
          </p:cNvPr>
          <p:cNvSpPr/>
          <p:nvPr/>
        </p:nvSpPr>
        <p:spPr>
          <a:xfrm>
            <a:off x="471487" y="7486649"/>
            <a:ext cx="5915025" cy="931637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Golpistas usam informações públicas para criar golpes personalizados.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DD271201-8C14-809A-A348-0A27EDF1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3111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52CF-8AB8-3A91-3C4E-02A0FC991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F06FECF-A46B-3C77-C7A5-7383FC62A5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8482149-8150-F109-E244-F591A6899B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2832130"/>
            <a:ext cx="5915025" cy="2498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pt-BR" sz="1800" b="1" dirty="0"/>
              <a:t>Exemplo:</a:t>
            </a:r>
            <a:r>
              <a:rPr lang="pt-BR" sz="1800" dirty="0"/>
              <a:t> alguém posta que vai viajar, e criminosos aproveitam para aplicar golpes de “falso parente pedindo ajuda”. </a:t>
            </a:r>
          </a:p>
          <a:p>
            <a:pPr marL="0" indent="0">
              <a:buNone/>
            </a:pPr>
            <a:endParaRPr lang="pt-BR" sz="1800" dirty="0"/>
          </a:p>
          <a:p>
            <a:r>
              <a:rPr lang="pt-BR" sz="1800" dirty="0"/>
              <a:t>Evite publicar dados pessoais (como endereço ou rotina).</a:t>
            </a:r>
          </a:p>
          <a:p>
            <a:r>
              <a:rPr lang="pt-BR" sz="1800" dirty="0"/>
              <a:t>Configure a privacidade das suas redes.</a:t>
            </a:r>
          </a:p>
          <a:p>
            <a:r>
              <a:rPr lang="pt-BR" sz="1800" dirty="0"/>
              <a:t>Desconfie de mensagens “urgentes” pedindo dinheiro.</a:t>
            </a: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5DB47E26-BC3B-7FB4-819D-95AA09FC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2770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4DDF9-C886-FAF4-FE6F-60BF6834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C76EFD-A057-5365-7BE4-3CA43C28D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D07C64-632D-E51F-7E62-57E74331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B02EF4D0-0C5F-3D21-B50C-A0B665E50028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4CAAE87-E925-1956-5AEE-232CC456AABF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C5F7EB-B47D-9058-2AA6-E63FEF84F580}"/>
              </a:ext>
            </a:extLst>
          </p:cNvPr>
          <p:cNvSpPr txBox="1"/>
          <p:nvPr/>
        </p:nvSpPr>
        <p:spPr>
          <a:xfrm>
            <a:off x="-76200" y="5536152"/>
            <a:ext cx="7010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Use </a:t>
            </a:r>
            <a:r>
              <a:rPr lang="pt-BR" sz="4000" dirty="0" err="1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Antivirus</a:t>
            </a: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 e Faca Backup Regular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7F3F315-9D06-440F-B5D3-A14F137908F9}"/>
              </a:ext>
            </a:extLst>
          </p:cNvPr>
          <p:cNvSpPr/>
          <p:nvPr/>
        </p:nvSpPr>
        <p:spPr>
          <a:xfrm>
            <a:off x="471487" y="6819899"/>
            <a:ext cx="5915025" cy="800101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Mesmo com todos os cuidados, é importante ter um plano B.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463E1003-5B24-7997-4AA2-8E7B1A5A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660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26719-569E-78BB-8003-3CA4FCE2D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A5DAB45-4D9A-E93C-DCB1-27FDF6DF06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95C95A4-9C72-7E62-FFD8-59F06FB61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3132724"/>
            <a:ext cx="5915025" cy="1897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/>
              <a:t>Use um bom antivírus e mantenha-o atualizado.</a:t>
            </a:r>
          </a:p>
          <a:p>
            <a:r>
              <a:rPr lang="pt-BR" sz="1800" dirty="0"/>
              <a:t>Faça </a:t>
            </a:r>
            <a:r>
              <a:rPr lang="pt-BR" sz="1800" b="1" dirty="0"/>
              <a:t>backup</a:t>
            </a:r>
            <a:r>
              <a:rPr lang="pt-BR" sz="1800" dirty="0"/>
              <a:t> dos seus arquivos importantes (em nuvem ou HD externo).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Exemplo:</a:t>
            </a:r>
            <a:r>
              <a:rPr lang="pt-BR" sz="1800" dirty="0"/>
              <a:t> se seu computador for infectado por um vírus, você não perderá seus documentos e fotos.</a:t>
            </a: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2F40FFBD-469D-7543-65EC-897F8709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0892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F76C-B2F8-B773-41CE-7831A4F8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54724-6C53-74AF-4C2B-B097C1FE3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E48D3D-985B-AD5E-A2C0-6D36A5964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FA9C008-F9E5-A368-A8E4-D97151821D9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DDBE44A-9666-7C0D-5FDF-A8F7AF47793E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043735-8190-E663-6E27-59399779E9E3}"/>
              </a:ext>
            </a:extLst>
          </p:cNvPr>
          <p:cNvSpPr txBox="1"/>
          <p:nvPr/>
        </p:nvSpPr>
        <p:spPr>
          <a:xfrm>
            <a:off x="0" y="5482111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 err="1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Conclusao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587AA37-A5BE-E003-45C2-732B4998B64D}"/>
              </a:ext>
            </a:extLst>
          </p:cNvPr>
          <p:cNvSpPr/>
          <p:nvPr/>
        </p:nvSpPr>
        <p:spPr>
          <a:xfrm>
            <a:off x="471487" y="6166758"/>
            <a:ext cx="5915025" cy="872672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>
                <a:solidFill>
                  <a:schemeClr val="tx1"/>
                </a:solidFill>
              </a:rPr>
              <a:t>Segurança digital não é um luxo, é uma necessidade.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6903EA7B-9202-DF88-1063-B67F4BA9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301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9BA78829-0306-D5BC-DA42-EC3AE99FA5A0}"/>
              </a:ext>
            </a:extLst>
          </p:cNvPr>
          <p:cNvSpPr txBox="1"/>
          <p:nvPr/>
        </p:nvSpPr>
        <p:spPr>
          <a:xfrm>
            <a:off x="2015671" y="954704"/>
            <a:ext cx="2826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latin typeface="Impact" panose="020B0806030902050204" pitchFamily="34" charset="0"/>
              </a:rPr>
              <a:t>OBRIGADO POR LER ATÉ AQUI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84ABDD-9796-7EDF-578E-2DD78F595F78}"/>
              </a:ext>
            </a:extLst>
          </p:cNvPr>
          <p:cNvSpPr txBox="1"/>
          <p:nvPr/>
        </p:nvSpPr>
        <p:spPr>
          <a:xfrm>
            <a:off x="963385" y="1985725"/>
            <a:ext cx="493122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dirty="0"/>
              <a:t>Esse Ebook foi gerado por IA, e diagramado por humano.</a:t>
            </a:r>
            <a:br>
              <a:rPr lang="pt-BR" sz="1800" dirty="0"/>
            </a:br>
            <a:r>
              <a:rPr lang="pt-BR" sz="1800" dirty="0"/>
              <a:t>O passo a passo se encontra no meu Github</a:t>
            </a:r>
          </a:p>
          <a:p>
            <a:pPr algn="ctr"/>
            <a:r>
              <a:rPr lang="pt-BR" sz="3600" dirty="0"/>
              <a:t>.</a:t>
            </a:r>
            <a:br>
              <a:rPr lang="pt-BR" sz="1800" dirty="0"/>
            </a:br>
            <a:r>
              <a:rPr lang="pt-BR" sz="1800" dirty="0"/>
              <a:t>Esse conteúdo foi gerado com fins didáticos de construção, não foi realizado uma validação cuidadosa humana no conteúdo e pode conter erros gerados por uma IA.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00835EE-A170-C4AE-5EE7-9322E1BA6163}"/>
              </a:ext>
            </a:extLst>
          </p:cNvPr>
          <p:cNvSpPr/>
          <p:nvPr/>
        </p:nvSpPr>
        <p:spPr>
          <a:xfrm>
            <a:off x="-352470" y="6680204"/>
            <a:ext cx="7562940" cy="6464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chemeClr val="tx1"/>
                </a:solidFill>
                <a:hlinkClick r:id="rId2"/>
              </a:rPr>
              <a:t>https://github.com/RodrigoFMG/prompet-ebook.git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endParaRPr lang="pt-BR" b="1" dirty="0">
              <a:solidFill>
                <a:schemeClr val="tx1"/>
              </a:solidFill>
            </a:endParaRPr>
          </a:p>
        </p:txBody>
      </p:sp>
      <p:pic>
        <p:nvPicPr>
          <p:cNvPr id="10" name="Picture 2" descr="GitHub Logos and Usage · GitHub">
            <a:extLst>
              <a:ext uri="{FF2B5EF4-FFF2-40B4-BE49-F238E27FC236}">
                <a16:creationId xmlns:a16="http://schemas.microsoft.com/office/drawing/2014/main" id="{1EF46656-CC8F-7EC9-456E-5D0A6CD02B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715" y="4948951"/>
            <a:ext cx="1676570" cy="1676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Número de Slide 11">
            <a:extLst>
              <a:ext uri="{FF2B5EF4-FFF2-40B4-BE49-F238E27FC236}">
                <a16:creationId xmlns:a16="http://schemas.microsoft.com/office/drawing/2014/main" id="{8C7C7E3E-EAA6-B03A-0975-C142DC24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661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BBD6BE-9C80-66D6-CD57-8C7EE97B8CEF}"/>
              </a:ext>
            </a:extLst>
          </p:cNvPr>
          <p:cNvSpPr txBox="1"/>
          <p:nvPr/>
        </p:nvSpPr>
        <p:spPr>
          <a:xfrm>
            <a:off x="409575" y="253632"/>
            <a:ext cx="60388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Guia Prático de Segurança Digital: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FE10D4-9CC3-24F4-4AE2-16563BD0E0F6}"/>
              </a:ext>
            </a:extLst>
          </p:cNvPr>
          <p:cNvSpPr txBox="1"/>
          <p:nvPr/>
        </p:nvSpPr>
        <p:spPr>
          <a:xfrm>
            <a:off x="409575" y="3671322"/>
            <a:ext cx="60388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Vivemos em um mundo cada vez mais conectado e, junto com as facilidades, surgem também os riscos.</a:t>
            </a:r>
          </a:p>
          <a:p>
            <a:endParaRPr lang="pt-BR" sz="2400" dirty="0"/>
          </a:p>
          <a:p>
            <a:r>
              <a:rPr lang="pt-BR" sz="2400" b="1" dirty="0"/>
              <a:t>Golpes digitais estão em todo lugar</a:t>
            </a:r>
            <a:r>
              <a:rPr lang="pt-BR" sz="2400" dirty="0"/>
              <a:t>: no e-mail, nas redes sociais, no WhatsApp e até em sites aparentemente confiáveis. </a:t>
            </a:r>
          </a:p>
          <a:p>
            <a:endParaRPr lang="pt-BR" sz="2400" dirty="0"/>
          </a:p>
          <a:p>
            <a:r>
              <a:rPr lang="pt-BR" sz="2400" dirty="0"/>
              <a:t>Este guia vai te ajudar a se proteger de forma simples e prática.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63D9F8-745E-DC07-F2D7-45C47DBDEF2F}"/>
              </a:ext>
            </a:extLst>
          </p:cNvPr>
          <p:cNvSpPr txBox="1"/>
          <p:nvPr/>
        </p:nvSpPr>
        <p:spPr>
          <a:xfrm>
            <a:off x="409575" y="1642615"/>
            <a:ext cx="603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Como se Proteger de Golpes e Ataques Cibernéticos</a:t>
            </a:r>
            <a:endParaRPr lang="pt-BR" sz="3200" dirty="0"/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35D22A89-C36B-2769-5BD2-91562B5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4729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39345-79A1-6F37-9253-E265D5E2B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7D0F2F-8362-8F64-892A-12C51EFD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F7AF89-F746-F51A-BBCB-EAAD2B0AFF3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4FC8F3F-EA8D-0A0D-B019-3C93D6F4D9EA}"/>
              </a:ext>
            </a:extLst>
          </p:cNvPr>
          <p:cNvSpPr txBox="1"/>
          <p:nvPr/>
        </p:nvSpPr>
        <p:spPr>
          <a:xfrm>
            <a:off x="1446609" y="1397062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D236BCC-D9C3-F794-85D7-80BD9F69B457}"/>
              </a:ext>
            </a:extLst>
          </p:cNvPr>
          <p:cNvSpPr txBox="1"/>
          <p:nvPr/>
        </p:nvSpPr>
        <p:spPr>
          <a:xfrm>
            <a:off x="0" y="4679289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Cuidado com Links Suspeitos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79AFAE-2C69-FCFD-53C9-9ED92B5C8CFA}"/>
              </a:ext>
            </a:extLst>
          </p:cNvPr>
          <p:cNvSpPr/>
          <p:nvPr/>
        </p:nvSpPr>
        <p:spPr>
          <a:xfrm>
            <a:off x="471487" y="6197634"/>
            <a:ext cx="5915025" cy="1422365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D7E568-2F5D-D8E2-7E98-8460C6B86351}"/>
              </a:ext>
            </a:extLst>
          </p:cNvPr>
          <p:cNvSpPr txBox="1"/>
          <p:nvPr/>
        </p:nvSpPr>
        <p:spPr>
          <a:xfrm>
            <a:off x="583406" y="6262174"/>
            <a:ext cx="603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 dos golpes mais comuns é o </a:t>
            </a:r>
            <a:r>
              <a:rPr lang="pt-BR" sz="2400" b="1" dirty="0" err="1"/>
              <a:t>phishing</a:t>
            </a:r>
            <a:r>
              <a:rPr lang="pt-BR" sz="2400" b="1" dirty="0"/>
              <a:t>, </a:t>
            </a:r>
            <a:r>
              <a:rPr lang="pt-BR" sz="2400" dirty="0"/>
              <a:t>mensagens falsas que tentam te enganar para roubar senhas ou dados bancários.</a:t>
            </a:r>
          </a:p>
        </p:txBody>
      </p:sp>
      <p:sp>
        <p:nvSpPr>
          <p:cNvPr id="10" name="Espaço Reservado para Número de Slide 11">
            <a:extLst>
              <a:ext uri="{FF2B5EF4-FFF2-40B4-BE49-F238E27FC236}">
                <a16:creationId xmlns:a16="http://schemas.microsoft.com/office/drawing/2014/main" id="{15A245DC-3ED1-5629-219F-C209A4B3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394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ADE4E0B-B4C2-B08A-4AE8-417D2F2C14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989A7E-40C2-BB2E-A8F5-C497C3A57F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2650316"/>
            <a:ext cx="59150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sz="1800" dirty="0"/>
              <a:t>Por exemplo: Você recebe um e-mail dizendo que seu banco bloqueou sua conta e pedindo para clicar em um link. Esse link leva a uma página falsa.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Nunca clique em links de mensagens que pedem dados pessoais.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Verifique o endereço do site (URLs falsas costumam ter erros sutis).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Prefira digitar o endereço direto no navegador.</a:t>
            </a:r>
          </a:p>
        </p:txBody>
      </p:sp>
      <p:sp>
        <p:nvSpPr>
          <p:cNvPr id="6" name="Espaço Reservado para Número de Slide 11">
            <a:extLst>
              <a:ext uri="{FF2B5EF4-FFF2-40B4-BE49-F238E27FC236}">
                <a16:creationId xmlns:a16="http://schemas.microsoft.com/office/drawing/2014/main" id="{07642277-BB33-941A-8E56-3F42AD6DD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6492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7811C-0FA6-8C59-F547-8015C502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4DC358-2CC2-5D4D-A7E3-0140B1DF4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A74963-A08F-256D-1857-16957D1FC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954A193-54F5-D5C4-893D-3135ECC0E556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2504B3-5194-4179-836B-15FBF6D83E3B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97FEFB-317C-EB45-33C5-83D17A79CC8F}"/>
              </a:ext>
            </a:extLst>
          </p:cNvPr>
          <p:cNvSpPr txBox="1"/>
          <p:nvPr/>
        </p:nvSpPr>
        <p:spPr>
          <a:xfrm>
            <a:off x="0" y="548211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Use Senhas Fortes e </a:t>
            </a:r>
            <a:r>
              <a:rPr lang="pt-BR" sz="4000" dirty="0" err="1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unicas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0AD98F2-1FE1-6894-0BDD-FDB412D48B63}"/>
              </a:ext>
            </a:extLst>
          </p:cNvPr>
          <p:cNvSpPr/>
          <p:nvPr/>
        </p:nvSpPr>
        <p:spPr>
          <a:xfrm>
            <a:off x="471487" y="6819899"/>
            <a:ext cx="5915025" cy="1685471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Usar a mesma senha em tudo é um erro comum.</a:t>
            </a:r>
          </a:p>
          <a:p>
            <a:pPr algn="just"/>
            <a:r>
              <a:rPr lang="pt-BR" sz="2400" dirty="0">
                <a:solidFill>
                  <a:schemeClr val="tx1"/>
                </a:solidFill>
              </a:rPr>
              <a:t>Se um criminoso descobrir uma, ele pode acessar várias contas.</a:t>
            </a:r>
          </a:p>
        </p:txBody>
      </p:sp>
      <p:sp>
        <p:nvSpPr>
          <p:cNvPr id="10" name="Espaço Reservado para Número de Slide 11">
            <a:extLst>
              <a:ext uri="{FF2B5EF4-FFF2-40B4-BE49-F238E27FC236}">
                <a16:creationId xmlns:a16="http://schemas.microsoft.com/office/drawing/2014/main" id="{F41D1C60-8EB0-6228-6BAC-2D53E71DFA5B}"/>
              </a:ext>
            </a:extLst>
          </p:cNvPr>
          <p:cNvSpPr txBox="1">
            <a:spLocks/>
          </p:cNvSpPr>
          <p:nvPr/>
        </p:nvSpPr>
        <p:spPr>
          <a:xfrm>
            <a:off x="4419685" y="9103696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B46D60-96CE-4402-8D7C-2F4B1C382689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69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4F62-8FA0-4DDC-C8B8-0CE2C93F7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EF91CDB-9620-7B08-ACFA-54526A263C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se proteger: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0962AEB-D539-215E-30C1-865B7D2D3C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2582830"/>
            <a:ext cx="5915025" cy="2997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/>
              <a:t>Crie senhas longas, com letras, números e símbolos.</a:t>
            </a:r>
          </a:p>
          <a:p>
            <a:r>
              <a:rPr lang="pt-BR" sz="1800" dirty="0"/>
              <a:t>Evite usar informações óbvias (como nome ou data de nascimento).</a:t>
            </a:r>
          </a:p>
          <a:p>
            <a:r>
              <a:rPr lang="pt-BR" sz="1800" dirty="0"/>
              <a:t>Use um </a:t>
            </a:r>
            <a:r>
              <a:rPr lang="pt-BR" sz="1800" b="1" dirty="0"/>
              <a:t>gerenciador de senhas</a:t>
            </a:r>
            <a:r>
              <a:rPr lang="pt-BR" sz="1800" dirty="0"/>
              <a:t> (</a:t>
            </a:r>
            <a:r>
              <a:rPr lang="pt-BR" sz="1800" dirty="0" err="1"/>
              <a:t>ex</a:t>
            </a:r>
            <a:r>
              <a:rPr lang="pt-BR" sz="1800" dirty="0"/>
              <a:t>: </a:t>
            </a:r>
            <a:r>
              <a:rPr lang="pt-BR" sz="1800" dirty="0" err="1"/>
              <a:t>Bitwarden</a:t>
            </a:r>
            <a:r>
              <a:rPr lang="pt-BR" sz="1800" dirty="0"/>
              <a:t>, 1Password).</a:t>
            </a:r>
          </a:p>
          <a:p>
            <a:pPr marL="0" indent="0">
              <a:buNone/>
            </a:pPr>
            <a:endParaRPr lang="pt-BR" sz="1800" b="1" dirty="0"/>
          </a:p>
          <a:p>
            <a:pPr marL="0" indent="0">
              <a:buNone/>
            </a:pPr>
            <a:r>
              <a:rPr lang="pt-BR" sz="1800" b="1" dirty="0"/>
              <a:t>Exemplo:</a:t>
            </a:r>
            <a:br>
              <a:rPr lang="pt-BR" sz="1800" dirty="0"/>
            </a:br>
            <a:r>
              <a:rPr lang="pt-BR" sz="1800" dirty="0"/>
              <a:t>Em 2023, uma grande plataforma de jogos teve vazamento de dados. Quem usava a mesma senha em outros serviços acabou com várias contas invadidas.</a:t>
            </a: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0F8BA0CE-38A0-A022-47C0-A4D629CC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370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4CEF0-98E8-243C-94D0-B357C066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C2716-5895-916B-C08E-81B3E40E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3A2A6B-6973-3E62-F2C2-E083DB84D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707698F-46B8-51AC-DB8E-3A003C3BD357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27D198-E6C4-7B26-A88F-4F11E81F18FA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C5A026B-14B0-2FEE-D2A0-06BBB5E2A10A}"/>
              </a:ext>
            </a:extLst>
          </p:cNvPr>
          <p:cNvSpPr txBox="1"/>
          <p:nvPr/>
        </p:nvSpPr>
        <p:spPr>
          <a:xfrm>
            <a:off x="0" y="5482111"/>
            <a:ext cx="6858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Ative a </a:t>
            </a:r>
            <a:r>
              <a:rPr lang="pt-BR" sz="4000" dirty="0" err="1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Verificacao</a:t>
            </a: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 em Duas Etapas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AE2E8BE-5985-ABBE-A65D-2B37EFEF8F32}"/>
              </a:ext>
            </a:extLst>
          </p:cNvPr>
          <p:cNvSpPr/>
          <p:nvPr/>
        </p:nvSpPr>
        <p:spPr>
          <a:xfrm>
            <a:off x="471487" y="6819900"/>
            <a:ext cx="5915025" cy="1323438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Mesmo que alguém descubra sua senha, a </a:t>
            </a:r>
            <a:r>
              <a:rPr lang="pt-BR" sz="2400" b="1" dirty="0">
                <a:solidFill>
                  <a:schemeClr val="tx1"/>
                </a:solidFill>
              </a:rPr>
              <a:t>autenticação em dois fatores (2FA)</a:t>
            </a:r>
            <a:r>
              <a:rPr lang="pt-BR" sz="2400" dirty="0">
                <a:solidFill>
                  <a:schemeClr val="tx1"/>
                </a:solidFill>
              </a:rPr>
              <a:t> adiciona uma camada extra de segurança.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B2CA935A-70B0-0301-089D-947DCE03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05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154B-F751-2F14-D413-393E484FE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C30DF93-CF7B-C0F6-C0A3-4C28352F92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488" y="1161147"/>
            <a:ext cx="5915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Arial Black" panose="020B0A04020102020204" pitchFamily="34" charset="0"/>
              </a:rPr>
              <a:t>Como funciona: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65F9CB7-8936-0AED-0F38-18D305BD2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1488" y="3059370"/>
            <a:ext cx="5915025" cy="2044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pt-BR" sz="1800" dirty="0"/>
              <a:t>Depois de digitar a senha, você confirma o login com um código enviado ao seu celular ou app autenticador.</a:t>
            </a:r>
          </a:p>
          <a:p>
            <a:pPr marL="0" indent="0">
              <a:buNone/>
            </a:pPr>
            <a:endParaRPr lang="pt-BR" sz="1800" dirty="0"/>
          </a:p>
          <a:p>
            <a:pPr marL="0" indent="0">
              <a:buNone/>
            </a:pPr>
            <a:r>
              <a:rPr lang="pt-BR" sz="1800" b="1" dirty="0"/>
              <a:t>Exemplo:</a:t>
            </a:r>
            <a:br>
              <a:rPr lang="pt-BR" sz="1800" dirty="0"/>
            </a:br>
            <a:r>
              <a:rPr lang="pt-BR" sz="1800" dirty="0"/>
              <a:t>Se alguém tentar entrar na sua conta do Instagram, vai precisar do código que chega no seu celular — e isso costuma impedir o golpe.</a:t>
            </a:r>
          </a:p>
        </p:txBody>
      </p:sp>
      <p:sp>
        <p:nvSpPr>
          <p:cNvPr id="2" name="Espaço Reservado para Número de Slide 11">
            <a:extLst>
              <a:ext uri="{FF2B5EF4-FFF2-40B4-BE49-F238E27FC236}">
                <a16:creationId xmlns:a16="http://schemas.microsoft.com/office/drawing/2014/main" id="{656FA1E9-7366-1BD3-85E6-68FBF964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0179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F944E-410A-666B-0B91-1445D0EED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FEEB0D-601F-15D2-F57F-082D04A7E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F8C03E-3382-9382-2CA3-6F2D90AD6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11E0E80-A911-DDEF-8E2F-AAF46D8CEC4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16729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Pop Art" panose="02000503000000000000" pitchFamily="2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4FA522-4812-FD38-2F8F-603A48F9A4E4}"/>
              </a:ext>
            </a:extLst>
          </p:cNvPr>
          <p:cNvSpPr txBox="1"/>
          <p:nvPr/>
        </p:nvSpPr>
        <p:spPr>
          <a:xfrm>
            <a:off x="1446609" y="2009384"/>
            <a:ext cx="3964781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3900" dirty="0">
                <a:ln>
                  <a:solidFill>
                    <a:schemeClr val="tx1"/>
                  </a:solidFill>
                </a:ln>
                <a:solidFill>
                  <a:srgbClr val="FCD352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565D503-8121-FA7B-52BC-90F0AA53181F}"/>
              </a:ext>
            </a:extLst>
          </p:cNvPr>
          <p:cNvSpPr txBox="1"/>
          <p:nvPr/>
        </p:nvSpPr>
        <p:spPr>
          <a:xfrm>
            <a:off x="0" y="5482111"/>
            <a:ext cx="685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Desconfie de Ofertas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4000" dirty="0">
                <a:solidFill>
                  <a:srgbClr val="FCD35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Pop Art" panose="02000503000000000000" pitchFamily="2" charset="0"/>
              </a:rPr>
              <a:t>“Boas Demais”</a:t>
            </a:r>
            <a:endParaRPr lang="pt-BR" dirty="0"/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063ACCBA-B190-6D47-8538-353E799B4415}"/>
              </a:ext>
            </a:extLst>
          </p:cNvPr>
          <p:cNvSpPr/>
          <p:nvPr/>
        </p:nvSpPr>
        <p:spPr>
          <a:xfrm>
            <a:off x="471487" y="7448550"/>
            <a:ext cx="5915025" cy="839107"/>
          </a:xfrm>
          <a:prstGeom prst="roundRect">
            <a:avLst/>
          </a:prstGeom>
          <a:solidFill>
            <a:srgbClr val="FCD35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2400" dirty="0">
                <a:solidFill>
                  <a:schemeClr val="tx1"/>
                </a:solidFill>
              </a:rPr>
              <a:t>Golpistas usam promoções falsas para atrair vítimas.</a:t>
            </a:r>
          </a:p>
        </p:txBody>
      </p:sp>
      <p:sp>
        <p:nvSpPr>
          <p:cNvPr id="7" name="Espaço Reservado para Número de Slide 11">
            <a:extLst>
              <a:ext uri="{FF2B5EF4-FFF2-40B4-BE49-F238E27FC236}">
                <a16:creationId xmlns:a16="http://schemas.microsoft.com/office/drawing/2014/main" id="{73490984-05BD-7FFC-BA7A-CAB5A8691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67285" y="8951296"/>
            <a:ext cx="2160270" cy="681567"/>
          </a:xfrm>
        </p:spPr>
        <p:txBody>
          <a:bodyPr/>
          <a:lstStyle/>
          <a:p>
            <a:fld id="{9BB46D60-96CE-4402-8D7C-2F4B1C382689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52676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489</TotalTime>
  <Words>722</Words>
  <Application>Microsoft Office PowerPoint</Application>
  <PresentationFormat>Papel A4 (210 x 297 mm)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Arial</vt:lpstr>
      <vt:lpstr>Arial Black</vt:lpstr>
      <vt:lpstr>Castellar</vt:lpstr>
      <vt:lpstr>Impact</vt:lpstr>
      <vt:lpstr>Pop Art</vt:lpstr>
      <vt:lpstr>Tema do Office</vt:lpstr>
      <vt:lpstr>Apresentação do PowerPoint</vt:lpstr>
      <vt:lpstr>Apresentação do PowerPoint</vt:lpstr>
      <vt:lpstr>Apresentação do PowerPoint</vt:lpstr>
      <vt:lpstr>Como se proteger:</vt:lpstr>
      <vt:lpstr>Apresentação do PowerPoint</vt:lpstr>
      <vt:lpstr>Como se proteger:</vt:lpstr>
      <vt:lpstr>Apresentação do PowerPoint</vt:lpstr>
      <vt:lpstr>Como funciona:</vt:lpstr>
      <vt:lpstr>Apresentação do PowerPoint</vt:lpstr>
      <vt:lpstr>Como se proteger:</vt:lpstr>
      <vt:lpstr>Apresentação do PowerPoint</vt:lpstr>
      <vt:lpstr>Como se proteger:</vt:lpstr>
      <vt:lpstr>Apresentação do PowerPoint</vt:lpstr>
      <vt:lpstr>Como se proteger:</vt:lpstr>
      <vt:lpstr>Apresentação do PowerPoint</vt:lpstr>
      <vt:lpstr>Como se proteger: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Fontanezi Machado Galvão</dc:creator>
  <cp:lastModifiedBy>Rodrigo Fontanezi Machado Galvão</cp:lastModifiedBy>
  <cp:revision>4</cp:revision>
  <dcterms:created xsi:type="dcterms:W3CDTF">2025-10-31T13:11:05Z</dcterms:created>
  <dcterms:modified xsi:type="dcterms:W3CDTF">2025-10-31T21:21:39Z</dcterms:modified>
</cp:coreProperties>
</file>