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4"/>
  </p:sldMasterIdLst>
  <p:notesMasterIdLst>
    <p:notesMasterId r:id="rId59"/>
  </p:notesMasterIdLst>
  <p:sldIdLst>
    <p:sldId id="299" r:id="rId5"/>
    <p:sldId id="256" r:id="rId6"/>
    <p:sldId id="300" r:id="rId7"/>
    <p:sldId id="301" r:id="rId8"/>
    <p:sldId id="302" r:id="rId9"/>
    <p:sldId id="304" r:id="rId10"/>
    <p:sldId id="305" r:id="rId11"/>
    <p:sldId id="307" r:id="rId12"/>
    <p:sldId id="308" r:id="rId13"/>
    <p:sldId id="310" r:id="rId14"/>
    <p:sldId id="309" r:id="rId15"/>
    <p:sldId id="311" r:id="rId16"/>
    <p:sldId id="312" r:id="rId17"/>
    <p:sldId id="313" r:id="rId18"/>
    <p:sldId id="315" r:id="rId19"/>
    <p:sldId id="316" r:id="rId20"/>
    <p:sldId id="314" r:id="rId21"/>
    <p:sldId id="317" r:id="rId22"/>
    <p:sldId id="319" r:id="rId23"/>
    <p:sldId id="318" r:id="rId24"/>
    <p:sldId id="320" r:id="rId25"/>
    <p:sldId id="321" r:id="rId26"/>
    <p:sldId id="322" r:id="rId27"/>
    <p:sldId id="323" r:id="rId28"/>
    <p:sldId id="324" r:id="rId29"/>
    <p:sldId id="325" r:id="rId30"/>
    <p:sldId id="326" r:id="rId31"/>
    <p:sldId id="327" r:id="rId32"/>
    <p:sldId id="328" r:id="rId33"/>
    <p:sldId id="329" r:id="rId34"/>
    <p:sldId id="330" r:id="rId35"/>
    <p:sldId id="331" r:id="rId36"/>
    <p:sldId id="332" r:id="rId37"/>
    <p:sldId id="333" r:id="rId38"/>
    <p:sldId id="334" r:id="rId39"/>
    <p:sldId id="336" r:id="rId40"/>
    <p:sldId id="337" r:id="rId41"/>
    <p:sldId id="338" r:id="rId42"/>
    <p:sldId id="339" r:id="rId43"/>
    <p:sldId id="340" r:id="rId44"/>
    <p:sldId id="341" r:id="rId45"/>
    <p:sldId id="350" r:id="rId46"/>
    <p:sldId id="342" r:id="rId47"/>
    <p:sldId id="343" r:id="rId48"/>
    <p:sldId id="344" r:id="rId49"/>
    <p:sldId id="345" r:id="rId50"/>
    <p:sldId id="355" r:id="rId51"/>
    <p:sldId id="346" r:id="rId52"/>
    <p:sldId id="348" r:id="rId53"/>
    <p:sldId id="349" r:id="rId54"/>
    <p:sldId id="351" r:id="rId55"/>
    <p:sldId id="352" r:id="rId56"/>
    <p:sldId id="353" r:id="rId57"/>
    <p:sldId id="354"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611"/>
    <a:srgbClr val="FFFFFF"/>
    <a:srgbClr val="D9D9D9"/>
    <a:srgbClr val="E9EDEF"/>
    <a:srgbClr val="D1D9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76" autoAdjust="0"/>
    <p:restoredTop sz="96247" autoAdjust="0"/>
  </p:normalViewPr>
  <p:slideViewPr>
    <p:cSldViewPr snapToGrid="0">
      <p:cViewPr varScale="1">
        <p:scale>
          <a:sx n="106" d="100"/>
          <a:sy n="106" d="100"/>
        </p:scale>
        <p:origin x="169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D4E956-217D-4688-8DF3-40E5F585F5DF}" type="datetimeFigureOut">
              <a:rPr lang="es-ES" smtClean="0"/>
              <a:t>07/11/2023</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762587-7BC8-42D7-B893-F3BEA18EC334}" type="slidenum">
              <a:rPr lang="es-ES" smtClean="0"/>
              <a:t>‹Nº›</a:t>
            </a:fld>
            <a:endParaRPr lang="es-ES"/>
          </a:p>
        </p:txBody>
      </p:sp>
    </p:spTree>
    <p:extLst>
      <p:ext uri="{BB962C8B-B14F-4D97-AF65-F5344CB8AC3E}">
        <p14:creationId xmlns:p14="http://schemas.microsoft.com/office/powerpoint/2010/main" val="1162473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Portada</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1</a:t>
            </a:fld>
            <a:endParaRPr lang="es-ES"/>
          </a:p>
        </p:txBody>
      </p:sp>
    </p:spTree>
    <p:extLst>
      <p:ext uri="{BB962C8B-B14F-4D97-AF65-F5344CB8AC3E}">
        <p14:creationId xmlns:p14="http://schemas.microsoft.com/office/powerpoint/2010/main" val="2565690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Todo esto lleva a una caída de rendimiento, siempre que los problemas se mantengan en el tiempo (es normal que haya periodos pequeños con </a:t>
            </a:r>
            <a:r>
              <a:rPr lang="es-ES" dirty="0" err="1"/>
              <a:t>cores</a:t>
            </a:r>
            <a:r>
              <a:rPr lang="es-ES" dirty="0"/>
              <a:t> idle hasta que se planifica o balancea carga)</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10</a:t>
            </a:fld>
            <a:endParaRPr lang="es-ES"/>
          </a:p>
        </p:txBody>
      </p:sp>
    </p:spTree>
    <p:extLst>
      <p:ext uri="{BB962C8B-B14F-4D97-AF65-F5344CB8AC3E}">
        <p14:creationId xmlns:p14="http://schemas.microsoft.com/office/powerpoint/2010/main" val="3513373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No causa congelamiento o cuelgues, pero las pérdidas de rendimiento no son nimias.</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11</a:t>
            </a:fld>
            <a:endParaRPr lang="es-ES"/>
          </a:p>
        </p:txBody>
      </p:sp>
    </p:spTree>
    <p:extLst>
      <p:ext uri="{BB962C8B-B14F-4D97-AF65-F5344CB8AC3E}">
        <p14:creationId xmlns:p14="http://schemas.microsoft.com/office/powerpoint/2010/main" val="3230823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Antes de nada, es necesario comprender el planificador. Para repartir los </a:t>
            </a:r>
            <a:r>
              <a:rPr lang="es-ES" dirty="0" err="1"/>
              <a:t>threads</a:t>
            </a:r>
            <a:r>
              <a:rPr lang="es-ES" dirty="0"/>
              <a:t>, se determina </a:t>
            </a:r>
            <a:r>
              <a:rPr lang="es-ES" dirty="0" err="1"/>
              <a:t>timeslice</a:t>
            </a:r>
            <a:r>
              <a:rPr lang="es-ES" dirty="0"/>
              <a:t> o tiempo de ejecución y el orden en que se seleccionan. La primera vez todos se ejecutan su </a:t>
            </a:r>
            <a:r>
              <a:rPr lang="es-ES" dirty="0" err="1"/>
              <a:t>timeslice</a:t>
            </a:r>
            <a:r>
              <a:rPr lang="es-ES" dirty="0"/>
              <a:t> (o más si </a:t>
            </a:r>
            <a:r>
              <a:rPr lang="es-ES" dirty="0" err="1"/>
              <a:t>cpu</a:t>
            </a:r>
            <a:r>
              <a:rPr lang="es-ES" dirty="0"/>
              <a:t> está ociosa).</a:t>
            </a:r>
          </a:p>
          <a:p>
            <a:r>
              <a:rPr lang="es-ES" dirty="0"/>
              <a:t>En UNIX, un </a:t>
            </a:r>
            <a:r>
              <a:rPr lang="es-ES" dirty="0" err="1"/>
              <a:t>niceness</a:t>
            </a:r>
            <a:r>
              <a:rPr lang="es-ES" dirty="0"/>
              <a:t> menor viene a ser un mayor peso o prioridad.</a:t>
            </a:r>
          </a:p>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12</a:t>
            </a:fld>
            <a:endParaRPr lang="es-ES"/>
          </a:p>
        </p:txBody>
      </p:sp>
    </p:spTree>
    <p:extLst>
      <p:ext uri="{BB962C8B-B14F-4D97-AF65-F5344CB8AC3E}">
        <p14:creationId xmlns:p14="http://schemas.microsoft.com/office/powerpoint/2010/main" val="4046984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Antes de nada, es necesario comprender el planificador. Para repartir los </a:t>
            </a:r>
            <a:r>
              <a:rPr lang="es-ES" dirty="0" err="1"/>
              <a:t>threads</a:t>
            </a:r>
            <a:r>
              <a:rPr lang="es-ES" dirty="0"/>
              <a:t>, se determina </a:t>
            </a:r>
            <a:r>
              <a:rPr lang="es-ES" dirty="0" err="1"/>
              <a:t>timeslice</a:t>
            </a:r>
            <a:r>
              <a:rPr lang="es-ES" dirty="0"/>
              <a:t> o tiempo de ejecución y el orden en que se seleccionan. La primera vez todos se ejecutan su </a:t>
            </a:r>
            <a:r>
              <a:rPr lang="es-ES" dirty="0" err="1"/>
              <a:t>timeslice</a:t>
            </a:r>
            <a:r>
              <a:rPr lang="es-ES" dirty="0"/>
              <a:t> (o más si </a:t>
            </a:r>
            <a:r>
              <a:rPr lang="es-ES" dirty="0" err="1"/>
              <a:t>cpu</a:t>
            </a:r>
            <a:r>
              <a:rPr lang="es-ES" dirty="0"/>
              <a:t> está ociosa).</a:t>
            </a:r>
          </a:p>
          <a:p>
            <a:r>
              <a:rPr lang="es-ES" dirty="0"/>
              <a:t>En UNIX, un </a:t>
            </a:r>
            <a:r>
              <a:rPr lang="es-ES" dirty="0" err="1"/>
              <a:t>niceness</a:t>
            </a:r>
            <a:r>
              <a:rPr lang="es-ES" dirty="0"/>
              <a:t> menor viene a ser un mayor peso o prioridad.</a:t>
            </a:r>
          </a:p>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13</a:t>
            </a:fld>
            <a:endParaRPr lang="es-ES"/>
          </a:p>
        </p:txBody>
      </p:sp>
    </p:spTree>
    <p:extLst>
      <p:ext uri="{BB962C8B-B14F-4D97-AF65-F5344CB8AC3E}">
        <p14:creationId xmlns:p14="http://schemas.microsoft.com/office/powerpoint/2010/main" val="121158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Una  cola única implicaría la sincronización de los </a:t>
            </a:r>
            <a:r>
              <a:rPr lang="es-ES" dirty="0" err="1"/>
              <a:t>cores</a:t>
            </a:r>
            <a:r>
              <a:rPr lang="es-ES" dirty="0"/>
              <a:t>, lo que haría mucho más costoso un cambio de contexto, al contrario que si este se realiza únicamente de forma local al </a:t>
            </a:r>
            <a:r>
              <a:rPr lang="es-ES" dirty="0" err="1"/>
              <a:t>core</a:t>
            </a:r>
            <a:r>
              <a:rPr lang="es-ES" dirty="0"/>
              <a:t>.</a:t>
            </a:r>
          </a:p>
          <a:p>
            <a:r>
              <a:rPr lang="es-ES" dirty="0"/>
              <a:t>LP -&gt; Low </a:t>
            </a:r>
            <a:r>
              <a:rPr lang="es-ES" dirty="0" err="1"/>
              <a:t>Priority</a:t>
            </a:r>
            <a:endParaRPr lang="es-ES" dirty="0"/>
          </a:p>
          <a:p>
            <a:r>
              <a:rPr lang="es-ES" dirty="0"/>
              <a:t>HP -&gt; High </a:t>
            </a:r>
            <a:r>
              <a:rPr lang="es-ES" dirty="0" err="1"/>
              <a:t>Priority</a:t>
            </a:r>
            <a:r>
              <a:rPr lang="es-ES" dirty="0"/>
              <a:t>.</a:t>
            </a:r>
          </a:p>
          <a:p>
            <a:endParaRPr lang="es-ES" dirty="0"/>
          </a:p>
          <a:p>
            <a:r>
              <a:rPr lang="es-ES" dirty="0"/>
              <a:t>Preguntar la opinión de esa planificación.</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14</a:t>
            </a:fld>
            <a:endParaRPr lang="es-ES"/>
          </a:p>
        </p:txBody>
      </p:sp>
    </p:spTree>
    <p:extLst>
      <p:ext uri="{BB962C8B-B14F-4D97-AF65-F5344CB8AC3E}">
        <p14:creationId xmlns:p14="http://schemas.microsoft.com/office/powerpoint/2010/main" val="898515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15</a:t>
            </a:fld>
            <a:endParaRPr lang="es-ES"/>
          </a:p>
        </p:txBody>
      </p:sp>
    </p:spTree>
    <p:extLst>
      <p:ext uri="{BB962C8B-B14F-4D97-AF65-F5344CB8AC3E}">
        <p14:creationId xmlns:p14="http://schemas.microsoft.com/office/powerpoint/2010/main" val="2045394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16</a:t>
            </a:fld>
            <a:endParaRPr lang="es-ES"/>
          </a:p>
        </p:txBody>
      </p:sp>
    </p:spTree>
    <p:extLst>
      <p:ext uri="{BB962C8B-B14F-4D97-AF65-F5344CB8AC3E}">
        <p14:creationId xmlns:p14="http://schemas.microsoft.com/office/powerpoint/2010/main" val="3639605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Hoy en día, el </a:t>
            </a:r>
            <a:r>
              <a:rPr lang="es-ES" dirty="0" err="1"/>
              <a:t>scheduler</a:t>
            </a:r>
            <a:r>
              <a:rPr lang="es-ES" dirty="0"/>
              <a:t> tiene aproximadamente 10K líneas. Y contempla casos complejos:</a:t>
            </a:r>
            <a:br>
              <a:rPr lang="es-ES" dirty="0"/>
            </a:br>
            <a:r>
              <a:rPr lang="es-ES" dirty="0"/>
              <a:t>- Iterar docenas de colas, incluso ya en procesadores domésticos.</a:t>
            </a:r>
          </a:p>
          <a:p>
            <a:r>
              <a:rPr lang="es-ES" dirty="0"/>
              <a:t>- Requiere modificar estructuras en caché, lo que puede conllevar </a:t>
            </a:r>
            <a:r>
              <a:rPr lang="es-ES" dirty="0" err="1"/>
              <a:t>misses</a:t>
            </a:r>
            <a:r>
              <a:rPr lang="es-ES" dirty="0"/>
              <a:t> costosos además de labores de sincronización.</a:t>
            </a:r>
          </a:p>
          <a:p>
            <a:endParaRPr lang="es-ES" dirty="0"/>
          </a:p>
          <a:p>
            <a:r>
              <a:rPr lang="es-ES" dirty="0"/>
              <a:t>Al ser esto tan costoso, el balanceo no se ejecuta continuamente. Pero cuando un </a:t>
            </a:r>
            <a:r>
              <a:rPr lang="es-ES" dirty="0" err="1"/>
              <a:t>core</a:t>
            </a:r>
            <a:r>
              <a:rPr lang="es-ES" dirty="0"/>
              <a:t> entra en idle, también hay que hacer ejecuciones de emergencia.</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17</a:t>
            </a:fld>
            <a:endParaRPr lang="es-ES"/>
          </a:p>
        </p:txBody>
      </p:sp>
    </p:spTree>
    <p:extLst>
      <p:ext uri="{BB962C8B-B14F-4D97-AF65-F5344CB8AC3E}">
        <p14:creationId xmlns:p14="http://schemas.microsoft.com/office/powerpoint/2010/main" val="15216885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18</a:t>
            </a:fld>
            <a:endParaRPr lang="es-ES"/>
          </a:p>
        </p:txBody>
      </p:sp>
    </p:spTree>
    <p:extLst>
      <p:ext uri="{BB962C8B-B14F-4D97-AF65-F5344CB8AC3E}">
        <p14:creationId xmlns:p14="http://schemas.microsoft.com/office/powerpoint/2010/main" val="32804940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19</a:t>
            </a:fld>
            <a:endParaRPr lang="es-ES"/>
          </a:p>
        </p:txBody>
      </p:sp>
    </p:spTree>
    <p:extLst>
      <p:ext uri="{BB962C8B-B14F-4D97-AF65-F5344CB8AC3E}">
        <p14:creationId xmlns:p14="http://schemas.microsoft.com/office/powerpoint/2010/main" val="1708297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Expectativa -&gt; Reparto de </a:t>
            </a:r>
            <a:r>
              <a:rPr lang="es-ES" dirty="0" err="1"/>
              <a:t>threads</a:t>
            </a:r>
            <a:r>
              <a:rPr lang="es-ES" dirty="0"/>
              <a:t> en todos los </a:t>
            </a:r>
            <a:r>
              <a:rPr lang="es-ES" dirty="0" err="1"/>
              <a:t>cores</a:t>
            </a:r>
            <a:r>
              <a:rPr lang="es-ES" dirty="0"/>
              <a:t> libres. Reparto equilibrado y rendimiento aprovechado.</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2</a:t>
            </a:fld>
            <a:endParaRPr lang="es-ES"/>
          </a:p>
        </p:txBody>
      </p:sp>
    </p:spTree>
    <p:extLst>
      <p:ext uri="{BB962C8B-B14F-4D97-AF65-F5344CB8AC3E}">
        <p14:creationId xmlns:p14="http://schemas.microsoft.com/office/powerpoint/2010/main" val="25656907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20</a:t>
            </a:fld>
            <a:endParaRPr lang="es-ES"/>
          </a:p>
        </p:txBody>
      </p:sp>
    </p:spTree>
    <p:extLst>
      <p:ext uri="{BB962C8B-B14F-4D97-AF65-F5344CB8AC3E}">
        <p14:creationId xmlns:p14="http://schemas.microsoft.com/office/powerpoint/2010/main" val="18496871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21</a:t>
            </a:fld>
            <a:endParaRPr lang="es-ES"/>
          </a:p>
        </p:txBody>
      </p:sp>
    </p:spTree>
    <p:extLst>
      <p:ext uri="{BB962C8B-B14F-4D97-AF65-F5344CB8AC3E}">
        <p14:creationId xmlns:p14="http://schemas.microsoft.com/office/powerpoint/2010/main" val="29156415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De esta forma se perdería el interés comentado previamente en  tener colas locales para cada </a:t>
            </a:r>
            <a:r>
              <a:rPr lang="es-ES" dirty="0" err="1"/>
              <a:t>core</a:t>
            </a:r>
            <a:r>
              <a:rPr lang="es-ES" dirty="0"/>
              <a:t>. Estos movimientos penalizan.</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22</a:t>
            </a:fld>
            <a:endParaRPr lang="es-ES"/>
          </a:p>
        </p:txBody>
      </p:sp>
    </p:spTree>
    <p:extLst>
      <p:ext uri="{BB962C8B-B14F-4D97-AF65-F5344CB8AC3E}">
        <p14:creationId xmlns:p14="http://schemas.microsoft.com/office/powerpoint/2010/main" val="30070808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Combinación peso – </a:t>
            </a:r>
            <a:r>
              <a:rPr lang="es-ES" dirty="0" err="1"/>
              <a:t>cpu</a:t>
            </a:r>
            <a:r>
              <a:rPr lang="es-ES" dirty="0"/>
              <a:t> utilizada</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23</a:t>
            </a:fld>
            <a:endParaRPr lang="es-ES"/>
          </a:p>
        </p:txBody>
      </p:sp>
    </p:spTree>
    <p:extLst>
      <p:ext uri="{BB962C8B-B14F-4D97-AF65-F5344CB8AC3E}">
        <p14:creationId xmlns:p14="http://schemas.microsoft.com/office/powerpoint/2010/main" val="4787971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Explicar que los tiempos de acceso pueden variar y el por qué de los grupos. Las agrupaciones de dos en dos son por compartir unidad funcional (cálculos/operaciones). El resto se realizan por nodos NUMA.</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24</a:t>
            </a:fld>
            <a:endParaRPr lang="es-ES"/>
          </a:p>
        </p:txBody>
      </p:sp>
    </p:spTree>
    <p:extLst>
      <p:ext uri="{BB962C8B-B14F-4D97-AF65-F5344CB8AC3E}">
        <p14:creationId xmlns:p14="http://schemas.microsoft.com/office/powerpoint/2010/main" val="1822588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25</a:t>
            </a:fld>
            <a:endParaRPr lang="es-ES"/>
          </a:p>
        </p:txBody>
      </p:sp>
    </p:spTree>
    <p:extLst>
      <p:ext uri="{BB962C8B-B14F-4D97-AF65-F5344CB8AC3E}">
        <p14:creationId xmlns:p14="http://schemas.microsoft.com/office/powerpoint/2010/main" val="82521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26</a:t>
            </a:fld>
            <a:endParaRPr lang="es-ES"/>
          </a:p>
        </p:txBody>
      </p:sp>
    </p:spTree>
    <p:extLst>
      <p:ext uri="{BB962C8B-B14F-4D97-AF65-F5344CB8AC3E}">
        <p14:creationId xmlns:p14="http://schemas.microsoft.com/office/powerpoint/2010/main" val="30598282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Añadir comentario de que todos los factores a tener en cuenta y la complejidad del código, favorecen la aparición de bugs, además de la importancia de detectarlos y comprenderlos.</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27</a:t>
            </a:fld>
            <a:endParaRPr lang="es-ES"/>
          </a:p>
        </p:txBody>
      </p:sp>
    </p:spTree>
    <p:extLst>
      <p:ext uri="{BB962C8B-B14F-4D97-AF65-F5344CB8AC3E}">
        <p14:creationId xmlns:p14="http://schemas.microsoft.com/office/powerpoint/2010/main" val="23232289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Cada proceso de R y el </a:t>
            </a:r>
            <a:r>
              <a:rPr lang="es-ES" dirty="0" err="1"/>
              <a:t>make</a:t>
            </a:r>
            <a:r>
              <a:rPr lang="es-ES" dirty="0"/>
              <a:t> lanzados desde una </a:t>
            </a:r>
            <a:r>
              <a:rPr lang="es-ES" dirty="0" err="1"/>
              <a:t>consexión</a:t>
            </a:r>
            <a:r>
              <a:rPr lang="es-ES" dirty="0"/>
              <a:t> </a:t>
            </a:r>
            <a:r>
              <a:rPr lang="es-ES" dirty="0" err="1"/>
              <a:t>ssh</a:t>
            </a:r>
            <a:r>
              <a:rPr lang="es-ES" dirty="0"/>
              <a:t> diferente. 2 nodos con pocos </a:t>
            </a:r>
            <a:r>
              <a:rPr lang="es-ES" dirty="0" err="1"/>
              <a:t>threads</a:t>
            </a:r>
            <a:r>
              <a:rPr lang="es-ES" dirty="0"/>
              <a:t> en ejecución, mientras otros están sobrecargados</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28</a:t>
            </a:fld>
            <a:endParaRPr lang="es-ES"/>
          </a:p>
        </p:txBody>
      </p:sp>
    </p:spTree>
    <p:extLst>
      <p:ext uri="{BB962C8B-B14F-4D97-AF65-F5344CB8AC3E}">
        <p14:creationId xmlns:p14="http://schemas.microsoft.com/office/powerpoint/2010/main" val="30594633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1 </a:t>
            </a:r>
            <a:r>
              <a:rPr lang="es-ES" dirty="0" err="1"/>
              <a:t>thread</a:t>
            </a:r>
            <a:r>
              <a:rPr lang="es-ES" dirty="0"/>
              <a:t> dedicado a </a:t>
            </a:r>
            <a:r>
              <a:rPr lang="es-ES" dirty="0" err="1"/>
              <a:t>make</a:t>
            </a:r>
            <a:r>
              <a:rPr lang="es-ES" dirty="0"/>
              <a:t> tiene un load aproximadamente 64 veces menor que uno de los dedicados a R. Hay </a:t>
            </a:r>
            <a:r>
              <a:rPr lang="es-ES" dirty="0" err="1"/>
              <a:t>cores</a:t>
            </a:r>
            <a:r>
              <a:rPr lang="es-ES" dirty="0"/>
              <a:t> libres en los nodos 0 y 4, usados para R. ¿Por qué no roban a otras colas?</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29</a:t>
            </a:fld>
            <a:endParaRPr lang="es-ES"/>
          </a:p>
        </p:txBody>
      </p:sp>
    </p:spTree>
    <p:extLst>
      <p:ext uri="{BB962C8B-B14F-4D97-AF65-F5344CB8AC3E}">
        <p14:creationId xmlns:p14="http://schemas.microsoft.com/office/powerpoint/2010/main" val="529361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Realidad: Existen bugs que originan pérdida de rendimiento y balance correcto.</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3</a:t>
            </a:fld>
            <a:endParaRPr lang="es-ES"/>
          </a:p>
        </p:txBody>
      </p:sp>
    </p:spTree>
    <p:extLst>
      <p:ext uri="{BB962C8B-B14F-4D97-AF65-F5344CB8AC3E}">
        <p14:creationId xmlns:p14="http://schemas.microsoft.com/office/powerpoint/2010/main" val="29495276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30</a:t>
            </a:fld>
            <a:endParaRPr lang="es-ES"/>
          </a:p>
        </p:txBody>
      </p:sp>
    </p:spTree>
    <p:extLst>
      <p:ext uri="{BB962C8B-B14F-4D97-AF65-F5344CB8AC3E}">
        <p14:creationId xmlns:p14="http://schemas.microsoft.com/office/powerpoint/2010/main" val="33036150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31</a:t>
            </a:fld>
            <a:endParaRPr lang="es-ES"/>
          </a:p>
        </p:txBody>
      </p:sp>
    </p:spTree>
    <p:extLst>
      <p:ext uri="{BB962C8B-B14F-4D97-AF65-F5344CB8AC3E}">
        <p14:creationId xmlns:p14="http://schemas.microsoft.com/office/powerpoint/2010/main" val="36600017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32</a:t>
            </a:fld>
            <a:endParaRPr lang="es-ES"/>
          </a:p>
        </p:txBody>
      </p:sp>
    </p:spTree>
    <p:extLst>
      <p:ext uri="{BB962C8B-B14F-4D97-AF65-F5344CB8AC3E}">
        <p14:creationId xmlns:p14="http://schemas.microsoft.com/office/powerpoint/2010/main" val="3848429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El segundo Nodo es el 3, ya que se coge el siguiente </a:t>
            </a:r>
            <a:r>
              <a:rPr lang="es-ES" dirty="0" err="1"/>
              <a:t>core</a:t>
            </a:r>
            <a:r>
              <a:rPr lang="es-ES" dirty="0"/>
              <a:t> que no esté ya en el primer grupo, estando casualmente en el 3.</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33</a:t>
            </a:fld>
            <a:endParaRPr lang="es-ES"/>
          </a:p>
        </p:txBody>
      </p:sp>
    </p:spTree>
    <p:extLst>
      <p:ext uri="{BB962C8B-B14F-4D97-AF65-F5344CB8AC3E}">
        <p14:creationId xmlns:p14="http://schemas.microsoft.com/office/powerpoint/2010/main" val="34851419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Ya que el Nodo 1 afecta a la media de ambos </a:t>
            </a:r>
            <a:r>
              <a:rPr lang="es-ES" dirty="0" err="1"/>
              <a:t>scheduling</a:t>
            </a:r>
            <a:r>
              <a:rPr lang="es-ES" dirty="0"/>
              <a:t> </a:t>
            </a:r>
            <a:r>
              <a:rPr lang="es-ES" dirty="0" err="1"/>
              <a:t>groups</a:t>
            </a:r>
            <a:r>
              <a:rPr lang="es-ES" dirty="0"/>
              <a:t>.</a:t>
            </a:r>
          </a:p>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34</a:t>
            </a:fld>
            <a:endParaRPr lang="es-ES"/>
          </a:p>
        </p:txBody>
      </p:sp>
    </p:spTree>
    <p:extLst>
      <p:ext uri="{BB962C8B-B14F-4D97-AF65-F5344CB8AC3E}">
        <p14:creationId xmlns:p14="http://schemas.microsoft.com/office/powerpoint/2010/main" val="14385278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Ya que el Nodo 1 afecta a la media de ambos </a:t>
            </a:r>
            <a:r>
              <a:rPr lang="es-ES" dirty="0" err="1"/>
              <a:t>scheduling</a:t>
            </a:r>
            <a:r>
              <a:rPr lang="es-ES" dirty="0"/>
              <a:t> </a:t>
            </a:r>
            <a:r>
              <a:rPr lang="es-ES" dirty="0" err="1"/>
              <a:t>groups</a:t>
            </a:r>
            <a:r>
              <a:rPr lang="es-ES" dirty="0"/>
              <a:t>.</a:t>
            </a:r>
          </a:p>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35</a:t>
            </a:fld>
            <a:endParaRPr lang="es-ES"/>
          </a:p>
        </p:txBody>
      </p:sp>
    </p:spTree>
    <p:extLst>
      <p:ext uri="{BB962C8B-B14F-4D97-AF65-F5344CB8AC3E}">
        <p14:creationId xmlns:p14="http://schemas.microsoft.com/office/powerpoint/2010/main" val="36563266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err="1"/>
              <a:t>Thread</a:t>
            </a:r>
            <a:r>
              <a:rPr lang="es-ES" dirty="0"/>
              <a:t> puede despertar en </a:t>
            </a:r>
            <a:r>
              <a:rPr lang="es-ES" dirty="0" err="1"/>
              <a:t>cores</a:t>
            </a:r>
            <a:r>
              <a:rPr lang="es-ES" dirty="0"/>
              <a:t> ocupados en lugar de </a:t>
            </a:r>
            <a:r>
              <a:rPr lang="es-ES" dirty="0" err="1"/>
              <a:t>cores</a:t>
            </a:r>
            <a:r>
              <a:rPr lang="es-ES" dirty="0"/>
              <a:t> idle. Es una función que busca distribuir los </a:t>
            </a:r>
            <a:r>
              <a:rPr lang="es-ES" dirty="0" err="1"/>
              <a:t>threads</a:t>
            </a:r>
            <a:r>
              <a:rPr lang="es-ES" dirty="0"/>
              <a:t> de forma equilibrada y justa.</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36</a:t>
            </a:fld>
            <a:endParaRPr lang="es-ES"/>
          </a:p>
        </p:txBody>
      </p:sp>
    </p:spTree>
    <p:extLst>
      <p:ext uri="{BB962C8B-B14F-4D97-AF65-F5344CB8AC3E}">
        <p14:creationId xmlns:p14="http://schemas.microsoft.com/office/powerpoint/2010/main" val="11580609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Recordar mencionar que al final se logra recuperar, pero durante unos ms se pierde ese rendimiento.</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37</a:t>
            </a:fld>
            <a:endParaRPr lang="es-ES"/>
          </a:p>
        </p:txBody>
      </p:sp>
    </p:spTree>
    <p:extLst>
      <p:ext uri="{BB962C8B-B14F-4D97-AF65-F5344CB8AC3E}">
        <p14:creationId xmlns:p14="http://schemas.microsoft.com/office/powerpoint/2010/main" val="2647913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Mencionar en el paso 5 la existencia de short idle </a:t>
            </a:r>
            <a:r>
              <a:rPr lang="es-ES" dirty="0" err="1"/>
              <a:t>core</a:t>
            </a:r>
            <a:r>
              <a:rPr lang="es-ES" dirty="0"/>
              <a:t> y </a:t>
            </a:r>
            <a:r>
              <a:rPr lang="es-ES" dirty="0" err="1"/>
              <a:t>long</a:t>
            </a:r>
            <a:r>
              <a:rPr lang="es-ES" dirty="0"/>
              <a:t> idle </a:t>
            </a:r>
            <a:r>
              <a:rPr lang="es-ES" dirty="0" err="1"/>
              <a:t>core</a:t>
            </a:r>
            <a:r>
              <a:rPr lang="es-ES" dirty="0"/>
              <a:t>.</a:t>
            </a:r>
          </a:p>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38</a:t>
            </a:fld>
            <a:endParaRPr lang="es-ES"/>
          </a:p>
        </p:txBody>
      </p:sp>
    </p:spTree>
    <p:extLst>
      <p:ext uri="{BB962C8B-B14F-4D97-AF65-F5344CB8AC3E}">
        <p14:creationId xmlns:p14="http://schemas.microsoft.com/office/powerpoint/2010/main" val="2309799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No es un problema saber qué </a:t>
            </a:r>
            <a:r>
              <a:rPr lang="es-ES" dirty="0" err="1"/>
              <a:t>core</a:t>
            </a:r>
            <a:r>
              <a:rPr lang="es-ES" dirty="0"/>
              <a:t> lleva más en idle, porque Linux lleva un registro de la actividad de los </a:t>
            </a:r>
            <a:r>
              <a:rPr lang="es-ES" dirty="0" err="1"/>
              <a:t>cores</a:t>
            </a:r>
            <a:r>
              <a:rPr lang="es-ES" dirty="0"/>
              <a:t>.</a:t>
            </a:r>
          </a:p>
          <a:p>
            <a:r>
              <a:rPr lang="es-ES" dirty="0"/>
              <a:t>Posibles problemas energéticos. Algunos </a:t>
            </a:r>
            <a:r>
              <a:rPr lang="es-ES" dirty="0" err="1"/>
              <a:t>cores</a:t>
            </a:r>
            <a:r>
              <a:rPr lang="es-ES" dirty="0"/>
              <a:t> entran en reposo o modo de baja energía ante largos periodos de inactividad.</a:t>
            </a:r>
          </a:p>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39</a:t>
            </a:fld>
            <a:endParaRPr lang="es-ES"/>
          </a:p>
        </p:txBody>
      </p:sp>
    </p:spTree>
    <p:extLst>
      <p:ext uri="{BB962C8B-B14F-4D97-AF65-F5344CB8AC3E}">
        <p14:creationId xmlns:p14="http://schemas.microsoft.com/office/powerpoint/2010/main" val="3002794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Intenso sincronización -&gt; División en varios </a:t>
            </a:r>
            <a:r>
              <a:rPr lang="es-ES" dirty="0" err="1"/>
              <a:t>threads</a:t>
            </a:r>
            <a:r>
              <a:rPr lang="es-ES" dirty="0"/>
              <a:t> y uso de barreras.</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4</a:t>
            </a:fld>
            <a:endParaRPr lang="es-ES"/>
          </a:p>
        </p:txBody>
      </p:sp>
    </p:spTree>
    <p:extLst>
      <p:ext uri="{BB962C8B-B14F-4D97-AF65-F5344CB8AC3E}">
        <p14:creationId xmlns:p14="http://schemas.microsoft.com/office/powerpoint/2010/main" val="15200348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err="1"/>
              <a:t>Thread</a:t>
            </a:r>
            <a:r>
              <a:rPr lang="es-ES" dirty="0"/>
              <a:t> puede despertar en </a:t>
            </a:r>
            <a:r>
              <a:rPr lang="es-ES" dirty="0" err="1"/>
              <a:t>cores</a:t>
            </a:r>
            <a:r>
              <a:rPr lang="es-ES" dirty="0"/>
              <a:t> ocupados en lugar de </a:t>
            </a:r>
            <a:r>
              <a:rPr lang="es-ES" dirty="0" err="1"/>
              <a:t>cores</a:t>
            </a:r>
            <a:r>
              <a:rPr lang="es-ES" dirty="0"/>
              <a:t> idle. Es una función que busca distribuir los </a:t>
            </a:r>
            <a:r>
              <a:rPr lang="es-ES" dirty="0" err="1"/>
              <a:t>threads</a:t>
            </a:r>
            <a:r>
              <a:rPr lang="es-ES" dirty="0"/>
              <a:t> de forma equilibrada y justa. Mencionar problema de si el padre suele ser un proceso </a:t>
            </a:r>
            <a:r>
              <a:rPr lang="es-ES" dirty="0" err="1"/>
              <a:t>root</a:t>
            </a:r>
            <a:r>
              <a:rPr lang="es-ES" dirty="0"/>
              <a:t>, saturando nodo.</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40</a:t>
            </a:fld>
            <a:endParaRPr lang="es-ES"/>
          </a:p>
        </p:txBody>
      </p:sp>
    </p:spTree>
    <p:extLst>
      <p:ext uri="{BB962C8B-B14F-4D97-AF65-F5344CB8AC3E}">
        <p14:creationId xmlns:p14="http://schemas.microsoft.com/office/powerpoint/2010/main" val="18724678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De esta forma, ahora se regeneran los dominios tanto a nivel de cada nodo, como a través de todos ellos.</a:t>
            </a:r>
          </a:p>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41</a:t>
            </a:fld>
            <a:endParaRPr lang="es-ES"/>
          </a:p>
        </p:txBody>
      </p:sp>
    </p:spTree>
    <p:extLst>
      <p:ext uri="{BB962C8B-B14F-4D97-AF65-F5344CB8AC3E}">
        <p14:creationId xmlns:p14="http://schemas.microsoft.com/office/powerpoint/2010/main" val="2934101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De esta forma, ahora se regeneran los dominios tanto a nivel de cada nodo, como a través de todos ellos.</a:t>
            </a:r>
          </a:p>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42</a:t>
            </a:fld>
            <a:endParaRPr lang="es-ES"/>
          </a:p>
        </p:txBody>
      </p:sp>
    </p:spTree>
    <p:extLst>
      <p:ext uri="{BB962C8B-B14F-4D97-AF65-F5344CB8AC3E}">
        <p14:creationId xmlns:p14="http://schemas.microsoft.com/office/powerpoint/2010/main" val="22924906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?Es bueno un planificador nuevo?</a:t>
            </a:r>
          </a:p>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43</a:t>
            </a:fld>
            <a:endParaRPr lang="es-ES"/>
          </a:p>
        </p:txBody>
      </p:sp>
    </p:spTree>
    <p:extLst>
      <p:ext uri="{BB962C8B-B14F-4D97-AF65-F5344CB8AC3E}">
        <p14:creationId xmlns:p14="http://schemas.microsoft.com/office/powerpoint/2010/main" val="36423265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De esta forma, ahora se regeneran los dominios tanto a nivel de cada nodo, como a través de todos ellos.</a:t>
            </a:r>
          </a:p>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44</a:t>
            </a:fld>
            <a:endParaRPr lang="es-ES"/>
          </a:p>
        </p:txBody>
      </p:sp>
    </p:spTree>
    <p:extLst>
      <p:ext uri="{BB962C8B-B14F-4D97-AF65-F5344CB8AC3E}">
        <p14:creationId xmlns:p14="http://schemas.microsoft.com/office/powerpoint/2010/main" val="20374555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De esta forma, ahora se regeneran los dominios tanto a nivel de cada nodo, como a través de todos ellos.  SMP = Varios procesadores corren independientemente y comparten memoria. CFS con el tiempo, expuesto a bugs.</a:t>
            </a:r>
          </a:p>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45</a:t>
            </a:fld>
            <a:endParaRPr lang="es-ES"/>
          </a:p>
        </p:txBody>
      </p:sp>
    </p:spTree>
    <p:extLst>
      <p:ext uri="{BB962C8B-B14F-4D97-AF65-F5344CB8AC3E}">
        <p14:creationId xmlns:p14="http://schemas.microsoft.com/office/powerpoint/2010/main" val="8525779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46</a:t>
            </a:fld>
            <a:endParaRPr lang="es-ES"/>
          </a:p>
        </p:txBody>
      </p:sp>
    </p:spTree>
    <p:extLst>
      <p:ext uri="{BB962C8B-B14F-4D97-AF65-F5344CB8AC3E}">
        <p14:creationId xmlns:p14="http://schemas.microsoft.com/office/powerpoint/2010/main" val="1996644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47</a:t>
            </a:fld>
            <a:endParaRPr lang="es-ES"/>
          </a:p>
        </p:txBody>
      </p:sp>
    </p:spTree>
    <p:extLst>
      <p:ext uri="{BB962C8B-B14F-4D97-AF65-F5344CB8AC3E}">
        <p14:creationId xmlns:p14="http://schemas.microsoft.com/office/powerpoint/2010/main" val="36649569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48</a:t>
            </a:fld>
            <a:endParaRPr lang="es-ES"/>
          </a:p>
        </p:txBody>
      </p:sp>
    </p:spTree>
    <p:extLst>
      <p:ext uri="{BB962C8B-B14F-4D97-AF65-F5344CB8AC3E}">
        <p14:creationId xmlns:p14="http://schemas.microsoft.com/office/powerpoint/2010/main" val="2619616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49</a:t>
            </a:fld>
            <a:endParaRPr lang="es-ES"/>
          </a:p>
        </p:txBody>
      </p:sp>
    </p:spTree>
    <p:extLst>
      <p:ext uri="{BB962C8B-B14F-4D97-AF65-F5344CB8AC3E}">
        <p14:creationId xmlns:p14="http://schemas.microsoft.com/office/powerpoint/2010/main" val="2786996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Mostrar citas de Linus para romper algo la monotonía y si es posible animar a participación.</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5</a:t>
            </a:fld>
            <a:endParaRPr lang="es-ES"/>
          </a:p>
        </p:txBody>
      </p:sp>
    </p:spTree>
    <p:extLst>
      <p:ext uri="{BB962C8B-B14F-4D97-AF65-F5344CB8AC3E}">
        <p14:creationId xmlns:p14="http://schemas.microsoft.com/office/powerpoint/2010/main" val="16001459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50</a:t>
            </a:fld>
            <a:endParaRPr lang="es-ES"/>
          </a:p>
        </p:txBody>
      </p:sp>
    </p:spTree>
    <p:extLst>
      <p:ext uri="{BB962C8B-B14F-4D97-AF65-F5344CB8AC3E}">
        <p14:creationId xmlns:p14="http://schemas.microsoft.com/office/powerpoint/2010/main" val="24745280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51</a:t>
            </a:fld>
            <a:endParaRPr lang="es-ES"/>
          </a:p>
        </p:txBody>
      </p:sp>
    </p:spTree>
    <p:extLst>
      <p:ext uri="{BB962C8B-B14F-4D97-AF65-F5344CB8AC3E}">
        <p14:creationId xmlns:p14="http://schemas.microsoft.com/office/powerpoint/2010/main" val="40154953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52</a:t>
            </a:fld>
            <a:endParaRPr lang="es-ES"/>
          </a:p>
        </p:txBody>
      </p:sp>
    </p:spTree>
    <p:extLst>
      <p:ext uri="{BB962C8B-B14F-4D97-AF65-F5344CB8AC3E}">
        <p14:creationId xmlns:p14="http://schemas.microsoft.com/office/powerpoint/2010/main" val="9543629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53</a:t>
            </a:fld>
            <a:endParaRPr lang="es-ES"/>
          </a:p>
        </p:txBody>
      </p:sp>
    </p:spTree>
    <p:extLst>
      <p:ext uri="{BB962C8B-B14F-4D97-AF65-F5344CB8AC3E}">
        <p14:creationId xmlns:p14="http://schemas.microsoft.com/office/powerpoint/2010/main" val="34531694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Portada</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54</a:t>
            </a:fld>
            <a:endParaRPr lang="es-ES"/>
          </a:p>
        </p:txBody>
      </p:sp>
    </p:spTree>
    <p:extLst>
      <p:ext uri="{BB962C8B-B14F-4D97-AF65-F5344CB8AC3E}">
        <p14:creationId xmlns:p14="http://schemas.microsoft.com/office/powerpoint/2010/main" val="3046623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Mostrar citas de Linus para romper algo la monotonía y si es posible animar a participación.</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6</a:t>
            </a:fld>
            <a:endParaRPr lang="es-ES"/>
          </a:p>
        </p:txBody>
      </p:sp>
    </p:spTree>
    <p:extLst>
      <p:ext uri="{BB962C8B-B14F-4D97-AF65-F5344CB8AC3E}">
        <p14:creationId xmlns:p14="http://schemas.microsoft.com/office/powerpoint/2010/main" val="96036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Mostrar citas de Linus para romper algo la monotonía y si es posible animar a participación.</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7</a:t>
            </a:fld>
            <a:endParaRPr lang="es-ES"/>
          </a:p>
        </p:txBody>
      </p:sp>
    </p:spTree>
    <p:extLst>
      <p:ext uri="{BB962C8B-B14F-4D97-AF65-F5344CB8AC3E}">
        <p14:creationId xmlns:p14="http://schemas.microsoft.com/office/powerpoint/2010/main" val="4125630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Quantum adecuado: Debe garantizar una interactividad aceptable para el usuario sin sufrir en exceso cambios de contexto.</a:t>
            </a:r>
          </a:p>
          <a:p>
            <a:r>
              <a:rPr lang="es-ES" dirty="0"/>
              <a:t>Tareas por lotes e interactivas al mismo tiempo.</a:t>
            </a:r>
          </a:p>
          <a:p>
            <a:r>
              <a:rPr lang="es-ES" dirty="0"/>
              <a:t>Escala MOSFET: </a:t>
            </a:r>
            <a:r>
              <a:rPr lang="es-ES" b="0" i="0" dirty="0">
                <a:solidFill>
                  <a:srgbClr val="888888"/>
                </a:solidFill>
                <a:effectLst/>
                <a:latin typeface="Lato" panose="020F0502020204030204" pitchFamily="34" charset="0"/>
              </a:rPr>
              <a:t>a medida que los transistores se hacen más pequeños, su densidad de potencia se mantiene constante, de modo que el uso de potencia se mantiene en proporción con el área. La reducción no es tan sencilla, tamaño pequeño implica fugas, etc. Fabricantes se interesan más en multinúcleo.</a:t>
            </a:r>
            <a:endParaRPr lang="es-ES" dirty="0"/>
          </a:p>
        </p:txBody>
      </p:sp>
      <p:sp>
        <p:nvSpPr>
          <p:cNvPr id="4" name="Marcador de número de diapositiva 3"/>
          <p:cNvSpPr>
            <a:spLocks noGrp="1"/>
          </p:cNvSpPr>
          <p:nvPr>
            <p:ph type="sldNum" sz="quarter" idx="5"/>
          </p:nvPr>
        </p:nvSpPr>
        <p:spPr/>
        <p:txBody>
          <a:bodyPr/>
          <a:lstStyle/>
          <a:p>
            <a:fld id="{0E762587-7BC8-42D7-B893-F3BEA18EC334}" type="slidenum">
              <a:rPr lang="es-ES" smtClean="0"/>
              <a:t>8</a:t>
            </a:fld>
            <a:endParaRPr lang="es-ES"/>
          </a:p>
        </p:txBody>
      </p:sp>
    </p:spTree>
    <p:extLst>
      <p:ext uri="{BB962C8B-B14F-4D97-AF65-F5344CB8AC3E}">
        <p14:creationId xmlns:p14="http://schemas.microsoft.com/office/powerpoint/2010/main" val="1946094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r>
              <a:rPr lang="es-ES" dirty="0"/>
              <a:t>Afrontar las complejidades del HW moderno lleva a bugs.</a:t>
            </a:r>
          </a:p>
          <a:p>
            <a:r>
              <a:rPr lang="es-ES" dirty="0"/>
              <a:t>La función principal del planificador, que es mantener los </a:t>
            </a:r>
            <a:r>
              <a:rPr lang="es-ES" dirty="0" err="1"/>
              <a:t>cores</a:t>
            </a:r>
            <a:r>
              <a:rPr lang="es-ES" dirty="0"/>
              <a:t> ocupados si es posible deja de cumplirse.</a:t>
            </a:r>
          </a:p>
        </p:txBody>
      </p:sp>
      <p:sp>
        <p:nvSpPr>
          <p:cNvPr id="4" name="Marcador de número de diapositiva 3"/>
          <p:cNvSpPr>
            <a:spLocks noGrp="1"/>
          </p:cNvSpPr>
          <p:nvPr>
            <p:ph type="sldNum" sz="quarter" idx="5"/>
          </p:nvPr>
        </p:nvSpPr>
        <p:spPr/>
        <p:txBody>
          <a:bodyPr/>
          <a:lstStyle/>
          <a:p>
            <a:fld id="{0E762587-7BC8-42D7-B893-F3BEA18EC334}" type="slidenum">
              <a:rPr lang="es-ES" smtClean="0"/>
              <a:t>9</a:t>
            </a:fld>
            <a:endParaRPr lang="es-ES"/>
          </a:p>
        </p:txBody>
      </p:sp>
    </p:spTree>
    <p:extLst>
      <p:ext uri="{BB962C8B-B14F-4D97-AF65-F5344CB8AC3E}">
        <p14:creationId xmlns:p14="http://schemas.microsoft.com/office/powerpoint/2010/main" val="1640755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D0462A7-8D24-4475-A761-F8F2FB952D60}" type="datetimeFigureOut">
              <a:rPr lang="es-ES" smtClean="0"/>
              <a:t>07/11/2023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254F191-4E78-4A71-891E-6D0C9CDD6A0C}" type="slidenum">
              <a:rPr lang="es-ES" smtClean="0"/>
              <a:t>‹Nº›</a:t>
            </a:fld>
            <a:endParaRPr lang="es-ES"/>
          </a:p>
        </p:txBody>
      </p:sp>
    </p:spTree>
    <p:extLst>
      <p:ext uri="{BB962C8B-B14F-4D97-AF65-F5344CB8AC3E}">
        <p14:creationId xmlns:p14="http://schemas.microsoft.com/office/powerpoint/2010/main" val="2068866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D0462A7-8D24-4475-A761-F8F2FB952D60}" type="datetimeFigureOut">
              <a:rPr lang="es-ES" smtClean="0"/>
              <a:t>07/11/2023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254F191-4E78-4A71-891E-6D0C9CDD6A0C}" type="slidenum">
              <a:rPr lang="es-ES" smtClean="0"/>
              <a:t>‹Nº›</a:t>
            </a:fld>
            <a:endParaRPr lang="es-ES"/>
          </a:p>
        </p:txBody>
      </p:sp>
    </p:spTree>
    <p:extLst>
      <p:ext uri="{BB962C8B-B14F-4D97-AF65-F5344CB8AC3E}">
        <p14:creationId xmlns:p14="http://schemas.microsoft.com/office/powerpoint/2010/main" val="453694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D0462A7-8D24-4475-A761-F8F2FB952D60}" type="datetimeFigureOut">
              <a:rPr lang="es-ES" smtClean="0"/>
              <a:t>07/11/2023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254F191-4E78-4A71-891E-6D0C9CDD6A0C}" type="slidenum">
              <a:rPr lang="es-ES" smtClean="0"/>
              <a:t>‹Nº›</a:t>
            </a:fld>
            <a:endParaRPr lang="es-ES"/>
          </a:p>
        </p:txBody>
      </p:sp>
    </p:spTree>
    <p:extLst>
      <p:ext uri="{BB962C8B-B14F-4D97-AF65-F5344CB8AC3E}">
        <p14:creationId xmlns:p14="http://schemas.microsoft.com/office/powerpoint/2010/main" val="3819052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D0462A7-8D24-4475-A761-F8F2FB952D60}" type="datetimeFigureOut">
              <a:rPr lang="es-ES" smtClean="0"/>
              <a:t>07/11/2023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254F191-4E78-4A71-891E-6D0C9CDD6A0C}" type="slidenum">
              <a:rPr lang="es-ES" smtClean="0"/>
              <a:t>‹Nº›</a:t>
            </a:fld>
            <a:endParaRPr lang="es-E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625943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D0462A7-8D24-4475-A761-F8F2FB952D60}" type="datetimeFigureOut">
              <a:rPr lang="es-ES" smtClean="0"/>
              <a:t>07/11/2023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254F191-4E78-4A71-891E-6D0C9CDD6A0C}" type="slidenum">
              <a:rPr lang="es-ES" smtClean="0"/>
              <a:t>‹Nº›</a:t>
            </a:fld>
            <a:endParaRPr lang="es-ES"/>
          </a:p>
        </p:txBody>
      </p:sp>
    </p:spTree>
    <p:extLst>
      <p:ext uri="{BB962C8B-B14F-4D97-AF65-F5344CB8AC3E}">
        <p14:creationId xmlns:p14="http://schemas.microsoft.com/office/powerpoint/2010/main" val="2280113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D0462A7-8D24-4475-A761-F8F2FB952D60}" type="datetimeFigureOut">
              <a:rPr lang="es-ES" smtClean="0"/>
              <a:t>07/11/2023</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254F191-4E78-4A71-891E-6D0C9CDD6A0C}" type="slidenum">
              <a:rPr lang="es-ES" smtClean="0"/>
              <a:t>‹Nº›</a:t>
            </a:fld>
            <a:endParaRPr lang="es-ES"/>
          </a:p>
        </p:txBody>
      </p:sp>
    </p:spTree>
    <p:extLst>
      <p:ext uri="{BB962C8B-B14F-4D97-AF65-F5344CB8AC3E}">
        <p14:creationId xmlns:p14="http://schemas.microsoft.com/office/powerpoint/2010/main" val="3431115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D0462A7-8D24-4475-A761-F8F2FB952D60}" type="datetimeFigureOut">
              <a:rPr lang="es-ES" smtClean="0"/>
              <a:t>07/11/2023</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254F191-4E78-4A71-891E-6D0C9CDD6A0C}" type="slidenum">
              <a:rPr lang="es-ES" smtClean="0"/>
              <a:t>‹Nº›</a:t>
            </a:fld>
            <a:endParaRPr lang="es-ES"/>
          </a:p>
        </p:txBody>
      </p:sp>
    </p:spTree>
    <p:extLst>
      <p:ext uri="{BB962C8B-B14F-4D97-AF65-F5344CB8AC3E}">
        <p14:creationId xmlns:p14="http://schemas.microsoft.com/office/powerpoint/2010/main" val="927067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D0462A7-8D24-4475-A761-F8F2FB952D60}" type="datetimeFigureOut">
              <a:rPr lang="es-ES" smtClean="0"/>
              <a:t>07/11/2023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254F191-4E78-4A71-891E-6D0C9CDD6A0C}" type="slidenum">
              <a:rPr lang="es-ES" smtClean="0"/>
              <a:t>‹Nº›</a:t>
            </a:fld>
            <a:endParaRPr lang="es-ES"/>
          </a:p>
        </p:txBody>
      </p:sp>
    </p:spTree>
    <p:extLst>
      <p:ext uri="{BB962C8B-B14F-4D97-AF65-F5344CB8AC3E}">
        <p14:creationId xmlns:p14="http://schemas.microsoft.com/office/powerpoint/2010/main" val="3942546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D0462A7-8D24-4475-A761-F8F2FB952D60}" type="datetimeFigureOut">
              <a:rPr lang="es-ES" smtClean="0"/>
              <a:t>07/11/2023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254F191-4E78-4A71-891E-6D0C9CDD6A0C}" type="slidenum">
              <a:rPr lang="es-ES" smtClean="0"/>
              <a:t>‹Nº›</a:t>
            </a:fld>
            <a:endParaRPr lang="es-ES"/>
          </a:p>
        </p:txBody>
      </p:sp>
    </p:spTree>
    <p:extLst>
      <p:ext uri="{BB962C8B-B14F-4D97-AF65-F5344CB8AC3E}">
        <p14:creationId xmlns:p14="http://schemas.microsoft.com/office/powerpoint/2010/main" val="2153782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4D0462A7-8D24-4475-A761-F8F2FB952D60}" type="datetimeFigureOut">
              <a:rPr lang="es-ES" smtClean="0"/>
              <a:t>07/11/2023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254F191-4E78-4A71-891E-6D0C9CDD6A0C}" type="slidenum">
              <a:rPr lang="es-ES" smtClean="0"/>
              <a:t>‹Nº›</a:t>
            </a:fld>
            <a:endParaRPr lang="es-ES"/>
          </a:p>
        </p:txBody>
      </p:sp>
    </p:spTree>
    <p:extLst>
      <p:ext uri="{BB962C8B-B14F-4D97-AF65-F5344CB8AC3E}">
        <p14:creationId xmlns:p14="http://schemas.microsoft.com/office/powerpoint/2010/main" val="2641407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D0462A7-8D24-4475-A761-F8F2FB952D60}" type="datetimeFigureOut">
              <a:rPr lang="es-ES" smtClean="0"/>
              <a:t>07/11/2023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254F191-4E78-4A71-891E-6D0C9CDD6A0C}" type="slidenum">
              <a:rPr lang="es-ES" smtClean="0"/>
              <a:t>‹Nº›</a:t>
            </a:fld>
            <a:endParaRPr lang="es-ES"/>
          </a:p>
        </p:txBody>
      </p:sp>
    </p:spTree>
    <p:extLst>
      <p:ext uri="{BB962C8B-B14F-4D97-AF65-F5344CB8AC3E}">
        <p14:creationId xmlns:p14="http://schemas.microsoft.com/office/powerpoint/2010/main" val="3661575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D0462A7-8D24-4475-A761-F8F2FB952D60}" type="datetimeFigureOut">
              <a:rPr lang="es-ES" smtClean="0"/>
              <a:t>07/11/2023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254F191-4E78-4A71-891E-6D0C9CDD6A0C}" type="slidenum">
              <a:rPr lang="es-ES" smtClean="0"/>
              <a:t>‹Nº›</a:t>
            </a:fld>
            <a:endParaRPr lang="es-ES"/>
          </a:p>
        </p:txBody>
      </p:sp>
    </p:spTree>
    <p:extLst>
      <p:ext uri="{BB962C8B-B14F-4D97-AF65-F5344CB8AC3E}">
        <p14:creationId xmlns:p14="http://schemas.microsoft.com/office/powerpoint/2010/main" val="2235994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D0462A7-8D24-4475-A761-F8F2FB952D60}" type="datetimeFigureOut">
              <a:rPr lang="es-ES" smtClean="0"/>
              <a:t>07/11/2023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2254F191-4E78-4A71-891E-6D0C9CDD6A0C}" type="slidenum">
              <a:rPr lang="es-ES" smtClean="0"/>
              <a:t>‹Nº›</a:t>
            </a:fld>
            <a:endParaRPr lang="es-ES"/>
          </a:p>
        </p:txBody>
      </p:sp>
    </p:spTree>
    <p:extLst>
      <p:ext uri="{BB962C8B-B14F-4D97-AF65-F5344CB8AC3E}">
        <p14:creationId xmlns:p14="http://schemas.microsoft.com/office/powerpoint/2010/main" val="345595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D0462A7-8D24-4475-A761-F8F2FB952D60}" type="datetimeFigureOut">
              <a:rPr lang="es-ES" smtClean="0"/>
              <a:t>07/11/2023</a:t>
            </a:fld>
            <a:endParaRPr lang="es-ES"/>
          </a:p>
        </p:txBody>
      </p:sp>
      <p:sp>
        <p:nvSpPr>
          <p:cNvPr id="5" name="Footer Placeholder 3"/>
          <p:cNvSpPr>
            <a:spLocks noGrp="1"/>
          </p:cNvSpPr>
          <p:nvPr>
            <p:ph type="ftr" sz="quarter" idx="11"/>
          </p:nvPr>
        </p:nvSpPr>
        <p:spPr/>
        <p:txBody>
          <a:bodyPr/>
          <a:lstStyle/>
          <a:p>
            <a:endParaRPr lang="es-ES"/>
          </a:p>
        </p:txBody>
      </p:sp>
      <p:sp>
        <p:nvSpPr>
          <p:cNvPr id="6" name="Slide Number Placeholder 4"/>
          <p:cNvSpPr>
            <a:spLocks noGrp="1"/>
          </p:cNvSpPr>
          <p:nvPr>
            <p:ph type="sldNum" sz="quarter" idx="12"/>
          </p:nvPr>
        </p:nvSpPr>
        <p:spPr/>
        <p:txBody>
          <a:bodyPr/>
          <a:lstStyle/>
          <a:p>
            <a:fld id="{2254F191-4E78-4A71-891E-6D0C9CDD6A0C}" type="slidenum">
              <a:rPr lang="es-ES" smtClean="0"/>
              <a:t>‹Nº›</a:t>
            </a:fld>
            <a:endParaRPr lang="es-ES"/>
          </a:p>
        </p:txBody>
      </p:sp>
    </p:spTree>
    <p:extLst>
      <p:ext uri="{BB962C8B-B14F-4D97-AF65-F5344CB8AC3E}">
        <p14:creationId xmlns:p14="http://schemas.microsoft.com/office/powerpoint/2010/main" val="1906684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D0462A7-8D24-4475-A761-F8F2FB952D60}" type="datetimeFigureOut">
              <a:rPr lang="es-ES" smtClean="0"/>
              <a:t>07/11/2023</a:t>
            </a:fld>
            <a:endParaRPr lang="es-ES"/>
          </a:p>
        </p:txBody>
      </p:sp>
      <p:sp>
        <p:nvSpPr>
          <p:cNvPr id="5" name="Footer Placeholder 2"/>
          <p:cNvSpPr>
            <a:spLocks noGrp="1"/>
          </p:cNvSpPr>
          <p:nvPr>
            <p:ph type="ftr" sz="quarter" idx="11"/>
          </p:nvPr>
        </p:nvSpPr>
        <p:spPr/>
        <p:txBody>
          <a:bodyPr/>
          <a:lstStyle/>
          <a:p>
            <a:endParaRPr lang="es-ES"/>
          </a:p>
        </p:txBody>
      </p:sp>
      <p:sp>
        <p:nvSpPr>
          <p:cNvPr id="6" name="Slide Number Placeholder 3"/>
          <p:cNvSpPr>
            <a:spLocks noGrp="1"/>
          </p:cNvSpPr>
          <p:nvPr>
            <p:ph type="sldNum" sz="quarter" idx="12"/>
          </p:nvPr>
        </p:nvSpPr>
        <p:spPr/>
        <p:txBody>
          <a:bodyPr/>
          <a:lstStyle/>
          <a:p>
            <a:fld id="{2254F191-4E78-4A71-891E-6D0C9CDD6A0C}" type="slidenum">
              <a:rPr lang="es-ES" smtClean="0"/>
              <a:t>‹Nº›</a:t>
            </a:fld>
            <a:endParaRPr lang="es-ES"/>
          </a:p>
        </p:txBody>
      </p:sp>
    </p:spTree>
    <p:extLst>
      <p:ext uri="{BB962C8B-B14F-4D97-AF65-F5344CB8AC3E}">
        <p14:creationId xmlns:p14="http://schemas.microsoft.com/office/powerpoint/2010/main" val="512299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4D0462A7-8D24-4475-A761-F8F2FB952D60}" type="datetimeFigureOut">
              <a:rPr lang="es-ES" smtClean="0"/>
              <a:t>07/11/2023</a:t>
            </a:fld>
            <a:endParaRPr lang="es-ES"/>
          </a:p>
        </p:txBody>
      </p:sp>
      <p:sp>
        <p:nvSpPr>
          <p:cNvPr id="5" name="Footer Placeholder 5"/>
          <p:cNvSpPr>
            <a:spLocks noGrp="1"/>
          </p:cNvSpPr>
          <p:nvPr>
            <p:ph type="ftr" sz="quarter" idx="11"/>
          </p:nvPr>
        </p:nvSpPr>
        <p:spPr/>
        <p:txBody>
          <a:bodyPr/>
          <a:lstStyle/>
          <a:p>
            <a:endParaRPr lang="es-ES"/>
          </a:p>
        </p:txBody>
      </p:sp>
      <p:sp>
        <p:nvSpPr>
          <p:cNvPr id="6" name="Slide Number Placeholder 6"/>
          <p:cNvSpPr>
            <a:spLocks noGrp="1"/>
          </p:cNvSpPr>
          <p:nvPr>
            <p:ph type="sldNum" sz="quarter" idx="12"/>
          </p:nvPr>
        </p:nvSpPr>
        <p:spPr/>
        <p:txBody>
          <a:bodyPr/>
          <a:lstStyle/>
          <a:p>
            <a:fld id="{2254F191-4E78-4A71-891E-6D0C9CDD6A0C}" type="slidenum">
              <a:rPr lang="es-ES" smtClean="0"/>
              <a:t>‹Nº›</a:t>
            </a:fld>
            <a:endParaRPr lang="es-ES"/>
          </a:p>
        </p:txBody>
      </p:sp>
    </p:spTree>
    <p:extLst>
      <p:ext uri="{BB962C8B-B14F-4D97-AF65-F5344CB8AC3E}">
        <p14:creationId xmlns:p14="http://schemas.microsoft.com/office/powerpoint/2010/main" val="1759191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D0462A7-8D24-4475-A761-F8F2FB952D60}" type="datetimeFigureOut">
              <a:rPr lang="es-ES" smtClean="0"/>
              <a:t>07/11/2023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254F191-4E78-4A71-891E-6D0C9CDD6A0C}" type="slidenum">
              <a:rPr lang="es-ES" smtClean="0"/>
              <a:t>‹Nº›</a:t>
            </a:fld>
            <a:endParaRPr lang="es-ES"/>
          </a:p>
        </p:txBody>
      </p:sp>
    </p:spTree>
    <p:extLst>
      <p:ext uri="{BB962C8B-B14F-4D97-AF65-F5344CB8AC3E}">
        <p14:creationId xmlns:p14="http://schemas.microsoft.com/office/powerpoint/2010/main" val="3594293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D0462A7-8D24-4475-A761-F8F2FB952D60}" type="datetimeFigureOut">
              <a:rPr lang="es-ES" smtClean="0"/>
              <a:t>07/11/2023</a:t>
            </a:fld>
            <a:endParaRPr lang="es-E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2254F191-4E78-4A71-891E-6D0C9CDD6A0C}" type="slidenum">
              <a:rPr lang="es-ES" smtClean="0"/>
              <a:t>‹Nº›</a:t>
            </a:fld>
            <a:endParaRPr lang="es-ES"/>
          </a:p>
        </p:txBody>
      </p:sp>
    </p:spTree>
    <p:extLst>
      <p:ext uri="{BB962C8B-B14F-4D97-AF65-F5344CB8AC3E}">
        <p14:creationId xmlns:p14="http://schemas.microsoft.com/office/powerpoint/2010/main" val="3871930853"/>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6.svg"/><Relationship Id="rId12" Type="http://schemas.openxmlformats.org/officeDocument/2006/relationships/image" Target="../media/image10.sv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5" Type="http://schemas.openxmlformats.org/officeDocument/2006/relationships/image" Target="../media/image13.png"/><Relationship Id="rId10"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2.svg"/></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16.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sv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8.gif"/><Relationship Id="rId5" Type="http://schemas.openxmlformats.org/officeDocument/2006/relationships/image" Target="../media/image27.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0.gif"/></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33.sv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2.png"/><Relationship Id="rId5" Type="http://schemas.microsoft.com/office/2007/relationships/hdphoto" Target="../media/hdphoto2.wdp"/><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33.sv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2.png"/><Relationship Id="rId5" Type="http://schemas.microsoft.com/office/2007/relationships/hdphoto" Target="../media/hdphoto2.wdp"/><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33.sv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2.png"/><Relationship Id="rId5" Type="http://schemas.microsoft.com/office/2007/relationships/hdphoto" Target="../media/hdphoto2.wdp"/><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5" Type="http://schemas.microsoft.com/office/2007/relationships/hdphoto" Target="../media/hdphoto2.wdp"/><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33.sv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2.png"/><Relationship Id="rId5" Type="http://schemas.microsoft.com/office/2007/relationships/hdphoto" Target="../media/hdphoto2.wdp"/><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33.sv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2.png"/><Relationship Id="rId5" Type="http://schemas.microsoft.com/office/2007/relationships/hdphoto" Target="../media/hdphoto2.wdp"/><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33.sv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2.png"/><Relationship Id="rId5" Type="http://schemas.microsoft.com/office/2007/relationships/hdphoto" Target="../media/hdphoto2.wdp"/><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microsoft.com/office/2007/relationships/hdphoto" Target="../media/hdphoto2.wdp"/><Relationship Id="rId10" Type="http://schemas.openxmlformats.org/officeDocument/2006/relationships/image" Target="../media/image21.png"/><Relationship Id="rId4" Type="http://schemas.openxmlformats.org/officeDocument/2006/relationships/image" Target="../media/image16.png"/><Relationship Id="rId9" Type="http://schemas.openxmlformats.org/officeDocument/2006/relationships/image" Target="../media/image20.png"/></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49.svg"/><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15.png"/><Relationship Id="rId7"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20.png"/><Relationship Id="rId5" Type="http://schemas.microsoft.com/office/2007/relationships/hdphoto" Target="../media/hdphoto2.wdp"/><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33.sv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58.svg"/><Relationship Id="rId4" Type="http://schemas.openxmlformats.org/officeDocument/2006/relationships/image" Target="../media/image57.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33.sv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58.svg"/><Relationship Id="rId4" Type="http://schemas.openxmlformats.org/officeDocument/2006/relationships/image" Target="../media/image57.png"/></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33.sv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58.svg"/><Relationship Id="rId4" Type="http://schemas.openxmlformats.org/officeDocument/2006/relationships/image" Target="../media/image57.png"/></Relationships>
</file>

<file path=ppt/slides/_rels/slide4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6.svg"/><Relationship Id="rId12" Type="http://schemas.openxmlformats.org/officeDocument/2006/relationships/image" Target="../media/image12.sv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5" Type="http://schemas.openxmlformats.org/officeDocument/2006/relationships/image" Target="../media/image61.png"/><Relationship Id="rId10"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4.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16.png"/><Relationship Id="rId4" Type="http://schemas.openxmlformats.org/officeDocument/2006/relationships/image" Target="../media/image19.png"/><Relationship Id="rId9" Type="http://schemas.openxmlformats.org/officeDocument/2006/relationships/image" Target="../media/image24.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63000">
              <a:schemeClr val="bg1"/>
            </a:gs>
            <a:gs pos="99000">
              <a:srgbClr val="92D050"/>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F03BFA44-E1A5-559D-D933-E7A0E49231EC}"/>
              </a:ext>
            </a:extLst>
          </p:cNvPr>
          <p:cNvSpPr/>
          <p:nvPr/>
        </p:nvSpPr>
        <p:spPr>
          <a:xfrm>
            <a:off x="530352" y="549783"/>
            <a:ext cx="8119872" cy="5660136"/>
          </a:xfrm>
          <a:prstGeom prst="rect">
            <a:avLst/>
          </a:prstGeom>
          <a:solidFill>
            <a:schemeClr val="tx1"/>
          </a:solidFill>
          <a:ln w="57150">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Imagen 9">
            <a:extLst>
              <a:ext uri="{FF2B5EF4-FFF2-40B4-BE49-F238E27FC236}">
                <a16:creationId xmlns:a16="http://schemas.microsoft.com/office/drawing/2014/main" id="{29E56EC5-8FC1-9FAF-6389-85B79A597FD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2288" y="4996346"/>
            <a:ext cx="1720908" cy="1177168"/>
          </a:xfrm>
          <a:prstGeom prst="rect">
            <a:avLst/>
          </a:prstGeom>
        </p:spPr>
      </p:pic>
      <p:pic>
        <p:nvPicPr>
          <p:cNvPr id="3" name="Imagen 2" descr="Un dibujo de un perro&#10;&#10;Descripción generada automáticamente con confianza media">
            <a:extLst>
              <a:ext uri="{FF2B5EF4-FFF2-40B4-BE49-F238E27FC236}">
                <a16:creationId xmlns:a16="http://schemas.microsoft.com/office/drawing/2014/main" id="{D0F3F55C-68AE-6931-6542-E2D5580F29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2074" y="4846305"/>
            <a:ext cx="1129226" cy="1318936"/>
          </a:xfrm>
          <a:prstGeom prst="rect">
            <a:avLst/>
          </a:prstGeom>
        </p:spPr>
      </p:pic>
      <p:sp>
        <p:nvSpPr>
          <p:cNvPr id="14" name="CuadroTexto 13">
            <a:extLst>
              <a:ext uri="{FF2B5EF4-FFF2-40B4-BE49-F238E27FC236}">
                <a16:creationId xmlns:a16="http://schemas.microsoft.com/office/drawing/2014/main" id="{D3FB5563-70BD-D3E7-D1EC-04A2CEDC34C5}"/>
              </a:ext>
            </a:extLst>
          </p:cNvPr>
          <p:cNvSpPr txBox="1"/>
          <p:nvPr/>
        </p:nvSpPr>
        <p:spPr>
          <a:xfrm>
            <a:off x="1216273" y="984035"/>
            <a:ext cx="6907906" cy="1107996"/>
          </a:xfrm>
          <a:prstGeom prst="rect">
            <a:avLst/>
          </a:prstGeom>
          <a:noFill/>
        </p:spPr>
        <p:txBody>
          <a:bodyPr wrap="square" rtlCol="0">
            <a:spAutoFit/>
          </a:bodyPr>
          <a:lstStyle/>
          <a:p>
            <a:pPr algn="ctr"/>
            <a:r>
              <a:rPr lang="es-ES" sz="3300" b="1" dirty="0" err="1">
                <a:solidFill>
                  <a:schemeClr val="accent2"/>
                </a:solidFill>
                <a:latin typeface="Amasis MT Pro Black" panose="02040A04050005020304" pitchFamily="18" charset="0"/>
              </a:rPr>
              <a:t>The</a:t>
            </a:r>
            <a:r>
              <a:rPr lang="es-ES" sz="3300" b="1" dirty="0">
                <a:solidFill>
                  <a:schemeClr val="accent2"/>
                </a:solidFill>
                <a:latin typeface="Amasis MT Pro Black" panose="02040A04050005020304" pitchFamily="18" charset="0"/>
              </a:rPr>
              <a:t> Linux </a:t>
            </a:r>
            <a:r>
              <a:rPr lang="es-ES" sz="3300" b="1" dirty="0" err="1">
                <a:solidFill>
                  <a:schemeClr val="accent2"/>
                </a:solidFill>
                <a:latin typeface="Amasis MT Pro Black" panose="02040A04050005020304" pitchFamily="18" charset="0"/>
              </a:rPr>
              <a:t>Scheduler</a:t>
            </a:r>
            <a:r>
              <a:rPr lang="es-ES" sz="3300" b="1" dirty="0">
                <a:solidFill>
                  <a:schemeClr val="accent2"/>
                </a:solidFill>
                <a:latin typeface="Amasis MT Pro Black" panose="02040A04050005020304" pitchFamily="18" charset="0"/>
              </a:rPr>
              <a:t>:</a:t>
            </a:r>
          </a:p>
          <a:p>
            <a:pPr algn="ctr"/>
            <a:r>
              <a:rPr lang="es-ES" sz="3200" b="1" i="1" dirty="0">
                <a:solidFill>
                  <a:schemeClr val="accent2"/>
                </a:solidFill>
                <a:latin typeface="Amasis MT Pro Black" panose="02040A04050005020304" pitchFamily="18" charset="0"/>
              </a:rPr>
              <a:t>A </a:t>
            </a:r>
            <a:r>
              <a:rPr lang="es-ES" sz="3200" b="1" i="1" dirty="0" err="1">
                <a:solidFill>
                  <a:schemeClr val="accent2"/>
                </a:solidFill>
                <a:latin typeface="Amasis MT Pro Black" panose="02040A04050005020304" pitchFamily="18" charset="0"/>
              </a:rPr>
              <a:t>Decade</a:t>
            </a:r>
            <a:r>
              <a:rPr lang="es-ES" sz="3200" b="1" i="1" dirty="0">
                <a:solidFill>
                  <a:schemeClr val="accent2"/>
                </a:solidFill>
                <a:latin typeface="Amasis MT Pro Black" panose="02040A04050005020304" pitchFamily="18" charset="0"/>
              </a:rPr>
              <a:t> </a:t>
            </a:r>
            <a:r>
              <a:rPr lang="es-ES" sz="3200" b="1" i="1" dirty="0" err="1">
                <a:solidFill>
                  <a:schemeClr val="accent2"/>
                </a:solidFill>
                <a:latin typeface="Amasis MT Pro Black" panose="02040A04050005020304" pitchFamily="18" charset="0"/>
              </a:rPr>
              <a:t>of</a:t>
            </a:r>
            <a:r>
              <a:rPr lang="es-ES" sz="3200" b="1" i="1" dirty="0">
                <a:solidFill>
                  <a:schemeClr val="accent2"/>
                </a:solidFill>
                <a:latin typeface="Amasis MT Pro Black" panose="02040A04050005020304" pitchFamily="18" charset="0"/>
              </a:rPr>
              <a:t> </a:t>
            </a:r>
            <a:r>
              <a:rPr lang="es-ES" sz="3200" b="1" i="1" dirty="0" err="1">
                <a:solidFill>
                  <a:schemeClr val="accent2"/>
                </a:solidFill>
                <a:latin typeface="Amasis MT Pro Black" panose="02040A04050005020304" pitchFamily="18" charset="0"/>
              </a:rPr>
              <a:t>Wasted</a:t>
            </a:r>
            <a:r>
              <a:rPr lang="es-ES" sz="3200" b="1" i="1" dirty="0">
                <a:solidFill>
                  <a:schemeClr val="accent2"/>
                </a:solidFill>
                <a:latin typeface="Amasis MT Pro Black" panose="02040A04050005020304" pitchFamily="18" charset="0"/>
              </a:rPr>
              <a:t> Cores</a:t>
            </a:r>
          </a:p>
        </p:txBody>
      </p:sp>
      <p:sp>
        <p:nvSpPr>
          <p:cNvPr id="18" name="CuadroTexto 17">
            <a:extLst>
              <a:ext uri="{FF2B5EF4-FFF2-40B4-BE49-F238E27FC236}">
                <a16:creationId xmlns:a16="http://schemas.microsoft.com/office/drawing/2014/main" id="{C56392DD-ABF2-7AAB-DDD8-0F090EC9105D}"/>
              </a:ext>
            </a:extLst>
          </p:cNvPr>
          <p:cNvSpPr txBox="1"/>
          <p:nvPr/>
        </p:nvSpPr>
        <p:spPr>
          <a:xfrm>
            <a:off x="3548131" y="4696264"/>
            <a:ext cx="2244191" cy="300082"/>
          </a:xfrm>
          <a:prstGeom prst="rect">
            <a:avLst/>
          </a:prstGeom>
          <a:noFill/>
        </p:spPr>
        <p:txBody>
          <a:bodyPr wrap="square" rtlCol="0">
            <a:spAutoFit/>
          </a:bodyPr>
          <a:lstStyle/>
          <a:p>
            <a:pPr algn="ctr"/>
            <a:r>
              <a:rPr lang="es-ES" sz="1350" b="1" dirty="0">
                <a:latin typeface="Abadi" panose="020B0604020104020204" pitchFamily="34" charset="0"/>
                <a:ea typeface="Tahoma" panose="020B0604030504040204" pitchFamily="34" charset="0"/>
                <a:cs typeface="Tahoma" panose="020B0604030504040204" pitchFamily="34" charset="0"/>
              </a:rPr>
              <a:t>Autor: Mario Martín Pérez</a:t>
            </a:r>
          </a:p>
        </p:txBody>
      </p:sp>
      <p:sp>
        <p:nvSpPr>
          <p:cNvPr id="24" name="CuadroTexto 23">
            <a:extLst>
              <a:ext uri="{FF2B5EF4-FFF2-40B4-BE49-F238E27FC236}">
                <a16:creationId xmlns:a16="http://schemas.microsoft.com/office/drawing/2014/main" id="{6238E478-8894-3DC8-3985-1789D3CD13B3}"/>
              </a:ext>
            </a:extLst>
          </p:cNvPr>
          <p:cNvSpPr txBox="1"/>
          <p:nvPr/>
        </p:nvSpPr>
        <p:spPr>
          <a:xfrm>
            <a:off x="2512120" y="5643405"/>
            <a:ext cx="4859954" cy="300082"/>
          </a:xfrm>
          <a:prstGeom prst="rect">
            <a:avLst/>
          </a:prstGeom>
          <a:noFill/>
        </p:spPr>
        <p:txBody>
          <a:bodyPr wrap="square" rtlCol="0">
            <a:spAutoFit/>
          </a:bodyPr>
          <a:lstStyle/>
          <a:p>
            <a:pPr algn="ctr"/>
            <a:r>
              <a:rPr lang="es-ES" sz="1350" b="1" i="1" dirty="0">
                <a:solidFill>
                  <a:schemeClr val="accent2"/>
                </a:solidFill>
                <a:latin typeface="Amasis MT Pro Black" panose="02040A04050005020304" pitchFamily="18" charset="0"/>
              </a:rPr>
              <a:t>Sistemas, Virtualización y Seguridad</a:t>
            </a:r>
          </a:p>
        </p:txBody>
      </p:sp>
      <p:pic>
        <p:nvPicPr>
          <p:cNvPr id="8" name="Imagen 7" descr="Icono&#10;&#10;Descripción generada automáticamente">
            <a:extLst>
              <a:ext uri="{FF2B5EF4-FFF2-40B4-BE49-F238E27FC236}">
                <a16:creationId xmlns:a16="http://schemas.microsoft.com/office/drawing/2014/main" id="{C833E49A-47FC-2ACA-580B-91B519CA5A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592" y="2347979"/>
            <a:ext cx="2092337" cy="2092337"/>
          </a:xfrm>
          <a:prstGeom prst="rect">
            <a:avLst/>
          </a:prstGeom>
        </p:spPr>
      </p:pic>
      <p:pic>
        <p:nvPicPr>
          <p:cNvPr id="16" name="Gráfico 15" descr="Agregar con relleno sólido">
            <a:extLst>
              <a:ext uri="{FF2B5EF4-FFF2-40B4-BE49-F238E27FC236}">
                <a16:creationId xmlns:a16="http://schemas.microsoft.com/office/drawing/2014/main" id="{CDD69C73-572F-CC37-E4C1-86BF60D9E56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04288" y="2936947"/>
            <a:ext cx="914400" cy="914400"/>
          </a:xfrm>
          <a:prstGeom prst="rect">
            <a:avLst/>
          </a:prstGeom>
        </p:spPr>
      </p:pic>
      <p:sp>
        <p:nvSpPr>
          <p:cNvPr id="20" name="CuadroTexto 19">
            <a:extLst>
              <a:ext uri="{FF2B5EF4-FFF2-40B4-BE49-F238E27FC236}">
                <a16:creationId xmlns:a16="http://schemas.microsoft.com/office/drawing/2014/main" id="{A3593952-5FA2-4CCE-B4B1-6B4C3AF9FBD0}"/>
              </a:ext>
            </a:extLst>
          </p:cNvPr>
          <p:cNvSpPr txBox="1"/>
          <p:nvPr/>
        </p:nvSpPr>
        <p:spPr>
          <a:xfrm>
            <a:off x="2528929" y="5168155"/>
            <a:ext cx="4843145" cy="369332"/>
          </a:xfrm>
          <a:prstGeom prst="rect">
            <a:avLst/>
          </a:prstGeom>
          <a:noFill/>
        </p:spPr>
        <p:txBody>
          <a:bodyPr wrap="square" rtlCol="0">
            <a:spAutoFit/>
          </a:bodyPr>
          <a:lstStyle/>
          <a:p>
            <a:pPr algn="ctr"/>
            <a:r>
              <a:rPr lang="es-ES" b="1" dirty="0">
                <a:solidFill>
                  <a:schemeClr val="bg1"/>
                </a:solidFill>
                <a:latin typeface="Abadi" panose="020B0604020104020204" pitchFamily="34" charset="0"/>
                <a:ea typeface="Tahoma" panose="020B0604030504040204" pitchFamily="34" charset="0"/>
                <a:cs typeface="Tahoma" panose="020B0604030504040204" pitchFamily="34" charset="0"/>
              </a:rPr>
              <a:t>Autor: Mario Martín Pérez</a:t>
            </a:r>
          </a:p>
        </p:txBody>
      </p:sp>
      <p:pic>
        <p:nvPicPr>
          <p:cNvPr id="26" name="Imagen 25" descr="Icono&#10;&#10;Descripción generada automáticamente">
            <a:extLst>
              <a:ext uri="{FF2B5EF4-FFF2-40B4-BE49-F238E27FC236}">
                <a16:creationId xmlns:a16="http://schemas.microsoft.com/office/drawing/2014/main" id="{E78B1414-CE0C-3336-58FF-12EEEB256E4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12448" y="2648299"/>
            <a:ext cx="1514878" cy="1514878"/>
          </a:xfrm>
          <a:prstGeom prst="rect">
            <a:avLst/>
          </a:prstGeom>
        </p:spPr>
      </p:pic>
      <p:sp>
        <p:nvSpPr>
          <p:cNvPr id="27" name="Flecha: a la derecha 26">
            <a:extLst>
              <a:ext uri="{FF2B5EF4-FFF2-40B4-BE49-F238E27FC236}">
                <a16:creationId xmlns:a16="http://schemas.microsoft.com/office/drawing/2014/main" id="{052F1D03-6A2C-E9B9-1E32-19868759DB77}"/>
              </a:ext>
            </a:extLst>
          </p:cNvPr>
          <p:cNvSpPr/>
          <p:nvPr/>
        </p:nvSpPr>
        <p:spPr>
          <a:xfrm>
            <a:off x="4921086" y="3183643"/>
            <a:ext cx="1489727"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29" name="Imagen 28" descr="Icono&#10;&#10;Descripción generada automáticamente">
            <a:extLst>
              <a:ext uri="{FF2B5EF4-FFF2-40B4-BE49-F238E27FC236}">
                <a16:creationId xmlns:a16="http://schemas.microsoft.com/office/drawing/2014/main" id="{16EB0279-2B9B-CE2A-E827-41271DAEBF1C}"/>
              </a:ext>
            </a:extLst>
          </p:cNvPr>
          <p:cNvPicPr>
            <a:picLocks noChangeAspect="1"/>
          </p:cNvPicPr>
          <p:nvPr/>
        </p:nvPicPr>
        <p:blipFill rotWithShape="1">
          <a:blip r:embed="rId9">
            <a:extLst>
              <a:ext uri="{BEBA8EAE-BF5A-486C-A8C5-ECC9F3942E4B}">
                <a14:imgProps xmlns:a14="http://schemas.microsoft.com/office/drawing/2010/main">
                  <a14:imgLayer r:embed="rId10">
                    <a14:imgEffect>
                      <a14:backgroundRemoval t="10000" b="90000" l="10000" r="90000">
                        <a14:foregroundMark x1="45495" y1="39539" x2="55824" y2="38797"/>
                        <a14:foregroundMark x1="49396" y1="45470" x2="46154" y2="56343"/>
                        <a14:foregroundMark x1="46154" y1="56343" x2="53407" y2="60297"/>
                        <a14:foregroundMark x1="53407" y1="60297" x2="54066" y2="48353"/>
                        <a14:foregroundMark x1="54066" y1="48353" x2="52912" y2="47117"/>
                        <a14:foregroundMark x1="56374" y1="46705" x2="55000" y2="59885"/>
                        <a14:foregroundMark x1="55000" y1="59885" x2="49121" y2="60791"/>
                        <a14:foregroundMark x1="43901" y1="46870" x2="45604" y2="62685"/>
                        <a14:foregroundMark x1="45604" y1="62685" x2="54615" y2="62603"/>
                        <a14:foregroundMark x1="54615" y1="62603" x2="55989" y2="56919"/>
                      </a14:backgroundRemoval>
                    </a14:imgEffect>
                  </a14:imgLayer>
                </a14:imgProps>
              </a:ext>
              <a:ext uri="{28A0092B-C50C-407E-A947-70E740481C1C}">
                <a14:useLocalDpi xmlns:a14="http://schemas.microsoft.com/office/drawing/2010/main" val="0"/>
              </a:ext>
            </a:extLst>
          </a:blip>
          <a:srcRect l="25630" t="8564" r="24574" b="11830"/>
          <a:stretch/>
        </p:blipFill>
        <p:spPr>
          <a:xfrm>
            <a:off x="6738745" y="2526283"/>
            <a:ext cx="1509212" cy="1609380"/>
          </a:xfrm>
          <a:prstGeom prst="rect">
            <a:avLst/>
          </a:prstGeom>
        </p:spPr>
      </p:pic>
      <p:pic>
        <p:nvPicPr>
          <p:cNvPr id="31" name="Gráfico 30" descr="Ayuda con relleno sólido">
            <a:extLst>
              <a:ext uri="{FF2B5EF4-FFF2-40B4-BE49-F238E27FC236}">
                <a16:creationId xmlns:a16="http://schemas.microsoft.com/office/drawing/2014/main" id="{050AFB80-A5CD-795D-94D9-7C3B7824D3E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164245" y="2333234"/>
            <a:ext cx="914400" cy="914400"/>
          </a:xfrm>
          <a:prstGeom prst="rect">
            <a:avLst/>
          </a:prstGeom>
        </p:spPr>
      </p:pic>
      <p:pic>
        <p:nvPicPr>
          <p:cNvPr id="33" name="Gráfico 32" descr="Lupa con relleno sólido">
            <a:extLst>
              <a:ext uri="{FF2B5EF4-FFF2-40B4-BE49-F238E27FC236}">
                <a16:creationId xmlns:a16="http://schemas.microsoft.com/office/drawing/2014/main" id="{254D1E35-8B55-CA6C-FF2A-98A1147AB8F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743431" y="3688169"/>
            <a:ext cx="914400" cy="914400"/>
          </a:xfrm>
          <a:prstGeom prst="rect">
            <a:avLst/>
          </a:prstGeom>
        </p:spPr>
      </p:pic>
      <p:pic>
        <p:nvPicPr>
          <p:cNvPr id="35" name="Gráfico 34" descr="Insecto bajo una lupa con relleno sólido">
            <a:extLst>
              <a:ext uri="{FF2B5EF4-FFF2-40B4-BE49-F238E27FC236}">
                <a16:creationId xmlns:a16="http://schemas.microsoft.com/office/drawing/2014/main" id="{2EA656A9-D7D6-3811-B977-DFDF90EAFF3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630208" y="3678961"/>
            <a:ext cx="914400" cy="914400"/>
          </a:xfrm>
          <a:prstGeom prst="rect">
            <a:avLst/>
          </a:prstGeom>
        </p:spPr>
      </p:pic>
    </p:spTree>
    <p:extLst>
      <p:ext uri="{BB962C8B-B14F-4D97-AF65-F5344CB8AC3E}">
        <p14:creationId xmlns:p14="http://schemas.microsoft.com/office/powerpoint/2010/main" val="15953327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Introducción</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La complejidad del planificador</a:t>
            </a:r>
            <a:endParaRPr lang="es-ES" dirty="0">
              <a:solidFill>
                <a:schemeClr val="accent2"/>
              </a:solidFill>
            </a:endParaRPr>
          </a:p>
        </p:txBody>
      </p:sp>
      <p:pic>
        <p:nvPicPr>
          <p:cNvPr id="8" name="Imagen 7" descr="Icono&#10;&#10;Descripción generada automáticamente">
            <a:extLst>
              <a:ext uri="{FF2B5EF4-FFF2-40B4-BE49-F238E27FC236}">
                <a16:creationId xmlns:a16="http://schemas.microsoft.com/office/drawing/2014/main" id="{ED7F75C7-8AE1-A520-5A4F-ABFBE4C593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1508" y="1341811"/>
            <a:ext cx="1357172" cy="1357172"/>
          </a:xfrm>
          <a:prstGeom prst="rect">
            <a:avLst/>
          </a:prstGeom>
        </p:spPr>
      </p:pic>
      <p:sp>
        <p:nvSpPr>
          <p:cNvPr id="10" name="Flecha: doblada hacia arriba 9">
            <a:extLst>
              <a:ext uri="{FF2B5EF4-FFF2-40B4-BE49-F238E27FC236}">
                <a16:creationId xmlns:a16="http://schemas.microsoft.com/office/drawing/2014/main" id="{D3B5A51E-2293-FAC9-DD30-C178F7E0AE95}"/>
              </a:ext>
            </a:extLst>
          </p:cNvPr>
          <p:cNvSpPr/>
          <p:nvPr/>
        </p:nvSpPr>
        <p:spPr>
          <a:xfrm rot="10800000">
            <a:off x="1113576" y="1829107"/>
            <a:ext cx="2525916" cy="819860"/>
          </a:xfrm>
          <a:prstGeom prst="bentUpArrow">
            <a:avLst/>
          </a:prstGeom>
          <a:solidFill>
            <a:schemeClr val="bg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Flecha: a la derecha 11">
            <a:extLst>
              <a:ext uri="{FF2B5EF4-FFF2-40B4-BE49-F238E27FC236}">
                <a16:creationId xmlns:a16="http://schemas.microsoft.com/office/drawing/2014/main" id="{481D0854-7308-770C-0EA8-0DFC0B29CB46}"/>
              </a:ext>
            </a:extLst>
          </p:cNvPr>
          <p:cNvSpPr/>
          <p:nvPr/>
        </p:nvSpPr>
        <p:spPr>
          <a:xfrm rot="5400000">
            <a:off x="4156445" y="2767875"/>
            <a:ext cx="43869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13" name="Flecha: doblada hacia arriba 12">
            <a:extLst>
              <a:ext uri="{FF2B5EF4-FFF2-40B4-BE49-F238E27FC236}">
                <a16:creationId xmlns:a16="http://schemas.microsoft.com/office/drawing/2014/main" id="{4556BD3C-B7E7-11C1-9A8D-FADD9F080B6C}"/>
              </a:ext>
            </a:extLst>
          </p:cNvPr>
          <p:cNvSpPr/>
          <p:nvPr/>
        </p:nvSpPr>
        <p:spPr>
          <a:xfrm rot="10800000" flipH="1">
            <a:off x="5340696" y="1829107"/>
            <a:ext cx="2525916" cy="819860"/>
          </a:xfrm>
          <a:prstGeom prst="bentUpArrow">
            <a:avLst/>
          </a:prstGeom>
          <a:solidFill>
            <a:schemeClr val="bg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a:extLst>
              <a:ext uri="{FF2B5EF4-FFF2-40B4-BE49-F238E27FC236}">
                <a16:creationId xmlns:a16="http://schemas.microsoft.com/office/drawing/2014/main" id="{25D272FB-DA32-76CA-105A-F7B474E0337C}"/>
              </a:ext>
            </a:extLst>
          </p:cNvPr>
          <p:cNvSpPr txBox="1"/>
          <p:nvPr/>
        </p:nvSpPr>
        <p:spPr>
          <a:xfrm>
            <a:off x="81481" y="2645269"/>
            <a:ext cx="3850547" cy="455189"/>
          </a:xfrm>
          <a:prstGeom prst="rect">
            <a:avLst/>
          </a:prstGeom>
          <a:noFill/>
        </p:spPr>
        <p:txBody>
          <a:bodyPr wrap="square" rtlCol="0">
            <a:spAutoFit/>
          </a:bodyPr>
          <a:lstStyle/>
          <a:p>
            <a:pPr>
              <a:lnSpc>
                <a:spcPct val="150000"/>
              </a:lnSpc>
            </a:pPr>
            <a:r>
              <a:rPr lang="es-ES" dirty="0">
                <a:solidFill>
                  <a:schemeClr val="bg1"/>
                </a:solidFill>
              </a:rPr>
              <a:t>Otorgar un </a:t>
            </a:r>
            <a:r>
              <a:rPr lang="es-ES" i="1" dirty="0">
                <a:solidFill>
                  <a:schemeClr val="bg1"/>
                </a:solidFill>
              </a:rPr>
              <a:t>quantum</a:t>
            </a:r>
            <a:r>
              <a:rPr lang="es-ES" dirty="0">
                <a:solidFill>
                  <a:schemeClr val="bg1"/>
                </a:solidFill>
              </a:rPr>
              <a:t> adecuado.</a:t>
            </a:r>
          </a:p>
        </p:txBody>
      </p:sp>
      <p:sp>
        <p:nvSpPr>
          <p:cNvPr id="16" name="CuadroTexto 15">
            <a:extLst>
              <a:ext uri="{FF2B5EF4-FFF2-40B4-BE49-F238E27FC236}">
                <a16:creationId xmlns:a16="http://schemas.microsoft.com/office/drawing/2014/main" id="{F325A5FD-0122-5538-9DBB-681900D56441}"/>
              </a:ext>
            </a:extLst>
          </p:cNvPr>
          <p:cNvSpPr txBox="1"/>
          <p:nvPr/>
        </p:nvSpPr>
        <p:spPr>
          <a:xfrm>
            <a:off x="2000816" y="3151874"/>
            <a:ext cx="4670028" cy="455189"/>
          </a:xfrm>
          <a:prstGeom prst="rect">
            <a:avLst/>
          </a:prstGeom>
          <a:noFill/>
        </p:spPr>
        <p:txBody>
          <a:bodyPr wrap="square" rtlCol="0">
            <a:spAutoFit/>
          </a:bodyPr>
          <a:lstStyle/>
          <a:p>
            <a:pPr>
              <a:lnSpc>
                <a:spcPct val="150000"/>
              </a:lnSpc>
            </a:pPr>
            <a:r>
              <a:rPr lang="es-ES" dirty="0">
                <a:solidFill>
                  <a:schemeClr val="bg1"/>
                </a:solidFill>
              </a:rPr>
              <a:t>Gestionar tareas por lotes e interactivas.</a:t>
            </a:r>
          </a:p>
        </p:txBody>
      </p:sp>
      <p:sp>
        <p:nvSpPr>
          <p:cNvPr id="17" name="CuadroTexto 16">
            <a:extLst>
              <a:ext uri="{FF2B5EF4-FFF2-40B4-BE49-F238E27FC236}">
                <a16:creationId xmlns:a16="http://schemas.microsoft.com/office/drawing/2014/main" id="{68E44536-CF3A-2582-242C-FE84616D91BD}"/>
              </a:ext>
            </a:extLst>
          </p:cNvPr>
          <p:cNvSpPr txBox="1"/>
          <p:nvPr/>
        </p:nvSpPr>
        <p:spPr>
          <a:xfrm>
            <a:off x="5069941" y="2645268"/>
            <a:ext cx="4137146" cy="455189"/>
          </a:xfrm>
          <a:prstGeom prst="rect">
            <a:avLst/>
          </a:prstGeom>
          <a:noFill/>
        </p:spPr>
        <p:txBody>
          <a:bodyPr wrap="square" rtlCol="0">
            <a:spAutoFit/>
          </a:bodyPr>
          <a:lstStyle/>
          <a:p>
            <a:pPr>
              <a:lnSpc>
                <a:spcPct val="150000"/>
              </a:lnSpc>
            </a:pPr>
            <a:r>
              <a:rPr lang="es-ES" dirty="0">
                <a:solidFill>
                  <a:schemeClr val="bg1"/>
                </a:solidFill>
              </a:rPr>
              <a:t>Gestionar efectivamente las colas.</a:t>
            </a:r>
          </a:p>
        </p:txBody>
      </p:sp>
      <p:sp>
        <p:nvSpPr>
          <p:cNvPr id="18" name="Flecha: a la derecha 17">
            <a:extLst>
              <a:ext uri="{FF2B5EF4-FFF2-40B4-BE49-F238E27FC236}">
                <a16:creationId xmlns:a16="http://schemas.microsoft.com/office/drawing/2014/main" id="{CAA876B3-AC49-8986-9E81-33FD0B2074DF}"/>
              </a:ext>
            </a:extLst>
          </p:cNvPr>
          <p:cNvSpPr/>
          <p:nvPr/>
        </p:nvSpPr>
        <p:spPr>
          <a:xfrm rot="5400000">
            <a:off x="4116483" y="3697711"/>
            <a:ext cx="43869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cxnSp>
        <p:nvCxnSpPr>
          <p:cNvPr id="21" name="Conector recto 20">
            <a:extLst>
              <a:ext uri="{FF2B5EF4-FFF2-40B4-BE49-F238E27FC236}">
                <a16:creationId xmlns:a16="http://schemas.microsoft.com/office/drawing/2014/main" id="{FFD42057-581D-4899-8C65-3B947678340B}"/>
              </a:ext>
            </a:extLst>
          </p:cNvPr>
          <p:cNvCxnSpPr/>
          <p:nvPr/>
        </p:nvCxnSpPr>
        <p:spPr>
          <a:xfrm>
            <a:off x="81481" y="3856779"/>
            <a:ext cx="8881450" cy="0"/>
          </a:xfrm>
          <a:prstGeom prst="line">
            <a:avLst/>
          </a:prstGeom>
          <a:ln w="28575">
            <a:solidFill>
              <a:srgbClr val="002611"/>
            </a:solidFill>
            <a:prstDash val="sysDash"/>
          </a:ln>
        </p:spPr>
        <p:style>
          <a:lnRef idx="1">
            <a:schemeClr val="accent1"/>
          </a:lnRef>
          <a:fillRef idx="0">
            <a:schemeClr val="accent1"/>
          </a:fillRef>
          <a:effectRef idx="0">
            <a:schemeClr val="accent1"/>
          </a:effectRef>
          <a:fontRef idx="minor">
            <a:schemeClr val="tx1"/>
          </a:fontRef>
        </p:style>
      </p:cxnSp>
      <p:sp>
        <p:nvSpPr>
          <p:cNvPr id="22" name="CuadroTexto 21">
            <a:extLst>
              <a:ext uri="{FF2B5EF4-FFF2-40B4-BE49-F238E27FC236}">
                <a16:creationId xmlns:a16="http://schemas.microsoft.com/office/drawing/2014/main" id="{0BD49738-BB2B-B94A-5AEC-B364BCBDBE71}"/>
              </a:ext>
            </a:extLst>
          </p:cNvPr>
          <p:cNvSpPr txBox="1"/>
          <p:nvPr/>
        </p:nvSpPr>
        <p:spPr>
          <a:xfrm>
            <a:off x="78918" y="3537883"/>
            <a:ext cx="715224" cy="314060"/>
          </a:xfrm>
          <a:prstGeom prst="rect">
            <a:avLst/>
          </a:prstGeom>
          <a:noFill/>
        </p:spPr>
        <p:txBody>
          <a:bodyPr wrap="square" rtlCol="0">
            <a:spAutoFit/>
          </a:bodyPr>
          <a:lstStyle/>
          <a:p>
            <a:pPr>
              <a:lnSpc>
                <a:spcPct val="150000"/>
              </a:lnSpc>
            </a:pPr>
            <a:r>
              <a:rPr lang="es-ES" sz="1100" dirty="0">
                <a:solidFill>
                  <a:schemeClr val="bg1"/>
                </a:solidFill>
              </a:rPr>
              <a:t>2004</a:t>
            </a:r>
          </a:p>
        </p:txBody>
      </p:sp>
      <p:sp>
        <p:nvSpPr>
          <p:cNvPr id="23" name="CuadroTexto 22">
            <a:extLst>
              <a:ext uri="{FF2B5EF4-FFF2-40B4-BE49-F238E27FC236}">
                <a16:creationId xmlns:a16="http://schemas.microsoft.com/office/drawing/2014/main" id="{38078113-98F5-FA1F-EF99-492FBB2FCCCB}"/>
              </a:ext>
            </a:extLst>
          </p:cNvPr>
          <p:cNvSpPr txBox="1"/>
          <p:nvPr/>
        </p:nvSpPr>
        <p:spPr>
          <a:xfrm>
            <a:off x="2164908" y="4033171"/>
            <a:ext cx="4505936" cy="453714"/>
          </a:xfrm>
          <a:prstGeom prst="rect">
            <a:avLst/>
          </a:prstGeom>
          <a:noFill/>
        </p:spPr>
        <p:txBody>
          <a:bodyPr wrap="square" rtlCol="0">
            <a:spAutoFit/>
          </a:bodyPr>
          <a:lstStyle/>
          <a:p>
            <a:pPr>
              <a:lnSpc>
                <a:spcPct val="150000"/>
              </a:lnSpc>
            </a:pPr>
            <a:r>
              <a:rPr lang="es-ES" b="1" i="1" dirty="0">
                <a:solidFill>
                  <a:schemeClr val="bg1"/>
                </a:solidFill>
                <a:cs typeface="Aharoni" panose="02010803020104030203" pitchFamily="2" charset="-79"/>
              </a:rPr>
              <a:t>Fin de la escala de </a:t>
            </a:r>
            <a:r>
              <a:rPr lang="es-ES" b="1" i="1" dirty="0" err="1">
                <a:solidFill>
                  <a:schemeClr val="bg1"/>
                </a:solidFill>
                <a:cs typeface="Aharoni" panose="02010803020104030203" pitchFamily="2" charset="-79"/>
              </a:rPr>
              <a:t>Dennard</a:t>
            </a:r>
            <a:r>
              <a:rPr lang="es-ES" b="1" i="1" dirty="0">
                <a:solidFill>
                  <a:schemeClr val="bg1"/>
                </a:solidFill>
                <a:cs typeface="Aharoni" panose="02010803020104030203" pitchFamily="2" charset="-79"/>
              </a:rPr>
              <a:t> (MOSFET)</a:t>
            </a:r>
          </a:p>
        </p:txBody>
      </p:sp>
      <p:sp>
        <p:nvSpPr>
          <p:cNvPr id="24" name="Flecha: a la derecha 23">
            <a:extLst>
              <a:ext uri="{FF2B5EF4-FFF2-40B4-BE49-F238E27FC236}">
                <a16:creationId xmlns:a16="http://schemas.microsoft.com/office/drawing/2014/main" id="{AB09213C-FFC5-58E5-220A-0E89098C726C}"/>
              </a:ext>
            </a:extLst>
          </p:cNvPr>
          <p:cNvSpPr/>
          <p:nvPr/>
        </p:nvSpPr>
        <p:spPr>
          <a:xfrm rot="8206839">
            <a:off x="2075677" y="4583868"/>
            <a:ext cx="43869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25" name="Flecha: a la derecha 24">
            <a:extLst>
              <a:ext uri="{FF2B5EF4-FFF2-40B4-BE49-F238E27FC236}">
                <a16:creationId xmlns:a16="http://schemas.microsoft.com/office/drawing/2014/main" id="{D1D35BB6-4CBD-244E-CCB6-576D60C852DA}"/>
              </a:ext>
            </a:extLst>
          </p:cNvPr>
          <p:cNvSpPr/>
          <p:nvPr/>
        </p:nvSpPr>
        <p:spPr>
          <a:xfrm rot="2662917">
            <a:off x="6157498" y="4565149"/>
            <a:ext cx="43869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26" name="CuadroTexto 25">
            <a:extLst>
              <a:ext uri="{FF2B5EF4-FFF2-40B4-BE49-F238E27FC236}">
                <a16:creationId xmlns:a16="http://schemas.microsoft.com/office/drawing/2014/main" id="{544AF975-84BF-D07D-F4FF-C872024CFCCB}"/>
              </a:ext>
            </a:extLst>
          </p:cNvPr>
          <p:cNvSpPr txBox="1"/>
          <p:nvPr/>
        </p:nvSpPr>
        <p:spPr>
          <a:xfrm>
            <a:off x="-41943" y="4837125"/>
            <a:ext cx="4532037" cy="870688"/>
          </a:xfrm>
          <a:prstGeom prst="rect">
            <a:avLst/>
          </a:prstGeom>
          <a:noFill/>
        </p:spPr>
        <p:txBody>
          <a:bodyPr wrap="square" rtlCol="0">
            <a:spAutoFit/>
          </a:bodyPr>
          <a:lstStyle/>
          <a:p>
            <a:pPr algn="ctr">
              <a:lnSpc>
                <a:spcPct val="150000"/>
              </a:lnSpc>
            </a:pPr>
            <a:r>
              <a:rPr lang="es-ES" dirty="0">
                <a:solidFill>
                  <a:schemeClr val="bg1"/>
                </a:solidFill>
              </a:rPr>
              <a:t>Mayor enfoque en procesadores multinúcleo.</a:t>
            </a:r>
          </a:p>
        </p:txBody>
      </p:sp>
      <p:sp>
        <p:nvSpPr>
          <p:cNvPr id="27" name="CuadroTexto 26">
            <a:extLst>
              <a:ext uri="{FF2B5EF4-FFF2-40B4-BE49-F238E27FC236}">
                <a16:creationId xmlns:a16="http://schemas.microsoft.com/office/drawing/2014/main" id="{36B971F7-3AA5-5639-BEB3-BAC2C9C2AB91}"/>
              </a:ext>
            </a:extLst>
          </p:cNvPr>
          <p:cNvSpPr txBox="1"/>
          <p:nvPr/>
        </p:nvSpPr>
        <p:spPr>
          <a:xfrm>
            <a:off x="4139621" y="4839698"/>
            <a:ext cx="4532037" cy="870688"/>
          </a:xfrm>
          <a:prstGeom prst="rect">
            <a:avLst/>
          </a:prstGeom>
          <a:noFill/>
        </p:spPr>
        <p:txBody>
          <a:bodyPr wrap="square" rtlCol="0">
            <a:spAutoFit/>
          </a:bodyPr>
          <a:lstStyle/>
          <a:p>
            <a:pPr algn="ctr">
              <a:lnSpc>
                <a:spcPct val="150000"/>
              </a:lnSpc>
            </a:pPr>
            <a:r>
              <a:rPr lang="es-ES" dirty="0">
                <a:solidFill>
                  <a:schemeClr val="bg1"/>
                </a:solidFill>
              </a:rPr>
              <a:t>Importancia de la eficiencia energética.</a:t>
            </a:r>
          </a:p>
        </p:txBody>
      </p:sp>
      <p:sp>
        <p:nvSpPr>
          <p:cNvPr id="28" name="Flecha: a la derecha 27">
            <a:extLst>
              <a:ext uri="{FF2B5EF4-FFF2-40B4-BE49-F238E27FC236}">
                <a16:creationId xmlns:a16="http://schemas.microsoft.com/office/drawing/2014/main" id="{F775D5B1-C9BE-2C4F-48EC-12FE210A5AEE}"/>
              </a:ext>
            </a:extLst>
          </p:cNvPr>
          <p:cNvSpPr/>
          <p:nvPr/>
        </p:nvSpPr>
        <p:spPr>
          <a:xfrm rot="5400000">
            <a:off x="4156445" y="5730613"/>
            <a:ext cx="43869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32" name="CuadroTexto 31">
            <a:extLst>
              <a:ext uri="{FF2B5EF4-FFF2-40B4-BE49-F238E27FC236}">
                <a16:creationId xmlns:a16="http://schemas.microsoft.com/office/drawing/2014/main" id="{90C5CAB8-B2C3-762A-12E8-6886D462C201}"/>
              </a:ext>
            </a:extLst>
          </p:cNvPr>
          <p:cNvSpPr txBox="1"/>
          <p:nvPr/>
        </p:nvSpPr>
        <p:spPr>
          <a:xfrm>
            <a:off x="128623" y="6147452"/>
            <a:ext cx="1535340" cy="455189"/>
          </a:xfrm>
          <a:prstGeom prst="rect">
            <a:avLst/>
          </a:prstGeom>
          <a:noFill/>
        </p:spPr>
        <p:txBody>
          <a:bodyPr wrap="square" rtlCol="0">
            <a:spAutoFit/>
          </a:bodyPr>
          <a:lstStyle/>
          <a:p>
            <a:pPr marL="285750" indent="-285750" algn="ctr">
              <a:lnSpc>
                <a:spcPct val="150000"/>
              </a:lnSpc>
              <a:buFont typeface="Arial" panose="020B0604020202020204" pitchFamily="34" charset="0"/>
              <a:buChar char="•"/>
            </a:pPr>
            <a:r>
              <a:rPr lang="es-ES" dirty="0">
                <a:solidFill>
                  <a:schemeClr val="bg1"/>
                </a:solidFill>
              </a:rPr>
              <a:t>NUMA</a:t>
            </a:r>
          </a:p>
        </p:txBody>
      </p:sp>
      <p:sp>
        <p:nvSpPr>
          <p:cNvPr id="33" name="CuadroTexto 32">
            <a:extLst>
              <a:ext uri="{FF2B5EF4-FFF2-40B4-BE49-F238E27FC236}">
                <a16:creationId xmlns:a16="http://schemas.microsoft.com/office/drawing/2014/main" id="{C8B98A06-3C04-8C0D-4A7B-6900389E2CBD}"/>
              </a:ext>
            </a:extLst>
          </p:cNvPr>
          <p:cNvSpPr txBox="1"/>
          <p:nvPr/>
        </p:nvSpPr>
        <p:spPr>
          <a:xfrm>
            <a:off x="2015804" y="6177167"/>
            <a:ext cx="3072646" cy="455189"/>
          </a:xfrm>
          <a:prstGeom prst="rect">
            <a:avLst/>
          </a:prstGeom>
          <a:noFill/>
        </p:spPr>
        <p:txBody>
          <a:bodyPr wrap="square" rtlCol="0">
            <a:spAutoFit/>
          </a:bodyPr>
          <a:lstStyle/>
          <a:p>
            <a:pPr marL="285750" indent="-285750" algn="ctr">
              <a:lnSpc>
                <a:spcPct val="150000"/>
              </a:lnSpc>
              <a:buFont typeface="Arial" panose="020B0604020202020204" pitchFamily="34" charset="0"/>
              <a:buChar char="•"/>
            </a:pPr>
            <a:r>
              <a:rPr lang="es-ES" dirty="0">
                <a:solidFill>
                  <a:schemeClr val="bg1"/>
                </a:solidFill>
              </a:rPr>
              <a:t>Coherencia en cachés</a:t>
            </a:r>
          </a:p>
        </p:txBody>
      </p:sp>
      <p:sp>
        <p:nvSpPr>
          <p:cNvPr id="34" name="CuadroTexto 33">
            <a:extLst>
              <a:ext uri="{FF2B5EF4-FFF2-40B4-BE49-F238E27FC236}">
                <a16:creationId xmlns:a16="http://schemas.microsoft.com/office/drawing/2014/main" id="{F8BF32CC-343D-FA8B-D2F2-25E2C63FA611}"/>
              </a:ext>
            </a:extLst>
          </p:cNvPr>
          <p:cNvSpPr txBox="1"/>
          <p:nvPr/>
        </p:nvSpPr>
        <p:spPr>
          <a:xfrm>
            <a:off x="5364739" y="6179871"/>
            <a:ext cx="3622235" cy="455189"/>
          </a:xfrm>
          <a:prstGeom prst="rect">
            <a:avLst/>
          </a:prstGeom>
          <a:noFill/>
        </p:spPr>
        <p:txBody>
          <a:bodyPr wrap="square" rtlCol="0">
            <a:spAutoFit/>
          </a:bodyPr>
          <a:lstStyle/>
          <a:p>
            <a:pPr marL="285750" indent="-285750" algn="ctr">
              <a:lnSpc>
                <a:spcPct val="150000"/>
              </a:lnSpc>
              <a:buFont typeface="Arial" panose="020B0604020202020204" pitchFamily="34" charset="0"/>
              <a:buChar char="•"/>
            </a:pPr>
            <a:r>
              <a:rPr lang="es-ES" dirty="0">
                <a:solidFill>
                  <a:schemeClr val="bg1"/>
                </a:solidFill>
              </a:rPr>
              <a:t>Velocidad memoria vs CPU</a:t>
            </a:r>
          </a:p>
        </p:txBody>
      </p:sp>
      <p:sp>
        <p:nvSpPr>
          <p:cNvPr id="9" name="Rectángulo 8">
            <a:extLst>
              <a:ext uri="{FF2B5EF4-FFF2-40B4-BE49-F238E27FC236}">
                <a16:creationId xmlns:a16="http://schemas.microsoft.com/office/drawing/2014/main" id="{4B165EF9-56CC-323D-95B3-81651DE3BBF2}"/>
              </a:ext>
            </a:extLst>
          </p:cNvPr>
          <p:cNvSpPr/>
          <p:nvPr/>
        </p:nvSpPr>
        <p:spPr>
          <a:xfrm>
            <a:off x="-1" y="1"/>
            <a:ext cx="9144001" cy="6858000"/>
          </a:xfrm>
          <a:prstGeom prst="rect">
            <a:avLst/>
          </a:prstGeom>
          <a:solidFill>
            <a:srgbClr val="FFFFFF">
              <a:alpha val="89804"/>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 name="Imagen 2" descr="Icono&#10;&#10;Descripción generada automáticamente">
            <a:extLst>
              <a:ext uri="{FF2B5EF4-FFF2-40B4-BE49-F238E27FC236}">
                <a16:creationId xmlns:a16="http://schemas.microsoft.com/office/drawing/2014/main" id="{B113D08F-61D4-C682-158B-8C22C4ED52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1444" y="1803722"/>
            <a:ext cx="3356178" cy="3356178"/>
          </a:xfrm>
          <a:prstGeom prst="rect">
            <a:avLst/>
          </a:prstGeom>
        </p:spPr>
      </p:pic>
      <p:sp>
        <p:nvSpPr>
          <p:cNvPr id="4" name="Explosión: 8 puntos 3">
            <a:extLst>
              <a:ext uri="{FF2B5EF4-FFF2-40B4-BE49-F238E27FC236}">
                <a16:creationId xmlns:a16="http://schemas.microsoft.com/office/drawing/2014/main" id="{E0BADE75-3A8E-A6F1-AF09-9865B4F27DA9}"/>
              </a:ext>
            </a:extLst>
          </p:cNvPr>
          <p:cNvSpPr/>
          <p:nvPr/>
        </p:nvSpPr>
        <p:spPr>
          <a:xfrm>
            <a:off x="3144716" y="2208678"/>
            <a:ext cx="1359107" cy="1009650"/>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Explosión: 8 puntos 5">
            <a:extLst>
              <a:ext uri="{FF2B5EF4-FFF2-40B4-BE49-F238E27FC236}">
                <a16:creationId xmlns:a16="http://schemas.microsoft.com/office/drawing/2014/main" id="{24B2EF08-C286-F93E-5983-1808DA779ECC}"/>
              </a:ext>
            </a:extLst>
          </p:cNvPr>
          <p:cNvSpPr/>
          <p:nvPr/>
        </p:nvSpPr>
        <p:spPr>
          <a:xfrm>
            <a:off x="3127827" y="3892661"/>
            <a:ext cx="1359107" cy="1009650"/>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xplosión: 8 puntos 6">
            <a:extLst>
              <a:ext uri="{FF2B5EF4-FFF2-40B4-BE49-F238E27FC236}">
                <a16:creationId xmlns:a16="http://schemas.microsoft.com/office/drawing/2014/main" id="{A8B74F07-48A6-B02F-DD25-2C81BC2032C5}"/>
              </a:ext>
            </a:extLst>
          </p:cNvPr>
          <p:cNvSpPr/>
          <p:nvPr/>
        </p:nvSpPr>
        <p:spPr>
          <a:xfrm>
            <a:off x="4999755" y="2217446"/>
            <a:ext cx="1359107" cy="1009650"/>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xplosión: 8 puntos 10">
            <a:extLst>
              <a:ext uri="{FF2B5EF4-FFF2-40B4-BE49-F238E27FC236}">
                <a16:creationId xmlns:a16="http://schemas.microsoft.com/office/drawing/2014/main" id="{1A768CB5-BD4D-ED18-C0FD-C5ADF930088D}"/>
              </a:ext>
            </a:extLst>
          </p:cNvPr>
          <p:cNvSpPr/>
          <p:nvPr/>
        </p:nvSpPr>
        <p:spPr>
          <a:xfrm>
            <a:off x="5013597" y="3959876"/>
            <a:ext cx="1359107" cy="1009650"/>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4" name="Imagen 13" descr="Icono&#10;&#10;Descripción generada automáticamente">
            <a:extLst>
              <a:ext uri="{FF2B5EF4-FFF2-40B4-BE49-F238E27FC236}">
                <a16:creationId xmlns:a16="http://schemas.microsoft.com/office/drawing/2014/main" id="{17E9E7C5-EF9F-31BD-345B-D9CBFDF3EE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894" y="569494"/>
            <a:ext cx="2344751" cy="2344751"/>
          </a:xfrm>
          <a:prstGeom prst="rect">
            <a:avLst/>
          </a:prstGeom>
        </p:spPr>
      </p:pic>
      <p:pic>
        <p:nvPicPr>
          <p:cNvPr id="19" name="Imagen 18" descr="Icono&#10;&#10;Descripción generada automáticamente">
            <a:extLst>
              <a:ext uri="{FF2B5EF4-FFF2-40B4-BE49-F238E27FC236}">
                <a16:creationId xmlns:a16="http://schemas.microsoft.com/office/drawing/2014/main" id="{55BAE223-24E7-3A55-2FBB-FAC87C28D6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937" y="4100093"/>
            <a:ext cx="2344751" cy="2344751"/>
          </a:xfrm>
          <a:prstGeom prst="rect">
            <a:avLst/>
          </a:prstGeom>
        </p:spPr>
      </p:pic>
      <p:pic>
        <p:nvPicPr>
          <p:cNvPr id="29" name="Imagen 28" descr="Icono&#10;&#10;Descripción generada automáticamente">
            <a:extLst>
              <a:ext uri="{FF2B5EF4-FFF2-40B4-BE49-F238E27FC236}">
                <a16:creationId xmlns:a16="http://schemas.microsoft.com/office/drawing/2014/main" id="{4ACBA8EF-A0DE-D1ED-FB70-5EA3E4B010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3160" y="512677"/>
            <a:ext cx="2344751" cy="2344751"/>
          </a:xfrm>
          <a:prstGeom prst="rect">
            <a:avLst/>
          </a:prstGeom>
        </p:spPr>
      </p:pic>
      <p:pic>
        <p:nvPicPr>
          <p:cNvPr id="30" name="Imagen 29" descr="Icono&#10;&#10;Descripción generada automáticamente">
            <a:extLst>
              <a:ext uri="{FF2B5EF4-FFF2-40B4-BE49-F238E27FC236}">
                <a16:creationId xmlns:a16="http://schemas.microsoft.com/office/drawing/2014/main" id="{2F427046-4EDB-B1C4-92DE-DC2E4A7AA5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0840" y="4051733"/>
            <a:ext cx="2344751" cy="2344751"/>
          </a:xfrm>
          <a:prstGeom prst="rect">
            <a:avLst/>
          </a:prstGeom>
        </p:spPr>
      </p:pic>
      <p:pic>
        <p:nvPicPr>
          <p:cNvPr id="58" name="Imagen 57" descr="Imagen que contiene abrelatas, colador de té&#10;&#10;Descripción generada automáticamente">
            <a:extLst>
              <a:ext uri="{FF2B5EF4-FFF2-40B4-BE49-F238E27FC236}">
                <a16:creationId xmlns:a16="http://schemas.microsoft.com/office/drawing/2014/main" id="{01A1E190-9E66-B1CD-40CD-3DC53813472B}"/>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5300298" y="274213"/>
            <a:ext cx="349774" cy="815774"/>
          </a:xfrm>
          <a:prstGeom prst="rect">
            <a:avLst/>
          </a:prstGeom>
        </p:spPr>
      </p:pic>
      <p:pic>
        <p:nvPicPr>
          <p:cNvPr id="59" name="Imagen 58" descr="Imagen que contiene abrelatas, colador de té&#10;&#10;Descripción generada automáticamente">
            <a:extLst>
              <a:ext uri="{FF2B5EF4-FFF2-40B4-BE49-F238E27FC236}">
                <a16:creationId xmlns:a16="http://schemas.microsoft.com/office/drawing/2014/main" id="{3A103653-BCB5-E68C-6A8E-7FF061654C7E}"/>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5016942" y="265280"/>
            <a:ext cx="349774" cy="815774"/>
          </a:xfrm>
          <a:prstGeom prst="rect">
            <a:avLst/>
          </a:prstGeom>
        </p:spPr>
      </p:pic>
      <p:pic>
        <p:nvPicPr>
          <p:cNvPr id="60" name="Imagen 59" descr="Imagen que contiene abrelatas, colador de té&#10;&#10;Descripción generada automáticamente">
            <a:extLst>
              <a:ext uri="{FF2B5EF4-FFF2-40B4-BE49-F238E27FC236}">
                <a16:creationId xmlns:a16="http://schemas.microsoft.com/office/drawing/2014/main" id="{3BB70373-D584-F077-AFE4-D0F8B12EAA0F}"/>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729084" y="245381"/>
            <a:ext cx="349774" cy="815774"/>
          </a:xfrm>
          <a:prstGeom prst="rect">
            <a:avLst/>
          </a:prstGeom>
        </p:spPr>
      </p:pic>
      <p:pic>
        <p:nvPicPr>
          <p:cNvPr id="61" name="Imagen 60" descr="Imagen que contiene abrelatas, colador de té&#10;&#10;Descripción generada automáticamente">
            <a:extLst>
              <a:ext uri="{FF2B5EF4-FFF2-40B4-BE49-F238E27FC236}">
                <a16:creationId xmlns:a16="http://schemas.microsoft.com/office/drawing/2014/main" id="{6BC69F70-BA25-DE95-4F69-B5F50F8484E1}"/>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138785" y="243582"/>
            <a:ext cx="349774" cy="815774"/>
          </a:xfrm>
          <a:prstGeom prst="rect">
            <a:avLst/>
          </a:prstGeom>
        </p:spPr>
      </p:pic>
      <p:pic>
        <p:nvPicPr>
          <p:cNvPr id="62" name="Imagen 61" descr="Imagen que contiene abrelatas, colador de té&#10;&#10;Descripción generada automáticamente">
            <a:extLst>
              <a:ext uri="{FF2B5EF4-FFF2-40B4-BE49-F238E27FC236}">
                <a16:creationId xmlns:a16="http://schemas.microsoft.com/office/drawing/2014/main" id="{A547CAC5-0B04-EC6D-F13E-65366645E703}"/>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414631" y="243258"/>
            <a:ext cx="349774" cy="815774"/>
          </a:xfrm>
          <a:prstGeom prst="rect">
            <a:avLst/>
          </a:prstGeom>
        </p:spPr>
      </p:pic>
      <p:pic>
        <p:nvPicPr>
          <p:cNvPr id="63" name="Imagen 62" descr="Imagen que contiene abrelatas, colador de té&#10;&#10;Descripción generada automáticamente">
            <a:extLst>
              <a:ext uri="{FF2B5EF4-FFF2-40B4-BE49-F238E27FC236}">
                <a16:creationId xmlns:a16="http://schemas.microsoft.com/office/drawing/2014/main" id="{C79D7CB1-C1AE-51E2-EB06-0F79D10A7C5C}"/>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5300298" y="1032282"/>
            <a:ext cx="349774" cy="815774"/>
          </a:xfrm>
          <a:prstGeom prst="rect">
            <a:avLst/>
          </a:prstGeom>
        </p:spPr>
      </p:pic>
      <p:pic>
        <p:nvPicPr>
          <p:cNvPr id="64" name="Imagen 63" descr="Imagen que contiene abrelatas, colador de té&#10;&#10;Descripción generada automáticamente">
            <a:extLst>
              <a:ext uri="{FF2B5EF4-FFF2-40B4-BE49-F238E27FC236}">
                <a16:creationId xmlns:a16="http://schemas.microsoft.com/office/drawing/2014/main" id="{D8103B72-CB0B-33DF-153B-F5C810C8E7D6}"/>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5016942" y="1023349"/>
            <a:ext cx="349774" cy="815774"/>
          </a:xfrm>
          <a:prstGeom prst="rect">
            <a:avLst/>
          </a:prstGeom>
        </p:spPr>
      </p:pic>
      <p:pic>
        <p:nvPicPr>
          <p:cNvPr id="65" name="Imagen 64" descr="Imagen que contiene abrelatas, colador de té&#10;&#10;Descripción generada automáticamente">
            <a:extLst>
              <a:ext uri="{FF2B5EF4-FFF2-40B4-BE49-F238E27FC236}">
                <a16:creationId xmlns:a16="http://schemas.microsoft.com/office/drawing/2014/main" id="{30F40162-2CF4-5344-4F44-A61CA78F5BCA}"/>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729084" y="1003450"/>
            <a:ext cx="349774" cy="815774"/>
          </a:xfrm>
          <a:prstGeom prst="rect">
            <a:avLst/>
          </a:prstGeom>
        </p:spPr>
      </p:pic>
      <p:pic>
        <p:nvPicPr>
          <p:cNvPr id="66" name="Imagen 65" descr="Imagen que contiene abrelatas, colador de té&#10;&#10;Descripción generada automáticamente">
            <a:extLst>
              <a:ext uri="{FF2B5EF4-FFF2-40B4-BE49-F238E27FC236}">
                <a16:creationId xmlns:a16="http://schemas.microsoft.com/office/drawing/2014/main" id="{21A725AB-A20C-9D99-41D8-8C386F8C56E0}"/>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853790" y="982592"/>
            <a:ext cx="349774" cy="815774"/>
          </a:xfrm>
          <a:prstGeom prst="rect">
            <a:avLst/>
          </a:prstGeom>
        </p:spPr>
      </p:pic>
      <p:pic>
        <p:nvPicPr>
          <p:cNvPr id="67" name="Imagen 66" descr="Imagen que contiene abrelatas, colador de té&#10;&#10;Descripción generada automáticamente">
            <a:extLst>
              <a:ext uri="{FF2B5EF4-FFF2-40B4-BE49-F238E27FC236}">
                <a16:creationId xmlns:a16="http://schemas.microsoft.com/office/drawing/2014/main" id="{270196FC-DAB6-B146-24C0-C738EF1240E7}"/>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138785" y="1001651"/>
            <a:ext cx="349774" cy="815774"/>
          </a:xfrm>
          <a:prstGeom prst="rect">
            <a:avLst/>
          </a:prstGeom>
        </p:spPr>
      </p:pic>
      <p:pic>
        <p:nvPicPr>
          <p:cNvPr id="68" name="Imagen 67" descr="Imagen que contiene abrelatas, colador de té&#10;&#10;Descripción generada automáticamente">
            <a:extLst>
              <a:ext uri="{FF2B5EF4-FFF2-40B4-BE49-F238E27FC236}">
                <a16:creationId xmlns:a16="http://schemas.microsoft.com/office/drawing/2014/main" id="{00B3552F-F339-F418-9E69-AF65D632E1F8}"/>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414631" y="1001327"/>
            <a:ext cx="349774" cy="815774"/>
          </a:xfrm>
          <a:prstGeom prst="rect">
            <a:avLst/>
          </a:prstGeom>
        </p:spPr>
      </p:pic>
      <p:pic>
        <p:nvPicPr>
          <p:cNvPr id="69" name="Imagen 68" descr="Imagen que contiene abrelatas, colador de té&#10;&#10;Descripción generada automáticamente">
            <a:extLst>
              <a:ext uri="{FF2B5EF4-FFF2-40B4-BE49-F238E27FC236}">
                <a16:creationId xmlns:a16="http://schemas.microsoft.com/office/drawing/2014/main" id="{CDFF37A8-B037-905A-C1C2-88768D4022E1}"/>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843636" y="220672"/>
            <a:ext cx="349774" cy="815774"/>
          </a:xfrm>
          <a:prstGeom prst="rect">
            <a:avLst/>
          </a:prstGeom>
        </p:spPr>
      </p:pic>
      <p:pic>
        <p:nvPicPr>
          <p:cNvPr id="70" name="Imagen 69" descr="Icono&#10;&#10;Descripción generada automáticamente">
            <a:extLst>
              <a:ext uri="{FF2B5EF4-FFF2-40B4-BE49-F238E27FC236}">
                <a16:creationId xmlns:a16="http://schemas.microsoft.com/office/drawing/2014/main" id="{EDE3B98E-00FC-DF08-787C-03E2B9088B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38828" y="4873180"/>
            <a:ext cx="1891403" cy="1891403"/>
          </a:xfrm>
          <a:prstGeom prst="rect">
            <a:avLst/>
          </a:prstGeom>
        </p:spPr>
      </p:pic>
      <p:pic>
        <p:nvPicPr>
          <p:cNvPr id="72" name="Gráfico 71" descr="Máscara de dormir con relleno sólido">
            <a:extLst>
              <a:ext uri="{FF2B5EF4-FFF2-40B4-BE49-F238E27FC236}">
                <a16:creationId xmlns:a16="http://schemas.microsoft.com/office/drawing/2014/main" id="{7624862E-1962-ECE3-177D-D7DF9C87721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07293" y="5345279"/>
            <a:ext cx="914400" cy="914400"/>
          </a:xfrm>
          <a:prstGeom prst="rect">
            <a:avLst/>
          </a:prstGeom>
        </p:spPr>
      </p:pic>
      <p:sp>
        <p:nvSpPr>
          <p:cNvPr id="31" name="Rectángulo 30">
            <a:extLst>
              <a:ext uri="{FF2B5EF4-FFF2-40B4-BE49-F238E27FC236}">
                <a16:creationId xmlns:a16="http://schemas.microsoft.com/office/drawing/2014/main" id="{3F88BA84-4328-C034-B119-F21E647D81B4}"/>
              </a:ext>
            </a:extLst>
          </p:cNvPr>
          <p:cNvSpPr/>
          <p:nvPr/>
        </p:nvSpPr>
        <p:spPr>
          <a:xfrm>
            <a:off x="-2" y="23371"/>
            <a:ext cx="9144001" cy="6858000"/>
          </a:xfrm>
          <a:prstGeom prst="rect">
            <a:avLst/>
          </a:prstGeom>
          <a:solidFill>
            <a:srgbClr val="FFFFFF">
              <a:alpha val="89804"/>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6" name="Imagen 35" descr="Icono&#10;&#10;Descripción generada automáticamente">
            <a:extLst>
              <a:ext uri="{FF2B5EF4-FFF2-40B4-BE49-F238E27FC236}">
                <a16:creationId xmlns:a16="http://schemas.microsoft.com/office/drawing/2014/main" id="{66D810C8-82EB-EADA-2227-06E5FC49114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71910" y="329155"/>
            <a:ext cx="5993394" cy="5993394"/>
          </a:xfrm>
          <a:prstGeom prst="rect">
            <a:avLst/>
          </a:prstGeom>
        </p:spPr>
      </p:pic>
    </p:spTree>
    <p:extLst>
      <p:ext uri="{BB962C8B-B14F-4D97-AF65-F5344CB8AC3E}">
        <p14:creationId xmlns:p14="http://schemas.microsoft.com/office/powerpoint/2010/main" val="1897092681"/>
      </p:ext>
    </p:extLst>
  </p:cSld>
  <p:clrMapOvr>
    <a:masterClrMapping/>
  </p:clrMapOvr>
  <p:transition spd="slow">
    <p:comb/>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Introducción</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La detección es compleja</a:t>
            </a:r>
            <a:endParaRPr lang="es-ES" dirty="0">
              <a:solidFill>
                <a:schemeClr val="accent2"/>
              </a:solidFill>
            </a:endParaRPr>
          </a:p>
        </p:txBody>
      </p:sp>
      <p:pic>
        <p:nvPicPr>
          <p:cNvPr id="4" name="Imagen 3" descr="Icono&#10;&#10;Descripción generada automáticamente">
            <a:extLst>
              <a:ext uri="{FF2B5EF4-FFF2-40B4-BE49-F238E27FC236}">
                <a16:creationId xmlns:a16="http://schemas.microsoft.com/office/drawing/2014/main" id="{423EA044-8387-FBBA-3E23-3018A15A0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1367" y="1389791"/>
            <a:ext cx="1512378" cy="1512378"/>
          </a:xfrm>
          <a:prstGeom prst="rect">
            <a:avLst/>
          </a:prstGeom>
        </p:spPr>
      </p:pic>
      <p:sp>
        <p:nvSpPr>
          <p:cNvPr id="6" name="CuadroTexto 5">
            <a:extLst>
              <a:ext uri="{FF2B5EF4-FFF2-40B4-BE49-F238E27FC236}">
                <a16:creationId xmlns:a16="http://schemas.microsoft.com/office/drawing/2014/main" id="{7F4975B1-A1BB-D223-CF8E-9586853C9639}"/>
              </a:ext>
            </a:extLst>
          </p:cNvPr>
          <p:cNvSpPr txBox="1"/>
          <p:nvPr/>
        </p:nvSpPr>
        <p:spPr>
          <a:xfrm>
            <a:off x="242470" y="3034968"/>
            <a:ext cx="2618425" cy="455189"/>
          </a:xfrm>
          <a:prstGeom prst="rect">
            <a:avLst/>
          </a:prstGeom>
          <a:noFill/>
        </p:spPr>
        <p:txBody>
          <a:bodyPr wrap="square" rtlCol="0">
            <a:spAutoFit/>
          </a:bodyPr>
          <a:lstStyle/>
          <a:p>
            <a:pPr>
              <a:lnSpc>
                <a:spcPct val="150000"/>
              </a:lnSpc>
            </a:pPr>
            <a:r>
              <a:rPr lang="es-ES" i="1" dirty="0" err="1">
                <a:solidFill>
                  <a:schemeClr val="bg1"/>
                </a:solidFill>
              </a:rPr>
              <a:t>Crasheos</a:t>
            </a:r>
            <a:r>
              <a:rPr lang="es-ES" dirty="0">
                <a:solidFill>
                  <a:schemeClr val="bg1"/>
                </a:solidFill>
              </a:rPr>
              <a:t> o reinicios.</a:t>
            </a:r>
          </a:p>
        </p:txBody>
      </p:sp>
      <p:sp>
        <p:nvSpPr>
          <p:cNvPr id="7" name="CuadroTexto 6">
            <a:extLst>
              <a:ext uri="{FF2B5EF4-FFF2-40B4-BE49-F238E27FC236}">
                <a16:creationId xmlns:a16="http://schemas.microsoft.com/office/drawing/2014/main" id="{1136F6B2-9F1B-E74C-F580-1198C48666B7}"/>
              </a:ext>
            </a:extLst>
          </p:cNvPr>
          <p:cNvSpPr txBox="1"/>
          <p:nvPr/>
        </p:nvSpPr>
        <p:spPr>
          <a:xfrm>
            <a:off x="5507098" y="3034967"/>
            <a:ext cx="3394432" cy="455189"/>
          </a:xfrm>
          <a:prstGeom prst="rect">
            <a:avLst/>
          </a:prstGeom>
          <a:noFill/>
        </p:spPr>
        <p:txBody>
          <a:bodyPr wrap="square" rtlCol="0">
            <a:spAutoFit/>
          </a:bodyPr>
          <a:lstStyle/>
          <a:p>
            <a:pPr>
              <a:lnSpc>
                <a:spcPct val="150000"/>
              </a:lnSpc>
            </a:pPr>
            <a:r>
              <a:rPr lang="es-ES" dirty="0">
                <a:solidFill>
                  <a:schemeClr val="bg1"/>
                </a:solidFill>
              </a:rPr>
              <a:t>Congelamiento o cuelgues.</a:t>
            </a:r>
          </a:p>
        </p:txBody>
      </p:sp>
      <p:sp>
        <p:nvSpPr>
          <p:cNvPr id="9" name="Flecha: doblada hacia arriba 8">
            <a:extLst>
              <a:ext uri="{FF2B5EF4-FFF2-40B4-BE49-F238E27FC236}">
                <a16:creationId xmlns:a16="http://schemas.microsoft.com/office/drawing/2014/main" id="{FA8E0C93-1946-7D4A-CFE1-8D13CE066E86}"/>
              </a:ext>
            </a:extLst>
          </p:cNvPr>
          <p:cNvSpPr/>
          <p:nvPr/>
        </p:nvSpPr>
        <p:spPr>
          <a:xfrm rot="10800000">
            <a:off x="905346" y="2082309"/>
            <a:ext cx="2525916" cy="819860"/>
          </a:xfrm>
          <a:prstGeom prst="bentUpArrow">
            <a:avLst/>
          </a:prstGeom>
          <a:solidFill>
            <a:schemeClr val="bg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Flecha: doblada hacia arriba 10">
            <a:extLst>
              <a:ext uri="{FF2B5EF4-FFF2-40B4-BE49-F238E27FC236}">
                <a16:creationId xmlns:a16="http://schemas.microsoft.com/office/drawing/2014/main" id="{BF913218-DE11-57D8-27F0-939CD7D54DB2}"/>
              </a:ext>
            </a:extLst>
          </p:cNvPr>
          <p:cNvSpPr/>
          <p:nvPr/>
        </p:nvSpPr>
        <p:spPr>
          <a:xfrm rot="10800000" flipH="1">
            <a:off x="5278171" y="2082309"/>
            <a:ext cx="2525916" cy="819860"/>
          </a:xfrm>
          <a:prstGeom prst="bentUpArrow">
            <a:avLst/>
          </a:prstGeom>
          <a:solidFill>
            <a:schemeClr val="bg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4" name="Imagen 13" descr="Icono&#10;&#10;Descripción generada automáticamente">
            <a:extLst>
              <a:ext uri="{FF2B5EF4-FFF2-40B4-BE49-F238E27FC236}">
                <a16:creationId xmlns:a16="http://schemas.microsoft.com/office/drawing/2014/main" id="{33F329E5-A6A7-6F43-26DA-23B0616C4C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4588" y="1862265"/>
            <a:ext cx="567429" cy="567429"/>
          </a:xfrm>
          <a:prstGeom prst="rect">
            <a:avLst/>
          </a:prstGeom>
        </p:spPr>
      </p:pic>
      <p:pic>
        <p:nvPicPr>
          <p:cNvPr id="19" name="Imagen 18" descr="Icono&#10;&#10;Descripción generada automáticamente">
            <a:extLst>
              <a:ext uri="{FF2B5EF4-FFF2-40B4-BE49-F238E27FC236}">
                <a16:creationId xmlns:a16="http://schemas.microsoft.com/office/drawing/2014/main" id="{E6F87796-A82E-27E1-5031-54FB5D9AC0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3095" y="1862265"/>
            <a:ext cx="567429" cy="567429"/>
          </a:xfrm>
          <a:prstGeom prst="rect">
            <a:avLst/>
          </a:prstGeom>
        </p:spPr>
      </p:pic>
      <p:pic>
        <p:nvPicPr>
          <p:cNvPr id="1026" name="Picture 2" descr="How To Build Linux Kernel {Step-By-Step} | phoenixNAP KB">
            <a:extLst>
              <a:ext uri="{FF2B5EF4-FFF2-40B4-BE49-F238E27FC236}">
                <a16:creationId xmlns:a16="http://schemas.microsoft.com/office/drawing/2014/main" id="{2891EA46-EBA3-ADC2-B5DD-1E8B1600A16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6598"/>
          <a:stretch/>
        </p:blipFill>
        <p:spPr bwMode="auto">
          <a:xfrm>
            <a:off x="242470" y="4223402"/>
            <a:ext cx="3401361" cy="19114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cxnSp>
        <p:nvCxnSpPr>
          <p:cNvPr id="29" name="Conector recto 28">
            <a:extLst>
              <a:ext uri="{FF2B5EF4-FFF2-40B4-BE49-F238E27FC236}">
                <a16:creationId xmlns:a16="http://schemas.microsoft.com/office/drawing/2014/main" id="{633D0851-CFD2-E480-2A60-72AC253F59AC}"/>
              </a:ext>
            </a:extLst>
          </p:cNvPr>
          <p:cNvCxnSpPr/>
          <p:nvPr/>
        </p:nvCxnSpPr>
        <p:spPr>
          <a:xfrm>
            <a:off x="81481" y="3856779"/>
            <a:ext cx="8881450" cy="0"/>
          </a:xfrm>
          <a:prstGeom prst="line">
            <a:avLst/>
          </a:prstGeom>
          <a:ln w="28575">
            <a:solidFill>
              <a:srgbClr val="002611"/>
            </a:solidFill>
            <a:prstDash val="sysDash"/>
          </a:ln>
        </p:spPr>
        <p:style>
          <a:lnRef idx="1">
            <a:schemeClr val="accent1"/>
          </a:lnRef>
          <a:fillRef idx="0">
            <a:schemeClr val="accent1"/>
          </a:fillRef>
          <a:effectRef idx="0">
            <a:schemeClr val="accent1"/>
          </a:effectRef>
          <a:fontRef idx="minor">
            <a:schemeClr val="tx1"/>
          </a:fontRef>
        </p:style>
      </p:cxnSp>
      <p:sp>
        <p:nvSpPr>
          <p:cNvPr id="30" name="CuadroTexto 29">
            <a:extLst>
              <a:ext uri="{FF2B5EF4-FFF2-40B4-BE49-F238E27FC236}">
                <a16:creationId xmlns:a16="http://schemas.microsoft.com/office/drawing/2014/main" id="{6FB3BDAC-BEB4-9DA1-9F10-60ADFACFDC84}"/>
              </a:ext>
            </a:extLst>
          </p:cNvPr>
          <p:cNvSpPr txBox="1"/>
          <p:nvPr/>
        </p:nvSpPr>
        <p:spPr>
          <a:xfrm>
            <a:off x="671618" y="6261975"/>
            <a:ext cx="2874056" cy="455189"/>
          </a:xfrm>
          <a:prstGeom prst="rect">
            <a:avLst/>
          </a:prstGeom>
          <a:noFill/>
        </p:spPr>
        <p:txBody>
          <a:bodyPr wrap="square" rtlCol="0">
            <a:spAutoFit/>
          </a:bodyPr>
          <a:lstStyle/>
          <a:p>
            <a:pPr>
              <a:lnSpc>
                <a:spcPct val="150000"/>
              </a:lnSpc>
            </a:pPr>
            <a:r>
              <a:rPr lang="es-ES" dirty="0">
                <a:solidFill>
                  <a:schemeClr val="bg1"/>
                </a:solidFill>
              </a:rPr>
              <a:t>Compilación de </a:t>
            </a:r>
            <a:r>
              <a:rPr lang="es-ES" i="1" dirty="0" err="1">
                <a:solidFill>
                  <a:schemeClr val="bg1"/>
                </a:solidFill>
              </a:rPr>
              <a:t>kernel</a:t>
            </a:r>
            <a:endParaRPr lang="es-ES" dirty="0">
              <a:solidFill>
                <a:schemeClr val="bg1"/>
              </a:solidFill>
            </a:endParaRPr>
          </a:p>
        </p:txBody>
      </p:sp>
      <p:sp>
        <p:nvSpPr>
          <p:cNvPr id="31" name="Flecha: a la derecha 30">
            <a:extLst>
              <a:ext uri="{FF2B5EF4-FFF2-40B4-BE49-F238E27FC236}">
                <a16:creationId xmlns:a16="http://schemas.microsoft.com/office/drawing/2014/main" id="{EB75E263-6E50-0D5D-DEC4-B02987E4E364}"/>
              </a:ext>
            </a:extLst>
          </p:cNvPr>
          <p:cNvSpPr/>
          <p:nvPr/>
        </p:nvSpPr>
        <p:spPr>
          <a:xfrm rot="5400000">
            <a:off x="3382217" y="5055832"/>
            <a:ext cx="1299087" cy="392415"/>
          </a:xfrm>
          <a:prstGeom prst="rightArrow">
            <a:avLst/>
          </a:prstGeom>
          <a:solidFill>
            <a:srgbClr val="00B0F0"/>
          </a:solid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35" name="CuadroTexto 34">
            <a:extLst>
              <a:ext uri="{FF2B5EF4-FFF2-40B4-BE49-F238E27FC236}">
                <a16:creationId xmlns:a16="http://schemas.microsoft.com/office/drawing/2014/main" id="{D51A6F4F-9B46-CC6E-4A67-9604BD1D2083}"/>
              </a:ext>
            </a:extLst>
          </p:cNvPr>
          <p:cNvSpPr txBox="1"/>
          <p:nvPr/>
        </p:nvSpPr>
        <p:spPr>
          <a:xfrm rot="5400000">
            <a:off x="3413603" y="4947259"/>
            <a:ext cx="1299088" cy="333681"/>
          </a:xfrm>
          <a:prstGeom prst="rect">
            <a:avLst/>
          </a:prstGeom>
          <a:noFill/>
        </p:spPr>
        <p:txBody>
          <a:bodyPr wrap="square" rtlCol="0">
            <a:spAutoFit/>
          </a:bodyPr>
          <a:lstStyle/>
          <a:p>
            <a:pPr algn="ctr">
              <a:lnSpc>
                <a:spcPct val="150000"/>
              </a:lnSpc>
            </a:pPr>
            <a:r>
              <a:rPr lang="es-ES" sz="1200" b="1" dirty="0">
                <a:solidFill>
                  <a:schemeClr val="bg1"/>
                </a:solidFill>
              </a:rPr>
              <a:t>13%</a:t>
            </a:r>
          </a:p>
        </p:txBody>
      </p:sp>
      <p:sp>
        <p:nvSpPr>
          <p:cNvPr id="38" name="CuadroTexto 37">
            <a:extLst>
              <a:ext uri="{FF2B5EF4-FFF2-40B4-BE49-F238E27FC236}">
                <a16:creationId xmlns:a16="http://schemas.microsoft.com/office/drawing/2014/main" id="{2AD29508-4D59-B66B-7A5E-16AB8916A134}"/>
              </a:ext>
            </a:extLst>
          </p:cNvPr>
          <p:cNvSpPr txBox="1"/>
          <p:nvPr/>
        </p:nvSpPr>
        <p:spPr>
          <a:xfrm>
            <a:off x="5133468" y="6263445"/>
            <a:ext cx="2755038" cy="455189"/>
          </a:xfrm>
          <a:prstGeom prst="rect">
            <a:avLst/>
          </a:prstGeom>
          <a:noFill/>
        </p:spPr>
        <p:txBody>
          <a:bodyPr wrap="square" rtlCol="0">
            <a:spAutoFit/>
          </a:bodyPr>
          <a:lstStyle/>
          <a:p>
            <a:pPr algn="ctr">
              <a:lnSpc>
                <a:spcPct val="150000"/>
              </a:lnSpc>
            </a:pPr>
            <a:r>
              <a:rPr lang="es-ES" dirty="0">
                <a:solidFill>
                  <a:schemeClr val="bg1"/>
                </a:solidFill>
              </a:rPr>
              <a:t>DB </a:t>
            </a:r>
            <a:r>
              <a:rPr lang="es-ES" dirty="0" err="1">
                <a:solidFill>
                  <a:schemeClr val="bg1"/>
                </a:solidFill>
              </a:rPr>
              <a:t>Queries</a:t>
            </a:r>
            <a:r>
              <a:rPr lang="es-ES" dirty="0">
                <a:solidFill>
                  <a:schemeClr val="bg1"/>
                </a:solidFill>
              </a:rPr>
              <a:t> (TPC-H)</a:t>
            </a:r>
          </a:p>
        </p:txBody>
      </p:sp>
      <p:sp>
        <p:nvSpPr>
          <p:cNvPr id="39" name="Flecha: a la derecha 38">
            <a:extLst>
              <a:ext uri="{FF2B5EF4-FFF2-40B4-BE49-F238E27FC236}">
                <a16:creationId xmlns:a16="http://schemas.microsoft.com/office/drawing/2014/main" id="{52025576-D9DE-CEDD-40D7-79732F4D24EC}"/>
              </a:ext>
            </a:extLst>
          </p:cNvPr>
          <p:cNvSpPr/>
          <p:nvPr/>
        </p:nvSpPr>
        <p:spPr>
          <a:xfrm rot="5400000">
            <a:off x="7844067" y="5057302"/>
            <a:ext cx="1299087" cy="392415"/>
          </a:xfrm>
          <a:prstGeom prst="rightArrow">
            <a:avLst/>
          </a:prstGeom>
          <a:solidFill>
            <a:srgbClr val="00B0F0"/>
          </a:solid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40" name="CuadroTexto 39">
            <a:extLst>
              <a:ext uri="{FF2B5EF4-FFF2-40B4-BE49-F238E27FC236}">
                <a16:creationId xmlns:a16="http://schemas.microsoft.com/office/drawing/2014/main" id="{DBF15EDE-E6E8-E91F-D5D1-8F781BCC0E02}"/>
              </a:ext>
            </a:extLst>
          </p:cNvPr>
          <p:cNvSpPr txBox="1"/>
          <p:nvPr/>
        </p:nvSpPr>
        <p:spPr>
          <a:xfrm rot="5400000">
            <a:off x="7873433" y="4947259"/>
            <a:ext cx="1299088" cy="333681"/>
          </a:xfrm>
          <a:prstGeom prst="rect">
            <a:avLst/>
          </a:prstGeom>
          <a:noFill/>
        </p:spPr>
        <p:txBody>
          <a:bodyPr wrap="square" rtlCol="0">
            <a:spAutoFit/>
          </a:bodyPr>
          <a:lstStyle/>
          <a:p>
            <a:pPr algn="ctr">
              <a:lnSpc>
                <a:spcPct val="150000"/>
              </a:lnSpc>
            </a:pPr>
            <a:r>
              <a:rPr lang="es-ES" sz="1200" b="1" dirty="0">
                <a:solidFill>
                  <a:schemeClr val="bg1"/>
                </a:solidFill>
              </a:rPr>
              <a:t>23%</a:t>
            </a:r>
          </a:p>
        </p:txBody>
      </p:sp>
      <p:pic>
        <p:nvPicPr>
          <p:cNvPr id="42" name="Imagen 41" descr="Logotipo&#10;&#10;Descripción generada automáticamente">
            <a:extLst>
              <a:ext uri="{FF2B5EF4-FFF2-40B4-BE49-F238E27FC236}">
                <a16:creationId xmlns:a16="http://schemas.microsoft.com/office/drawing/2014/main" id="{5505572D-380B-F321-B095-3534D89E8D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52486" y="3900328"/>
            <a:ext cx="2755038" cy="1408506"/>
          </a:xfrm>
          <a:prstGeom prst="rect">
            <a:avLst/>
          </a:prstGeom>
        </p:spPr>
      </p:pic>
      <p:pic>
        <p:nvPicPr>
          <p:cNvPr id="44" name="Imagen 43" descr="Forma&#10;&#10;Descripción generada automáticamente">
            <a:extLst>
              <a:ext uri="{FF2B5EF4-FFF2-40B4-BE49-F238E27FC236}">
                <a16:creationId xmlns:a16="http://schemas.microsoft.com/office/drawing/2014/main" id="{E9D88735-8B06-F750-0D06-CF0BEBDE57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5507098" y="5206568"/>
            <a:ext cx="1114149" cy="1114149"/>
          </a:xfrm>
          <a:prstGeom prst="rect">
            <a:avLst/>
          </a:prstGeom>
        </p:spPr>
      </p:pic>
      <p:pic>
        <p:nvPicPr>
          <p:cNvPr id="45" name="Imagen 44" descr="Forma&#10;&#10;Descripción generada automáticamente">
            <a:extLst>
              <a:ext uri="{FF2B5EF4-FFF2-40B4-BE49-F238E27FC236}">
                <a16:creationId xmlns:a16="http://schemas.microsoft.com/office/drawing/2014/main" id="{2463EB98-B876-DCF4-89F1-E306DACEAA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6595803" y="5206568"/>
            <a:ext cx="1114149" cy="1114149"/>
          </a:xfrm>
          <a:prstGeom prst="rect">
            <a:avLst/>
          </a:prstGeom>
        </p:spPr>
      </p:pic>
    </p:spTree>
    <p:extLst>
      <p:ext uri="{BB962C8B-B14F-4D97-AF65-F5344CB8AC3E}">
        <p14:creationId xmlns:p14="http://schemas.microsoft.com/office/powerpoint/2010/main" val="39224407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El planificador de Linux</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CFS</a:t>
            </a:r>
            <a:endParaRPr lang="es-ES" dirty="0">
              <a:solidFill>
                <a:schemeClr val="accent2"/>
              </a:solidFill>
            </a:endParaRPr>
          </a:p>
        </p:txBody>
      </p:sp>
      <p:sp>
        <p:nvSpPr>
          <p:cNvPr id="3" name="CuadroTexto 2">
            <a:extLst>
              <a:ext uri="{FF2B5EF4-FFF2-40B4-BE49-F238E27FC236}">
                <a16:creationId xmlns:a16="http://schemas.microsoft.com/office/drawing/2014/main" id="{D26572B9-BFD4-E393-275A-8C4556D21175}"/>
              </a:ext>
            </a:extLst>
          </p:cNvPr>
          <p:cNvSpPr txBox="1"/>
          <p:nvPr/>
        </p:nvSpPr>
        <p:spPr>
          <a:xfrm>
            <a:off x="215310" y="1248547"/>
            <a:ext cx="7972425" cy="17016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dirty="0">
                <a:solidFill>
                  <a:schemeClr val="bg1"/>
                </a:solidFill>
              </a:rPr>
              <a:t>Implementación de WFQ (</a:t>
            </a:r>
            <a:r>
              <a:rPr lang="es-ES" dirty="0" err="1">
                <a:solidFill>
                  <a:schemeClr val="bg1"/>
                </a:solidFill>
              </a:rPr>
              <a:t>Weighted</a:t>
            </a:r>
            <a:r>
              <a:rPr lang="es-ES" dirty="0">
                <a:solidFill>
                  <a:schemeClr val="bg1"/>
                </a:solidFill>
              </a:rPr>
              <a:t> </a:t>
            </a:r>
            <a:r>
              <a:rPr lang="es-ES" dirty="0" err="1">
                <a:solidFill>
                  <a:schemeClr val="bg1"/>
                </a:solidFill>
              </a:rPr>
              <a:t>Fair</a:t>
            </a:r>
            <a:r>
              <a:rPr lang="es-ES" dirty="0">
                <a:solidFill>
                  <a:schemeClr val="bg1"/>
                </a:solidFill>
              </a:rPr>
              <a:t> </a:t>
            </a:r>
            <a:r>
              <a:rPr lang="es-ES" dirty="0" err="1">
                <a:solidFill>
                  <a:schemeClr val="bg1"/>
                </a:solidFill>
              </a:rPr>
              <a:t>Queueing</a:t>
            </a:r>
            <a:r>
              <a:rPr lang="es-ES" dirty="0">
                <a:solidFill>
                  <a:schemeClr val="bg1"/>
                </a:solidFill>
              </a:rPr>
              <a:t>).</a:t>
            </a:r>
          </a:p>
          <a:p>
            <a:pPr marL="285750" indent="-285750">
              <a:lnSpc>
                <a:spcPct val="150000"/>
              </a:lnSpc>
              <a:buFont typeface="Arial" panose="020B0604020202020204" pitchFamily="34" charset="0"/>
              <a:buChar char="•"/>
            </a:pPr>
            <a:r>
              <a:rPr lang="es-ES" dirty="0">
                <a:solidFill>
                  <a:schemeClr val="bg1"/>
                </a:solidFill>
              </a:rPr>
              <a:t>Ciclos de CPU repartidos a los </a:t>
            </a:r>
            <a:r>
              <a:rPr lang="es-ES" i="1" dirty="0" err="1">
                <a:solidFill>
                  <a:schemeClr val="bg1"/>
                </a:solidFill>
              </a:rPr>
              <a:t>threads</a:t>
            </a:r>
            <a:r>
              <a:rPr lang="es-ES" dirty="0">
                <a:solidFill>
                  <a:schemeClr val="bg1"/>
                </a:solidFill>
              </a:rPr>
              <a:t> en base a sus pesos.</a:t>
            </a:r>
          </a:p>
          <a:p>
            <a:pPr>
              <a:lnSpc>
                <a:spcPct val="150000"/>
              </a:lnSpc>
            </a:pPr>
            <a:endParaRPr lang="es-ES" dirty="0">
              <a:solidFill>
                <a:schemeClr val="bg1"/>
              </a:solidFill>
            </a:endParaRPr>
          </a:p>
          <a:p>
            <a:pPr marL="285750" indent="-285750">
              <a:lnSpc>
                <a:spcPct val="150000"/>
              </a:lnSpc>
              <a:buFont typeface="Arial" panose="020B0604020202020204" pitchFamily="34" charset="0"/>
              <a:buChar char="•"/>
            </a:pPr>
            <a:endParaRPr lang="es-ES" dirty="0">
              <a:solidFill>
                <a:schemeClr val="bg1"/>
              </a:solidFill>
            </a:endParaRPr>
          </a:p>
        </p:txBody>
      </p:sp>
      <p:sp>
        <p:nvSpPr>
          <p:cNvPr id="8" name="Flecha: a la derecha 7">
            <a:extLst>
              <a:ext uri="{FF2B5EF4-FFF2-40B4-BE49-F238E27FC236}">
                <a16:creationId xmlns:a16="http://schemas.microsoft.com/office/drawing/2014/main" id="{D0CD5D77-D460-5B82-227F-B2BA8DFD13F4}"/>
              </a:ext>
            </a:extLst>
          </p:cNvPr>
          <p:cNvSpPr/>
          <p:nvPr/>
        </p:nvSpPr>
        <p:spPr>
          <a:xfrm rot="8206839">
            <a:off x="2410656" y="2196371"/>
            <a:ext cx="43869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10" name="CuadroTexto 9">
            <a:extLst>
              <a:ext uri="{FF2B5EF4-FFF2-40B4-BE49-F238E27FC236}">
                <a16:creationId xmlns:a16="http://schemas.microsoft.com/office/drawing/2014/main" id="{76853BFB-E1FC-2CB4-9760-AF1F522F87EF}"/>
              </a:ext>
            </a:extLst>
          </p:cNvPr>
          <p:cNvSpPr txBox="1"/>
          <p:nvPr/>
        </p:nvSpPr>
        <p:spPr>
          <a:xfrm>
            <a:off x="1107430" y="2514902"/>
            <a:ext cx="2618425" cy="455189"/>
          </a:xfrm>
          <a:prstGeom prst="rect">
            <a:avLst/>
          </a:prstGeom>
          <a:noFill/>
        </p:spPr>
        <p:txBody>
          <a:bodyPr wrap="square" rtlCol="0">
            <a:spAutoFit/>
          </a:bodyPr>
          <a:lstStyle/>
          <a:p>
            <a:pPr>
              <a:lnSpc>
                <a:spcPct val="150000"/>
              </a:lnSpc>
            </a:pPr>
            <a:r>
              <a:rPr lang="es-ES" dirty="0">
                <a:solidFill>
                  <a:schemeClr val="bg1"/>
                </a:solidFill>
              </a:rPr>
              <a:t>Determinar</a:t>
            </a:r>
            <a:r>
              <a:rPr lang="es-ES" i="1" dirty="0">
                <a:solidFill>
                  <a:schemeClr val="bg1"/>
                </a:solidFill>
              </a:rPr>
              <a:t> </a:t>
            </a:r>
            <a:r>
              <a:rPr lang="es-ES" i="1" dirty="0" err="1">
                <a:solidFill>
                  <a:schemeClr val="bg1"/>
                </a:solidFill>
              </a:rPr>
              <a:t>timeslice</a:t>
            </a:r>
            <a:r>
              <a:rPr lang="es-ES" i="1" dirty="0">
                <a:solidFill>
                  <a:schemeClr val="bg1"/>
                </a:solidFill>
              </a:rPr>
              <a:t>.</a:t>
            </a:r>
            <a:endParaRPr lang="es-ES" dirty="0">
              <a:solidFill>
                <a:schemeClr val="bg1"/>
              </a:solidFill>
            </a:endParaRPr>
          </a:p>
        </p:txBody>
      </p:sp>
      <p:sp>
        <p:nvSpPr>
          <p:cNvPr id="13" name="Flecha: a la derecha 12">
            <a:extLst>
              <a:ext uri="{FF2B5EF4-FFF2-40B4-BE49-F238E27FC236}">
                <a16:creationId xmlns:a16="http://schemas.microsoft.com/office/drawing/2014/main" id="{14909CC1-9C61-AC71-B4B3-4B7A31C60E5A}"/>
              </a:ext>
            </a:extLst>
          </p:cNvPr>
          <p:cNvSpPr/>
          <p:nvPr/>
        </p:nvSpPr>
        <p:spPr>
          <a:xfrm>
            <a:off x="4350510" y="2576972"/>
            <a:ext cx="43869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15" name="CuadroTexto 14">
            <a:extLst>
              <a:ext uri="{FF2B5EF4-FFF2-40B4-BE49-F238E27FC236}">
                <a16:creationId xmlns:a16="http://schemas.microsoft.com/office/drawing/2014/main" id="{0D9BA2AA-FACE-EB38-0586-47C57160556D}"/>
              </a:ext>
            </a:extLst>
          </p:cNvPr>
          <p:cNvSpPr txBox="1"/>
          <p:nvPr/>
        </p:nvSpPr>
        <p:spPr>
          <a:xfrm>
            <a:off x="5238474" y="2495042"/>
            <a:ext cx="3344211" cy="455189"/>
          </a:xfrm>
          <a:prstGeom prst="rect">
            <a:avLst/>
          </a:prstGeom>
          <a:noFill/>
        </p:spPr>
        <p:txBody>
          <a:bodyPr wrap="square" rtlCol="0">
            <a:spAutoFit/>
          </a:bodyPr>
          <a:lstStyle/>
          <a:p>
            <a:pPr>
              <a:lnSpc>
                <a:spcPct val="150000"/>
              </a:lnSpc>
            </a:pPr>
            <a:r>
              <a:rPr lang="es-ES" dirty="0">
                <a:solidFill>
                  <a:schemeClr val="bg1"/>
                </a:solidFill>
              </a:rPr>
              <a:t>Seleccionar próximo </a:t>
            </a:r>
            <a:r>
              <a:rPr lang="es-ES" i="1" dirty="0" err="1">
                <a:solidFill>
                  <a:schemeClr val="bg1"/>
                </a:solidFill>
              </a:rPr>
              <a:t>thread</a:t>
            </a:r>
            <a:r>
              <a:rPr lang="es-ES" dirty="0">
                <a:solidFill>
                  <a:schemeClr val="bg1"/>
                </a:solidFill>
              </a:rPr>
              <a:t>.</a:t>
            </a:r>
          </a:p>
        </p:txBody>
      </p:sp>
      <p:sp>
        <p:nvSpPr>
          <p:cNvPr id="16" name="Cerrar llave 15">
            <a:extLst>
              <a:ext uri="{FF2B5EF4-FFF2-40B4-BE49-F238E27FC236}">
                <a16:creationId xmlns:a16="http://schemas.microsoft.com/office/drawing/2014/main" id="{0C04765D-03DC-8E07-BBB2-5F9C66EC8636}"/>
              </a:ext>
            </a:extLst>
          </p:cNvPr>
          <p:cNvSpPr/>
          <p:nvPr/>
        </p:nvSpPr>
        <p:spPr>
          <a:xfrm rot="16200000">
            <a:off x="2259387" y="1002174"/>
            <a:ext cx="314513" cy="4437461"/>
          </a:xfrm>
          <a:prstGeom prst="rightBrace">
            <a:avLst/>
          </a:prstGeom>
          <a:noFill/>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p>
        </p:txBody>
      </p:sp>
      <p:sp>
        <p:nvSpPr>
          <p:cNvPr id="17" name="CuadroTexto 16">
            <a:extLst>
              <a:ext uri="{FF2B5EF4-FFF2-40B4-BE49-F238E27FC236}">
                <a16:creationId xmlns:a16="http://schemas.microsoft.com/office/drawing/2014/main" id="{FB7DED25-ED4F-0F01-D48A-803C7DB78C82}"/>
              </a:ext>
            </a:extLst>
          </p:cNvPr>
          <p:cNvSpPr txBox="1"/>
          <p:nvPr/>
        </p:nvSpPr>
        <p:spPr>
          <a:xfrm>
            <a:off x="126748" y="3342630"/>
            <a:ext cx="4571999" cy="1286186"/>
          </a:xfrm>
          <a:prstGeom prst="rect">
            <a:avLst/>
          </a:prstGeom>
          <a:noFill/>
        </p:spPr>
        <p:txBody>
          <a:bodyPr wrap="square" rtlCol="0">
            <a:spAutoFit/>
          </a:bodyPr>
          <a:lstStyle/>
          <a:p>
            <a:pPr algn="ctr">
              <a:lnSpc>
                <a:spcPct val="150000"/>
              </a:lnSpc>
            </a:pPr>
            <a:r>
              <a:rPr lang="es-ES" dirty="0">
                <a:solidFill>
                  <a:schemeClr val="bg1"/>
                </a:solidFill>
              </a:rPr>
              <a:t>Mayor o menor en función del peso.</a:t>
            </a:r>
          </a:p>
          <a:p>
            <a:pPr algn="ctr">
              <a:lnSpc>
                <a:spcPct val="150000"/>
              </a:lnSpc>
            </a:pPr>
            <a:r>
              <a:rPr lang="es-ES" dirty="0">
                <a:solidFill>
                  <a:schemeClr val="bg1"/>
                </a:solidFill>
              </a:rPr>
              <a:t>Peso ≈ Prioridad</a:t>
            </a:r>
          </a:p>
          <a:p>
            <a:pPr algn="ctr">
              <a:lnSpc>
                <a:spcPct val="150000"/>
              </a:lnSpc>
            </a:pPr>
            <a:r>
              <a:rPr lang="es-ES" dirty="0">
                <a:solidFill>
                  <a:schemeClr val="bg1"/>
                </a:solidFill>
              </a:rPr>
              <a:t>Todos lo ejecutan 1 vez al menos.</a:t>
            </a:r>
          </a:p>
        </p:txBody>
      </p:sp>
      <p:sp>
        <p:nvSpPr>
          <p:cNvPr id="18" name="Cerrar llave 17">
            <a:extLst>
              <a:ext uri="{FF2B5EF4-FFF2-40B4-BE49-F238E27FC236}">
                <a16:creationId xmlns:a16="http://schemas.microsoft.com/office/drawing/2014/main" id="{DFA5A713-F276-D183-2900-14248924D1C6}"/>
              </a:ext>
            </a:extLst>
          </p:cNvPr>
          <p:cNvSpPr/>
          <p:nvPr/>
        </p:nvSpPr>
        <p:spPr>
          <a:xfrm rot="16200000">
            <a:off x="6746644" y="1178057"/>
            <a:ext cx="314513" cy="4084374"/>
          </a:xfrm>
          <a:prstGeom prst="rightBrace">
            <a:avLst/>
          </a:prstGeom>
          <a:noFill/>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p>
        </p:txBody>
      </p:sp>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93CF3C40-C968-A888-AF88-B19B47893845}"/>
                  </a:ext>
                </a:extLst>
              </p:cNvPr>
              <p:cNvSpPr txBox="1"/>
              <p:nvPr/>
            </p:nvSpPr>
            <p:spPr>
              <a:xfrm>
                <a:off x="4925086" y="3301721"/>
                <a:ext cx="3892989" cy="1352871"/>
              </a:xfrm>
              <a:prstGeom prst="rect">
                <a:avLst/>
              </a:prstGeom>
              <a:noFill/>
            </p:spPr>
            <p:txBody>
              <a:bodyPr wrap="square" rtlCol="0">
                <a:spAutoFit/>
              </a:bodyPr>
              <a:lstStyle/>
              <a:p>
                <a:pPr algn="ctr">
                  <a:lnSpc>
                    <a:spcPct val="150000"/>
                  </a:lnSpc>
                </a:pPr>
                <a:r>
                  <a:rPr lang="es-ES" dirty="0">
                    <a:solidFill>
                      <a:schemeClr val="bg1"/>
                    </a:solidFill>
                  </a:rPr>
                  <a:t>Aquel con menor </a:t>
                </a:r>
                <a:r>
                  <a:rPr lang="es-ES" i="1" dirty="0" err="1">
                    <a:solidFill>
                      <a:schemeClr val="bg1"/>
                    </a:solidFill>
                  </a:rPr>
                  <a:t>vruntime</a:t>
                </a:r>
                <a:r>
                  <a:rPr lang="es-ES" i="1" dirty="0">
                    <a:solidFill>
                      <a:schemeClr val="bg1"/>
                    </a:solidFill>
                  </a:rPr>
                  <a:t>.</a:t>
                </a:r>
              </a:p>
              <a:p>
                <a:pPr algn="ctr">
                  <a:lnSpc>
                    <a:spcPct val="150000"/>
                  </a:lnSpc>
                </a:pPr>
                <a14:m>
                  <m:oMathPara xmlns:m="http://schemas.openxmlformats.org/officeDocument/2006/math">
                    <m:oMathParaPr>
                      <m:jc m:val="centerGroup"/>
                    </m:oMathParaPr>
                    <m:oMath xmlns:m="http://schemas.openxmlformats.org/officeDocument/2006/math">
                      <m:r>
                        <a:rPr lang="es-ES" b="0" i="1" smtClean="0">
                          <a:solidFill>
                            <a:schemeClr val="bg1"/>
                          </a:solidFill>
                          <a:latin typeface="Cambria Math" panose="02040503050406030204" pitchFamily="18" charset="0"/>
                        </a:rPr>
                        <m:t>𝑣𝑟𝑢𝑛𝑡𝑖𝑚𝑒</m:t>
                      </m:r>
                      <m:r>
                        <a:rPr lang="es-ES" b="0" i="1" smtClean="0">
                          <a:solidFill>
                            <a:schemeClr val="bg1"/>
                          </a:solidFill>
                          <a:latin typeface="Cambria Math" panose="02040503050406030204" pitchFamily="18" charset="0"/>
                        </a:rPr>
                        <m:t>= </m:t>
                      </m:r>
                      <m:f>
                        <m:fPr>
                          <m:ctrlPr>
                            <a:rPr lang="es-ES" b="0" i="1" smtClean="0">
                              <a:solidFill>
                                <a:schemeClr val="bg1"/>
                              </a:solidFill>
                              <a:latin typeface="Cambria Math" panose="02040503050406030204" pitchFamily="18" charset="0"/>
                            </a:rPr>
                          </m:ctrlPr>
                        </m:fPr>
                        <m:num>
                          <m:r>
                            <a:rPr lang="es-ES" b="0" i="1" smtClean="0">
                              <a:solidFill>
                                <a:schemeClr val="bg1"/>
                              </a:solidFill>
                              <a:latin typeface="Cambria Math" panose="02040503050406030204" pitchFamily="18" charset="0"/>
                            </a:rPr>
                            <m:t>𝑟𝑢𝑛𝑡𝑖𝑚𝑒</m:t>
                          </m:r>
                        </m:num>
                        <m:den>
                          <m:r>
                            <a:rPr lang="es-ES" b="0" i="1" smtClean="0">
                              <a:solidFill>
                                <a:schemeClr val="bg1"/>
                              </a:solidFill>
                              <a:latin typeface="Cambria Math" panose="02040503050406030204" pitchFamily="18" charset="0"/>
                            </a:rPr>
                            <m:t>𝑝𝑒𝑠𝑜</m:t>
                          </m:r>
                        </m:den>
                      </m:f>
                    </m:oMath>
                  </m:oMathPara>
                </a14:m>
                <a:endParaRPr lang="es-ES" i="1" dirty="0">
                  <a:solidFill>
                    <a:schemeClr val="bg1"/>
                  </a:solidFill>
                </a:endParaRPr>
              </a:p>
            </p:txBody>
          </p:sp>
        </mc:Choice>
        <mc:Fallback xmlns="">
          <p:sp>
            <p:nvSpPr>
              <p:cNvPr id="21" name="CuadroTexto 20">
                <a:extLst>
                  <a:ext uri="{FF2B5EF4-FFF2-40B4-BE49-F238E27FC236}">
                    <a16:creationId xmlns:a16="http://schemas.microsoft.com/office/drawing/2014/main" id="{93CF3C40-C968-A888-AF88-B19B47893845}"/>
                  </a:ext>
                </a:extLst>
              </p:cNvPr>
              <p:cNvSpPr txBox="1">
                <a:spLocks noRot="1" noChangeAspect="1" noMove="1" noResize="1" noEditPoints="1" noAdjustHandles="1" noChangeArrowheads="1" noChangeShapeType="1" noTextEdit="1"/>
              </p:cNvSpPr>
              <p:nvPr/>
            </p:nvSpPr>
            <p:spPr>
              <a:xfrm>
                <a:off x="4925086" y="3301721"/>
                <a:ext cx="3892989" cy="1352871"/>
              </a:xfrm>
              <a:prstGeom prst="rect">
                <a:avLst/>
              </a:prstGeom>
              <a:blipFill>
                <a:blip r:embed="rId3"/>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26077457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El planificador de Linux</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CFS</a:t>
            </a:r>
            <a:endParaRPr lang="es-ES" dirty="0">
              <a:solidFill>
                <a:schemeClr val="accent2"/>
              </a:solidFill>
            </a:endParaRPr>
          </a:p>
        </p:txBody>
      </p:sp>
      <p:sp>
        <p:nvSpPr>
          <p:cNvPr id="3" name="CuadroTexto 2">
            <a:extLst>
              <a:ext uri="{FF2B5EF4-FFF2-40B4-BE49-F238E27FC236}">
                <a16:creationId xmlns:a16="http://schemas.microsoft.com/office/drawing/2014/main" id="{D26572B9-BFD4-E393-275A-8C4556D21175}"/>
              </a:ext>
            </a:extLst>
          </p:cNvPr>
          <p:cNvSpPr txBox="1"/>
          <p:nvPr/>
        </p:nvSpPr>
        <p:spPr>
          <a:xfrm>
            <a:off x="215310" y="1248547"/>
            <a:ext cx="7972425" cy="17016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dirty="0">
                <a:solidFill>
                  <a:schemeClr val="bg1"/>
                </a:solidFill>
              </a:rPr>
              <a:t>Implementación de WFQ (</a:t>
            </a:r>
            <a:r>
              <a:rPr lang="es-ES" dirty="0" err="1">
                <a:solidFill>
                  <a:schemeClr val="bg1"/>
                </a:solidFill>
              </a:rPr>
              <a:t>Weighted</a:t>
            </a:r>
            <a:r>
              <a:rPr lang="es-ES" dirty="0">
                <a:solidFill>
                  <a:schemeClr val="bg1"/>
                </a:solidFill>
              </a:rPr>
              <a:t> </a:t>
            </a:r>
            <a:r>
              <a:rPr lang="es-ES" dirty="0" err="1">
                <a:solidFill>
                  <a:schemeClr val="bg1"/>
                </a:solidFill>
              </a:rPr>
              <a:t>Fair</a:t>
            </a:r>
            <a:r>
              <a:rPr lang="es-ES" dirty="0">
                <a:solidFill>
                  <a:schemeClr val="bg1"/>
                </a:solidFill>
              </a:rPr>
              <a:t> </a:t>
            </a:r>
            <a:r>
              <a:rPr lang="es-ES" dirty="0" err="1">
                <a:solidFill>
                  <a:schemeClr val="bg1"/>
                </a:solidFill>
              </a:rPr>
              <a:t>Queueing</a:t>
            </a:r>
            <a:r>
              <a:rPr lang="es-ES" dirty="0">
                <a:solidFill>
                  <a:schemeClr val="bg1"/>
                </a:solidFill>
              </a:rPr>
              <a:t>).</a:t>
            </a:r>
          </a:p>
          <a:p>
            <a:pPr marL="285750" indent="-285750">
              <a:lnSpc>
                <a:spcPct val="150000"/>
              </a:lnSpc>
              <a:buFont typeface="Arial" panose="020B0604020202020204" pitchFamily="34" charset="0"/>
              <a:buChar char="•"/>
            </a:pPr>
            <a:r>
              <a:rPr lang="es-ES" dirty="0">
                <a:solidFill>
                  <a:schemeClr val="bg1"/>
                </a:solidFill>
              </a:rPr>
              <a:t>Ciclos de CPU repartidos a los </a:t>
            </a:r>
            <a:r>
              <a:rPr lang="es-ES" i="1" dirty="0" err="1">
                <a:solidFill>
                  <a:schemeClr val="bg1"/>
                </a:solidFill>
              </a:rPr>
              <a:t>threads</a:t>
            </a:r>
            <a:r>
              <a:rPr lang="es-ES" dirty="0">
                <a:solidFill>
                  <a:schemeClr val="bg1"/>
                </a:solidFill>
              </a:rPr>
              <a:t> en base a sus pesos.</a:t>
            </a:r>
          </a:p>
          <a:p>
            <a:pPr>
              <a:lnSpc>
                <a:spcPct val="150000"/>
              </a:lnSpc>
            </a:pPr>
            <a:endParaRPr lang="es-ES" dirty="0">
              <a:solidFill>
                <a:schemeClr val="bg1"/>
              </a:solidFill>
            </a:endParaRPr>
          </a:p>
          <a:p>
            <a:pPr marL="285750" indent="-285750">
              <a:lnSpc>
                <a:spcPct val="150000"/>
              </a:lnSpc>
              <a:buFont typeface="Arial" panose="020B0604020202020204" pitchFamily="34" charset="0"/>
              <a:buChar char="•"/>
            </a:pPr>
            <a:endParaRPr lang="es-ES" dirty="0">
              <a:solidFill>
                <a:schemeClr val="bg1"/>
              </a:solidFill>
            </a:endParaRPr>
          </a:p>
        </p:txBody>
      </p:sp>
      <p:sp>
        <p:nvSpPr>
          <p:cNvPr id="8" name="Flecha: a la derecha 7">
            <a:extLst>
              <a:ext uri="{FF2B5EF4-FFF2-40B4-BE49-F238E27FC236}">
                <a16:creationId xmlns:a16="http://schemas.microsoft.com/office/drawing/2014/main" id="{D0CD5D77-D460-5B82-227F-B2BA8DFD13F4}"/>
              </a:ext>
            </a:extLst>
          </p:cNvPr>
          <p:cNvSpPr/>
          <p:nvPr/>
        </p:nvSpPr>
        <p:spPr>
          <a:xfrm rot="8206839">
            <a:off x="2410656" y="2196371"/>
            <a:ext cx="43869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10" name="CuadroTexto 9">
            <a:extLst>
              <a:ext uri="{FF2B5EF4-FFF2-40B4-BE49-F238E27FC236}">
                <a16:creationId xmlns:a16="http://schemas.microsoft.com/office/drawing/2014/main" id="{76853BFB-E1FC-2CB4-9760-AF1F522F87EF}"/>
              </a:ext>
            </a:extLst>
          </p:cNvPr>
          <p:cNvSpPr txBox="1"/>
          <p:nvPr/>
        </p:nvSpPr>
        <p:spPr>
          <a:xfrm>
            <a:off x="1107430" y="2514902"/>
            <a:ext cx="2618425" cy="455189"/>
          </a:xfrm>
          <a:prstGeom prst="rect">
            <a:avLst/>
          </a:prstGeom>
          <a:noFill/>
        </p:spPr>
        <p:txBody>
          <a:bodyPr wrap="square" rtlCol="0">
            <a:spAutoFit/>
          </a:bodyPr>
          <a:lstStyle/>
          <a:p>
            <a:pPr>
              <a:lnSpc>
                <a:spcPct val="150000"/>
              </a:lnSpc>
            </a:pPr>
            <a:r>
              <a:rPr lang="es-ES" dirty="0">
                <a:solidFill>
                  <a:schemeClr val="bg1"/>
                </a:solidFill>
              </a:rPr>
              <a:t>Determinar</a:t>
            </a:r>
            <a:r>
              <a:rPr lang="es-ES" i="1" dirty="0">
                <a:solidFill>
                  <a:schemeClr val="bg1"/>
                </a:solidFill>
              </a:rPr>
              <a:t> </a:t>
            </a:r>
            <a:r>
              <a:rPr lang="es-ES" i="1" dirty="0" err="1">
                <a:solidFill>
                  <a:schemeClr val="bg1"/>
                </a:solidFill>
              </a:rPr>
              <a:t>timeslice</a:t>
            </a:r>
            <a:r>
              <a:rPr lang="es-ES" i="1" dirty="0">
                <a:solidFill>
                  <a:schemeClr val="bg1"/>
                </a:solidFill>
              </a:rPr>
              <a:t>.</a:t>
            </a:r>
            <a:endParaRPr lang="es-ES" dirty="0">
              <a:solidFill>
                <a:schemeClr val="bg1"/>
              </a:solidFill>
            </a:endParaRPr>
          </a:p>
        </p:txBody>
      </p:sp>
      <p:sp>
        <p:nvSpPr>
          <p:cNvPr id="13" name="Flecha: a la derecha 12">
            <a:extLst>
              <a:ext uri="{FF2B5EF4-FFF2-40B4-BE49-F238E27FC236}">
                <a16:creationId xmlns:a16="http://schemas.microsoft.com/office/drawing/2014/main" id="{14909CC1-9C61-AC71-B4B3-4B7A31C60E5A}"/>
              </a:ext>
            </a:extLst>
          </p:cNvPr>
          <p:cNvSpPr/>
          <p:nvPr/>
        </p:nvSpPr>
        <p:spPr>
          <a:xfrm>
            <a:off x="4350510" y="2576972"/>
            <a:ext cx="43869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15" name="CuadroTexto 14">
            <a:extLst>
              <a:ext uri="{FF2B5EF4-FFF2-40B4-BE49-F238E27FC236}">
                <a16:creationId xmlns:a16="http://schemas.microsoft.com/office/drawing/2014/main" id="{0D9BA2AA-FACE-EB38-0586-47C57160556D}"/>
              </a:ext>
            </a:extLst>
          </p:cNvPr>
          <p:cNvSpPr txBox="1"/>
          <p:nvPr/>
        </p:nvSpPr>
        <p:spPr>
          <a:xfrm>
            <a:off x="5238474" y="2495042"/>
            <a:ext cx="3344211" cy="455189"/>
          </a:xfrm>
          <a:prstGeom prst="rect">
            <a:avLst/>
          </a:prstGeom>
          <a:noFill/>
        </p:spPr>
        <p:txBody>
          <a:bodyPr wrap="square" rtlCol="0">
            <a:spAutoFit/>
          </a:bodyPr>
          <a:lstStyle/>
          <a:p>
            <a:pPr>
              <a:lnSpc>
                <a:spcPct val="150000"/>
              </a:lnSpc>
            </a:pPr>
            <a:r>
              <a:rPr lang="es-ES" dirty="0">
                <a:solidFill>
                  <a:schemeClr val="bg1"/>
                </a:solidFill>
              </a:rPr>
              <a:t>Seleccionar próximo </a:t>
            </a:r>
            <a:r>
              <a:rPr lang="es-ES" i="1" dirty="0" err="1">
                <a:solidFill>
                  <a:schemeClr val="bg1"/>
                </a:solidFill>
              </a:rPr>
              <a:t>thread</a:t>
            </a:r>
            <a:r>
              <a:rPr lang="es-ES" dirty="0">
                <a:solidFill>
                  <a:schemeClr val="bg1"/>
                </a:solidFill>
              </a:rPr>
              <a:t>.</a:t>
            </a:r>
          </a:p>
        </p:txBody>
      </p:sp>
      <p:sp>
        <p:nvSpPr>
          <p:cNvPr id="16" name="Cerrar llave 15">
            <a:extLst>
              <a:ext uri="{FF2B5EF4-FFF2-40B4-BE49-F238E27FC236}">
                <a16:creationId xmlns:a16="http://schemas.microsoft.com/office/drawing/2014/main" id="{0C04765D-03DC-8E07-BBB2-5F9C66EC8636}"/>
              </a:ext>
            </a:extLst>
          </p:cNvPr>
          <p:cNvSpPr/>
          <p:nvPr/>
        </p:nvSpPr>
        <p:spPr>
          <a:xfrm rot="16200000">
            <a:off x="2259387" y="1002174"/>
            <a:ext cx="314513" cy="4437461"/>
          </a:xfrm>
          <a:prstGeom prst="rightBrace">
            <a:avLst/>
          </a:prstGeom>
          <a:noFill/>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p>
        </p:txBody>
      </p:sp>
      <p:sp>
        <p:nvSpPr>
          <p:cNvPr id="17" name="CuadroTexto 16">
            <a:extLst>
              <a:ext uri="{FF2B5EF4-FFF2-40B4-BE49-F238E27FC236}">
                <a16:creationId xmlns:a16="http://schemas.microsoft.com/office/drawing/2014/main" id="{FB7DED25-ED4F-0F01-D48A-803C7DB78C82}"/>
              </a:ext>
            </a:extLst>
          </p:cNvPr>
          <p:cNvSpPr txBox="1"/>
          <p:nvPr/>
        </p:nvSpPr>
        <p:spPr>
          <a:xfrm>
            <a:off x="126748" y="3342630"/>
            <a:ext cx="4571999" cy="1286186"/>
          </a:xfrm>
          <a:prstGeom prst="rect">
            <a:avLst/>
          </a:prstGeom>
          <a:noFill/>
        </p:spPr>
        <p:txBody>
          <a:bodyPr wrap="square" rtlCol="0">
            <a:spAutoFit/>
          </a:bodyPr>
          <a:lstStyle/>
          <a:p>
            <a:pPr algn="ctr">
              <a:lnSpc>
                <a:spcPct val="150000"/>
              </a:lnSpc>
            </a:pPr>
            <a:r>
              <a:rPr lang="es-ES" dirty="0">
                <a:solidFill>
                  <a:schemeClr val="bg1"/>
                </a:solidFill>
              </a:rPr>
              <a:t>Mayor o menor en función del peso.</a:t>
            </a:r>
          </a:p>
          <a:p>
            <a:pPr algn="ctr">
              <a:lnSpc>
                <a:spcPct val="150000"/>
              </a:lnSpc>
            </a:pPr>
            <a:r>
              <a:rPr lang="es-ES" dirty="0">
                <a:solidFill>
                  <a:schemeClr val="bg1"/>
                </a:solidFill>
              </a:rPr>
              <a:t>Peso ≈ Prioridad</a:t>
            </a:r>
          </a:p>
          <a:p>
            <a:pPr algn="ctr">
              <a:lnSpc>
                <a:spcPct val="150000"/>
              </a:lnSpc>
            </a:pPr>
            <a:r>
              <a:rPr lang="es-ES" dirty="0">
                <a:solidFill>
                  <a:schemeClr val="bg1"/>
                </a:solidFill>
              </a:rPr>
              <a:t>Todos lo ejecutan 1 vez al menos.</a:t>
            </a:r>
          </a:p>
        </p:txBody>
      </p:sp>
      <p:sp>
        <p:nvSpPr>
          <p:cNvPr id="18" name="Cerrar llave 17">
            <a:extLst>
              <a:ext uri="{FF2B5EF4-FFF2-40B4-BE49-F238E27FC236}">
                <a16:creationId xmlns:a16="http://schemas.microsoft.com/office/drawing/2014/main" id="{DFA5A713-F276-D183-2900-14248924D1C6}"/>
              </a:ext>
            </a:extLst>
          </p:cNvPr>
          <p:cNvSpPr/>
          <p:nvPr/>
        </p:nvSpPr>
        <p:spPr>
          <a:xfrm rot="16200000">
            <a:off x="6746644" y="1178057"/>
            <a:ext cx="314513" cy="4084374"/>
          </a:xfrm>
          <a:prstGeom prst="rightBrace">
            <a:avLst/>
          </a:prstGeom>
          <a:noFill/>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sz="1350"/>
          </a:p>
        </p:txBody>
      </p:sp>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93CF3C40-C968-A888-AF88-B19B47893845}"/>
                  </a:ext>
                </a:extLst>
              </p:cNvPr>
              <p:cNvSpPr txBox="1"/>
              <p:nvPr/>
            </p:nvSpPr>
            <p:spPr>
              <a:xfrm>
                <a:off x="4925086" y="3301721"/>
                <a:ext cx="3892989" cy="1352871"/>
              </a:xfrm>
              <a:prstGeom prst="rect">
                <a:avLst/>
              </a:prstGeom>
              <a:noFill/>
            </p:spPr>
            <p:txBody>
              <a:bodyPr wrap="square" rtlCol="0">
                <a:spAutoFit/>
              </a:bodyPr>
              <a:lstStyle/>
              <a:p>
                <a:pPr algn="ctr">
                  <a:lnSpc>
                    <a:spcPct val="150000"/>
                  </a:lnSpc>
                </a:pPr>
                <a:r>
                  <a:rPr lang="es-ES" dirty="0">
                    <a:solidFill>
                      <a:schemeClr val="bg1"/>
                    </a:solidFill>
                  </a:rPr>
                  <a:t>Aquel con menor </a:t>
                </a:r>
                <a:r>
                  <a:rPr lang="es-ES" i="1" dirty="0" err="1">
                    <a:solidFill>
                      <a:schemeClr val="bg1"/>
                    </a:solidFill>
                  </a:rPr>
                  <a:t>vruntime</a:t>
                </a:r>
                <a:r>
                  <a:rPr lang="es-ES" i="1" dirty="0">
                    <a:solidFill>
                      <a:schemeClr val="bg1"/>
                    </a:solidFill>
                  </a:rPr>
                  <a:t>.</a:t>
                </a:r>
              </a:p>
              <a:p>
                <a:pPr algn="ctr">
                  <a:lnSpc>
                    <a:spcPct val="150000"/>
                  </a:lnSpc>
                </a:pPr>
                <a14:m>
                  <m:oMathPara xmlns:m="http://schemas.openxmlformats.org/officeDocument/2006/math">
                    <m:oMathParaPr>
                      <m:jc m:val="centerGroup"/>
                    </m:oMathParaPr>
                    <m:oMath xmlns:m="http://schemas.openxmlformats.org/officeDocument/2006/math">
                      <m:r>
                        <a:rPr lang="es-ES" b="0" i="1" smtClean="0">
                          <a:solidFill>
                            <a:schemeClr val="bg1"/>
                          </a:solidFill>
                          <a:latin typeface="Cambria Math" panose="02040503050406030204" pitchFamily="18" charset="0"/>
                        </a:rPr>
                        <m:t>𝑣𝑟𝑢𝑛𝑡𝑖𝑚𝑒</m:t>
                      </m:r>
                      <m:r>
                        <a:rPr lang="es-ES" b="0" i="1" smtClean="0">
                          <a:solidFill>
                            <a:schemeClr val="bg1"/>
                          </a:solidFill>
                          <a:latin typeface="Cambria Math" panose="02040503050406030204" pitchFamily="18" charset="0"/>
                        </a:rPr>
                        <m:t>= </m:t>
                      </m:r>
                      <m:f>
                        <m:fPr>
                          <m:ctrlPr>
                            <a:rPr lang="es-ES" b="0" i="1" smtClean="0">
                              <a:solidFill>
                                <a:schemeClr val="bg1"/>
                              </a:solidFill>
                              <a:latin typeface="Cambria Math" panose="02040503050406030204" pitchFamily="18" charset="0"/>
                            </a:rPr>
                          </m:ctrlPr>
                        </m:fPr>
                        <m:num>
                          <m:r>
                            <a:rPr lang="es-ES" b="0" i="1" smtClean="0">
                              <a:solidFill>
                                <a:schemeClr val="bg1"/>
                              </a:solidFill>
                              <a:latin typeface="Cambria Math" panose="02040503050406030204" pitchFamily="18" charset="0"/>
                            </a:rPr>
                            <m:t>𝑟𝑢𝑛𝑡𝑖𝑚𝑒</m:t>
                          </m:r>
                        </m:num>
                        <m:den>
                          <m:r>
                            <a:rPr lang="es-ES" b="0" i="1" smtClean="0">
                              <a:solidFill>
                                <a:schemeClr val="bg1"/>
                              </a:solidFill>
                              <a:latin typeface="Cambria Math" panose="02040503050406030204" pitchFamily="18" charset="0"/>
                            </a:rPr>
                            <m:t>𝑝𝑒𝑠𝑜</m:t>
                          </m:r>
                        </m:den>
                      </m:f>
                    </m:oMath>
                  </m:oMathPara>
                </a14:m>
                <a:endParaRPr lang="es-ES" i="1" dirty="0">
                  <a:solidFill>
                    <a:schemeClr val="bg1"/>
                  </a:solidFill>
                </a:endParaRPr>
              </a:p>
            </p:txBody>
          </p:sp>
        </mc:Choice>
        <mc:Fallback xmlns="">
          <p:sp>
            <p:nvSpPr>
              <p:cNvPr id="21" name="CuadroTexto 20">
                <a:extLst>
                  <a:ext uri="{FF2B5EF4-FFF2-40B4-BE49-F238E27FC236}">
                    <a16:creationId xmlns:a16="http://schemas.microsoft.com/office/drawing/2014/main" id="{93CF3C40-C968-A888-AF88-B19B47893845}"/>
                  </a:ext>
                </a:extLst>
              </p:cNvPr>
              <p:cNvSpPr txBox="1">
                <a:spLocks noRot="1" noChangeAspect="1" noMove="1" noResize="1" noEditPoints="1" noAdjustHandles="1" noChangeArrowheads="1" noChangeShapeType="1" noTextEdit="1"/>
              </p:cNvSpPr>
              <p:nvPr/>
            </p:nvSpPr>
            <p:spPr>
              <a:xfrm>
                <a:off x="4925086" y="3301721"/>
                <a:ext cx="3892989" cy="1352871"/>
              </a:xfrm>
              <a:prstGeom prst="rect">
                <a:avLst/>
              </a:prstGeom>
              <a:blipFill>
                <a:blip r:embed="rId3"/>
                <a:stretch>
                  <a:fillRect/>
                </a:stretch>
              </a:blipFill>
            </p:spPr>
            <p:txBody>
              <a:bodyPr/>
              <a:lstStyle/>
              <a:p>
                <a:r>
                  <a:rPr lang="es-ES">
                    <a:noFill/>
                  </a:rPr>
                  <a:t> </a:t>
                </a:r>
              </a:p>
            </p:txBody>
          </p:sp>
        </mc:Fallback>
      </mc:AlternateContent>
      <p:pic>
        <p:nvPicPr>
          <p:cNvPr id="23" name="Imagen 22" descr="Diagrama, Esquemático&#10;&#10;Descripción generada automáticamente">
            <a:extLst>
              <a:ext uri="{FF2B5EF4-FFF2-40B4-BE49-F238E27FC236}">
                <a16:creationId xmlns:a16="http://schemas.microsoft.com/office/drawing/2014/main" id="{9327BE79-4BF2-11CA-3C60-E2F75F8F7F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5648" y="4323445"/>
            <a:ext cx="5812944" cy="2524099"/>
          </a:xfrm>
          <a:prstGeom prst="rect">
            <a:avLst/>
          </a:prstGeom>
        </p:spPr>
      </p:pic>
      <p:sp>
        <p:nvSpPr>
          <p:cNvPr id="24" name="Elipse 23">
            <a:extLst>
              <a:ext uri="{FF2B5EF4-FFF2-40B4-BE49-F238E27FC236}">
                <a16:creationId xmlns:a16="http://schemas.microsoft.com/office/drawing/2014/main" id="{EC5646F6-5E85-AE1B-2B57-E26BBE40311F}"/>
              </a:ext>
            </a:extLst>
          </p:cNvPr>
          <p:cNvSpPr/>
          <p:nvPr/>
        </p:nvSpPr>
        <p:spPr>
          <a:xfrm>
            <a:off x="2018923" y="5758004"/>
            <a:ext cx="814812" cy="552261"/>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Flecha: a la derecha 3">
            <a:extLst>
              <a:ext uri="{FF2B5EF4-FFF2-40B4-BE49-F238E27FC236}">
                <a16:creationId xmlns:a16="http://schemas.microsoft.com/office/drawing/2014/main" id="{45FDE4B6-61EF-3FC7-DFC0-1F93267E798D}"/>
              </a:ext>
            </a:extLst>
          </p:cNvPr>
          <p:cNvSpPr/>
          <p:nvPr/>
        </p:nvSpPr>
        <p:spPr>
          <a:xfrm rot="1511275">
            <a:off x="1034337" y="5446217"/>
            <a:ext cx="953845" cy="392415"/>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Tree>
    <p:extLst>
      <p:ext uri="{BB962C8B-B14F-4D97-AF65-F5344CB8AC3E}">
        <p14:creationId xmlns:p14="http://schemas.microsoft.com/office/powerpoint/2010/main" val="200099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El planificador de Linux</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CFS (</a:t>
            </a:r>
            <a:r>
              <a:rPr lang="es-ES" sz="2800" i="1" dirty="0" err="1">
                <a:solidFill>
                  <a:schemeClr val="accent2"/>
                </a:solidFill>
                <a:latin typeface="Amasis MT Pro Black"/>
              </a:rPr>
              <a:t>Multi-core</a:t>
            </a:r>
            <a:r>
              <a:rPr lang="es-ES" sz="2800" i="1" dirty="0">
                <a:solidFill>
                  <a:schemeClr val="accent2"/>
                </a:solidFill>
                <a:latin typeface="Amasis MT Pro Black"/>
              </a:rPr>
              <a:t>)</a:t>
            </a:r>
            <a:endParaRPr lang="es-ES" dirty="0">
              <a:solidFill>
                <a:schemeClr val="accent2"/>
              </a:solidFill>
            </a:endParaRPr>
          </a:p>
        </p:txBody>
      </p:sp>
      <p:sp>
        <p:nvSpPr>
          <p:cNvPr id="4" name="CuadroTexto 3">
            <a:extLst>
              <a:ext uri="{FF2B5EF4-FFF2-40B4-BE49-F238E27FC236}">
                <a16:creationId xmlns:a16="http://schemas.microsoft.com/office/drawing/2014/main" id="{2E2E43B8-78B4-6E8A-4988-C269AE50F1AD}"/>
              </a:ext>
            </a:extLst>
          </p:cNvPr>
          <p:cNvSpPr txBox="1"/>
          <p:nvPr/>
        </p:nvSpPr>
        <p:spPr>
          <a:xfrm>
            <a:off x="215310" y="1320972"/>
            <a:ext cx="7972425" cy="128618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dirty="0">
                <a:solidFill>
                  <a:schemeClr val="bg1"/>
                </a:solidFill>
              </a:rPr>
              <a:t>No existe una cola única.</a:t>
            </a:r>
          </a:p>
          <a:p>
            <a:pPr>
              <a:lnSpc>
                <a:spcPct val="150000"/>
              </a:lnSpc>
            </a:pPr>
            <a:endParaRPr lang="es-ES" dirty="0">
              <a:solidFill>
                <a:schemeClr val="bg1"/>
              </a:solidFill>
            </a:endParaRPr>
          </a:p>
          <a:p>
            <a:pPr marL="285750" indent="-285750">
              <a:lnSpc>
                <a:spcPct val="150000"/>
              </a:lnSpc>
              <a:buFont typeface="Arial" panose="020B0604020202020204" pitchFamily="34" charset="0"/>
              <a:buChar char="•"/>
            </a:pPr>
            <a:endParaRPr lang="es-ES" dirty="0">
              <a:solidFill>
                <a:schemeClr val="bg1"/>
              </a:solidFill>
            </a:endParaRPr>
          </a:p>
        </p:txBody>
      </p:sp>
      <p:sp>
        <p:nvSpPr>
          <p:cNvPr id="6" name="Flecha: a la derecha 5">
            <a:extLst>
              <a:ext uri="{FF2B5EF4-FFF2-40B4-BE49-F238E27FC236}">
                <a16:creationId xmlns:a16="http://schemas.microsoft.com/office/drawing/2014/main" id="{CE62D7F8-FB66-1F2A-6BB6-0E9604B1A72C}"/>
              </a:ext>
            </a:extLst>
          </p:cNvPr>
          <p:cNvSpPr/>
          <p:nvPr/>
        </p:nvSpPr>
        <p:spPr>
          <a:xfrm>
            <a:off x="3657600" y="1413002"/>
            <a:ext cx="1606670"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dirty="0"/>
          </a:p>
        </p:txBody>
      </p:sp>
      <p:sp>
        <p:nvSpPr>
          <p:cNvPr id="7" name="CuadroTexto 6">
            <a:extLst>
              <a:ext uri="{FF2B5EF4-FFF2-40B4-BE49-F238E27FC236}">
                <a16:creationId xmlns:a16="http://schemas.microsoft.com/office/drawing/2014/main" id="{A2A9C12E-0684-5516-48A2-F0479683AB93}"/>
              </a:ext>
            </a:extLst>
          </p:cNvPr>
          <p:cNvSpPr txBox="1"/>
          <p:nvPr/>
        </p:nvSpPr>
        <p:spPr>
          <a:xfrm>
            <a:off x="5368738" y="1341811"/>
            <a:ext cx="3337822" cy="455189"/>
          </a:xfrm>
          <a:prstGeom prst="rect">
            <a:avLst/>
          </a:prstGeom>
          <a:noFill/>
        </p:spPr>
        <p:txBody>
          <a:bodyPr wrap="square" rtlCol="0">
            <a:spAutoFit/>
          </a:bodyPr>
          <a:lstStyle/>
          <a:p>
            <a:pPr>
              <a:lnSpc>
                <a:spcPct val="150000"/>
              </a:lnSpc>
            </a:pPr>
            <a:r>
              <a:rPr lang="es-ES" dirty="0">
                <a:solidFill>
                  <a:schemeClr val="bg1"/>
                </a:solidFill>
              </a:rPr>
              <a:t>Una cola para cada </a:t>
            </a:r>
            <a:r>
              <a:rPr lang="es-ES" i="1" dirty="0" err="1">
                <a:solidFill>
                  <a:schemeClr val="bg1"/>
                </a:solidFill>
              </a:rPr>
              <a:t>core</a:t>
            </a:r>
            <a:r>
              <a:rPr lang="es-ES" dirty="0">
                <a:solidFill>
                  <a:schemeClr val="bg1"/>
                </a:solidFill>
              </a:rPr>
              <a:t>.</a:t>
            </a:r>
          </a:p>
        </p:txBody>
      </p:sp>
      <p:sp>
        <p:nvSpPr>
          <p:cNvPr id="9" name="Flecha: a la derecha 8">
            <a:extLst>
              <a:ext uri="{FF2B5EF4-FFF2-40B4-BE49-F238E27FC236}">
                <a16:creationId xmlns:a16="http://schemas.microsoft.com/office/drawing/2014/main" id="{36C00344-1FB7-B9BF-F36B-631F39810501}"/>
              </a:ext>
            </a:extLst>
          </p:cNvPr>
          <p:cNvSpPr/>
          <p:nvPr/>
        </p:nvSpPr>
        <p:spPr>
          <a:xfrm rot="5400000">
            <a:off x="3863774" y="2214356"/>
            <a:ext cx="1067911"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11" name="CuadroTexto 10">
            <a:extLst>
              <a:ext uri="{FF2B5EF4-FFF2-40B4-BE49-F238E27FC236}">
                <a16:creationId xmlns:a16="http://schemas.microsoft.com/office/drawing/2014/main" id="{0EB350A5-55F8-E7D5-0A06-89752466FDEC}"/>
              </a:ext>
            </a:extLst>
          </p:cNvPr>
          <p:cNvSpPr txBox="1"/>
          <p:nvPr/>
        </p:nvSpPr>
        <p:spPr>
          <a:xfrm>
            <a:off x="1647731" y="2972585"/>
            <a:ext cx="5549774" cy="455189"/>
          </a:xfrm>
          <a:prstGeom prst="rect">
            <a:avLst/>
          </a:prstGeom>
          <a:noFill/>
        </p:spPr>
        <p:txBody>
          <a:bodyPr wrap="square" rtlCol="0">
            <a:spAutoFit/>
          </a:bodyPr>
          <a:lstStyle/>
          <a:p>
            <a:pPr>
              <a:lnSpc>
                <a:spcPct val="150000"/>
              </a:lnSpc>
            </a:pPr>
            <a:r>
              <a:rPr lang="es-ES" dirty="0">
                <a:solidFill>
                  <a:schemeClr val="bg1"/>
                </a:solidFill>
              </a:rPr>
              <a:t>Minimiza el coste de los cambios de contexto.</a:t>
            </a:r>
          </a:p>
        </p:txBody>
      </p:sp>
      <p:sp>
        <p:nvSpPr>
          <p:cNvPr id="12" name="CuadroTexto 11">
            <a:extLst>
              <a:ext uri="{FF2B5EF4-FFF2-40B4-BE49-F238E27FC236}">
                <a16:creationId xmlns:a16="http://schemas.microsoft.com/office/drawing/2014/main" id="{34B780A5-18A6-019C-8251-0C882C983636}"/>
              </a:ext>
            </a:extLst>
          </p:cNvPr>
          <p:cNvSpPr txBox="1"/>
          <p:nvPr/>
        </p:nvSpPr>
        <p:spPr>
          <a:xfrm>
            <a:off x="215309" y="3548536"/>
            <a:ext cx="7972425" cy="128618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dirty="0">
                <a:solidFill>
                  <a:schemeClr val="bg1"/>
                </a:solidFill>
              </a:rPr>
              <a:t>Las colas de cada </a:t>
            </a:r>
            <a:r>
              <a:rPr lang="es-ES" i="1" dirty="0" err="1">
                <a:solidFill>
                  <a:schemeClr val="bg1"/>
                </a:solidFill>
              </a:rPr>
              <a:t>core</a:t>
            </a:r>
            <a:r>
              <a:rPr lang="es-ES" i="1" dirty="0">
                <a:solidFill>
                  <a:schemeClr val="bg1"/>
                </a:solidFill>
              </a:rPr>
              <a:t> </a:t>
            </a:r>
            <a:r>
              <a:rPr lang="es-ES" dirty="0">
                <a:solidFill>
                  <a:schemeClr val="bg1"/>
                </a:solidFill>
              </a:rPr>
              <a:t>deben encontrarse balanceadas.</a:t>
            </a:r>
          </a:p>
          <a:p>
            <a:pPr>
              <a:lnSpc>
                <a:spcPct val="150000"/>
              </a:lnSpc>
            </a:pPr>
            <a:endParaRPr lang="es-ES" dirty="0">
              <a:solidFill>
                <a:schemeClr val="bg1"/>
              </a:solidFill>
            </a:endParaRPr>
          </a:p>
          <a:p>
            <a:pPr marL="285750" indent="-285750">
              <a:lnSpc>
                <a:spcPct val="150000"/>
              </a:lnSpc>
              <a:buFont typeface="Arial" panose="020B0604020202020204" pitchFamily="34" charset="0"/>
              <a:buChar char="•"/>
            </a:pPr>
            <a:endParaRPr lang="es-ES" dirty="0">
              <a:solidFill>
                <a:schemeClr val="bg1"/>
              </a:solidFill>
            </a:endParaRPr>
          </a:p>
        </p:txBody>
      </p:sp>
      <p:pic>
        <p:nvPicPr>
          <p:cNvPr id="14" name="Imagen 13" descr="Icono&#10;&#10;Descripción generada automáticamente">
            <a:extLst>
              <a:ext uri="{FF2B5EF4-FFF2-40B4-BE49-F238E27FC236}">
                <a16:creationId xmlns:a16="http://schemas.microsoft.com/office/drawing/2014/main" id="{23ABE883-B37B-6CA2-0485-EC1CD178AB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7791" y="4202824"/>
            <a:ext cx="912306" cy="912306"/>
          </a:xfrm>
          <a:prstGeom prst="rect">
            <a:avLst/>
          </a:prstGeom>
        </p:spPr>
      </p:pic>
      <p:pic>
        <p:nvPicPr>
          <p:cNvPr id="19" name="Imagen 18" descr="Icono&#10;&#10;Descripción generada automáticamente">
            <a:extLst>
              <a:ext uri="{FF2B5EF4-FFF2-40B4-BE49-F238E27FC236}">
                <a16:creationId xmlns:a16="http://schemas.microsoft.com/office/drawing/2014/main" id="{639E01EA-B327-3BF7-8CCA-BC68C8E337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7791" y="5642408"/>
            <a:ext cx="912306" cy="912306"/>
          </a:xfrm>
          <a:prstGeom prst="rect">
            <a:avLst/>
          </a:prstGeom>
        </p:spPr>
      </p:pic>
      <p:pic>
        <p:nvPicPr>
          <p:cNvPr id="22" name="Imagen 21" descr="Imagen que contiene abrelatas, colador de té&#10;&#10;Descripción generada automáticamente">
            <a:extLst>
              <a:ext uri="{FF2B5EF4-FFF2-40B4-BE49-F238E27FC236}">
                <a16:creationId xmlns:a16="http://schemas.microsoft.com/office/drawing/2014/main" id="{D4C553B9-AF57-2CFA-B6B9-B56F5BB1EBB1}"/>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180216" y="4253718"/>
            <a:ext cx="349774" cy="810518"/>
          </a:xfrm>
          <a:prstGeom prst="rect">
            <a:avLst/>
          </a:prstGeom>
        </p:spPr>
      </p:pic>
      <p:sp>
        <p:nvSpPr>
          <p:cNvPr id="23" name="CuadroTexto 22">
            <a:extLst>
              <a:ext uri="{FF2B5EF4-FFF2-40B4-BE49-F238E27FC236}">
                <a16:creationId xmlns:a16="http://schemas.microsoft.com/office/drawing/2014/main" id="{33CEF013-ABC3-526A-B655-FC53302E4650}"/>
              </a:ext>
            </a:extLst>
          </p:cNvPr>
          <p:cNvSpPr txBox="1"/>
          <p:nvPr/>
        </p:nvSpPr>
        <p:spPr>
          <a:xfrm>
            <a:off x="2211967" y="4383117"/>
            <a:ext cx="1038953" cy="455189"/>
          </a:xfrm>
          <a:prstGeom prst="rect">
            <a:avLst/>
          </a:prstGeom>
          <a:noFill/>
        </p:spPr>
        <p:txBody>
          <a:bodyPr wrap="square" rtlCol="0">
            <a:spAutoFit/>
          </a:bodyPr>
          <a:lstStyle/>
          <a:p>
            <a:pPr>
              <a:lnSpc>
                <a:spcPct val="150000"/>
              </a:lnSpc>
            </a:pPr>
            <a:r>
              <a:rPr lang="es-ES" b="1" dirty="0">
                <a:solidFill>
                  <a:schemeClr val="bg1"/>
                </a:solidFill>
              </a:rPr>
              <a:t>1 (LP) x</a:t>
            </a:r>
          </a:p>
        </p:txBody>
      </p:sp>
      <p:cxnSp>
        <p:nvCxnSpPr>
          <p:cNvPr id="25" name="Conector recto de flecha 24">
            <a:extLst>
              <a:ext uri="{FF2B5EF4-FFF2-40B4-BE49-F238E27FC236}">
                <a16:creationId xmlns:a16="http://schemas.microsoft.com/office/drawing/2014/main" id="{18F72617-076D-538B-89B1-CFAB19727AFD}"/>
              </a:ext>
            </a:extLst>
          </p:cNvPr>
          <p:cNvCxnSpPr>
            <a:cxnSpLocks/>
          </p:cNvCxnSpPr>
          <p:nvPr/>
        </p:nvCxnSpPr>
        <p:spPr>
          <a:xfrm>
            <a:off x="3622114" y="4658977"/>
            <a:ext cx="478220" cy="0"/>
          </a:xfrm>
          <a:prstGeom prst="straightConnector1">
            <a:avLst/>
          </a:prstGeom>
          <a:ln w="38100">
            <a:solidFill>
              <a:srgbClr val="002611"/>
            </a:solidFill>
            <a:tailEnd type="triangle"/>
          </a:ln>
        </p:spPr>
        <p:style>
          <a:lnRef idx="1">
            <a:schemeClr val="accent1"/>
          </a:lnRef>
          <a:fillRef idx="0">
            <a:schemeClr val="accent1"/>
          </a:fillRef>
          <a:effectRef idx="0">
            <a:schemeClr val="accent1"/>
          </a:effectRef>
          <a:fontRef idx="minor">
            <a:schemeClr val="tx1"/>
          </a:fontRef>
        </p:style>
      </p:cxnSp>
      <p:pic>
        <p:nvPicPr>
          <p:cNvPr id="28" name="Imagen 27" descr="Imagen que contiene abrelatas, colador de té&#10;&#10;Descripción generada automáticamente">
            <a:extLst>
              <a:ext uri="{FF2B5EF4-FFF2-40B4-BE49-F238E27FC236}">
                <a16:creationId xmlns:a16="http://schemas.microsoft.com/office/drawing/2014/main" id="{C4CE3FF2-0A5C-B717-40FE-BB2C93CF60AB}"/>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180216" y="5675193"/>
            <a:ext cx="349774" cy="810518"/>
          </a:xfrm>
          <a:prstGeom prst="rect">
            <a:avLst/>
          </a:prstGeom>
        </p:spPr>
      </p:pic>
      <p:sp>
        <p:nvSpPr>
          <p:cNvPr id="29" name="CuadroTexto 28">
            <a:extLst>
              <a:ext uri="{FF2B5EF4-FFF2-40B4-BE49-F238E27FC236}">
                <a16:creationId xmlns:a16="http://schemas.microsoft.com/office/drawing/2014/main" id="{8B39E34C-4265-04F5-0798-0B38C2E2F6EB}"/>
              </a:ext>
            </a:extLst>
          </p:cNvPr>
          <p:cNvSpPr txBox="1"/>
          <p:nvPr/>
        </p:nvSpPr>
        <p:spPr>
          <a:xfrm>
            <a:off x="2103708" y="5769418"/>
            <a:ext cx="1195056" cy="454292"/>
          </a:xfrm>
          <a:prstGeom prst="rect">
            <a:avLst/>
          </a:prstGeom>
          <a:noFill/>
        </p:spPr>
        <p:txBody>
          <a:bodyPr wrap="square" rtlCol="0">
            <a:spAutoFit/>
          </a:bodyPr>
          <a:lstStyle/>
          <a:p>
            <a:pPr>
              <a:lnSpc>
                <a:spcPct val="150000"/>
              </a:lnSpc>
            </a:pPr>
            <a:r>
              <a:rPr lang="es-ES" b="1" dirty="0">
                <a:solidFill>
                  <a:schemeClr val="bg1"/>
                </a:solidFill>
              </a:rPr>
              <a:t>10 (HP) x</a:t>
            </a:r>
          </a:p>
        </p:txBody>
      </p:sp>
      <p:cxnSp>
        <p:nvCxnSpPr>
          <p:cNvPr id="30" name="Conector recto de flecha 29">
            <a:extLst>
              <a:ext uri="{FF2B5EF4-FFF2-40B4-BE49-F238E27FC236}">
                <a16:creationId xmlns:a16="http://schemas.microsoft.com/office/drawing/2014/main" id="{4122FEB8-E78D-6499-481D-23359EC6C2A3}"/>
              </a:ext>
            </a:extLst>
          </p:cNvPr>
          <p:cNvCxnSpPr>
            <a:cxnSpLocks/>
          </p:cNvCxnSpPr>
          <p:nvPr/>
        </p:nvCxnSpPr>
        <p:spPr>
          <a:xfrm>
            <a:off x="3622114" y="6080452"/>
            <a:ext cx="478220" cy="0"/>
          </a:xfrm>
          <a:prstGeom prst="straightConnector1">
            <a:avLst/>
          </a:prstGeom>
          <a:ln w="38100">
            <a:solidFill>
              <a:srgbClr val="002611"/>
            </a:solidFill>
            <a:tailEnd type="triangle"/>
          </a:ln>
        </p:spPr>
        <p:style>
          <a:lnRef idx="1">
            <a:schemeClr val="accent1"/>
          </a:lnRef>
          <a:fillRef idx="0">
            <a:schemeClr val="accent1"/>
          </a:fillRef>
          <a:effectRef idx="0">
            <a:schemeClr val="accent1"/>
          </a:effectRef>
          <a:fontRef idx="minor">
            <a:schemeClr val="tx1"/>
          </a:fontRef>
        </p:style>
      </p:cxnSp>
      <p:sp>
        <p:nvSpPr>
          <p:cNvPr id="31" name="Rectángulo 30">
            <a:extLst>
              <a:ext uri="{FF2B5EF4-FFF2-40B4-BE49-F238E27FC236}">
                <a16:creationId xmlns:a16="http://schemas.microsoft.com/office/drawing/2014/main" id="{AC91ADE2-47C1-27C6-D941-B47C03BF96B8}"/>
              </a:ext>
            </a:extLst>
          </p:cNvPr>
          <p:cNvSpPr/>
          <p:nvPr/>
        </p:nvSpPr>
        <p:spPr>
          <a:xfrm>
            <a:off x="4135854" y="4089890"/>
            <a:ext cx="1232884" cy="2710216"/>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5" name="Gráfico 34" descr="Signo de interrogación con relleno sólido">
            <a:extLst>
              <a:ext uri="{FF2B5EF4-FFF2-40B4-BE49-F238E27FC236}">
                <a16:creationId xmlns:a16="http://schemas.microsoft.com/office/drawing/2014/main" id="{3B35A38F-BFA5-FAF4-9CCC-B04679087DF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71850" y="4499532"/>
            <a:ext cx="1687953" cy="1687953"/>
          </a:xfrm>
          <a:prstGeom prst="rect">
            <a:avLst/>
          </a:prstGeom>
        </p:spPr>
      </p:pic>
    </p:spTree>
    <p:extLst>
      <p:ext uri="{BB962C8B-B14F-4D97-AF65-F5344CB8AC3E}">
        <p14:creationId xmlns:p14="http://schemas.microsoft.com/office/powerpoint/2010/main" val="4100340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El planificador de Linux</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CFS (</a:t>
            </a:r>
            <a:r>
              <a:rPr lang="es-ES" sz="2800" i="1" dirty="0" err="1">
                <a:solidFill>
                  <a:schemeClr val="accent2"/>
                </a:solidFill>
                <a:latin typeface="Amasis MT Pro Black"/>
              </a:rPr>
              <a:t>Multi-core</a:t>
            </a:r>
            <a:r>
              <a:rPr lang="es-ES" sz="2800" i="1" dirty="0">
                <a:solidFill>
                  <a:schemeClr val="accent2"/>
                </a:solidFill>
                <a:latin typeface="Amasis MT Pro Black"/>
              </a:rPr>
              <a:t>)</a:t>
            </a:r>
            <a:endParaRPr lang="es-ES" dirty="0">
              <a:solidFill>
                <a:schemeClr val="accent2"/>
              </a:solidFill>
            </a:endParaRPr>
          </a:p>
        </p:txBody>
      </p:sp>
      <p:sp>
        <p:nvSpPr>
          <p:cNvPr id="8" name="CuadroTexto 7">
            <a:extLst>
              <a:ext uri="{FF2B5EF4-FFF2-40B4-BE49-F238E27FC236}">
                <a16:creationId xmlns:a16="http://schemas.microsoft.com/office/drawing/2014/main" id="{D468CB26-F95D-C827-FD53-7F942D202E64}"/>
              </a:ext>
            </a:extLst>
          </p:cNvPr>
          <p:cNvSpPr txBox="1"/>
          <p:nvPr/>
        </p:nvSpPr>
        <p:spPr>
          <a:xfrm>
            <a:off x="120252" y="1479620"/>
            <a:ext cx="8858249" cy="1947969"/>
          </a:xfrm>
          <a:prstGeom prst="rect">
            <a:avLst/>
          </a:prstGeom>
          <a:noFill/>
          <a:ln w="57150">
            <a:solidFill>
              <a:schemeClr val="bg1"/>
            </a:solidFill>
          </a:ln>
        </p:spPr>
        <p:txBody>
          <a:bodyPr wrap="square" rtlCol="0">
            <a:spAutoFit/>
          </a:bodyPr>
          <a:lstStyle/>
          <a:p>
            <a:pPr algn="ctr">
              <a:lnSpc>
                <a:spcPct val="150000"/>
              </a:lnSpc>
            </a:pPr>
            <a:r>
              <a:rPr lang="en-US" sz="2800" b="1" dirty="0">
                <a:solidFill>
                  <a:schemeClr val="bg1"/>
                </a:solidFill>
              </a:rPr>
              <a:t>“I suspect that making the scheduler use per-CPU</a:t>
            </a:r>
          </a:p>
          <a:p>
            <a:pPr algn="ctr">
              <a:lnSpc>
                <a:spcPct val="150000"/>
              </a:lnSpc>
            </a:pPr>
            <a:r>
              <a:rPr lang="en-US" sz="2800" b="1" dirty="0">
                <a:solidFill>
                  <a:schemeClr val="bg1"/>
                </a:solidFill>
              </a:rPr>
              <a:t>queues together with some inter-CPU load balancing logic is probably trivial.”</a:t>
            </a:r>
          </a:p>
        </p:txBody>
      </p:sp>
      <p:sp>
        <p:nvSpPr>
          <p:cNvPr id="10" name="Rectángulo 9">
            <a:extLst>
              <a:ext uri="{FF2B5EF4-FFF2-40B4-BE49-F238E27FC236}">
                <a16:creationId xmlns:a16="http://schemas.microsoft.com/office/drawing/2014/main" id="{E15E92EC-1D54-E5A5-02DA-CD424FF42973}"/>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482039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El planificador de Linux</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CFS (</a:t>
            </a:r>
            <a:r>
              <a:rPr lang="es-ES" sz="2800" i="1" dirty="0" err="1">
                <a:solidFill>
                  <a:schemeClr val="accent2"/>
                </a:solidFill>
                <a:latin typeface="Amasis MT Pro Black"/>
              </a:rPr>
              <a:t>Multi-core</a:t>
            </a:r>
            <a:r>
              <a:rPr lang="es-ES" sz="2800" i="1" dirty="0">
                <a:solidFill>
                  <a:schemeClr val="accent2"/>
                </a:solidFill>
                <a:latin typeface="Amasis MT Pro Black"/>
              </a:rPr>
              <a:t>)</a:t>
            </a:r>
            <a:endParaRPr lang="es-ES" dirty="0">
              <a:solidFill>
                <a:schemeClr val="accent2"/>
              </a:solidFill>
            </a:endParaRPr>
          </a:p>
        </p:txBody>
      </p:sp>
      <p:sp>
        <p:nvSpPr>
          <p:cNvPr id="8" name="CuadroTexto 7">
            <a:extLst>
              <a:ext uri="{FF2B5EF4-FFF2-40B4-BE49-F238E27FC236}">
                <a16:creationId xmlns:a16="http://schemas.microsoft.com/office/drawing/2014/main" id="{D468CB26-F95D-C827-FD53-7F942D202E64}"/>
              </a:ext>
            </a:extLst>
          </p:cNvPr>
          <p:cNvSpPr txBox="1"/>
          <p:nvPr/>
        </p:nvSpPr>
        <p:spPr>
          <a:xfrm>
            <a:off x="120252" y="1479620"/>
            <a:ext cx="8858249" cy="1947969"/>
          </a:xfrm>
          <a:prstGeom prst="rect">
            <a:avLst/>
          </a:prstGeom>
          <a:noFill/>
          <a:ln w="57150">
            <a:solidFill>
              <a:schemeClr val="bg1"/>
            </a:solidFill>
          </a:ln>
        </p:spPr>
        <p:txBody>
          <a:bodyPr wrap="square" rtlCol="0">
            <a:spAutoFit/>
          </a:bodyPr>
          <a:lstStyle/>
          <a:p>
            <a:pPr algn="ctr">
              <a:lnSpc>
                <a:spcPct val="150000"/>
              </a:lnSpc>
            </a:pPr>
            <a:r>
              <a:rPr lang="en-US" sz="2800" b="1" dirty="0">
                <a:solidFill>
                  <a:schemeClr val="bg1"/>
                </a:solidFill>
              </a:rPr>
              <a:t>“I suspect that making the scheduler use per-CPU</a:t>
            </a:r>
          </a:p>
          <a:p>
            <a:pPr algn="ctr">
              <a:lnSpc>
                <a:spcPct val="150000"/>
              </a:lnSpc>
            </a:pPr>
            <a:r>
              <a:rPr lang="en-US" sz="2800" b="1" dirty="0">
                <a:solidFill>
                  <a:schemeClr val="bg1"/>
                </a:solidFill>
              </a:rPr>
              <a:t>queues together with some inter-CPU load balancing logic is probably trivial.”</a:t>
            </a:r>
          </a:p>
        </p:txBody>
      </p:sp>
      <p:sp>
        <p:nvSpPr>
          <p:cNvPr id="10" name="Rectángulo 9">
            <a:extLst>
              <a:ext uri="{FF2B5EF4-FFF2-40B4-BE49-F238E27FC236}">
                <a16:creationId xmlns:a16="http://schemas.microsoft.com/office/drawing/2014/main" id="{E15E92EC-1D54-E5A5-02DA-CD424FF42973}"/>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CuadroTexto 12">
            <a:extLst>
              <a:ext uri="{FF2B5EF4-FFF2-40B4-BE49-F238E27FC236}">
                <a16:creationId xmlns:a16="http://schemas.microsoft.com/office/drawing/2014/main" id="{4EA5F495-EB50-CD06-6249-218D751D7D5B}"/>
              </a:ext>
            </a:extLst>
          </p:cNvPr>
          <p:cNvSpPr txBox="1"/>
          <p:nvPr/>
        </p:nvSpPr>
        <p:spPr>
          <a:xfrm>
            <a:off x="215310" y="4627973"/>
            <a:ext cx="8858249" cy="1128899"/>
          </a:xfrm>
          <a:prstGeom prst="rect">
            <a:avLst/>
          </a:prstGeom>
          <a:noFill/>
          <a:ln w="57150">
            <a:solidFill>
              <a:schemeClr val="bg1"/>
            </a:solidFill>
          </a:ln>
        </p:spPr>
        <p:txBody>
          <a:bodyPr wrap="square" rtlCol="0">
            <a:spAutoFit/>
          </a:bodyPr>
          <a:lstStyle/>
          <a:p>
            <a:pPr algn="ctr">
              <a:lnSpc>
                <a:spcPct val="150000"/>
              </a:lnSpc>
            </a:pPr>
            <a:r>
              <a:rPr lang="en-US" sz="2400" b="1" dirty="0">
                <a:solidFill>
                  <a:schemeClr val="bg1"/>
                </a:solidFill>
              </a:rPr>
              <a:t>“Patches already exist, and I don’t feel that people can screw up the few hundred lines too badly.”</a:t>
            </a:r>
          </a:p>
        </p:txBody>
      </p:sp>
      <p:sp>
        <p:nvSpPr>
          <p:cNvPr id="15" name="Flecha: a la derecha 14">
            <a:extLst>
              <a:ext uri="{FF2B5EF4-FFF2-40B4-BE49-F238E27FC236}">
                <a16:creationId xmlns:a16="http://schemas.microsoft.com/office/drawing/2014/main" id="{9B865C4E-E48C-1FD0-7A94-8FCDD5B04560}"/>
              </a:ext>
            </a:extLst>
          </p:cNvPr>
          <p:cNvSpPr/>
          <p:nvPr/>
        </p:nvSpPr>
        <p:spPr>
          <a:xfrm rot="5400000">
            <a:off x="4005314" y="3882073"/>
            <a:ext cx="88582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Tree>
    <p:extLst>
      <p:ext uri="{BB962C8B-B14F-4D97-AF65-F5344CB8AC3E}">
        <p14:creationId xmlns:p14="http://schemas.microsoft.com/office/powerpoint/2010/main" val="2788233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El planificador de Linux</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CFS (</a:t>
            </a:r>
            <a:r>
              <a:rPr lang="es-ES" sz="2800" i="1" dirty="0" err="1">
                <a:solidFill>
                  <a:schemeClr val="accent2"/>
                </a:solidFill>
                <a:latin typeface="Amasis MT Pro Black"/>
              </a:rPr>
              <a:t>Multi-core</a:t>
            </a:r>
            <a:r>
              <a:rPr lang="es-ES" sz="2800" i="1" dirty="0">
                <a:solidFill>
                  <a:schemeClr val="accent2"/>
                </a:solidFill>
                <a:latin typeface="Amasis MT Pro Black"/>
              </a:rPr>
              <a:t>)</a:t>
            </a:r>
            <a:endParaRPr lang="es-ES" dirty="0">
              <a:solidFill>
                <a:schemeClr val="accent2"/>
              </a:solidFill>
            </a:endParaRPr>
          </a:p>
        </p:txBody>
      </p:sp>
      <p:sp>
        <p:nvSpPr>
          <p:cNvPr id="8" name="CuadroTexto 7">
            <a:extLst>
              <a:ext uri="{FF2B5EF4-FFF2-40B4-BE49-F238E27FC236}">
                <a16:creationId xmlns:a16="http://schemas.microsoft.com/office/drawing/2014/main" id="{D468CB26-F95D-C827-FD53-7F942D202E64}"/>
              </a:ext>
            </a:extLst>
          </p:cNvPr>
          <p:cNvSpPr txBox="1"/>
          <p:nvPr/>
        </p:nvSpPr>
        <p:spPr>
          <a:xfrm>
            <a:off x="120252" y="1479620"/>
            <a:ext cx="8858249" cy="1947969"/>
          </a:xfrm>
          <a:prstGeom prst="rect">
            <a:avLst/>
          </a:prstGeom>
          <a:noFill/>
          <a:ln w="57150">
            <a:solidFill>
              <a:schemeClr val="bg1"/>
            </a:solidFill>
          </a:ln>
        </p:spPr>
        <p:txBody>
          <a:bodyPr wrap="square" rtlCol="0">
            <a:spAutoFit/>
          </a:bodyPr>
          <a:lstStyle/>
          <a:p>
            <a:pPr algn="ctr">
              <a:lnSpc>
                <a:spcPct val="150000"/>
              </a:lnSpc>
            </a:pPr>
            <a:r>
              <a:rPr lang="en-US" sz="2800" b="1" dirty="0">
                <a:solidFill>
                  <a:schemeClr val="bg1"/>
                </a:solidFill>
              </a:rPr>
              <a:t>“I suspect that making the scheduler use per-CPU</a:t>
            </a:r>
          </a:p>
          <a:p>
            <a:pPr algn="ctr">
              <a:lnSpc>
                <a:spcPct val="150000"/>
              </a:lnSpc>
            </a:pPr>
            <a:r>
              <a:rPr lang="en-US" sz="2800" b="1" dirty="0">
                <a:solidFill>
                  <a:schemeClr val="bg1"/>
                </a:solidFill>
              </a:rPr>
              <a:t>queues together with some inter-CPU load balancing logic is probably trivial.”</a:t>
            </a:r>
          </a:p>
        </p:txBody>
      </p:sp>
      <p:sp>
        <p:nvSpPr>
          <p:cNvPr id="10" name="Rectángulo 9">
            <a:extLst>
              <a:ext uri="{FF2B5EF4-FFF2-40B4-BE49-F238E27FC236}">
                <a16:creationId xmlns:a16="http://schemas.microsoft.com/office/drawing/2014/main" id="{E15E92EC-1D54-E5A5-02DA-CD424FF42973}"/>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CuadroTexto 12">
            <a:extLst>
              <a:ext uri="{FF2B5EF4-FFF2-40B4-BE49-F238E27FC236}">
                <a16:creationId xmlns:a16="http://schemas.microsoft.com/office/drawing/2014/main" id="{4EA5F495-EB50-CD06-6249-218D751D7D5B}"/>
              </a:ext>
            </a:extLst>
          </p:cNvPr>
          <p:cNvSpPr txBox="1"/>
          <p:nvPr/>
        </p:nvSpPr>
        <p:spPr>
          <a:xfrm>
            <a:off x="215310" y="4627973"/>
            <a:ext cx="8858249" cy="1128899"/>
          </a:xfrm>
          <a:prstGeom prst="rect">
            <a:avLst/>
          </a:prstGeom>
          <a:noFill/>
          <a:ln w="57150">
            <a:solidFill>
              <a:schemeClr val="bg1"/>
            </a:solidFill>
          </a:ln>
        </p:spPr>
        <p:txBody>
          <a:bodyPr wrap="square" rtlCol="0">
            <a:spAutoFit/>
          </a:bodyPr>
          <a:lstStyle/>
          <a:p>
            <a:pPr algn="ctr">
              <a:lnSpc>
                <a:spcPct val="150000"/>
              </a:lnSpc>
            </a:pPr>
            <a:r>
              <a:rPr lang="en-US" sz="2400" b="1" dirty="0">
                <a:solidFill>
                  <a:schemeClr val="bg1"/>
                </a:solidFill>
              </a:rPr>
              <a:t>“Patches already exist, and I don’t feel that people can screw up the few hundred lines too badly.”</a:t>
            </a:r>
          </a:p>
        </p:txBody>
      </p:sp>
      <p:sp>
        <p:nvSpPr>
          <p:cNvPr id="15" name="Flecha: a la derecha 14">
            <a:extLst>
              <a:ext uri="{FF2B5EF4-FFF2-40B4-BE49-F238E27FC236}">
                <a16:creationId xmlns:a16="http://schemas.microsoft.com/office/drawing/2014/main" id="{9B865C4E-E48C-1FD0-7A94-8FCDD5B04560}"/>
              </a:ext>
            </a:extLst>
          </p:cNvPr>
          <p:cNvSpPr/>
          <p:nvPr/>
        </p:nvSpPr>
        <p:spPr>
          <a:xfrm rot="5400000">
            <a:off x="4005314" y="3882073"/>
            <a:ext cx="88582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16" name="CuadroTexto 15">
            <a:extLst>
              <a:ext uri="{FF2B5EF4-FFF2-40B4-BE49-F238E27FC236}">
                <a16:creationId xmlns:a16="http://schemas.microsoft.com/office/drawing/2014/main" id="{5B062F13-064F-0BDB-E451-1227C0CB17EC}"/>
              </a:ext>
            </a:extLst>
          </p:cNvPr>
          <p:cNvSpPr txBox="1"/>
          <p:nvPr/>
        </p:nvSpPr>
        <p:spPr>
          <a:xfrm>
            <a:off x="6469879" y="6122502"/>
            <a:ext cx="2333625" cy="400110"/>
          </a:xfrm>
          <a:prstGeom prst="rect">
            <a:avLst/>
          </a:prstGeom>
          <a:noFill/>
        </p:spPr>
        <p:txBody>
          <a:bodyPr wrap="square">
            <a:spAutoFit/>
          </a:bodyPr>
          <a:lstStyle/>
          <a:p>
            <a:r>
              <a:rPr lang="es-ES" sz="2000" b="0" i="1" u="none" strike="noStrike" baseline="0" dirty="0">
                <a:solidFill>
                  <a:schemeClr val="bg1"/>
                </a:solidFill>
                <a:latin typeface="NimbusRomNo9L-Regu"/>
              </a:rPr>
              <a:t>Linus Torvalds, 2001</a:t>
            </a:r>
            <a:endParaRPr lang="es-ES" sz="2000" i="1" dirty="0">
              <a:solidFill>
                <a:schemeClr val="bg1"/>
              </a:solidFill>
            </a:endParaRPr>
          </a:p>
        </p:txBody>
      </p:sp>
    </p:spTree>
    <p:extLst>
      <p:ext uri="{BB962C8B-B14F-4D97-AF65-F5344CB8AC3E}">
        <p14:creationId xmlns:p14="http://schemas.microsoft.com/office/powerpoint/2010/main" val="3981529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El planificador de Linux</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El algoritmo de balance</a:t>
            </a:r>
            <a:endParaRPr lang="es-ES" dirty="0">
              <a:solidFill>
                <a:schemeClr val="accent2"/>
              </a:solidFill>
            </a:endParaRPr>
          </a:p>
        </p:txBody>
      </p:sp>
      <p:sp>
        <p:nvSpPr>
          <p:cNvPr id="3" name="CuadroTexto 2">
            <a:extLst>
              <a:ext uri="{FF2B5EF4-FFF2-40B4-BE49-F238E27FC236}">
                <a16:creationId xmlns:a16="http://schemas.microsoft.com/office/drawing/2014/main" id="{D26572B9-BFD4-E393-275A-8C4556D21175}"/>
              </a:ext>
            </a:extLst>
          </p:cNvPr>
          <p:cNvSpPr txBox="1"/>
          <p:nvPr/>
        </p:nvSpPr>
        <p:spPr>
          <a:xfrm>
            <a:off x="1330859" y="1443354"/>
            <a:ext cx="6645242" cy="455189"/>
          </a:xfrm>
          <a:prstGeom prst="rect">
            <a:avLst/>
          </a:prstGeom>
          <a:noFill/>
        </p:spPr>
        <p:txBody>
          <a:bodyPr wrap="square" rtlCol="0">
            <a:spAutoFit/>
          </a:bodyPr>
          <a:lstStyle/>
          <a:p>
            <a:pPr algn="ctr">
              <a:lnSpc>
                <a:spcPct val="150000"/>
              </a:lnSpc>
            </a:pPr>
            <a:r>
              <a:rPr lang="es-ES" b="1" dirty="0">
                <a:solidFill>
                  <a:schemeClr val="bg1"/>
                </a:solidFill>
              </a:rPr>
              <a:t>¿Es suficiente con tener en cuenta el número de </a:t>
            </a:r>
            <a:r>
              <a:rPr lang="es-ES" b="1" i="1" dirty="0" err="1">
                <a:solidFill>
                  <a:schemeClr val="bg1"/>
                </a:solidFill>
              </a:rPr>
              <a:t>threads</a:t>
            </a:r>
            <a:r>
              <a:rPr lang="es-ES" b="1" i="1" dirty="0">
                <a:solidFill>
                  <a:schemeClr val="bg1"/>
                </a:solidFill>
              </a:rPr>
              <a:t>?</a:t>
            </a:r>
          </a:p>
        </p:txBody>
      </p:sp>
      <p:pic>
        <p:nvPicPr>
          <p:cNvPr id="4" name="Imagen 3" descr="Icono&#10;&#10;Descripción generada automáticamente">
            <a:extLst>
              <a:ext uri="{FF2B5EF4-FFF2-40B4-BE49-F238E27FC236}">
                <a16:creationId xmlns:a16="http://schemas.microsoft.com/office/drawing/2014/main" id="{23A061EB-414B-F8E6-FF4D-DE96091DE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241" y="2055811"/>
            <a:ext cx="912306" cy="912306"/>
          </a:xfrm>
          <a:prstGeom prst="rect">
            <a:avLst/>
          </a:prstGeom>
        </p:spPr>
      </p:pic>
      <p:pic>
        <p:nvPicPr>
          <p:cNvPr id="6" name="Imagen 5" descr="Icono&#10;&#10;Descripción generada automáticamente">
            <a:extLst>
              <a:ext uri="{FF2B5EF4-FFF2-40B4-BE49-F238E27FC236}">
                <a16:creationId xmlns:a16="http://schemas.microsoft.com/office/drawing/2014/main" id="{21C30CE2-0D34-C1EB-8A36-F9978EFF1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241" y="3495395"/>
            <a:ext cx="912306" cy="912306"/>
          </a:xfrm>
          <a:prstGeom prst="rect">
            <a:avLst/>
          </a:prstGeom>
        </p:spPr>
      </p:pic>
      <p:pic>
        <p:nvPicPr>
          <p:cNvPr id="7" name="Imagen 6" descr="Imagen que contiene abrelatas, colador de té&#10;&#10;Descripción generada automáticamente">
            <a:extLst>
              <a:ext uri="{FF2B5EF4-FFF2-40B4-BE49-F238E27FC236}">
                <a16:creationId xmlns:a16="http://schemas.microsoft.com/office/drawing/2014/main" id="{E3FD8B9D-84F0-29FC-08E9-E65D3ED63648}"/>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444666" y="2106705"/>
            <a:ext cx="349774" cy="810518"/>
          </a:xfrm>
          <a:prstGeom prst="rect">
            <a:avLst/>
          </a:prstGeom>
        </p:spPr>
      </p:pic>
      <p:sp>
        <p:nvSpPr>
          <p:cNvPr id="9" name="CuadroTexto 8">
            <a:extLst>
              <a:ext uri="{FF2B5EF4-FFF2-40B4-BE49-F238E27FC236}">
                <a16:creationId xmlns:a16="http://schemas.microsoft.com/office/drawing/2014/main" id="{24442088-0F66-31C2-4ED7-EBBDDEAF8292}"/>
              </a:ext>
            </a:extLst>
          </p:cNvPr>
          <p:cNvSpPr txBox="1"/>
          <p:nvPr/>
        </p:nvSpPr>
        <p:spPr>
          <a:xfrm>
            <a:off x="2368159" y="2236104"/>
            <a:ext cx="1147212" cy="454292"/>
          </a:xfrm>
          <a:prstGeom prst="rect">
            <a:avLst/>
          </a:prstGeom>
          <a:noFill/>
        </p:spPr>
        <p:txBody>
          <a:bodyPr wrap="square" rtlCol="0">
            <a:spAutoFit/>
          </a:bodyPr>
          <a:lstStyle/>
          <a:p>
            <a:pPr>
              <a:lnSpc>
                <a:spcPct val="150000"/>
              </a:lnSpc>
            </a:pPr>
            <a:r>
              <a:rPr lang="es-ES" b="1" dirty="0">
                <a:solidFill>
                  <a:schemeClr val="bg1"/>
                </a:solidFill>
              </a:rPr>
              <a:t>10 (LP) x</a:t>
            </a:r>
          </a:p>
        </p:txBody>
      </p:sp>
      <p:cxnSp>
        <p:nvCxnSpPr>
          <p:cNvPr id="11" name="Conector recto de flecha 10">
            <a:extLst>
              <a:ext uri="{FF2B5EF4-FFF2-40B4-BE49-F238E27FC236}">
                <a16:creationId xmlns:a16="http://schemas.microsoft.com/office/drawing/2014/main" id="{F4B1B53A-8FC6-C3EA-7482-356DFD48D773}"/>
              </a:ext>
            </a:extLst>
          </p:cNvPr>
          <p:cNvCxnSpPr>
            <a:cxnSpLocks/>
          </p:cNvCxnSpPr>
          <p:nvPr/>
        </p:nvCxnSpPr>
        <p:spPr>
          <a:xfrm>
            <a:off x="3886564" y="2511964"/>
            <a:ext cx="478220" cy="0"/>
          </a:xfrm>
          <a:prstGeom prst="straightConnector1">
            <a:avLst/>
          </a:prstGeom>
          <a:ln w="38100">
            <a:solidFill>
              <a:srgbClr val="002611"/>
            </a:solidFill>
            <a:tailEnd type="triangle"/>
          </a:ln>
        </p:spPr>
        <p:style>
          <a:lnRef idx="1">
            <a:schemeClr val="accent1"/>
          </a:lnRef>
          <a:fillRef idx="0">
            <a:schemeClr val="accent1"/>
          </a:fillRef>
          <a:effectRef idx="0">
            <a:schemeClr val="accent1"/>
          </a:effectRef>
          <a:fontRef idx="minor">
            <a:schemeClr val="tx1"/>
          </a:fontRef>
        </p:style>
      </p:cxnSp>
      <p:pic>
        <p:nvPicPr>
          <p:cNvPr id="12" name="Imagen 11" descr="Imagen que contiene abrelatas, colador de té&#10;&#10;Descripción generada automáticamente">
            <a:extLst>
              <a:ext uri="{FF2B5EF4-FFF2-40B4-BE49-F238E27FC236}">
                <a16:creationId xmlns:a16="http://schemas.microsoft.com/office/drawing/2014/main" id="{D8BB911E-5769-FB57-EE46-01B41B1A5765}"/>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444666" y="3528180"/>
            <a:ext cx="349774" cy="810518"/>
          </a:xfrm>
          <a:prstGeom prst="rect">
            <a:avLst/>
          </a:prstGeom>
        </p:spPr>
      </p:pic>
      <p:sp>
        <p:nvSpPr>
          <p:cNvPr id="14" name="CuadroTexto 13">
            <a:extLst>
              <a:ext uri="{FF2B5EF4-FFF2-40B4-BE49-F238E27FC236}">
                <a16:creationId xmlns:a16="http://schemas.microsoft.com/office/drawing/2014/main" id="{0E2DBD04-C753-9ACB-BC13-C0328BC95339}"/>
              </a:ext>
            </a:extLst>
          </p:cNvPr>
          <p:cNvSpPr txBox="1"/>
          <p:nvPr/>
        </p:nvSpPr>
        <p:spPr>
          <a:xfrm>
            <a:off x="2368158" y="3622405"/>
            <a:ext cx="1195056" cy="454292"/>
          </a:xfrm>
          <a:prstGeom prst="rect">
            <a:avLst/>
          </a:prstGeom>
          <a:noFill/>
        </p:spPr>
        <p:txBody>
          <a:bodyPr wrap="square" rtlCol="0">
            <a:spAutoFit/>
          </a:bodyPr>
          <a:lstStyle/>
          <a:p>
            <a:pPr>
              <a:lnSpc>
                <a:spcPct val="150000"/>
              </a:lnSpc>
            </a:pPr>
            <a:r>
              <a:rPr lang="es-ES" b="1" dirty="0">
                <a:solidFill>
                  <a:schemeClr val="bg1"/>
                </a:solidFill>
              </a:rPr>
              <a:t>10 (HP) x</a:t>
            </a:r>
          </a:p>
        </p:txBody>
      </p:sp>
      <p:cxnSp>
        <p:nvCxnSpPr>
          <p:cNvPr id="19" name="Conector recto de flecha 18">
            <a:extLst>
              <a:ext uri="{FF2B5EF4-FFF2-40B4-BE49-F238E27FC236}">
                <a16:creationId xmlns:a16="http://schemas.microsoft.com/office/drawing/2014/main" id="{3333D44C-2721-5000-FD1A-2696CC81B772}"/>
              </a:ext>
            </a:extLst>
          </p:cNvPr>
          <p:cNvCxnSpPr>
            <a:cxnSpLocks/>
          </p:cNvCxnSpPr>
          <p:nvPr/>
        </p:nvCxnSpPr>
        <p:spPr>
          <a:xfrm>
            <a:off x="3886564" y="3933439"/>
            <a:ext cx="478220" cy="0"/>
          </a:xfrm>
          <a:prstGeom prst="straightConnector1">
            <a:avLst/>
          </a:prstGeom>
          <a:ln w="38100">
            <a:solidFill>
              <a:srgbClr val="002611"/>
            </a:solidFill>
            <a:tailEnd type="triangle"/>
          </a:ln>
        </p:spPr>
        <p:style>
          <a:lnRef idx="1">
            <a:schemeClr val="accent1"/>
          </a:lnRef>
          <a:fillRef idx="0">
            <a:schemeClr val="accent1"/>
          </a:fillRef>
          <a:effectRef idx="0">
            <a:schemeClr val="accent1"/>
          </a:effectRef>
          <a:fontRef idx="minor">
            <a:schemeClr val="tx1"/>
          </a:fontRef>
        </p:style>
      </p:cxnSp>
      <p:pic>
        <p:nvPicPr>
          <p:cNvPr id="22" name="Gráfico 21" descr="Signo de interrogación con relleno sólido">
            <a:extLst>
              <a:ext uri="{FF2B5EF4-FFF2-40B4-BE49-F238E27FC236}">
                <a16:creationId xmlns:a16="http://schemas.microsoft.com/office/drawing/2014/main" id="{9FE8BDE3-BFE7-85BB-2020-BF69BC0EE01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6300" y="2352519"/>
            <a:ext cx="1687953" cy="1687953"/>
          </a:xfrm>
          <a:prstGeom prst="rect">
            <a:avLst/>
          </a:prstGeom>
        </p:spPr>
      </p:pic>
    </p:spTree>
    <p:extLst>
      <p:ext uri="{BB962C8B-B14F-4D97-AF65-F5344CB8AC3E}">
        <p14:creationId xmlns:p14="http://schemas.microsoft.com/office/powerpoint/2010/main" val="2967407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El planificador de Linux</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El algoritmo de balance</a:t>
            </a:r>
            <a:endParaRPr lang="es-ES" dirty="0">
              <a:solidFill>
                <a:schemeClr val="accent2"/>
              </a:solidFill>
            </a:endParaRPr>
          </a:p>
        </p:txBody>
      </p:sp>
      <p:sp>
        <p:nvSpPr>
          <p:cNvPr id="3" name="CuadroTexto 2">
            <a:extLst>
              <a:ext uri="{FF2B5EF4-FFF2-40B4-BE49-F238E27FC236}">
                <a16:creationId xmlns:a16="http://schemas.microsoft.com/office/drawing/2014/main" id="{D26572B9-BFD4-E393-275A-8C4556D21175}"/>
              </a:ext>
            </a:extLst>
          </p:cNvPr>
          <p:cNvSpPr txBox="1"/>
          <p:nvPr/>
        </p:nvSpPr>
        <p:spPr>
          <a:xfrm>
            <a:off x="1330859" y="1443354"/>
            <a:ext cx="6645242" cy="455189"/>
          </a:xfrm>
          <a:prstGeom prst="rect">
            <a:avLst/>
          </a:prstGeom>
          <a:noFill/>
        </p:spPr>
        <p:txBody>
          <a:bodyPr wrap="square" rtlCol="0">
            <a:spAutoFit/>
          </a:bodyPr>
          <a:lstStyle/>
          <a:p>
            <a:pPr algn="ctr">
              <a:lnSpc>
                <a:spcPct val="150000"/>
              </a:lnSpc>
            </a:pPr>
            <a:r>
              <a:rPr lang="es-ES" b="1" dirty="0">
                <a:solidFill>
                  <a:schemeClr val="bg1"/>
                </a:solidFill>
              </a:rPr>
              <a:t>¿Es suficiente con tener en cuenta el número de </a:t>
            </a:r>
            <a:r>
              <a:rPr lang="es-ES" b="1" i="1" dirty="0" err="1">
                <a:solidFill>
                  <a:schemeClr val="bg1"/>
                </a:solidFill>
              </a:rPr>
              <a:t>threads</a:t>
            </a:r>
            <a:r>
              <a:rPr lang="es-ES" b="1" i="1" dirty="0">
                <a:solidFill>
                  <a:schemeClr val="bg1"/>
                </a:solidFill>
              </a:rPr>
              <a:t>?</a:t>
            </a:r>
          </a:p>
        </p:txBody>
      </p:sp>
      <p:pic>
        <p:nvPicPr>
          <p:cNvPr id="4" name="Imagen 3" descr="Icono&#10;&#10;Descripción generada automáticamente">
            <a:extLst>
              <a:ext uri="{FF2B5EF4-FFF2-40B4-BE49-F238E27FC236}">
                <a16:creationId xmlns:a16="http://schemas.microsoft.com/office/drawing/2014/main" id="{23A061EB-414B-F8E6-FF4D-DE96091DE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241" y="2055811"/>
            <a:ext cx="912306" cy="912306"/>
          </a:xfrm>
          <a:prstGeom prst="rect">
            <a:avLst/>
          </a:prstGeom>
        </p:spPr>
      </p:pic>
      <p:pic>
        <p:nvPicPr>
          <p:cNvPr id="6" name="Imagen 5" descr="Icono&#10;&#10;Descripción generada automáticamente">
            <a:extLst>
              <a:ext uri="{FF2B5EF4-FFF2-40B4-BE49-F238E27FC236}">
                <a16:creationId xmlns:a16="http://schemas.microsoft.com/office/drawing/2014/main" id="{21C30CE2-0D34-C1EB-8A36-F9978EFF1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241" y="3495395"/>
            <a:ext cx="912306" cy="912306"/>
          </a:xfrm>
          <a:prstGeom prst="rect">
            <a:avLst/>
          </a:prstGeom>
        </p:spPr>
      </p:pic>
      <p:pic>
        <p:nvPicPr>
          <p:cNvPr id="7" name="Imagen 6" descr="Imagen que contiene abrelatas, colador de té&#10;&#10;Descripción generada automáticamente">
            <a:extLst>
              <a:ext uri="{FF2B5EF4-FFF2-40B4-BE49-F238E27FC236}">
                <a16:creationId xmlns:a16="http://schemas.microsoft.com/office/drawing/2014/main" id="{E3FD8B9D-84F0-29FC-08E9-E65D3ED63648}"/>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444666" y="2106705"/>
            <a:ext cx="349774" cy="810518"/>
          </a:xfrm>
          <a:prstGeom prst="rect">
            <a:avLst/>
          </a:prstGeom>
        </p:spPr>
      </p:pic>
      <p:sp>
        <p:nvSpPr>
          <p:cNvPr id="9" name="CuadroTexto 8">
            <a:extLst>
              <a:ext uri="{FF2B5EF4-FFF2-40B4-BE49-F238E27FC236}">
                <a16:creationId xmlns:a16="http://schemas.microsoft.com/office/drawing/2014/main" id="{24442088-0F66-31C2-4ED7-EBBDDEAF8292}"/>
              </a:ext>
            </a:extLst>
          </p:cNvPr>
          <p:cNvSpPr txBox="1"/>
          <p:nvPr/>
        </p:nvSpPr>
        <p:spPr>
          <a:xfrm>
            <a:off x="2368159" y="2236104"/>
            <a:ext cx="1147212" cy="454292"/>
          </a:xfrm>
          <a:prstGeom prst="rect">
            <a:avLst/>
          </a:prstGeom>
          <a:noFill/>
        </p:spPr>
        <p:txBody>
          <a:bodyPr wrap="square" rtlCol="0">
            <a:spAutoFit/>
          </a:bodyPr>
          <a:lstStyle/>
          <a:p>
            <a:pPr>
              <a:lnSpc>
                <a:spcPct val="150000"/>
              </a:lnSpc>
            </a:pPr>
            <a:r>
              <a:rPr lang="es-ES" b="1" dirty="0">
                <a:solidFill>
                  <a:schemeClr val="bg1"/>
                </a:solidFill>
              </a:rPr>
              <a:t>10 (LP) x</a:t>
            </a:r>
          </a:p>
        </p:txBody>
      </p:sp>
      <p:cxnSp>
        <p:nvCxnSpPr>
          <p:cNvPr id="11" name="Conector recto de flecha 10">
            <a:extLst>
              <a:ext uri="{FF2B5EF4-FFF2-40B4-BE49-F238E27FC236}">
                <a16:creationId xmlns:a16="http://schemas.microsoft.com/office/drawing/2014/main" id="{F4B1B53A-8FC6-C3EA-7482-356DFD48D773}"/>
              </a:ext>
            </a:extLst>
          </p:cNvPr>
          <p:cNvCxnSpPr>
            <a:cxnSpLocks/>
          </p:cNvCxnSpPr>
          <p:nvPr/>
        </p:nvCxnSpPr>
        <p:spPr>
          <a:xfrm>
            <a:off x="3886564" y="2511964"/>
            <a:ext cx="478220" cy="0"/>
          </a:xfrm>
          <a:prstGeom prst="straightConnector1">
            <a:avLst/>
          </a:prstGeom>
          <a:ln w="38100">
            <a:solidFill>
              <a:srgbClr val="002611"/>
            </a:solidFill>
            <a:tailEnd type="triangle"/>
          </a:ln>
        </p:spPr>
        <p:style>
          <a:lnRef idx="1">
            <a:schemeClr val="accent1"/>
          </a:lnRef>
          <a:fillRef idx="0">
            <a:schemeClr val="accent1"/>
          </a:fillRef>
          <a:effectRef idx="0">
            <a:schemeClr val="accent1"/>
          </a:effectRef>
          <a:fontRef idx="minor">
            <a:schemeClr val="tx1"/>
          </a:fontRef>
        </p:style>
      </p:cxnSp>
      <p:pic>
        <p:nvPicPr>
          <p:cNvPr id="12" name="Imagen 11" descr="Imagen que contiene abrelatas, colador de té&#10;&#10;Descripción generada automáticamente">
            <a:extLst>
              <a:ext uri="{FF2B5EF4-FFF2-40B4-BE49-F238E27FC236}">
                <a16:creationId xmlns:a16="http://schemas.microsoft.com/office/drawing/2014/main" id="{D8BB911E-5769-FB57-EE46-01B41B1A5765}"/>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444666" y="3528180"/>
            <a:ext cx="349774" cy="810518"/>
          </a:xfrm>
          <a:prstGeom prst="rect">
            <a:avLst/>
          </a:prstGeom>
        </p:spPr>
      </p:pic>
      <p:sp>
        <p:nvSpPr>
          <p:cNvPr id="14" name="CuadroTexto 13">
            <a:extLst>
              <a:ext uri="{FF2B5EF4-FFF2-40B4-BE49-F238E27FC236}">
                <a16:creationId xmlns:a16="http://schemas.microsoft.com/office/drawing/2014/main" id="{0E2DBD04-C753-9ACB-BC13-C0328BC95339}"/>
              </a:ext>
            </a:extLst>
          </p:cNvPr>
          <p:cNvSpPr txBox="1"/>
          <p:nvPr/>
        </p:nvSpPr>
        <p:spPr>
          <a:xfrm>
            <a:off x="2368158" y="3622405"/>
            <a:ext cx="1195056" cy="454292"/>
          </a:xfrm>
          <a:prstGeom prst="rect">
            <a:avLst/>
          </a:prstGeom>
          <a:noFill/>
        </p:spPr>
        <p:txBody>
          <a:bodyPr wrap="square" rtlCol="0">
            <a:spAutoFit/>
          </a:bodyPr>
          <a:lstStyle/>
          <a:p>
            <a:pPr>
              <a:lnSpc>
                <a:spcPct val="150000"/>
              </a:lnSpc>
            </a:pPr>
            <a:r>
              <a:rPr lang="es-ES" b="1" dirty="0">
                <a:solidFill>
                  <a:schemeClr val="bg1"/>
                </a:solidFill>
              </a:rPr>
              <a:t>10 (HP) x</a:t>
            </a:r>
          </a:p>
        </p:txBody>
      </p:sp>
      <p:cxnSp>
        <p:nvCxnSpPr>
          <p:cNvPr id="19" name="Conector recto de flecha 18">
            <a:extLst>
              <a:ext uri="{FF2B5EF4-FFF2-40B4-BE49-F238E27FC236}">
                <a16:creationId xmlns:a16="http://schemas.microsoft.com/office/drawing/2014/main" id="{3333D44C-2721-5000-FD1A-2696CC81B772}"/>
              </a:ext>
            </a:extLst>
          </p:cNvPr>
          <p:cNvCxnSpPr>
            <a:cxnSpLocks/>
          </p:cNvCxnSpPr>
          <p:nvPr/>
        </p:nvCxnSpPr>
        <p:spPr>
          <a:xfrm>
            <a:off x="3886564" y="3933439"/>
            <a:ext cx="478220" cy="0"/>
          </a:xfrm>
          <a:prstGeom prst="straightConnector1">
            <a:avLst/>
          </a:prstGeom>
          <a:ln w="38100">
            <a:solidFill>
              <a:srgbClr val="002611"/>
            </a:solidFill>
            <a:tailEnd type="triangle"/>
          </a:ln>
        </p:spPr>
        <p:style>
          <a:lnRef idx="1">
            <a:schemeClr val="accent1"/>
          </a:lnRef>
          <a:fillRef idx="0">
            <a:schemeClr val="accent1"/>
          </a:fillRef>
          <a:effectRef idx="0">
            <a:schemeClr val="accent1"/>
          </a:effectRef>
          <a:fontRef idx="minor">
            <a:schemeClr val="tx1"/>
          </a:fontRef>
        </p:style>
      </p:cxnSp>
      <p:pic>
        <p:nvPicPr>
          <p:cNvPr id="22" name="Gráfico 21" descr="Signo de interrogación con relleno sólido">
            <a:extLst>
              <a:ext uri="{FF2B5EF4-FFF2-40B4-BE49-F238E27FC236}">
                <a16:creationId xmlns:a16="http://schemas.microsoft.com/office/drawing/2014/main" id="{9FE8BDE3-BFE7-85BB-2020-BF69BC0EE01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6300" y="2352519"/>
            <a:ext cx="1687953" cy="1687953"/>
          </a:xfrm>
          <a:prstGeom prst="rect">
            <a:avLst/>
          </a:prstGeom>
        </p:spPr>
      </p:pic>
      <p:sp>
        <p:nvSpPr>
          <p:cNvPr id="23" name="CuadroTexto 22">
            <a:extLst>
              <a:ext uri="{FF2B5EF4-FFF2-40B4-BE49-F238E27FC236}">
                <a16:creationId xmlns:a16="http://schemas.microsoft.com/office/drawing/2014/main" id="{0BC21DAC-369B-A869-28EB-FC5BCE0B4D71}"/>
              </a:ext>
            </a:extLst>
          </p:cNvPr>
          <p:cNvSpPr txBox="1"/>
          <p:nvPr/>
        </p:nvSpPr>
        <p:spPr>
          <a:xfrm>
            <a:off x="1421393" y="4478822"/>
            <a:ext cx="6645242" cy="870688"/>
          </a:xfrm>
          <a:prstGeom prst="rect">
            <a:avLst/>
          </a:prstGeom>
          <a:noFill/>
        </p:spPr>
        <p:txBody>
          <a:bodyPr wrap="square" rtlCol="0">
            <a:spAutoFit/>
          </a:bodyPr>
          <a:lstStyle/>
          <a:p>
            <a:pPr algn="ctr">
              <a:lnSpc>
                <a:spcPct val="150000"/>
              </a:lnSpc>
            </a:pPr>
            <a:r>
              <a:rPr lang="es-ES" dirty="0">
                <a:solidFill>
                  <a:schemeClr val="bg1"/>
                </a:solidFill>
              </a:rPr>
              <a:t>Este planteamiento otorgaría el mismo tiempo de CPU tanto a ambos tipos de </a:t>
            </a:r>
            <a:r>
              <a:rPr lang="es-ES" i="1" dirty="0" err="1">
                <a:solidFill>
                  <a:schemeClr val="bg1"/>
                </a:solidFill>
              </a:rPr>
              <a:t>threads</a:t>
            </a:r>
            <a:r>
              <a:rPr lang="es-ES" dirty="0">
                <a:solidFill>
                  <a:schemeClr val="bg1"/>
                </a:solidFill>
              </a:rPr>
              <a:t>.</a:t>
            </a:r>
          </a:p>
        </p:txBody>
      </p:sp>
      <p:sp>
        <p:nvSpPr>
          <p:cNvPr id="24" name="Flecha: a la derecha 23">
            <a:extLst>
              <a:ext uri="{FF2B5EF4-FFF2-40B4-BE49-F238E27FC236}">
                <a16:creationId xmlns:a16="http://schemas.microsoft.com/office/drawing/2014/main" id="{C02BB8F5-0B6D-28E2-4838-AA1C4648C071}"/>
              </a:ext>
            </a:extLst>
          </p:cNvPr>
          <p:cNvSpPr/>
          <p:nvPr/>
        </p:nvSpPr>
        <p:spPr>
          <a:xfrm rot="5400000">
            <a:off x="4206450" y="5603553"/>
            <a:ext cx="634627"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25" name="CuadroTexto 24">
            <a:extLst>
              <a:ext uri="{FF2B5EF4-FFF2-40B4-BE49-F238E27FC236}">
                <a16:creationId xmlns:a16="http://schemas.microsoft.com/office/drawing/2014/main" id="{23605C2F-52E2-1ADE-5EEF-F15C1ACFFFA2}"/>
              </a:ext>
            </a:extLst>
          </p:cNvPr>
          <p:cNvSpPr txBox="1"/>
          <p:nvPr/>
        </p:nvSpPr>
        <p:spPr>
          <a:xfrm>
            <a:off x="1421393" y="6034074"/>
            <a:ext cx="6645242" cy="455189"/>
          </a:xfrm>
          <a:prstGeom prst="rect">
            <a:avLst/>
          </a:prstGeom>
          <a:noFill/>
        </p:spPr>
        <p:txBody>
          <a:bodyPr wrap="square" rtlCol="0">
            <a:spAutoFit/>
          </a:bodyPr>
          <a:lstStyle/>
          <a:p>
            <a:pPr algn="ctr">
              <a:lnSpc>
                <a:spcPct val="150000"/>
              </a:lnSpc>
            </a:pPr>
            <a:r>
              <a:rPr lang="es-ES" b="1" dirty="0">
                <a:solidFill>
                  <a:schemeClr val="bg1"/>
                </a:solidFill>
              </a:rPr>
              <a:t>Es necesario tomar en cuenta el peso.</a:t>
            </a:r>
          </a:p>
        </p:txBody>
      </p:sp>
    </p:spTree>
    <p:extLst>
      <p:ext uri="{BB962C8B-B14F-4D97-AF65-F5344CB8AC3E}">
        <p14:creationId xmlns:p14="http://schemas.microsoft.com/office/powerpoint/2010/main" val="3590485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0" y="116441"/>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000" b="1" dirty="0">
                <a:solidFill>
                  <a:schemeClr val="accent1"/>
                </a:solidFill>
                <a:latin typeface="Aharoni" panose="02010803020104030203" pitchFamily="2" charset="-79"/>
                <a:ea typeface="+mj-lt"/>
                <a:cs typeface="Aharoni" panose="02010803020104030203" pitchFamily="2" charset="-79"/>
              </a:rPr>
              <a:t>Expectativa</a:t>
            </a:r>
            <a:endParaRPr lang="es-ES" sz="2800" b="1" dirty="0">
              <a:solidFill>
                <a:schemeClr val="accent1"/>
              </a:solidFill>
              <a:latin typeface="Aharoni" panose="02010803020104030203" pitchFamily="2" charset="-79"/>
              <a:cs typeface="Aharoni" panose="02010803020104030203" pitchFamily="2" charset="-79"/>
            </a:endParaRPr>
          </a:p>
        </p:txBody>
      </p:sp>
      <p:pic>
        <p:nvPicPr>
          <p:cNvPr id="26" name="Imagen 25" descr="Icono&#10;&#10;Descripción generada automáticamente">
            <a:extLst>
              <a:ext uri="{FF2B5EF4-FFF2-40B4-BE49-F238E27FC236}">
                <a16:creationId xmlns:a16="http://schemas.microsoft.com/office/drawing/2014/main" id="{19EC3DF1-E35B-B8EA-C9B0-108E5CA2A1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198" y="981124"/>
            <a:ext cx="912306" cy="912306"/>
          </a:xfrm>
          <a:prstGeom prst="rect">
            <a:avLst/>
          </a:prstGeom>
        </p:spPr>
      </p:pic>
      <p:pic>
        <p:nvPicPr>
          <p:cNvPr id="27" name="Imagen 26" descr="Icono&#10;&#10;Descripción generada automáticamente">
            <a:extLst>
              <a:ext uri="{FF2B5EF4-FFF2-40B4-BE49-F238E27FC236}">
                <a16:creationId xmlns:a16="http://schemas.microsoft.com/office/drawing/2014/main" id="{B19F60B6-8359-D506-EC99-16F5C403AF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874" y="1859468"/>
            <a:ext cx="912306" cy="912306"/>
          </a:xfrm>
          <a:prstGeom prst="rect">
            <a:avLst/>
          </a:prstGeom>
        </p:spPr>
      </p:pic>
      <p:pic>
        <p:nvPicPr>
          <p:cNvPr id="28" name="Imagen 27" descr="Icono&#10;&#10;Descripción generada automáticamente">
            <a:extLst>
              <a:ext uri="{FF2B5EF4-FFF2-40B4-BE49-F238E27FC236}">
                <a16:creationId xmlns:a16="http://schemas.microsoft.com/office/drawing/2014/main" id="{6ED6E127-4ABE-694D-0106-095A963215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0354" y="979725"/>
            <a:ext cx="912306" cy="912306"/>
          </a:xfrm>
          <a:prstGeom prst="rect">
            <a:avLst/>
          </a:prstGeom>
        </p:spPr>
      </p:pic>
      <p:pic>
        <p:nvPicPr>
          <p:cNvPr id="34" name="Imagen 33" descr="Icono&#10;&#10;Descripción generada automáticamente">
            <a:extLst>
              <a:ext uri="{FF2B5EF4-FFF2-40B4-BE49-F238E27FC236}">
                <a16:creationId xmlns:a16="http://schemas.microsoft.com/office/drawing/2014/main" id="{65C795EF-1E3E-3C40-D854-D252B6BE73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779" y="979977"/>
            <a:ext cx="912306" cy="912306"/>
          </a:xfrm>
          <a:prstGeom prst="rect">
            <a:avLst/>
          </a:prstGeom>
        </p:spPr>
      </p:pic>
      <p:pic>
        <p:nvPicPr>
          <p:cNvPr id="35" name="Imagen 34" descr="Icono&#10;&#10;Descripción generada automáticamente">
            <a:extLst>
              <a:ext uri="{FF2B5EF4-FFF2-40B4-BE49-F238E27FC236}">
                <a16:creationId xmlns:a16="http://schemas.microsoft.com/office/drawing/2014/main" id="{EE0E4FA4-51F6-9955-D5F2-FFABD75199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0701" y="1875624"/>
            <a:ext cx="912306" cy="912306"/>
          </a:xfrm>
          <a:prstGeom prst="rect">
            <a:avLst/>
          </a:prstGeom>
        </p:spPr>
      </p:pic>
      <p:pic>
        <p:nvPicPr>
          <p:cNvPr id="37" name="Imagen 36" descr="Icono&#10;&#10;Descripción generada automáticamente">
            <a:extLst>
              <a:ext uri="{FF2B5EF4-FFF2-40B4-BE49-F238E27FC236}">
                <a16:creationId xmlns:a16="http://schemas.microsoft.com/office/drawing/2014/main" id="{C6341235-D667-C5DA-8E6B-5BBA0CA5DF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640" y="1850506"/>
            <a:ext cx="912306" cy="912306"/>
          </a:xfrm>
          <a:prstGeom prst="rect">
            <a:avLst/>
          </a:prstGeom>
        </p:spPr>
      </p:pic>
      <p:sp>
        <p:nvSpPr>
          <p:cNvPr id="38" name="Flecha: a la derecha 37">
            <a:extLst>
              <a:ext uri="{FF2B5EF4-FFF2-40B4-BE49-F238E27FC236}">
                <a16:creationId xmlns:a16="http://schemas.microsoft.com/office/drawing/2014/main" id="{64CAD92D-C144-7589-E017-B25BD0428BB8}"/>
              </a:ext>
            </a:extLst>
          </p:cNvPr>
          <p:cNvSpPr/>
          <p:nvPr/>
        </p:nvSpPr>
        <p:spPr>
          <a:xfrm>
            <a:off x="2894193" y="1725804"/>
            <a:ext cx="917318"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97" name="Imagen 96" descr="Imagen que contiene abrelatas, colador de té&#10;&#10;Descripción generada automáticamente">
            <a:extLst>
              <a:ext uri="{FF2B5EF4-FFF2-40B4-BE49-F238E27FC236}">
                <a16:creationId xmlns:a16="http://schemas.microsoft.com/office/drawing/2014/main" id="{FCEF2DBD-2B10-39AA-FEAA-2ADA7D7178A3}"/>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8394176" y="1214087"/>
            <a:ext cx="349774" cy="815774"/>
          </a:xfrm>
          <a:prstGeom prst="rect">
            <a:avLst/>
          </a:prstGeom>
        </p:spPr>
      </p:pic>
      <p:pic>
        <p:nvPicPr>
          <p:cNvPr id="98" name="Imagen 97" descr="Imagen que contiene abrelatas, colador de té&#10;&#10;Descripción generada automáticamente">
            <a:extLst>
              <a:ext uri="{FF2B5EF4-FFF2-40B4-BE49-F238E27FC236}">
                <a16:creationId xmlns:a16="http://schemas.microsoft.com/office/drawing/2014/main" id="{3BF60EA6-5697-CEFD-310D-F6DF11F423D5}"/>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8110820" y="1205154"/>
            <a:ext cx="349774" cy="815774"/>
          </a:xfrm>
          <a:prstGeom prst="rect">
            <a:avLst/>
          </a:prstGeom>
        </p:spPr>
      </p:pic>
      <p:pic>
        <p:nvPicPr>
          <p:cNvPr id="99" name="Imagen 98" descr="Imagen que contiene abrelatas, colador de té&#10;&#10;Descripción generada automáticamente">
            <a:extLst>
              <a:ext uri="{FF2B5EF4-FFF2-40B4-BE49-F238E27FC236}">
                <a16:creationId xmlns:a16="http://schemas.microsoft.com/office/drawing/2014/main" id="{5CCE7C76-7C2F-6049-41FE-25CB6237F7AA}"/>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7822962" y="1185255"/>
            <a:ext cx="349774" cy="815774"/>
          </a:xfrm>
          <a:prstGeom prst="rect">
            <a:avLst/>
          </a:prstGeom>
        </p:spPr>
      </p:pic>
      <p:pic>
        <p:nvPicPr>
          <p:cNvPr id="102" name="Imagen 101" descr="Imagen que contiene abrelatas, colador de té&#10;&#10;Descripción generada automáticamente">
            <a:extLst>
              <a:ext uri="{FF2B5EF4-FFF2-40B4-BE49-F238E27FC236}">
                <a16:creationId xmlns:a16="http://schemas.microsoft.com/office/drawing/2014/main" id="{0F4D42F8-6D35-3ED6-0EF6-B205C4F660D8}"/>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7232663" y="1183456"/>
            <a:ext cx="349774" cy="815774"/>
          </a:xfrm>
          <a:prstGeom prst="rect">
            <a:avLst/>
          </a:prstGeom>
        </p:spPr>
      </p:pic>
      <p:pic>
        <p:nvPicPr>
          <p:cNvPr id="103" name="Imagen 102" descr="Imagen que contiene abrelatas, colador de té&#10;&#10;Descripción generada automáticamente">
            <a:extLst>
              <a:ext uri="{FF2B5EF4-FFF2-40B4-BE49-F238E27FC236}">
                <a16:creationId xmlns:a16="http://schemas.microsoft.com/office/drawing/2014/main" id="{B04ED7BC-A046-30A1-F626-B6FE09CBDB5E}"/>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7508509" y="1183132"/>
            <a:ext cx="349774" cy="815774"/>
          </a:xfrm>
          <a:prstGeom prst="rect">
            <a:avLst/>
          </a:prstGeom>
        </p:spPr>
      </p:pic>
      <p:pic>
        <p:nvPicPr>
          <p:cNvPr id="104" name="Imagen 103" descr="Imagen que contiene abrelatas, colador de té&#10;&#10;Descripción generada automáticamente">
            <a:extLst>
              <a:ext uri="{FF2B5EF4-FFF2-40B4-BE49-F238E27FC236}">
                <a16:creationId xmlns:a16="http://schemas.microsoft.com/office/drawing/2014/main" id="{66015644-3B16-FE42-8C99-CD095D33404A}"/>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8394176" y="1972156"/>
            <a:ext cx="349774" cy="815774"/>
          </a:xfrm>
          <a:prstGeom prst="rect">
            <a:avLst/>
          </a:prstGeom>
        </p:spPr>
      </p:pic>
      <p:pic>
        <p:nvPicPr>
          <p:cNvPr id="105" name="Imagen 104" descr="Imagen que contiene abrelatas, colador de té&#10;&#10;Descripción generada automáticamente">
            <a:extLst>
              <a:ext uri="{FF2B5EF4-FFF2-40B4-BE49-F238E27FC236}">
                <a16:creationId xmlns:a16="http://schemas.microsoft.com/office/drawing/2014/main" id="{37E77153-6ACE-EECA-ED04-701BD90AA6E3}"/>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8110820" y="1963223"/>
            <a:ext cx="349774" cy="815774"/>
          </a:xfrm>
          <a:prstGeom prst="rect">
            <a:avLst/>
          </a:prstGeom>
        </p:spPr>
      </p:pic>
      <p:pic>
        <p:nvPicPr>
          <p:cNvPr id="106" name="Imagen 105" descr="Imagen que contiene abrelatas, colador de té&#10;&#10;Descripción generada automáticamente">
            <a:extLst>
              <a:ext uri="{FF2B5EF4-FFF2-40B4-BE49-F238E27FC236}">
                <a16:creationId xmlns:a16="http://schemas.microsoft.com/office/drawing/2014/main" id="{09465F40-3FDD-A1F5-475C-86D2337739A5}"/>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7822962" y="1943324"/>
            <a:ext cx="349774" cy="815774"/>
          </a:xfrm>
          <a:prstGeom prst="rect">
            <a:avLst/>
          </a:prstGeom>
        </p:spPr>
      </p:pic>
      <p:pic>
        <p:nvPicPr>
          <p:cNvPr id="107" name="Imagen 106" descr="Imagen que contiene abrelatas, colador de té&#10;&#10;Descripción generada automáticamente">
            <a:extLst>
              <a:ext uri="{FF2B5EF4-FFF2-40B4-BE49-F238E27FC236}">
                <a16:creationId xmlns:a16="http://schemas.microsoft.com/office/drawing/2014/main" id="{4D3BF1F8-3380-6E6E-7BEF-BBB4F656711C}"/>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6947668" y="1922466"/>
            <a:ext cx="349774" cy="815774"/>
          </a:xfrm>
          <a:prstGeom prst="rect">
            <a:avLst/>
          </a:prstGeom>
        </p:spPr>
      </p:pic>
      <p:pic>
        <p:nvPicPr>
          <p:cNvPr id="108" name="Imagen 107" descr="Imagen que contiene abrelatas, colador de té&#10;&#10;Descripción generada automáticamente">
            <a:extLst>
              <a:ext uri="{FF2B5EF4-FFF2-40B4-BE49-F238E27FC236}">
                <a16:creationId xmlns:a16="http://schemas.microsoft.com/office/drawing/2014/main" id="{DFDFD6E3-BEA6-2ED9-CBE4-C80DD9A237CF}"/>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7232663" y="1941525"/>
            <a:ext cx="349774" cy="815774"/>
          </a:xfrm>
          <a:prstGeom prst="rect">
            <a:avLst/>
          </a:prstGeom>
        </p:spPr>
      </p:pic>
      <p:pic>
        <p:nvPicPr>
          <p:cNvPr id="109" name="Imagen 108" descr="Imagen que contiene abrelatas, colador de té&#10;&#10;Descripción generada automáticamente">
            <a:extLst>
              <a:ext uri="{FF2B5EF4-FFF2-40B4-BE49-F238E27FC236}">
                <a16:creationId xmlns:a16="http://schemas.microsoft.com/office/drawing/2014/main" id="{3DA179DB-DF0E-F6DD-9847-C54CD72EA417}"/>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7508509" y="1941201"/>
            <a:ext cx="349774" cy="815774"/>
          </a:xfrm>
          <a:prstGeom prst="rect">
            <a:avLst/>
          </a:prstGeom>
        </p:spPr>
      </p:pic>
      <p:sp>
        <p:nvSpPr>
          <p:cNvPr id="110" name="Flecha: a la derecha 109">
            <a:extLst>
              <a:ext uri="{FF2B5EF4-FFF2-40B4-BE49-F238E27FC236}">
                <a16:creationId xmlns:a16="http://schemas.microsoft.com/office/drawing/2014/main" id="{616A2385-F65E-403F-3742-3E67EEB228B3}"/>
              </a:ext>
            </a:extLst>
          </p:cNvPr>
          <p:cNvSpPr/>
          <p:nvPr/>
        </p:nvSpPr>
        <p:spPr>
          <a:xfrm rot="10800000">
            <a:off x="5667525" y="1679415"/>
            <a:ext cx="1050659"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dirty="0"/>
          </a:p>
        </p:txBody>
      </p:sp>
      <p:pic>
        <p:nvPicPr>
          <p:cNvPr id="111" name="Imagen 110" descr="Icono&#10;&#10;Descripción generada automáticamente">
            <a:extLst>
              <a:ext uri="{FF2B5EF4-FFF2-40B4-BE49-F238E27FC236}">
                <a16:creationId xmlns:a16="http://schemas.microsoft.com/office/drawing/2014/main" id="{ADCBDD4F-1D37-7FB6-AB86-0265CCEAB5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90819" y="1147990"/>
            <a:ext cx="1700356" cy="1700356"/>
          </a:xfrm>
          <a:prstGeom prst="rect">
            <a:avLst/>
          </a:prstGeom>
        </p:spPr>
      </p:pic>
      <p:sp>
        <p:nvSpPr>
          <p:cNvPr id="118" name="Flecha: a la derecha 117">
            <a:extLst>
              <a:ext uri="{FF2B5EF4-FFF2-40B4-BE49-F238E27FC236}">
                <a16:creationId xmlns:a16="http://schemas.microsoft.com/office/drawing/2014/main" id="{5E9C9741-807D-3C3D-00A6-CB33695F8C2A}"/>
              </a:ext>
            </a:extLst>
          </p:cNvPr>
          <p:cNvSpPr/>
          <p:nvPr/>
        </p:nvSpPr>
        <p:spPr>
          <a:xfrm rot="5400000">
            <a:off x="3498643" y="3690178"/>
            <a:ext cx="2076079"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119" name="Imagen 118" descr="Icono&#10;&#10;Descripción generada automáticamente">
            <a:extLst>
              <a:ext uri="{FF2B5EF4-FFF2-40B4-BE49-F238E27FC236}">
                <a16:creationId xmlns:a16="http://schemas.microsoft.com/office/drawing/2014/main" id="{D83DD096-3B50-6E7F-E203-516CAE163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5273" y="5029249"/>
            <a:ext cx="912306" cy="912306"/>
          </a:xfrm>
          <a:prstGeom prst="rect">
            <a:avLst/>
          </a:prstGeom>
        </p:spPr>
      </p:pic>
      <p:pic>
        <p:nvPicPr>
          <p:cNvPr id="101" name="Imagen 100" descr="Imagen que contiene abrelatas, colador de té&#10;&#10;Descripción generada automáticamente">
            <a:extLst>
              <a:ext uri="{FF2B5EF4-FFF2-40B4-BE49-F238E27FC236}">
                <a16:creationId xmlns:a16="http://schemas.microsoft.com/office/drawing/2014/main" id="{B2B06133-F87B-E96A-5463-E7CF25B26B44}"/>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390900" y="5278021"/>
            <a:ext cx="167443" cy="390526"/>
          </a:xfrm>
          <a:prstGeom prst="rect">
            <a:avLst/>
          </a:prstGeom>
        </p:spPr>
      </p:pic>
      <p:pic>
        <p:nvPicPr>
          <p:cNvPr id="125" name="Imagen 124" descr="Imagen que contiene abrelatas, colador de té&#10;&#10;Descripción generada automáticamente">
            <a:extLst>
              <a:ext uri="{FF2B5EF4-FFF2-40B4-BE49-F238E27FC236}">
                <a16:creationId xmlns:a16="http://schemas.microsoft.com/office/drawing/2014/main" id="{0BD1EE9E-AC8A-90D7-7ED7-483CBD63D0D7}"/>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558343" y="5268677"/>
            <a:ext cx="167443" cy="390526"/>
          </a:xfrm>
          <a:prstGeom prst="rect">
            <a:avLst/>
          </a:prstGeom>
        </p:spPr>
      </p:pic>
      <p:pic>
        <p:nvPicPr>
          <p:cNvPr id="126" name="Imagen 125" descr="Icono&#10;&#10;Descripción generada automáticamente">
            <a:extLst>
              <a:ext uri="{FF2B5EF4-FFF2-40B4-BE49-F238E27FC236}">
                <a16:creationId xmlns:a16="http://schemas.microsoft.com/office/drawing/2014/main" id="{B44CCC72-1D5E-7B2B-D5D6-59D586C969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5208" y="5024259"/>
            <a:ext cx="912306" cy="912306"/>
          </a:xfrm>
          <a:prstGeom prst="rect">
            <a:avLst/>
          </a:prstGeom>
        </p:spPr>
      </p:pic>
      <p:pic>
        <p:nvPicPr>
          <p:cNvPr id="127" name="Imagen 126" descr="Imagen que contiene abrelatas, colador de té&#10;&#10;Descripción generada automáticamente">
            <a:extLst>
              <a:ext uri="{FF2B5EF4-FFF2-40B4-BE49-F238E27FC236}">
                <a16:creationId xmlns:a16="http://schemas.microsoft.com/office/drawing/2014/main" id="{6515DE7D-C298-C51F-B71A-1BCCA8FDCA1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320835" y="5273031"/>
            <a:ext cx="167443" cy="390526"/>
          </a:xfrm>
          <a:prstGeom prst="rect">
            <a:avLst/>
          </a:prstGeom>
        </p:spPr>
      </p:pic>
      <p:pic>
        <p:nvPicPr>
          <p:cNvPr id="128" name="Imagen 127" descr="Imagen que contiene abrelatas, colador de té&#10;&#10;Descripción generada automáticamente">
            <a:extLst>
              <a:ext uri="{FF2B5EF4-FFF2-40B4-BE49-F238E27FC236}">
                <a16:creationId xmlns:a16="http://schemas.microsoft.com/office/drawing/2014/main" id="{460889B9-B8E3-B381-670D-4921F81DD610}"/>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488278" y="5263687"/>
            <a:ext cx="167443" cy="390526"/>
          </a:xfrm>
          <a:prstGeom prst="rect">
            <a:avLst/>
          </a:prstGeom>
        </p:spPr>
      </p:pic>
      <p:pic>
        <p:nvPicPr>
          <p:cNvPr id="132" name="Imagen 131" descr="Icono&#10;&#10;Descripción generada automáticamente">
            <a:extLst>
              <a:ext uri="{FF2B5EF4-FFF2-40B4-BE49-F238E27FC236}">
                <a16:creationId xmlns:a16="http://schemas.microsoft.com/office/drawing/2014/main" id="{F8752830-B909-ABC7-8F0B-94BE66E7F4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143" y="5021010"/>
            <a:ext cx="912306" cy="912306"/>
          </a:xfrm>
          <a:prstGeom prst="rect">
            <a:avLst/>
          </a:prstGeom>
        </p:spPr>
      </p:pic>
      <p:pic>
        <p:nvPicPr>
          <p:cNvPr id="133" name="Imagen 132" descr="Imagen que contiene abrelatas, colador de té&#10;&#10;Descripción generada automáticamente">
            <a:extLst>
              <a:ext uri="{FF2B5EF4-FFF2-40B4-BE49-F238E27FC236}">
                <a16:creationId xmlns:a16="http://schemas.microsoft.com/office/drawing/2014/main" id="{0BAB9AE9-9FCF-DF8C-BD3C-A7F07BA3F33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5250770" y="5269782"/>
            <a:ext cx="167443" cy="390526"/>
          </a:xfrm>
          <a:prstGeom prst="rect">
            <a:avLst/>
          </a:prstGeom>
        </p:spPr>
      </p:pic>
      <p:pic>
        <p:nvPicPr>
          <p:cNvPr id="134" name="Imagen 133" descr="Imagen que contiene abrelatas, colador de té&#10;&#10;Descripción generada automáticamente">
            <a:extLst>
              <a:ext uri="{FF2B5EF4-FFF2-40B4-BE49-F238E27FC236}">
                <a16:creationId xmlns:a16="http://schemas.microsoft.com/office/drawing/2014/main" id="{113B6D2D-8F83-9E9F-FB42-D07E1D783B68}"/>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5418213" y="5260438"/>
            <a:ext cx="167443" cy="390526"/>
          </a:xfrm>
          <a:prstGeom prst="rect">
            <a:avLst/>
          </a:prstGeom>
        </p:spPr>
      </p:pic>
      <p:pic>
        <p:nvPicPr>
          <p:cNvPr id="135" name="Imagen 134" descr="Icono&#10;&#10;Descripción generada automáticamente">
            <a:extLst>
              <a:ext uri="{FF2B5EF4-FFF2-40B4-BE49-F238E27FC236}">
                <a16:creationId xmlns:a16="http://schemas.microsoft.com/office/drawing/2014/main" id="{3FB5256D-BDE8-84B3-0FEF-87FBF0752F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088" y="5903166"/>
            <a:ext cx="912306" cy="912306"/>
          </a:xfrm>
          <a:prstGeom prst="rect">
            <a:avLst/>
          </a:prstGeom>
        </p:spPr>
      </p:pic>
      <p:pic>
        <p:nvPicPr>
          <p:cNvPr id="136" name="Imagen 135" descr="Imagen que contiene abrelatas, colador de té&#10;&#10;Descripción generada automáticamente">
            <a:extLst>
              <a:ext uri="{FF2B5EF4-FFF2-40B4-BE49-F238E27FC236}">
                <a16:creationId xmlns:a16="http://schemas.microsoft.com/office/drawing/2014/main" id="{BAF860A4-3B10-3180-F7FC-8D6C3F95C403}"/>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383715" y="6151938"/>
            <a:ext cx="167443" cy="390526"/>
          </a:xfrm>
          <a:prstGeom prst="rect">
            <a:avLst/>
          </a:prstGeom>
        </p:spPr>
      </p:pic>
      <p:pic>
        <p:nvPicPr>
          <p:cNvPr id="137" name="Imagen 136" descr="Imagen que contiene abrelatas, colador de té&#10;&#10;Descripción generada automáticamente">
            <a:extLst>
              <a:ext uri="{FF2B5EF4-FFF2-40B4-BE49-F238E27FC236}">
                <a16:creationId xmlns:a16="http://schemas.microsoft.com/office/drawing/2014/main" id="{3D64A096-7E43-BEAF-1422-BB14170F3C51}"/>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551158" y="6142594"/>
            <a:ext cx="167443" cy="390526"/>
          </a:xfrm>
          <a:prstGeom prst="rect">
            <a:avLst/>
          </a:prstGeom>
        </p:spPr>
      </p:pic>
      <p:pic>
        <p:nvPicPr>
          <p:cNvPr id="138" name="Imagen 137" descr="Icono&#10;&#10;Descripción generada automáticamente">
            <a:extLst>
              <a:ext uri="{FF2B5EF4-FFF2-40B4-BE49-F238E27FC236}">
                <a16:creationId xmlns:a16="http://schemas.microsoft.com/office/drawing/2014/main" id="{F44ECC23-7F29-DADB-1E08-F771EFC9C5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9818" y="5903166"/>
            <a:ext cx="912306" cy="912306"/>
          </a:xfrm>
          <a:prstGeom prst="rect">
            <a:avLst/>
          </a:prstGeom>
        </p:spPr>
      </p:pic>
      <p:pic>
        <p:nvPicPr>
          <p:cNvPr id="139" name="Imagen 138" descr="Imagen que contiene abrelatas, colador de té&#10;&#10;Descripción generada automáticamente">
            <a:extLst>
              <a:ext uri="{FF2B5EF4-FFF2-40B4-BE49-F238E27FC236}">
                <a16:creationId xmlns:a16="http://schemas.microsoft.com/office/drawing/2014/main" id="{54A6B45C-D221-FBD9-AFCF-21DE4348632F}"/>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315445" y="6151938"/>
            <a:ext cx="167443" cy="390526"/>
          </a:xfrm>
          <a:prstGeom prst="rect">
            <a:avLst/>
          </a:prstGeom>
        </p:spPr>
      </p:pic>
      <p:pic>
        <p:nvPicPr>
          <p:cNvPr id="140" name="Imagen 139" descr="Imagen que contiene abrelatas, colador de té&#10;&#10;Descripción generada automáticamente">
            <a:extLst>
              <a:ext uri="{FF2B5EF4-FFF2-40B4-BE49-F238E27FC236}">
                <a16:creationId xmlns:a16="http://schemas.microsoft.com/office/drawing/2014/main" id="{07DC3EF0-8699-1130-CD51-EA220055F100}"/>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482888" y="6142594"/>
            <a:ext cx="167443" cy="390526"/>
          </a:xfrm>
          <a:prstGeom prst="rect">
            <a:avLst/>
          </a:prstGeom>
        </p:spPr>
      </p:pic>
      <p:pic>
        <p:nvPicPr>
          <p:cNvPr id="141" name="Imagen 140" descr="Icono&#10;&#10;Descripción generada automáticamente">
            <a:extLst>
              <a:ext uri="{FF2B5EF4-FFF2-40B4-BE49-F238E27FC236}">
                <a16:creationId xmlns:a16="http://schemas.microsoft.com/office/drawing/2014/main" id="{25AE3C31-F08F-C43C-6FBC-2F98B1CA6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4299" y="5903166"/>
            <a:ext cx="912306" cy="912306"/>
          </a:xfrm>
          <a:prstGeom prst="rect">
            <a:avLst/>
          </a:prstGeom>
        </p:spPr>
      </p:pic>
      <p:pic>
        <p:nvPicPr>
          <p:cNvPr id="142" name="Imagen 141" descr="Imagen que contiene abrelatas, colador de té&#10;&#10;Descripción generada automáticamente">
            <a:extLst>
              <a:ext uri="{FF2B5EF4-FFF2-40B4-BE49-F238E27FC236}">
                <a16:creationId xmlns:a16="http://schemas.microsoft.com/office/drawing/2014/main" id="{801C0105-6CAA-8C2B-A1C4-F02CDDD00DB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5249926" y="6151938"/>
            <a:ext cx="167443" cy="390526"/>
          </a:xfrm>
          <a:prstGeom prst="rect">
            <a:avLst/>
          </a:prstGeom>
        </p:spPr>
      </p:pic>
      <p:pic>
        <p:nvPicPr>
          <p:cNvPr id="143" name="Imagen 142" descr="Imagen que contiene abrelatas, colador de té&#10;&#10;Descripción generada automáticamente">
            <a:extLst>
              <a:ext uri="{FF2B5EF4-FFF2-40B4-BE49-F238E27FC236}">
                <a16:creationId xmlns:a16="http://schemas.microsoft.com/office/drawing/2014/main" id="{EB4389AE-6610-34BE-1D1A-7FE96AE8CF8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5417369" y="6142594"/>
            <a:ext cx="167443" cy="390526"/>
          </a:xfrm>
          <a:prstGeom prst="rect">
            <a:avLst/>
          </a:prstGeom>
        </p:spPr>
      </p:pic>
      <p:pic>
        <p:nvPicPr>
          <p:cNvPr id="150" name="Imagen 149" descr="Imagen que contiene abrelatas, colador de té&#10;&#10;Descripción generada automáticamente">
            <a:extLst>
              <a:ext uri="{FF2B5EF4-FFF2-40B4-BE49-F238E27FC236}">
                <a16:creationId xmlns:a16="http://schemas.microsoft.com/office/drawing/2014/main" id="{89836D05-E58B-0F72-F6FF-345FC47FDB45}"/>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6937514" y="1160546"/>
            <a:ext cx="349774" cy="815774"/>
          </a:xfrm>
          <a:prstGeom prst="rect">
            <a:avLst/>
          </a:prstGeom>
        </p:spPr>
      </p:pic>
      <p:pic>
        <p:nvPicPr>
          <p:cNvPr id="152" name="Imagen 151" descr="Imagen que contiene dispositivo, medidor&#10;&#10;Descripción generada automáticamente">
            <a:extLst>
              <a:ext uri="{FF2B5EF4-FFF2-40B4-BE49-F238E27FC236}">
                <a16:creationId xmlns:a16="http://schemas.microsoft.com/office/drawing/2014/main" id="{E165F3D3-EB5E-DA61-0859-8BE554A604B2}"/>
              </a:ext>
            </a:extLst>
          </p:cNvPr>
          <p:cNvPicPr>
            <a:picLocks noChangeAspect="1"/>
          </p:cNvPicPr>
          <p:nvPr/>
        </p:nvPicPr>
        <p:blipFill rotWithShape="1">
          <a:blip r:embed="rId7">
            <a:extLst>
              <a:ext uri="{28A0092B-C50C-407E-A947-70E740481C1C}">
                <a14:useLocalDpi xmlns:a14="http://schemas.microsoft.com/office/drawing/2010/main" val="0"/>
              </a:ext>
            </a:extLst>
          </a:blip>
          <a:srcRect t="9708" b="9695"/>
          <a:stretch/>
        </p:blipFill>
        <p:spPr>
          <a:xfrm>
            <a:off x="5936073" y="3058999"/>
            <a:ext cx="3207927" cy="2323295"/>
          </a:xfrm>
          <a:prstGeom prst="rect">
            <a:avLst/>
          </a:prstGeom>
        </p:spPr>
      </p:pic>
      <p:pic>
        <p:nvPicPr>
          <p:cNvPr id="154" name="Imagen 153" descr="Icono&#10;&#10;Descripción generada automáticamente">
            <a:extLst>
              <a:ext uri="{FF2B5EF4-FFF2-40B4-BE49-F238E27FC236}">
                <a16:creationId xmlns:a16="http://schemas.microsoft.com/office/drawing/2014/main" id="{E79A787C-1E6E-166E-E045-D4DCE133F66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7398" y="3058999"/>
            <a:ext cx="2201439" cy="2201439"/>
          </a:xfrm>
          <a:prstGeom prst="rect">
            <a:avLst/>
          </a:prstGeom>
        </p:spPr>
      </p:pic>
    </p:spTree>
    <p:extLst>
      <p:ext uri="{BB962C8B-B14F-4D97-AF65-F5344CB8AC3E}">
        <p14:creationId xmlns:p14="http://schemas.microsoft.com/office/powerpoint/2010/main" val="272567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El planificador de Linux</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El algoritmo de balance</a:t>
            </a:r>
            <a:endParaRPr lang="es-ES" dirty="0">
              <a:solidFill>
                <a:schemeClr val="accent2"/>
              </a:solidFill>
            </a:endParaRPr>
          </a:p>
        </p:txBody>
      </p:sp>
      <p:sp>
        <p:nvSpPr>
          <p:cNvPr id="3" name="CuadroTexto 2">
            <a:extLst>
              <a:ext uri="{FF2B5EF4-FFF2-40B4-BE49-F238E27FC236}">
                <a16:creationId xmlns:a16="http://schemas.microsoft.com/office/drawing/2014/main" id="{D26572B9-BFD4-E393-275A-8C4556D21175}"/>
              </a:ext>
            </a:extLst>
          </p:cNvPr>
          <p:cNvSpPr txBox="1"/>
          <p:nvPr/>
        </p:nvSpPr>
        <p:spPr>
          <a:xfrm>
            <a:off x="1330859" y="1443354"/>
            <a:ext cx="6645242" cy="455189"/>
          </a:xfrm>
          <a:prstGeom prst="rect">
            <a:avLst/>
          </a:prstGeom>
          <a:noFill/>
        </p:spPr>
        <p:txBody>
          <a:bodyPr wrap="square" rtlCol="0">
            <a:spAutoFit/>
          </a:bodyPr>
          <a:lstStyle/>
          <a:p>
            <a:pPr algn="ctr">
              <a:lnSpc>
                <a:spcPct val="150000"/>
              </a:lnSpc>
            </a:pPr>
            <a:r>
              <a:rPr lang="es-ES" b="1" dirty="0">
                <a:solidFill>
                  <a:schemeClr val="bg1"/>
                </a:solidFill>
              </a:rPr>
              <a:t>¿Entonces el peso como criterio es la solución</a:t>
            </a:r>
            <a:r>
              <a:rPr lang="es-ES" b="1" i="1" dirty="0">
                <a:solidFill>
                  <a:schemeClr val="bg1"/>
                </a:solidFill>
              </a:rPr>
              <a:t>?</a:t>
            </a:r>
          </a:p>
        </p:txBody>
      </p:sp>
      <p:pic>
        <p:nvPicPr>
          <p:cNvPr id="4" name="Imagen 3" descr="Icono&#10;&#10;Descripción generada automáticamente">
            <a:extLst>
              <a:ext uri="{FF2B5EF4-FFF2-40B4-BE49-F238E27FC236}">
                <a16:creationId xmlns:a16="http://schemas.microsoft.com/office/drawing/2014/main" id="{23A061EB-414B-F8E6-FF4D-DE96091DE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241" y="2055811"/>
            <a:ext cx="912306" cy="912306"/>
          </a:xfrm>
          <a:prstGeom prst="rect">
            <a:avLst/>
          </a:prstGeom>
        </p:spPr>
      </p:pic>
      <p:pic>
        <p:nvPicPr>
          <p:cNvPr id="6" name="Imagen 5" descr="Icono&#10;&#10;Descripción generada automáticamente">
            <a:extLst>
              <a:ext uri="{FF2B5EF4-FFF2-40B4-BE49-F238E27FC236}">
                <a16:creationId xmlns:a16="http://schemas.microsoft.com/office/drawing/2014/main" id="{21C30CE2-0D34-C1EB-8A36-F9978EFF1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241" y="3495395"/>
            <a:ext cx="912306" cy="912306"/>
          </a:xfrm>
          <a:prstGeom prst="rect">
            <a:avLst/>
          </a:prstGeom>
        </p:spPr>
      </p:pic>
      <p:pic>
        <p:nvPicPr>
          <p:cNvPr id="7" name="Imagen 6" descr="Imagen que contiene abrelatas, colador de té&#10;&#10;Descripción generada automáticamente">
            <a:extLst>
              <a:ext uri="{FF2B5EF4-FFF2-40B4-BE49-F238E27FC236}">
                <a16:creationId xmlns:a16="http://schemas.microsoft.com/office/drawing/2014/main" id="{E3FD8B9D-84F0-29FC-08E9-E65D3ED63648}"/>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444666" y="2106705"/>
            <a:ext cx="349774" cy="810518"/>
          </a:xfrm>
          <a:prstGeom prst="rect">
            <a:avLst/>
          </a:prstGeom>
        </p:spPr>
      </p:pic>
      <p:sp>
        <p:nvSpPr>
          <p:cNvPr id="9" name="CuadroTexto 8">
            <a:extLst>
              <a:ext uri="{FF2B5EF4-FFF2-40B4-BE49-F238E27FC236}">
                <a16:creationId xmlns:a16="http://schemas.microsoft.com/office/drawing/2014/main" id="{24442088-0F66-31C2-4ED7-EBBDDEAF8292}"/>
              </a:ext>
            </a:extLst>
          </p:cNvPr>
          <p:cNvSpPr txBox="1"/>
          <p:nvPr/>
        </p:nvSpPr>
        <p:spPr>
          <a:xfrm>
            <a:off x="2368159" y="2236104"/>
            <a:ext cx="1147212" cy="454292"/>
          </a:xfrm>
          <a:prstGeom prst="rect">
            <a:avLst/>
          </a:prstGeom>
          <a:noFill/>
        </p:spPr>
        <p:txBody>
          <a:bodyPr wrap="square" rtlCol="0">
            <a:spAutoFit/>
          </a:bodyPr>
          <a:lstStyle/>
          <a:p>
            <a:pPr>
              <a:lnSpc>
                <a:spcPct val="150000"/>
              </a:lnSpc>
            </a:pPr>
            <a:r>
              <a:rPr lang="es-ES" b="1" dirty="0">
                <a:solidFill>
                  <a:schemeClr val="bg1"/>
                </a:solidFill>
              </a:rPr>
              <a:t>9 (LP) x</a:t>
            </a:r>
          </a:p>
        </p:txBody>
      </p:sp>
      <p:cxnSp>
        <p:nvCxnSpPr>
          <p:cNvPr id="11" name="Conector recto de flecha 10">
            <a:extLst>
              <a:ext uri="{FF2B5EF4-FFF2-40B4-BE49-F238E27FC236}">
                <a16:creationId xmlns:a16="http://schemas.microsoft.com/office/drawing/2014/main" id="{F4B1B53A-8FC6-C3EA-7482-356DFD48D773}"/>
              </a:ext>
            </a:extLst>
          </p:cNvPr>
          <p:cNvCxnSpPr>
            <a:cxnSpLocks/>
          </p:cNvCxnSpPr>
          <p:nvPr/>
        </p:nvCxnSpPr>
        <p:spPr>
          <a:xfrm>
            <a:off x="3886564" y="2511964"/>
            <a:ext cx="478220" cy="0"/>
          </a:xfrm>
          <a:prstGeom prst="straightConnector1">
            <a:avLst/>
          </a:prstGeom>
          <a:ln w="38100">
            <a:solidFill>
              <a:srgbClr val="002611"/>
            </a:solidFill>
            <a:tailEnd type="triangle"/>
          </a:ln>
        </p:spPr>
        <p:style>
          <a:lnRef idx="1">
            <a:schemeClr val="accent1"/>
          </a:lnRef>
          <a:fillRef idx="0">
            <a:schemeClr val="accent1"/>
          </a:fillRef>
          <a:effectRef idx="0">
            <a:schemeClr val="accent1"/>
          </a:effectRef>
          <a:fontRef idx="minor">
            <a:schemeClr val="tx1"/>
          </a:fontRef>
        </p:style>
      </p:cxnSp>
      <p:pic>
        <p:nvPicPr>
          <p:cNvPr id="12" name="Imagen 11" descr="Imagen que contiene abrelatas, colador de té&#10;&#10;Descripción generada automáticamente">
            <a:extLst>
              <a:ext uri="{FF2B5EF4-FFF2-40B4-BE49-F238E27FC236}">
                <a16:creationId xmlns:a16="http://schemas.microsoft.com/office/drawing/2014/main" id="{D8BB911E-5769-FB57-EE46-01B41B1A5765}"/>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444666" y="3528180"/>
            <a:ext cx="349774" cy="810518"/>
          </a:xfrm>
          <a:prstGeom prst="rect">
            <a:avLst/>
          </a:prstGeom>
        </p:spPr>
      </p:pic>
      <p:sp>
        <p:nvSpPr>
          <p:cNvPr id="14" name="CuadroTexto 13">
            <a:extLst>
              <a:ext uri="{FF2B5EF4-FFF2-40B4-BE49-F238E27FC236}">
                <a16:creationId xmlns:a16="http://schemas.microsoft.com/office/drawing/2014/main" id="{0E2DBD04-C753-9ACB-BC13-C0328BC95339}"/>
              </a:ext>
            </a:extLst>
          </p:cNvPr>
          <p:cNvSpPr txBox="1"/>
          <p:nvPr/>
        </p:nvSpPr>
        <p:spPr>
          <a:xfrm>
            <a:off x="2368159" y="3679751"/>
            <a:ext cx="1195056" cy="454292"/>
          </a:xfrm>
          <a:prstGeom prst="rect">
            <a:avLst/>
          </a:prstGeom>
          <a:noFill/>
        </p:spPr>
        <p:txBody>
          <a:bodyPr wrap="square" rtlCol="0">
            <a:spAutoFit/>
          </a:bodyPr>
          <a:lstStyle/>
          <a:p>
            <a:pPr>
              <a:lnSpc>
                <a:spcPct val="150000"/>
              </a:lnSpc>
            </a:pPr>
            <a:r>
              <a:rPr lang="es-ES" b="1" dirty="0">
                <a:solidFill>
                  <a:schemeClr val="bg1"/>
                </a:solidFill>
              </a:rPr>
              <a:t>1 (HP) x</a:t>
            </a:r>
          </a:p>
        </p:txBody>
      </p:sp>
      <p:cxnSp>
        <p:nvCxnSpPr>
          <p:cNvPr id="19" name="Conector recto de flecha 18">
            <a:extLst>
              <a:ext uri="{FF2B5EF4-FFF2-40B4-BE49-F238E27FC236}">
                <a16:creationId xmlns:a16="http://schemas.microsoft.com/office/drawing/2014/main" id="{3333D44C-2721-5000-FD1A-2696CC81B772}"/>
              </a:ext>
            </a:extLst>
          </p:cNvPr>
          <p:cNvCxnSpPr>
            <a:cxnSpLocks/>
          </p:cNvCxnSpPr>
          <p:nvPr/>
        </p:nvCxnSpPr>
        <p:spPr>
          <a:xfrm>
            <a:off x="3886564" y="3933439"/>
            <a:ext cx="478220" cy="0"/>
          </a:xfrm>
          <a:prstGeom prst="straightConnector1">
            <a:avLst/>
          </a:prstGeom>
          <a:ln w="38100">
            <a:solidFill>
              <a:srgbClr val="002611"/>
            </a:solidFill>
            <a:tailEnd type="triangle"/>
          </a:ln>
        </p:spPr>
        <p:style>
          <a:lnRef idx="1">
            <a:schemeClr val="accent1"/>
          </a:lnRef>
          <a:fillRef idx="0">
            <a:schemeClr val="accent1"/>
          </a:fillRef>
          <a:effectRef idx="0">
            <a:schemeClr val="accent1"/>
          </a:effectRef>
          <a:fontRef idx="minor">
            <a:schemeClr val="tx1"/>
          </a:fontRef>
        </p:style>
      </p:cxnSp>
      <p:pic>
        <p:nvPicPr>
          <p:cNvPr id="22" name="Gráfico 21" descr="Signo de interrogación con relleno sólido">
            <a:extLst>
              <a:ext uri="{FF2B5EF4-FFF2-40B4-BE49-F238E27FC236}">
                <a16:creationId xmlns:a16="http://schemas.microsoft.com/office/drawing/2014/main" id="{9FE8BDE3-BFE7-85BB-2020-BF69BC0EE01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6300" y="2352519"/>
            <a:ext cx="1687953" cy="1687953"/>
          </a:xfrm>
          <a:prstGeom prst="rect">
            <a:avLst/>
          </a:prstGeom>
        </p:spPr>
      </p:pic>
      <p:sp>
        <p:nvSpPr>
          <p:cNvPr id="13" name="CuadroTexto 12">
            <a:extLst>
              <a:ext uri="{FF2B5EF4-FFF2-40B4-BE49-F238E27FC236}">
                <a16:creationId xmlns:a16="http://schemas.microsoft.com/office/drawing/2014/main" id="{36ADBB8C-BEE9-874B-FE8A-063643C62F3D}"/>
              </a:ext>
            </a:extLst>
          </p:cNvPr>
          <p:cNvSpPr txBox="1"/>
          <p:nvPr/>
        </p:nvSpPr>
        <p:spPr>
          <a:xfrm>
            <a:off x="2019546" y="2954059"/>
            <a:ext cx="1495825" cy="455189"/>
          </a:xfrm>
          <a:prstGeom prst="rect">
            <a:avLst/>
          </a:prstGeom>
          <a:noFill/>
        </p:spPr>
        <p:txBody>
          <a:bodyPr wrap="square" rtlCol="0">
            <a:spAutoFit/>
          </a:bodyPr>
          <a:lstStyle/>
          <a:p>
            <a:pPr algn="ctr">
              <a:lnSpc>
                <a:spcPct val="150000"/>
              </a:lnSpc>
            </a:pPr>
            <a:r>
              <a:rPr lang="es-ES" dirty="0">
                <a:solidFill>
                  <a:schemeClr val="bg1"/>
                </a:solidFill>
              </a:rPr>
              <a:t>Peso x 9</a:t>
            </a:r>
          </a:p>
        </p:txBody>
      </p:sp>
      <p:cxnSp>
        <p:nvCxnSpPr>
          <p:cNvPr id="16" name="Conector recto de flecha 15">
            <a:extLst>
              <a:ext uri="{FF2B5EF4-FFF2-40B4-BE49-F238E27FC236}">
                <a16:creationId xmlns:a16="http://schemas.microsoft.com/office/drawing/2014/main" id="{4C968C81-58AB-5E2D-0BB6-50FA28890907}"/>
              </a:ext>
            </a:extLst>
          </p:cNvPr>
          <p:cNvCxnSpPr>
            <a:cxnSpLocks/>
          </p:cNvCxnSpPr>
          <p:nvPr/>
        </p:nvCxnSpPr>
        <p:spPr>
          <a:xfrm>
            <a:off x="2794007" y="2729707"/>
            <a:ext cx="0" cy="357525"/>
          </a:xfrm>
          <a:prstGeom prst="straightConnector1">
            <a:avLst/>
          </a:prstGeom>
          <a:ln w="19050">
            <a:solidFill>
              <a:srgbClr val="00261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A3ADE978-3085-594B-079A-D7874AF65184}"/>
              </a:ext>
            </a:extLst>
          </p:cNvPr>
          <p:cNvCxnSpPr>
            <a:cxnSpLocks/>
          </p:cNvCxnSpPr>
          <p:nvPr/>
        </p:nvCxnSpPr>
        <p:spPr>
          <a:xfrm>
            <a:off x="2795136" y="3409248"/>
            <a:ext cx="0" cy="357525"/>
          </a:xfrm>
          <a:prstGeom prst="straightConnector1">
            <a:avLst/>
          </a:prstGeom>
          <a:ln w="19050">
            <a:solidFill>
              <a:srgbClr val="00261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8866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El planificador de Linux</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El algoritmo de balance</a:t>
            </a:r>
            <a:endParaRPr lang="es-ES" dirty="0">
              <a:solidFill>
                <a:schemeClr val="accent2"/>
              </a:solidFill>
            </a:endParaRPr>
          </a:p>
        </p:txBody>
      </p:sp>
      <p:sp>
        <p:nvSpPr>
          <p:cNvPr id="3" name="CuadroTexto 2">
            <a:extLst>
              <a:ext uri="{FF2B5EF4-FFF2-40B4-BE49-F238E27FC236}">
                <a16:creationId xmlns:a16="http://schemas.microsoft.com/office/drawing/2014/main" id="{D26572B9-BFD4-E393-275A-8C4556D21175}"/>
              </a:ext>
            </a:extLst>
          </p:cNvPr>
          <p:cNvSpPr txBox="1"/>
          <p:nvPr/>
        </p:nvSpPr>
        <p:spPr>
          <a:xfrm>
            <a:off x="1330859" y="1443354"/>
            <a:ext cx="6645242" cy="455189"/>
          </a:xfrm>
          <a:prstGeom prst="rect">
            <a:avLst/>
          </a:prstGeom>
          <a:noFill/>
        </p:spPr>
        <p:txBody>
          <a:bodyPr wrap="square" rtlCol="0">
            <a:spAutoFit/>
          </a:bodyPr>
          <a:lstStyle/>
          <a:p>
            <a:pPr algn="ctr">
              <a:lnSpc>
                <a:spcPct val="150000"/>
              </a:lnSpc>
            </a:pPr>
            <a:r>
              <a:rPr lang="es-ES" b="1" dirty="0">
                <a:solidFill>
                  <a:schemeClr val="bg1"/>
                </a:solidFill>
              </a:rPr>
              <a:t>¿Entonces el peso como criterio es la solución</a:t>
            </a:r>
            <a:r>
              <a:rPr lang="es-ES" b="1" i="1" dirty="0">
                <a:solidFill>
                  <a:schemeClr val="bg1"/>
                </a:solidFill>
              </a:rPr>
              <a:t>?</a:t>
            </a:r>
          </a:p>
        </p:txBody>
      </p:sp>
      <p:pic>
        <p:nvPicPr>
          <p:cNvPr id="4" name="Imagen 3" descr="Icono&#10;&#10;Descripción generada automáticamente">
            <a:extLst>
              <a:ext uri="{FF2B5EF4-FFF2-40B4-BE49-F238E27FC236}">
                <a16:creationId xmlns:a16="http://schemas.microsoft.com/office/drawing/2014/main" id="{23A061EB-414B-F8E6-FF4D-DE96091DE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241" y="2055811"/>
            <a:ext cx="912306" cy="912306"/>
          </a:xfrm>
          <a:prstGeom prst="rect">
            <a:avLst/>
          </a:prstGeom>
        </p:spPr>
      </p:pic>
      <p:pic>
        <p:nvPicPr>
          <p:cNvPr id="6" name="Imagen 5" descr="Icono&#10;&#10;Descripción generada automáticamente">
            <a:extLst>
              <a:ext uri="{FF2B5EF4-FFF2-40B4-BE49-F238E27FC236}">
                <a16:creationId xmlns:a16="http://schemas.microsoft.com/office/drawing/2014/main" id="{21C30CE2-0D34-C1EB-8A36-F9978EFF1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241" y="3495395"/>
            <a:ext cx="912306" cy="912306"/>
          </a:xfrm>
          <a:prstGeom prst="rect">
            <a:avLst/>
          </a:prstGeom>
        </p:spPr>
      </p:pic>
      <p:pic>
        <p:nvPicPr>
          <p:cNvPr id="7" name="Imagen 6" descr="Imagen que contiene abrelatas, colador de té&#10;&#10;Descripción generada automáticamente">
            <a:extLst>
              <a:ext uri="{FF2B5EF4-FFF2-40B4-BE49-F238E27FC236}">
                <a16:creationId xmlns:a16="http://schemas.microsoft.com/office/drawing/2014/main" id="{E3FD8B9D-84F0-29FC-08E9-E65D3ED63648}"/>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444666" y="2106705"/>
            <a:ext cx="349774" cy="810518"/>
          </a:xfrm>
          <a:prstGeom prst="rect">
            <a:avLst/>
          </a:prstGeom>
        </p:spPr>
      </p:pic>
      <p:sp>
        <p:nvSpPr>
          <p:cNvPr id="9" name="CuadroTexto 8">
            <a:extLst>
              <a:ext uri="{FF2B5EF4-FFF2-40B4-BE49-F238E27FC236}">
                <a16:creationId xmlns:a16="http://schemas.microsoft.com/office/drawing/2014/main" id="{24442088-0F66-31C2-4ED7-EBBDDEAF8292}"/>
              </a:ext>
            </a:extLst>
          </p:cNvPr>
          <p:cNvSpPr txBox="1"/>
          <p:nvPr/>
        </p:nvSpPr>
        <p:spPr>
          <a:xfrm>
            <a:off x="2368159" y="2236104"/>
            <a:ext cx="1147212" cy="454292"/>
          </a:xfrm>
          <a:prstGeom prst="rect">
            <a:avLst/>
          </a:prstGeom>
          <a:noFill/>
        </p:spPr>
        <p:txBody>
          <a:bodyPr wrap="square" rtlCol="0">
            <a:spAutoFit/>
          </a:bodyPr>
          <a:lstStyle/>
          <a:p>
            <a:pPr>
              <a:lnSpc>
                <a:spcPct val="150000"/>
              </a:lnSpc>
            </a:pPr>
            <a:r>
              <a:rPr lang="es-ES" b="1" dirty="0">
                <a:solidFill>
                  <a:schemeClr val="bg1"/>
                </a:solidFill>
              </a:rPr>
              <a:t>9 (LP) x</a:t>
            </a:r>
          </a:p>
        </p:txBody>
      </p:sp>
      <p:cxnSp>
        <p:nvCxnSpPr>
          <p:cNvPr id="11" name="Conector recto de flecha 10">
            <a:extLst>
              <a:ext uri="{FF2B5EF4-FFF2-40B4-BE49-F238E27FC236}">
                <a16:creationId xmlns:a16="http://schemas.microsoft.com/office/drawing/2014/main" id="{F4B1B53A-8FC6-C3EA-7482-356DFD48D773}"/>
              </a:ext>
            </a:extLst>
          </p:cNvPr>
          <p:cNvCxnSpPr>
            <a:cxnSpLocks/>
          </p:cNvCxnSpPr>
          <p:nvPr/>
        </p:nvCxnSpPr>
        <p:spPr>
          <a:xfrm>
            <a:off x="3886564" y="2511964"/>
            <a:ext cx="478220" cy="0"/>
          </a:xfrm>
          <a:prstGeom prst="straightConnector1">
            <a:avLst/>
          </a:prstGeom>
          <a:ln w="38100">
            <a:solidFill>
              <a:srgbClr val="002611"/>
            </a:solidFill>
            <a:tailEnd type="triangle"/>
          </a:ln>
        </p:spPr>
        <p:style>
          <a:lnRef idx="1">
            <a:schemeClr val="accent1"/>
          </a:lnRef>
          <a:fillRef idx="0">
            <a:schemeClr val="accent1"/>
          </a:fillRef>
          <a:effectRef idx="0">
            <a:schemeClr val="accent1"/>
          </a:effectRef>
          <a:fontRef idx="minor">
            <a:schemeClr val="tx1"/>
          </a:fontRef>
        </p:style>
      </p:cxnSp>
      <p:pic>
        <p:nvPicPr>
          <p:cNvPr id="12" name="Imagen 11" descr="Imagen que contiene abrelatas, colador de té&#10;&#10;Descripción generada automáticamente">
            <a:extLst>
              <a:ext uri="{FF2B5EF4-FFF2-40B4-BE49-F238E27FC236}">
                <a16:creationId xmlns:a16="http://schemas.microsoft.com/office/drawing/2014/main" id="{D8BB911E-5769-FB57-EE46-01B41B1A5765}"/>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444666" y="3528180"/>
            <a:ext cx="349774" cy="810518"/>
          </a:xfrm>
          <a:prstGeom prst="rect">
            <a:avLst/>
          </a:prstGeom>
        </p:spPr>
      </p:pic>
      <p:sp>
        <p:nvSpPr>
          <p:cNvPr id="14" name="CuadroTexto 13">
            <a:extLst>
              <a:ext uri="{FF2B5EF4-FFF2-40B4-BE49-F238E27FC236}">
                <a16:creationId xmlns:a16="http://schemas.microsoft.com/office/drawing/2014/main" id="{0E2DBD04-C753-9ACB-BC13-C0328BC95339}"/>
              </a:ext>
            </a:extLst>
          </p:cNvPr>
          <p:cNvSpPr txBox="1"/>
          <p:nvPr/>
        </p:nvSpPr>
        <p:spPr>
          <a:xfrm>
            <a:off x="2368159" y="3679751"/>
            <a:ext cx="1195056" cy="454292"/>
          </a:xfrm>
          <a:prstGeom prst="rect">
            <a:avLst/>
          </a:prstGeom>
          <a:noFill/>
        </p:spPr>
        <p:txBody>
          <a:bodyPr wrap="square" rtlCol="0">
            <a:spAutoFit/>
          </a:bodyPr>
          <a:lstStyle/>
          <a:p>
            <a:pPr>
              <a:lnSpc>
                <a:spcPct val="150000"/>
              </a:lnSpc>
            </a:pPr>
            <a:r>
              <a:rPr lang="es-ES" b="1" dirty="0">
                <a:solidFill>
                  <a:schemeClr val="bg1"/>
                </a:solidFill>
              </a:rPr>
              <a:t>1 (HP) x</a:t>
            </a:r>
          </a:p>
        </p:txBody>
      </p:sp>
      <p:cxnSp>
        <p:nvCxnSpPr>
          <p:cNvPr id="19" name="Conector recto de flecha 18">
            <a:extLst>
              <a:ext uri="{FF2B5EF4-FFF2-40B4-BE49-F238E27FC236}">
                <a16:creationId xmlns:a16="http://schemas.microsoft.com/office/drawing/2014/main" id="{3333D44C-2721-5000-FD1A-2696CC81B772}"/>
              </a:ext>
            </a:extLst>
          </p:cNvPr>
          <p:cNvCxnSpPr>
            <a:cxnSpLocks/>
          </p:cNvCxnSpPr>
          <p:nvPr/>
        </p:nvCxnSpPr>
        <p:spPr>
          <a:xfrm>
            <a:off x="3886564" y="3933439"/>
            <a:ext cx="478220" cy="0"/>
          </a:xfrm>
          <a:prstGeom prst="straightConnector1">
            <a:avLst/>
          </a:prstGeom>
          <a:ln w="38100">
            <a:solidFill>
              <a:srgbClr val="002611"/>
            </a:solidFill>
            <a:tailEnd type="triangle"/>
          </a:ln>
        </p:spPr>
        <p:style>
          <a:lnRef idx="1">
            <a:schemeClr val="accent1"/>
          </a:lnRef>
          <a:fillRef idx="0">
            <a:schemeClr val="accent1"/>
          </a:fillRef>
          <a:effectRef idx="0">
            <a:schemeClr val="accent1"/>
          </a:effectRef>
          <a:fontRef idx="minor">
            <a:schemeClr val="tx1"/>
          </a:fontRef>
        </p:style>
      </p:cxnSp>
      <p:pic>
        <p:nvPicPr>
          <p:cNvPr id="22" name="Gráfico 21" descr="Signo de interrogación con relleno sólido">
            <a:extLst>
              <a:ext uri="{FF2B5EF4-FFF2-40B4-BE49-F238E27FC236}">
                <a16:creationId xmlns:a16="http://schemas.microsoft.com/office/drawing/2014/main" id="{9FE8BDE3-BFE7-85BB-2020-BF69BC0EE01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6300" y="2352519"/>
            <a:ext cx="1687953" cy="1687953"/>
          </a:xfrm>
          <a:prstGeom prst="rect">
            <a:avLst/>
          </a:prstGeom>
        </p:spPr>
      </p:pic>
      <p:sp>
        <p:nvSpPr>
          <p:cNvPr id="23" name="CuadroTexto 22">
            <a:extLst>
              <a:ext uri="{FF2B5EF4-FFF2-40B4-BE49-F238E27FC236}">
                <a16:creationId xmlns:a16="http://schemas.microsoft.com/office/drawing/2014/main" id="{0BC21DAC-369B-A869-28EB-FC5BCE0B4D71}"/>
              </a:ext>
            </a:extLst>
          </p:cNvPr>
          <p:cNvSpPr txBox="1"/>
          <p:nvPr/>
        </p:nvSpPr>
        <p:spPr>
          <a:xfrm>
            <a:off x="1421393" y="4478822"/>
            <a:ext cx="6645242" cy="870688"/>
          </a:xfrm>
          <a:prstGeom prst="rect">
            <a:avLst/>
          </a:prstGeom>
          <a:noFill/>
        </p:spPr>
        <p:txBody>
          <a:bodyPr wrap="square" rtlCol="0">
            <a:spAutoFit/>
          </a:bodyPr>
          <a:lstStyle/>
          <a:p>
            <a:pPr algn="ctr">
              <a:lnSpc>
                <a:spcPct val="150000"/>
              </a:lnSpc>
            </a:pPr>
            <a:r>
              <a:rPr lang="es-ES" dirty="0">
                <a:solidFill>
                  <a:schemeClr val="bg1"/>
                </a:solidFill>
              </a:rPr>
              <a:t>Se determinaría que las colas están balanceadas, pero un solo </a:t>
            </a:r>
            <a:r>
              <a:rPr lang="es-ES" i="1" dirty="0" err="1">
                <a:solidFill>
                  <a:schemeClr val="bg1"/>
                </a:solidFill>
              </a:rPr>
              <a:t>thread</a:t>
            </a:r>
            <a:r>
              <a:rPr lang="es-ES" dirty="0">
                <a:solidFill>
                  <a:schemeClr val="bg1"/>
                </a:solidFill>
              </a:rPr>
              <a:t> consume 9 veces más tiempo de CPU.</a:t>
            </a:r>
          </a:p>
        </p:txBody>
      </p:sp>
      <p:sp>
        <p:nvSpPr>
          <p:cNvPr id="24" name="Flecha: a la derecha 23">
            <a:extLst>
              <a:ext uri="{FF2B5EF4-FFF2-40B4-BE49-F238E27FC236}">
                <a16:creationId xmlns:a16="http://schemas.microsoft.com/office/drawing/2014/main" id="{C02BB8F5-0B6D-28E2-4838-AA1C4648C071}"/>
              </a:ext>
            </a:extLst>
          </p:cNvPr>
          <p:cNvSpPr/>
          <p:nvPr/>
        </p:nvSpPr>
        <p:spPr>
          <a:xfrm rot="5400000">
            <a:off x="4206450" y="5603553"/>
            <a:ext cx="634627"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13" name="CuadroTexto 12">
            <a:extLst>
              <a:ext uri="{FF2B5EF4-FFF2-40B4-BE49-F238E27FC236}">
                <a16:creationId xmlns:a16="http://schemas.microsoft.com/office/drawing/2014/main" id="{36ADBB8C-BEE9-874B-FE8A-063643C62F3D}"/>
              </a:ext>
            </a:extLst>
          </p:cNvPr>
          <p:cNvSpPr txBox="1"/>
          <p:nvPr/>
        </p:nvSpPr>
        <p:spPr>
          <a:xfrm>
            <a:off x="2019546" y="2954059"/>
            <a:ext cx="1495825" cy="455189"/>
          </a:xfrm>
          <a:prstGeom prst="rect">
            <a:avLst/>
          </a:prstGeom>
          <a:noFill/>
        </p:spPr>
        <p:txBody>
          <a:bodyPr wrap="square" rtlCol="0">
            <a:spAutoFit/>
          </a:bodyPr>
          <a:lstStyle/>
          <a:p>
            <a:pPr algn="ctr">
              <a:lnSpc>
                <a:spcPct val="150000"/>
              </a:lnSpc>
            </a:pPr>
            <a:r>
              <a:rPr lang="es-ES" dirty="0">
                <a:solidFill>
                  <a:schemeClr val="bg1"/>
                </a:solidFill>
              </a:rPr>
              <a:t>Peso x 9</a:t>
            </a:r>
          </a:p>
        </p:txBody>
      </p:sp>
      <p:cxnSp>
        <p:nvCxnSpPr>
          <p:cNvPr id="16" name="Conector recto de flecha 15">
            <a:extLst>
              <a:ext uri="{FF2B5EF4-FFF2-40B4-BE49-F238E27FC236}">
                <a16:creationId xmlns:a16="http://schemas.microsoft.com/office/drawing/2014/main" id="{4C968C81-58AB-5E2D-0BB6-50FA28890907}"/>
              </a:ext>
            </a:extLst>
          </p:cNvPr>
          <p:cNvCxnSpPr>
            <a:cxnSpLocks/>
          </p:cNvCxnSpPr>
          <p:nvPr/>
        </p:nvCxnSpPr>
        <p:spPr>
          <a:xfrm>
            <a:off x="2794007" y="2729707"/>
            <a:ext cx="0" cy="357525"/>
          </a:xfrm>
          <a:prstGeom prst="straightConnector1">
            <a:avLst/>
          </a:prstGeom>
          <a:ln w="19050">
            <a:solidFill>
              <a:srgbClr val="00261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A3ADE978-3085-594B-079A-D7874AF65184}"/>
              </a:ext>
            </a:extLst>
          </p:cNvPr>
          <p:cNvCxnSpPr>
            <a:cxnSpLocks/>
          </p:cNvCxnSpPr>
          <p:nvPr/>
        </p:nvCxnSpPr>
        <p:spPr>
          <a:xfrm>
            <a:off x="2795136" y="3409248"/>
            <a:ext cx="0" cy="357525"/>
          </a:xfrm>
          <a:prstGeom prst="straightConnector1">
            <a:avLst/>
          </a:prstGeom>
          <a:ln w="19050">
            <a:solidFill>
              <a:srgbClr val="002611"/>
            </a:solidFill>
            <a:tailEnd type="triangle"/>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1D6239AA-C22B-F317-91DB-6E437A81DB4C}"/>
              </a:ext>
            </a:extLst>
          </p:cNvPr>
          <p:cNvSpPr txBox="1"/>
          <p:nvPr/>
        </p:nvSpPr>
        <p:spPr>
          <a:xfrm>
            <a:off x="620161" y="5989527"/>
            <a:ext cx="8066637" cy="870688"/>
          </a:xfrm>
          <a:prstGeom prst="rect">
            <a:avLst/>
          </a:prstGeom>
          <a:noFill/>
        </p:spPr>
        <p:txBody>
          <a:bodyPr wrap="square" rtlCol="0">
            <a:spAutoFit/>
          </a:bodyPr>
          <a:lstStyle/>
          <a:p>
            <a:pPr algn="ctr">
              <a:lnSpc>
                <a:spcPct val="150000"/>
              </a:lnSpc>
            </a:pPr>
            <a:r>
              <a:rPr lang="es-ES" dirty="0">
                <a:solidFill>
                  <a:schemeClr val="bg1"/>
                </a:solidFill>
              </a:rPr>
              <a:t>¿Y si el </a:t>
            </a:r>
            <a:r>
              <a:rPr lang="es-ES" i="1" dirty="0" err="1">
                <a:solidFill>
                  <a:schemeClr val="bg1"/>
                </a:solidFill>
              </a:rPr>
              <a:t>thread</a:t>
            </a:r>
            <a:r>
              <a:rPr lang="es-ES" dirty="0">
                <a:solidFill>
                  <a:schemeClr val="bg1"/>
                </a:solidFill>
              </a:rPr>
              <a:t> prioritario duerme periódicamente pudiendo así robar </a:t>
            </a:r>
            <a:r>
              <a:rPr lang="es-ES" i="1" dirty="0" err="1">
                <a:solidFill>
                  <a:schemeClr val="bg1"/>
                </a:solidFill>
              </a:rPr>
              <a:t>threads</a:t>
            </a:r>
            <a:r>
              <a:rPr lang="es-ES" dirty="0">
                <a:solidFill>
                  <a:schemeClr val="bg1"/>
                </a:solidFill>
              </a:rPr>
              <a:t> de la otra cola?</a:t>
            </a:r>
          </a:p>
        </p:txBody>
      </p:sp>
    </p:spTree>
    <p:extLst>
      <p:ext uri="{BB962C8B-B14F-4D97-AF65-F5344CB8AC3E}">
        <p14:creationId xmlns:p14="http://schemas.microsoft.com/office/powerpoint/2010/main" val="2628353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El planificador de Linux</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El algoritmo de balance</a:t>
            </a:r>
            <a:endParaRPr lang="es-ES" dirty="0">
              <a:solidFill>
                <a:schemeClr val="accent2"/>
              </a:solidFill>
            </a:endParaRPr>
          </a:p>
        </p:txBody>
      </p:sp>
      <p:sp>
        <p:nvSpPr>
          <p:cNvPr id="3" name="CuadroTexto 2">
            <a:extLst>
              <a:ext uri="{FF2B5EF4-FFF2-40B4-BE49-F238E27FC236}">
                <a16:creationId xmlns:a16="http://schemas.microsoft.com/office/drawing/2014/main" id="{D26572B9-BFD4-E393-275A-8C4556D21175}"/>
              </a:ext>
            </a:extLst>
          </p:cNvPr>
          <p:cNvSpPr txBox="1"/>
          <p:nvPr/>
        </p:nvSpPr>
        <p:spPr>
          <a:xfrm>
            <a:off x="1330859" y="1443354"/>
            <a:ext cx="6645242" cy="455189"/>
          </a:xfrm>
          <a:prstGeom prst="rect">
            <a:avLst/>
          </a:prstGeom>
          <a:noFill/>
        </p:spPr>
        <p:txBody>
          <a:bodyPr wrap="square" rtlCol="0">
            <a:spAutoFit/>
          </a:bodyPr>
          <a:lstStyle/>
          <a:p>
            <a:pPr algn="ctr">
              <a:lnSpc>
                <a:spcPct val="150000"/>
              </a:lnSpc>
            </a:pPr>
            <a:r>
              <a:rPr lang="es-ES" b="1" dirty="0">
                <a:solidFill>
                  <a:schemeClr val="bg1"/>
                </a:solidFill>
              </a:rPr>
              <a:t>¿Entonces el peso como criterio es la solución</a:t>
            </a:r>
            <a:r>
              <a:rPr lang="es-ES" b="1" i="1" dirty="0">
                <a:solidFill>
                  <a:schemeClr val="bg1"/>
                </a:solidFill>
              </a:rPr>
              <a:t>?</a:t>
            </a:r>
          </a:p>
        </p:txBody>
      </p:sp>
      <p:pic>
        <p:nvPicPr>
          <p:cNvPr id="4" name="Imagen 3" descr="Icono&#10;&#10;Descripción generada automáticamente">
            <a:extLst>
              <a:ext uri="{FF2B5EF4-FFF2-40B4-BE49-F238E27FC236}">
                <a16:creationId xmlns:a16="http://schemas.microsoft.com/office/drawing/2014/main" id="{23A061EB-414B-F8E6-FF4D-DE96091DE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241" y="2055811"/>
            <a:ext cx="912306" cy="912306"/>
          </a:xfrm>
          <a:prstGeom prst="rect">
            <a:avLst/>
          </a:prstGeom>
        </p:spPr>
      </p:pic>
      <p:pic>
        <p:nvPicPr>
          <p:cNvPr id="6" name="Imagen 5" descr="Icono&#10;&#10;Descripción generada automáticamente">
            <a:extLst>
              <a:ext uri="{FF2B5EF4-FFF2-40B4-BE49-F238E27FC236}">
                <a16:creationId xmlns:a16="http://schemas.microsoft.com/office/drawing/2014/main" id="{21C30CE2-0D34-C1EB-8A36-F9978EFF1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241" y="3495395"/>
            <a:ext cx="912306" cy="912306"/>
          </a:xfrm>
          <a:prstGeom prst="rect">
            <a:avLst/>
          </a:prstGeom>
        </p:spPr>
      </p:pic>
      <p:pic>
        <p:nvPicPr>
          <p:cNvPr id="7" name="Imagen 6" descr="Imagen que contiene abrelatas, colador de té&#10;&#10;Descripción generada automáticamente">
            <a:extLst>
              <a:ext uri="{FF2B5EF4-FFF2-40B4-BE49-F238E27FC236}">
                <a16:creationId xmlns:a16="http://schemas.microsoft.com/office/drawing/2014/main" id="{E3FD8B9D-84F0-29FC-08E9-E65D3ED63648}"/>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444666" y="2106705"/>
            <a:ext cx="349774" cy="810518"/>
          </a:xfrm>
          <a:prstGeom prst="rect">
            <a:avLst/>
          </a:prstGeom>
        </p:spPr>
      </p:pic>
      <p:sp>
        <p:nvSpPr>
          <p:cNvPr id="9" name="CuadroTexto 8">
            <a:extLst>
              <a:ext uri="{FF2B5EF4-FFF2-40B4-BE49-F238E27FC236}">
                <a16:creationId xmlns:a16="http://schemas.microsoft.com/office/drawing/2014/main" id="{24442088-0F66-31C2-4ED7-EBBDDEAF8292}"/>
              </a:ext>
            </a:extLst>
          </p:cNvPr>
          <p:cNvSpPr txBox="1"/>
          <p:nvPr/>
        </p:nvSpPr>
        <p:spPr>
          <a:xfrm>
            <a:off x="2368159" y="2236104"/>
            <a:ext cx="1147212" cy="454292"/>
          </a:xfrm>
          <a:prstGeom prst="rect">
            <a:avLst/>
          </a:prstGeom>
          <a:noFill/>
        </p:spPr>
        <p:txBody>
          <a:bodyPr wrap="square" rtlCol="0">
            <a:spAutoFit/>
          </a:bodyPr>
          <a:lstStyle/>
          <a:p>
            <a:pPr>
              <a:lnSpc>
                <a:spcPct val="150000"/>
              </a:lnSpc>
            </a:pPr>
            <a:r>
              <a:rPr lang="es-ES" b="1" dirty="0">
                <a:solidFill>
                  <a:schemeClr val="bg1"/>
                </a:solidFill>
              </a:rPr>
              <a:t>9 (LP) x</a:t>
            </a:r>
          </a:p>
        </p:txBody>
      </p:sp>
      <p:cxnSp>
        <p:nvCxnSpPr>
          <p:cNvPr id="11" name="Conector recto de flecha 10">
            <a:extLst>
              <a:ext uri="{FF2B5EF4-FFF2-40B4-BE49-F238E27FC236}">
                <a16:creationId xmlns:a16="http://schemas.microsoft.com/office/drawing/2014/main" id="{F4B1B53A-8FC6-C3EA-7482-356DFD48D773}"/>
              </a:ext>
            </a:extLst>
          </p:cNvPr>
          <p:cNvCxnSpPr>
            <a:cxnSpLocks/>
          </p:cNvCxnSpPr>
          <p:nvPr/>
        </p:nvCxnSpPr>
        <p:spPr>
          <a:xfrm>
            <a:off x="3886564" y="2511964"/>
            <a:ext cx="478220" cy="0"/>
          </a:xfrm>
          <a:prstGeom prst="straightConnector1">
            <a:avLst/>
          </a:prstGeom>
          <a:ln w="38100">
            <a:solidFill>
              <a:srgbClr val="002611"/>
            </a:solidFill>
            <a:tailEnd type="triangle"/>
          </a:ln>
        </p:spPr>
        <p:style>
          <a:lnRef idx="1">
            <a:schemeClr val="accent1"/>
          </a:lnRef>
          <a:fillRef idx="0">
            <a:schemeClr val="accent1"/>
          </a:fillRef>
          <a:effectRef idx="0">
            <a:schemeClr val="accent1"/>
          </a:effectRef>
          <a:fontRef idx="minor">
            <a:schemeClr val="tx1"/>
          </a:fontRef>
        </p:style>
      </p:cxnSp>
      <p:pic>
        <p:nvPicPr>
          <p:cNvPr id="12" name="Imagen 11" descr="Imagen que contiene abrelatas, colador de té&#10;&#10;Descripción generada automáticamente">
            <a:extLst>
              <a:ext uri="{FF2B5EF4-FFF2-40B4-BE49-F238E27FC236}">
                <a16:creationId xmlns:a16="http://schemas.microsoft.com/office/drawing/2014/main" id="{D8BB911E-5769-FB57-EE46-01B41B1A5765}"/>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444666" y="3528180"/>
            <a:ext cx="349774" cy="810518"/>
          </a:xfrm>
          <a:prstGeom prst="rect">
            <a:avLst/>
          </a:prstGeom>
        </p:spPr>
      </p:pic>
      <p:sp>
        <p:nvSpPr>
          <p:cNvPr id="14" name="CuadroTexto 13">
            <a:extLst>
              <a:ext uri="{FF2B5EF4-FFF2-40B4-BE49-F238E27FC236}">
                <a16:creationId xmlns:a16="http://schemas.microsoft.com/office/drawing/2014/main" id="{0E2DBD04-C753-9ACB-BC13-C0328BC95339}"/>
              </a:ext>
            </a:extLst>
          </p:cNvPr>
          <p:cNvSpPr txBox="1"/>
          <p:nvPr/>
        </p:nvSpPr>
        <p:spPr>
          <a:xfrm>
            <a:off x="2368159" y="3679751"/>
            <a:ext cx="1195056" cy="454292"/>
          </a:xfrm>
          <a:prstGeom prst="rect">
            <a:avLst/>
          </a:prstGeom>
          <a:noFill/>
        </p:spPr>
        <p:txBody>
          <a:bodyPr wrap="square" rtlCol="0">
            <a:spAutoFit/>
          </a:bodyPr>
          <a:lstStyle/>
          <a:p>
            <a:pPr>
              <a:lnSpc>
                <a:spcPct val="150000"/>
              </a:lnSpc>
            </a:pPr>
            <a:r>
              <a:rPr lang="es-ES" b="1" dirty="0">
                <a:solidFill>
                  <a:schemeClr val="bg1"/>
                </a:solidFill>
              </a:rPr>
              <a:t>1 (HP) x</a:t>
            </a:r>
          </a:p>
        </p:txBody>
      </p:sp>
      <p:cxnSp>
        <p:nvCxnSpPr>
          <p:cNvPr id="19" name="Conector recto de flecha 18">
            <a:extLst>
              <a:ext uri="{FF2B5EF4-FFF2-40B4-BE49-F238E27FC236}">
                <a16:creationId xmlns:a16="http://schemas.microsoft.com/office/drawing/2014/main" id="{3333D44C-2721-5000-FD1A-2696CC81B772}"/>
              </a:ext>
            </a:extLst>
          </p:cNvPr>
          <p:cNvCxnSpPr>
            <a:cxnSpLocks/>
          </p:cNvCxnSpPr>
          <p:nvPr/>
        </p:nvCxnSpPr>
        <p:spPr>
          <a:xfrm>
            <a:off x="3886564" y="3933439"/>
            <a:ext cx="478220" cy="0"/>
          </a:xfrm>
          <a:prstGeom prst="straightConnector1">
            <a:avLst/>
          </a:prstGeom>
          <a:ln w="38100">
            <a:solidFill>
              <a:srgbClr val="002611"/>
            </a:solidFill>
            <a:tailEnd type="triangle"/>
          </a:ln>
        </p:spPr>
        <p:style>
          <a:lnRef idx="1">
            <a:schemeClr val="accent1"/>
          </a:lnRef>
          <a:fillRef idx="0">
            <a:schemeClr val="accent1"/>
          </a:fillRef>
          <a:effectRef idx="0">
            <a:schemeClr val="accent1"/>
          </a:effectRef>
          <a:fontRef idx="minor">
            <a:schemeClr val="tx1"/>
          </a:fontRef>
        </p:style>
      </p:cxnSp>
      <p:pic>
        <p:nvPicPr>
          <p:cNvPr id="22" name="Gráfico 21" descr="Signo de interrogación con relleno sólido">
            <a:extLst>
              <a:ext uri="{FF2B5EF4-FFF2-40B4-BE49-F238E27FC236}">
                <a16:creationId xmlns:a16="http://schemas.microsoft.com/office/drawing/2014/main" id="{9FE8BDE3-BFE7-85BB-2020-BF69BC0EE01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6300" y="2352519"/>
            <a:ext cx="1687953" cy="1687953"/>
          </a:xfrm>
          <a:prstGeom prst="rect">
            <a:avLst/>
          </a:prstGeom>
        </p:spPr>
      </p:pic>
      <p:sp>
        <p:nvSpPr>
          <p:cNvPr id="23" name="CuadroTexto 22">
            <a:extLst>
              <a:ext uri="{FF2B5EF4-FFF2-40B4-BE49-F238E27FC236}">
                <a16:creationId xmlns:a16="http://schemas.microsoft.com/office/drawing/2014/main" id="{0BC21DAC-369B-A869-28EB-FC5BCE0B4D71}"/>
              </a:ext>
            </a:extLst>
          </p:cNvPr>
          <p:cNvSpPr txBox="1"/>
          <p:nvPr/>
        </p:nvSpPr>
        <p:spPr>
          <a:xfrm>
            <a:off x="1421393" y="4478822"/>
            <a:ext cx="6645242" cy="870688"/>
          </a:xfrm>
          <a:prstGeom prst="rect">
            <a:avLst/>
          </a:prstGeom>
          <a:noFill/>
        </p:spPr>
        <p:txBody>
          <a:bodyPr wrap="square" rtlCol="0">
            <a:spAutoFit/>
          </a:bodyPr>
          <a:lstStyle/>
          <a:p>
            <a:pPr algn="ctr">
              <a:lnSpc>
                <a:spcPct val="150000"/>
              </a:lnSpc>
            </a:pPr>
            <a:r>
              <a:rPr lang="es-ES" dirty="0">
                <a:solidFill>
                  <a:schemeClr val="bg1"/>
                </a:solidFill>
              </a:rPr>
              <a:t>Se determinaría que las colas están balanceadas, pero un solo </a:t>
            </a:r>
            <a:r>
              <a:rPr lang="es-ES" i="1" dirty="0" err="1">
                <a:solidFill>
                  <a:schemeClr val="bg1"/>
                </a:solidFill>
              </a:rPr>
              <a:t>thread</a:t>
            </a:r>
            <a:r>
              <a:rPr lang="es-ES" dirty="0">
                <a:solidFill>
                  <a:schemeClr val="bg1"/>
                </a:solidFill>
              </a:rPr>
              <a:t> consume 9 veces más tiempo de CPU.</a:t>
            </a:r>
          </a:p>
        </p:txBody>
      </p:sp>
      <p:sp>
        <p:nvSpPr>
          <p:cNvPr id="24" name="Flecha: a la derecha 23">
            <a:extLst>
              <a:ext uri="{FF2B5EF4-FFF2-40B4-BE49-F238E27FC236}">
                <a16:creationId xmlns:a16="http://schemas.microsoft.com/office/drawing/2014/main" id="{C02BB8F5-0B6D-28E2-4838-AA1C4648C071}"/>
              </a:ext>
            </a:extLst>
          </p:cNvPr>
          <p:cNvSpPr/>
          <p:nvPr/>
        </p:nvSpPr>
        <p:spPr>
          <a:xfrm rot="5400000">
            <a:off x="4234927" y="5553901"/>
            <a:ext cx="634627"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13" name="CuadroTexto 12">
            <a:extLst>
              <a:ext uri="{FF2B5EF4-FFF2-40B4-BE49-F238E27FC236}">
                <a16:creationId xmlns:a16="http://schemas.microsoft.com/office/drawing/2014/main" id="{36ADBB8C-BEE9-874B-FE8A-063643C62F3D}"/>
              </a:ext>
            </a:extLst>
          </p:cNvPr>
          <p:cNvSpPr txBox="1"/>
          <p:nvPr/>
        </p:nvSpPr>
        <p:spPr>
          <a:xfrm>
            <a:off x="2019546" y="2954059"/>
            <a:ext cx="1495825" cy="455189"/>
          </a:xfrm>
          <a:prstGeom prst="rect">
            <a:avLst/>
          </a:prstGeom>
          <a:noFill/>
        </p:spPr>
        <p:txBody>
          <a:bodyPr wrap="square" rtlCol="0">
            <a:spAutoFit/>
          </a:bodyPr>
          <a:lstStyle/>
          <a:p>
            <a:pPr algn="ctr">
              <a:lnSpc>
                <a:spcPct val="150000"/>
              </a:lnSpc>
            </a:pPr>
            <a:r>
              <a:rPr lang="es-ES" dirty="0">
                <a:solidFill>
                  <a:schemeClr val="bg1"/>
                </a:solidFill>
              </a:rPr>
              <a:t>Peso x 9</a:t>
            </a:r>
          </a:p>
        </p:txBody>
      </p:sp>
      <p:cxnSp>
        <p:nvCxnSpPr>
          <p:cNvPr id="16" name="Conector recto de flecha 15">
            <a:extLst>
              <a:ext uri="{FF2B5EF4-FFF2-40B4-BE49-F238E27FC236}">
                <a16:creationId xmlns:a16="http://schemas.microsoft.com/office/drawing/2014/main" id="{4C968C81-58AB-5E2D-0BB6-50FA28890907}"/>
              </a:ext>
            </a:extLst>
          </p:cNvPr>
          <p:cNvCxnSpPr>
            <a:cxnSpLocks/>
          </p:cNvCxnSpPr>
          <p:nvPr/>
        </p:nvCxnSpPr>
        <p:spPr>
          <a:xfrm>
            <a:off x="2794007" y="2729707"/>
            <a:ext cx="0" cy="357525"/>
          </a:xfrm>
          <a:prstGeom prst="straightConnector1">
            <a:avLst/>
          </a:prstGeom>
          <a:ln w="19050">
            <a:solidFill>
              <a:srgbClr val="00261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A3ADE978-3085-594B-079A-D7874AF65184}"/>
              </a:ext>
            </a:extLst>
          </p:cNvPr>
          <p:cNvCxnSpPr>
            <a:cxnSpLocks/>
          </p:cNvCxnSpPr>
          <p:nvPr/>
        </p:nvCxnSpPr>
        <p:spPr>
          <a:xfrm>
            <a:off x="2795136" y="3409248"/>
            <a:ext cx="0" cy="357525"/>
          </a:xfrm>
          <a:prstGeom prst="straightConnector1">
            <a:avLst/>
          </a:prstGeom>
          <a:ln w="19050">
            <a:solidFill>
              <a:srgbClr val="002611"/>
            </a:solidFill>
            <a:tailEnd type="triangle"/>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1D6239AA-C22B-F317-91DB-6E437A81DB4C}"/>
              </a:ext>
            </a:extLst>
          </p:cNvPr>
          <p:cNvSpPr txBox="1"/>
          <p:nvPr/>
        </p:nvSpPr>
        <p:spPr>
          <a:xfrm>
            <a:off x="620161" y="5989527"/>
            <a:ext cx="8066637" cy="870688"/>
          </a:xfrm>
          <a:prstGeom prst="rect">
            <a:avLst/>
          </a:prstGeom>
          <a:noFill/>
        </p:spPr>
        <p:txBody>
          <a:bodyPr wrap="square" rtlCol="0">
            <a:spAutoFit/>
          </a:bodyPr>
          <a:lstStyle/>
          <a:p>
            <a:pPr algn="ctr">
              <a:lnSpc>
                <a:spcPct val="150000"/>
              </a:lnSpc>
            </a:pPr>
            <a:r>
              <a:rPr lang="es-ES" dirty="0">
                <a:solidFill>
                  <a:schemeClr val="bg1"/>
                </a:solidFill>
              </a:rPr>
              <a:t>¿Y si el </a:t>
            </a:r>
            <a:r>
              <a:rPr lang="es-ES" i="1" dirty="0" err="1">
                <a:solidFill>
                  <a:schemeClr val="bg1"/>
                </a:solidFill>
              </a:rPr>
              <a:t>thread</a:t>
            </a:r>
            <a:r>
              <a:rPr lang="es-ES" dirty="0">
                <a:solidFill>
                  <a:schemeClr val="bg1"/>
                </a:solidFill>
              </a:rPr>
              <a:t> prioritario duerme periódicamente pudiendo así robar </a:t>
            </a:r>
            <a:r>
              <a:rPr lang="es-ES" i="1" dirty="0" err="1">
                <a:solidFill>
                  <a:schemeClr val="bg1"/>
                </a:solidFill>
              </a:rPr>
              <a:t>threads</a:t>
            </a:r>
            <a:r>
              <a:rPr lang="es-ES" dirty="0">
                <a:solidFill>
                  <a:schemeClr val="bg1"/>
                </a:solidFill>
              </a:rPr>
              <a:t> de la otra cola?</a:t>
            </a:r>
          </a:p>
        </p:txBody>
      </p:sp>
      <p:pic>
        <p:nvPicPr>
          <p:cNvPr id="10" name="Imagen 9" descr="Icono&#10;&#10;Descripción generada automáticamente">
            <a:extLst>
              <a:ext uri="{FF2B5EF4-FFF2-40B4-BE49-F238E27FC236}">
                <a16:creationId xmlns:a16="http://schemas.microsoft.com/office/drawing/2014/main" id="{B0F1E07B-2FD2-80A8-E94D-C494619CC77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53925" y="6409606"/>
            <a:ext cx="410889" cy="410889"/>
          </a:xfrm>
          <a:prstGeom prst="rect">
            <a:avLst/>
          </a:prstGeom>
        </p:spPr>
      </p:pic>
      <p:pic>
        <p:nvPicPr>
          <p:cNvPr id="15" name="Imagen 14" descr="Icono&#10;&#10;Descripción generada automáticamente">
            <a:extLst>
              <a:ext uri="{FF2B5EF4-FFF2-40B4-BE49-F238E27FC236}">
                <a16:creationId xmlns:a16="http://schemas.microsoft.com/office/drawing/2014/main" id="{CB5C1928-84E2-57AE-773D-09F2CCB54B6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70710" y="6419084"/>
            <a:ext cx="410889" cy="410889"/>
          </a:xfrm>
          <a:prstGeom prst="rect">
            <a:avLst/>
          </a:prstGeom>
        </p:spPr>
      </p:pic>
    </p:spTree>
    <p:extLst>
      <p:ext uri="{BB962C8B-B14F-4D97-AF65-F5344CB8AC3E}">
        <p14:creationId xmlns:p14="http://schemas.microsoft.com/office/powerpoint/2010/main" val="1465019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El planificador de Linux</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El algoritmo de balance</a:t>
            </a:r>
            <a:endParaRPr lang="es-ES" dirty="0">
              <a:solidFill>
                <a:schemeClr val="accent2"/>
              </a:solidFill>
            </a:endParaRPr>
          </a:p>
        </p:txBody>
      </p:sp>
      <p:sp>
        <p:nvSpPr>
          <p:cNvPr id="3" name="CuadroTexto 2">
            <a:extLst>
              <a:ext uri="{FF2B5EF4-FFF2-40B4-BE49-F238E27FC236}">
                <a16:creationId xmlns:a16="http://schemas.microsoft.com/office/drawing/2014/main" id="{D26572B9-BFD4-E393-275A-8C4556D21175}"/>
              </a:ext>
            </a:extLst>
          </p:cNvPr>
          <p:cNvSpPr txBox="1"/>
          <p:nvPr/>
        </p:nvSpPr>
        <p:spPr>
          <a:xfrm>
            <a:off x="1158843" y="1468648"/>
            <a:ext cx="6645242" cy="455189"/>
          </a:xfrm>
          <a:prstGeom prst="rect">
            <a:avLst/>
          </a:prstGeom>
          <a:noFill/>
        </p:spPr>
        <p:txBody>
          <a:bodyPr wrap="square" rtlCol="0">
            <a:spAutoFit/>
          </a:bodyPr>
          <a:lstStyle/>
          <a:p>
            <a:pPr algn="ctr">
              <a:lnSpc>
                <a:spcPct val="150000"/>
              </a:lnSpc>
            </a:pPr>
            <a:r>
              <a:rPr lang="es-ES" b="1" dirty="0">
                <a:solidFill>
                  <a:schemeClr val="bg1"/>
                </a:solidFill>
              </a:rPr>
              <a:t>Métrica </a:t>
            </a:r>
            <a:r>
              <a:rPr lang="es-ES" b="1" i="1" dirty="0">
                <a:solidFill>
                  <a:schemeClr val="bg1"/>
                </a:solidFill>
              </a:rPr>
              <a:t>Load</a:t>
            </a:r>
          </a:p>
        </p:txBody>
      </p:sp>
      <p:pic>
        <p:nvPicPr>
          <p:cNvPr id="25" name="Gráfico 24" descr="Pesos desiguales con relleno sólido">
            <a:extLst>
              <a:ext uri="{FF2B5EF4-FFF2-40B4-BE49-F238E27FC236}">
                <a16:creationId xmlns:a16="http://schemas.microsoft.com/office/drawing/2014/main" id="{12BA9305-D65C-669B-9508-F25064A4AF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2905876"/>
            <a:ext cx="3920150" cy="3834663"/>
          </a:xfrm>
          <a:prstGeom prst="rect">
            <a:avLst/>
          </a:prstGeom>
        </p:spPr>
      </p:pic>
      <p:pic>
        <p:nvPicPr>
          <p:cNvPr id="27" name="Gráfico 26" descr="Cronómetro 75% con relleno sólido">
            <a:extLst>
              <a:ext uri="{FF2B5EF4-FFF2-40B4-BE49-F238E27FC236}">
                <a16:creationId xmlns:a16="http://schemas.microsoft.com/office/drawing/2014/main" id="{030A5A35-3CEC-2E57-A6B3-E3AC572CFB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78995" y="2838963"/>
            <a:ext cx="3920150" cy="3920150"/>
          </a:xfrm>
          <a:prstGeom prst="rect">
            <a:avLst/>
          </a:prstGeom>
        </p:spPr>
      </p:pic>
      <p:cxnSp>
        <p:nvCxnSpPr>
          <p:cNvPr id="28" name="Conector recto de flecha 27">
            <a:extLst>
              <a:ext uri="{FF2B5EF4-FFF2-40B4-BE49-F238E27FC236}">
                <a16:creationId xmlns:a16="http://schemas.microsoft.com/office/drawing/2014/main" id="{A03258C0-53FB-4C79-115D-4FED4518B1F3}"/>
              </a:ext>
            </a:extLst>
          </p:cNvPr>
          <p:cNvCxnSpPr>
            <a:cxnSpLocks/>
          </p:cNvCxnSpPr>
          <p:nvPr/>
        </p:nvCxnSpPr>
        <p:spPr>
          <a:xfrm flipH="1">
            <a:off x="1851433" y="1988045"/>
            <a:ext cx="1617359" cy="1098163"/>
          </a:xfrm>
          <a:prstGeom prst="straightConnector1">
            <a:avLst/>
          </a:prstGeom>
          <a:ln w="38100">
            <a:solidFill>
              <a:srgbClr val="00261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94094C65-A8D5-F838-FDE3-FFD97D2E3554}"/>
              </a:ext>
            </a:extLst>
          </p:cNvPr>
          <p:cNvCxnSpPr>
            <a:cxnSpLocks/>
          </p:cNvCxnSpPr>
          <p:nvPr/>
        </p:nvCxnSpPr>
        <p:spPr>
          <a:xfrm>
            <a:off x="5277975" y="1988045"/>
            <a:ext cx="1670559" cy="1094148"/>
          </a:xfrm>
          <a:prstGeom prst="straightConnector1">
            <a:avLst/>
          </a:prstGeom>
          <a:ln w="38100">
            <a:solidFill>
              <a:srgbClr val="002611"/>
            </a:solidFill>
            <a:tailEnd type="triangle"/>
          </a:ln>
        </p:spPr>
        <p:style>
          <a:lnRef idx="1">
            <a:schemeClr val="accent1"/>
          </a:lnRef>
          <a:fillRef idx="0">
            <a:schemeClr val="accent1"/>
          </a:fillRef>
          <a:effectRef idx="0">
            <a:schemeClr val="accent1"/>
          </a:effectRef>
          <a:fontRef idx="minor">
            <a:schemeClr val="tx1"/>
          </a:fontRef>
        </p:style>
      </p:cxnSp>
      <p:pic>
        <p:nvPicPr>
          <p:cNvPr id="38" name="Gráfico 37" descr="Signo de exclamación con relleno sólido">
            <a:extLst>
              <a:ext uri="{FF2B5EF4-FFF2-40B4-BE49-F238E27FC236}">
                <a16:creationId xmlns:a16="http://schemas.microsoft.com/office/drawing/2014/main" id="{F7463EE0-CEFD-D8A0-8405-C8AFEEAC017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65006" y="5638343"/>
            <a:ext cx="755965" cy="755965"/>
          </a:xfrm>
          <a:prstGeom prst="rect">
            <a:avLst/>
          </a:prstGeom>
        </p:spPr>
      </p:pic>
      <p:sp>
        <p:nvSpPr>
          <p:cNvPr id="39" name="CuadroTexto 38">
            <a:extLst>
              <a:ext uri="{FF2B5EF4-FFF2-40B4-BE49-F238E27FC236}">
                <a16:creationId xmlns:a16="http://schemas.microsoft.com/office/drawing/2014/main" id="{77B1BD04-B568-E905-DA38-AF9A2B4501CE}"/>
              </a:ext>
            </a:extLst>
          </p:cNvPr>
          <p:cNvSpPr txBox="1"/>
          <p:nvPr/>
        </p:nvSpPr>
        <p:spPr>
          <a:xfrm>
            <a:off x="3695075" y="6283087"/>
            <a:ext cx="1495825" cy="455189"/>
          </a:xfrm>
          <a:prstGeom prst="rect">
            <a:avLst/>
          </a:prstGeom>
          <a:noFill/>
        </p:spPr>
        <p:txBody>
          <a:bodyPr wrap="square" rtlCol="0">
            <a:spAutoFit/>
          </a:bodyPr>
          <a:lstStyle/>
          <a:p>
            <a:pPr algn="ctr">
              <a:lnSpc>
                <a:spcPct val="150000"/>
              </a:lnSpc>
            </a:pPr>
            <a:r>
              <a:rPr lang="es-ES" i="1" dirty="0">
                <a:solidFill>
                  <a:schemeClr val="bg1"/>
                </a:solidFill>
              </a:rPr>
              <a:t>CGROUP</a:t>
            </a:r>
          </a:p>
        </p:txBody>
      </p:sp>
    </p:spTree>
    <p:extLst>
      <p:ext uri="{BB962C8B-B14F-4D97-AF65-F5344CB8AC3E}">
        <p14:creationId xmlns:p14="http://schemas.microsoft.com/office/powerpoint/2010/main" val="38042660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El planificador de Linux</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El algoritmo de balance</a:t>
            </a:r>
            <a:endParaRPr lang="es-ES" dirty="0">
              <a:solidFill>
                <a:schemeClr val="accent2"/>
              </a:solidFill>
            </a:endParaRPr>
          </a:p>
        </p:txBody>
      </p:sp>
      <p:sp>
        <p:nvSpPr>
          <p:cNvPr id="3" name="CuadroTexto 2">
            <a:extLst>
              <a:ext uri="{FF2B5EF4-FFF2-40B4-BE49-F238E27FC236}">
                <a16:creationId xmlns:a16="http://schemas.microsoft.com/office/drawing/2014/main" id="{D26572B9-BFD4-E393-275A-8C4556D21175}"/>
              </a:ext>
            </a:extLst>
          </p:cNvPr>
          <p:cNvSpPr txBox="1"/>
          <p:nvPr/>
        </p:nvSpPr>
        <p:spPr>
          <a:xfrm>
            <a:off x="1140736" y="1550130"/>
            <a:ext cx="6645242" cy="493853"/>
          </a:xfrm>
          <a:prstGeom prst="rect">
            <a:avLst/>
          </a:prstGeom>
          <a:noFill/>
        </p:spPr>
        <p:txBody>
          <a:bodyPr wrap="square" rtlCol="0">
            <a:spAutoFit/>
          </a:bodyPr>
          <a:lstStyle/>
          <a:p>
            <a:pPr algn="ctr">
              <a:lnSpc>
                <a:spcPct val="150000"/>
              </a:lnSpc>
            </a:pPr>
            <a:r>
              <a:rPr lang="es-ES" sz="2000" b="1" i="1" dirty="0">
                <a:solidFill>
                  <a:schemeClr val="bg1"/>
                </a:solidFill>
              </a:rPr>
              <a:t>NUMA y la necesidad de establecer dominios</a:t>
            </a:r>
          </a:p>
        </p:txBody>
      </p:sp>
      <p:pic>
        <p:nvPicPr>
          <p:cNvPr id="6" name="Imagen 5">
            <a:extLst>
              <a:ext uri="{FF2B5EF4-FFF2-40B4-BE49-F238E27FC236}">
                <a16:creationId xmlns:a16="http://schemas.microsoft.com/office/drawing/2014/main" id="{68879B7C-7296-BA33-689C-901601E7DEB5}"/>
              </a:ext>
            </a:extLst>
          </p:cNvPr>
          <p:cNvPicPr>
            <a:picLocks noChangeAspect="1"/>
          </p:cNvPicPr>
          <p:nvPr/>
        </p:nvPicPr>
        <p:blipFill>
          <a:blip r:embed="rId3"/>
          <a:stretch>
            <a:fillRect/>
          </a:stretch>
        </p:blipFill>
        <p:spPr>
          <a:xfrm>
            <a:off x="248829" y="2408222"/>
            <a:ext cx="8646340" cy="40309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40969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El planificador de Linux</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El algoritmo de balance</a:t>
            </a:r>
            <a:endParaRPr lang="es-ES" dirty="0">
              <a:solidFill>
                <a:schemeClr val="accent2"/>
              </a:solidFill>
            </a:endParaRPr>
          </a:p>
        </p:txBody>
      </p:sp>
      <p:pic>
        <p:nvPicPr>
          <p:cNvPr id="7" name="Imagen 6">
            <a:extLst>
              <a:ext uri="{FF2B5EF4-FFF2-40B4-BE49-F238E27FC236}">
                <a16:creationId xmlns:a16="http://schemas.microsoft.com/office/drawing/2014/main" id="{7E26C964-DE7D-DEA0-28C1-D1BB30D448A1}"/>
              </a:ext>
            </a:extLst>
          </p:cNvPr>
          <p:cNvPicPr>
            <a:picLocks noChangeAspect="1"/>
          </p:cNvPicPr>
          <p:nvPr/>
        </p:nvPicPr>
        <p:blipFill rotWithShape="1">
          <a:blip r:embed="rId3"/>
          <a:srcRect b="48481"/>
          <a:stretch/>
        </p:blipFill>
        <p:spPr>
          <a:xfrm>
            <a:off x="134328" y="1661535"/>
            <a:ext cx="4300153" cy="49656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Imagen 8">
            <a:extLst>
              <a:ext uri="{FF2B5EF4-FFF2-40B4-BE49-F238E27FC236}">
                <a16:creationId xmlns:a16="http://schemas.microsoft.com/office/drawing/2014/main" id="{2A3B3ECB-C5D7-5B18-0166-28959382F1B9}"/>
              </a:ext>
            </a:extLst>
          </p:cNvPr>
          <p:cNvPicPr>
            <a:picLocks noChangeAspect="1"/>
          </p:cNvPicPr>
          <p:nvPr/>
        </p:nvPicPr>
        <p:blipFill rotWithShape="1">
          <a:blip r:embed="rId3"/>
          <a:srcRect t="50813"/>
          <a:stretch/>
        </p:blipFill>
        <p:spPr>
          <a:xfrm>
            <a:off x="4696791" y="1661536"/>
            <a:ext cx="4312881" cy="49656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98354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El planificador de Linux</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Optimizaciones</a:t>
            </a:r>
            <a:endParaRPr lang="es-ES" dirty="0">
              <a:solidFill>
                <a:schemeClr val="accent2"/>
              </a:solidFill>
            </a:endParaRPr>
          </a:p>
        </p:txBody>
      </p:sp>
      <p:sp>
        <p:nvSpPr>
          <p:cNvPr id="3" name="CuadroTexto 2">
            <a:extLst>
              <a:ext uri="{FF2B5EF4-FFF2-40B4-BE49-F238E27FC236}">
                <a16:creationId xmlns:a16="http://schemas.microsoft.com/office/drawing/2014/main" id="{22843E8C-C925-9F0A-97F7-5CDD62C56FA5}"/>
              </a:ext>
            </a:extLst>
          </p:cNvPr>
          <p:cNvSpPr txBox="1"/>
          <p:nvPr/>
        </p:nvSpPr>
        <p:spPr>
          <a:xfrm>
            <a:off x="0" y="1272049"/>
            <a:ext cx="9144000" cy="5441170"/>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s-ES" b="1" dirty="0">
                <a:solidFill>
                  <a:schemeClr val="bg1"/>
                </a:solidFill>
              </a:rPr>
              <a:t>Evitar el trabajo duplicado:</a:t>
            </a:r>
          </a:p>
          <a:p>
            <a:pPr marL="800100" lvl="1" indent="-342900">
              <a:lnSpc>
                <a:spcPct val="150000"/>
              </a:lnSpc>
              <a:buFont typeface="+mj-lt"/>
              <a:buAutoNum type="arabicPeriod"/>
            </a:pPr>
            <a:r>
              <a:rPr lang="es-ES" dirty="0">
                <a:solidFill>
                  <a:schemeClr val="bg1"/>
                </a:solidFill>
              </a:rPr>
              <a:t>Los </a:t>
            </a:r>
            <a:r>
              <a:rPr lang="es-ES" i="1" dirty="0" err="1">
                <a:solidFill>
                  <a:schemeClr val="bg1"/>
                </a:solidFill>
              </a:rPr>
              <a:t>cores</a:t>
            </a:r>
            <a:r>
              <a:rPr lang="es-ES" dirty="0">
                <a:solidFill>
                  <a:schemeClr val="bg1"/>
                </a:solidFill>
              </a:rPr>
              <a:t> reciben un </a:t>
            </a:r>
            <a:r>
              <a:rPr lang="es-ES" i="1" dirty="0" err="1">
                <a:solidFill>
                  <a:schemeClr val="bg1"/>
                </a:solidFill>
              </a:rPr>
              <a:t>clock</a:t>
            </a:r>
            <a:r>
              <a:rPr lang="es-ES" i="1" dirty="0">
                <a:solidFill>
                  <a:schemeClr val="bg1"/>
                </a:solidFill>
              </a:rPr>
              <a:t> </a:t>
            </a:r>
            <a:r>
              <a:rPr lang="es-ES" i="1" dirty="0" err="1">
                <a:solidFill>
                  <a:schemeClr val="bg1"/>
                </a:solidFill>
              </a:rPr>
              <a:t>tick</a:t>
            </a:r>
            <a:r>
              <a:rPr lang="es-ES" i="1" dirty="0">
                <a:solidFill>
                  <a:schemeClr val="bg1"/>
                </a:solidFill>
              </a:rPr>
              <a:t> </a:t>
            </a:r>
            <a:r>
              <a:rPr lang="es-ES" dirty="0">
                <a:solidFill>
                  <a:schemeClr val="bg1"/>
                </a:solidFill>
              </a:rPr>
              <a:t>y ejecutan el algoritmo de balance.</a:t>
            </a:r>
          </a:p>
          <a:p>
            <a:pPr marL="800100" lvl="1" indent="-342900">
              <a:lnSpc>
                <a:spcPct val="150000"/>
              </a:lnSpc>
              <a:buFont typeface="+mj-lt"/>
              <a:buAutoNum type="arabicPeriod"/>
            </a:pPr>
            <a:r>
              <a:rPr lang="es-ES" dirty="0">
                <a:solidFill>
                  <a:schemeClr val="bg1"/>
                </a:solidFill>
              </a:rPr>
              <a:t>Se comprueba si existe algún </a:t>
            </a:r>
            <a:r>
              <a:rPr lang="es-ES" i="1" dirty="0" err="1">
                <a:solidFill>
                  <a:schemeClr val="bg1"/>
                </a:solidFill>
              </a:rPr>
              <a:t>core</a:t>
            </a:r>
            <a:r>
              <a:rPr lang="es-ES" dirty="0">
                <a:solidFill>
                  <a:schemeClr val="bg1"/>
                </a:solidFill>
              </a:rPr>
              <a:t> en idle y se asigna a aquel con menor número.</a:t>
            </a:r>
          </a:p>
          <a:p>
            <a:pPr marL="800100" lvl="1" indent="-342900">
              <a:lnSpc>
                <a:spcPct val="150000"/>
              </a:lnSpc>
              <a:buFont typeface="+mj-lt"/>
              <a:buAutoNum type="arabicPeriod"/>
            </a:pPr>
            <a:r>
              <a:rPr lang="es-ES" dirty="0">
                <a:solidFill>
                  <a:schemeClr val="bg1"/>
                </a:solidFill>
              </a:rPr>
              <a:t>Si no existe ninguno en idle, se asigna de la misma forma a alguno de los que ya tienen carga.  </a:t>
            </a:r>
          </a:p>
          <a:p>
            <a:pPr marL="342900" indent="-342900">
              <a:lnSpc>
                <a:spcPct val="150000"/>
              </a:lnSpc>
              <a:buFont typeface="Wingdings" panose="05000000000000000000" pitchFamily="2" charset="2"/>
              <a:buChar char="q"/>
            </a:pPr>
            <a:r>
              <a:rPr lang="es-ES" b="1" dirty="0">
                <a:solidFill>
                  <a:schemeClr val="bg1"/>
                </a:solidFill>
              </a:rPr>
              <a:t>Ahorrar energía (&gt; Linux 2.26.21):</a:t>
            </a:r>
          </a:p>
          <a:p>
            <a:pPr marL="800100" lvl="1" indent="-342900">
              <a:lnSpc>
                <a:spcPct val="150000"/>
              </a:lnSpc>
              <a:buFont typeface="+mj-lt"/>
              <a:buAutoNum type="arabicPeriod"/>
            </a:pPr>
            <a:r>
              <a:rPr lang="es-ES" dirty="0">
                <a:solidFill>
                  <a:schemeClr val="bg1"/>
                </a:solidFill>
              </a:rPr>
              <a:t>Los </a:t>
            </a:r>
            <a:r>
              <a:rPr lang="es-ES" i="1" dirty="0" err="1">
                <a:solidFill>
                  <a:schemeClr val="bg1"/>
                </a:solidFill>
              </a:rPr>
              <a:t>cores</a:t>
            </a:r>
            <a:r>
              <a:rPr lang="es-ES" dirty="0">
                <a:solidFill>
                  <a:schemeClr val="bg1"/>
                </a:solidFill>
              </a:rPr>
              <a:t> pueden entrar en reposo sin despertar con un </a:t>
            </a:r>
            <a:r>
              <a:rPr lang="es-ES" i="1" dirty="0" err="1">
                <a:solidFill>
                  <a:schemeClr val="bg1"/>
                </a:solidFill>
              </a:rPr>
              <a:t>clock</a:t>
            </a:r>
            <a:r>
              <a:rPr lang="es-ES" i="1" dirty="0">
                <a:solidFill>
                  <a:schemeClr val="bg1"/>
                </a:solidFill>
              </a:rPr>
              <a:t> </a:t>
            </a:r>
            <a:r>
              <a:rPr lang="es-ES" i="1" dirty="0" err="1">
                <a:solidFill>
                  <a:schemeClr val="bg1"/>
                </a:solidFill>
              </a:rPr>
              <a:t>tick</a:t>
            </a:r>
            <a:r>
              <a:rPr lang="es-ES" dirty="0">
                <a:solidFill>
                  <a:schemeClr val="bg1"/>
                </a:solidFill>
              </a:rPr>
              <a:t>.</a:t>
            </a:r>
          </a:p>
          <a:p>
            <a:pPr marL="800100" lvl="1" indent="-342900">
              <a:lnSpc>
                <a:spcPct val="150000"/>
              </a:lnSpc>
              <a:buFont typeface="+mj-lt"/>
              <a:buAutoNum type="arabicPeriod"/>
            </a:pPr>
            <a:r>
              <a:rPr lang="es-ES" dirty="0">
                <a:solidFill>
                  <a:schemeClr val="bg1"/>
                </a:solidFill>
              </a:rPr>
              <a:t>Si el resto de </a:t>
            </a:r>
            <a:r>
              <a:rPr lang="es-ES" i="1" dirty="0" err="1">
                <a:solidFill>
                  <a:schemeClr val="bg1"/>
                </a:solidFill>
              </a:rPr>
              <a:t>cores</a:t>
            </a:r>
            <a:r>
              <a:rPr lang="es-ES" dirty="0">
                <a:solidFill>
                  <a:schemeClr val="bg1"/>
                </a:solidFill>
              </a:rPr>
              <a:t> activos están sobrecargados, pueden despertar a uno de los </a:t>
            </a:r>
            <a:r>
              <a:rPr lang="es-ES" i="1" dirty="0" err="1">
                <a:solidFill>
                  <a:schemeClr val="bg1"/>
                </a:solidFill>
              </a:rPr>
              <a:t>cores</a:t>
            </a:r>
            <a:r>
              <a:rPr lang="es-ES" dirty="0">
                <a:solidFill>
                  <a:schemeClr val="bg1"/>
                </a:solidFill>
              </a:rPr>
              <a:t> ociosos, al que se le asigna la ejecución del algoritmo.</a:t>
            </a:r>
          </a:p>
          <a:p>
            <a:pPr marL="342900" indent="-342900">
              <a:lnSpc>
                <a:spcPct val="150000"/>
              </a:lnSpc>
              <a:buFont typeface="Wingdings" panose="05000000000000000000" pitchFamily="2" charset="2"/>
              <a:buChar char="q"/>
            </a:pPr>
            <a:r>
              <a:rPr lang="es-ES" b="1" dirty="0">
                <a:solidFill>
                  <a:schemeClr val="bg1"/>
                </a:solidFill>
              </a:rPr>
              <a:t>Ejecución tras despertar un </a:t>
            </a:r>
            <a:r>
              <a:rPr lang="es-ES" b="1" i="1" dirty="0" err="1">
                <a:solidFill>
                  <a:schemeClr val="bg1"/>
                </a:solidFill>
              </a:rPr>
              <a:t>thread</a:t>
            </a:r>
            <a:r>
              <a:rPr lang="es-ES" b="1" dirty="0">
                <a:solidFill>
                  <a:schemeClr val="bg1"/>
                </a:solidFill>
              </a:rPr>
              <a:t>:</a:t>
            </a:r>
          </a:p>
          <a:p>
            <a:pPr lvl="1">
              <a:lnSpc>
                <a:spcPct val="150000"/>
              </a:lnSpc>
            </a:pPr>
            <a:r>
              <a:rPr lang="es-ES" dirty="0">
                <a:solidFill>
                  <a:schemeClr val="bg1"/>
                </a:solidFill>
              </a:rPr>
              <a:t>1a. Se intenta asignar a un </a:t>
            </a:r>
            <a:r>
              <a:rPr lang="es-ES" i="1" dirty="0" err="1">
                <a:solidFill>
                  <a:schemeClr val="bg1"/>
                </a:solidFill>
              </a:rPr>
              <a:t>core</a:t>
            </a:r>
            <a:r>
              <a:rPr lang="es-ES" dirty="0">
                <a:solidFill>
                  <a:schemeClr val="bg1"/>
                </a:solidFill>
              </a:rPr>
              <a:t> en idle.</a:t>
            </a:r>
          </a:p>
          <a:p>
            <a:pPr lvl="1">
              <a:lnSpc>
                <a:spcPct val="150000"/>
              </a:lnSpc>
            </a:pPr>
            <a:r>
              <a:rPr lang="es-ES" dirty="0">
                <a:solidFill>
                  <a:schemeClr val="bg1"/>
                </a:solidFill>
              </a:rPr>
              <a:t>1b. Si lo despertó otro </a:t>
            </a:r>
            <a:r>
              <a:rPr lang="es-ES" i="1" dirty="0" err="1">
                <a:solidFill>
                  <a:schemeClr val="bg1"/>
                </a:solidFill>
              </a:rPr>
              <a:t>thread</a:t>
            </a:r>
            <a:r>
              <a:rPr lang="es-ES" dirty="0">
                <a:solidFill>
                  <a:schemeClr val="bg1"/>
                </a:solidFill>
              </a:rPr>
              <a:t>, a un </a:t>
            </a:r>
            <a:r>
              <a:rPr lang="es-ES" dirty="0" err="1">
                <a:solidFill>
                  <a:schemeClr val="bg1"/>
                </a:solidFill>
              </a:rPr>
              <a:t>core</a:t>
            </a:r>
            <a:r>
              <a:rPr lang="es-ES" dirty="0">
                <a:solidFill>
                  <a:schemeClr val="bg1"/>
                </a:solidFill>
              </a:rPr>
              <a:t> con el que comparta caché.</a:t>
            </a:r>
          </a:p>
        </p:txBody>
      </p:sp>
    </p:spTree>
    <p:extLst>
      <p:ext uri="{BB962C8B-B14F-4D97-AF65-F5344CB8AC3E}">
        <p14:creationId xmlns:p14="http://schemas.microsoft.com/office/powerpoint/2010/main" val="2553822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i="1" dirty="0">
                <a:solidFill>
                  <a:schemeClr val="accent1"/>
                </a:solidFill>
                <a:latin typeface="Aharoni" panose="02010803020104030203" pitchFamily="2" charset="-79"/>
                <a:ea typeface="+mj-lt"/>
                <a:cs typeface="Aharoni" panose="02010803020104030203" pitchFamily="2" charset="-79"/>
              </a:rPr>
              <a:t>Bugs </a:t>
            </a:r>
            <a:r>
              <a:rPr lang="es-ES" sz="4400" b="1" dirty="0">
                <a:solidFill>
                  <a:schemeClr val="accent1"/>
                </a:solidFill>
                <a:latin typeface="Aharoni" panose="02010803020104030203" pitchFamily="2" charset="-79"/>
                <a:ea typeface="+mj-lt"/>
                <a:cs typeface="Aharoni" panose="02010803020104030203" pitchFamily="2" charset="-79"/>
              </a:rPr>
              <a:t>investigados</a:t>
            </a:r>
            <a:endParaRPr lang="es-ES" sz="3200" b="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1448554" y="1247777"/>
            <a:ext cx="5993394"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¿Un código perfecto a la primera?</a:t>
            </a:r>
          </a:p>
        </p:txBody>
      </p:sp>
      <p:sp>
        <p:nvSpPr>
          <p:cNvPr id="4" name="CuadroTexto 3">
            <a:extLst>
              <a:ext uri="{FF2B5EF4-FFF2-40B4-BE49-F238E27FC236}">
                <a16:creationId xmlns:a16="http://schemas.microsoft.com/office/drawing/2014/main" id="{13CB3C5C-36C4-F1FF-AB1E-1BE1A431CC94}"/>
              </a:ext>
            </a:extLst>
          </p:cNvPr>
          <p:cNvSpPr txBox="1"/>
          <p:nvPr/>
        </p:nvSpPr>
        <p:spPr>
          <a:xfrm>
            <a:off x="0" y="2638463"/>
            <a:ext cx="9144000" cy="1947969"/>
          </a:xfrm>
          <a:prstGeom prst="rect">
            <a:avLst/>
          </a:prstGeom>
          <a:noFill/>
          <a:ln w="57150">
            <a:solidFill>
              <a:schemeClr val="bg1"/>
            </a:solidFill>
          </a:ln>
        </p:spPr>
        <p:txBody>
          <a:bodyPr wrap="square" rtlCol="0">
            <a:spAutoFit/>
          </a:bodyPr>
          <a:lstStyle/>
          <a:p>
            <a:pPr algn="ctr">
              <a:lnSpc>
                <a:spcPct val="150000"/>
              </a:lnSpc>
            </a:pPr>
            <a:r>
              <a:rPr lang="en-US" sz="2800" b="1" dirty="0">
                <a:solidFill>
                  <a:schemeClr val="bg1"/>
                </a:solidFill>
              </a:rPr>
              <a:t>“Nobody actually creates perfect code the first time around, except me. </a:t>
            </a:r>
          </a:p>
          <a:p>
            <a:pPr algn="ctr">
              <a:lnSpc>
                <a:spcPct val="150000"/>
              </a:lnSpc>
            </a:pPr>
            <a:r>
              <a:rPr lang="en-US" sz="2800" b="1" dirty="0">
                <a:solidFill>
                  <a:schemeClr val="bg1"/>
                </a:solidFill>
              </a:rPr>
              <a:t>But there’s only one of me.”</a:t>
            </a:r>
          </a:p>
        </p:txBody>
      </p:sp>
      <p:sp>
        <p:nvSpPr>
          <p:cNvPr id="6" name="CuadroTexto 5">
            <a:extLst>
              <a:ext uri="{FF2B5EF4-FFF2-40B4-BE49-F238E27FC236}">
                <a16:creationId xmlns:a16="http://schemas.microsoft.com/office/drawing/2014/main" id="{CFF62537-3609-0EE5-271E-43E6A45565E7}"/>
              </a:ext>
            </a:extLst>
          </p:cNvPr>
          <p:cNvSpPr txBox="1"/>
          <p:nvPr/>
        </p:nvSpPr>
        <p:spPr>
          <a:xfrm>
            <a:off x="6810375" y="4724241"/>
            <a:ext cx="2333625" cy="400110"/>
          </a:xfrm>
          <a:prstGeom prst="rect">
            <a:avLst/>
          </a:prstGeom>
          <a:noFill/>
        </p:spPr>
        <p:txBody>
          <a:bodyPr wrap="square">
            <a:spAutoFit/>
          </a:bodyPr>
          <a:lstStyle/>
          <a:p>
            <a:r>
              <a:rPr lang="es-ES" sz="2000" b="0" i="1" u="none" strike="noStrike" baseline="0" dirty="0">
                <a:solidFill>
                  <a:schemeClr val="bg1"/>
                </a:solidFill>
                <a:latin typeface="NimbusRomNo9L-Regu"/>
              </a:rPr>
              <a:t>Linus Torvalds, 2007</a:t>
            </a:r>
            <a:endParaRPr lang="es-ES" sz="2000" i="1" dirty="0">
              <a:solidFill>
                <a:schemeClr val="bg1"/>
              </a:solidFill>
            </a:endParaRPr>
          </a:p>
        </p:txBody>
      </p:sp>
    </p:spTree>
    <p:extLst>
      <p:ext uri="{BB962C8B-B14F-4D97-AF65-F5344CB8AC3E}">
        <p14:creationId xmlns:p14="http://schemas.microsoft.com/office/powerpoint/2010/main" val="2128213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i="1" dirty="0">
                <a:solidFill>
                  <a:schemeClr val="accent1"/>
                </a:solidFill>
                <a:latin typeface="Aharoni" panose="02010803020104030203" pitchFamily="2" charset="-79"/>
                <a:ea typeface="+mj-lt"/>
                <a:cs typeface="Aharoni" panose="02010803020104030203" pitchFamily="2" charset="-79"/>
              </a:rPr>
              <a:t>Bugs</a:t>
            </a:r>
            <a:r>
              <a:rPr lang="es-ES" sz="4400" b="1" dirty="0">
                <a:solidFill>
                  <a:schemeClr val="accent1"/>
                </a:solidFill>
                <a:latin typeface="Aharoni" panose="02010803020104030203" pitchFamily="2" charset="-79"/>
                <a:ea typeface="+mj-lt"/>
                <a:cs typeface="Aharoni" panose="02010803020104030203" pitchFamily="2" charset="-79"/>
              </a:rPr>
              <a:t> investigados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err="1">
                <a:solidFill>
                  <a:schemeClr val="accent2"/>
                </a:solidFill>
                <a:latin typeface="Amasis MT Pro Black"/>
              </a:rPr>
              <a:t>Group</a:t>
            </a:r>
            <a:r>
              <a:rPr lang="es-ES" sz="2800" i="1" dirty="0">
                <a:solidFill>
                  <a:schemeClr val="accent2"/>
                </a:solidFill>
                <a:latin typeface="Amasis MT Pro Black"/>
              </a:rPr>
              <a:t> </a:t>
            </a:r>
            <a:r>
              <a:rPr lang="es-ES" sz="2800" i="1" dirty="0" err="1">
                <a:solidFill>
                  <a:schemeClr val="accent2"/>
                </a:solidFill>
                <a:latin typeface="Amasis MT Pro Black"/>
              </a:rPr>
              <a:t>Imbalance</a:t>
            </a:r>
            <a:r>
              <a:rPr lang="es-ES" sz="2800" i="1" dirty="0">
                <a:solidFill>
                  <a:schemeClr val="accent2"/>
                </a:solidFill>
                <a:latin typeface="Amasis MT Pro Black"/>
              </a:rPr>
              <a:t> - Entorno</a:t>
            </a:r>
            <a:endParaRPr lang="es-ES" dirty="0">
              <a:solidFill>
                <a:schemeClr val="accent2"/>
              </a:solidFill>
            </a:endParaRPr>
          </a:p>
        </p:txBody>
      </p:sp>
      <p:pic>
        <p:nvPicPr>
          <p:cNvPr id="4" name="Imagen 3">
            <a:extLst>
              <a:ext uri="{FF2B5EF4-FFF2-40B4-BE49-F238E27FC236}">
                <a16:creationId xmlns:a16="http://schemas.microsoft.com/office/drawing/2014/main" id="{B9A79452-430B-6125-1F38-304934CB17CB}"/>
              </a:ext>
            </a:extLst>
          </p:cNvPr>
          <p:cNvPicPr>
            <a:picLocks noChangeAspect="1"/>
          </p:cNvPicPr>
          <p:nvPr/>
        </p:nvPicPr>
        <p:blipFill>
          <a:blip r:embed="rId3"/>
          <a:stretch>
            <a:fillRect/>
          </a:stretch>
        </p:blipFill>
        <p:spPr>
          <a:xfrm>
            <a:off x="405810" y="1539090"/>
            <a:ext cx="2718712" cy="12674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uadroTexto 5">
            <a:extLst>
              <a:ext uri="{FF2B5EF4-FFF2-40B4-BE49-F238E27FC236}">
                <a16:creationId xmlns:a16="http://schemas.microsoft.com/office/drawing/2014/main" id="{DAA2274E-5FA7-4DDF-48E3-A4A919286592}"/>
              </a:ext>
            </a:extLst>
          </p:cNvPr>
          <p:cNvSpPr txBox="1"/>
          <p:nvPr/>
        </p:nvSpPr>
        <p:spPr>
          <a:xfrm>
            <a:off x="260201" y="2806575"/>
            <a:ext cx="3023858" cy="455189"/>
          </a:xfrm>
          <a:prstGeom prst="rect">
            <a:avLst/>
          </a:prstGeom>
          <a:noFill/>
        </p:spPr>
        <p:txBody>
          <a:bodyPr wrap="square" rtlCol="0">
            <a:spAutoFit/>
          </a:bodyPr>
          <a:lstStyle/>
          <a:p>
            <a:pPr algn="ctr">
              <a:lnSpc>
                <a:spcPct val="150000"/>
              </a:lnSpc>
            </a:pPr>
            <a:r>
              <a:rPr lang="es-ES" dirty="0">
                <a:solidFill>
                  <a:schemeClr val="bg1"/>
                </a:solidFill>
              </a:rPr>
              <a:t>64 </a:t>
            </a:r>
            <a:r>
              <a:rPr lang="es-ES" i="1" dirty="0" err="1">
                <a:solidFill>
                  <a:schemeClr val="bg1"/>
                </a:solidFill>
              </a:rPr>
              <a:t>cores</a:t>
            </a:r>
            <a:r>
              <a:rPr lang="es-ES" dirty="0">
                <a:solidFill>
                  <a:schemeClr val="bg1"/>
                </a:solidFill>
              </a:rPr>
              <a:t> – 8 nodos NUMA</a:t>
            </a:r>
          </a:p>
        </p:txBody>
      </p:sp>
      <p:pic>
        <p:nvPicPr>
          <p:cNvPr id="8" name="Imagen 7" descr="Logotipo, Icono&#10;&#10;Descripción generada automáticamente">
            <a:extLst>
              <a:ext uri="{FF2B5EF4-FFF2-40B4-BE49-F238E27FC236}">
                <a16:creationId xmlns:a16="http://schemas.microsoft.com/office/drawing/2014/main" id="{8917BA2B-91B6-0B5F-5B3D-6F4769ED9C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2784" y="1514204"/>
            <a:ext cx="1699989" cy="1317256"/>
          </a:xfrm>
          <a:prstGeom prst="rect">
            <a:avLst/>
          </a:prstGeom>
        </p:spPr>
      </p:pic>
      <p:sp>
        <p:nvSpPr>
          <p:cNvPr id="9" name="CuadroTexto 8">
            <a:extLst>
              <a:ext uri="{FF2B5EF4-FFF2-40B4-BE49-F238E27FC236}">
                <a16:creationId xmlns:a16="http://schemas.microsoft.com/office/drawing/2014/main" id="{3EC2D341-486F-DD50-3C27-C63ABA76C378}"/>
              </a:ext>
            </a:extLst>
          </p:cNvPr>
          <p:cNvSpPr txBox="1"/>
          <p:nvPr/>
        </p:nvSpPr>
        <p:spPr>
          <a:xfrm>
            <a:off x="3647185" y="2776258"/>
            <a:ext cx="2571186" cy="455189"/>
          </a:xfrm>
          <a:prstGeom prst="rect">
            <a:avLst/>
          </a:prstGeom>
          <a:noFill/>
        </p:spPr>
        <p:txBody>
          <a:bodyPr wrap="square" rtlCol="0">
            <a:spAutoFit/>
          </a:bodyPr>
          <a:lstStyle/>
          <a:p>
            <a:pPr algn="ctr">
              <a:lnSpc>
                <a:spcPct val="150000"/>
              </a:lnSpc>
            </a:pPr>
            <a:r>
              <a:rPr lang="es-ES" dirty="0">
                <a:solidFill>
                  <a:schemeClr val="bg1"/>
                </a:solidFill>
              </a:rPr>
              <a:t>2 procesos x 1 </a:t>
            </a:r>
            <a:r>
              <a:rPr lang="es-ES" i="1" dirty="0" err="1">
                <a:solidFill>
                  <a:schemeClr val="bg1"/>
                </a:solidFill>
              </a:rPr>
              <a:t>thread</a:t>
            </a:r>
            <a:endParaRPr lang="es-ES" i="1" dirty="0">
              <a:solidFill>
                <a:schemeClr val="bg1"/>
              </a:solidFill>
            </a:endParaRPr>
          </a:p>
        </p:txBody>
      </p:sp>
      <p:pic>
        <p:nvPicPr>
          <p:cNvPr id="11" name="Imagen 10" descr="Logotipo, Icono&#10;&#10;Descripción generada automáticamente">
            <a:extLst>
              <a:ext uri="{FF2B5EF4-FFF2-40B4-BE49-F238E27FC236}">
                <a16:creationId xmlns:a16="http://schemas.microsoft.com/office/drawing/2014/main" id="{44F463C9-8F32-01E6-D764-F42C2600DF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6970" y="1483887"/>
            <a:ext cx="1421393" cy="1292371"/>
          </a:xfrm>
          <a:prstGeom prst="rect">
            <a:avLst/>
          </a:prstGeom>
        </p:spPr>
      </p:pic>
      <p:sp>
        <p:nvSpPr>
          <p:cNvPr id="12" name="CuadroTexto 11">
            <a:extLst>
              <a:ext uri="{FF2B5EF4-FFF2-40B4-BE49-F238E27FC236}">
                <a16:creationId xmlns:a16="http://schemas.microsoft.com/office/drawing/2014/main" id="{AD5E9AC9-3BE2-1A8F-688D-9160C3C026FC}"/>
              </a:ext>
            </a:extLst>
          </p:cNvPr>
          <p:cNvSpPr txBox="1"/>
          <p:nvPr/>
        </p:nvSpPr>
        <p:spPr>
          <a:xfrm>
            <a:off x="6474214" y="2776258"/>
            <a:ext cx="2571186" cy="455189"/>
          </a:xfrm>
          <a:prstGeom prst="rect">
            <a:avLst/>
          </a:prstGeom>
          <a:noFill/>
        </p:spPr>
        <p:txBody>
          <a:bodyPr wrap="square" rtlCol="0">
            <a:spAutoFit/>
          </a:bodyPr>
          <a:lstStyle/>
          <a:p>
            <a:pPr algn="ctr">
              <a:lnSpc>
                <a:spcPct val="150000"/>
              </a:lnSpc>
            </a:pPr>
            <a:r>
              <a:rPr lang="es-ES" dirty="0">
                <a:solidFill>
                  <a:schemeClr val="bg1"/>
                </a:solidFill>
              </a:rPr>
              <a:t>64 </a:t>
            </a:r>
            <a:r>
              <a:rPr lang="es-ES" i="1" dirty="0" err="1">
                <a:solidFill>
                  <a:schemeClr val="bg1"/>
                </a:solidFill>
              </a:rPr>
              <a:t>threads</a:t>
            </a:r>
            <a:endParaRPr lang="es-ES" i="1" dirty="0">
              <a:solidFill>
                <a:schemeClr val="bg1"/>
              </a:solidFill>
            </a:endParaRPr>
          </a:p>
        </p:txBody>
      </p:sp>
      <p:pic>
        <p:nvPicPr>
          <p:cNvPr id="14" name="Imagen 13">
            <a:extLst>
              <a:ext uri="{FF2B5EF4-FFF2-40B4-BE49-F238E27FC236}">
                <a16:creationId xmlns:a16="http://schemas.microsoft.com/office/drawing/2014/main" id="{CC75A522-FA15-C556-5E40-300647C310D7}"/>
              </a:ext>
            </a:extLst>
          </p:cNvPr>
          <p:cNvPicPr>
            <a:picLocks noChangeAspect="1"/>
          </p:cNvPicPr>
          <p:nvPr/>
        </p:nvPicPr>
        <p:blipFill>
          <a:blip r:embed="rId6"/>
          <a:stretch>
            <a:fillRect/>
          </a:stretch>
        </p:blipFill>
        <p:spPr>
          <a:xfrm>
            <a:off x="156954" y="3402779"/>
            <a:ext cx="8830089" cy="33420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932706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i="1" dirty="0">
                <a:solidFill>
                  <a:schemeClr val="accent1"/>
                </a:solidFill>
                <a:latin typeface="Aharoni" panose="02010803020104030203" pitchFamily="2" charset="-79"/>
                <a:ea typeface="+mj-lt"/>
                <a:cs typeface="Aharoni" panose="02010803020104030203" pitchFamily="2" charset="-79"/>
              </a:rPr>
              <a:t>Bugs</a:t>
            </a:r>
            <a:r>
              <a:rPr lang="es-ES" sz="4400" b="1" dirty="0">
                <a:solidFill>
                  <a:schemeClr val="accent1"/>
                </a:solidFill>
                <a:latin typeface="Aharoni" panose="02010803020104030203" pitchFamily="2" charset="-79"/>
                <a:ea typeface="+mj-lt"/>
                <a:cs typeface="Aharoni" panose="02010803020104030203" pitchFamily="2" charset="-79"/>
              </a:rPr>
              <a:t> investigados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err="1">
                <a:solidFill>
                  <a:schemeClr val="accent2"/>
                </a:solidFill>
                <a:latin typeface="Amasis MT Pro Black"/>
              </a:rPr>
              <a:t>Group</a:t>
            </a:r>
            <a:r>
              <a:rPr lang="es-ES" sz="2800" i="1" dirty="0">
                <a:solidFill>
                  <a:schemeClr val="accent2"/>
                </a:solidFill>
                <a:latin typeface="Amasis MT Pro Black"/>
              </a:rPr>
              <a:t> </a:t>
            </a:r>
            <a:r>
              <a:rPr lang="es-ES" sz="2800" i="1" dirty="0" err="1">
                <a:solidFill>
                  <a:schemeClr val="accent2"/>
                </a:solidFill>
                <a:latin typeface="Amasis MT Pro Black"/>
              </a:rPr>
              <a:t>Imbalance</a:t>
            </a:r>
            <a:r>
              <a:rPr lang="es-ES" sz="2800" i="1" dirty="0">
                <a:solidFill>
                  <a:schemeClr val="accent2"/>
                </a:solidFill>
                <a:latin typeface="Amasis MT Pro Black"/>
              </a:rPr>
              <a:t> - Causas</a:t>
            </a:r>
            <a:endParaRPr lang="es-ES" dirty="0">
              <a:solidFill>
                <a:schemeClr val="accent2"/>
              </a:solidFill>
            </a:endParaRPr>
          </a:p>
        </p:txBody>
      </p:sp>
      <p:sp>
        <p:nvSpPr>
          <p:cNvPr id="3" name="CuadroTexto 2">
            <a:extLst>
              <a:ext uri="{FF2B5EF4-FFF2-40B4-BE49-F238E27FC236}">
                <a16:creationId xmlns:a16="http://schemas.microsoft.com/office/drawing/2014/main" id="{FD1A15D0-3C47-AD7F-4975-3AD69E30E6FC}"/>
              </a:ext>
            </a:extLst>
          </p:cNvPr>
          <p:cNvSpPr txBox="1"/>
          <p:nvPr/>
        </p:nvSpPr>
        <p:spPr>
          <a:xfrm>
            <a:off x="0" y="1272049"/>
            <a:ext cx="9144000" cy="1701684"/>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s-ES" b="1" dirty="0">
                <a:solidFill>
                  <a:schemeClr val="bg1"/>
                </a:solidFill>
              </a:rPr>
              <a:t>Complejidad de la métrica “</a:t>
            </a:r>
            <a:r>
              <a:rPr lang="es-ES" b="1" i="1" dirty="0">
                <a:solidFill>
                  <a:schemeClr val="bg1"/>
                </a:solidFill>
              </a:rPr>
              <a:t>load”</a:t>
            </a:r>
            <a:r>
              <a:rPr lang="es-ES" b="1" dirty="0">
                <a:solidFill>
                  <a:schemeClr val="bg1"/>
                </a:solidFill>
              </a:rPr>
              <a:t>:</a:t>
            </a:r>
          </a:p>
          <a:p>
            <a:pPr marL="800100" lvl="1" indent="-342900">
              <a:lnSpc>
                <a:spcPct val="150000"/>
              </a:lnSpc>
              <a:buFont typeface="Arial" panose="020B0604020202020204" pitchFamily="34" charset="0"/>
              <a:buChar char="•"/>
            </a:pPr>
            <a:r>
              <a:rPr lang="es-ES" i="1" dirty="0">
                <a:solidFill>
                  <a:schemeClr val="bg1"/>
                </a:solidFill>
              </a:rPr>
              <a:t>Load</a:t>
            </a:r>
            <a:r>
              <a:rPr lang="es-ES" dirty="0">
                <a:solidFill>
                  <a:schemeClr val="bg1"/>
                </a:solidFill>
              </a:rPr>
              <a:t> = Combinación de peso y CPU requerida.</a:t>
            </a:r>
          </a:p>
          <a:p>
            <a:pPr marL="800100" lvl="1" indent="-342900">
              <a:lnSpc>
                <a:spcPct val="150000"/>
              </a:lnSpc>
              <a:buFont typeface="Arial" panose="020B0604020202020204" pitchFamily="34" charset="0"/>
              <a:buChar char="•"/>
            </a:pPr>
            <a:r>
              <a:rPr lang="es-ES" dirty="0">
                <a:solidFill>
                  <a:schemeClr val="bg1"/>
                </a:solidFill>
              </a:rPr>
              <a:t>Los </a:t>
            </a:r>
            <a:r>
              <a:rPr lang="es-ES" i="1" dirty="0" err="1">
                <a:solidFill>
                  <a:schemeClr val="bg1"/>
                </a:solidFill>
              </a:rPr>
              <a:t>threads</a:t>
            </a:r>
            <a:r>
              <a:rPr lang="es-ES" dirty="0">
                <a:solidFill>
                  <a:schemeClr val="bg1"/>
                </a:solidFill>
              </a:rPr>
              <a:t> dedicados a compilar el </a:t>
            </a:r>
            <a:r>
              <a:rPr lang="es-ES" i="1" dirty="0" err="1">
                <a:solidFill>
                  <a:schemeClr val="bg1"/>
                </a:solidFill>
              </a:rPr>
              <a:t>kernel</a:t>
            </a:r>
            <a:r>
              <a:rPr lang="es-ES" dirty="0">
                <a:solidFill>
                  <a:schemeClr val="bg1"/>
                </a:solidFill>
              </a:rPr>
              <a:t>, se encuentran agrupados para una misma tarea (</a:t>
            </a:r>
            <a:r>
              <a:rPr lang="es-ES" i="1" dirty="0" err="1">
                <a:solidFill>
                  <a:schemeClr val="bg1"/>
                </a:solidFill>
              </a:rPr>
              <a:t>autogroup</a:t>
            </a:r>
            <a:r>
              <a:rPr lang="es-ES" i="1" dirty="0">
                <a:solidFill>
                  <a:schemeClr val="bg1"/>
                </a:solidFill>
              </a:rPr>
              <a:t>) </a:t>
            </a:r>
            <a:r>
              <a:rPr lang="es-ES" i="1" dirty="0">
                <a:solidFill>
                  <a:schemeClr val="bg1"/>
                </a:solidFill>
                <a:sym typeface="Wingdings" panose="05000000000000000000" pitchFamily="2" charset="2"/>
              </a:rPr>
              <a:t>  </a:t>
            </a:r>
            <a:r>
              <a:rPr lang="es-ES" dirty="0">
                <a:solidFill>
                  <a:schemeClr val="bg1"/>
                </a:solidFill>
                <a:sym typeface="Wingdings" panose="05000000000000000000" pitchFamily="2" charset="2"/>
              </a:rPr>
              <a:t>La carga se reparte</a:t>
            </a:r>
            <a:r>
              <a:rPr lang="es-ES" i="1" dirty="0">
                <a:solidFill>
                  <a:schemeClr val="bg1"/>
                </a:solidFill>
              </a:rPr>
              <a:t>:</a:t>
            </a:r>
          </a:p>
        </p:txBody>
      </p:sp>
      <p:sp>
        <p:nvSpPr>
          <p:cNvPr id="7" name="CuadroTexto 6">
            <a:extLst>
              <a:ext uri="{FF2B5EF4-FFF2-40B4-BE49-F238E27FC236}">
                <a16:creationId xmlns:a16="http://schemas.microsoft.com/office/drawing/2014/main" id="{D6339223-8939-A8EF-8D25-B457E8F93A80}"/>
              </a:ext>
            </a:extLst>
          </p:cNvPr>
          <p:cNvSpPr txBox="1"/>
          <p:nvPr/>
        </p:nvSpPr>
        <p:spPr>
          <a:xfrm>
            <a:off x="924076" y="3160821"/>
            <a:ext cx="3720351" cy="455189"/>
          </a:xfrm>
          <a:prstGeom prst="rect">
            <a:avLst/>
          </a:prstGeom>
          <a:noFill/>
        </p:spPr>
        <p:txBody>
          <a:bodyPr wrap="square" rtlCol="0">
            <a:spAutoFit/>
          </a:bodyPr>
          <a:lstStyle/>
          <a:p>
            <a:pPr algn="ctr">
              <a:lnSpc>
                <a:spcPct val="150000"/>
              </a:lnSpc>
            </a:pPr>
            <a:r>
              <a:rPr lang="es-ES" dirty="0">
                <a:solidFill>
                  <a:schemeClr val="bg1"/>
                </a:solidFill>
              </a:rPr>
              <a:t>64 x </a:t>
            </a:r>
            <a:r>
              <a:rPr lang="es-ES" i="1" dirty="0">
                <a:solidFill>
                  <a:schemeClr val="bg1"/>
                </a:solidFill>
              </a:rPr>
              <a:t>Load</a:t>
            </a:r>
            <a:r>
              <a:rPr lang="es-ES" dirty="0">
                <a:solidFill>
                  <a:schemeClr val="bg1"/>
                </a:solidFill>
              </a:rPr>
              <a:t> de 1 </a:t>
            </a:r>
            <a:r>
              <a:rPr lang="es-ES" i="1" dirty="0" err="1">
                <a:solidFill>
                  <a:schemeClr val="bg1"/>
                </a:solidFill>
              </a:rPr>
              <a:t>thread</a:t>
            </a:r>
            <a:r>
              <a:rPr lang="es-ES" i="1" dirty="0">
                <a:solidFill>
                  <a:schemeClr val="bg1"/>
                </a:solidFill>
              </a:rPr>
              <a:t> </a:t>
            </a:r>
            <a:r>
              <a:rPr lang="es-ES" dirty="0">
                <a:solidFill>
                  <a:schemeClr val="bg1"/>
                </a:solidFill>
              </a:rPr>
              <a:t>en </a:t>
            </a:r>
            <a:r>
              <a:rPr lang="es-ES" i="1" dirty="0" err="1">
                <a:solidFill>
                  <a:schemeClr val="bg1"/>
                </a:solidFill>
              </a:rPr>
              <a:t>make</a:t>
            </a:r>
            <a:endParaRPr lang="es-ES" i="1" dirty="0">
              <a:solidFill>
                <a:schemeClr val="bg1"/>
              </a:solidFill>
            </a:endParaRPr>
          </a:p>
        </p:txBody>
      </p:sp>
      <p:sp>
        <p:nvSpPr>
          <p:cNvPr id="10" name="CuadroTexto 9">
            <a:extLst>
              <a:ext uri="{FF2B5EF4-FFF2-40B4-BE49-F238E27FC236}">
                <a16:creationId xmlns:a16="http://schemas.microsoft.com/office/drawing/2014/main" id="{00A172BB-5AFD-3C44-4F3F-C6B76510B2E7}"/>
              </a:ext>
            </a:extLst>
          </p:cNvPr>
          <p:cNvSpPr txBox="1"/>
          <p:nvPr/>
        </p:nvSpPr>
        <p:spPr>
          <a:xfrm>
            <a:off x="4644427" y="3246678"/>
            <a:ext cx="334979" cy="369332"/>
          </a:xfrm>
          <a:prstGeom prst="rect">
            <a:avLst/>
          </a:prstGeom>
          <a:noFill/>
        </p:spPr>
        <p:txBody>
          <a:bodyPr wrap="square" rtlCol="0">
            <a:spAutoFit/>
          </a:bodyPr>
          <a:lstStyle/>
          <a:p>
            <a:r>
              <a:rPr lang="es-ES" dirty="0">
                <a:solidFill>
                  <a:schemeClr val="bg1"/>
                </a:solidFill>
              </a:rPr>
              <a:t>≈</a:t>
            </a:r>
          </a:p>
        </p:txBody>
      </p:sp>
      <p:sp>
        <p:nvSpPr>
          <p:cNvPr id="13" name="CuadroTexto 12">
            <a:extLst>
              <a:ext uri="{FF2B5EF4-FFF2-40B4-BE49-F238E27FC236}">
                <a16:creationId xmlns:a16="http://schemas.microsoft.com/office/drawing/2014/main" id="{48D55EB9-F61D-F742-0E52-F8287333AA78}"/>
              </a:ext>
            </a:extLst>
          </p:cNvPr>
          <p:cNvSpPr txBox="1"/>
          <p:nvPr/>
        </p:nvSpPr>
        <p:spPr>
          <a:xfrm>
            <a:off x="4499573" y="3160821"/>
            <a:ext cx="3720351" cy="455189"/>
          </a:xfrm>
          <a:prstGeom prst="rect">
            <a:avLst/>
          </a:prstGeom>
          <a:noFill/>
        </p:spPr>
        <p:txBody>
          <a:bodyPr wrap="square" rtlCol="0">
            <a:spAutoFit/>
          </a:bodyPr>
          <a:lstStyle/>
          <a:p>
            <a:pPr algn="ctr">
              <a:lnSpc>
                <a:spcPct val="150000"/>
              </a:lnSpc>
            </a:pPr>
            <a:r>
              <a:rPr lang="es-ES" i="1" dirty="0">
                <a:solidFill>
                  <a:schemeClr val="bg1"/>
                </a:solidFill>
              </a:rPr>
              <a:t>Load</a:t>
            </a:r>
            <a:r>
              <a:rPr lang="es-ES" dirty="0">
                <a:solidFill>
                  <a:schemeClr val="bg1"/>
                </a:solidFill>
              </a:rPr>
              <a:t> de 1 </a:t>
            </a:r>
            <a:r>
              <a:rPr lang="es-ES" i="1" dirty="0" err="1">
                <a:solidFill>
                  <a:schemeClr val="bg1"/>
                </a:solidFill>
              </a:rPr>
              <a:t>thread</a:t>
            </a:r>
            <a:r>
              <a:rPr lang="es-ES" i="1" dirty="0">
                <a:solidFill>
                  <a:schemeClr val="bg1"/>
                </a:solidFill>
              </a:rPr>
              <a:t> </a:t>
            </a:r>
            <a:r>
              <a:rPr lang="es-ES" dirty="0">
                <a:solidFill>
                  <a:schemeClr val="bg1"/>
                </a:solidFill>
              </a:rPr>
              <a:t>en </a:t>
            </a:r>
            <a:r>
              <a:rPr lang="es-ES" i="1" dirty="0">
                <a:solidFill>
                  <a:schemeClr val="bg1"/>
                </a:solidFill>
              </a:rPr>
              <a:t>R</a:t>
            </a:r>
          </a:p>
        </p:txBody>
      </p:sp>
      <p:pic>
        <p:nvPicPr>
          <p:cNvPr id="16" name="Imagen 15">
            <a:extLst>
              <a:ext uri="{FF2B5EF4-FFF2-40B4-BE49-F238E27FC236}">
                <a16:creationId xmlns:a16="http://schemas.microsoft.com/office/drawing/2014/main" id="{4728A407-69A1-2DBB-DC02-19D83B63BD96}"/>
              </a:ext>
            </a:extLst>
          </p:cNvPr>
          <p:cNvPicPr>
            <a:picLocks noChangeAspect="1"/>
          </p:cNvPicPr>
          <p:nvPr/>
        </p:nvPicPr>
        <p:blipFill>
          <a:blip r:embed="rId3"/>
          <a:stretch>
            <a:fillRect/>
          </a:stretch>
        </p:blipFill>
        <p:spPr>
          <a:xfrm>
            <a:off x="145012" y="3701867"/>
            <a:ext cx="8853974" cy="30520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96620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3376" y="123986"/>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Realidad</a:t>
            </a:r>
            <a:endParaRPr lang="es-ES" sz="3200" b="1" dirty="0">
              <a:solidFill>
                <a:schemeClr val="accent1"/>
              </a:solidFill>
              <a:latin typeface="Aharoni" panose="02010803020104030203" pitchFamily="2" charset="-79"/>
              <a:cs typeface="Aharoni" panose="02010803020104030203" pitchFamily="2" charset="-79"/>
            </a:endParaRPr>
          </a:p>
        </p:txBody>
      </p:sp>
      <p:pic>
        <p:nvPicPr>
          <p:cNvPr id="26" name="Imagen 25" descr="Icono&#10;&#10;Descripción generada automáticamente">
            <a:extLst>
              <a:ext uri="{FF2B5EF4-FFF2-40B4-BE49-F238E27FC236}">
                <a16:creationId xmlns:a16="http://schemas.microsoft.com/office/drawing/2014/main" id="{19EC3DF1-E35B-B8EA-C9B0-108E5CA2A1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198" y="981124"/>
            <a:ext cx="912306" cy="912306"/>
          </a:xfrm>
          <a:prstGeom prst="rect">
            <a:avLst/>
          </a:prstGeom>
        </p:spPr>
      </p:pic>
      <p:pic>
        <p:nvPicPr>
          <p:cNvPr id="27" name="Imagen 26" descr="Icono&#10;&#10;Descripción generada automáticamente">
            <a:extLst>
              <a:ext uri="{FF2B5EF4-FFF2-40B4-BE49-F238E27FC236}">
                <a16:creationId xmlns:a16="http://schemas.microsoft.com/office/drawing/2014/main" id="{B19F60B6-8359-D506-EC99-16F5C403AF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874" y="1859468"/>
            <a:ext cx="912306" cy="912306"/>
          </a:xfrm>
          <a:prstGeom prst="rect">
            <a:avLst/>
          </a:prstGeom>
        </p:spPr>
      </p:pic>
      <p:pic>
        <p:nvPicPr>
          <p:cNvPr id="28" name="Imagen 27" descr="Icono&#10;&#10;Descripción generada automáticamente">
            <a:extLst>
              <a:ext uri="{FF2B5EF4-FFF2-40B4-BE49-F238E27FC236}">
                <a16:creationId xmlns:a16="http://schemas.microsoft.com/office/drawing/2014/main" id="{6ED6E127-4ABE-694D-0106-095A963215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0354" y="979725"/>
            <a:ext cx="912306" cy="912306"/>
          </a:xfrm>
          <a:prstGeom prst="rect">
            <a:avLst/>
          </a:prstGeom>
        </p:spPr>
      </p:pic>
      <p:pic>
        <p:nvPicPr>
          <p:cNvPr id="34" name="Imagen 33" descr="Icono&#10;&#10;Descripción generada automáticamente">
            <a:extLst>
              <a:ext uri="{FF2B5EF4-FFF2-40B4-BE49-F238E27FC236}">
                <a16:creationId xmlns:a16="http://schemas.microsoft.com/office/drawing/2014/main" id="{65C795EF-1E3E-3C40-D854-D252B6BE73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779" y="979977"/>
            <a:ext cx="912306" cy="912306"/>
          </a:xfrm>
          <a:prstGeom prst="rect">
            <a:avLst/>
          </a:prstGeom>
        </p:spPr>
      </p:pic>
      <p:pic>
        <p:nvPicPr>
          <p:cNvPr id="35" name="Imagen 34" descr="Icono&#10;&#10;Descripción generada automáticamente">
            <a:extLst>
              <a:ext uri="{FF2B5EF4-FFF2-40B4-BE49-F238E27FC236}">
                <a16:creationId xmlns:a16="http://schemas.microsoft.com/office/drawing/2014/main" id="{EE0E4FA4-51F6-9955-D5F2-FFABD75199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0701" y="1875624"/>
            <a:ext cx="912306" cy="912306"/>
          </a:xfrm>
          <a:prstGeom prst="rect">
            <a:avLst/>
          </a:prstGeom>
        </p:spPr>
      </p:pic>
      <p:pic>
        <p:nvPicPr>
          <p:cNvPr id="37" name="Imagen 36" descr="Icono&#10;&#10;Descripción generada automáticamente">
            <a:extLst>
              <a:ext uri="{FF2B5EF4-FFF2-40B4-BE49-F238E27FC236}">
                <a16:creationId xmlns:a16="http://schemas.microsoft.com/office/drawing/2014/main" id="{C6341235-D667-C5DA-8E6B-5BBA0CA5DF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640" y="1850506"/>
            <a:ext cx="912306" cy="912306"/>
          </a:xfrm>
          <a:prstGeom prst="rect">
            <a:avLst/>
          </a:prstGeom>
        </p:spPr>
      </p:pic>
      <p:sp>
        <p:nvSpPr>
          <p:cNvPr id="38" name="Flecha: a la derecha 37">
            <a:extLst>
              <a:ext uri="{FF2B5EF4-FFF2-40B4-BE49-F238E27FC236}">
                <a16:creationId xmlns:a16="http://schemas.microsoft.com/office/drawing/2014/main" id="{64CAD92D-C144-7589-E017-B25BD0428BB8}"/>
              </a:ext>
            </a:extLst>
          </p:cNvPr>
          <p:cNvSpPr/>
          <p:nvPr/>
        </p:nvSpPr>
        <p:spPr>
          <a:xfrm>
            <a:off x="2894193" y="1725804"/>
            <a:ext cx="917318"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97" name="Imagen 96" descr="Imagen que contiene abrelatas, colador de té&#10;&#10;Descripción generada automáticamente">
            <a:extLst>
              <a:ext uri="{FF2B5EF4-FFF2-40B4-BE49-F238E27FC236}">
                <a16:creationId xmlns:a16="http://schemas.microsoft.com/office/drawing/2014/main" id="{FCEF2DBD-2B10-39AA-FEAA-2ADA7D7178A3}"/>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8394176" y="1214087"/>
            <a:ext cx="349774" cy="815774"/>
          </a:xfrm>
          <a:prstGeom prst="rect">
            <a:avLst/>
          </a:prstGeom>
        </p:spPr>
      </p:pic>
      <p:pic>
        <p:nvPicPr>
          <p:cNvPr id="98" name="Imagen 97" descr="Imagen que contiene abrelatas, colador de té&#10;&#10;Descripción generada automáticamente">
            <a:extLst>
              <a:ext uri="{FF2B5EF4-FFF2-40B4-BE49-F238E27FC236}">
                <a16:creationId xmlns:a16="http://schemas.microsoft.com/office/drawing/2014/main" id="{3BF60EA6-5697-CEFD-310D-F6DF11F423D5}"/>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8110820" y="1205154"/>
            <a:ext cx="349774" cy="815774"/>
          </a:xfrm>
          <a:prstGeom prst="rect">
            <a:avLst/>
          </a:prstGeom>
        </p:spPr>
      </p:pic>
      <p:pic>
        <p:nvPicPr>
          <p:cNvPr id="99" name="Imagen 98" descr="Imagen que contiene abrelatas, colador de té&#10;&#10;Descripción generada automáticamente">
            <a:extLst>
              <a:ext uri="{FF2B5EF4-FFF2-40B4-BE49-F238E27FC236}">
                <a16:creationId xmlns:a16="http://schemas.microsoft.com/office/drawing/2014/main" id="{5CCE7C76-7C2F-6049-41FE-25CB6237F7AA}"/>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7822962" y="1185255"/>
            <a:ext cx="349774" cy="815774"/>
          </a:xfrm>
          <a:prstGeom prst="rect">
            <a:avLst/>
          </a:prstGeom>
        </p:spPr>
      </p:pic>
      <p:pic>
        <p:nvPicPr>
          <p:cNvPr id="102" name="Imagen 101" descr="Imagen que contiene abrelatas, colador de té&#10;&#10;Descripción generada automáticamente">
            <a:extLst>
              <a:ext uri="{FF2B5EF4-FFF2-40B4-BE49-F238E27FC236}">
                <a16:creationId xmlns:a16="http://schemas.microsoft.com/office/drawing/2014/main" id="{0F4D42F8-6D35-3ED6-0EF6-B205C4F660D8}"/>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7232663" y="1183456"/>
            <a:ext cx="349774" cy="815774"/>
          </a:xfrm>
          <a:prstGeom prst="rect">
            <a:avLst/>
          </a:prstGeom>
        </p:spPr>
      </p:pic>
      <p:pic>
        <p:nvPicPr>
          <p:cNvPr id="103" name="Imagen 102" descr="Imagen que contiene abrelatas, colador de té&#10;&#10;Descripción generada automáticamente">
            <a:extLst>
              <a:ext uri="{FF2B5EF4-FFF2-40B4-BE49-F238E27FC236}">
                <a16:creationId xmlns:a16="http://schemas.microsoft.com/office/drawing/2014/main" id="{B04ED7BC-A046-30A1-F626-B6FE09CBDB5E}"/>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7508509" y="1183132"/>
            <a:ext cx="349774" cy="815774"/>
          </a:xfrm>
          <a:prstGeom prst="rect">
            <a:avLst/>
          </a:prstGeom>
        </p:spPr>
      </p:pic>
      <p:pic>
        <p:nvPicPr>
          <p:cNvPr id="104" name="Imagen 103" descr="Imagen que contiene abrelatas, colador de té&#10;&#10;Descripción generada automáticamente">
            <a:extLst>
              <a:ext uri="{FF2B5EF4-FFF2-40B4-BE49-F238E27FC236}">
                <a16:creationId xmlns:a16="http://schemas.microsoft.com/office/drawing/2014/main" id="{66015644-3B16-FE42-8C99-CD095D33404A}"/>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8394176" y="1972156"/>
            <a:ext cx="349774" cy="815774"/>
          </a:xfrm>
          <a:prstGeom prst="rect">
            <a:avLst/>
          </a:prstGeom>
        </p:spPr>
      </p:pic>
      <p:pic>
        <p:nvPicPr>
          <p:cNvPr id="105" name="Imagen 104" descr="Imagen que contiene abrelatas, colador de té&#10;&#10;Descripción generada automáticamente">
            <a:extLst>
              <a:ext uri="{FF2B5EF4-FFF2-40B4-BE49-F238E27FC236}">
                <a16:creationId xmlns:a16="http://schemas.microsoft.com/office/drawing/2014/main" id="{37E77153-6ACE-EECA-ED04-701BD90AA6E3}"/>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8110820" y="1963223"/>
            <a:ext cx="349774" cy="815774"/>
          </a:xfrm>
          <a:prstGeom prst="rect">
            <a:avLst/>
          </a:prstGeom>
        </p:spPr>
      </p:pic>
      <p:pic>
        <p:nvPicPr>
          <p:cNvPr id="106" name="Imagen 105" descr="Imagen que contiene abrelatas, colador de té&#10;&#10;Descripción generada automáticamente">
            <a:extLst>
              <a:ext uri="{FF2B5EF4-FFF2-40B4-BE49-F238E27FC236}">
                <a16:creationId xmlns:a16="http://schemas.microsoft.com/office/drawing/2014/main" id="{09465F40-3FDD-A1F5-475C-86D2337739A5}"/>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7822962" y="1943324"/>
            <a:ext cx="349774" cy="815774"/>
          </a:xfrm>
          <a:prstGeom prst="rect">
            <a:avLst/>
          </a:prstGeom>
        </p:spPr>
      </p:pic>
      <p:pic>
        <p:nvPicPr>
          <p:cNvPr id="107" name="Imagen 106" descr="Imagen que contiene abrelatas, colador de té&#10;&#10;Descripción generada automáticamente">
            <a:extLst>
              <a:ext uri="{FF2B5EF4-FFF2-40B4-BE49-F238E27FC236}">
                <a16:creationId xmlns:a16="http://schemas.microsoft.com/office/drawing/2014/main" id="{4D3BF1F8-3380-6E6E-7BEF-BBB4F656711C}"/>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6947668" y="1922466"/>
            <a:ext cx="349774" cy="815774"/>
          </a:xfrm>
          <a:prstGeom prst="rect">
            <a:avLst/>
          </a:prstGeom>
        </p:spPr>
      </p:pic>
      <p:pic>
        <p:nvPicPr>
          <p:cNvPr id="108" name="Imagen 107" descr="Imagen que contiene abrelatas, colador de té&#10;&#10;Descripción generada automáticamente">
            <a:extLst>
              <a:ext uri="{FF2B5EF4-FFF2-40B4-BE49-F238E27FC236}">
                <a16:creationId xmlns:a16="http://schemas.microsoft.com/office/drawing/2014/main" id="{DFDFD6E3-BEA6-2ED9-CBE4-C80DD9A237CF}"/>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7232663" y="1941525"/>
            <a:ext cx="349774" cy="815774"/>
          </a:xfrm>
          <a:prstGeom prst="rect">
            <a:avLst/>
          </a:prstGeom>
        </p:spPr>
      </p:pic>
      <p:pic>
        <p:nvPicPr>
          <p:cNvPr id="109" name="Imagen 108" descr="Imagen que contiene abrelatas, colador de té&#10;&#10;Descripción generada automáticamente">
            <a:extLst>
              <a:ext uri="{FF2B5EF4-FFF2-40B4-BE49-F238E27FC236}">
                <a16:creationId xmlns:a16="http://schemas.microsoft.com/office/drawing/2014/main" id="{3DA179DB-DF0E-F6DD-9847-C54CD72EA417}"/>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7508509" y="1941201"/>
            <a:ext cx="349774" cy="815774"/>
          </a:xfrm>
          <a:prstGeom prst="rect">
            <a:avLst/>
          </a:prstGeom>
        </p:spPr>
      </p:pic>
      <p:sp>
        <p:nvSpPr>
          <p:cNvPr id="110" name="Flecha: a la derecha 109">
            <a:extLst>
              <a:ext uri="{FF2B5EF4-FFF2-40B4-BE49-F238E27FC236}">
                <a16:creationId xmlns:a16="http://schemas.microsoft.com/office/drawing/2014/main" id="{616A2385-F65E-403F-3742-3E67EEB228B3}"/>
              </a:ext>
            </a:extLst>
          </p:cNvPr>
          <p:cNvSpPr/>
          <p:nvPr/>
        </p:nvSpPr>
        <p:spPr>
          <a:xfrm rot="10800000">
            <a:off x="5667525" y="1679415"/>
            <a:ext cx="1050659"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dirty="0"/>
          </a:p>
        </p:txBody>
      </p:sp>
      <p:pic>
        <p:nvPicPr>
          <p:cNvPr id="111" name="Imagen 110" descr="Icono&#10;&#10;Descripción generada automáticamente">
            <a:extLst>
              <a:ext uri="{FF2B5EF4-FFF2-40B4-BE49-F238E27FC236}">
                <a16:creationId xmlns:a16="http://schemas.microsoft.com/office/drawing/2014/main" id="{ADCBDD4F-1D37-7FB6-AB86-0265CCEAB5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90819" y="1147990"/>
            <a:ext cx="1700356" cy="1700356"/>
          </a:xfrm>
          <a:prstGeom prst="rect">
            <a:avLst/>
          </a:prstGeom>
        </p:spPr>
      </p:pic>
      <p:sp>
        <p:nvSpPr>
          <p:cNvPr id="118" name="Flecha: a la derecha 117">
            <a:extLst>
              <a:ext uri="{FF2B5EF4-FFF2-40B4-BE49-F238E27FC236}">
                <a16:creationId xmlns:a16="http://schemas.microsoft.com/office/drawing/2014/main" id="{5E9C9741-807D-3C3D-00A6-CB33695F8C2A}"/>
              </a:ext>
            </a:extLst>
          </p:cNvPr>
          <p:cNvSpPr/>
          <p:nvPr/>
        </p:nvSpPr>
        <p:spPr>
          <a:xfrm rot="5400000">
            <a:off x="3498643" y="3690178"/>
            <a:ext cx="2076079"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119" name="Imagen 118" descr="Icono&#10;&#10;Descripción generada automáticamente">
            <a:extLst>
              <a:ext uri="{FF2B5EF4-FFF2-40B4-BE49-F238E27FC236}">
                <a16:creationId xmlns:a16="http://schemas.microsoft.com/office/drawing/2014/main" id="{D83DD096-3B50-6E7F-E203-516CAE163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5273" y="5029249"/>
            <a:ext cx="912306" cy="912306"/>
          </a:xfrm>
          <a:prstGeom prst="rect">
            <a:avLst/>
          </a:prstGeom>
        </p:spPr>
      </p:pic>
      <p:pic>
        <p:nvPicPr>
          <p:cNvPr id="101" name="Imagen 100" descr="Imagen que contiene abrelatas, colador de té&#10;&#10;Descripción generada automáticamente">
            <a:extLst>
              <a:ext uri="{FF2B5EF4-FFF2-40B4-BE49-F238E27FC236}">
                <a16:creationId xmlns:a16="http://schemas.microsoft.com/office/drawing/2014/main" id="{B2B06133-F87B-E96A-5463-E7CF25B26B44}"/>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390900" y="5278021"/>
            <a:ext cx="167443" cy="390526"/>
          </a:xfrm>
          <a:prstGeom prst="rect">
            <a:avLst/>
          </a:prstGeom>
        </p:spPr>
      </p:pic>
      <p:pic>
        <p:nvPicPr>
          <p:cNvPr id="125" name="Imagen 124" descr="Imagen que contiene abrelatas, colador de té&#10;&#10;Descripción generada automáticamente">
            <a:extLst>
              <a:ext uri="{FF2B5EF4-FFF2-40B4-BE49-F238E27FC236}">
                <a16:creationId xmlns:a16="http://schemas.microsoft.com/office/drawing/2014/main" id="{0BD1EE9E-AC8A-90D7-7ED7-483CBD63D0D7}"/>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558343" y="5268677"/>
            <a:ext cx="167443" cy="390526"/>
          </a:xfrm>
          <a:prstGeom prst="rect">
            <a:avLst/>
          </a:prstGeom>
        </p:spPr>
      </p:pic>
      <p:pic>
        <p:nvPicPr>
          <p:cNvPr id="126" name="Imagen 125" descr="Icono&#10;&#10;Descripción generada automáticamente">
            <a:extLst>
              <a:ext uri="{FF2B5EF4-FFF2-40B4-BE49-F238E27FC236}">
                <a16:creationId xmlns:a16="http://schemas.microsoft.com/office/drawing/2014/main" id="{B44CCC72-1D5E-7B2B-D5D6-59D586C969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5208" y="5024259"/>
            <a:ext cx="912306" cy="912306"/>
          </a:xfrm>
          <a:prstGeom prst="rect">
            <a:avLst/>
          </a:prstGeom>
        </p:spPr>
      </p:pic>
      <p:pic>
        <p:nvPicPr>
          <p:cNvPr id="127" name="Imagen 126" descr="Imagen que contiene abrelatas, colador de té&#10;&#10;Descripción generada automáticamente">
            <a:extLst>
              <a:ext uri="{FF2B5EF4-FFF2-40B4-BE49-F238E27FC236}">
                <a16:creationId xmlns:a16="http://schemas.microsoft.com/office/drawing/2014/main" id="{6515DE7D-C298-C51F-B71A-1BCCA8FDCA1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320835" y="5273031"/>
            <a:ext cx="167443" cy="390526"/>
          </a:xfrm>
          <a:prstGeom prst="rect">
            <a:avLst/>
          </a:prstGeom>
        </p:spPr>
      </p:pic>
      <p:pic>
        <p:nvPicPr>
          <p:cNvPr id="128" name="Imagen 127" descr="Imagen que contiene abrelatas, colador de té&#10;&#10;Descripción generada automáticamente">
            <a:extLst>
              <a:ext uri="{FF2B5EF4-FFF2-40B4-BE49-F238E27FC236}">
                <a16:creationId xmlns:a16="http://schemas.microsoft.com/office/drawing/2014/main" id="{460889B9-B8E3-B381-670D-4921F81DD610}"/>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488278" y="5263687"/>
            <a:ext cx="167443" cy="390526"/>
          </a:xfrm>
          <a:prstGeom prst="rect">
            <a:avLst/>
          </a:prstGeom>
        </p:spPr>
      </p:pic>
      <p:pic>
        <p:nvPicPr>
          <p:cNvPr id="132" name="Imagen 131" descr="Icono&#10;&#10;Descripción generada automáticamente">
            <a:extLst>
              <a:ext uri="{FF2B5EF4-FFF2-40B4-BE49-F238E27FC236}">
                <a16:creationId xmlns:a16="http://schemas.microsoft.com/office/drawing/2014/main" id="{F8752830-B909-ABC7-8F0B-94BE66E7F4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143" y="5021010"/>
            <a:ext cx="912306" cy="912306"/>
          </a:xfrm>
          <a:prstGeom prst="rect">
            <a:avLst/>
          </a:prstGeom>
        </p:spPr>
      </p:pic>
      <p:pic>
        <p:nvPicPr>
          <p:cNvPr id="133" name="Imagen 132" descr="Imagen que contiene abrelatas, colador de té&#10;&#10;Descripción generada automáticamente">
            <a:extLst>
              <a:ext uri="{FF2B5EF4-FFF2-40B4-BE49-F238E27FC236}">
                <a16:creationId xmlns:a16="http://schemas.microsoft.com/office/drawing/2014/main" id="{0BAB9AE9-9FCF-DF8C-BD3C-A7F07BA3F33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5250770" y="5269782"/>
            <a:ext cx="167443" cy="390526"/>
          </a:xfrm>
          <a:prstGeom prst="rect">
            <a:avLst/>
          </a:prstGeom>
        </p:spPr>
      </p:pic>
      <p:pic>
        <p:nvPicPr>
          <p:cNvPr id="134" name="Imagen 133" descr="Imagen que contiene abrelatas, colador de té&#10;&#10;Descripción generada automáticamente">
            <a:extLst>
              <a:ext uri="{FF2B5EF4-FFF2-40B4-BE49-F238E27FC236}">
                <a16:creationId xmlns:a16="http://schemas.microsoft.com/office/drawing/2014/main" id="{113B6D2D-8F83-9E9F-FB42-D07E1D783B68}"/>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5418213" y="5260438"/>
            <a:ext cx="167443" cy="390526"/>
          </a:xfrm>
          <a:prstGeom prst="rect">
            <a:avLst/>
          </a:prstGeom>
        </p:spPr>
      </p:pic>
      <p:pic>
        <p:nvPicPr>
          <p:cNvPr id="135" name="Imagen 134" descr="Icono&#10;&#10;Descripción generada automáticamente">
            <a:extLst>
              <a:ext uri="{FF2B5EF4-FFF2-40B4-BE49-F238E27FC236}">
                <a16:creationId xmlns:a16="http://schemas.microsoft.com/office/drawing/2014/main" id="{3FB5256D-BDE8-84B3-0FEF-87FBF0752F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088" y="5903166"/>
            <a:ext cx="912306" cy="912306"/>
          </a:xfrm>
          <a:prstGeom prst="rect">
            <a:avLst/>
          </a:prstGeom>
        </p:spPr>
      </p:pic>
      <p:pic>
        <p:nvPicPr>
          <p:cNvPr id="136" name="Imagen 135" descr="Imagen que contiene abrelatas, colador de té&#10;&#10;Descripción generada automáticamente">
            <a:extLst>
              <a:ext uri="{FF2B5EF4-FFF2-40B4-BE49-F238E27FC236}">
                <a16:creationId xmlns:a16="http://schemas.microsoft.com/office/drawing/2014/main" id="{BAF860A4-3B10-3180-F7FC-8D6C3F95C403}"/>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383715" y="6151938"/>
            <a:ext cx="167443" cy="390526"/>
          </a:xfrm>
          <a:prstGeom prst="rect">
            <a:avLst/>
          </a:prstGeom>
        </p:spPr>
      </p:pic>
      <p:pic>
        <p:nvPicPr>
          <p:cNvPr id="137" name="Imagen 136" descr="Imagen que contiene abrelatas, colador de té&#10;&#10;Descripción generada automáticamente">
            <a:extLst>
              <a:ext uri="{FF2B5EF4-FFF2-40B4-BE49-F238E27FC236}">
                <a16:creationId xmlns:a16="http://schemas.microsoft.com/office/drawing/2014/main" id="{3D64A096-7E43-BEAF-1422-BB14170F3C51}"/>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551158" y="6142594"/>
            <a:ext cx="167443" cy="390526"/>
          </a:xfrm>
          <a:prstGeom prst="rect">
            <a:avLst/>
          </a:prstGeom>
        </p:spPr>
      </p:pic>
      <p:pic>
        <p:nvPicPr>
          <p:cNvPr id="138" name="Imagen 137" descr="Icono&#10;&#10;Descripción generada automáticamente">
            <a:extLst>
              <a:ext uri="{FF2B5EF4-FFF2-40B4-BE49-F238E27FC236}">
                <a16:creationId xmlns:a16="http://schemas.microsoft.com/office/drawing/2014/main" id="{F44ECC23-7F29-DADB-1E08-F771EFC9C5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9818" y="5903166"/>
            <a:ext cx="912306" cy="912306"/>
          </a:xfrm>
          <a:prstGeom prst="rect">
            <a:avLst/>
          </a:prstGeom>
        </p:spPr>
      </p:pic>
      <p:pic>
        <p:nvPicPr>
          <p:cNvPr id="139" name="Imagen 138" descr="Imagen que contiene abrelatas, colador de té&#10;&#10;Descripción generada automáticamente">
            <a:extLst>
              <a:ext uri="{FF2B5EF4-FFF2-40B4-BE49-F238E27FC236}">
                <a16:creationId xmlns:a16="http://schemas.microsoft.com/office/drawing/2014/main" id="{54A6B45C-D221-FBD9-AFCF-21DE4348632F}"/>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315445" y="6151938"/>
            <a:ext cx="167443" cy="390526"/>
          </a:xfrm>
          <a:prstGeom prst="rect">
            <a:avLst/>
          </a:prstGeom>
        </p:spPr>
      </p:pic>
      <p:pic>
        <p:nvPicPr>
          <p:cNvPr id="140" name="Imagen 139" descr="Imagen que contiene abrelatas, colador de té&#10;&#10;Descripción generada automáticamente">
            <a:extLst>
              <a:ext uri="{FF2B5EF4-FFF2-40B4-BE49-F238E27FC236}">
                <a16:creationId xmlns:a16="http://schemas.microsoft.com/office/drawing/2014/main" id="{07DC3EF0-8699-1130-CD51-EA220055F100}"/>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482888" y="6142594"/>
            <a:ext cx="167443" cy="390526"/>
          </a:xfrm>
          <a:prstGeom prst="rect">
            <a:avLst/>
          </a:prstGeom>
        </p:spPr>
      </p:pic>
      <p:pic>
        <p:nvPicPr>
          <p:cNvPr id="141" name="Imagen 140" descr="Icono&#10;&#10;Descripción generada automáticamente">
            <a:extLst>
              <a:ext uri="{FF2B5EF4-FFF2-40B4-BE49-F238E27FC236}">
                <a16:creationId xmlns:a16="http://schemas.microsoft.com/office/drawing/2014/main" id="{25AE3C31-F08F-C43C-6FBC-2F98B1CA6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4299" y="5903166"/>
            <a:ext cx="912306" cy="912306"/>
          </a:xfrm>
          <a:prstGeom prst="rect">
            <a:avLst/>
          </a:prstGeom>
        </p:spPr>
      </p:pic>
      <p:pic>
        <p:nvPicPr>
          <p:cNvPr id="142" name="Imagen 141" descr="Imagen que contiene abrelatas, colador de té&#10;&#10;Descripción generada automáticamente">
            <a:extLst>
              <a:ext uri="{FF2B5EF4-FFF2-40B4-BE49-F238E27FC236}">
                <a16:creationId xmlns:a16="http://schemas.microsoft.com/office/drawing/2014/main" id="{801C0105-6CAA-8C2B-A1C4-F02CDDD00DB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5249926" y="6151938"/>
            <a:ext cx="167443" cy="390526"/>
          </a:xfrm>
          <a:prstGeom prst="rect">
            <a:avLst/>
          </a:prstGeom>
        </p:spPr>
      </p:pic>
      <p:pic>
        <p:nvPicPr>
          <p:cNvPr id="143" name="Imagen 142" descr="Imagen que contiene abrelatas, colador de té&#10;&#10;Descripción generada automáticamente">
            <a:extLst>
              <a:ext uri="{FF2B5EF4-FFF2-40B4-BE49-F238E27FC236}">
                <a16:creationId xmlns:a16="http://schemas.microsoft.com/office/drawing/2014/main" id="{EB4389AE-6610-34BE-1D1A-7FE96AE8CF89}"/>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5417369" y="6142594"/>
            <a:ext cx="167443" cy="390526"/>
          </a:xfrm>
          <a:prstGeom prst="rect">
            <a:avLst/>
          </a:prstGeom>
        </p:spPr>
      </p:pic>
      <p:pic>
        <p:nvPicPr>
          <p:cNvPr id="150" name="Imagen 149" descr="Imagen que contiene abrelatas, colador de té&#10;&#10;Descripción generada automáticamente">
            <a:extLst>
              <a:ext uri="{FF2B5EF4-FFF2-40B4-BE49-F238E27FC236}">
                <a16:creationId xmlns:a16="http://schemas.microsoft.com/office/drawing/2014/main" id="{89836D05-E58B-0F72-F6FF-345FC47FDB45}"/>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6937514" y="1160546"/>
            <a:ext cx="349774" cy="815774"/>
          </a:xfrm>
          <a:prstGeom prst="rect">
            <a:avLst/>
          </a:prstGeom>
        </p:spPr>
      </p:pic>
      <p:sp>
        <p:nvSpPr>
          <p:cNvPr id="3" name="Explosión: 8 puntos 2">
            <a:extLst>
              <a:ext uri="{FF2B5EF4-FFF2-40B4-BE49-F238E27FC236}">
                <a16:creationId xmlns:a16="http://schemas.microsoft.com/office/drawing/2014/main" id="{4C7C4C78-FE00-76A5-E319-3CCC2CAA1370}"/>
              </a:ext>
            </a:extLst>
          </p:cNvPr>
          <p:cNvSpPr/>
          <p:nvPr/>
        </p:nvSpPr>
        <p:spPr>
          <a:xfrm>
            <a:off x="3857128" y="3303212"/>
            <a:ext cx="1359107" cy="1009650"/>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5" name="Conector recto de flecha 4">
            <a:extLst>
              <a:ext uri="{FF2B5EF4-FFF2-40B4-BE49-F238E27FC236}">
                <a16:creationId xmlns:a16="http://schemas.microsoft.com/office/drawing/2014/main" id="{1CB8E693-EBBE-2B5D-89FA-BC8D17053A18}"/>
              </a:ext>
            </a:extLst>
          </p:cNvPr>
          <p:cNvCxnSpPr/>
          <p:nvPr/>
        </p:nvCxnSpPr>
        <p:spPr>
          <a:xfrm flipH="1">
            <a:off x="2324100" y="3870931"/>
            <a:ext cx="1317964" cy="5504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7" name="Imagen 6" descr="Icono&#10;&#10;Descripción generada automáticamente">
            <a:extLst>
              <a:ext uri="{FF2B5EF4-FFF2-40B4-BE49-F238E27FC236}">
                <a16:creationId xmlns:a16="http://schemas.microsoft.com/office/drawing/2014/main" id="{9F842FE8-4FF0-CA4C-8D21-81F425EB739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1406" y="4148967"/>
            <a:ext cx="2344751" cy="2344751"/>
          </a:xfrm>
          <a:prstGeom prst="rect">
            <a:avLst/>
          </a:prstGeom>
        </p:spPr>
      </p:pic>
      <p:cxnSp>
        <p:nvCxnSpPr>
          <p:cNvPr id="8" name="Conector recto de flecha 7">
            <a:extLst>
              <a:ext uri="{FF2B5EF4-FFF2-40B4-BE49-F238E27FC236}">
                <a16:creationId xmlns:a16="http://schemas.microsoft.com/office/drawing/2014/main" id="{D021D3E9-F2C8-3202-2A9A-6E89E511D539}"/>
              </a:ext>
            </a:extLst>
          </p:cNvPr>
          <p:cNvCxnSpPr>
            <a:cxnSpLocks/>
          </p:cNvCxnSpPr>
          <p:nvPr/>
        </p:nvCxnSpPr>
        <p:spPr>
          <a:xfrm>
            <a:off x="5612560" y="3888520"/>
            <a:ext cx="1335108" cy="5328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1" name="Imagen 10" descr="Icono&#10;&#10;Descripción generada automáticamente">
            <a:extLst>
              <a:ext uri="{FF2B5EF4-FFF2-40B4-BE49-F238E27FC236}">
                <a16:creationId xmlns:a16="http://schemas.microsoft.com/office/drawing/2014/main" id="{5E3105A6-E3BD-263F-62C6-0109F181017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59380" y="4444241"/>
            <a:ext cx="2218732" cy="2218732"/>
          </a:xfrm>
          <a:prstGeom prst="rect">
            <a:avLst/>
          </a:prstGeom>
        </p:spPr>
      </p:pic>
      <p:pic>
        <p:nvPicPr>
          <p:cNvPr id="13" name="Imagen 12" descr="Icono&#10;&#10;Descripción generada automáticamente">
            <a:extLst>
              <a:ext uri="{FF2B5EF4-FFF2-40B4-BE49-F238E27FC236}">
                <a16:creationId xmlns:a16="http://schemas.microsoft.com/office/drawing/2014/main" id="{603A366A-1B61-EB0E-9916-8D8B895C816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82585" y="5553607"/>
            <a:ext cx="567429" cy="567429"/>
          </a:xfrm>
          <a:prstGeom prst="rect">
            <a:avLst/>
          </a:prstGeom>
        </p:spPr>
      </p:pic>
      <p:pic>
        <p:nvPicPr>
          <p:cNvPr id="15" name="Imagen 14" descr="Forma&#10;&#10;Descripción generada automáticamente con confianza baja">
            <a:extLst>
              <a:ext uri="{FF2B5EF4-FFF2-40B4-BE49-F238E27FC236}">
                <a16:creationId xmlns:a16="http://schemas.microsoft.com/office/drawing/2014/main" id="{366C1D4E-094C-5BB7-D73B-96F10881E7C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112222" y="3236863"/>
            <a:ext cx="1142347" cy="1142347"/>
          </a:xfrm>
          <a:prstGeom prst="rect">
            <a:avLst/>
          </a:prstGeom>
        </p:spPr>
      </p:pic>
    </p:spTree>
    <p:extLst>
      <p:ext uri="{BB962C8B-B14F-4D97-AF65-F5344CB8AC3E}">
        <p14:creationId xmlns:p14="http://schemas.microsoft.com/office/powerpoint/2010/main" val="42298951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i="1" dirty="0">
                <a:solidFill>
                  <a:schemeClr val="accent1"/>
                </a:solidFill>
                <a:latin typeface="Aharoni" panose="02010803020104030203" pitchFamily="2" charset="-79"/>
                <a:ea typeface="+mj-lt"/>
                <a:cs typeface="Aharoni" panose="02010803020104030203" pitchFamily="2" charset="-79"/>
              </a:rPr>
              <a:t>Bugs</a:t>
            </a:r>
            <a:r>
              <a:rPr lang="es-ES" sz="4400" b="1" dirty="0">
                <a:solidFill>
                  <a:schemeClr val="accent1"/>
                </a:solidFill>
                <a:latin typeface="Aharoni" panose="02010803020104030203" pitchFamily="2" charset="-79"/>
                <a:ea typeface="+mj-lt"/>
                <a:cs typeface="Aharoni" panose="02010803020104030203" pitchFamily="2" charset="-79"/>
              </a:rPr>
              <a:t> investigados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err="1">
                <a:solidFill>
                  <a:schemeClr val="accent2"/>
                </a:solidFill>
                <a:latin typeface="Amasis MT Pro Black"/>
              </a:rPr>
              <a:t>Group</a:t>
            </a:r>
            <a:r>
              <a:rPr lang="es-ES" sz="2800" i="1" dirty="0">
                <a:solidFill>
                  <a:schemeClr val="accent2"/>
                </a:solidFill>
                <a:latin typeface="Amasis MT Pro Black"/>
              </a:rPr>
              <a:t> </a:t>
            </a:r>
            <a:r>
              <a:rPr lang="es-ES" sz="2800" i="1" dirty="0" err="1">
                <a:solidFill>
                  <a:schemeClr val="accent2"/>
                </a:solidFill>
                <a:latin typeface="Amasis MT Pro Black"/>
              </a:rPr>
              <a:t>Imbalance</a:t>
            </a:r>
            <a:r>
              <a:rPr lang="es-ES" sz="2800" i="1" dirty="0">
                <a:solidFill>
                  <a:schemeClr val="accent2"/>
                </a:solidFill>
                <a:latin typeface="Amasis MT Pro Black"/>
              </a:rPr>
              <a:t> - Causas</a:t>
            </a:r>
            <a:endParaRPr lang="es-ES" dirty="0">
              <a:solidFill>
                <a:schemeClr val="accent2"/>
              </a:solidFill>
            </a:endParaRPr>
          </a:p>
        </p:txBody>
      </p:sp>
      <p:sp>
        <p:nvSpPr>
          <p:cNvPr id="3" name="CuadroTexto 2">
            <a:extLst>
              <a:ext uri="{FF2B5EF4-FFF2-40B4-BE49-F238E27FC236}">
                <a16:creationId xmlns:a16="http://schemas.microsoft.com/office/drawing/2014/main" id="{FD1A15D0-3C47-AD7F-4975-3AD69E30E6FC}"/>
              </a:ext>
            </a:extLst>
          </p:cNvPr>
          <p:cNvSpPr txBox="1"/>
          <p:nvPr/>
        </p:nvSpPr>
        <p:spPr>
          <a:xfrm>
            <a:off x="0" y="1434389"/>
            <a:ext cx="9144000" cy="454292"/>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s-ES" b="1" dirty="0">
                <a:solidFill>
                  <a:schemeClr val="bg1"/>
                </a:solidFill>
              </a:rPr>
              <a:t>Diseño jerárquico:</a:t>
            </a:r>
          </a:p>
        </p:txBody>
      </p:sp>
      <p:pic>
        <p:nvPicPr>
          <p:cNvPr id="16" name="Imagen 15">
            <a:extLst>
              <a:ext uri="{FF2B5EF4-FFF2-40B4-BE49-F238E27FC236}">
                <a16:creationId xmlns:a16="http://schemas.microsoft.com/office/drawing/2014/main" id="{4728A407-69A1-2DBB-DC02-19D83B63BD96}"/>
              </a:ext>
            </a:extLst>
          </p:cNvPr>
          <p:cNvPicPr>
            <a:picLocks noChangeAspect="1"/>
          </p:cNvPicPr>
          <p:nvPr/>
        </p:nvPicPr>
        <p:blipFill>
          <a:blip r:embed="rId3"/>
          <a:stretch>
            <a:fillRect/>
          </a:stretch>
        </p:blipFill>
        <p:spPr>
          <a:xfrm>
            <a:off x="74716" y="3874882"/>
            <a:ext cx="8853974" cy="27160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Imagen 8">
            <a:extLst>
              <a:ext uri="{FF2B5EF4-FFF2-40B4-BE49-F238E27FC236}">
                <a16:creationId xmlns:a16="http://schemas.microsoft.com/office/drawing/2014/main" id="{F72E4860-026F-9AE9-480C-1BEBFB5001AD}"/>
              </a:ext>
            </a:extLst>
          </p:cNvPr>
          <p:cNvPicPr>
            <a:picLocks noChangeAspect="1"/>
          </p:cNvPicPr>
          <p:nvPr/>
        </p:nvPicPr>
        <p:blipFill>
          <a:blip r:embed="rId4"/>
          <a:stretch>
            <a:fillRect/>
          </a:stretch>
        </p:blipFill>
        <p:spPr>
          <a:xfrm>
            <a:off x="277736" y="2180565"/>
            <a:ext cx="2925866" cy="11114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Flecha: a la derecha 10">
            <a:extLst>
              <a:ext uri="{FF2B5EF4-FFF2-40B4-BE49-F238E27FC236}">
                <a16:creationId xmlns:a16="http://schemas.microsoft.com/office/drawing/2014/main" id="{E7B394EB-F0D5-930F-D791-A6A54EC43A74}"/>
              </a:ext>
            </a:extLst>
          </p:cNvPr>
          <p:cNvSpPr/>
          <p:nvPr/>
        </p:nvSpPr>
        <p:spPr>
          <a:xfrm>
            <a:off x="3608478" y="2497795"/>
            <a:ext cx="634627"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12" name="CuadroTexto 11">
            <a:extLst>
              <a:ext uri="{FF2B5EF4-FFF2-40B4-BE49-F238E27FC236}">
                <a16:creationId xmlns:a16="http://schemas.microsoft.com/office/drawing/2014/main" id="{1FB14C4F-FE52-862F-0841-49B0200518EA}"/>
              </a:ext>
            </a:extLst>
          </p:cNvPr>
          <p:cNvSpPr txBox="1"/>
          <p:nvPr/>
        </p:nvSpPr>
        <p:spPr>
          <a:xfrm>
            <a:off x="4327556" y="2050909"/>
            <a:ext cx="4637347" cy="1286186"/>
          </a:xfrm>
          <a:prstGeom prst="rect">
            <a:avLst/>
          </a:prstGeom>
          <a:noFill/>
        </p:spPr>
        <p:txBody>
          <a:bodyPr wrap="square" rtlCol="0">
            <a:spAutoFit/>
          </a:bodyPr>
          <a:lstStyle/>
          <a:p>
            <a:pPr algn="ctr">
              <a:lnSpc>
                <a:spcPct val="150000"/>
              </a:lnSpc>
            </a:pPr>
            <a:r>
              <a:rPr lang="es-ES" dirty="0">
                <a:solidFill>
                  <a:schemeClr val="bg1"/>
                </a:solidFill>
              </a:rPr>
              <a:t>A los ojos del planificador, la media de carga para cada nodo es la misma aproximadamente.</a:t>
            </a:r>
          </a:p>
        </p:txBody>
      </p:sp>
    </p:spTree>
    <p:extLst>
      <p:ext uri="{BB962C8B-B14F-4D97-AF65-F5344CB8AC3E}">
        <p14:creationId xmlns:p14="http://schemas.microsoft.com/office/powerpoint/2010/main" val="14195031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i="1" dirty="0">
                <a:solidFill>
                  <a:schemeClr val="accent1"/>
                </a:solidFill>
                <a:latin typeface="Aharoni" panose="02010803020104030203" pitchFamily="2" charset="-79"/>
                <a:ea typeface="+mj-lt"/>
                <a:cs typeface="Aharoni" panose="02010803020104030203" pitchFamily="2" charset="-79"/>
              </a:rPr>
              <a:t>Bugs</a:t>
            </a:r>
            <a:r>
              <a:rPr lang="es-ES" sz="4400" b="1" dirty="0">
                <a:solidFill>
                  <a:schemeClr val="accent1"/>
                </a:solidFill>
                <a:latin typeface="Aharoni" panose="02010803020104030203" pitchFamily="2" charset="-79"/>
                <a:ea typeface="+mj-lt"/>
                <a:cs typeface="Aharoni" panose="02010803020104030203" pitchFamily="2" charset="-79"/>
              </a:rPr>
              <a:t> investigados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err="1">
                <a:solidFill>
                  <a:schemeClr val="accent2"/>
                </a:solidFill>
                <a:latin typeface="Amasis MT Pro Black"/>
              </a:rPr>
              <a:t>Group</a:t>
            </a:r>
            <a:r>
              <a:rPr lang="es-ES" sz="2800" i="1" dirty="0">
                <a:solidFill>
                  <a:schemeClr val="accent2"/>
                </a:solidFill>
                <a:latin typeface="Amasis MT Pro Black"/>
              </a:rPr>
              <a:t> </a:t>
            </a:r>
            <a:r>
              <a:rPr lang="es-ES" sz="2800" i="1" dirty="0" err="1">
                <a:solidFill>
                  <a:schemeClr val="accent2"/>
                </a:solidFill>
                <a:latin typeface="Amasis MT Pro Black"/>
              </a:rPr>
              <a:t>Imbalance</a:t>
            </a:r>
            <a:r>
              <a:rPr lang="es-ES" sz="2800" i="1" dirty="0">
                <a:solidFill>
                  <a:schemeClr val="accent2"/>
                </a:solidFill>
                <a:latin typeface="Amasis MT Pro Black"/>
              </a:rPr>
              <a:t> - Solución</a:t>
            </a:r>
            <a:endParaRPr lang="es-ES" dirty="0">
              <a:solidFill>
                <a:schemeClr val="accent2"/>
              </a:solidFill>
            </a:endParaRPr>
          </a:p>
        </p:txBody>
      </p:sp>
      <p:sp>
        <p:nvSpPr>
          <p:cNvPr id="4" name="CuadroTexto 3">
            <a:extLst>
              <a:ext uri="{FF2B5EF4-FFF2-40B4-BE49-F238E27FC236}">
                <a16:creationId xmlns:a16="http://schemas.microsoft.com/office/drawing/2014/main" id="{A500F626-D5CF-8002-B21F-7E2883BB0464}"/>
              </a:ext>
            </a:extLst>
          </p:cNvPr>
          <p:cNvSpPr txBox="1"/>
          <p:nvPr/>
        </p:nvSpPr>
        <p:spPr>
          <a:xfrm>
            <a:off x="310560" y="1534041"/>
            <a:ext cx="8321119" cy="494366"/>
          </a:xfrm>
          <a:prstGeom prst="rect">
            <a:avLst/>
          </a:prstGeom>
          <a:noFill/>
        </p:spPr>
        <p:txBody>
          <a:bodyPr wrap="square" rtlCol="0">
            <a:spAutoFit/>
          </a:bodyPr>
          <a:lstStyle/>
          <a:p>
            <a:pPr algn="ctr">
              <a:lnSpc>
                <a:spcPct val="150000"/>
              </a:lnSpc>
            </a:pPr>
            <a:r>
              <a:rPr lang="es-ES" sz="2000" b="1" dirty="0">
                <a:solidFill>
                  <a:schemeClr val="bg1"/>
                </a:solidFill>
              </a:rPr>
              <a:t>Reemplazar el uso de la media por la mínima.</a:t>
            </a:r>
            <a:endParaRPr lang="es-ES" sz="2000" b="1" i="1" dirty="0">
              <a:solidFill>
                <a:schemeClr val="bg1"/>
              </a:solidFill>
            </a:endParaRPr>
          </a:p>
        </p:txBody>
      </p:sp>
      <p:sp>
        <p:nvSpPr>
          <p:cNvPr id="6" name="CuadroTexto 5">
            <a:extLst>
              <a:ext uri="{FF2B5EF4-FFF2-40B4-BE49-F238E27FC236}">
                <a16:creationId xmlns:a16="http://schemas.microsoft.com/office/drawing/2014/main" id="{243DFC7A-FBAE-599F-45B6-4215A0F6E296}"/>
              </a:ext>
            </a:extLst>
          </p:cNvPr>
          <p:cNvSpPr txBox="1"/>
          <p:nvPr/>
        </p:nvSpPr>
        <p:spPr>
          <a:xfrm>
            <a:off x="107654" y="2028407"/>
            <a:ext cx="8928689" cy="211718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dirty="0">
                <a:solidFill>
                  <a:schemeClr val="bg1"/>
                </a:solidFill>
              </a:rPr>
              <a:t>Mínima </a:t>
            </a:r>
            <a:r>
              <a:rPr lang="es-ES" dirty="0">
                <a:solidFill>
                  <a:schemeClr val="bg1"/>
                </a:solidFill>
                <a:sym typeface="Wingdings" panose="05000000000000000000" pitchFamily="2" charset="2"/>
              </a:rPr>
              <a:t> </a:t>
            </a:r>
            <a:r>
              <a:rPr lang="es-ES" i="1" dirty="0">
                <a:solidFill>
                  <a:schemeClr val="bg1"/>
                </a:solidFill>
                <a:sym typeface="Wingdings" panose="05000000000000000000" pitchFamily="2" charset="2"/>
              </a:rPr>
              <a:t>Load</a:t>
            </a:r>
            <a:r>
              <a:rPr lang="es-ES" dirty="0">
                <a:solidFill>
                  <a:schemeClr val="bg1"/>
                </a:solidFill>
                <a:sym typeface="Wingdings" panose="05000000000000000000" pitchFamily="2" charset="2"/>
              </a:rPr>
              <a:t> del </a:t>
            </a:r>
            <a:r>
              <a:rPr lang="es-ES" i="1" dirty="0" err="1">
                <a:solidFill>
                  <a:schemeClr val="bg1"/>
                </a:solidFill>
                <a:sym typeface="Wingdings" panose="05000000000000000000" pitchFamily="2" charset="2"/>
              </a:rPr>
              <a:t>core</a:t>
            </a:r>
            <a:r>
              <a:rPr lang="es-ES" dirty="0">
                <a:solidFill>
                  <a:schemeClr val="bg1"/>
                </a:solidFill>
                <a:sym typeface="Wingdings" panose="05000000000000000000" pitchFamily="2" charset="2"/>
              </a:rPr>
              <a:t> menos cargado del grupo.</a:t>
            </a:r>
          </a:p>
          <a:p>
            <a:pPr marL="285750" indent="-285750">
              <a:lnSpc>
                <a:spcPct val="150000"/>
              </a:lnSpc>
              <a:buFont typeface="Arial" panose="020B0604020202020204" pitchFamily="34" charset="0"/>
              <a:buChar char="•"/>
            </a:pPr>
            <a:r>
              <a:rPr lang="es-ES" dirty="0">
                <a:solidFill>
                  <a:schemeClr val="bg1"/>
                </a:solidFill>
                <a:sym typeface="Wingdings" panose="05000000000000000000" pitchFamily="2" charset="2"/>
              </a:rPr>
              <a:t>No requiere una complejidad computacional mayor.</a:t>
            </a:r>
          </a:p>
          <a:p>
            <a:pPr marL="285750" indent="-285750">
              <a:lnSpc>
                <a:spcPct val="150000"/>
              </a:lnSpc>
              <a:buFont typeface="Arial" panose="020B0604020202020204" pitchFamily="34" charset="0"/>
              <a:buChar char="•"/>
            </a:pPr>
            <a:r>
              <a:rPr lang="es-ES" dirty="0">
                <a:solidFill>
                  <a:schemeClr val="bg1"/>
                </a:solidFill>
                <a:sym typeface="Wingdings" panose="05000000000000000000" pitchFamily="2" charset="2"/>
              </a:rPr>
              <a:t>Se siguen manteniendo las excepciones ante el uso de </a:t>
            </a:r>
            <a:r>
              <a:rPr lang="es-ES" i="1" dirty="0" err="1">
                <a:solidFill>
                  <a:schemeClr val="bg1"/>
                </a:solidFill>
                <a:sym typeface="Wingdings" panose="05000000000000000000" pitchFamily="2" charset="2"/>
              </a:rPr>
              <a:t>tasksets</a:t>
            </a:r>
            <a:r>
              <a:rPr lang="es-ES" i="1" dirty="0">
                <a:solidFill>
                  <a:schemeClr val="bg1"/>
                </a:solidFill>
                <a:sym typeface="Wingdings" panose="05000000000000000000" pitchFamily="2" charset="2"/>
              </a:rPr>
              <a:t>.</a:t>
            </a:r>
          </a:p>
          <a:p>
            <a:pPr marL="285750" indent="-285750">
              <a:lnSpc>
                <a:spcPct val="150000"/>
              </a:lnSpc>
              <a:buFont typeface="Arial" panose="020B0604020202020204" pitchFamily="34" charset="0"/>
              <a:buChar char="•"/>
            </a:pPr>
            <a:r>
              <a:rPr lang="es-ES" dirty="0">
                <a:solidFill>
                  <a:schemeClr val="bg1"/>
                </a:solidFill>
                <a:sym typeface="Wingdings" panose="05000000000000000000" pitchFamily="2" charset="2"/>
              </a:rPr>
              <a:t>No se observa un incremento de migraciones de un grupo a otro de vuelta, que pueda ocasionar problemas de rendimiento. </a:t>
            </a:r>
            <a:endParaRPr lang="es-ES" dirty="0">
              <a:solidFill>
                <a:schemeClr val="bg1"/>
              </a:solidFill>
            </a:endParaRPr>
          </a:p>
        </p:txBody>
      </p:sp>
      <p:pic>
        <p:nvPicPr>
          <p:cNvPr id="9" name="Imagen 8">
            <a:extLst>
              <a:ext uri="{FF2B5EF4-FFF2-40B4-BE49-F238E27FC236}">
                <a16:creationId xmlns:a16="http://schemas.microsoft.com/office/drawing/2014/main" id="{E36E553E-057E-2302-CA98-3CE70BA11642}"/>
              </a:ext>
            </a:extLst>
          </p:cNvPr>
          <p:cNvPicPr>
            <a:picLocks noChangeAspect="1"/>
          </p:cNvPicPr>
          <p:nvPr/>
        </p:nvPicPr>
        <p:blipFill>
          <a:blip r:embed="rId3"/>
          <a:stretch>
            <a:fillRect/>
          </a:stretch>
        </p:blipFill>
        <p:spPr>
          <a:xfrm>
            <a:off x="309587" y="4214749"/>
            <a:ext cx="6887918" cy="25124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CuadroTexto 11">
            <a:extLst>
              <a:ext uri="{FF2B5EF4-FFF2-40B4-BE49-F238E27FC236}">
                <a16:creationId xmlns:a16="http://schemas.microsoft.com/office/drawing/2014/main" id="{6F4076E1-EE93-0D8A-8233-8D8CCFF848E3}"/>
              </a:ext>
            </a:extLst>
          </p:cNvPr>
          <p:cNvSpPr txBox="1"/>
          <p:nvPr/>
        </p:nvSpPr>
        <p:spPr>
          <a:xfrm>
            <a:off x="7399438" y="5114375"/>
            <a:ext cx="1650227" cy="17016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b="1" dirty="0" err="1">
                <a:solidFill>
                  <a:schemeClr val="bg1"/>
                </a:solidFill>
              </a:rPr>
              <a:t>Make</a:t>
            </a:r>
            <a:r>
              <a:rPr lang="es-ES" b="1" dirty="0">
                <a:solidFill>
                  <a:schemeClr val="bg1"/>
                </a:solidFill>
              </a:rPr>
              <a:t>:</a:t>
            </a:r>
          </a:p>
          <a:p>
            <a:pPr>
              <a:lnSpc>
                <a:spcPct val="150000"/>
              </a:lnSpc>
            </a:pPr>
            <a:r>
              <a:rPr lang="es-ES" dirty="0">
                <a:solidFill>
                  <a:schemeClr val="bg1"/>
                </a:solidFill>
              </a:rPr>
              <a:t>-15%</a:t>
            </a:r>
          </a:p>
          <a:p>
            <a:pPr marL="285750" indent="-285750">
              <a:lnSpc>
                <a:spcPct val="150000"/>
              </a:lnSpc>
              <a:buFont typeface="Arial" panose="020B0604020202020204" pitchFamily="34" charset="0"/>
              <a:buChar char="•"/>
            </a:pPr>
            <a:r>
              <a:rPr lang="es-ES" b="1" dirty="0">
                <a:solidFill>
                  <a:schemeClr val="bg1"/>
                </a:solidFill>
              </a:rPr>
              <a:t>R:</a:t>
            </a:r>
          </a:p>
          <a:p>
            <a:pPr>
              <a:lnSpc>
                <a:spcPct val="150000"/>
              </a:lnSpc>
            </a:pPr>
            <a:r>
              <a:rPr lang="es-ES" dirty="0">
                <a:solidFill>
                  <a:schemeClr val="bg1"/>
                </a:solidFill>
              </a:rPr>
              <a:t>Se mantiene.</a:t>
            </a:r>
          </a:p>
        </p:txBody>
      </p:sp>
      <p:pic>
        <p:nvPicPr>
          <p:cNvPr id="15" name="Gráfico 14" descr="Reloj de arena terminado con relleno sólido">
            <a:extLst>
              <a:ext uri="{FF2B5EF4-FFF2-40B4-BE49-F238E27FC236}">
                <a16:creationId xmlns:a16="http://schemas.microsoft.com/office/drawing/2014/main" id="{FC6FA1C1-E596-DF5A-B146-786D838C6C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65710" y="4259632"/>
            <a:ext cx="914400" cy="914400"/>
          </a:xfrm>
          <a:prstGeom prst="rect">
            <a:avLst/>
          </a:prstGeom>
        </p:spPr>
      </p:pic>
    </p:spTree>
    <p:extLst>
      <p:ext uri="{BB962C8B-B14F-4D97-AF65-F5344CB8AC3E}">
        <p14:creationId xmlns:p14="http://schemas.microsoft.com/office/powerpoint/2010/main" val="1941014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i="1" dirty="0">
                <a:solidFill>
                  <a:schemeClr val="accent1"/>
                </a:solidFill>
                <a:latin typeface="Aharoni" panose="02010803020104030203" pitchFamily="2" charset="-79"/>
                <a:ea typeface="+mj-lt"/>
                <a:cs typeface="Aharoni" panose="02010803020104030203" pitchFamily="2" charset="-79"/>
              </a:rPr>
              <a:t>Bugs</a:t>
            </a:r>
            <a:r>
              <a:rPr lang="es-ES" sz="4400" b="1" dirty="0">
                <a:solidFill>
                  <a:schemeClr val="accent1"/>
                </a:solidFill>
                <a:latin typeface="Aharoni" panose="02010803020104030203" pitchFamily="2" charset="-79"/>
                <a:ea typeface="+mj-lt"/>
                <a:cs typeface="Aharoni" panose="02010803020104030203" pitchFamily="2" charset="-79"/>
              </a:rPr>
              <a:t> investigados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643783" y="812418"/>
            <a:ext cx="7116024" cy="500137"/>
          </a:xfrm>
          <a:prstGeom prst="rect">
            <a:avLst/>
          </a:prstGeom>
          <a:noFill/>
        </p:spPr>
        <p:txBody>
          <a:bodyPr wrap="square" lIns="68580" tIns="34290" rIns="68580" bIns="34290" rtlCol="0" anchor="t">
            <a:spAutoFit/>
          </a:bodyPr>
          <a:lstStyle/>
          <a:p>
            <a:pPr algn="ctr"/>
            <a:r>
              <a:rPr lang="es-ES" sz="2800" i="1" dirty="0" err="1">
                <a:solidFill>
                  <a:schemeClr val="accent2"/>
                </a:solidFill>
                <a:latin typeface="Amasis MT Pro Black"/>
              </a:rPr>
              <a:t>Scheduling</a:t>
            </a:r>
            <a:r>
              <a:rPr lang="es-ES" sz="2800" i="1" dirty="0">
                <a:solidFill>
                  <a:schemeClr val="accent2"/>
                </a:solidFill>
                <a:latin typeface="Amasis MT Pro Black"/>
              </a:rPr>
              <a:t> </a:t>
            </a:r>
            <a:r>
              <a:rPr lang="es-ES" sz="2800" i="1" dirty="0" err="1">
                <a:solidFill>
                  <a:schemeClr val="accent2"/>
                </a:solidFill>
                <a:latin typeface="Amasis MT Pro Black"/>
              </a:rPr>
              <a:t>Group</a:t>
            </a:r>
            <a:r>
              <a:rPr lang="es-ES" sz="2800" i="1" dirty="0">
                <a:solidFill>
                  <a:schemeClr val="accent2"/>
                </a:solidFill>
                <a:latin typeface="Amasis MT Pro Black"/>
              </a:rPr>
              <a:t> </a:t>
            </a:r>
            <a:r>
              <a:rPr lang="es-ES" sz="2800" i="1" dirty="0" err="1">
                <a:solidFill>
                  <a:schemeClr val="accent2"/>
                </a:solidFill>
                <a:latin typeface="Amasis MT Pro Black"/>
              </a:rPr>
              <a:t>Construction</a:t>
            </a:r>
            <a:endParaRPr lang="es-ES" dirty="0">
              <a:solidFill>
                <a:schemeClr val="accent2"/>
              </a:solidFill>
            </a:endParaRPr>
          </a:p>
        </p:txBody>
      </p:sp>
      <p:sp>
        <p:nvSpPr>
          <p:cNvPr id="3" name="CuadroTexto 2">
            <a:extLst>
              <a:ext uri="{FF2B5EF4-FFF2-40B4-BE49-F238E27FC236}">
                <a16:creationId xmlns:a16="http://schemas.microsoft.com/office/drawing/2014/main" id="{320F897C-DE3C-DC5E-8255-99400B86973E}"/>
              </a:ext>
            </a:extLst>
          </p:cNvPr>
          <p:cNvSpPr txBox="1"/>
          <p:nvPr/>
        </p:nvSpPr>
        <p:spPr>
          <a:xfrm>
            <a:off x="0" y="1272049"/>
            <a:ext cx="9144000" cy="1701684"/>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s-ES" b="1" dirty="0">
                <a:solidFill>
                  <a:schemeClr val="bg1"/>
                </a:solidFill>
              </a:rPr>
              <a:t>Uso del comando </a:t>
            </a:r>
            <a:r>
              <a:rPr lang="es-ES" b="1" i="1" dirty="0" err="1">
                <a:solidFill>
                  <a:schemeClr val="bg1"/>
                </a:solidFill>
              </a:rPr>
              <a:t>taskset</a:t>
            </a:r>
            <a:r>
              <a:rPr lang="es-ES" b="1" dirty="0">
                <a:solidFill>
                  <a:schemeClr val="bg1"/>
                </a:solidFill>
              </a:rPr>
              <a:t>:</a:t>
            </a:r>
          </a:p>
          <a:p>
            <a:pPr marL="800100" lvl="1" indent="-342900">
              <a:lnSpc>
                <a:spcPct val="150000"/>
              </a:lnSpc>
              <a:buFont typeface="Arial" panose="020B0604020202020204" pitchFamily="34" charset="0"/>
              <a:buChar char="•"/>
            </a:pPr>
            <a:r>
              <a:rPr lang="es-ES" dirty="0">
                <a:solidFill>
                  <a:schemeClr val="bg1"/>
                </a:solidFill>
              </a:rPr>
              <a:t>Permite correr una aplicación en unos </a:t>
            </a:r>
            <a:r>
              <a:rPr lang="es-ES" i="1" dirty="0" err="1">
                <a:solidFill>
                  <a:schemeClr val="bg1"/>
                </a:solidFill>
              </a:rPr>
              <a:t>cores</a:t>
            </a:r>
            <a:r>
              <a:rPr lang="es-ES" dirty="0">
                <a:solidFill>
                  <a:schemeClr val="bg1"/>
                </a:solidFill>
              </a:rPr>
              <a:t> determinados.</a:t>
            </a:r>
          </a:p>
          <a:p>
            <a:pPr marL="800100" lvl="1" indent="-342900">
              <a:lnSpc>
                <a:spcPct val="150000"/>
              </a:lnSpc>
              <a:buFont typeface="Arial" panose="020B0604020202020204" pitchFamily="34" charset="0"/>
              <a:buChar char="•"/>
            </a:pPr>
            <a:r>
              <a:rPr lang="es-ES" dirty="0">
                <a:solidFill>
                  <a:schemeClr val="bg1"/>
                </a:solidFill>
              </a:rPr>
              <a:t>Puede causar problemas de rendimiento en máquinas NUMA si los </a:t>
            </a:r>
            <a:r>
              <a:rPr lang="es-ES" i="1" dirty="0" err="1">
                <a:solidFill>
                  <a:schemeClr val="bg1"/>
                </a:solidFill>
              </a:rPr>
              <a:t>cores</a:t>
            </a:r>
            <a:r>
              <a:rPr lang="es-ES" dirty="0">
                <a:solidFill>
                  <a:schemeClr val="bg1"/>
                </a:solidFill>
              </a:rPr>
              <a:t> distan más de dos saltos entre sí (ej. : Nodos 1 y 2):</a:t>
            </a:r>
          </a:p>
        </p:txBody>
      </p:sp>
      <p:pic>
        <p:nvPicPr>
          <p:cNvPr id="10" name="Imagen 9">
            <a:extLst>
              <a:ext uri="{FF2B5EF4-FFF2-40B4-BE49-F238E27FC236}">
                <a16:creationId xmlns:a16="http://schemas.microsoft.com/office/drawing/2014/main" id="{21A820BA-A38B-951F-E3F9-0FB093B5C354}"/>
              </a:ext>
            </a:extLst>
          </p:cNvPr>
          <p:cNvPicPr>
            <a:picLocks noChangeAspect="1"/>
          </p:cNvPicPr>
          <p:nvPr/>
        </p:nvPicPr>
        <p:blipFill>
          <a:blip r:embed="rId3"/>
          <a:stretch>
            <a:fillRect/>
          </a:stretch>
        </p:blipFill>
        <p:spPr>
          <a:xfrm>
            <a:off x="1529006" y="3144504"/>
            <a:ext cx="5949156" cy="19830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CuadroTexto 12">
            <a:extLst>
              <a:ext uri="{FF2B5EF4-FFF2-40B4-BE49-F238E27FC236}">
                <a16:creationId xmlns:a16="http://schemas.microsoft.com/office/drawing/2014/main" id="{029F889E-2DA2-F390-6354-0975C34CDDF0}"/>
              </a:ext>
            </a:extLst>
          </p:cNvPr>
          <p:cNvSpPr txBox="1"/>
          <p:nvPr/>
        </p:nvSpPr>
        <p:spPr>
          <a:xfrm>
            <a:off x="516048" y="5333497"/>
            <a:ext cx="8627952" cy="128618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dirty="0">
                <a:solidFill>
                  <a:schemeClr val="bg1"/>
                </a:solidFill>
              </a:rPr>
              <a:t>Por defecto, los </a:t>
            </a:r>
            <a:r>
              <a:rPr lang="es-ES" i="1" dirty="0" err="1">
                <a:solidFill>
                  <a:schemeClr val="bg1"/>
                </a:solidFill>
              </a:rPr>
              <a:t>threads</a:t>
            </a:r>
            <a:r>
              <a:rPr lang="es-ES" dirty="0">
                <a:solidFill>
                  <a:schemeClr val="bg1"/>
                </a:solidFill>
              </a:rPr>
              <a:t> intentarán ejecutarse en el nodo del mismo </a:t>
            </a:r>
            <a:r>
              <a:rPr lang="es-ES" i="1" dirty="0" err="1">
                <a:solidFill>
                  <a:schemeClr val="bg1"/>
                </a:solidFill>
              </a:rPr>
              <a:t>thread</a:t>
            </a:r>
            <a:r>
              <a:rPr lang="es-ES" dirty="0">
                <a:solidFill>
                  <a:schemeClr val="bg1"/>
                </a:solidFill>
              </a:rPr>
              <a:t> que los creó. Pero ya no migrarán de ahí, independientemente de la saturación.</a:t>
            </a:r>
          </a:p>
        </p:txBody>
      </p:sp>
    </p:spTree>
    <p:extLst>
      <p:ext uri="{BB962C8B-B14F-4D97-AF65-F5344CB8AC3E}">
        <p14:creationId xmlns:p14="http://schemas.microsoft.com/office/powerpoint/2010/main" val="3908797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i="1" dirty="0">
                <a:solidFill>
                  <a:schemeClr val="accent1"/>
                </a:solidFill>
                <a:latin typeface="Aharoni" panose="02010803020104030203" pitchFamily="2" charset="-79"/>
                <a:ea typeface="+mj-lt"/>
                <a:cs typeface="Aharoni" panose="02010803020104030203" pitchFamily="2" charset="-79"/>
              </a:rPr>
              <a:t>Bugs</a:t>
            </a:r>
            <a:r>
              <a:rPr lang="es-ES" sz="4400" b="1" dirty="0">
                <a:solidFill>
                  <a:schemeClr val="accent1"/>
                </a:solidFill>
                <a:latin typeface="Aharoni" panose="02010803020104030203" pitchFamily="2" charset="-79"/>
                <a:ea typeface="+mj-lt"/>
                <a:cs typeface="Aharoni" panose="02010803020104030203" pitchFamily="2" charset="-79"/>
              </a:rPr>
              <a:t> investigados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643783" y="812418"/>
            <a:ext cx="7116024" cy="500137"/>
          </a:xfrm>
          <a:prstGeom prst="rect">
            <a:avLst/>
          </a:prstGeom>
          <a:noFill/>
        </p:spPr>
        <p:txBody>
          <a:bodyPr wrap="square" lIns="68580" tIns="34290" rIns="68580" bIns="34290" rtlCol="0" anchor="t">
            <a:spAutoFit/>
          </a:bodyPr>
          <a:lstStyle/>
          <a:p>
            <a:pPr algn="ctr"/>
            <a:r>
              <a:rPr lang="es-ES" sz="2800" i="1" dirty="0" err="1">
                <a:solidFill>
                  <a:schemeClr val="accent2"/>
                </a:solidFill>
                <a:latin typeface="Amasis MT Pro Black"/>
              </a:rPr>
              <a:t>Scheduling</a:t>
            </a:r>
            <a:r>
              <a:rPr lang="es-ES" sz="2800" i="1" dirty="0">
                <a:solidFill>
                  <a:schemeClr val="accent2"/>
                </a:solidFill>
                <a:latin typeface="Amasis MT Pro Black"/>
              </a:rPr>
              <a:t> </a:t>
            </a:r>
            <a:r>
              <a:rPr lang="es-ES" sz="2800" i="1" dirty="0" err="1">
                <a:solidFill>
                  <a:schemeClr val="accent2"/>
                </a:solidFill>
                <a:latin typeface="Amasis MT Pro Black"/>
              </a:rPr>
              <a:t>Group</a:t>
            </a:r>
            <a:r>
              <a:rPr lang="es-ES" sz="2800" i="1" dirty="0">
                <a:solidFill>
                  <a:schemeClr val="accent2"/>
                </a:solidFill>
                <a:latin typeface="Amasis MT Pro Black"/>
              </a:rPr>
              <a:t> </a:t>
            </a:r>
            <a:r>
              <a:rPr lang="es-ES" sz="2800" i="1" dirty="0" err="1">
                <a:solidFill>
                  <a:schemeClr val="accent2"/>
                </a:solidFill>
                <a:latin typeface="Amasis MT Pro Black"/>
              </a:rPr>
              <a:t>Construction</a:t>
            </a:r>
            <a:r>
              <a:rPr lang="es-ES" sz="2800" i="1" dirty="0">
                <a:solidFill>
                  <a:schemeClr val="accent2"/>
                </a:solidFill>
                <a:latin typeface="Amasis MT Pro Black"/>
              </a:rPr>
              <a:t> - Causa</a:t>
            </a:r>
            <a:endParaRPr lang="es-ES" dirty="0">
              <a:solidFill>
                <a:schemeClr val="accent2"/>
              </a:solidFill>
            </a:endParaRPr>
          </a:p>
        </p:txBody>
      </p:sp>
      <p:sp>
        <p:nvSpPr>
          <p:cNvPr id="3" name="CuadroTexto 2">
            <a:extLst>
              <a:ext uri="{FF2B5EF4-FFF2-40B4-BE49-F238E27FC236}">
                <a16:creationId xmlns:a16="http://schemas.microsoft.com/office/drawing/2014/main" id="{320F897C-DE3C-DC5E-8255-99400B86973E}"/>
              </a:ext>
            </a:extLst>
          </p:cNvPr>
          <p:cNvSpPr txBox="1"/>
          <p:nvPr/>
        </p:nvSpPr>
        <p:spPr>
          <a:xfrm>
            <a:off x="0" y="1272049"/>
            <a:ext cx="9144000" cy="1286186"/>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s-ES" b="1" dirty="0">
                <a:solidFill>
                  <a:schemeClr val="bg1"/>
                </a:solidFill>
              </a:rPr>
              <a:t>Falta de adaptación a máquinas NUMA:</a:t>
            </a:r>
          </a:p>
          <a:p>
            <a:pPr marL="800100" lvl="1" indent="-342900">
              <a:lnSpc>
                <a:spcPct val="150000"/>
              </a:lnSpc>
              <a:buFont typeface="Arial" panose="020B0604020202020204" pitchFamily="34" charset="0"/>
              <a:buChar char="•"/>
            </a:pPr>
            <a:r>
              <a:rPr lang="es-ES" dirty="0">
                <a:solidFill>
                  <a:schemeClr val="bg1"/>
                </a:solidFill>
              </a:rPr>
              <a:t>Los grupos de ejecución se construyen desde la perspectiva de un </a:t>
            </a:r>
            <a:r>
              <a:rPr lang="es-ES" i="1" dirty="0" err="1">
                <a:solidFill>
                  <a:schemeClr val="bg1"/>
                </a:solidFill>
              </a:rPr>
              <a:t>core</a:t>
            </a:r>
            <a:r>
              <a:rPr lang="es-ES" i="1" dirty="0">
                <a:solidFill>
                  <a:schemeClr val="bg1"/>
                </a:solidFill>
              </a:rPr>
              <a:t> </a:t>
            </a:r>
            <a:r>
              <a:rPr lang="es-ES" dirty="0">
                <a:solidFill>
                  <a:schemeClr val="bg1"/>
                </a:solidFill>
              </a:rPr>
              <a:t>concreto (el 0 en esta ocasión), en lugar del </a:t>
            </a:r>
            <a:r>
              <a:rPr lang="es-ES" i="1" dirty="0" err="1">
                <a:solidFill>
                  <a:schemeClr val="bg1"/>
                </a:solidFill>
              </a:rPr>
              <a:t>core</a:t>
            </a:r>
            <a:r>
              <a:rPr lang="es-ES" dirty="0">
                <a:solidFill>
                  <a:schemeClr val="bg1"/>
                </a:solidFill>
              </a:rPr>
              <a:t> planificador. </a:t>
            </a:r>
          </a:p>
        </p:txBody>
      </p:sp>
      <p:pic>
        <p:nvPicPr>
          <p:cNvPr id="10" name="Imagen 9">
            <a:extLst>
              <a:ext uri="{FF2B5EF4-FFF2-40B4-BE49-F238E27FC236}">
                <a16:creationId xmlns:a16="http://schemas.microsoft.com/office/drawing/2014/main" id="{21A820BA-A38B-951F-E3F9-0FB093B5C354}"/>
              </a:ext>
            </a:extLst>
          </p:cNvPr>
          <p:cNvPicPr>
            <a:picLocks noChangeAspect="1"/>
          </p:cNvPicPr>
          <p:nvPr/>
        </p:nvPicPr>
        <p:blipFill>
          <a:blip r:embed="rId3"/>
          <a:stretch>
            <a:fillRect/>
          </a:stretch>
        </p:blipFill>
        <p:spPr>
          <a:xfrm>
            <a:off x="1483739" y="2936755"/>
            <a:ext cx="5949156" cy="19830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EAAC62BB-786D-0E85-6476-FE0147F03A10}"/>
              </a:ext>
            </a:extLst>
          </p:cNvPr>
          <p:cNvSpPr txBox="1"/>
          <p:nvPr/>
        </p:nvSpPr>
        <p:spPr>
          <a:xfrm>
            <a:off x="487900" y="5070732"/>
            <a:ext cx="8928689" cy="128618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dirty="0">
                <a:solidFill>
                  <a:schemeClr val="bg1"/>
                </a:solidFill>
                <a:sym typeface="Wingdings" panose="05000000000000000000" pitchFamily="2" charset="2"/>
              </a:rPr>
              <a:t>Grupos generados, situándose el </a:t>
            </a:r>
            <a:r>
              <a:rPr lang="es-ES" i="1" dirty="0" err="1">
                <a:solidFill>
                  <a:schemeClr val="bg1"/>
                </a:solidFill>
                <a:sym typeface="Wingdings" panose="05000000000000000000" pitchFamily="2" charset="2"/>
              </a:rPr>
              <a:t>core</a:t>
            </a:r>
            <a:r>
              <a:rPr lang="es-ES" i="1" dirty="0">
                <a:solidFill>
                  <a:schemeClr val="bg1"/>
                </a:solidFill>
                <a:sym typeface="Wingdings" panose="05000000000000000000" pitchFamily="2" charset="2"/>
              </a:rPr>
              <a:t> </a:t>
            </a:r>
            <a:r>
              <a:rPr lang="es-ES" dirty="0">
                <a:solidFill>
                  <a:schemeClr val="bg1"/>
                </a:solidFill>
                <a:sym typeface="Wingdings" panose="05000000000000000000" pitchFamily="2" charset="2"/>
              </a:rPr>
              <a:t>en el Nodo 0, y el siguiente en el 3:</a:t>
            </a:r>
          </a:p>
          <a:p>
            <a:pPr marL="742950" lvl="1" indent="-285750">
              <a:lnSpc>
                <a:spcPct val="150000"/>
              </a:lnSpc>
              <a:buFont typeface="Courier New" panose="02070309020205020404" pitchFamily="49" charset="0"/>
              <a:buChar char="o"/>
            </a:pPr>
            <a:r>
              <a:rPr lang="es-ES" dirty="0">
                <a:solidFill>
                  <a:schemeClr val="bg1"/>
                </a:solidFill>
                <a:sym typeface="Wingdings" panose="05000000000000000000" pitchFamily="2" charset="2"/>
              </a:rPr>
              <a:t>Grupo 1: Nodos 0, 1, 2, 4, 6.</a:t>
            </a:r>
          </a:p>
          <a:p>
            <a:pPr marL="742950" lvl="1" indent="-285750">
              <a:lnSpc>
                <a:spcPct val="150000"/>
              </a:lnSpc>
              <a:buFont typeface="Courier New" panose="02070309020205020404" pitchFamily="49" charset="0"/>
              <a:buChar char="o"/>
            </a:pPr>
            <a:r>
              <a:rPr lang="es-ES" dirty="0">
                <a:solidFill>
                  <a:schemeClr val="bg1"/>
                </a:solidFill>
                <a:sym typeface="Wingdings" panose="05000000000000000000" pitchFamily="2" charset="2"/>
              </a:rPr>
              <a:t>Grupo 2: Nodos 1, 2, 3, 4, 5, 7.</a:t>
            </a:r>
            <a:endParaRPr lang="es-ES" dirty="0">
              <a:solidFill>
                <a:schemeClr val="bg1"/>
              </a:solidFill>
            </a:endParaRPr>
          </a:p>
        </p:txBody>
      </p:sp>
    </p:spTree>
    <p:extLst>
      <p:ext uri="{BB962C8B-B14F-4D97-AF65-F5344CB8AC3E}">
        <p14:creationId xmlns:p14="http://schemas.microsoft.com/office/powerpoint/2010/main" val="2023319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i="1" dirty="0">
                <a:solidFill>
                  <a:schemeClr val="accent1"/>
                </a:solidFill>
                <a:latin typeface="Aharoni" panose="02010803020104030203" pitchFamily="2" charset="-79"/>
                <a:ea typeface="+mj-lt"/>
                <a:cs typeface="Aharoni" panose="02010803020104030203" pitchFamily="2" charset="-79"/>
              </a:rPr>
              <a:t>Bugs</a:t>
            </a:r>
            <a:r>
              <a:rPr lang="es-ES" sz="4400" b="1" dirty="0">
                <a:solidFill>
                  <a:schemeClr val="accent1"/>
                </a:solidFill>
                <a:latin typeface="Aharoni" panose="02010803020104030203" pitchFamily="2" charset="-79"/>
                <a:ea typeface="+mj-lt"/>
                <a:cs typeface="Aharoni" panose="02010803020104030203" pitchFamily="2" charset="-79"/>
              </a:rPr>
              <a:t> investigados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643783" y="812418"/>
            <a:ext cx="7116024" cy="500137"/>
          </a:xfrm>
          <a:prstGeom prst="rect">
            <a:avLst/>
          </a:prstGeom>
          <a:noFill/>
        </p:spPr>
        <p:txBody>
          <a:bodyPr wrap="square" lIns="68580" tIns="34290" rIns="68580" bIns="34290" rtlCol="0" anchor="t">
            <a:spAutoFit/>
          </a:bodyPr>
          <a:lstStyle/>
          <a:p>
            <a:pPr algn="ctr"/>
            <a:r>
              <a:rPr lang="es-ES" sz="2800" i="1" dirty="0" err="1">
                <a:solidFill>
                  <a:schemeClr val="accent2"/>
                </a:solidFill>
                <a:latin typeface="Amasis MT Pro Black"/>
              </a:rPr>
              <a:t>Scheduling</a:t>
            </a:r>
            <a:r>
              <a:rPr lang="es-ES" sz="2800" i="1" dirty="0">
                <a:solidFill>
                  <a:schemeClr val="accent2"/>
                </a:solidFill>
                <a:latin typeface="Amasis MT Pro Black"/>
              </a:rPr>
              <a:t> </a:t>
            </a:r>
            <a:r>
              <a:rPr lang="es-ES" sz="2800" i="1" dirty="0" err="1">
                <a:solidFill>
                  <a:schemeClr val="accent2"/>
                </a:solidFill>
                <a:latin typeface="Amasis MT Pro Black"/>
              </a:rPr>
              <a:t>Group</a:t>
            </a:r>
            <a:r>
              <a:rPr lang="es-ES" sz="2800" i="1" dirty="0">
                <a:solidFill>
                  <a:schemeClr val="accent2"/>
                </a:solidFill>
                <a:latin typeface="Amasis MT Pro Black"/>
              </a:rPr>
              <a:t> </a:t>
            </a:r>
            <a:r>
              <a:rPr lang="es-ES" sz="2800" i="1" dirty="0" err="1">
                <a:solidFill>
                  <a:schemeClr val="accent2"/>
                </a:solidFill>
                <a:latin typeface="Amasis MT Pro Black"/>
              </a:rPr>
              <a:t>Construction</a:t>
            </a:r>
            <a:r>
              <a:rPr lang="es-ES" sz="2800" i="1" dirty="0">
                <a:solidFill>
                  <a:schemeClr val="accent2"/>
                </a:solidFill>
                <a:latin typeface="Amasis MT Pro Black"/>
              </a:rPr>
              <a:t> - Causa</a:t>
            </a:r>
            <a:endParaRPr lang="es-ES" dirty="0">
              <a:solidFill>
                <a:schemeClr val="accent2"/>
              </a:solidFill>
            </a:endParaRPr>
          </a:p>
        </p:txBody>
      </p:sp>
      <p:sp>
        <p:nvSpPr>
          <p:cNvPr id="3" name="CuadroTexto 2">
            <a:extLst>
              <a:ext uri="{FF2B5EF4-FFF2-40B4-BE49-F238E27FC236}">
                <a16:creationId xmlns:a16="http://schemas.microsoft.com/office/drawing/2014/main" id="{320F897C-DE3C-DC5E-8255-99400B86973E}"/>
              </a:ext>
            </a:extLst>
          </p:cNvPr>
          <p:cNvSpPr txBox="1"/>
          <p:nvPr/>
        </p:nvSpPr>
        <p:spPr>
          <a:xfrm>
            <a:off x="0" y="1272049"/>
            <a:ext cx="9144000" cy="870688"/>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s-ES" b="1" dirty="0">
                <a:solidFill>
                  <a:schemeClr val="bg1"/>
                </a:solidFill>
              </a:rPr>
              <a:t>Falta de adaptación a máquinas NUMA:</a:t>
            </a:r>
          </a:p>
          <a:p>
            <a:pPr lvl="1">
              <a:lnSpc>
                <a:spcPct val="150000"/>
              </a:lnSpc>
            </a:pPr>
            <a:endParaRPr lang="es-ES" dirty="0">
              <a:solidFill>
                <a:schemeClr val="bg1"/>
              </a:solidFill>
            </a:endParaRPr>
          </a:p>
        </p:txBody>
      </p:sp>
      <p:pic>
        <p:nvPicPr>
          <p:cNvPr id="10" name="Imagen 9">
            <a:extLst>
              <a:ext uri="{FF2B5EF4-FFF2-40B4-BE49-F238E27FC236}">
                <a16:creationId xmlns:a16="http://schemas.microsoft.com/office/drawing/2014/main" id="{21A820BA-A38B-951F-E3F9-0FB093B5C354}"/>
              </a:ext>
            </a:extLst>
          </p:cNvPr>
          <p:cNvPicPr>
            <a:picLocks noChangeAspect="1"/>
          </p:cNvPicPr>
          <p:nvPr/>
        </p:nvPicPr>
        <p:blipFill>
          <a:blip r:embed="rId3"/>
          <a:stretch>
            <a:fillRect/>
          </a:stretch>
        </p:blipFill>
        <p:spPr>
          <a:xfrm>
            <a:off x="1447525" y="2732212"/>
            <a:ext cx="5949156" cy="19830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uadroTexto 3">
            <a:extLst>
              <a:ext uri="{FF2B5EF4-FFF2-40B4-BE49-F238E27FC236}">
                <a16:creationId xmlns:a16="http://schemas.microsoft.com/office/drawing/2014/main" id="{EAAC62BB-786D-0E85-6476-FE0147F03A10}"/>
              </a:ext>
            </a:extLst>
          </p:cNvPr>
          <p:cNvSpPr txBox="1"/>
          <p:nvPr/>
        </p:nvSpPr>
        <p:spPr>
          <a:xfrm>
            <a:off x="2159745" y="1727238"/>
            <a:ext cx="4265169" cy="870688"/>
          </a:xfrm>
          <a:prstGeom prst="rect">
            <a:avLst/>
          </a:prstGeom>
          <a:noFill/>
        </p:spPr>
        <p:txBody>
          <a:bodyPr wrap="square" rtlCol="0">
            <a:spAutoFit/>
          </a:bodyPr>
          <a:lstStyle/>
          <a:p>
            <a:pPr marL="742950" lvl="1" indent="-285750">
              <a:lnSpc>
                <a:spcPct val="150000"/>
              </a:lnSpc>
              <a:buFont typeface="Courier New" panose="02070309020205020404" pitchFamily="49" charset="0"/>
              <a:buChar char="o"/>
            </a:pPr>
            <a:r>
              <a:rPr lang="es-ES" dirty="0">
                <a:solidFill>
                  <a:schemeClr val="bg1"/>
                </a:solidFill>
                <a:sym typeface="Wingdings" panose="05000000000000000000" pitchFamily="2" charset="2"/>
              </a:rPr>
              <a:t>Grupo 1: Nodos 0, 1, 2, 4, 6.</a:t>
            </a:r>
          </a:p>
          <a:p>
            <a:pPr marL="742950" lvl="1" indent="-285750">
              <a:lnSpc>
                <a:spcPct val="150000"/>
              </a:lnSpc>
              <a:buFont typeface="Courier New" panose="02070309020205020404" pitchFamily="49" charset="0"/>
              <a:buChar char="o"/>
            </a:pPr>
            <a:r>
              <a:rPr lang="es-ES" dirty="0">
                <a:solidFill>
                  <a:schemeClr val="bg1"/>
                </a:solidFill>
                <a:sym typeface="Wingdings" panose="05000000000000000000" pitchFamily="2" charset="2"/>
              </a:rPr>
              <a:t>Grupo 2: Nodos 1, 2, 3, 4, 5, 7.</a:t>
            </a:r>
            <a:endParaRPr lang="es-ES" dirty="0">
              <a:solidFill>
                <a:schemeClr val="bg1"/>
              </a:solidFill>
            </a:endParaRPr>
          </a:p>
        </p:txBody>
      </p:sp>
      <p:sp>
        <p:nvSpPr>
          <p:cNvPr id="6" name="CuadroTexto 5">
            <a:extLst>
              <a:ext uri="{FF2B5EF4-FFF2-40B4-BE49-F238E27FC236}">
                <a16:creationId xmlns:a16="http://schemas.microsoft.com/office/drawing/2014/main" id="{982BD465-358D-0343-B0CC-8AFE4330A8F0}"/>
              </a:ext>
            </a:extLst>
          </p:cNvPr>
          <p:cNvSpPr txBox="1"/>
          <p:nvPr/>
        </p:nvSpPr>
        <p:spPr>
          <a:xfrm>
            <a:off x="0" y="4715264"/>
            <a:ext cx="9225481" cy="211718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dirty="0">
                <a:solidFill>
                  <a:schemeClr val="bg1"/>
                </a:solidFill>
              </a:rPr>
              <a:t>Los nodos 1 y 2 aparecen en ambos grupos, aunque los separan 2 saltos.</a:t>
            </a:r>
          </a:p>
          <a:p>
            <a:pPr marL="342900" indent="-342900">
              <a:lnSpc>
                <a:spcPct val="150000"/>
              </a:lnSpc>
              <a:buFont typeface="Arial" panose="020B0604020202020204" pitchFamily="34" charset="0"/>
              <a:buChar char="•"/>
            </a:pPr>
            <a:r>
              <a:rPr lang="es-ES" dirty="0">
                <a:solidFill>
                  <a:schemeClr val="bg1"/>
                </a:solidFill>
              </a:rPr>
              <a:t>¿Y si una aplicación se designa a ambos nodos?:</a:t>
            </a:r>
          </a:p>
          <a:p>
            <a:pPr marL="800100" lvl="1" indent="-342900">
              <a:lnSpc>
                <a:spcPct val="150000"/>
              </a:lnSpc>
              <a:buFont typeface="+mj-lt"/>
              <a:buAutoNum type="arabicPeriod"/>
            </a:pPr>
            <a:r>
              <a:rPr lang="es-ES" dirty="0">
                <a:solidFill>
                  <a:schemeClr val="bg1"/>
                </a:solidFill>
              </a:rPr>
              <a:t>Se crean los </a:t>
            </a:r>
            <a:r>
              <a:rPr lang="es-ES" i="1" dirty="0" err="1">
                <a:solidFill>
                  <a:schemeClr val="bg1"/>
                </a:solidFill>
              </a:rPr>
              <a:t>threads</a:t>
            </a:r>
            <a:r>
              <a:rPr lang="es-ES" i="1" dirty="0">
                <a:solidFill>
                  <a:schemeClr val="bg1"/>
                </a:solidFill>
              </a:rPr>
              <a:t> </a:t>
            </a:r>
            <a:r>
              <a:rPr lang="es-ES" dirty="0">
                <a:solidFill>
                  <a:schemeClr val="bg1"/>
                </a:solidFill>
              </a:rPr>
              <a:t>en el mismo </a:t>
            </a:r>
            <a:r>
              <a:rPr lang="es-ES" i="1" dirty="0" err="1">
                <a:solidFill>
                  <a:schemeClr val="bg1"/>
                </a:solidFill>
              </a:rPr>
              <a:t>core</a:t>
            </a:r>
            <a:r>
              <a:rPr lang="es-ES" dirty="0">
                <a:solidFill>
                  <a:schemeClr val="bg1"/>
                </a:solidFill>
              </a:rPr>
              <a:t> del padre, por ejemplo, en Nodo 1.</a:t>
            </a:r>
          </a:p>
          <a:p>
            <a:pPr marL="800100" lvl="1" indent="-342900">
              <a:lnSpc>
                <a:spcPct val="150000"/>
              </a:lnSpc>
              <a:buFont typeface="+mj-lt"/>
              <a:buAutoNum type="arabicPeriod"/>
            </a:pPr>
            <a:r>
              <a:rPr lang="es-ES" dirty="0">
                <a:solidFill>
                  <a:schemeClr val="bg1"/>
                </a:solidFill>
              </a:rPr>
              <a:t>Cuando un </a:t>
            </a:r>
            <a:r>
              <a:rPr lang="es-ES" i="1" dirty="0" err="1">
                <a:solidFill>
                  <a:schemeClr val="bg1"/>
                </a:solidFill>
              </a:rPr>
              <a:t>core</a:t>
            </a:r>
            <a:r>
              <a:rPr lang="es-ES" dirty="0">
                <a:solidFill>
                  <a:schemeClr val="bg1"/>
                </a:solidFill>
              </a:rPr>
              <a:t> en Nodo 2 ejecute el balanceo, dado que el Nodo 1 está en ambos </a:t>
            </a:r>
            <a:r>
              <a:rPr lang="es-ES" i="1" dirty="0" err="1">
                <a:solidFill>
                  <a:schemeClr val="bg1"/>
                </a:solidFill>
              </a:rPr>
              <a:t>scheduling</a:t>
            </a:r>
            <a:r>
              <a:rPr lang="es-ES" i="1" dirty="0">
                <a:solidFill>
                  <a:schemeClr val="bg1"/>
                </a:solidFill>
              </a:rPr>
              <a:t> </a:t>
            </a:r>
            <a:r>
              <a:rPr lang="es-ES" i="1" dirty="0" err="1">
                <a:solidFill>
                  <a:schemeClr val="bg1"/>
                </a:solidFill>
              </a:rPr>
              <a:t>groups</a:t>
            </a:r>
            <a:r>
              <a:rPr lang="es-ES" dirty="0">
                <a:solidFill>
                  <a:schemeClr val="bg1"/>
                </a:solidFill>
              </a:rPr>
              <a:t>, no observará diferencias de carga.</a:t>
            </a:r>
          </a:p>
        </p:txBody>
      </p:sp>
    </p:spTree>
    <p:extLst>
      <p:ext uri="{BB962C8B-B14F-4D97-AF65-F5344CB8AC3E}">
        <p14:creationId xmlns:p14="http://schemas.microsoft.com/office/powerpoint/2010/main" val="14330573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i="1" dirty="0">
                <a:solidFill>
                  <a:schemeClr val="accent1"/>
                </a:solidFill>
                <a:latin typeface="Aharoni" panose="02010803020104030203" pitchFamily="2" charset="-79"/>
                <a:ea typeface="+mj-lt"/>
                <a:cs typeface="Aharoni" panose="02010803020104030203" pitchFamily="2" charset="-79"/>
              </a:rPr>
              <a:t>Bugs</a:t>
            </a:r>
            <a:r>
              <a:rPr lang="es-ES" sz="4400" b="1" dirty="0">
                <a:solidFill>
                  <a:schemeClr val="accent1"/>
                </a:solidFill>
                <a:latin typeface="Aharoni" panose="02010803020104030203" pitchFamily="2" charset="-79"/>
                <a:ea typeface="+mj-lt"/>
                <a:cs typeface="Aharoni" panose="02010803020104030203" pitchFamily="2" charset="-79"/>
              </a:rPr>
              <a:t> investigados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516048" y="812418"/>
            <a:ext cx="7243759" cy="500137"/>
          </a:xfrm>
          <a:prstGeom prst="rect">
            <a:avLst/>
          </a:prstGeom>
          <a:noFill/>
        </p:spPr>
        <p:txBody>
          <a:bodyPr wrap="square" lIns="68580" tIns="34290" rIns="68580" bIns="34290" rtlCol="0" anchor="t">
            <a:spAutoFit/>
          </a:bodyPr>
          <a:lstStyle/>
          <a:p>
            <a:pPr algn="ctr"/>
            <a:r>
              <a:rPr lang="es-ES" sz="2800" i="1" dirty="0" err="1">
                <a:solidFill>
                  <a:schemeClr val="accent2"/>
                </a:solidFill>
                <a:latin typeface="Amasis MT Pro Black"/>
              </a:rPr>
              <a:t>Scheduling</a:t>
            </a:r>
            <a:r>
              <a:rPr lang="es-ES" sz="2800" i="1" dirty="0">
                <a:solidFill>
                  <a:schemeClr val="accent2"/>
                </a:solidFill>
                <a:latin typeface="Amasis MT Pro Black"/>
              </a:rPr>
              <a:t> </a:t>
            </a:r>
            <a:r>
              <a:rPr lang="es-ES" sz="2800" i="1" dirty="0" err="1">
                <a:solidFill>
                  <a:schemeClr val="accent2"/>
                </a:solidFill>
                <a:latin typeface="Amasis MT Pro Black"/>
              </a:rPr>
              <a:t>Group</a:t>
            </a:r>
            <a:r>
              <a:rPr lang="es-ES" sz="2800" i="1" dirty="0">
                <a:solidFill>
                  <a:schemeClr val="accent2"/>
                </a:solidFill>
                <a:latin typeface="Amasis MT Pro Black"/>
              </a:rPr>
              <a:t> </a:t>
            </a:r>
            <a:r>
              <a:rPr lang="es-ES" sz="2800" i="1" dirty="0" err="1">
                <a:solidFill>
                  <a:schemeClr val="accent2"/>
                </a:solidFill>
                <a:latin typeface="Amasis MT Pro Black"/>
              </a:rPr>
              <a:t>Construction</a:t>
            </a:r>
            <a:r>
              <a:rPr lang="es-ES" sz="2800" i="1" dirty="0">
                <a:solidFill>
                  <a:schemeClr val="accent2"/>
                </a:solidFill>
                <a:latin typeface="Amasis MT Pro Black"/>
              </a:rPr>
              <a:t> - Solución</a:t>
            </a:r>
            <a:endParaRPr lang="es-ES" dirty="0">
              <a:solidFill>
                <a:schemeClr val="accent2"/>
              </a:solidFill>
            </a:endParaRPr>
          </a:p>
        </p:txBody>
      </p:sp>
      <p:sp>
        <p:nvSpPr>
          <p:cNvPr id="3" name="CuadroTexto 2">
            <a:extLst>
              <a:ext uri="{FF2B5EF4-FFF2-40B4-BE49-F238E27FC236}">
                <a16:creationId xmlns:a16="http://schemas.microsoft.com/office/drawing/2014/main" id="{320F897C-DE3C-DC5E-8255-99400B86973E}"/>
              </a:ext>
            </a:extLst>
          </p:cNvPr>
          <p:cNvSpPr txBox="1"/>
          <p:nvPr/>
        </p:nvSpPr>
        <p:spPr>
          <a:xfrm>
            <a:off x="0" y="1272049"/>
            <a:ext cx="9144000" cy="870688"/>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s-ES" b="1" dirty="0">
                <a:solidFill>
                  <a:schemeClr val="bg1"/>
                </a:solidFill>
              </a:rPr>
              <a:t>Modificar el criterio para construir los </a:t>
            </a:r>
            <a:r>
              <a:rPr lang="es-ES" b="1" i="1" dirty="0" err="1">
                <a:solidFill>
                  <a:schemeClr val="bg1"/>
                </a:solidFill>
              </a:rPr>
              <a:t>scheduling</a:t>
            </a:r>
            <a:r>
              <a:rPr lang="es-ES" b="1" i="1" dirty="0">
                <a:solidFill>
                  <a:schemeClr val="bg1"/>
                </a:solidFill>
              </a:rPr>
              <a:t> </a:t>
            </a:r>
            <a:r>
              <a:rPr lang="es-ES" b="1" i="1" dirty="0" err="1">
                <a:solidFill>
                  <a:schemeClr val="bg1"/>
                </a:solidFill>
              </a:rPr>
              <a:t>groups</a:t>
            </a:r>
            <a:r>
              <a:rPr lang="es-ES" b="1" dirty="0">
                <a:solidFill>
                  <a:schemeClr val="bg1"/>
                </a:solidFill>
              </a:rPr>
              <a:t>:</a:t>
            </a:r>
          </a:p>
          <a:p>
            <a:pPr lvl="1">
              <a:lnSpc>
                <a:spcPct val="150000"/>
              </a:lnSpc>
            </a:pPr>
            <a:endParaRPr lang="es-ES" dirty="0">
              <a:solidFill>
                <a:schemeClr val="bg1"/>
              </a:solidFill>
            </a:endParaRPr>
          </a:p>
        </p:txBody>
      </p:sp>
      <p:sp>
        <p:nvSpPr>
          <p:cNvPr id="6" name="CuadroTexto 5">
            <a:extLst>
              <a:ext uri="{FF2B5EF4-FFF2-40B4-BE49-F238E27FC236}">
                <a16:creationId xmlns:a16="http://schemas.microsoft.com/office/drawing/2014/main" id="{982BD465-358D-0343-B0CC-8AFE4330A8F0}"/>
              </a:ext>
            </a:extLst>
          </p:cNvPr>
          <p:cNvSpPr txBox="1"/>
          <p:nvPr/>
        </p:nvSpPr>
        <p:spPr>
          <a:xfrm>
            <a:off x="99588" y="1727238"/>
            <a:ext cx="9225481" cy="45518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s-ES" dirty="0">
                <a:solidFill>
                  <a:schemeClr val="bg1"/>
                </a:solidFill>
              </a:rPr>
              <a:t>Cada </a:t>
            </a:r>
            <a:r>
              <a:rPr lang="es-ES" i="1" dirty="0" err="1">
                <a:solidFill>
                  <a:schemeClr val="bg1"/>
                </a:solidFill>
              </a:rPr>
              <a:t>core</a:t>
            </a:r>
            <a:r>
              <a:rPr lang="es-ES" i="1" dirty="0">
                <a:solidFill>
                  <a:schemeClr val="bg1"/>
                </a:solidFill>
              </a:rPr>
              <a:t> </a:t>
            </a:r>
            <a:r>
              <a:rPr lang="es-ES" dirty="0">
                <a:solidFill>
                  <a:schemeClr val="bg1"/>
                </a:solidFill>
              </a:rPr>
              <a:t>emplea grupos construidos desde su perspectiva.</a:t>
            </a:r>
          </a:p>
        </p:txBody>
      </p:sp>
      <p:pic>
        <p:nvPicPr>
          <p:cNvPr id="8" name="Imagen 7">
            <a:extLst>
              <a:ext uri="{FF2B5EF4-FFF2-40B4-BE49-F238E27FC236}">
                <a16:creationId xmlns:a16="http://schemas.microsoft.com/office/drawing/2014/main" id="{2B9DF61A-AF7E-2F3E-CDE5-7DAAE3D9E631}"/>
              </a:ext>
            </a:extLst>
          </p:cNvPr>
          <p:cNvPicPr>
            <a:picLocks noChangeAspect="1"/>
          </p:cNvPicPr>
          <p:nvPr/>
        </p:nvPicPr>
        <p:blipFill>
          <a:blip r:embed="rId3"/>
          <a:stretch>
            <a:fillRect/>
          </a:stretch>
        </p:blipFill>
        <p:spPr>
          <a:xfrm>
            <a:off x="1520983" y="2252294"/>
            <a:ext cx="5848538" cy="44866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99260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i="1" dirty="0">
                <a:solidFill>
                  <a:schemeClr val="accent1"/>
                </a:solidFill>
                <a:latin typeface="Aharoni" panose="02010803020104030203" pitchFamily="2" charset="-79"/>
                <a:ea typeface="+mj-lt"/>
                <a:cs typeface="Aharoni" panose="02010803020104030203" pitchFamily="2" charset="-79"/>
              </a:rPr>
              <a:t>Bugs</a:t>
            </a:r>
            <a:r>
              <a:rPr lang="es-ES" sz="4400" b="1" dirty="0">
                <a:solidFill>
                  <a:schemeClr val="accent1"/>
                </a:solidFill>
                <a:latin typeface="Aharoni" panose="02010803020104030203" pitchFamily="2" charset="-79"/>
                <a:ea typeface="+mj-lt"/>
                <a:cs typeface="Aharoni" panose="02010803020104030203" pitchFamily="2" charset="-79"/>
              </a:rPr>
              <a:t> investigados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643783" y="812418"/>
            <a:ext cx="7116024" cy="500137"/>
          </a:xfrm>
          <a:prstGeom prst="rect">
            <a:avLst/>
          </a:prstGeom>
          <a:noFill/>
        </p:spPr>
        <p:txBody>
          <a:bodyPr wrap="square" lIns="68580" tIns="34290" rIns="68580" bIns="34290" rtlCol="0" anchor="t">
            <a:spAutoFit/>
          </a:bodyPr>
          <a:lstStyle/>
          <a:p>
            <a:pPr algn="ctr"/>
            <a:r>
              <a:rPr lang="es-ES" sz="2800" i="1" dirty="0" err="1">
                <a:solidFill>
                  <a:schemeClr val="accent2"/>
                </a:solidFill>
                <a:latin typeface="Amasis MT Pro Black"/>
              </a:rPr>
              <a:t>Overload-on-Wakeup</a:t>
            </a:r>
            <a:endParaRPr lang="es-ES" sz="2800" dirty="0">
              <a:solidFill>
                <a:schemeClr val="accent2"/>
              </a:solidFill>
            </a:endParaRPr>
          </a:p>
        </p:txBody>
      </p:sp>
      <p:sp>
        <p:nvSpPr>
          <p:cNvPr id="3" name="CuadroTexto 2">
            <a:extLst>
              <a:ext uri="{FF2B5EF4-FFF2-40B4-BE49-F238E27FC236}">
                <a16:creationId xmlns:a16="http://schemas.microsoft.com/office/drawing/2014/main" id="{320F897C-DE3C-DC5E-8255-99400B86973E}"/>
              </a:ext>
            </a:extLst>
          </p:cNvPr>
          <p:cNvSpPr txBox="1"/>
          <p:nvPr/>
        </p:nvSpPr>
        <p:spPr>
          <a:xfrm>
            <a:off x="0" y="1272049"/>
            <a:ext cx="9144000" cy="454996"/>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s-ES" b="1" dirty="0">
                <a:solidFill>
                  <a:schemeClr val="bg1"/>
                </a:solidFill>
              </a:rPr>
              <a:t>Introducido en el código </a:t>
            </a:r>
            <a:r>
              <a:rPr lang="es-ES" i="1" dirty="0" err="1">
                <a:solidFill>
                  <a:schemeClr val="bg1"/>
                </a:solidFill>
              </a:rPr>
              <a:t>select_task_rq_fair</a:t>
            </a:r>
            <a:r>
              <a:rPr lang="es-ES" i="1" dirty="0">
                <a:solidFill>
                  <a:schemeClr val="bg1"/>
                </a:solidFill>
              </a:rPr>
              <a:t> </a:t>
            </a:r>
            <a:r>
              <a:rPr lang="es-ES" b="1" dirty="0">
                <a:solidFill>
                  <a:schemeClr val="bg1"/>
                </a:solidFill>
              </a:rPr>
              <a:t>para despertar </a:t>
            </a:r>
            <a:r>
              <a:rPr lang="es-ES" b="1" dirty="0" err="1">
                <a:solidFill>
                  <a:schemeClr val="bg1"/>
                </a:solidFill>
              </a:rPr>
              <a:t>threads</a:t>
            </a:r>
            <a:r>
              <a:rPr lang="es-ES" b="1" dirty="0">
                <a:solidFill>
                  <a:schemeClr val="bg1"/>
                </a:solidFill>
              </a:rPr>
              <a:t>:</a:t>
            </a:r>
          </a:p>
        </p:txBody>
      </p:sp>
      <p:sp>
        <p:nvSpPr>
          <p:cNvPr id="13" name="CuadroTexto 12">
            <a:extLst>
              <a:ext uri="{FF2B5EF4-FFF2-40B4-BE49-F238E27FC236}">
                <a16:creationId xmlns:a16="http://schemas.microsoft.com/office/drawing/2014/main" id="{029F889E-2DA2-F390-6354-0975C34CDDF0}"/>
              </a:ext>
            </a:extLst>
          </p:cNvPr>
          <p:cNvSpPr txBox="1"/>
          <p:nvPr/>
        </p:nvSpPr>
        <p:spPr>
          <a:xfrm>
            <a:off x="258023" y="3909439"/>
            <a:ext cx="8627952" cy="870688"/>
          </a:xfrm>
          <a:prstGeom prst="rect">
            <a:avLst/>
          </a:prstGeom>
          <a:noFill/>
        </p:spPr>
        <p:txBody>
          <a:bodyPr wrap="square" rtlCol="0">
            <a:spAutoFit/>
          </a:bodyPr>
          <a:lstStyle/>
          <a:p>
            <a:pPr algn="ctr">
              <a:lnSpc>
                <a:spcPct val="150000"/>
              </a:lnSpc>
            </a:pPr>
            <a:r>
              <a:rPr lang="es-ES" dirty="0">
                <a:solidFill>
                  <a:schemeClr val="bg1"/>
                </a:solidFill>
              </a:rPr>
              <a:t>Si el </a:t>
            </a:r>
            <a:r>
              <a:rPr lang="es-ES" i="1" dirty="0" err="1">
                <a:solidFill>
                  <a:schemeClr val="bg1"/>
                </a:solidFill>
              </a:rPr>
              <a:t>thread</a:t>
            </a:r>
            <a:r>
              <a:rPr lang="es-ES" dirty="0">
                <a:solidFill>
                  <a:schemeClr val="bg1"/>
                </a:solidFill>
              </a:rPr>
              <a:t> es despertado por otro </a:t>
            </a:r>
            <a:r>
              <a:rPr lang="es-ES" i="1" dirty="0" err="1">
                <a:solidFill>
                  <a:schemeClr val="bg1"/>
                </a:solidFill>
              </a:rPr>
              <a:t>thread</a:t>
            </a:r>
            <a:r>
              <a:rPr lang="es-ES" dirty="0">
                <a:solidFill>
                  <a:schemeClr val="bg1"/>
                </a:solidFill>
              </a:rPr>
              <a:t> del mismo nodo en el que se durmió, no se consideran otros nodos en la planificación.</a:t>
            </a:r>
          </a:p>
        </p:txBody>
      </p:sp>
      <p:pic>
        <p:nvPicPr>
          <p:cNvPr id="4" name="Imagen 3" descr="Icono&#10;&#10;Descripción generada automáticamente">
            <a:extLst>
              <a:ext uri="{FF2B5EF4-FFF2-40B4-BE49-F238E27FC236}">
                <a16:creationId xmlns:a16="http://schemas.microsoft.com/office/drawing/2014/main" id="{AE2DF9DC-4578-AAA2-3536-BCA1CE6FB2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6728" y="2019139"/>
            <a:ext cx="912306" cy="912306"/>
          </a:xfrm>
          <a:prstGeom prst="rect">
            <a:avLst/>
          </a:prstGeom>
        </p:spPr>
      </p:pic>
      <p:pic>
        <p:nvPicPr>
          <p:cNvPr id="6" name="Imagen 5" descr="Imagen que contiene abrelatas, colador de té&#10;&#10;Descripción generada automáticamente">
            <a:extLst>
              <a:ext uri="{FF2B5EF4-FFF2-40B4-BE49-F238E27FC236}">
                <a16:creationId xmlns:a16="http://schemas.microsoft.com/office/drawing/2014/main" id="{5A8F0367-50C0-3B5E-E82C-EF5C4C8D3CA8}"/>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019153" y="2070033"/>
            <a:ext cx="349774" cy="810518"/>
          </a:xfrm>
          <a:prstGeom prst="rect">
            <a:avLst/>
          </a:prstGeom>
        </p:spPr>
      </p:pic>
      <p:cxnSp>
        <p:nvCxnSpPr>
          <p:cNvPr id="7" name="Conector recto de flecha 6">
            <a:extLst>
              <a:ext uri="{FF2B5EF4-FFF2-40B4-BE49-F238E27FC236}">
                <a16:creationId xmlns:a16="http://schemas.microsoft.com/office/drawing/2014/main" id="{94A8760F-A4EA-7C1E-6273-11E18676C9C9}"/>
              </a:ext>
            </a:extLst>
          </p:cNvPr>
          <p:cNvCxnSpPr>
            <a:cxnSpLocks/>
          </p:cNvCxnSpPr>
          <p:nvPr/>
        </p:nvCxnSpPr>
        <p:spPr>
          <a:xfrm>
            <a:off x="3461051" y="2475292"/>
            <a:ext cx="478220" cy="0"/>
          </a:xfrm>
          <a:prstGeom prst="straightConnector1">
            <a:avLst/>
          </a:prstGeom>
          <a:ln w="38100">
            <a:solidFill>
              <a:srgbClr val="002611"/>
            </a:solidFill>
            <a:tailEnd type="triangle"/>
          </a:ln>
        </p:spPr>
        <p:style>
          <a:lnRef idx="1">
            <a:schemeClr val="accent1"/>
          </a:lnRef>
          <a:fillRef idx="0">
            <a:schemeClr val="accent1"/>
          </a:fillRef>
          <a:effectRef idx="0">
            <a:schemeClr val="accent1"/>
          </a:effectRef>
          <a:fontRef idx="minor">
            <a:schemeClr val="tx1"/>
          </a:fontRef>
        </p:style>
      </p:cxnSp>
      <p:pic>
        <p:nvPicPr>
          <p:cNvPr id="9" name="Imagen 8" descr="Imagen que contiene abrelatas, colador de té&#10;&#10;Descripción generada automáticamente">
            <a:extLst>
              <a:ext uri="{FF2B5EF4-FFF2-40B4-BE49-F238E27FC236}">
                <a16:creationId xmlns:a16="http://schemas.microsoft.com/office/drawing/2014/main" id="{151B2900-C53D-66B3-2172-10B28462F752}"/>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431504" y="2254413"/>
            <a:ext cx="126412" cy="408319"/>
          </a:xfrm>
          <a:prstGeom prst="rect">
            <a:avLst/>
          </a:prstGeom>
        </p:spPr>
      </p:pic>
      <p:pic>
        <p:nvPicPr>
          <p:cNvPr id="11" name="Imagen 10" descr="Imagen que contiene abrelatas, colador de té&#10;&#10;Descripción generada automáticamente">
            <a:extLst>
              <a:ext uri="{FF2B5EF4-FFF2-40B4-BE49-F238E27FC236}">
                <a16:creationId xmlns:a16="http://schemas.microsoft.com/office/drawing/2014/main" id="{61115EA7-4772-F7AF-9B32-E315312DC750}"/>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582881" y="2254412"/>
            <a:ext cx="126412" cy="408319"/>
          </a:xfrm>
          <a:prstGeom prst="rect">
            <a:avLst/>
          </a:prstGeom>
        </p:spPr>
      </p:pic>
      <p:pic>
        <p:nvPicPr>
          <p:cNvPr id="12" name="Imagen 11" descr="Icono&#10;&#10;Descripción generada automáticamente">
            <a:extLst>
              <a:ext uri="{FF2B5EF4-FFF2-40B4-BE49-F238E27FC236}">
                <a16:creationId xmlns:a16="http://schemas.microsoft.com/office/drawing/2014/main" id="{167168EC-B04B-2B9C-63A5-0E7EAE0821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9934" y="2973753"/>
            <a:ext cx="912306" cy="912306"/>
          </a:xfrm>
          <a:prstGeom prst="rect">
            <a:avLst/>
          </a:prstGeom>
        </p:spPr>
      </p:pic>
      <p:cxnSp>
        <p:nvCxnSpPr>
          <p:cNvPr id="14" name="Conector recto de flecha 13">
            <a:extLst>
              <a:ext uri="{FF2B5EF4-FFF2-40B4-BE49-F238E27FC236}">
                <a16:creationId xmlns:a16="http://schemas.microsoft.com/office/drawing/2014/main" id="{2D716658-9F17-783F-EB9F-EED922192B7A}"/>
              </a:ext>
            </a:extLst>
          </p:cNvPr>
          <p:cNvCxnSpPr>
            <a:cxnSpLocks/>
          </p:cNvCxnSpPr>
          <p:nvPr/>
        </p:nvCxnSpPr>
        <p:spPr>
          <a:xfrm>
            <a:off x="3425994" y="2773136"/>
            <a:ext cx="513277" cy="576777"/>
          </a:xfrm>
          <a:prstGeom prst="straightConnector1">
            <a:avLst/>
          </a:prstGeom>
          <a:ln w="38100">
            <a:solidFill>
              <a:srgbClr val="002611"/>
            </a:solidFill>
            <a:tailEnd type="triangle"/>
          </a:ln>
        </p:spPr>
        <p:style>
          <a:lnRef idx="1">
            <a:schemeClr val="accent1"/>
          </a:lnRef>
          <a:fillRef idx="0">
            <a:schemeClr val="accent1"/>
          </a:fillRef>
          <a:effectRef idx="0">
            <a:schemeClr val="accent1"/>
          </a:effectRef>
          <a:fontRef idx="minor">
            <a:schemeClr val="tx1"/>
          </a:fontRef>
        </p:style>
      </p:cxnSp>
      <p:pic>
        <p:nvPicPr>
          <p:cNvPr id="16" name="Imagen 15" descr="Icono&#10;&#10;Descripción generada automáticamente">
            <a:extLst>
              <a:ext uri="{FF2B5EF4-FFF2-40B4-BE49-F238E27FC236}">
                <a16:creationId xmlns:a16="http://schemas.microsoft.com/office/drawing/2014/main" id="{53269E0A-F165-640E-C36E-49AE0359358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48269" y="2786345"/>
            <a:ext cx="410889" cy="410889"/>
          </a:xfrm>
          <a:prstGeom prst="rect">
            <a:avLst/>
          </a:prstGeom>
        </p:spPr>
      </p:pic>
      <p:pic>
        <p:nvPicPr>
          <p:cNvPr id="17" name="Gráfico 16" descr="Signo de interrogación con relleno sólido">
            <a:extLst>
              <a:ext uri="{FF2B5EF4-FFF2-40B4-BE49-F238E27FC236}">
                <a16:creationId xmlns:a16="http://schemas.microsoft.com/office/drawing/2014/main" id="{64F050F5-FB3B-108D-3F71-9BA17D27D3B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65446" y="2087468"/>
            <a:ext cx="1687953" cy="1687953"/>
          </a:xfrm>
          <a:prstGeom prst="rect">
            <a:avLst/>
          </a:prstGeom>
        </p:spPr>
      </p:pic>
      <p:sp>
        <p:nvSpPr>
          <p:cNvPr id="18" name="Flecha: a la derecha 17">
            <a:extLst>
              <a:ext uri="{FF2B5EF4-FFF2-40B4-BE49-F238E27FC236}">
                <a16:creationId xmlns:a16="http://schemas.microsoft.com/office/drawing/2014/main" id="{68272F74-798C-7C2F-B444-286F3FA8E6B9}"/>
              </a:ext>
            </a:extLst>
          </p:cNvPr>
          <p:cNvSpPr/>
          <p:nvPr/>
        </p:nvSpPr>
        <p:spPr>
          <a:xfrm rot="5400000">
            <a:off x="1652426" y="5102120"/>
            <a:ext cx="634627"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19" name="CuadroTexto 18">
            <a:extLst>
              <a:ext uri="{FF2B5EF4-FFF2-40B4-BE49-F238E27FC236}">
                <a16:creationId xmlns:a16="http://schemas.microsoft.com/office/drawing/2014/main" id="{E3DBD0BF-78DE-84C4-C21E-3E7ECDF2674C}"/>
              </a:ext>
            </a:extLst>
          </p:cNvPr>
          <p:cNvSpPr txBox="1"/>
          <p:nvPr/>
        </p:nvSpPr>
        <p:spPr>
          <a:xfrm>
            <a:off x="-187248" y="5650782"/>
            <a:ext cx="4313976" cy="870688"/>
          </a:xfrm>
          <a:prstGeom prst="rect">
            <a:avLst/>
          </a:prstGeom>
          <a:noFill/>
        </p:spPr>
        <p:txBody>
          <a:bodyPr wrap="square" rtlCol="0">
            <a:spAutoFit/>
          </a:bodyPr>
          <a:lstStyle/>
          <a:p>
            <a:pPr algn="ctr">
              <a:lnSpc>
                <a:spcPct val="150000"/>
              </a:lnSpc>
            </a:pPr>
            <a:r>
              <a:rPr lang="es-ES" dirty="0">
                <a:solidFill>
                  <a:schemeClr val="bg1"/>
                </a:solidFill>
              </a:rPr>
              <a:t>Se busca optimizar la caché y la reutilización de sus datos.</a:t>
            </a:r>
          </a:p>
        </p:txBody>
      </p:sp>
      <p:sp>
        <p:nvSpPr>
          <p:cNvPr id="21" name="Flecha: a la derecha 20">
            <a:extLst>
              <a:ext uri="{FF2B5EF4-FFF2-40B4-BE49-F238E27FC236}">
                <a16:creationId xmlns:a16="http://schemas.microsoft.com/office/drawing/2014/main" id="{9D3785D0-26F9-563D-B7B7-7CBD3F3C699A}"/>
              </a:ext>
            </a:extLst>
          </p:cNvPr>
          <p:cNvSpPr/>
          <p:nvPr/>
        </p:nvSpPr>
        <p:spPr>
          <a:xfrm>
            <a:off x="4069094" y="5909763"/>
            <a:ext cx="634627"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22" name="CuadroTexto 21">
            <a:extLst>
              <a:ext uri="{FF2B5EF4-FFF2-40B4-BE49-F238E27FC236}">
                <a16:creationId xmlns:a16="http://schemas.microsoft.com/office/drawing/2014/main" id="{75899C15-FB15-888F-97AC-EAFF81AFC182}"/>
              </a:ext>
            </a:extLst>
          </p:cNvPr>
          <p:cNvSpPr txBox="1"/>
          <p:nvPr/>
        </p:nvSpPr>
        <p:spPr>
          <a:xfrm>
            <a:off x="4830023" y="5650782"/>
            <a:ext cx="4313976" cy="870688"/>
          </a:xfrm>
          <a:prstGeom prst="rect">
            <a:avLst/>
          </a:prstGeom>
          <a:noFill/>
        </p:spPr>
        <p:txBody>
          <a:bodyPr wrap="square" rtlCol="0">
            <a:spAutoFit/>
          </a:bodyPr>
          <a:lstStyle/>
          <a:p>
            <a:pPr algn="ctr">
              <a:lnSpc>
                <a:spcPct val="150000"/>
              </a:lnSpc>
            </a:pPr>
            <a:r>
              <a:rPr lang="es-ES" dirty="0">
                <a:solidFill>
                  <a:schemeClr val="bg1"/>
                </a:solidFill>
              </a:rPr>
              <a:t>Pero puede ser un problema si todos los </a:t>
            </a:r>
            <a:r>
              <a:rPr lang="es-ES" i="1" dirty="0" err="1">
                <a:solidFill>
                  <a:schemeClr val="bg1"/>
                </a:solidFill>
              </a:rPr>
              <a:t>cores</a:t>
            </a:r>
            <a:r>
              <a:rPr lang="es-ES" dirty="0">
                <a:solidFill>
                  <a:schemeClr val="bg1"/>
                </a:solidFill>
              </a:rPr>
              <a:t> del nodo están ocupados.</a:t>
            </a:r>
          </a:p>
        </p:txBody>
      </p:sp>
    </p:spTree>
    <p:extLst>
      <p:ext uri="{BB962C8B-B14F-4D97-AF65-F5344CB8AC3E}">
        <p14:creationId xmlns:p14="http://schemas.microsoft.com/office/powerpoint/2010/main" val="334383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i="1" dirty="0">
                <a:solidFill>
                  <a:schemeClr val="accent1"/>
                </a:solidFill>
                <a:latin typeface="Aharoni" panose="02010803020104030203" pitchFamily="2" charset="-79"/>
                <a:ea typeface="+mj-lt"/>
                <a:cs typeface="Aharoni" panose="02010803020104030203" pitchFamily="2" charset="-79"/>
              </a:rPr>
              <a:t>Bugs</a:t>
            </a:r>
            <a:r>
              <a:rPr lang="es-ES" sz="4400" b="1" dirty="0">
                <a:solidFill>
                  <a:schemeClr val="accent1"/>
                </a:solidFill>
                <a:latin typeface="Aharoni" panose="02010803020104030203" pitchFamily="2" charset="-79"/>
                <a:ea typeface="+mj-lt"/>
                <a:cs typeface="Aharoni" panose="02010803020104030203" pitchFamily="2" charset="-79"/>
              </a:rPr>
              <a:t> investigados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643783" y="812418"/>
            <a:ext cx="7116024" cy="500137"/>
          </a:xfrm>
          <a:prstGeom prst="rect">
            <a:avLst/>
          </a:prstGeom>
          <a:noFill/>
        </p:spPr>
        <p:txBody>
          <a:bodyPr wrap="square" lIns="68580" tIns="34290" rIns="68580" bIns="34290" rtlCol="0" anchor="t">
            <a:spAutoFit/>
          </a:bodyPr>
          <a:lstStyle/>
          <a:p>
            <a:pPr algn="ctr"/>
            <a:r>
              <a:rPr lang="es-ES" sz="2800" i="1" dirty="0" err="1">
                <a:solidFill>
                  <a:schemeClr val="accent2"/>
                </a:solidFill>
                <a:latin typeface="Amasis MT Pro Black"/>
              </a:rPr>
              <a:t>Overload-on-Wakeup</a:t>
            </a:r>
            <a:r>
              <a:rPr lang="es-ES" sz="2800" i="1" dirty="0">
                <a:solidFill>
                  <a:schemeClr val="accent2"/>
                </a:solidFill>
                <a:latin typeface="Amasis MT Pro Black"/>
              </a:rPr>
              <a:t> – Reproducción</a:t>
            </a:r>
            <a:endParaRPr lang="es-ES" sz="2800" dirty="0">
              <a:solidFill>
                <a:schemeClr val="accent2"/>
              </a:solidFill>
            </a:endParaRPr>
          </a:p>
        </p:txBody>
      </p:sp>
      <p:sp>
        <p:nvSpPr>
          <p:cNvPr id="3" name="CuadroTexto 2">
            <a:extLst>
              <a:ext uri="{FF2B5EF4-FFF2-40B4-BE49-F238E27FC236}">
                <a16:creationId xmlns:a16="http://schemas.microsoft.com/office/drawing/2014/main" id="{320F897C-DE3C-DC5E-8255-99400B86973E}"/>
              </a:ext>
            </a:extLst>
          </p:cNvPr>
          <p:cNvSpPr txBox="1"/>
          <p:nvPr/>
        </p:nvSpPr>
        <p:spPr>
          <a:xfrm>
            <a:off x="0" y="1272049"/>
            <a:ext cx="9144000" cy="454163"/>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s-ES" b="1" dirty="0">
                <a:solidFill>
                  <a:schemeClr val="bg1"/>
                </a:solidFill>
              </a:rPr>
              <a:t>Usar 64 </a:t>
            </a:r>
            <a:r>
              <a:rPr lang="es-ES" b="1" i="1" dirty="0" err="1">
                <a:solidFill>
                  <a:schemeClr val="bg1"/>
                </a:solidFill>
              </a:rPr>
              <a:t>threads</a:t>
            </a:r>
            <a:r>
              <a:rPr lang="es-ES" b="1" dirty="0">
                <a:solidFill>
                  <a:schemeClr val="bg1"/>
                </a:solidFill>
              </a:rPr>
              <a:t> en TPC-H junto con </a:t>
            </a:r>
            <a:r>
              <a:rPr lang="es-ES" b="1" i="1" dirty="0" err="1">
                <a:solidFill>
                  <a:schemeClr val="bg1"/>
                </a:solidFill>
              </a:rPr>
              <a:t>threads</a:t>
            </a:r>
            <a:r>
              <a:rPr lang="es-ES" b="1" dirty="0">
                <a:solidFill>
                  <a:schemeClr val="bg1"/>
                </a:solidFill>
              </a:rPr>
              <a:t> efímeros para tareas del sistema:</a:t>
            </a:r>
          </a:p>
        </p:txBody>
      </p:sp>
      <p:sp>
        <p:nvSpPr>
          <p:cNvPr id="13" name="CuadroTexto 12">
            <a:extLst>
              <a:ext uri="{FF2B5EF4-FFF2-40B4-BE49-F238E27FC236}">
                <a16:creationId xmlns:a16="http://schemas.microsoft.com/office/drawing/2014/main" id="{029F889E-2DA2-F390-6354-0975C34CDDF0}"/>
              </a:ext>
            </a:extLst>
          </p:cNvPr>
          <p:cNvSpPr txBox="1"/>
          <p:nvPr/>
        </p:nvSpPr>
        <p:spPr>
          <a:xfrm>
            <a:off x="389745" y="1762186"/>
            <a:ext cx="8627952" cy="870688"/>
          </a:xfrm>
          <a:prstGeom prst="rect">
            <a:avLst/>
          </a:prstGeom>
          <a:noFill/>
        </p:spPr>
        <p:txBody>
          <a:bodyPr wrap="square" rtlCol="0">
            <a:spAutoFit/>
          </a:bodyPr>
          <a:lstStyle/>
          <a:p>
            <a:pPr algn="ctr">
              <a:lnSpc>
                <a:spcPct val="150000"/>
              </a:lnSpc>
            </a:pPr>
            <a:r>
              <a:rPr lang="es-ES" dirty="0">
                <a:solidFill>
                  <a:schemeClr val="bg1"/>
                </a:solidFill>
              </a:rPr>
              <a:t>Para reproducir el </a:t>
            </a:r>
            <a:r>
              <a:rPr lang="es-ES" i="1" dirty="0">
                <a:solidFill>
                  <a:schemeClr val="bg1"/>
                </a:solidFill>
              </a:rPr>
              <a:t>bug, </a:t>
            </a:r>
            <a:r>
              <a:rPr lang="es-ES" dirty="0">
                <a:solidFill>
                  <a:schemeClr val="bg1"/>
                </a:solidFill>
              </a:rPr>
              <a:t>se deshabilitan los </a:t>
            </a:r>
            <a:r>
              <a:rPr lang="es-ES" i="1" dirty="0" err="1">
                <a:solidFill>
                  <a:schemeClr val="bg1"/>
                </a:solidFill>
              </a:rPr>
              <a:t>autogroups</a:t>
            </a:r>
            <a:r>
              <a:rPr lang="es-ES" i="1" dirty="0">
                <a:solidFill>
                  <a:schemeClr val="bg1"/>
                </a:solidFill>
              </a:rPr>
              <a:t>, </a:t>
            </a:r>
            <a:r>
              <a:rPr lang="es-ES" dirty="0">
                <a:solidFill>
                  <a:schemeClr val="bg1"/>
                </a:solidFill>
              </a:rPr>
              <a:t>para evitar la influencia del </a:t>
            </a:r>
            <a:r>
              <a:rPr lang="es-ES" i="1" dirty="0">
                <a:solidFill>
                  <a:schemeClr val="bg1"/>
                </a:solidFill>
              </a:rPr>
              <a:t>bug </a:t>
            </a:r>
            <a:r>
              <a:rPr lang="es-ES" dirty="0">
                <a:solidFill>
                  <a:schemeClr val="bg1"/>
                </a:solidFill>
              </a:rPr>
              <a:t>anterior.  </a:t>
            </a:r>
          </a:p>
        </p:txBody>
      </p:sp>
      <p:pic>
        <p:nvPicPr>
          <p:cNvPr id="10" name="Imagen 9">
            <a:extLst>
              <a:ext uri="{FF2B5EF4-FFF2-40B4-BE49-F238E27FC236}">
                <a16:creationId xmlns:a16="http://schemas.microsoft.com/office/drawing/2014/main" id="{E91D466D-FEC8-60FD-8244-474EDF3BB316}"/>
              </a:ext>
            </a:extLst>
          </p:cNvPr>
          <p:cNvPicPr>
            <a:picLocks noChangeAspect="1"/>
          </p:cNvPicPr>
          <p:nvPr/>
        </p:nvPicPr>
        <p:blipFill>
          <a:blip r:embed="rId3"/>
          <a:stretch>
            <a:fillRect/>
          </a:stretch>
        </p:blipFill>
        <p:spPr>
          <a:xfrm>
            <a:off x="89007" y="2846461"/>
            <a:ext cx="8928690" cy="37263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12142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i="1" dirty="0">
                <a:solidFill>
                  <a:schemeClr val="accent1"/>
                </a:solidFill>
                <a:latin typeface="Aharoni" panose="02010803020104030203" pitchFamily="2" charset="-79"/>
                <a:ea typeface="+mj-lt"/>
                <a:cs typeface="Aharoni" panose="02010803020104030203" pitchFamily="2" charset="-79"/>
              </a:rPr>
              <a:t>Bugs</a:t>
            </a:r>
            <a:r>
              <a:rPr lang="es-ES" sz="4400" b="1" dirty="0">
                <a:solidFill>
                  <a:schemeClr val="accent1"/>
                </a:solidFill>
                <a:latin typeface="Aharoni" panose="02010803020104030203" pitchFamily="2" charset="-79"/>
                <a:ea typeface="+mj-lt"/>
                <a:cs typeface="Aharoni" panose="02010803020104030203" pitchFamily="2" charset="-79"/>
              </a:rPr>
              <a:t> investigados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652836" y="994754"/>
            <a:ext cx="7116024" cy="500137"/>
          </a:xfrm>
          <a:prstGeom prst="rect">
            <a:avLst/>
          </a:prstGeom>
          <a:noFill/>
        </p:spPr>
        <p:txBody>
          <a:bodyPr wrap="square" lIns="68580" tIns="34290" rIns="68580" bIns="34290" rtlCol="0" anchor="t">
            <a:spAutoFit/>
          </a:bodyPr>
          <a:lstStyle/>
          <a:p>
            <a:pPr algn="ctr"/>
            <a:r>
              <a:rPr lang="es-ES" sz="2800" i="1" dirty="0" err="1">
                <a:solidFill>
                  <a:schemeClr val="accent2"/>
                </a:solidFill>
                <a:latin typeface="Amasis MT Pro Black"/>
              </a:rPr>
              <a:t>Overload-on-Wakeup</a:t>
            </a:r>
            <a:r>
              <a:rPr lang="es-ES" sz="2800" i="1" dirty="0">
                <a:solidFill>
                  <a:schemeClr val="accent2"/>
                </a:solidFill>
                <a:latin typeface="Amasis MT Pro Black"/>
              </a:rPr>
              <a:t> – Paso por paso</a:t>
            </a:r>
            <a:endParaRPr lang="es-ES" sz="2800" dirty="0">
              <a:solidFill>
                <a:schemeClr val="accent2"/>
              </a:solidFill>
            </a:endParaRPr>
          </a:p>
        </p:txBody>
      </p:sp>
      <p:sp>
        <p:nvSpPr>
          <p:cNvPr id="4" name="CuadroTexto 3">
            <a:extLst>
              <a:ext uri="{FF2B5EF4-FFF2-40B4-BE49-F238E27FC236}">
                <a16:creationId xmlns:a16="http://schemas.microsoft.com/office/drawing/2014/main" id="{D84B79A4-3732-050D-CDD3-69DB17218149}"/>
              </a:ext>
            </a:extLst>
          </p:cNvPr>
          <p:cNvSpPr txBox="1"/>
          <p:nvPr/>
        </p:nvSpPr>
        <p:spPr>
          <a:xfrm>
            <a:off x="90532" y="1632279"/>
            <a:ext cx="9053467" cy="4610173"/>
          </a:xfrm>
          <a:prstGeom prst="rect">
            <a:avLst/>
          </a:prstGeom>
          <a:noFill/>
        </p:spPr>
        <p:txBody>
          <a:bodyPr wrap="square" rtlCol="0">
            <a:spAutoFit/>
          </a:bodyPr>
          <a:lstStyle/>
          <a:p>
            <a:pPr marL="342900" indent="-342900">
              <a:lnSpc>
                <a:spcPct val="150000"/>
              </a:lnSpc>
              <a:buFont typeface="+mj-lt"/>
              <a:buAutoNum type="arabicPeriod"/>
            </a:pPr>
            <a:r>
              <a:rPr lang="es-ES" dirty="0">
                <a:solidFill>
                  <a:schemeClr val="bg1"/>
                </a:solidFill>
              </a:rPr>
              <a:t>Uno de los </a:t>
            </a:r>
            <a:r>
              <a:rPr lang="es-ES" i="1" dirty="0" err="1">
                <a:solidFill>
                  <a:schemeClr val="bg1"/>
                </a:solidFill>
              </a:rPr>
              <a:t>threads</a:t>
            </a:r>
            <a:r>
              <a:rPr lang="es-ES" dirty="0">
                <a:solidFill>
                  <a:schemeClr val="bg1"/>
                </a:solidFill>
              </a:rPr>
              <a:t> temporales es planificado en un </a:t>
            </a:r>
            <a:r>
              <a:rPr lang="es-ES" i="1" dirty="0" err="1">
                <a:solidFill>
                  <a:schemeClr val="bg1"/>
                </a:solidFill>
              </a:rPr>
              <a:t>core</a:t>
            </a:r>
            <a:r>
              <a:rPr lang="es-ES" dirty="0">
                <a:solidFill>
                  <a:schemeClr val="bg1"/>
                </a:solidFill>
              </a:rPr>
              <a:t> que ejecuta </a:t>
            </a:r>
            <a:r>
              <a:rPr lang="es-ES" i="1" dirty="0" err="1">
                <a:solidFill>
                  <a:schemeClr val="bg1"/>
                </a:solidFill>
              </a:rPr>
              <a:t>threads</a:t>
            </a:r>
            <a:r>
              <a:rPr lang="es-ES" dirty="0">
                <a:solidFill>
                  <a:schemeClr val="bg1"/>
                </a:solidFill>
              </a:rPr>
              <a:t> de la base de datos.</a:t>
            </a:r>
          </a:p>
          <a:p>
            <a:pPr marL="342900" indent="-342900">
              <a:lnSpc>
                <a:spcPct val="150000"/>
              </a:lnSpc>
              <a:buFont typeface="+mj-lt"/>
              <a:buAutoNum type="arabicPeriod"/>
            </a:pPr>
            <a:r>
              <a:rPr lang="es-ES" dirty="0">
                <a:solidFill>
                  <a:schemeClr val="bg1"/>
                </a:solidFill>
              </a:rPr>
              <a:t>El planificador detecta el Nodo A como uno más cargado, migrando uno de los </a:t>
            </a:r>
            <a:r>
              <a:rPr lang="es-ES" i="1" dirty="0" err="1">
                <a:solidFill>
                  <a:schemeClr val="bg1"/>
                </a:solidFill>
              </a:rPr>
              <a:t>threads</a:t>
            </a:r>
            <a:r>
              <a:rPr lang="es-ES" dirty="0">
                <a:solidFill>
                  <a:schemeClr val="bg1"/>
                </a:solidFill>
              </a:rPr>
              <a:t> a otro (Nodo B).</a:t>
            </a:r>
          </a:p>
          <a:p>
            <a:pPr marL="342900" indent="-342900">
              <a:lnSpc>
                <a:spcPct val="150000"/>
              </a:lnSpc>
              <a:buFont typeface="+mj-lt"/>
              <a:buAutoNum type="arabicPeriod"/>
            </a:pPr>
            <a:r>
              <a:rPr lang="es-ES" dirty="0">
                <a:solidFill>
                  <a:schemeClr val="bg1"/>
                </a:solidFill>
              </a:rPr>
              <a:t>Si el </a:t>
            </a:r>
            <a:r>
              <a:rPr lang="es-ES" i="1" dirty="0" err="1">
                <a:solidFill>
                  <a:schemeClr val="bg1"/>
                </a:solidFill>
              </a:rPr>
              <a:t>thread</a:t>
            </a:r>
            <a:r>
              <a:rPr lang="es-ES" dirty="0">
                <a:solidFill>
                  <a:schemeClr val="bg1"/>
                </a:solidFill>
              </a:rPr>
              <a:t> migrado es el asignado a tareas de la base de datos, aparece el </a:t>
            </a:r>
            <a:r>
              <a:rPr lang="es-ES" i="1" dirty="0">
                <a:solidFill>
                  <a:schemeClr val="bg1"/>
                </a:solidFill>
              </a:rPr>
              <a:t>bug</a:t>
            </a:r>
            <a:r>
              <a:rPr lang="es-ES" dirty="0">
                <a:solidFill>
                  <a:schemeClr val="bg1"/>
                </a:solidFill>
              </a:rPr>
              <a:t>.</a:t>
            </a:r>
          </a:p>
          <a:p>
            <a:pPr marL="342900" indent="-342900">
              <a:lnSpc>
                <a:spcPct val="150000"/>
              </a:lnSpc>
              <a:buFont typeface="+mj-lt"/>
              <a:buAutoNum type="arabicPeriod"/>
            </a:pPr>
            <a:r>
              <a:rPr lang="es-ES" dirty="0">
                <a:solidFill>
                  <a:schemeClr val="bg1"/>
                </a:solidFill>
              </a:rPr>
              <a:t>Ahora el Nodo B, cuenta con más de un </a:t>
            </a:r>
            <a:r>
              <a:rPr lang="es-ES" i="1" dirty="0" err="1">
                <a:solidFill>
                  <a:schemeClr val="bg1"/>
                </a:solidFill>
              </a:rPr>
              <a:t>thread</a:t>
            </a:r>
            <a:r>
              <a:rPr lang="es-ES" dirty="0">
                <a:solidFill>
                  <a:schemeClr val="bg1"/>
                </a:solidFill>
              </a:rPr>
              <a:t> pesado. Además, estos siempre duermen y vuelven a despertar en el mismo nodo.</a:t>
            </a:r>
          </a:p>
          <a:p>
            <a:pPr marL="342900" indent="-342900">
              <a:lnSpc>
                <a:spcPct val="150000"/>
              </a:lnSpc>
              <a:buFont typeface="+mj-lt"/>
              <a:buAutoNum type="arabicPeriod"/>
            </a:pPr>
            <a:r>
              <a:rPr lang="es-ES" dirty="0">
                <a:solidFill>
                  <a:schemeClr val="bg1"/>
                </a:solidFill>
              </a:rPr>
              <a:t>El Nodo A finaliza el </a:t>
            </a:r>
            <a:r>
              <a:rPr lang="es-ES" i="1" dirty="0" err="1">
                <a:solidFill>
                  <a:schemeClr val="bg1"/>
                </a:solidFill>
              </a:rPr>
              <a:t>thread</a:t>
            </a:r>
            <a:r>
              <a:rPr lang="es-ES" dirty="0">
                <a:solidFill>
                  <a:schemeClr val="bg1"/>
                </a:solidFill>
              </a:rPr>
              <a:t> temporal y queda ocioso, pasando varios milisegundos hasta que el planificador es capaz de detectar la situación y recuperarse. </a:t>
            </a:r>
          </a:p>
        </p:txBody>
      </p:sp>
    </p:spTree>
    <p:extLst>
      <p:ext uri="{BB962C8B-B14F-4D97-AF65-F5344CB8AC3E}">
        <p14:creationId xmlns:p14="http://schemas.microsoft.com/office/powerpoint/2010/main" val="2973894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i="1" dirty="0">
                <a:solidFill>
                  <a:schemeClr val="accent1"/>
                </a:solidFill>
                <a:latin typeface="Aharoni" panose="02010803020104030203" pitchFamily="2" charset="-79"/>
                <a:ea typeface="+mj-lt"/>
                <a:cs typeface="Aharoni" panose="02010803020104030203" pitchFamily="2" charset="-79"/>
              </a:rPr>
              <a:t>Bugs</a:t>
            </a:r>
            <a:r>
              <a:rPr lang="es-ES" sz="4400" b="1" dirty="0">
                <a:solidFill>
                  <a:schemeClr val="accent1"/>
                </a:solidFill>
                <a:latin typeface="Aharoni" panose="02010803020104030203" pitchFamily="2" charset="-79"/>
                <a:ea typeface="+mj-lt"/>
                <a:cs typeface="Aharoni" panose="02010803020104030203" pitchFamily="2" charset="-79"/>
              </a:rPr>
              <a:t> investigados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516048" y="812418"/>
            <a:ext cx="7243759" cy="500137"/>
          </a:xfrm>
          <a:prstGeom prst="rect">
            <a:avLst/>
          </a:prstGeom>
          <a:noFill/>
        </p:spPr>
        <p:txBody>
          <a:bodyPr wrap="square" lIns="68580" tIns="34290" rIns="68580" bIns="34290" rtlCol="0" anchor="t">
            <a:spAutoFit/>
          </a:bodyPr>
          <a:lstStyle/>
          <a:p>
            <a:pPr algn="ctr"/>
            <a:r>
              <a:rPr lang="es-ES" sz="2800" i="1" dirty="0" err="1">
                <a:solidFill>
                  <a:schemeClr val="accent2"/>
                </a:solidFill>
                <a:latin typeface="Amasis MT Pro Black"/>
              </a:rPr>
              <a:t>Overload-on-Wakeup</a:t>
            </a:r>
            <a:r>
              <a:rPr lang="es-ES" sz="2800" i="1" dirty="0">
                <a:solidFill>
                  <a:schemeClr val="accent2"/>
                </a:solidFill>
                <a:latin typeface="Amasis MT Pro Black"/>
              </a:rPr>
              <a:t> - Solución</a:t>
            </a:r>
            <a:endParaRPr lang="es-ES" dirty="0">
              <a:solidFill>
                <a:schemeClr val="accent2"/>
              </a:solidFill>
            </a:endParaRPr>
          </a:p>
        </p:txBody>
      </p:sp>
      <p:sp>
        <p:nvSpPr>
          <p:cNvPr id="3" name="CuadroTexto 2">
            <a:extLst>
              <a:ext uri="{FF2B5EF4-FFF2-40B4-BE49-F238E27FC236}">
                <a16:creationId xmlns:a16="http://schemas.microsoft.com/office/drawing/2014/main" id="{320F897C-DE3C-DC5E-8255-99400B86973E}"/>
              </a:ext>
            </a:extLst>
          </p:cNvPr>
          <p:cNvSpPr txBox="1"/>
          <p:nvPr/>
        </p:nvSpPr>
        <p:spPr>
          <a:xfrm>
            <a:off x="0" y="1272049"/>
            <a:ext cx="9144000" cy="870688"/>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s-ES" b="1" dirty="0">
                <a:solidFill>
                  <a:schemeClr val="bg1"/>
                </a:solidFill>
              </a:rPr>
              <a:t>Modificar el criterio que determina en qué </a:t>
            </a:r>
            <a:r>
              <a:rPr lang="es-ES" b="1" i="1" dirty="0" err="1">
                <a:solidFill>
                  <a:schemeClr val="bg1"/>
                </a:solidFill>
              </a:rPr>
              <a:t>core</a:t>
            </a:r>
            <a:r>
              <a:rPr lang="es-ES" b="1" dirty="0">
                <a:solidFill>
                  <a:schemeClr val="bg1"/>
                </a:solidFill>
              </a:rPr>
              <a:t> despiertan los </a:t>
            </a:r>
            <a:r>
              <a:rPr lang="es-ES" b="1" i="1" dirty="0" err="1">
                <a:solidFill>
                  <a:schemeClr val="bg1"/>
                </a:solidFill>
              </a:rPr>
              <a:t>threads</a:t>
            </a:r>
            <a:r>
              <a:rPr lang="es-ES" b="1" dirty="0">
                <a:solidFill>
                  <a:schemeClr val="bg1"/>
                </a:solidFill>
              </a:rPr>
              <a:t>:</a:t>
            </a:r>
          </a:p>
          <a:p>
            <a:pPr lvl="1">
              <a:lnSpc>
                <a:spcPct val="150000"/>
              </a:lnSpc>
            </a:pPr>
            <a:endParaRPr lang="es-ES" dirty="0">
              <a:solidFill>
                <a:schemeClr val="bg1"/>
              </a:solidFill>
            </a:endParaRPr>
          </a:p>
        </p:txBody>
      </p:sp>
      <p:sp>
        <p:nvSpPr>
          <p:cNvPr id="6" name="CuadroTexto 5">
            <a:extLst>
              <a:ext uri="{FF2B5EF4-FFF2-40B4-BE49-F238E27FC236}">
                <a16:creationId xmlns:a16="http://schemas.microsoft.com/office/drawing/2014/main" id="{982BD465-358D-0343-B0CC-8AFE4330A8F0}"/>
              </a:ext>
            </a:extLst>
          </p:cNvPr>
          <p:cNvSpPr txBox="1"/>
          <p:nvPr/>
        </p:nvSpPr>
        <p:spPr>
          <a:xfrm>
            <a:off x="99588" y="1727238"/>
            <a:ext cx="9225481" cy="870688"/>
          </a:xfrm>
          <a:prstGeom prst="rect">
            <a:avLst/>
          </a:prstGeom>
          <a:noFill/>
        </p:spPr>
        <p:txBody>
          <a:bodyPr wrap="square" rtlCol="0">
            <a:spAutoFit/>
          </a:bodyPr>
          <a:lstStyle/>
          <a:p>
            <a:pPr marL="342900" indent="-342900">
              <a:lnSpc>
                <a:spcPct val="150000"/>
              </a:lnSpc>
              <a:buAutoNum type="arabicPeriod"/>
            </a:pPr>
            <a:r>
              <a:rPr lang="es-ES" dirty="0">
                <a:solidFill>
                  <a:schemeClr val="bg1"/>
                </a:solidFill>
              </a:rPr>
              <a:t>Asignar en el mismo </a:t>
            </a:r>
            <a:r>
              <a:rPr lang="es-ES" i="1" dirty="0" err="1">
                <a:solidFill>
                  <a:schemeClr val="bg1"/>
                </a:solidFill>
              </a:rPr>
              <a:t>core</a:t>
            </a:r>
            <a:r>
              <a:rPr lang="es-ES" dirty="0">
                <a:solidFill>
                  <a:schemeClr val="bg1"/>
                </a:solidFill>
              </a:rPr>
              <a:t> donde despertó la última vez si está en idle.</a:t>
            </a:r>
          </a:p>
          <a:p>
            <a:pPr marL="342900" indent="-342900">
              <a:lnSpc>
                <a:spcPct val="150000"/>
              </a:lnSpc>
              <a:buAutoNum type="arabicPeriod"/>
            </a:pPr>
            <a:r>
              <a:rPr lang="es-ES" dirty="0">
                <a:solidFill>
                  <a:schemeClr val="bg1"/>
                </a:solidFill>
              </a:rPr>
              <a:t>Si está ocupado, despertar el</a:t>
            </a:r>
            <a:r>
              <a:rPr lang="es-ES" i="1" dirty="0">
                <a:solidFill>
                  <a:schemeClr val="bg1"/>
                </a:solidFill>
              </a:rPr>
              <a:t> </a:t>
            </a:r>
            <a:r>
              <a:rPr lang="es-ES" i="1" dirty="0" err="1">
                <a:solidFill>
                  <a:schemeClr val="bg1"/>
                </a:solidFill>
              </a:rPr>
              <a:t>thread</a:t>
            </a:r>
            <a:r>
              <a:rPr lang="es-ES" i="1" dirty="0">
                <a:solidFill>
                  <a:schemeClr val="bg1"/>
                </a:solidFill>
              </a:rPr>
              <a:t> </a:t>
            </a:r>
            <a:r>
              <a:rPr lang="es-ES" dirty="0">
                <a:solidFill>
                  <a:schemeClr val="bg1"/>
                </a:solidFill>
              </a:rPr>
              <a:t>en el </a:t>
            </a:r>
            <a:r>
              <a:rPr lang="es-ES" i="1" dirty="0" err="1">
                <a:solidFill>
                  <a:schemeClr val="bg1"/>
                </a:solidFill>
              </a:rPr>
              <a:t>core</a:t>
            </a:r>
            <a:r>
              <a:rPr lang="es-ES" dirty="0">
                <a:solidFill>
                  <a:schemeClr val="bg1"/>
                </a:solidFill>
              </a:rPr>
              <a:t> que lleve más tiempo en idle.</a:t>
            </a:r>
            <a:endParaRPr lang="es-ES" i="1" dirty="0">
              <a:solidFill>
                <a:schemeClr val="bg1"/>
              </a:solidFill>
            </a:endParaRPr>
          </a:p>
        </p:txBody>
      </p:sp>
      <p:pic>
        <p:nvPicPr>
          <p:cNvPr id="7" name="Imagen 6" descr="Icono&#10;&#10;Descripción generada automáticamente">
            <a:extLst>
              <a:ext uri="{FF2B5EF4-FFF2-40B4-BE49-F238E27FC236}">
                <a16:creationId xmlns:a16="http://schemas.microsoft.com/office/drawing/2014/main" id="{CCD8FF53-10D4-9ADC-DEFE-76E2187F80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8554" y="2594199"/>
            <a:ext cx="1486889" cy="1486889"/>
          </a:xfrm>
          <a:prstGeom prst="rect">
            <a:avLst/>
          </a:prstGeom>
        </p:spPr>
      </p:pic>
      <p:sp>
        <p:nvSpPr>
          <p:cNvPr id="9" name="Explosión: 8 puntos 8">
            <a:extLst>
              <a:ext uri="{FF2B5EF4-FFF2-40B4-BE49-F238E27FC236}">
                <a16:creationId xmlns:a16="http://schemas.microsoft.com/office/drawing/2014/main" id="{07D776F7-BE4A-34A3-F6C4-B46A3F26A291}"/>
              </a:ext>
            </a:extLst>
          </p:cNvPr>
          <p:cNvSpPr/>
          <p:nvPr/>
        </p:nvSpPr>
        <p:spPr>
          <a:xfrm>
            <a:off x="4571998" y="2868808"/>
            <a:ext cx="846223" cy="624129"/>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Imagen 10">
            <a:extLst>
              <a:ext uri="{FF2B5EF4-FFF2-40B4-BE49-F238E27FC236}">
                <a16:creationId xmlns:a16="http://schemas.microsoft.com/office/drawing/2014/main" id="{720EE04A-2AC9-1BF5-6F58-AD76F4B7861A}"/>
              </a:ext>
            </a:extLst>
          </p:cNvPr>
          <p:cNvPicPr>
            <a:picLocks noChangeAspect="1"/>
          </p:cNvPicPr>
          <p:nvPr/>
        </p:nvPicPr>
        <p:blipFill>
          <a:blip r:embed="rId4"/>
          <a:stretch>
            <a:fillRect/>
          </a:stretch>
        </p:blipFill>
        <p:spPr>
          <a:xfrm>
            <a:off x="1347979" y="4260075"/>
            <a:ext cx="6728698" cy="22241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363966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182358"/>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Objetivos del </a:t>
            </a:r>
            <a:r>
              <a:rPr lang="es-ES" sz="4400" b="1" i="1" dirty="0" err="1">
                <a:solidFill>
                  <a:schemeClr val="accent1"/>
                </a:solidFill>
                <a:latin typeface="Aharoni" panose="02010803020104030203" pitchFamily="2" charset="-79"/>
                <a:ea typeface="+mj-lt"/>
                <a:cs typeface="Aharoni" panose="02010803020104030203" pitchFamily="2" charset="-79"/>
              </a:rPr>
              <a:t>paper</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4" name="CuadroTexto 3">
            <a:extLst>
              <a:ext uri="{FF2B5EF4-FFF2-40B4-BE49-F238E27FC236}">
                <a16:creationId xmlns:a16="http://schemas.microsoft.com/office/drawing/2014/main" id="{6B8C9C15-3695-576D-669D-0255D54A3F0D}"/>
              </a:ext>
            </a:extLst>
          </p:cNvPr>
          <p:cNvSpPr txBox="1"/>
          <p:nvPr/>
        </p:nvSpPr>
        <p:spPr>
          <a:xfrm>
            <a:off x="0" y="1252288"/>
            <a:ext cx="8848725" cy="500137"/>
          </a:xfrm>
          <a:prstGeom prst="rect">
            <a:avLst/>
          </a:prstGeom>
          <a:noFill/>
        </p:spPr>
        <p:txBody>
          <a:bodyPr wrap="square" lIns="68580" tIns="34290" rIns="68580" bIns="34290" rtlCol="0" anchor="t">
            <a:spAutoFit/>
          </a:bodyPr>
          <a:lstStyle/>
          <a:p>
            <a:pPr marL="457200" indent="-457200" algn="just">
              <a:buFont typeface="Wingdings" panose="05000000000000000000" pitchFamily="2" charset="2"/>
              <a:buChar char="§"/>
            </a:pPr>
            <a:r>
              <a:rPr lang="es-ES" sz="2800" i="1" dirty="0">
                <a:solidFill>
                  <a:schemeClr val="accent2"/>
                </a:solidFill>
                <a:latin typeface="Amasis MT Pro Black"/>
              </a:rPr>
              <a:t>Razonar pérdidas de rendimiento observadas:</a:t>
            </a:r>
            <a:endParaRPr lang="es-ES" dirty="0">
              <a:solidFill>
                <a:schemeClr val="accent2"/>
              </a:solidFill>
            </a:endParaRPr>
          </a:p>
        </p:txBody>
      </p:sp>
      <p:sp>
        <p:nvSpPr>
          <p:cNvPr id="6" name="CuadroTexto 5">
            <a:extLst>
              <a:ext uri="{FF2B5EF4-FFF2-40B4-BE49-F238E27FC236}">
                <a16:creationId xmlns:a16="http://schemas.microsoft.com/office/drawing/2014/main" id="{D0339A20-5DCF-8EA0-972D-CEE76C5E63F1}"/>
              </a:ext>
            </a:extLst>
          </p:cNvPr>
          <p:cNvSpPr txBox="1"/>
          <p:nvPr/>
        </p:nvSpPr>
        <p:spPr>
          <a:xfrm>
            <a:off x="585787" y="1701220"/>
            <a:ext cx="7972425" cy="128618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dirty="0">
                <a:solidFill>
                  <a:schemeClr val="bg1"/>
                </a:solidFill>
              </a:rPr>
              <a:t>Degradación considerable en tareas intensas en sincronización.</a:t>
            </a:r>
          </a:p>
          <a:p>
            <a:pPr marL="285750" indent="-285750">
              <a:lnSpc>
                <a:spcPct val="150000"/>
              </a:lnSpc>
              <a:buFont typeface="Arial" panose="020B0604020202020204" pitchFamily="34" charset="0"/>
              <a:buChar char="•"/>
            </a:pPr>
            <a:r>
              <a:rPr lang="es-ES" dirty="0">
                <a:solidFill>
                  <a:schemeClr val="bg1"/>
                </a:solidFill>
              </a:rPr>
              <a:t>Compilaciones del </a:t>
            </a:r>
            <a:r>
              <a:rPr lang="es-ES" i="1" dirty="0" err="1">
                <a:solidFill>
                  <a:schemeClr val="bg1"/>
                </a:solidFill>
              </a:rPr>
              <a:t>kernel</a:t>
            </a:r>
            <a:r>
              <a:rPr lang="es-ES" dirty="0">
                <a:solidFill>
                  <a:schemeClr val="bg1"/>
                </a:solidFill>
              </a:rPr>
              <a:t> hasta un 13% más lentas.</a:t>
            </a:r>
          </a:p>
          <a:p>
            <a:pPr marL="285750" indent="-285750">
              <a:lnSpc>
                <a:spcPct val="150000"/>
              </a:lnSpc>
              <a:buFont typeface="Arial" panose="020B0604020202020204" pitchFamily="34" charset="0"/>
              <a:buChar char="•"/>
            </a:pPr>
            <a:r>
              <a:rPr lang="es-ES" dirty="0">
                <a:solidFill>
                  <a:schemeClr val="bg1"/>
                </a:solidFill>
              </a:rPr>
              <a:t>Penalizaciones de incluso un 23% en </a:t>
            </a:r>
            <a:r>
              <a:rPr lang="es-ES" i="1" dirty="0" err="1">
                <a:solidFill>
                  <a:schemeClr val="bg1"/>
                </a:solidFill>
              </a:rPr>
              <a:t>benchmarks</a:t>
            </a:r>
            <a:r>
              <a:rPr lang="es-ES" dirty="0">
                <a:solidFill>
                  <a:schemeClr val="bg1"/>
                </a:solidFill>
              </a:rPr>
              <a:t> de BBDD (TPC-H).</a:t>
            </a:r>
          </a:p>
        </p:txBody>
      </p:sp>
      <p:sp>
        <p:nvSpPr>
          <p:cNvPr id="9" name="CuadroTexto 8">
            <a:extLst>
              <a:ext uri="{FF2B5EF4-FFF2-40B4-BE49-F238E27FC236}">
                <a16:creationId xmlns:a16="http://schemas.microsoft.com/office/drawing/2014/main" id="{DB5D59F2-95DD-12E7-E3D2-2081F19430F3}"/>
              </a:ext>
            </a:extLst>
          </p:cNvPr>
          <p:cNvSpPr txBox="1"/>
          <p:nvPr/>
        </p:nvSpPr>
        <p:spPr>
          <a:xfrm>
            <a:off x="0" y="3090788"/>
            <a:ext cx="8848725" cy="500137"/>
          </a:xfrm>
          <a:prstGeom prst="rect">
            <a:avLst/>
          </a:prstGeom>
          <a:noFill/>
        </p:spPr>
        <p:txBody>
          <a:bodyPr wrap="square" lIns="68580" tIns="34290" rIns="68580" bIns="34290" rtlCol="0" anchor="t">
            <a:spAutoFit/>
          </a:bodyPr>
          <a:lstStyle/>
          <a:p>
            <a:pPr marL="457200" indent="-457200" algn="just">
              <a:buFont typeface="Wingdings" panose="05000000000000000000" pitchFamily="2" charset="2"/>
              <a:buChar char="§"/>
            </a:pPr>
            <a:r>
              <a:rPr lang="es-ES" sz="2800" i="1" dirty="0">
                <a:solidFill>
                  <a:schemeClr val="accent2"/>
                </a:solidFill>
                <a:latin typeface="Amasis MT Pro Black"/>
              </a:rPr>
              <a:t>Describir bugs encontrados en el planificador:</a:t>
            </a:r>
            <a:endParaRPr lang="es-ES" dirty="0">
              <a:solidFill>
                <a:schemeClr val="accent2"/>
              </a:solidFill>
            </a:endParaRPr>
          </a:p>
        </p:txBody>
      </p:sp>
      <p:sp>
        <p:nvSpPr>
          <p:cNvPr id="10" name="CuadroTexto 9">
            <a:extLst>
              <a:ext uri="{FF2B5EF4-FFF2-40B4-BE49-F238E27FC236}">
                <a16:creationId xmlns:a16="http://schemas.microsoft.com/office/drawing/2014/main" id="{5B3874D9-C38B-FB39-6D1E-09703809FD0A}"/>
              </a:ext>
            </a:extLst>
          </p:cNvPr>
          <p:cNvSpPr txBox="1"/>
          <p:nvPr/>
        </p:nvSpPr>
        <p:spPr>
          <a:xfrm>
            <a:off x="585787" y="3628248"/>
            <a:ext cx="8558212" cy="1477328"/>
          </a:xfrm>
          <a:prstGeom prst="rect">
            <a:avLst/>
          </a:prstGeom>
          <a:noFill/>
        </p:spPr>
        <p:txBody>
          <a:bodyPr wrap="square" numCol="2" rtlCol="0">
            <a:spAutoFit/>
          </a:bodyPr>
          <a:lstStyle/>
          <a:p>
            <a:pPr marL="285750" indent="-285750" algn="just">
              <a:buFont typeface="Arial" panose="020B0604020202020204" pitchFamily="34" charset="0"/>
              <a:buChar char="•"/>
            </a:pPr>
            <a:r>
              <a:rPr lang="es-ES" b="1" dirty="0" err="1">
                <a:solidFill>
                  <a:schemeClr val="bg1"/>
                </a:solidFill>
              </a:rPr>
              <a:t>Group</a:t>
            </a:r>
            <a:r>
              <a:rPr lang="es-ES" b="1" dirty="0">
                <a:solidFill>
                  <a:schemeClr val="bg1"/>
                </a:solidFill>
              </a:rPr>
              <a:t> </a:t>
            </a:r>
            <a:r>
              <a:rPr lang="es-ES" b="1" dirty="0" err="1">
                <a:solidFill>
                  <a:schemeClr val="bg1"/>
                </a:solidFill>
              </a:rPr>
              <a:t>Imbalance</a:t>
            </a:r>
            <a:endParaRPr lang="es-ES" b="1" dirty="0">
              <a:solidFill>
                <a:schemeClr val="bg1"/>
              </a:solidFill>
            </a:endParaRPr>
          </a:p>
          <a:p>
            <a:pPr marL="285750" indent="-285750" algn="just">
              <a:buFont typeface="Arial" panose="020B0604020202020204" pitchFamily="34" charset="0"/>
              <a:buChar char="•"/>
            </a:pPr>
            <a:endParaRPr lang="es-ES" b="1" dirty="0">
              <a:solidFill>
                <a:schemeClr val="bg1"/>
              </a:solidFill>
            </a:endParaRPr>
          </a:p>
          <a:p>
            <a:pPr marL="285750" indent="-285750" algn="just">
              <a:buFont typeface="Arial" panose="020B0604020202020204" pitchFamily="34" charset="0"/>
              <a:buChar char="•"/>
            </a:pPr>
            <a:r>
              <a:rPr lang="es-ES" b="1" dirty="0" err="1">
                <a:solidFill>
                  <a:schemeClr val="bg1"/>
                </a:solidFill>
              </a:rPr>
              <a:t>Scheduling</a:t>
            </a:r>
            <a:r>
              <a:rPr lang="es-ES" b="1" dirty="0">
                <a:solidFill>
                  <a:schemeClr val="bg1"/>
                </a:solidFill>
              </a:rPr>
              <a:t> </a:t>
            </a:r>
            <a:r>
              <a:rPr lang="es-ES" b="1" dirty="0" err="1">
                <a:solidFill>
                  <a:schemeClr val="bg1"/>
                </a:solidFill>
              </a:rPr>
              <a:t>Group</a:t>
            </a:r>
            <a:r>
              <a:rPr lang="es-ES" b="1" dirty="0">
                <a:solidFill>
                  <a:schemeClr val="bg1"/>
                </a:solidFill>
              </a:rPr>
              <a:t> </a:t>
            </a:r>
            <a:r>
              <a:rPr lang="es-ES" b="1" dirty="0" err="1">
                <a:solidFill>
                  <a:schemeClr val="bg1"/>
                </a:solidFill>
              </a:rPr>
              <a:t>Construction</a:t>
            </a:r>
            <a:endParaRPr lang="es-ES" b="1" dirty="0">
              <a:solidFill>
                <a:schemeClr val="bg1"/>
              </a:solidFill>
            </a:endParaRPr>
          </a:p>
          <a:p>
            <a:pPr marL="285750" indent="-285750" algn="just">
              <a:buFont typeface="Arial" panose="020B0604020202020204" pitchFamily="34" charset="0"/>
              <a:buChar char="•"/>
            </a:pPr>
            <a:endParaRPr lang="es-ES" b="1" dirty="0">
              <a:solidFill>
                <a:schemeClr val="bg1"/>
              </a:solidFill>
            </a:endParaRPr>
          </a:p>
          <a:p>
            <a:pPr algn="just"/>
            <a:endParaRPr lang="es-ES" b="1" dirty="0">
              <a:solidFill>
                <a:schemeClr val="bg1"/>
              </a:solidFill>
            </a:endParaRPr>
          </a:p>
          <a:p>
            <a:pPr marL="285750" indent="-285750" algn="just">
              <a:buFont typeface="Arial" panose="020B0604020202020204" pitchFamily="34" charset="0"/>
              <a:buChar char="•"/>
            </a:pPr>
            <a:r>
              <a:rPr lang="es-ES" b="1" dirty="0" err="1">
                <a:solidFill>
                  <a:schemeClr val="bg1"/>
                </a:solidFill>
              </a:rPr>
              <a:t>Overload-on-Wakeup</a:t>
            </a:r>
            <a:endParaRPr lang="es-ES" b="1" dirty="0">
              <a:solidFill>
                <a:schemeClr val="bg1"/>
              </a:solidFill>
            </a:endParaRPr>
          </a:p>
          <a:p>
            <a:pPr marL="285750" indent="-285750" algn="just">
              <a:buFont typeface="Arial" panose="020B0604020202020204" pitchFamily="34" charset="0"/>
              <a:buChar char="•"/>
            </a:pPr>
            <a:endParaRPr lang="es-ES" b="1" dirty="0">
              <a:solidFill>
                <a:schemeClr val="bg1"/>
              </a:solidFill>
            </a:endParaRPr>
          </a:p>
          <a:p>
            <a:pPr marL="285750" indent="-285750" algn="just">
              <a:buFont typeface="Arial" panose="020B0604020202020204" pitchFamily="34" charset="0"/>
              <a:buChar char="•"/>
            </a:pPr>
            <a:r>
              <a:rPr lang="es-ES" b="1" dirty="0" err="1">
                <a:solidFill>
                  <a:schemeClr val="bg1"/>
                </a:solidFill>
              </a:rPr>
              <a:t>Missing</a:t>
            </a:r>
            <a:r>
              <a:rPr lang="es-ES" b="1" dirty="0">
                <a:solidFill>
                  <a:schemeClr val="bg1"/>
                </a:solidFill>
              </a:rPr>
              <a:t> </a:t>
            </a:r>
            <a:r>
              <a:rPr lang="es-ES" b="1" dirty="0" err="1">
                <a:solidFill>
                  <a:schemeClr val="bg1"/>
                </a:solidFill>
              </a:rPr>
              <a:t>Scheduling</a:t>
            </a:r>
            <a:r>
              <a:rPr lang="es-ES" b="1" dirty="0">
                <a:solidFill>
                  <a:schemeClr val="bg1"/>
                </a:solidFill>
              </a:rPr>
              <a:t> </a:t>
            </a:r>
            <a:r>
              <a:rPr lang="es-ES" b="1" dirty="0" err="1">
                <a:solidFill>
                  <a:schemeClr val="bg1"/>
                </a:solidFill>
              </a:rPr>
              <a:t>Domains</a:t>
            </a:r>
            <a:endParaRPr lang="es-ES" b="1" dirty="0">
              <a:solidFill>
                <a:schemeClr val="bg1"/>
              </a:solidFill>
            </a:endParaRPr>
          </a:p>
        </p:txBody>
      </p:sp>
      <p:sp>
        <p:nvSpPr>
          <p:cNvPr id="12" name="Flecha: hacia abajo 11">
            <a:extLst>
              <a:ext uri="{FF2B5EF4-FFF2-40B4-BE49-F238E27FC236}">
                <a16:creationId xmlns:a16="http://schemas.microsoft.com/office/drawing/2014/main" id="{9FD680E9-02B0-61CE-EA84-5AEACBFCA2D5}"/>
              </a:ext>
            </a:extLst>
          </p:cNvPr>
          <p:cNvSpPr/>
          <p:nvPr/>
        </p:nvSpPr>
        <p:spPr>
          <a:xfrm>
            <a:off x="47625" y="1836441"/>
            <a:ext cx="190500" cy="1247950"/>
          </a:xfrm>
          <a:prstGeom prst="downArrow">
            <a:avLst/>
          </a:prstGeom>
          <a:solidFill>
            <a:schemeClr val="tx1">
              <a:lumMod val="85000"/>
            </a:schemeClr>
          </a:solidFill>
          <a:ln>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B87417C3-64BF-8B78-923A-9EDF005DE58A}"/>
              </a:ext>
            </a:extLst>
          </p:cNvPr>
          <p:cNvSpPr txBox="1"/>
          <p:nvPr/>
        </p:nvSpPr>
        <p:spPr>
          <a:xfrm>
            <a:off x="0" y="5460351"/>
            <a:ext cx="8848725" cy="500137"/>
          </a:xfrm>
          <a:prstGeom prst="rect">
            <a:avLst/>
          </a:prstGeom>
          <a:noFill/>
        </p:spPr>
        <p:txBody>
          <a:bodyPr wrap="square" lIns="68580" tIns="34290" rIns="68580" bIns="34290" rtlCol="0" anchor="t">
            <a:spAutoFit/>
          </a:bodyPr>
          <a:lstStyle/>
          <a:p>
            <a:pPr marL="457200" indent="-457200" algn="just">
              <a:buFont typeface="Wingdings" panose="05000000000000000000" pitchFamily="2" charset="2"/>
              <a:buChar char="§"/>
            </a:pPr>
            <a:r>
              <a:rPr lang="es-ES" sz="2800" i="1" dirty="0">
                <a:solidFill>
                  <a:schemeClr val="accent2"/>
                </a:solidFill>
                <a:latin typeface="Amasis MT Pro Black"/>
              </a:rPr>
              <a:t>Plantear una solución:</a:t>
            </a:r>
            <a:endParaRPr lang="es-ES" dirty="0">
              <a:solidFill>
                <a:schemeClr val="accent2"/>
              </a:solidFill>
            </a:endParaRPr>
          </a:p>
        </p:txBody>
      </p:sp>
      <p:sp>
        <p:nvSpPr>
          <p:cNvPr id="16" name="CuadroTexto 15">
            <a:extLst>
              <a:ext uri="{FF2B5EF4-FFF2-40B4-BE49-F238E27FC236}">
                <a16:creationId xmlns:a16="http://schemas.microsoft.com/office/drawing/2014/main" id="{D11B297A-1E7A-2CCF-C1AC-C05E09512C74}"/>
              </a:ext>
            </a:extLst>
          </p:cNvPr>
          <p:cNvSpPr txBox="1"/>
          <p:nvPr/>
        </p:nvSpPr>
        <p:spPr>
          <a:xfrm>
            <a:off x="585786" y="5879919"/>
            <a:ext cx="7972425" cy="87068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dirty="0">
                <a:solidFill>
                  <a:schemeClr val="bg1"/>
                </a:solidFill>
              </a:rPr>
              <a:t>Valorar posibles parches.</a:t>
            </a:r>
          </a:p>
          <a:p>
            <a:pPr marL="285750" indent="-285750">
              <a:lnSpc>
                <a:spcPct val="150000"/>
              </a:lnSpc>
              <a:buFont typeface="Arial" panose="020B0604020202020204" pitchFamily="34" charset="0"/>
              <a:buChar char="•"/>
            </a:pPr>
            <a:r>
              <a:rPr lang="es-ES" dirty="0">
                <a:solidFill>
                  <a:schemeClr val="bg1"/>
                </a:solidFill>
              </a:rPr>
              <a:t>Observar la diferencia de rendimiento.</a:t>
            </a:r>
          </a:p>
        </p:txBody>
      </p:sp>
      <p:sp>
        <p:nvSpPr>
          <p:cNvPr id="17" name="CuadroTexto 16">
            <a:extLst>
              <a:ext uri="{FF2B5EF4-FFF2-40B4-BE49-F238E27FC236}">
                <a16:creationId xmlns:a16="http://schemas.microsoft.com/office/drawing/2014/main" id="{430EA3EF-EF81-B291-35ED-6354FBC2D011}"/>
              </a:ext>
            </a:extLst>
          </p:cNvPr>
          <p:cNvSpPr txBox="1"/>
          <p:nvPr/>
        </p:nvSpPr>
        <p:spPr>
          <a:xfrm>
            <a:off x="440530" y="4629281"/>
            <a:ext cx="4696013" cy="438582"/>
          </a:xfrm>
          <a:prstGeom prst="rect">
            <a:avLst/>
          </a:prstGeom>
          <a:noFill/>
        </p:spPr>
        <p:txBody>
          <a:bodyPr wrap="square" lIns="68580" tIns="34290" rIns="68580" bIns="34290" rtlCol="0" anchor="t">
            <a:spAutoFit/>
          </a:bodyPr>
          <a:lstStyle/>
          <a:p>
            <a:pPr marL="457200" indent="-457200" algn="just">
              <a:buFont typeface="Wingdings" panose="05000000000000000000" pitchFamily="2" charset="2"/>
              <a:buChar char="§"/>
            </a:pPr>
            <a:r>
              <a:rPr lang="es-ES" sz="2400" i="1" dirty="0">
                <a:solidFill>
                  <a:schemeClr val="accent2"/>
                </a:solidFill>
                <a:latin typeface="Amasis MT Pro Black"/>
              </a:rPr>
              <a:t>Desarrollo de herramientas.</a:t>
            </a:r>
            <a:endParaRPr lang="es-ES" sz="1600" dirty="0">
              <a:solidFill>
                <a:schemeClr val="accent2"/>
              </a:solidFill>
            </a:endParaRPr>
          </a:p>
        </p:txBody>
      </p:sp>
      <p:sp>
        <p:nvSpPr>
          <p:cNvPr id="18" name="Flecha: hacia abajo 17">
            <a:extLst>
              <a:ext uri="{FF2B5EF4-FFF2-40B4-BE49-F238E27FC236}">
                <a16:creationId xmlns:a16="http://schemas.microsoft.com/office/drawing/2014/main" id="{C627BE66-25D5-7545-914F-376C87C30D3A}"/>
              </a:ext>
            </a:extLst>
          </p:cNvPr>
          <p:cNvSpPr/>
          <p:nvPr/>
        </p:nvSpPr>
        <p:spPr>
          <a:xfrm>
            <a:off x="47625" y="3578147"/>
            <a:ext cx="190500" cy="1882203"/>
          </a:xfrm>
          <a:prstGeom prst="downArrow">
            <a:avLst/>
          </a:prstGeom>
          <a:solidFill>
            <a:schemeClr val="tx1">
              <a:lumMod val="85000"/>
            </a:schemeClr>
          </a:solidFill>
          <a:ln>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Flecha: hacia abajo 18">
            <a:extLst>
              <a:ext uri="{FF2B5EF4-FFF2-40B4-BE49-F238E27FC236}">
                <a16:creationId xmlns:a16="http://schemas.microsoft.com/office/drawing/2014/main" id="{0AF4F29E-9837-A9BA-D659-43CE23E810AB}"/>
              </a:ext>
            </a:extLst>
          </p:cNvPr>
          <p:cNvSpPr/>
          <p:nvPr/>
        </p:nvSpPr>
        <p:spPr>
          <a:xfrm rot="16200000">
            <a:off x="220435" y="4709193"/>
            <a:ext cx="192540" cy="247650"/>
          </a:xfrm>
          <a:prstGeom prst="downArrow">
            <a:avLst/>
          </a:prstGeom>
          <a:solidFill>
            <a:schemeClr val="tx1">
              <a:lumMod val="85000"/>
            </a:schemeClr>
          </a:solidFill>
          <a:ln>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Rectángulo 19">
            <a:extLst>
              <a:ext uri="{FF2B5EF4-FFF2-40B4-BE49-F238E27FC236}">
                <a16:creationId xmlns:a16="http://schemas.microsoft.com/office/drawing/2014/main" id="{5BF484B3-3669-8B74-5A44-C2973303E9CF}"/>
              </a:ext>
            </a:extLst>
          </p:cNvPr>
          <p:cNvSpPr/>
          <p:nvPr/>
        </p:nvSpPr>
        <p:spPr>
          <a:xfrm>
            <a:off x="120252" y="4803112"/>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595996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i="1" dirty="0">
                <a:solidFill>
                  <a:schemeClr val="accent1"/>
                </a:solidFill>
                <a:latin typeface="Aharoni" panose="02010803020104030203" pitchFamily="2" charset="-79"/>
                <a:ea typeface="+mj-lt"/>
                <a:cs typeface="Aharoni" panose="02010803020104030203" pitchFamily="2" charset="-79"/>
              </a:rPr>
              <a:t>Bugs</a:t>
            </a:r>
            <a:r>
              <a:rPr lang="es-ES" sz="4400" b="1" dirty="0">
                <a:solidFill>
                  <a:schemeClr val="accent1"/>
                </a:solidFill>
                <a:latin typeface="Aharoni" panose="02010803020104030203" pitchFamily="2" charset="-79"/>
                <a:ea typeface="+mj-lt"/>
                <a:cs typeface="Aharoni" panose="02010803020104030203" pitchFamily="2" charset="-79"/>
              </a:rPr>
              <a:t> investigados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643783" y="812418"/>
            <a:ext cx="7116024" cy="500137"/>
          </a:xfrm>
          <a:prstGeom prst="rect">
            <a:avLst/>
          </a:prstGeom>
          <a:noFill/>
        </p:spPr>
        <p:txBody>
          <a:bodyPr wrap="square" lIns="68580" tIns="34290" rIns="68580" bIns="34290" rtlCol="0" anchor="t">
            <a:spAutoFit/>
          </a:bodyPr>
          <a:lstStyle/>
          <a:p>
            <a:pPr algn="ctr"/>
            <a:r>
              <a:rPr lang="es-ES" sz="2800" i="1" dirty="0" err="1">
                <a:solidFill>
                  <a:schemeClr val="accent2"/>
                </a:solidFill>
                <a:latin typeface="Amasis MT Pro Black"/>
              </a:rPr>
              <a:t>Missing</a:t>
            </a:r>
            <a:r>
              <a:rPr lang="es-ES" sz="2800" i="1" dirty="0">
                <a:solidFill>
                  <a:schemeClr val="accent2"/>
                </a:solidFill>
                <a:latin typeface="Amasis MT Pro Black"/>
              </a:rPr>
              <a:t> </a:t>
            </a:r>
            <a:r>
              <a:rPr lang="es-ES" sz="2800" i="1" dirty="0" err="1">
                <a:solidFill>
                  <a:schemeClr val="accent2"/>
                </a:solidFill>
                <a:latin typeface="Amasis MT Pro Black"/>
              </a:rPr>
              <a:t>Scheduling</a:t>
            </a:r>
            <a:r>
              <a:rPr lang="es-ES" sz="2800" i="1" dirty="0">
                <a:solidFill>
                  <a:schemeClr val="accent2"/>
                </a:solidFill>
                <a:latin typeface="Amasis MT Pro Black"/>
              </a:rPr>
              <a:t> </a:t>
            </a:r>
            <a:r>
              <a:rPr lang="es-ES" sz="2800" i="1" dirty="0" err="1">
                <a:solidFill>
                  <a:schemeClr val="accent2"/>
                </a:solidFill>
                <a:latin typeface="Amasis MT Pro Black"/>
              </a:rPr>
              <a:t>Domains</a:t>
            </a:r>
            <a:endParaRPr lang="es-ES" sz="2800" dirty="0">
              <a:solidFill>
                <a:schemeClr val="accent2"/>
              </a:solidFill>
            </a:endParaRPr>
          </a:p>
        </p:txBody>
      </p:sp>
      <p:sp>
        <p:nvSpPr>
          <p:cNvPr id="3" name="CuadroTexto 2">
            <a:extLst>
              <a:ext uri="{FF2B5EF4-FFF2-40B4-BE49-F238E27FC236}">
                <a16:creationId xmlns:a16="http://schemas.microsoft.com/office/drawing/2014/main" id="{320F897C-DE3C-DC5E-8255-99400B86973E}"/>
              </a:ext>
            </a:extLst>
          </p:cNvPr>
          <p:cNvSpPr txBox="1"/>
          <p:nvPr/>
        </p:nvSpPr>
        <p:spPr>
          <a:xfrm>
            <a:off x="0" y="1272049"/>
            <a:ext cx="9144000" cy="454996"/>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s-ES" b="1" dirty="0">
                <a:solidFill>
                  <a:schemeClr val="bg1"/>
                </a:solidFill>
              </a:rPr>
              <a:t>Aparece al desactivar alguno de los </a:t>
            </a:r>
            <a:r>
              <a:rPr lang="es-ES" b="1" i="1" dirty="0" err="1">
                <a:solidFill>
                  <a:schemeClr val="bg1"/>
                </a:solidFill>
              </a:rPr>
              <a:t>cores</a:t>
            </a:r>
            <a:r>
              <a:rPr lang="es-ES" b="1" dirty="0">
                <a:solidFill>
                  <a:schemeClr val="bg1"/>
                </a:solidFill>
              </a:rPr>
              <a:t> a través de la interfaz /</a:t>
            </a:r>
            <a:r>
              <a:rPr lang="es-ES" b="1" dirty="0" err="1">
                <a:solidFill>
                  <a:schemeClr val="bg1"/>
                </a:solidFill>
              </a:rPr>
              <a:t>proc</a:t>
            </a:r>
            <a:r>
              <a:rPr lang="es-ES" b="1" dirty="0">
                <a:solidFill>
                  <a:schemeClr val="bg1"/>
                </a:solidFill>
              </a:rPr>
              <a:t>:</a:t>
            </a:r>
          </a:p>
        </p:txBody>
      </p:sp>
      <p:sp>
        <p:nvSpPr>
          <p:cNvPr id="13" name="CuadroTexto 12">
            <a:extLst>
              <a:ext uri="{FF2B5EF4-FFF2-40B4-BE49-F238E27FC236}">
                <a16:creationId xmlns:a16="http://schemas.microsoft.com/office/drawing/2014/main" id="{029F889E-2DA2-F390-6354-0975C34CDDF0}"/>
              </a:ext>
            </a:extLst>
          </p:cNvPr>
          <p:cNvSpPr txBox="1"/>
          <p:nvPr/>
        </p:nvSpPr>
        <p:spPr>
          <a:xfrm>
            <a:off x="258023" y="1727045"/>
            <a:ext cx="8627952" cy="870688"/>
          </a:xfrm>
          <a:prstGeom prst="rect">
            <a:avLst/>
          </a:prstGeom>
          <a:noFill/>
        </p:spPr>
        <p:txBody>
          <a:bodyPr wrap="square" rtlCol="0">
            <a:spAutoFit/>
          </a:bodyPr>
          <a:lstStyle/>
          <a:p>
            <a:pPr algn="ctr">
              <a:lnSpc>
                <a:spcPct val="150000"/>
              </a:lnSpc>
            </a:pPr>
            <a:r>
              <a:rPr lang="es-ES" dirty="0">
                <a:solidFill>
                  <a:schemeClr val="bg1"/>
                </a:solidFill>
              </a:rPr>
              <a:t>Una variable global que representa el número de dominios de planificación se actualiza incorrectamente, bloqueando el balance entre nodos NUMA.</a:t>
            </a:r>
          </a:p>
        </p:txBody>
      </p:sp>
      <p:sp>
        <p:nvSpPr>
          <p:cNvPr id="18" name="Flecha: a la derecha 17">
            <a:extLst>
              <a:ext uri="{FF2B5EF4-FFF2-40B4-BE49-F238E27FC236}">
                <a16:creationId xmlns:a16="http://schemas.microsoft.com/office/drawing/2014/main" id="{68272F74-798C-7C2F-B444-286F3FA8E6B9}"/>
              </a:ext>
            </a:extLst>
          </p:cNvPr>
          <p:cNvSpPr/>
          <p:nvPr/>
        </p:nvSpPr>
        <p:spPr>
          <a:xfrm rot="5400000">
            <a:off x="4190200" y="2783465"/>
            <a:ext cx="634627"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19" name="CuadroTexto 18">
            <a:extLst>
              <a:ext uri="{FF2B5EF4-FFF2-40B4-BE49-F238E27FC236}">
                <a16:creationId xmlns:a16="http://schemas.microsoft.com/office/drawing/2014/main" id="{E3DBD0BF-78DE-84C4-C21E-3E7ECDF2674C}"/>
              </a:ext>
            </a:extLst>
          </p:cNvPr>
          <p:cNvSpPr txBox="1"/>
          <p:nvPr/>
        </p:nvSpPr>
        <p:spPr>
          <a:xfrm>
            <a:off x="1348965" y="3255094"/>
            <a:ext cx="6446067" cy="870688"/>
          </a:xfrm>
          <a:prstGeom prst="rect">
            <a:avLst/>
          </a:prstGeom>
          <a:noFill/>
        </p:spPr>
        <p:txBody>
          <a:bodyPr wrap="square" rtlCol="0">
            <a:spAutoFit/>
          </a:bodyPr>
          <a:lstStyle/>
          <a:p>
            <a:pPr algn="ctr">
              <a:lnSpc>
                <a:spcPct val="150000"/>
              </a:lnSpc>
            </a:pPr>
            <a:r>
              <a:rPr lang="es-ES" dirty="0">
                <a:solidFill>
                  <a:schemeClr val="bg1"/>
                </a:solidFill>
              </a:rPr>
              <a:t>La variable toma como valor el número de dominios dentro de un nodo NUMA.</a:t>
            </a:r>
          </a:p>
        </p:txBody>
      </p:sp>
      <p:sp>
        <p:nvSpPr>
          <p:cNvPr id="21" name="Flecha: a la derecha 20">
            <a:extLst>
              <a:ext uri="{FF2B5EF4-FFF2-40B4-BE49-F238E27FC236}">
                <a16:creationId xmlns:a16="http://schemas.microsoft.com/office/drawing/2014/main" id="{9D3785D0-26F9-563D-B7B7-7CBD3F3C699A}"/>
              </a:ext>
            </a:extLst>
          </p:cNvPr>
          <p:cNvSpPr/>
          <p:nvPr/>
        </p:nvSpPr>
        <p:spPr>
          <a:xfrm rot="8523629">
            <a:off x="2394204" y="4279409"/>
            <a:ext cx="634627"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22" name="CuadroTexto 21">
            <a:extLst>
              <a:ext uri="{FF2B5EF4-FFF2-40B4-BE49-F238E27FC236}">
                <a16:creationId xmlns:a16="http://schemas.microsoft.com/office/drawing/2014/main" id="{75899C15-FB15-888F-97AC-EAFF81AFC182}"/>
              </a:ext>
            </a:extLst>
          </p:cNvPr>
          <p:cNvSpPr txBox="1"/>
          <p:nvPr/>
        </p:nvSpPr>
        <p:spPr>
          <a:xfrm>
            <a:off x="70455" y="4745337"/>
            <a:ext cx="4313976" cy="870688"/>
          </a:xfrm>
          <a:prstGeom prst="rect">
            <a:avLst/>
          </a:prstGeom>
          <a:noFill/>
        </p:spPr>
        <p:txBody>
          <a:bodyPr wrap="square" rtlCol="0">
            <a:spAutoFit/>
          </a:bodyPr>
          <a:lstStyle/>
          <a:p>
            <a:pPr algn="ctr">
              <a:lnSpc>
                <a:spcPct val="150000"/>
              </a:lnSpc>
            </a:pPr>
            <a:r>
              <a:rPr lang="es-ES" dirty="0">
                <a:solidFill>
                  <a:schemeClr val="bg1"/>
                </a:solidFill>
              </a:rPr>
              <a:t>El algoritmo de balance deja de funcionar correctamente.</a:t>
            </a:r>
          </a:p>
        </p:txBody>
      </p:sp>
      <p:sp>
        <p:nvSpPr>
          <p:cNvPr id="8" name="Flecha: a la derecha 7">
            <a:extLst>
              <a:ext uri="{FF2B5EF4-FFF2-40B4-BE49-F238E27FC236}">
                <a16:creationId xmlns:a16="http://schemas.microsoft.com/office/drawing/2014/main" id="{0297B8EB-777E-2A46-4BFC-59A0CF2AC48C}"/>
              </a:ext>
            </a:extLst>
          </p:cNvPr>
          <p:cNvSpPr/>
          <p:nvPr/>
        </p:nvSpPr>
        <p:spPr>
          <a:xfrm rot="2860757">
            <a:off x="6177045" y="4296294"/>
            <a:ext cx="634627"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10" name="CuadroTexto 9">
            <a:extLst>
              <a:ext uri="{FF2B5EF4-FFF2-40B4-BE49-F238E27FC236}">
                <a16:creationId xmlns:a16="http://schemas.microsoft.com/office/drawing/2014/main" id="{766AD3AB-7B21-2D30-F5AE-7B1E1E73F1FA}"/>
              </a:ext>
            </a:extLst>
          </p:cNvPr>
          <p:cNvSpPr txBox="1"/>
          <p:nvPr/>
        </p:nvSpPr>
        <p:spPr>
          <a:xfrm>
            <a:off x="4311306" y="4745337"/>
            <a:ext cx="4832694" cy="1701684"/>
          </a:xfrm>
          <a:prstGeom prst="rect">
            <a:avLst/>
          </a:prstGeom>
          <a:noFill/>
        </p:spPr>
        <p:txBody>
          <a:bodyPr wrap="square" rtlCol="0">
            <a:spAutoFit/>
          </a:bodyPr>
          <a:lstStyle/>
          <a:p>
            <a:pPr algn="ctr">
              <a:lnSpc>
                <a:spcPct val="150000"/>
              </a:lnSpc>
            </a:pPr>
            <a:r>
              <a:rPr lang="es-ES" dirty="0">
                <a:solidFill>
                  <a:schemeClr val="bg1"/>
                </a:solidFill>
              </a:rPr>
              <a:t>Los </a:t>
            </a:r>
            <a:r>
              <a:rPr lang="es-ES" i="1" dirty="0" err="1">
                <a:solidFill>
                  <a:schemeClr val="bg1"/>
                </a:solidFill>
              </a:rPr>
              <a:t>threads</a:t>
            </a:r>
            <a:r>
              <a:rPr lang="es-ES" dirty="0">
                <a:solidFill>
                  <a:schemeClr val="bg1"/>
                </a:solidFill>
              </a:rPr>
              <a:t> se ejecutan únicamente en el nodo previo a la desactivación, o en aquel al que pertenece el padre, si son creados posteriormente.</a:t>
            </a:r>
          </a:p>
        </p:txBody>
      </p:sp>
    </p:spTree>
    <p:extLst>
      <p:ext uri="{BB962C8B-B14F-4D97-AF65-F5344CB8AC3E}">
        <p14:creationId xmlns:p14="http://schemas.microsoft.com/office/powerpoint/2010/main" val="42645048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i="1" dirty="0">
                <a:solidFill>
                  <a:schemeClr val="accent1"/>
                </a:solidFill>
                <a:latin typeface="Aharoni" panose="02010803020104030203" pitchFamily="2" charset="-79"/>
                <a:ea typeface="+mj-lt"/>
                <a:cs typeface="Aharoni" panose="02010803020104030203" pitchFamily="2" charset="-79"/>
              </a:rPr>
              <a:t>Bugs</a:t>
            </a:r>
            <a:r>
              <a:rPr lang="es-ES" sz="4400" b="1" dirty="0">
                <a:solidFill>
                  <a:schemeClr val="accent1"/>
                </a:solidFill>
                <a:latin typeface="Aharoni" panose="02010803020104030203" pitchFamily="2" charset="-79"/>
                <a:ea typeface="+mj-lt"/>
                <a:cs typeface="Aharoni" panose="02010803020104030203" pitchFamily="2" charset="-79"/>
              </a:rPr>
              <a:t> investigados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516048" y="812418"/>
            <a:ext cx="7243759" cy="500137"/>
          </a:xfrm>
          <a:prstGeom prst="rect">
            <a:avLst/>
          </a:prstGeom>
          <a:noFill/>
        </p:spPr>
        <p:txBody>
          <a:bodyPr wrap="square" lIns="68580" tIns="34290" rIns="68580" bIns="34290" rtlCol="0" anchor="t">
            <a:spAutoFit/>
          </a:bodyPr>
          <a:lstStyle/>
          <a:p>
            <a:pPr algn="ctr"/>
            <a:r>
              <a:rPr lang="es-ES" sz="2800" i="1" dirty="0" err="1">
                <a:solidFill>
                  <a:schemeClr val="accent2"/>
                </a:solidFill>
                <a:latin typeface="Amasis MT Pro Black"/>
              </a:rPr>
              <a:t>Overload-on-Wakeup</a:t>
            </a:r>
            <a:r>
              <a:rPr lang="es-ES" sz="2800" i="1" dirty="0">
                <a:solidFill>
                  <a:schemeClr val="accent2"/>
                </a:solidFill>
                <a:latin typeface="Amasis MT Pro Black"/>
              </a:rPr>
              <a:t> - Solución</a:t>
            </a:r>
            <a:endParaRPr lang="es-ES" dirty="0">
              <a:solidFill>
                <a:schemeClr val="accent2"/>
              </a:solidFill>
            </a:endParaRPr>
          </a:p>
        </p:txBody>
      </p:sp>
      <p:sp>
        <p:nvSpPr>
          <p:cNvPr id="3" name="CuadroTexto 2">
            <a:extLst>
              <a:ext uri="{FF2B5EF4-FFF2-40B4-BE49-F238E27FC236}">
                <a16:creationId xmlns:a16="http://schemas.microsoft.com/office/drawing/2014/main" id="{320F897C-DE3C-DC5E-8255-99400B86973E}"/>
              </a:ext>
            </a:extLst>
          </p:cNvPr>
          <p:cNvSpPr txBox="1"/>
          <p:nvPr/>
        </p:nvSpPr>
        <p:spPr>
          <a:xfrm>
            <a:off x="0" y="1272049"/>
            <a:ext cx="9144000" cy="870688"/>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s-ES" b="1" dirty="0">
                <a:solidFill>
                  <a:schemeClr val="bg1"/>
                </a:solidFill>
              </a:rPr>
              <a:t>Permitir la regeneración de dominios de planificación a través de los nodos:</a:t>
            </a:r>
          </a:p>
          <a:p>
            <a:pPr lvl="1">
              <a:lnSpc>
                <a:spcPct val="150000"/>
              </a:lnSpc>
            </a:pPr>
            <a:endParaRPr lang="es-ES" dirty="0">
              <a:solidFill>
                <a:schemeClr val="bg1"/>
              </a:solidFill>
            </a:endParaRPr>
          </a:p>
        </p:txBody>
      </p:sp>
      <p:sp>
        <p:nvSpPr>
          <p:cNvPr id="4" name="CuadroTexto 3">
            <a:extLst>
              <a:ext uri="{FF2B5EF4-FFF2-40B4-BE49-F238E27FC236}">
                <a16:creationId xmlns:a16="http://schemas.microsoft.com/office/drawing/2014/main" id="{470D9A42-7C7B-F80F-37AA-E212FD5848C8}"/>
              </a:ext>
            </a:extLst>
          </p:cNvPr>
          <p:cNvSpPr txBox="1"/>
          <p:nvPr/>
        </p:nvSpPr>
        <p:spPr>
          <a:xfrm>
            <a:off x="258023" y="1727045"/>
            <a:ext cx="8627952" cy="870688"/>
          </a:xfrm>
          <a:prstGeom prst="rect">
            <a:avLst/>
          </a:prstGeom>
          <a:noFill/>
        </p:spPr>
        <p:txBody>
          <a:bodyPr wrap="square" rtlCol="0">
            <a:spAutoFit/>
          </a:bodyPr>
          <a:lstStyle/>
          <a:p>
            <a:pPr algn="ctr">
              <a:lnSpc>
                <a:spcPct val="150000"/>
              </a:lnSpc>
            </a:pPr>
            <a:r>
              <a:rPr lang="es-ES" dirty="0">
                <a:solidFill>
                  <a:schemeClr val="bg1"/>
                </a:solidFill>
              </a:rPr>
              <a:t>Es posible recuperando una función especializada en ello, pero eliminada por los desarrolladores en procesos de refactorización del código.</a:t>
            </a:r>
          </a:p>
        </p:txBody>
      </p:sp>
      <p:pic>
        <p:nvPicPr>
          <p:cNvPr id="10" name="Imagen 9">
            <a:extLst>
              <a:ext uri="{FF2B5EF4-FFF2-40B4-BE49-F238E27FC236}">
                <a16:creationId xmlns:a16="http://schemas.microsoft.com/office/drawing/2014/main" id="{227E250C-11AF-9DC1-C893-890C091186DD}"/>
              </a:ext>
            </a:extLst>
          </p:cNvPr>
          <p:cNvPicPr>
            <a:picLocks noChangeAspect="1"/>
          </p:cNvPicPr>
          <p:nvPr/>
        </p:nvPicPr>
        <p:blipFill>
          <a:blip r:embed="rId3"/>
          <a:stretch>
            <a:fillRect/>
          </a:stretch>
        </p:blipFill>
        <p:spPr>
          <a:xfrm>
            <a:off x="1526573" y="2829187"/>
            <a:ext cx="5912154" cy="36642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17493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0" y="4936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i="1" dirty="0">
                <a:solidFill>
                  <a:schemeClr val="accent1"/>
                </a:solidFill>
                <a:latin typeface="Aharoni" panose="02010803020104030203" pitchFamily="2" charset="-79"/>
                <a:ea typeface="+mj-lt"/>
                <a:cs typeface="Aharoni" panose="02010803020104030203" pitchFamily="2" charset="-79"/>
              </a:rPr>
              <a:t>Bugs</a:t>
            </a:r>
            <a:r>
              <a:rPr lang="es-ES" sz="4400" b="1" dirty="0">
                <a:solidFill>
                  <a:schemeClr val="accent1"/>
                </a:solidFill>
                <a:latin typeface="Aharoni" panose="02010803020104030203" pitchFamily="2" charset="-79"/>
                <a:ea typeface="+mj-lt"/>
                <a:cs typeface="Aharoni" panose="02010803020104030203" pitchFamily="2" charset="-79"/>
              </a:rPr>
              <a:t> investigados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CF474EDC-D7FD-C4B3-5CF2-F41E8628C2B4}"/>
              </a:ext>
            </a:extLst>
          </p:cNvPr>
          <p:cNvPicPr>
            <a:picLocks noChangeAspect="1"/>
          </p:cNvPicPr>
          <p:nvPr/>
        </p:nvPicPr>
        <p:blipFill>
          <a:blip r:embed="rId3"/>
          <a:stretch>
            <a:fillRect/>
          </a:stretch>
        </p:blipFill>
        <p:spPr>
          <a:xfrm>
            <a:off x="107655" y="1932933"/>
            <a:ext cx="8928690" cy="41238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CuadroTexto 7">
            <a:extLst>
              <a:ext uri="{FF2B5EF4-FFF2-40B4-BE49-F238E27FC236}">
                <a16:creationId xmlns:a16="http://schemas.microsoft.com/office/drawing/2014/main" id="{8FC7B764-450C-4182-077A-5AD13E9117E6}"/>
              </a:ext>
            </a:extLst>
          </p:cNvPr>
          <p:cNvSpPr txBox="1"/>
          <p:nvPr/>
        </p:nvSpPr>
        <p:spPr>
          <a:xfrm>
            <a:off x="950120" y="1147397"/>
            <a:ext cx="7243759"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Resumen</a:t>
            </a:r>
            <a:endParaRPr lang="es-ES" dirty="0">
              <a:solidFill>
                <a:schemeClr val="accent2"/>
              </a:solidFill>
            </a:endParaRPr>
          </a:p>
        </p:txBody>
      </p:sp>
    </p:spTree>
    <p:extLst>
      <p:ext uri="{BB962C8B-B14F-4D97-AF65-F5344CB8AC3E}">
        <p14:creationId xmlns:p14="http://schemas.microsoft.com/office/powerpoint/2010/main" val="2936527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i="1" dirty="0">
                <a:solidFill>
                  <a:schemeClr val="accent1"/>
                </a:solidFill>
                <a:latin typeface="Aharoni" panose="02010803020104030203" pitchFamily="2" charset="-79"/>
                <a:ea typeface="+mj-lt"/>
                <a:cs typeface="Aharoni" panose="02010803020104030203" pitchFamily="2" charset="-79"/>
              </a:rPr>
              <a:t>Bugs</a:t>
            </a:r>
            <a:r>
              <a:rPr lang="es-ES" sz="4400" b="1" dirty="0">
                <a:solidFill>
                  <a:schemeClr val="accent1"/>
                </a:solidFill>
                <a:latin typeface="Aharoni" panose="02010803020104030203" pitchFamily="2" charset="-79"/>
                <a:ea typeface="+mj-lt"/>
                <a:cs typeface="Aharoni" panose="02010803020104030203" pitchFamily="2" charset="-79"/>
              </a:rPr>
              <a:t> investigados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516048" y="812418"/>
            <a:ext cx="7243759"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Conclusiones</a:t>
            </a:r>
            <a:endParaRPr lang="es-ES" dirty="0">
              <a:solidFill>
                <a:schemeClr val="accent2"/>
              </a:solidFill>
            </a:endParaRPr>
          </a:p>
        </p:txBody>
      </p:sp>
      <p:pic>
        <p:nvPicPr>
          <p:cNvPr id="6" name="Imagen 5" descr="Icono&#10;&#10;Descripción generada automáticamente">
            <a:extLst>
              <a:ext uri="{FF2B5EF4-FFF2-40B4-BE49-F238E27FC236}">
                <a16:creationId xmlns:a16="http://schemas.microsoft.com/office/drawing/2014/main" id="{0892AC05-78DE-8184-FFA5-2934EF3024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2055" y="1557014"/>
            <a:ext cx="1700356" cy="1700356"/>
          </a:xfrm>
          <a:prstGeom prst="rect">
            <a:avLst/>
          </a:prstGeom>
        </p:spPr>
      </p:pic>
      <p:pic>
        <p:nvPicPr>
          <p:cNvPr id="8" name="Gráfico 7" descr="Nuevo con relleno sólido">
            <a:extLst>
              <a:ext uri="{FF2B5EF4-FFF2-40B4-BE49-F238E27FC236}">
                <a16:creationId xmlns:a16="http://schemas.microsoft.com/office/drawing/2014/main" id="{E5F5AA6B-33D4-72EF-1308-DAD8E6263B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94060" y="1312555"/>
            <a:ext cx="914400" cy="914400"/>
          </a:xfrm>
          <a:prstGeom prst="rect">
            <a:avLst/>
          </a:prstGeom>
        </p:spPr>
      </p:pic>
      <p:pic>
        <p:nvPicPr>
          <p:cNvPr id="9" name="Gráfico 8" descr="Signo de interrogación con relleno sólido">
            <a:extLst>
              <a:ext uri="{FF2B5EF4-FFF2-40B4-BE49-F238E27FC236}">
                <a16:creationId xmlns:a16="http://schemas.microsoft.com/office/drawing/2014/main" id="{2FC88417-9BE3-B2AD-CD10-326A4CC581D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08460" y="1382978"/>
            <a:ext cx="1687953" cy="1687953"/>
          </a:xfrm>
          <a:prstGeom prst="rect">
            <a:avLst/>
          </a:prstGeom>
        </p:spPr>
      </p:pic>
    </p:spTree>
    <p:extLst>
      <p:ext uri="{BB962C8B-B14F-4D97-AF65-F5344CB8AC3E}">
        <p14:creationId xmlns:p14="http://schemas.microsoft.com/office/powerpoint/2010/main" val="7739896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i="1" dirty="0">
                <a:solidFill>
                  <a:schemeClr val="accent1"/>
                </a:solidFill>
                <a:latin typeface="Aharoni" panose="02010803020104030203" pitchFamily="2" charset="-79"/>
                <a:ea typeface="+mj-lt"/>
                <a:cs typeface="Aharoni" panose="02010803020104030203" pitchFamily="2" charset="-79"/>
              </a:rPr>
              <a:t>Bugs</a:t>
            </a:r>
            <a:r>
              <a:rPr lang="es-ES" sz="4400" b="1" dirty="0">
                <a:solidFill>
                  <a:schemeClr val="accent1"/>
                </a:solidFill>
                <a:latin typeface="Aharoni" panose="02010803020104030203" pitchFamily="2" charset="-79"/>
                <a:ea typeface="+mj-lt"/>
                <a:cs typeface="Aharoni" panose="02010803020104030203" pitchFamily="2" charset="-79"/>
              </a:rPr>
              <a:t> investigados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516048" y="812418"/>
            <a:ext cx="7243759"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Conclusiones</a:t>
            </a:r>
            <a:endParaRPr lang="es-ES" dirty="0">
              <a:solidFill>
                <a:schemeClr val="accent2"/>
              </a:solidFill>
            </a:endParaRPr>
          </a:p>
        </p:txBody>
      </p:sp>
      <p:pic>
        <p:nvPicPr>
          <p:cNvPr id="6" name="Imagen 5" descr="Icono&#10;&#10;Descripción generada automáticamente">
            <a:extLst>
              <a:ext uri="{FF2B5EF4-FFF2-40B4-BE49-F238E27FC236}">
                <a16:creationId xmlns:a16="http://schemas.microsoft.com/office/drawing/2014/main" id="{0892AC05-78DE-8184-FFA5-2934EF3024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2055" y="1557014"/>
            <a:ext cx="1700356" cy="1700356"/>
          </a:xfrm>
          <a:prstGeom prst="rect">
            <a:avLst/>
          </a:prstGeom>
        </p:spPr>
      </p:pic>
      <p:pic>
        <p:nvPicPr>
          <p:cNvPr id="8" name="Gráfico 7" descr="Nuevo con relleno sólido">
            <a:extLst>
              <a:ext uri="{FF2B5EF4-FFF2-40B4-BE49-F238E27FC236}">
                <a16:creationId xmlns:a16="http://schemas.microsoft.com/office/drawing/2014/main" id="{E5F5AA6B-33D4-72EF-1308-DAD8E6263B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94060" y="1312555"/>
            <a:ext cx="914400" cy="914400"/>
          </a:xfrm>
          <a:prstGeom prst="rect">
            <a:avLst/>
          </a:prstGeom>
        </p:spPr>
      </p:pic>
      <p:pic>
        <p:nvPicPr>
          <p:cNvPr id="9" name="Gráfico 8" descr="Signo de interrogación con relleno sólido">
            <a:extLst>
              <a:ext uri="{FF2B5EF4-FFF2-40B4-BE49-F238E27FC236}">
                <a16:creationId xmlns:a16="http://schemas.microsoft.com/office/drawing/2014/main" id="{2FC88417-9BE3-B2AD-CD10-326A4CC581D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08460" y="1382978"/>
            <a:ext cx="1687953" cy="1687953"/>
          </a:xfrm>
          <a:prstGeom prst="rect">
            <a:avLst/>
          </a:prstGeom>
        </p:spPr>
      </p:pic>
      <p:sp>
        <p:nvSpPr>
          <p:cNvPr id="11" name="CuadroTexto 10">
            <a:extLst>
              <a:ext uri="{FF2B5EF4-FFF2-40B4-BE49-F238E27FC236}">
                <a16:creationId xmlns:a16="http://schemas.microsoft.com/office/drawing/2014/main" id="{4DD337C1-843F-C063-7350-84C87E032310}"/>
              </a:ext>
            </a:extLst>
          </p:cNvPr>
          <p:cNvSpPr txBox="1"/>
          <p:nvPr/>
        </p:nvSpPr>
        <p:spPr>
          <a:xfrm>
            <a:off x="215311" y="3286352"/>
            <a:ext cx="8810994" cy="870688"/>
          </a:xfrm>
          <a:prstGeom prst="rect">
            <a:avLst/>
          </a:prstGeom>
          <a:noFill/>
        </p:spPr>
        <p:txBody>
          <a:bodyPr wrap="square" rtlCol="0">
            <a:spAutoFit/>
          </a:bodyPr>
          <a:lstStyle/>
          <a:p>
            <a:pPr algn="ctr">
              <a:lnSpc>
                <a:spcPct val="150000"/>
              </a:lnSpc>
            </a:pPr>
            <a:r>
              <a:rPr lang="es-ES" dirty="0">
                <a:solidFill>
                  <a:schemeClr val="bg1"/>
                </a:solidFill>
              </a:rPr>
              <a:t>No es la mejor alternativa a largo plazo: Cambios constantes y gran número de desarrolladores. ¿Y una remodelación o actualización?</a:t>
            </a:r>
          </a:p>
        </p:txBody>
      </p:sp>
    </p:spTree>
    <p:extLst>
      <p:ext uri="{BB962C8B-B14F-4D97-AF65-F5344CB8AC3E}">
        <p14:creationId xmlns:p14="http://schemas.microsoft.com/office/powerpoint/2010/main" val="408230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i="1" dirty="0">
                <a:solidFill>
                  <a:schemeClr val="accent1"/>
                </a:solidFill>
                <a:latin typeface="Aharoni" panose="02010803020104030203" pitchFamily="2" charset="-79"/>
                <a:ea typeface="+mj-lt"/>
                <a:cs typeface="Aharoni" panose="02010803020104030203" pitchFamily="2" charset="-79"/>
              </a:rPr>
              <a:t>Bugs</a:t>
            </a:r>
            <a:r>
              <a:rPr lang="es-ES" sz="4400" b="1" dirty="0">
                <a:solidFill>
                  <a:schemeClr val="accent1"/>
                </a:solidFill>
                <a:latin typeface="Aharoni" panose="02010803020104030203" pitchFamily="2" charset="-79"/>
                <a:ea typeface="+mj-lt"/>
                <a:cs typeface="Aharoni" panose="02010803020104030203" pitchFamily="2" charset="-79"/>
              </a:rPr>
              <a:t> investigados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516048" y="812418"/>
            <a:ext cx="7243759"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Conclusiones</a:t>
            </a:r>
            <a:endParaRPr lang="es-ES" dirty="0">
              <a:solidFill>
                <a:schemeClr val="accent2"/>
              </a:solidFill>
            </a:endParaRPr>
          </a:p>
        </p:txBody>
      </p:sp>
      <p:pic>
        <p:nvPicPr>
          <p:cNvPr id="6" name="Imagen 5" descr="Icono&#10;&#10;Descripción generada automáticamente">
            <a:extLst>
              <a:ext uri="{FF2B5EF4-FFF2-40B4-BE49-F238E27FC236}">
                <a16:creationId xmlns:a16="http://schemas.microsoft.com/office/drawing/2014/main" id="{0892AC05-78DE-8184-FFA5-2934EF3024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2055" y="1557014"/>
            <a:ext cx="1700356" cy="1700356"/>
          </a:xfrm>
          <a:prstGeom prst="rect">
            <a:avLst/>
          </a:prstGeom>
        </p:spPr>
      </p:pic>
      <p:pic>
        <p:nvPicPr>
          <p:cNvPr id="8" name="Gráfico 7" descr="Nuevo con relleno sólido">
            <a:extLst>
              <a:ext uri="{FF2B5EF4-FFF2-40B4-BE49-F238E27FC236}">
                <a16:creationId xmlns:a16="http://schemas.microsoft.com/office/drawing/2014/main" id="{E5F5AA6B-33D4-72EF-1308-DAD8E6263B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94060" y="1312555"/>
            <a:ext cx="914400" cy="914400"/>
          </a:xfrm>
          <a:prstGeom prst="rect">
            <a:avLst/>
          </a:prstGeom>
        </p:spPr>
      </p:pic>
      <p:pic>
        <p:nvPicPr>
          <p:cNvPr id="9" name="Gráfico 8" descr="Signo de interrogación con relleno sólido">
            <a:extLst>
              <a:ext uri="{FF2B5EF4-FFF2-40B4-BE49-F238E27FC236}">
                <a16:creationId xmlns:a16="http://schemas.microsoft.com/office/drawing/2014/main" id="{2FC88417-9BE3-B2AD-CD10-326A4CC581D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08460" y="1382978"/>
            <a:ext cx="1687953" cy="1687953"/>
          </a:xfrm>
          <a:prstGeom prst="rect">
            <a:avLst/>
          </a:prstGeom>
        </p:spPr>
      </p:pic>
      <p:sp>
        <p:nvSpPr>
          <p:cNvPr id="11" name="CuadroTexto 10">
            <a:extLst>
              <a:ext uri="{FF2B5EF4-FFF2-40B4-BE49-F238E27FC236}">
                <a16:creationId xmlns:a16="http://schemas.microsoft.com/office/drawing/2014/main" id="{4DD337C1-843F-C063-7350-84C87E032310}"/>
              </a:ext>
            </a:extLst>
          </p:cNvPr>
          <p:cNvSpPr txBox="1"/>
          <p:nvPr/>
        </p:nvSpPr>
        <p:spPr>
          <a:xfrm>
            <a:off x="215311" y="3286352"/>
            <a:ext cx="8810994" cy="870688"/>
          </a:xfrm>
          <a:prstGeom prst="rect">
            <a:avLst/>
          </a:prstGeom>
          <a:noFill/>
        </p:spPr>
        <p:txBody>
          <a:bodyPr wrap="square" rtlCol="0">
            <a:spAutoFit/>
          </a:bodyPr>
          <a:lstStyle/>
          <a:p>
            <a:pPr algn="ctr">
              <a:lnSpc>
                <a:spcPct val="150000"/>
              </a:lnSpc>
            </a:pPr>
            <a:r>
              <a:rPr lang="es-ES" dirty="0">
                <a:solidFill>
                  <a:schemeClr val="bg1"/>
                </a:solidFill>
              </a:rPr>
              <a:t>No es la mejor alternativa a largo plazo: Cambios constantes y gran número de desarrolladores. ¿Y una remodelación o actualización?</a:t>
            </a:r>
          </a:p>
        </p:txBody>
      </p:sp>
      <p:pic>
        <p:nvPicPr>
          <p:cNvPr id="3" name="Imagen 2" descr="Icono&#10;&#10;Descripción generada automáticamente">
            <a:extLst>
              <a:ext uri="{FF2B5EF4-FFF2-40B4-BE49-F238E27FC236}">
                <a16:creationId xmlns:a16="http://schemas.microsoft.com/office/drawing/2014/main" id="{7FDBBD2E-F798-0EC7-395C-24FAA9300A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048" y="4333365"/>
            <a:ext cx="1700356" cy="1700356"/>
          </a:xfrm>
          <a:prstGeom prst="rect">
            <a:avLst/>
          </a:prstGeom>
        </p:spPr>
      </p:pic>
      <p:sp>
        <p:nvSpPr>
          <p:cNvPr id="4" name="CuadroTexto 3">
            <a:extLst>
              <a:ext uri="{FF2B5EF4-FFF2-40B4-BE49-F238E27FC236}">
                <a16:creationId xmlns:a16="http://schemas.microsoft.com/office/drawing/2014/main" id="{CF413D59-5A2A-2DB0-2509-357B9B32BB82}"/>
              </a:ext>
            </a:extLst>
          </p:cNvPr>
          <p:cNvSpPr txBox="1"/>
          <p:nvPr/>
        </p:nvSpPr>
        <p:spPr>
          <a:xfrm>
            <a:off x="-470781" y="5948696"/>
            <a:ext cx="3602526" cy="870688"/>
          </a:xfrm>
          <a:prstGeom prst="rect">
            <a:avLst/>
          </a:prstGeom>
          <a:noFill/>
        </p:spPr>
        <p:txBody>
          <a:bodyPr wrap="square" rtlCol="0">
            <a:spAutoFit/>
          </a:bodyPr>
          <a:lstStyle/>
          <a:p>
            <a:pPr algn="ctr">
              <a:lnSpc>
                <a:spcPct val="150000"/>
              </a:lnSpc>
            </a:pPr>
            <a:r>
              <a:rPr lang="es-ES" dirty="0">
                <a:solidFill>
                  <a:schemeClr val="bg1"/>
                </a:solidFill>
              </a:rPr>
              <a:t>Original: Complejidad algorítmica elevada</a:t>
            </a:r>
          </a:p>
        </p:txBody>
      </p:sp>
      <p:sp>
        <p:nvSpPr>
          <p:cNvPr id="7" name="Flecha: a la derecha 6">
            <a:extLst>
              <a:ext uri="{FF2B5EF4-FFF2-40B4-BE49-F238E27FC236}">
                <a16:creationId xmlns:a16="http://schemas.microsoft.com/office/drawing/2014/main" id="{14362DE0-8709-702A-090F-AFFDE1F2F9C2}"/>
              </a:ext>
            </a:extLst>
          </p:cNvPr>
          <p:cNvSpPr/>
          <p:nvPr/>
        </p:nvSpPr>
        <p:spPr>
          <a:xfrm>
            <a:off x="2731703" y="4996731"/>
            <a:ext cx="634627"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10" name="CuadroTexto 9">
            <a:extLst>
              <a:ext uri="{FF2B5EF4-FFF2-40B4-BE49-F238E27FC236}">
                <a16:creationId xmlns:a16="http://schemas.microsoft.com/office/drawing/2014/main" id="{A9CB94D4-B151-6FEC-08D5-BF94CC1B3892}"/>
              </a:ext>
            </a:extLst>
          </p:cNvPr>
          <p:cNvSpPr txBox="1"/>
          <p:nvPr/>
        </p:nvSpPr>
        <p:spPr>
          <a:xfrm>
            <a:off x="2569787" y="4541542"/>
            <a:ext cx="905282" cy="455189"/>
          </a:xfrm>
          <a:prstGeom prst="rect">
            <a:avLst/>
          </a:prstGeom>
          <a:noFill/>
        </p:spPr>
        <p:txBody>
          <a:bodyPr wrap="square" rtlCol="0">
            <a:spAutoFit/>
          </a:bodyPr>
          <a:lstStyle/>
          <a:p>
            <a:pPr algn="ctr">
              <a:lnSpc>
                <a:spcPct val="150000"/>
              </a:lnSpc>
            </a:pPr>
            <a:r>
              <a:rPr lang="es-ES" dirty="0">
                <a:solidFill>
                  <a:schemeClr val="bg1"/>
                </a:solidFill>
              </a:rPr>
              <a:t>2001</a:t>
            </a:r>
          </a:p>
        </p:txBody>
      </p:sp>
      <p:pic>
        <p:nvPicPr>
          <p:cNvPr id="12" name="Imagen 11" descr="Icono&#10;&#10;Descripción generada automáticamente">
            <a:extLst>
              <a:ext uri="{FF2B5EF4-FFF2-40B4-BE49-F238E27FC236}">
                <a16:creationId xmlns:a16="http://schemas.microsoft.com/office/drawing/2014/main" id="{AFE3DB4A-7B82-097C-D72B-97A51F9856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9713" y="4380989"/>
            <a:ext cx="1700356" cy="1700356"/>
          </a:xfrm>
          <a:prstGeom prst="rect">
            <a:avLst/>
          </a:prstGeom>
        </p:spPr>
      </p:pic>
      <p:sp>
        <p:nvSpPr>
          <p:cNvPr id="13" name="CuadroTexto 12">
            <a:extLst>
              <a:ext uri="{FF2B5EF4-FFF2-40B4-BE49-F238E27FC236}">
                <a16:creationId xmlns:a16="http://schemas.microsoft.com/office/drawing/2014/main" id="{E69B0D78-0338-89AD-A348-C0860BBEAA1B}"/>
              </a:ext>
            </a:extLst>
          </p:cNvPr>
          <p:cNvSpPr txBox="1"/>
          <p:nvPr/>
        </p:nvSpPr>
        <p:spPr>
          <a:xfrm>
            <a:off x="4316271" y="5070733"/>
            <a:ext cx="905282" cy="455189"/>
          </a:xfrm>
          <a:prstGeom prst="rect">
            <a:avLst/>
          </a:prstGeom>
          <a:noFill/>
        </p:spPr>
        <p:txBody>
          <a:bodyPr wrap="square" rtlCol="0">
            <a:spAutoFit/>
          </a:bodyPr>
          <a:lstStyle/>
          <a:p>
            <a:pPr algn="ctr">
              <a:lnSpc>
                <a:spcPct val="150000"/>
              </a:lnSpc>
            </a:pPr>
            <a:r>
              <a:rPr lang="es-ES" dirty="0">
                <a:solidFill>
                  <a:schemeClr val="bg1"/>
                </a:solidFill>
              </a:rPr>
              <a:t>v2</a:t>
            </a:r>
          </a:p>
        </p:txBody>
      </p:sp>
      <p:sp>
        <p:nvSpPr>
          <p:cNvPr id="14" name="CuadroTexto 13">
            <a:extLst>
              <a:ext uri="{FF2B5EF4-FFF2-40B4-BE49-F238E27FC236}">
                <a16:creationId xmlns:a16="http://schemas.microsoft.com/office/drawing/2014/main" id="{FDCE2DB3-1EC3-8FB5-92A9-12A84B0D8114}"/>
              </a:ext>
            </a:extLst>
          </p:cNvPr>
          <p:cNvSpPr txBox="1"/>
          <p:nvPr/>
        </p:nvSpPr>
        <p:spPr>
          <a:xfrm>
            <a:off x="2792934" y="6171612"/>
            <a:ext cx="3602526" cy="455189"/>
          </a:xfrm>
          <a:prstGeom prst="rect">
            <a:avLst/>
          </a:prstGeom>
          <a:noFill/>
        </p:spPr>
        <p:txBody>
          <a:bodyPr wrap="square" rtlCol="0">
            <a:spAutoFit/>
          </a:bodyPr>
          <a:lstStyle/>
          <a:p>
            <a:pPr algn="ctr">
              <a:lnSpc>
                <a:spcPct val="150000"/>
              </a:lnSpc>
            </a:pPr>
            <a:r>
              <a:rPr lang="es-ES" dirty="0">
                <a:solidFill>
                  <a:schemeClr val="bg1"/>
                </a:solidFill>
              </a:rPr>
              <a:t>O(1) - Permite SMP</a:t>
            </a:r>
          </a:p>
        </p:txBody>
      </p:sp>
      <p:sp>
        <p:nvSpPr>
          <p:cNvPr id="15" name="Flecha: a la derecha 14">
            <a:extLst>
              <a:ext uri="{FF2B5EF4-FFF2-40B4-BE49-F238E27FC236}">
                <a16:creationId xmlns:a16="http://schemas.microsoft.com/office/drawing/2014/main" id="{2F2EA20D-05F7-B820-9F13-EAD740AD0087}"/>
              </a:ext>
            </a:extLst>
          </p:cNvPr>
          <p:cNvSpPr/>
          <p:nvPr/>
        </p:nvSpPr>
        <p:spPr>
          <a:xfrm>
            <a:off x="5818111" y="4996731"/>
            <a:ext cx="634627"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16" name="CuadroTexto 15">
            <a:extLst>
              <a:ext uri="{FF2B5EF4-FFF2-40B4-BE49-F238E27FC236}">
                <a16:creationId xmlns:a16="http://schemas.microsoft.com/office/drawing/2014/main" id="{DFBBE083-F245-7A8C-0171-9D4A9135F479}"/>
              </a:ext>
            </a:extLst>
          </p:cNvPr>
          <p:cNvSpPr txBox="1"/>
          <p:nvPr/>
        </p:nvSpPr>
        <p:spPr>
          <a:xfrm>
            <a:off x="5656195" y="4541542"/>
            <a:ext cx="905282" cy="455189"/>
          </a:xfrm>
          <a:prstGeom prst="rect">
            <a:avLst/>
          </a:prstGeom>
          <a:noFill/>
        </p:spPr>
        <p:txBody>
          <a:bodyPr wrap="square" rtlCol="0">
            <a:spAutoFit/>
          </a:bodyPr>
          <a:lstStyle/>
          <a:p>
            <a:pPr algn="ctr">
              <a:lnSpc>
                <a:spcPct val="150000"/>
              </a:lnSpc>
            </a:pPr>
            <a:r>
              <a:rPr lang="es-ES" dirty="0">
                <a:solidFill>
                  <a:schemeClr val="bg1"/>
                </a:solidFill>
              </a:rPr>
              <a:t>2007</a:t>
            </a:r>
          </a:p>
        </p:txBody>
      </p:sp>
      <p:pic>
        <p:nvPicPr>
          <p:cNvPr id="17" name="Imagen 16" descr="Icono&#10;&#10;Descripción generada automáticamente">
            <a:extLst>
              <a:ext uri="{FF2B5EF4-FFF2-40B4-BE49-F238E27FC236}">
                <a16:creationId xmlns:a16="http://schemas.microsoft.com/office/drawing/2014/main" id="{B5CF8F80-A544-2E78-2294-670F7955A9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0780" y="4380989"/>
            <a:ext cx="1700356" cy="1700356"/>
          </a:xfrm>
          <a:prstGeom prst="rect">
            <a:avLst/>
          </a:prstGeom>
        </p:spPr>
      </p:pic>
      <p:sp>
        <p:nvSpPr>
          <p:cNvPr id="18" name="CuadroTexto 17">
            <a:extLst>
              <a:ext uri="{FF2B5EF4-FFF2-40B4-BE49-F238E27FC236}">
                <a16:creationId xmlns:a16="http://schemas.microsoft.com/office/drawing/2014/main" id="{2115DC77-7151-CC9A-FFB8-88D7A0285921}"/>
              </a:ext>
            </a:extLst>
          </p:cNvPr>
          <p:cNvSpPr txBox="1"/>
          <p:nvPr/>
        </p:nvSpPr>
        <p:spPr>
          <a:xfrm>
            <a:off x="7447338" y="5070733"/>
            <a:ext cx="905282" cy="455189"/>
          </a:xfrm>
          <a:prstGeom prst="rect">
            <a:avLst/>
          </a:prstGeom>
          <a:noFill/>
        </p:spPr>
        <p:txBody>
          <a:bodyPr wrap="square" rtlCol="0">
            <a:spAutoFit/>
          </a:bodyPr>
          <a:lstStyle/>
          <a:p>
            <a:pPr algn="ctr">
              <a:lnSpc>
                <a:spcPct val="150000"/>
              </a:lnSpc>
            </a:pPr>
            <a:r>
              <a:rPr lang="es-ES" dirty="0">
                <a:solidFill>
                  <a:schemeClr val="bg1"/>
                </a:solidFill>
              </a:rPr>
              <a:t>v3</a:t>
            </a:r>
          </a:p>
        </p:txBody>
      </p:sp>
      <p:sp>
        <p:nvSpPr>
          <p:cNvPr id="19" name="CuadroTexto 18">
            <a:extLst>
              <a:ext uri="{FF2B5EF4-FFF2-40B4-BE49-F238E27FC236}">
                <a16:creationId xmlns:a16="http://schemas.microsoft.com/office/drawing/2014/main" id="{F4734327-B1CB-01C2-4297-8FEFFBEA39BD}"/>
              </a:ext>
            </a:extLst>
          </p:cNvPr>
          <p:cNvSpPr txBox="1"/>
          <p:nvPr/>
        </p:nvSpPr>
        <p:spPr>
          <a:xfrm>
            <a:off x="5899695" y="6171612"/>
            <a:ext cx="3602526" cy="455189"/>
          </a:xfrm>
          <a:prstGeom prst="rect">
            <a:avLst/>
          </a:prstGeom>
          <a:noFill/>
        </p:spPr>
        <p:txBody>
          <a:bodyPr wrap="square" rtlCol="0">
            <a:spAutoFit/>
          </a:bodyPr>
          <a:lstStyle/>
          <a:p>
            <a:pPr algn="ctr">
              <a:lnSpc>
                <a:spcPct val="150000"/>
              </a:lnSpc>
            </a:pPr>
            <a:r>
              <a:rPr lang="es-ES" dirty="0">
                <a:solidFill>
                  <a:schemeClr val="bg1"/>
                </a:solidFill>
              </a:rPr>
              <a:t>O(log n) – NUMA &amp; SMT</a:t>
            </a:r>
          </a:p>
        </p:txBody>
      </p:sp>
      <p:sp>
        <p:nvSpPr>
          <p:cNvPr id="21" name="CuadroTexto 20">
            <a:extLst>
              <a:ext uri="{FF2B5EF4-FFF2-40B4-BE49-F238E27FC236}">
                <a16:creationId xmlns:a16="http://schemas.microsoft.com/office/drawing/2014/main" id="{3FBB0839-3B44-5748-7F27-3C2D4E37A1E2}"/>
              </a:ext>
            </a:extLst>
          </p:cNvPr>
          <p:cNvSpPr txBox="1"/>
          <p:nvPr/>
        </p:nvSpPr>
        <p:spPr>
          <a:xfrm>
            <a:off x="7899979" y="5437950"/>
            <a:ext cx="905282" cy="455189"/>
          </a:xfrm>
          <a:prstGeom prst="rect">
            <a:avLst/>
          </a:prstGeom>
          <a:noFill/>
        </p:spPr>
        <p:txBody>
          <a:bodyPr wrap="square" rtlCol="0">
            <a:spAutoFit/>
          </a:bodyPr>
          <a:lstStyle/>
          <a:p>
            <a:pPr algn="ctr">
              <a:lnSpc>
                <a:spcPct val="150000"/>
              </a:lnSpc>
            </a:pPr>
            <a:r>
              <a:rPr lang="es-ES" b="1" i="1" dirty="0">
                <a:solidFill>
                  <a:schemeClr val="bg1"/>
                </a:solidFill>
              </a:rPr>
              <a:t>CFS</a:t>
            </a:r>
          </a:p>
        </p:txBody>
      </p:sp>
    </p:spTree>
    <p:extLst>
      <p:ext uri="{BB962C8B-B14F-4D97-AF65-F5344CB8AC3E}">
        <p14:creationId xmlns:p14="http://schemas.microsoft.com/office/powerpoint/2010/main" val="2348908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8528365"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Herramientas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516048" y="812418"/>
            <a:ext cx="7243759"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Online </a:t>
            </a:r>
            <a:r>
              <a:rPr lang="es-ES" sz="2800" i="1" dirty="0" err="1">
                <a:solidFill>
                  <a:schemeClr val="accent2"/>
                </a:solidFill>
                <a:latin typeface="Amasis MT Pro Black"/>
              </a:rPr>
              <a:t>Sanity</a:t>
            </a:r>
            <a:r>
              <a:rPr lang="es-ES" sz="2800" i="1" dirty="0">
                <a:solidFill>
                  <a:schemeClr val="accent2"/>
                </a:solidFill>
                <a:latin typeface="Amasis MT Pro Black"/>
              </a:rPr>
              <a:t> </a:t>
            </a:r>
            <a:r>
              <a:rPr lang="es-ES" sz="2800" i="1" dirty="0" err="1">
                <a:solidFill>
                  <a:schemeClr val="accent2"/>
                </a:solidFill>
                <a:latin typeface="Amasis MT Pro Black"/>
              </a:rPr>
              <a:t>Checker</a:t>
            </a:r>
            <a:endParaRPr lang="es-ES" dirty="0">
              <a:solidFill>
                <a:schemeClr val="accent2"/>
              </a:solidFill>
            </a:endParaRPr>
          </a:p>
        </p:txBody>
      </p:sp>
      <p:pic>
        <p:nvPicPr>
          <p:cNvPr id="24" name="Imagen 23">
            <a:extLst>
              <a:ext uri="{FF2B5EF4-FFF2-40B4-BE49-F238E27FC236}">
                <a16:creationId xmlns:a16="http://schemas.microsoft.com/office/drawing/2014/main" id="{3CF5AFC0-C70D-B5C4-3FCA-278ED62E60AF}"/>
              </a:ext>
            </a:extLst>
          </p:cNvPr>
          <p:cNvPicPr>
            <a:picLocks noChangeAspect="1"/>
          </p:cNvPicPr>
          <p:nvPr/>
        </p:nvPicPr>
        <p:blipFill>
          <a:blip r:embed="rId3"/>
          <a:stretch>
            <a:fillRect/>
          </a:stretch>
        </p:blipFill>
        <p:spPr>
          <a:xfrm>
            <a:off x="1966170" y="1394036"/>
            <a:ext cx="4718829" cy="31458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5" name="CuadroTexto 24">
            <a:extLst>
              <a:ext uri="{FF2B5EF4-FFF2-40B4-BE49-F238E27FC236}">
                <a16:creationId xmlns:a16="http://schemas.microsoft.com/office/drawing/2014/main" id="{67FC733F-A8F7-AB47-814D-44AEDCE7C8AA}"/>
              </a:ext>
            </a:extLst>
          </p:cNvPr>
          <p:cNvSpPr txBox="1"/>
          <p:nvPr/>
        </p:nvSpPr>
        <p:spPr>
          <a:xfrm>
            <a:off x="-1" y="4598641"/>
            <a:ext cx="4409038" cy="870688"/>
          </a:xfrm>
          <a:prstGeom prst="rect">
            <a:avLst/>
          </a:prstGeom>
          <a:noFill/>
        </p:spPr>
        <p:txBody>
          <a:bodyPr wrap="square" rtlCol="0">
            <a:spAutoFit/>
          </a:bodyPr>
          <a:lstStyle/>
          <a:p>
            <a:pPr algn="ctr">
              <a:lnSpc>
                <a:spcPct val="150000"/>
              </a:lnSpc>
            </a:pPr>
            <a:r>
              <a:rPr lang="es-ES" b="1" dirty="0">
                <a:solidFill>
                  <a:schemeClr val="bg1"/>
                </a:solidFill>
              </a:rPr>
              <a:t>S</a:t>
            </a:r>
            <a:r>
              <a:rPr lang="es-ES" dirty="0">
                <a:solidFill>
                  <a:schemeClr val="bg1"/>
                </a:solidFill>
              </a:rPr>
              <a:t> </a:t>
            </a:r>
            <a:r>
              <a:rPr lang="es-ES" dirty="0">
                <a:solidFill>
                  <a:schemeClr val="bg1"/>
                </a:solidFill>
                <a:sym typeface="Wingdings" panose="05000000000000000000" pitchFamily="2" charset="2"/>
              </a:rPr>
              <a:t> Periodo fijado para realizar las comprobaciones (1s aprox.).</a:t>
            </a:r>
            <a:endParaRPr lang="es-ES" dirty="0">
              <a:solidFill>
                <a:schemeClr val="bg1"/>
              </a:solidFill>
            </a:endParaRPr>
          </a:p>
        </p:txBody>
      </p:sp>
      <p:sp>
        <p:nvSpPr>
          <p:cNvPr id="26" name="CuadroTexto 25">
            <a:extLst>
              <a:ext uri="{FF2B5EF4-FFF2-40B4-BE49-F238E27FC236}">
                <a16:creationId xmlns:a16="http://schemas.microsoft.com/office/drawing/2014/main" id="{250C07D1-9A76-F53C-93CF-80409F5A68E9}"/>
              </a:ext>
            </a:extLst>
          </p:cNvPr>
          <p:cNvSpPr txBox="1"/>
          <p:nvPr/>
        </p:nvSpPr>
        <p:spPr>
          <a:xfrm>
            <a:off x="4325584" y="4593276"/>
            <a:ext cx="4718829" cy="870688"/>
          </a:xfrm>
          <a:prstGeom prst="rect">
            <a:avLst/>
          </a:prstGeom>
          <a:noFill/>
        </p:spPr>
        <p:txBody>
          <a:bodyPr wrap="square" rtlCol="0">
            <a:spAutoFit/>
          </a:bodyPr>
          <a:lstStyle/>
          <a:p>
            <a:pPr algn="ctr">
              <a:lnSpc>
                <a:spcPct val="150000"/>
              </a:lnSpc>
            </a:pPr>
            <a:r>
              <a:rPr lang="es-ES" b="1" dirty="0">
                <a:solidFill>
                  <a:schemeClr val="bg1"/>
                </a:solidFill>
              </a:rPr>
              <a:t>M</a:t>
            </a:r>
            <a:r>
              <a:rPr lang="es-ES" dirty="0">
                <a:solidFill>
                  <a:schemeClr val="bg1"/>
                </a:solidFill>
              </a:rPr>
              <a:t> </a:t>
            </a:r>
            <a:r>
              <a:rPr lang="es-ES" dirty="0">
                <a:solidFill>
                  <a:schemeClr val="bg1"/>
                </a:solidFill>
                <a:sym typeface="Wingdings" panose="05000000000000000000" pitchFamily="2" charset="2"/>
              </a:rPr>
              <a:t> Periodo fijado para determinar si es un incumplimiento preocupante (100ms)</a:t>
            </a:r>
            <a:endParaRPr lang="es-ES" dirty="0">
              <a:solidFill>
                <a:schemeClr val="bg1"/>
              </a:solidFill>
            </a:endParaRPr>
          </a:p>
        </p:txBody>
      </p:sp>
      <p:sp>
        <p:nvSpPr>
          <p:cNvPr id="27" name="CuadroTexto 26">
            <a:extLst>
              <a:ext uri="{FF2B5EF4-FFF2-40B4-BE49-F238E27FC236}">
                <a16:creationId xmlns:a16="http://schemas.microsoft.com/office/drawing/2014/main" id="{2DB3F02F-D38A-FAA3-4B0A-B2798ED1459A}"/>
              </a:ext>
            </a:extLst>
          </p:cNvPr>
          <p:cNvSpPr txBox="1"/>
          <p:nvPr/>
        </p:nvSpPr>
        <p:spPr>
          <a:xfrm>
            <a:off x="16134" y="5840759"/>
            <a:ext cx="8618899" cy="870688"/>
          </a:xfrm>
          <a:prstGeom prst="rect">
            <a:avLst/>
          </a:prstGeom>
          <a:noFill/>
        </p:spPr>
        <p:txBody>
          <a:bodyPr wrap="square" rtlCol="0">
            <a:spAutoFit/>
          </a:bodyPr>
          <a:lstStyle/>
          <a:p>
            <a:pPr algn="ctr">
              <a:lnSpc>
                <a:spcPct val="150000"/>
              </a:lnSpc>
            </a:pPr>
            <a:r>
              <a:rPr lang="es-ES" dirty="0">
                <a:solidFill>
                  <a:schemeClr val="bg1"/>
                </a:solidFill>
              </a:rPr>
              <a:t>Si el bug se detecta, comienza a realizar el muestreo con </a:t>
            </a:r>
            <a:r>
              <a:rPr lang="es-ES" i="1" dirty="0" err="1">
                <a:solidFill>
                  <a:schemeClr val="bg1"/>
                </a:solidFill>
              </a:rPr>
              <a:t>systemtap</a:t>
            </a:r>
            <a:r>
              <a:rPr lang="es-ES" dirty="0">
                <a:solidFill>
                  <a:schemeClr val="bg1"/>
                </a:solidFill>
              </a:rPr>
              <a:t> unos 20ms, para evitar un </a:t>
            </a:r>
            <a:r>
              <a:rPr lang="es-ES" i="1" dirty="0" err="1">
                <a:solidFill>
                  <a:schemeClr val="bg1"/>
                </a:solidFill>
              </a:rPr>
              <a:t>overhead</a:t>
            </a:r>
            <a:r>
              <a:rPr lang="es-ES" dirty="0">
                <a:solidFill>
                  <a:schemeClr val="bg1"/>
                </a:solidFill>
              </a:rPr>
              <a:t> excesivo.</a:t>
            </a:r>
          </a:p>
        </p:txBody>
      </p:sp>
    </p:spTree>
    <p:extLst>
      <p:ext uri="{BB962C8B-B14F-4D97-AF65-F5344CB8AC3E}">
        <p14:creationId xmlns:p14="http://schemas.microsoft.com/office/powerpoint/2010/main" val="3185226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8528365"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Herramientas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516048" y="812418"/>
            <a:ext cx="7243759"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Online </a:t>
            </a:r>
            <a:r>
              <a:rPr lang="es-ES" sz="2800" i="1" dirty="0" err="1">
                <a:solidFill>
                  <a:schemeClr val="accent2"/>
                </a:solidFill>
                <a:latin typeface="Amasis MT Pro Black"/>
              </a:rPr>
              <a:t>Sanity</a:t>
            </a:r>
            <a:r>
              <a:rPr lang="es-ES" sz="2800" i="1" dirty="0">
                <a:solidFill>
                  <a:schemeClr val="accent2"/>
                </a:solidFill>
                <a:latin typeface="Amasis MT Pro Black"/>
              </a:rPr>
              <a:t> </a:t>
            </a:r>
            <a:r>
              <a:rPr lang="es-ES" sz="2800" i="1" dirty="0" err="1">
                <a:solidFill>
                  <a:schemeClr val="accent2"/>
                </a:solidFill>
                <a:latin typeface="Amasis MT Pro Black"/>
              </a:rPr>
              <a:t>Checker</a:t>
            </a:r>
            <a:endParaRPr lang="es-ES" dirty="0">
              <a:solidFill>
                <a:schemeClr val="accent2"/>
              </a:solidFill>
            </a:endParaRPr>
          </a:p>
        </p:txBody>
      </p:sp>
      <p:pic>
        <p:nvPicPr>
          <p:cNvPr id="24" name="Imagen 23">
            <a:extLst>
              <a:ext uri="{FF2B5EF4-FFF2-40B4-BE49-F238E27FC236}">
                <a16:creationId xmlns:a16="http://schemas.microsoft.com/office/drawing/2014/main" id="{3CF5AFC0-C70D-B5C4-3FCA-278ED62E60AF}"/>
              </a:ext>
            </a:extLst>
          </p:cNvPr>
          <p:cNvPicPr>
            <a:picLocks noChangeAspect="1"/>
          </p:cNvPicPr>
          <p:nvPr/>
        </p:nvPicPr>
        <p:blipFill>
          <a:blip r:embed="rId3"/>
          <a:stretch>
            <a:fillRect/>
          </a:stretch>
        </p:blipFill>
        <p:spPr>
          <a:xfrm>
            <a:off x="1966170" y="1394036"/>
            <a:ext cx="4718829" cy="31458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5" name="CuadroTexto 24">
            <a:extLst>
              <a:ext uri="{FF2B5EF4-FFF2-40B4-BE49-F238E27FC236}">
                <a16:creationId xmlns:a16="http://schemas.microsoft.com/office/drawing/2014/main" id="{67FC733F-A8F7-AB47-814D-44AEDCE7C8AA}"/>
              </a:ext>
            </a:extLst>
          </p:cNvPr>
          <p:cNvSpPr txBox="1"/>
          <p:nvPr/>
        </p:nvSpPr>
        <p:spPr>
          <a:xfrm>
            <a:off x="-1" y="4598641"/>
            <a:ext cx="4409038" cy="870688"/>
          </a:xfrm>
          <a:prstGeom prst="rect">
            <a:avLst/>
          </a:prstGeom>
          <a:noFill/>
        </p:spPr>
        <p:txBody>
          <a:bodyPr wrap="square" rtlCol="0">
            <a:spAutoFit/>
          </a:bodyPr>
          <a:lstStyle/>
          <a:p>
            <a:pPr algn="ctr">
              <a:lnSpc>
                <a:spcPct val="150000"/>
              </a:lnSpc>
            </a:pPr>
            <a:r>
              <a:rPr lang="es-ES" b="1" dirty="0">
                <a:solidFill>
                  <a:schemeClr val="bg1"/>
                </a:solidFill>
              </a:rPr>
              <a:t>S</a:t>
            </a:r>
            <a:r>
              <a:rPr lang="es-ES" dirty="0">
                <a:solidFill>
                  <a:schemeClr val="bg1"/>
                </a:solidFill>
              </a:rPr>
              <a:t> </a:t>
            </a:r>
            <a:r>
              <a:rPr lang="es-ES" dirty="0">
                <a:solidFill>
                  <a:schemeClr val="bg1"/>
                </a:solidFill>
                <a:sym typeface="Wingdings" panose="05000000000000000000" pitchFamily="2" charset="2"/>
              </a:rPr>
              <a:t> Periodo fijado para realizar las comprobaciones (1s aprox.).</a:t>
            </a:r>
            <a:endParaRPr lang="es-ES" dirty="0">
              <a:solidFill>
                <a:schemeClr val="bg1"/>
              </a:solidFill>
            </a:endParaRPr>
          </a:p>
        </p:txBody>
      </p:sp>
      <p:sp>
        <p:nvSpPr>
          <p:cNvPr id="26" name="CuadroTexto 25">
            <a:extLst>
              <a:ext uri="{FF2B5EF4-FFF2-40B4-BE49-F238E27FC236}">
                <a16:creationId xmlns:a16="http://schemas.microsoft.com/office/drawing/2014/main" id="{250C07D1-9A76-F53C-93CF-80409F5A68E9}"/>
              </a:ext>
            </a:extLst>
          </p:cNvPr>
          <p:cNvSpPr txBox="1"/>
          <p:nvPr/>
        </p:nvSpPr>
        <p:spPr>
          <a:xfrm>
            <a:off x="4325584" y="4593276"/>
            <a:ext cx="4718829" cy="870688"/>
          </a:xfrm>
          <a:prstGeom prst="rect">
            <a:avLst/>
          </a:prstGeom>
          <a:noFill/>
        </p:spPr>
        <p:txBody>
          <a:bodyPr wrap="square" rtlCol="0">
            <a:spAutoFit/>
          </a:bodyPr>
          <a:lstStyle/>
          <a:p>
            <a:pPr algn="ctr">
              <a:lnSpc>
                <a:spcPct val="150000"/>
              </a:lnSpc>
            </a:pPr>
            <a:r>
              <a:rPr lang="es-ES" b="1" dirty="0">
                <a:solidFill>
                  <a:schemeClr val="bg1"/>
                </a:solidFill>
              </a:rPr>
              <a:t>M</a:t>
            </a:r>
            <a:r>
              <a:rPr lang="es-ES" dirty="0">
                <a:solidFill>
                  <a:schemeClr val="bg1"/>
                </a:solidFill>
              </a:rPr>
              <a:t> </a:t>
            </a:r>
            <a:r>
              <a:rPr lang="es-ES" dirty="0">
                <a:solidFill>
                  <a:schemeClr val="bg1"/>
                </a:solidFill>
                <a:sym typeface="Wingdings" panose="05000000000000000000" pitchFamily="2" charset="2"/>
              </a:rPr>
              <a:t> Periodo fijado para determinar si es un incumplimiento preocupante (100ms)</a:t>
            </a:r>
            <a:endParaRPr lang="es-ES" dirty="0">
              <a:solidFill>
                <a:schemeClr val="bg1"/>
              </a:solidFill>
            </a:endParaRPr>
          </a:p>
        </p:txBody>
      </p:sp>
      <p:sp>
        <p:nvSpPr>
          <p:cNvPr id="27" name="CuadroTexto 26">
            <a:extLst>
              <a:ext uri="{FF2B5EF4-FFF2-40B4-BE49-F238E27FC236}">
                <a16:creationId xmlns:a16="http://schemas.microsoft.com/office/drawing/2014/main" id="{2DB3F02F-D38A-FAA3-4B0A-B2798ED1459A}"/>
              </a:ext>
            </a:extLst>
          </p:cNvPr>
          <p:cNvSpPr txBox="1"/>
          <p:nvPr/>
        </p:nvSpPr>
        <p:spPr>
          <a:xfrm>
            <a:off x="16134" y="5840759"/>
            <a:ext cx="8618899" cy="870688"/>
          </a:xfrm>
          <a:prstGeom prst="rect">
            <a:avLst/>
          </a:prstGeom>
          <a:noFill/>
        </p:spPr>
        <p:txBody>
          <a:bodyPr wrap="square" rtlCol="0">
            <a:spAutoFit/>
          </a:bodyPr>
          <a:lstStyle/>
          <a:p>
            <a:pPr algn="ctr">
              <a:lnSpc>
                <a:spcPct val="150000"/>
              </a:lnSpc>
            </a:pPr>
            <a:r>
              <a:rPr lang="es-ES" dirty="0">
                <a:solidFill>
                  <a:schemeClr val="bg1"/>
                </a:solidFill>
              </a:rPr>
              <a:t>Si el bug se detecta, comienza a realizar el muestreo con </a:t>
            </a:r>
            <a:r>
              <a:rPr lang="es-ES" i="1" dirty="0" err="1">
                <a:solidFill>
                  <a:schemeClr val="bg1"/>
                </a:solidFill>
              </a:rPr>
              <a:t>systemtap</a:t>
            </a:r>
            <a:r>
              <a:rPr lang="es-ES" dirty="0">
                <a:solidFill>
                  <a:schemeClr val="bg1"/>
                </a:solidFill>
              </a:rPr>
              <a:t> unos 20ms, para evitar un </a:t>
            </a:r>
            <a:r>
              <a:rPr lang="es-ES" i="1" dirty="0" err="1">
                <a:solidFill>
                  <a:schemeClr val="bg1"/>
                </a:solidFill>
              </a:rPr>
              <a:t>overhead</a:t>
            </a:r>
            <a:r>
              <a:rPr lang="es-ES" dirty="0">
                <a:solidFill>
                  <a:schemeClr val="bg1"/>
                </a:solidFill>
              </a:rPr>
              <a:t> excesivo.</a:t>
            </a:r>
          </a:p>
        </p:txBody>
      </p:sp>
      <p:pic>
        <p:nvPicPr>
          <p:cNvPr id="4" name="Imagen 3">
            <a:extLst>
              <a:ext uri="{FF2B5EF4-FFF2-40B4-BE49-F238E27FC236}">
                <a16:creationId xmlns:a16="http://schemas.microsoft.com/office/drawing/2014/main" id="{8CAC06C0-3DCB-2772-4076-55736F9B5003}"/>
              </a:ext>
            </a:extLst>
          </p:cNvPr>
          <p:cNvPicPr>
            <a:picLocks noChangeAspect="1"/>
          </p:cNvPicPr>
          <p:nvPr/>
        </p:nvPicPr>
        <p:blipFill>
          <a:blip r:embed="rId4"/>
          <a:stretch>
            <a:fillRect/>
          </a:stretch>
        </p:blipFill>
        <p:spPr>
          <a:xfrm>
            <a:off x="16134" y="896594"/>
            <a:ext cx="9127865" cy="59407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817647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8528365"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Herramientas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516048" y="812418"/>
            <a:ext cx="7243759" cy="500137"/>
          </a:xfrm>
          <a:prstGeom prst="rect">
            <a:avLst/>
          </a:prstGeom>
          <a:noFill/>
        </p:spPr>
        <p:txBody>
          <a:bodyPr wrap="square" lIns="68580" tIns="34290" rIns="68580" bIns="34290" rtlCol="0" anchor="t">
            <a:spAutoFit/>
          </a:bodyPr>
          <a:lstStyle/>
          <a:p>
            <a:pPr algn="ctr"/>
            <a:r>
              <a:rPr lang="es-ES" sz="2800" i="1" dirty="0" err="1">
                <a:solidFill>
                  <a:schemeClr val="accent2"/>
                </a:solidFill>
                <a:latin typeface="Amasis MT Pro Black"/>
              </a:rPr>
              <a:t>Scheduler</a:t>
            </a:r>
            <a:r>
              <a:rPr lang="es-ES" sz="2800" i="1" dirty="0">
                <a:solidFill>
                  <a:schemeClr val="accent2"/>
                </a:solidFill>
                <a:latin typeface="Amasis MT Pro Black"/>
              </a:rPr>
              <a:t> </a:t>
            </a:r>
            <a:r>
              <a:rPr lang="es-ES" sz="2800" i="1" dirty="0" err="1">
                <a:solidFill>
                  <a:schemeClr val="accent2"/>
                </a:solidFill>
                <a:latin typeface="Amasis MT Pro Black"/>
              </a:rPr>
              <a:t>Visualization</a:t>
            </a:r>
            <a:r>
              <a:rPr lang="es-ES" sz="2800" i="1" dirty="0">
                <a:solidFill>
                  <a:schemeClr val="accent2"/>
                </a:solidFill>
                <a:latin typeface="Amasis MT Pro Black"/>
              </a:rPr>
              <a:t> Tool</a:t>
            </a:r>
            <a:endParaRPr lang="es-ES" dirty="0">
              <a:solidFill>
                <a:schemeClr val="accent2"/>
              </a:solidFill>
            </a:endParaRPr>
          </a:p>
        </p:txBody>
      </p:sp>
      <p:sp>
        <p:nvSpPr>
          <p:cNvPr id="27" name="CuadroTexto 26">
            <a:extLst>
              <a:ext uri="{FF2B5EF4-FFF2-40B4-BE49-F238E27FC236}">
                <a16:creationId xmlns:a16="http://schemas.microsoft.com/office/drawing/2014/main" id="{2DB3F02F-D38A-FAA3-4B0A-B2798ED1459A}"/>
              </a:ext>
            </a:extLst>
          </p:cNvPr>
          <p:cNvSpPr txBox="1"/>
          <p:nvPr/>
        </p:nvSpPr>
        <p:spPr>
          <a:xfrm>
            <a:off x="-1" y="1489333"/>
            <a:ext cx="9144000" cy="544117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dirty="0">
                <a:solidFill>
                  <a:schemeClr val="bg1"/>
                </a:solidFill>
              </a:rPr>
              <a:t>Permite mostrar la actividad realizada relacionada con la planificación.</a:t>
            </a:r>
          </a:p>
          <a:p>
            <a:pPr marL="285750" indent="-285750">
              <a:lnSpc>
                <a:spcPct val="150000"/>
              </a:lnSpc>
              <a:buFont typeface="Arial" panose="020B0604020202020204" pitchFamily="34" charset="0"/>
              <a:buChar char="•"/>
            </a:pPr>
            <a:r>
              <a:rPr lang="es-ES" dirty="0">
                <a:solidFill>
                  <a:schemeClr val="bg1"/>
                </a:solidFill>
              </a:rPr>
              <a:t>Perfila y muestra concretamente:</a:t>
            </a:r>
          </a:p>
          <a:p>
            <a:pPr marL="742950" lvl="1" indent="-285750">
              <a:lnSpc>
                <a:spcPct val="150000"/>
              </a:lnSpc>
              <a:buFont typeface="Courier New" panose="02070309020205020404" pitchFamily="49" charset="0"/>
              <a:buChar char="o"/>
            </a:pPr>
            <a:r>
              <a:rPr lang="es-ES" dirty="0">
                <a:solidFill>
                  <a:schemeClr val="bg1"/>
                </a:solidFill>
              </a:rPr>
              <a:t>El tamaño de las colas.</a:t>
            </a:r>
          </a:p>
          <a:p>
            <a:pPr marL="742950" lvl="1" indent="-285750">
              <a:lnSpc>
                <a:spcPct val="150000"/>
              </a:lnSpc>
              <a:buFont typeface="Courier New" panose="02070309020205020404" pitchFamily="49" charset="0"/>
              <a:buChar char="o"/>
            </a:pPr>
            <a:r>
              <a:rPr lang="es-ES" dirty="0">
                <a:solidFill>
                  <a:schemeClr val="bg1"/>
                </a:solidFill>
              </a:rPr>
              <a:t>La carga (l</a:t>
            </a:r>
            <a:r>
              <a:rPr lang="es-ES" i="1" dirty="0">
                <a:solidFill>
                  <a:schemeClr val="bg1"/>
                </a:solidFill>
              </a:rPr>
              <a:t>oad</a:t>
            </a:r>
            <a:r>
              <a:rPr lang="es-ES" dirty="0">
                <a:solidFill>
                  <a:schemeClr val="bg1"/>
                </a:solidFill>
              </a:rPr>
              <a:t>) total de cada cola.</a:t>
            </a:r>
          </a:p>
          <a:p>
            <a:pPr marL="742950" lvl="1" indent="-285750">
              <a:lnSpc>
                <a:spcPct val="150000"/>
              </a:lnSpc>
              <a:buFont typeface="Courier New" panose="02070309020205020404" pitchFamily="49" charset="0"/>
              <a:buChar char="o"/>
            </a:pPr>
            <a:r>
              <a:rPr lang="es-ES" i="1" dirty="0">
                <a:solidFill>
                  <a:schemeClr val="bg1"/>
                </a:solidFill>
              </a:rPr>
              <a:t>Cores</a:t>
            </a:r>
            <a:r>
              <a:rPr lang="es-ES" dirty="0">
                <a:solidFill>
                  <a:schemeClr val="bg1"/>
                </a:solidFill>
              </a:rPr>
              <a:t> considerados en cada balanceo y </a:t>
            </a:r>
            <a:r>
              <a:rPr lang="es-ES" i="1" dirty="0" err="1">
                <a:solidFill>
                  <a:schemeClr val="bg1"/>
                </a:solidFill>
              </a:rPr>
              <a:t>wakes</a:t>
            </a:r>
            <a:r>
              <a:rPr lang="es-ES" dirty="0">
                <a:solidFill>
                  <a:schemeClr val="bg1"/>
                </a:solidFill>
              </a:rPr>
              <a:t>.</a:t>
            </a:r>
          </a:p>
          <a:p>
            <a:pPr lvl="1">
              <a:lnSpc>
                <a:spcPct val="150000"/>
              </a:lnSpc>
            </a:pPr>
            <a:endParaRPr lang="es-ES" dirty="0">
              <a:solidFill>
                <a:schemeClr val="bg1"/>
              </a:solidFill>
            </a:endParaRPr>
          </a:p>
          <a:p>
            <a:pPr marL="285750" indent="-285750">
              <a:lnSpc>
                <a:spcPct val="150000"/>
              </a:lnSpc>
              <a:buFont typeface="Arial" panose="020B0604020202020204" pitchFamily="34" charset="0"/>
              <a:buChar char="•"/>
            </a:pPr>
            <a:r>
              <a:rPr lang="es-ES" dirty="0">
                <a:solidFill>
                  <a:schemeClr val="bg1"/>
                </a:solidFill>
              </a:rPr>
              <a:t>No realiza un muestreo continuo y se limita a la detección de cambios.</a:t>
            </a:r>
          </a:p>
          <a:p>
            <a:pPr marL="285750" indent="-285750">
              <a:lnSpc>
                <a:spcPct val="150000"/>
              </a:lnSpc>
              <a:buFont typeface="Arial" panose="020B0604020202020204" pitchFamily="34" charset="0"/>
              <a:buChar char="•"/>
            </a:pPr>
            <a:r>
              <a:rPr lang="es-ES" dirty="0">
                <a:solidFill>
                  <a:schemeClr val="bg1"/>
                </a:solidFill>
              </a:rPr>
              <a:t>Toda la información se almacena en un </a:t>
            </a:r>
            <a:r>
              <a:rPr lang="es-ES" i="1" dirty="0">
                <a:solidFill>
                  <a:schemeClr val="bg1"/>
                </a:solidFill>
              </a:rPr>
              <a:t>array</a:t>
            </a:r>
            <a:r>
              <a:rPr lang="es-ES" dirty="0">
                <a:solidFill>
                  <a:schemeClr val="bg1"/>
                </a:solidFill>
              </a:rPr>
              <a:t> global para reducir el </a:t>
            </a:r>
            <a:r>
              <a:rPr lang="es-ES" i="1" dirty="0" err="1">
                <a:solidFill>
                  <a:schemeClr val="bg1"/>
                </a:solidFill>
              </a:rPr>
              <a:t>overhead</a:t>
            </a:r>
            <a:r>
              <a:rPr lang="es-ES" dirty="0">
                <a:solidFill>
                  <a:schemeClr val="bg1"/>
                </a:solidFill>
              </a:rPr>
              <a:t>.</a:t>
            </a:r>
          </a:p>
          <a:p>
            <a:pPr marL="285750" indent="-285750">
              <a:lnSpc>
                <a:spcPct val="150000"/>
              </a:lnSpc>
              <a:buFont typeface="Arial" panose="020B0604020202020204" pitchFamily="34" charset="0"/>
              <a:buChar char="•"/>
            </a:pPr>
            <a:r>
              <a:rPr lang="es-ES" dirty="0">
                <a:solidFill>
                  <a:schemeClr val="bg1"/>
                </a:solidFill>
              </a:rPr>
              <a:t>Esto implica modificar algunas funciones del </a:t>
            </a:r>
            <a:r>
              <a:rPr lang="es-ES" dirty="0" err="1">
                <a:solidFill>
                  <a:schemeClr val="bg1"/>
                </a:solidFill>
              </a:rPr>
              <a:t>kernel</a:t>
            </a:r>
            <a:r>
              <a:rPr lang="es-ES" dirty="0">
                <a:solidFill>
                  <a:schemeClr val="bg1"/>
                </a:solidFill>
              </a:rPr>
              <a:t> para registrar los cambios:</a:t>
            </a:r>
          </a:p>
          <a:p>
            <a:pPr marL="742950" lvl="1" indent="-285750">
              <a:lnSpc>
                <a:spcPct val="150000"/>
              </a:lnSpc>
              <a:buFont typeface="Courier New" panose="02070309020205020404" pitchFamily="49" charset="0"/>
              <a:buChar char="o"/>
            </a:pPr>
            <a:r>
              <a:rPr lang="es-ES" i="1" dirty="0" err="1">
                <a:solidFill>
                  <a:schemeClr val="bg1"/>
                </a:solidFill>
              </a:rPr>
              <a:t>add_nr_running</a:t>
            </a:r>
            <a:r>
              <a:rPr lang="es-ES" i="1" dirty="0">
                <a:solidFill>
                  <a:schemeClr val="bg1"/>
                </a:solidFill>
              </a:rPr>
              <a:t> </a:t>
            </a:r>
            <a:r>
              <a:rPr lang="es-ES" dirty="0">
                <a:solidFill>
                  <a:schemeClr val="bg1"/>
                </a:solidFill>
              </a:rPr>
              <a:t>y </a:t>
            </a:r>
            <a:r>
              <a:rPr lang="es-ES" i="1" dirty="0" err="1">
                <a:solidFill>
                  <a:schemeClr val="bg1"/>
                </a:solidFill>
              </a:rPr>
              <a:t>sub_nr_running</a:t>
            </a:r>
            <a:r>
              <a:rPr lang="es-ES" dirty="0">
                <a:solidFill>
                  <a:schemeClr val="bg1"/>
                </a:solidFill>
              </a:rPr>
              <a:t>: Tamaño de cada cola.</a:t>
            </a:r>
          </a:p>
          <a:p>
            <a:pPr marL="742950" lvl="1" indent="-285750">
              <a:lnSpc>
                <a:spcPct val="150000"/>
              </a:lnSpc>
              <a:buFont typeface="Courier New" panose="02070309020205020404" pitchFamily="49" charset="0"/>
              <a:buChar char="o"/>
            </a:pPr>
            <a:r>
              <a:rPr lang="es-ES" i="1" dirty="0" err="1">
                <a:solidFill>
                  <a:schemeClr val="bg1"/>
                </a:solidFill>
              </a:rPr>
              <a:t>account_entity_enqueue</a:t>
            </a:r>
            <a:r>
              <a:rPr lang="es-ES" dirty="0">
                <a:solidFill>
                  <a:schemeClr val="bg1"/>
                </a:solidFill>
              </a:rPr>
              <a:t>… : Load de cada cola.</a:t>
            </a:r>
          </a:p>
          <a:p>
            <a:pPr marL="742950" lvl="1" indent="-285750">
              <a:lnSpc>
                <a:spcPct val="150000"/>
              </a:lnSpc>
              <a:buFont typeface="Courier New" panose="02070309020205020404" pitchFamily="49" charset="0"/>
              <a:buChar char="o"/>
            </a:pPr>
            <a:r>
              <a:rPr lang="es-ES" i="1" dirty="0" err="1">
                <a:solidFill>
                  <a:schemeClr val="bg1"/>
                </a:solidFill>
              </a:rPr>
              <a:t>select_iddle_sibling</a:t>
            </a:r>
            <a:r>
              <a:rPr lang="es-ES" dirty="0">
                <a:solidFill>
                  <a:schemeClr val="bg1"/>
                </a:solidFill>
              </a:rPr>
              <a:t>… : Registrar si el </a:t>
            </a:r>
            <a:r>
              <a:rPr lang="es-ES" i="1" dirty="0" err="1">
                <a:solidFill>
                  <a:schemeClr val="bg1"/>
                </a:solidFill>
              </a:rPr>
              <a:t>core</a:t>
            </a:r>
            <a:r>
              <a:rPr lang="es-ES" dirty="0">
                <a:solidFill>
                  <a:schemeClr val="bg1"/>
                </a:solidFill>
              </a:rPr>
              <a:t> se empleó (1) o no (0).</a:t>
            </a:r>
          </a:p>
        </p:txBody>
      </p:sp>
    </p:spTree>
    <p:extLst>
      <p:ext uri="{BB962C8B-B14F-4D97-AF65-F5344CB8AC3E}">
        <p14:creationId xmlns:p14="http://schemas.microsoft.com/office/powerpoint/2010/main" val="2853882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393E46CD-9003-F19F-24EA-30E7012E54CA}"/>
              </a:ext>
            </a:extLst>
          </p:cNvPr>
          <p:cNvSpPr txBox="1"/>
          <p:nvPr/>
        </p:nvSpPr>
        <p:spPr>
          <a:xfrm>
            <a:off x="144975" y="4653619"/>
            <a:ext cx="2367479" cy="870688"/>
          </a:xfrm>
          <a:prstGeom prst="rect">
            <a:avLst/>
          </a:prstGeom>
          <a:noFill/>
        </p:spPr>
        <p:txBody>
          <a:bodyPr wrap="square" rtlCol="0">
            <a:spAutoFit/>
          </a:bodyPr>
          <a:lstStyle/>
          <a:p>
            <a:pPr algn="ctr">
              <a:lnSpc>
                <a:spcPct val="150000"/>
              </a:lnSpc>
            </a:pPr>
            <a:r>
              <a:rPr lang="es-ES" dirty="0">
                <a:solidFill>
                  <a:schemeClr val="bg1"/>
                </a:solidFill>
              </a:rPr>
              <a:t>Mayor complejidad</a:t>
            </a:r>
          </a:p>
        </p:txBody>
      </p:sp>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8528365"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Lecciones</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05476" y="4903641"/>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310560" y="773089"/>
            <a:ext cx="7876638"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El planteamiento del </a:t>
            </a:r>
            <a:r>
              <a:rPr lang="es-ES" sz="2800" i="1" dirty="0" err="1">
                <a:solidFill>
                  <a:schemeClr val="accent2"/>
                </a:solidFill>
                <a:latin typeface="Amasis MT Pro Black"/>
              </a:rPr>
              <a:t>scheduler</a:t>
            </a:r>
            <a:endParaRPr lang="es-ES" dirty="0">
              <a:solidFill>
                <a:schemeClr val="accent2"/>
              </a:solidFill>
            </a:endParaRPr>
          </a:p>
        </p:txBody>
      </p:sp>
      <p:sp>
        <p:nvSpPr>
          <p:cNvPr id="27" name="CuadroTexto 26">
            <a:extLst>
              <a:ext uri="{FF2B5EF4-FFF2-40B4-BE49-F238E27FC236}">
                <a16:creationId xmlns:a16="http://schemas.microsoft.com/office/drawing/2014/main" id="{2DB3F02F-D38A-FAA3-4B0A-B2798ED1459A}"/>
              </a:ext>
            </a:extLst>
          </p:cNvPr>
          <p:cNvSpPr txBox="1"/>
          <p:nvPr/>
        </p:nvSpPr>
        <p:spPr>
          <a:xfrm>
            <a:off x="-1" y="1489333"/>
            <a:ext cx="9144000" cy="294817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dirty="0">
                <a:solidFill>
                  <a:schemeClr val="bg1"/>
                </a:solidFill>
              </a:rPr>
              <a:t>El </a:t>
            </a:r>
            <a:r>
              <a:rPr lang="es-ES" i="1" dirty="0" err="1">
                <a:solidFill>
                  <a:schemeClr val="bg1"/>
                </a:solidFill>
              </a:rPr>
              <a:t>scheduler</a:t>
            </a:r>
            <a:r>
              <a:rPr lang="es-ES" dirty="0">
                <a:solidFill>
                  <a:schemeClr val="bg1"/>
                </a:solidFill>
              </a:rPr>
              <a:t>, hoy en día, debe de tener en cuenta aspectos relacionados con la gestión de una memoria más compleja y el consumo energético.</a:t>
            </a:r>
          </a:p>
          <a:p>
            <a:pPr marL="285750" indent="-285750">
              <a:lnSpc>
                <a:spcPct val="150000"/>
              </a:lnSpc>
              <a:buFont typeface="Arial" panose="020B0604020202020204" pitchFamily="34" charset="0"/>
              <a:buChar char="•"/>
            </a:pPr>
            <a:r>
              <a:rPr lang="es-ES" dirty="0">
                <a:solidFill>
                  <a:schemeClr val="bg1"/>
                </a:solidFill>
              </a:rPr>
              <a:t>Resulta complejo seguir entendiendo el </a:t>
            </a:r>
            <a:r>
              <a:rPr lang="es-ES" i="1" dirty="0" err="1">
                <a:solidFill>
                  <a:schemeClr val="bg1"/>
                </a:solidFill>
              </a:rPr>
              <a:t>scheduler</a:t>
            </a:r>
            <a:r>
              <a:rPr lang="es-ES" dirty="0">
                <a:solidFill>
                  <a:schemeClr val="bg1"/>
                </a:solidFill>
              </a:rPr>
              <a:t> como una pieza simple y aislada del </a:t>
            </a:r>
            <a:r>
              <a:rPr lang="es-ES" i="1" dirty="0" err="1">
                <a:solidFill>
                  <a:schemeClr val="bg1"/>
                </a:solidFill>
              </a:rPr>
              <a:t>kernel</a:t>
            </a:r>
            <a:r>
              <a:rPr lang="es-ES" dirty="0">
                <a:solidFill>
                  <a:schemeClr val="bg1"/>
                </a:solidFill>
              </a:rPr>
              <a:t>.</a:t>
            </a:r>
          </a:p>
          <a:p>
            <a:pPr marL="285750" indent="-285750">
              <a:lnSpc>
                <a:spcPct val="150000"/>
              </a:lnSpc>
              <a:buFont typeface="Arial" panose="020B0604020202020204" pitchFamily="34" charset="0"/>
              <a:buChar char="•"/>
            </a:pPr>
            <a:r>
              <a:rPr lang="es-ES" dirty="0">
                <a:solidFill>
                  <a:schemeClr val="bg1"/>
                </a:solidFill>
              </a:rPr>
              <a:t>Existen varios </a:t>
            </a:r>
            <a:r>
              <a:rPr lang="es-ES" i="1" dirty="0" err="1">
                <a:solidFill>
                  <a:schemeClr val="bg1"/>
                </a:solidFill>
              </a:rPr>
              <a:t>papers</a:t>
            </a:r>
            <a:r>
              <a:rPr lang="es-ES" dirty="0">
                <a:solidFill>
                  <a:schemeClr val="bg1"/>
                </a:solidFill>
              </a:rPr>
              <a:t> abordando problemáticas similares, como el hecho de tener en cuenta la separación en nodos NUMA o el apagado de </a:t>
            </a:r>
            <a:r>
              <a:rPr lang="es-ES" i="1" dirty="0" err="1">
                <a:solidFill>
                  <a:schemeClr val="bg1"/>
                </a:solidFill>
              </a:rPr>
              <a:t>cores</a:t>
            </a:r>
            <a:r>
              <a:rPr lang="es-ES" dirty="0">
                <a:solidFill>
                  <a:schemeClr val="bg1"/>
                </a:solidFill>
              </a:rPr>
              <a:t> por cuestiones energéticas.</a:t>
            </a:r>
          </a:p>
        </p:txBody>
      </p:sp>
      <p:sp>
        <p:nvSpPr>
          <p:cNvPr id="3" name="Flecha: a la derecha 2">
            <a:extLst>
              <a:ext uri="{FF2B5EF4-FFF2-40B4-BE49-F238E27FC236}">
                <a16:creationId xmlns:a16="http://schemas.microsoft.com/office/drawing/2014/main" id="{EC19421A-B321-A2BD-C508-85A3D958CC6E}"/>
              </a:ext>
            </a:extLst>
          </p:cNvPr>
          <p:cNvSpPr/>
          <p:nvPr/>
        </p:nvSpPr>
        <p:spPr>
          <a:xfrm rot="5400000">
            <a:off x="4201332" y="4259817"/>
            <a:ext cx="634627"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4" name="CuadroTexto 3">
            <a:extLst>
              <a:ext uri="{FF2B5EF4-FFF2-40B4-BE49-F238E27FC236}">
                <a16:creationId xmlns:a16="http://schemas.microsoft.com/office/drawing/2014/main" id="{7AC5A8FF-3536-4CCB-0002-BDAA4CE6BADE}"/>
              </a:ext>
            </a:extLst>
          </p:cNvPr>
          <p:cNvSpPr txBox="1"/>
          <p:nvPr/>
        </p:nvSpPr>
        <p:spPr>
          <a:xfrm>
            <a:off x="2357645" y="4674792"/>
            <a:ext cx="4409038" cy="870688"/>
          </a:xfrm>
          <a:prstGeom prst="rect">
            <a:avLst/>
          </a:prstGeom>
          <a:noFill/>
        </p:spPr>
        <p:txBody>
          <a:bodyPr wrap="square" rtlCol="0">
            <a:spAutoFit/>
          </a:bodyPr>
          <a:lstStyle/>
          <a:p>
            <a:pPr algn="ctr">
              <a:lnSpc>
                <a:spcPct val="150000"/>
              </a:lnSpc>
            </a:pPr>
            <a:r>
              <a:rPr lang="es-ES" dirty="0">
                <a:solidFill>
                  <a:schemeClr val="bg1"/>
                </a:solidFill>
              </a:rPr>
              <a:t>Pero muy pocas propuestas se implementan.</a:t>
            </a:r>
          </a:p>
        </p:txBody>
      </p:sp>
      <p:cxnSp>
        <p:nvCxnSpPr>
          <p:cNvPr id="6" name="Conector recto de flecha 5">
            <a:extLst>
              <a:ext uri="{FF2B5EF4-FFF2-40B4-BE49-F238E27FC236}">
                <a16:creationId xmlns:a16="http://schemas.microsoft.com/office/drawing/2014/main" id="{E7284E46-078A-4FE6-1E8B-997AAC396D2D}"/>
              </a:ext>
            </a:extLst>
          </p:cNvPr>
          <p:cNvCxnSpPr>
            <a:cxnSpLocks/>
          </p:cNvCxnSpPr>
          <p:nvPr/>
        </p:nvCxnSpPr>
        <p:spPr>
          <a:xfrm flipH="1">
            <a:off x="2190497" y="5099108"/>
            <a:ext cx="501541" cy="0"/>
          </a:xfrm>
          <a:prstGeom prst="straightConnector1">
            <a:avLst/>
          </a:prstGeom>
          <a:ln w="38100">
            <a:solidFill>
              <a:srgbClr val="002611"/>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35A013B3-7C19-AFC0-37A3-A7BC6F0E6129}"/>
              </a:ext>
            </a:extLst>
          </p:cNvPr>
          <p:cNvSpPr txBox="1"/>
          <p:nvPr/>
        </p:nvSpPr>
        <p:spPr>
          <a:xfrm>
            <a:off x="6669091" y="4861368"/>
            <a:ext cx="2367479" cy="455189"/>
          </a:xfrm>
          <a:prstGeom prst="rect">
            <a:avLst/>
          </a:prstGeom>
          <a:noFill/>
        </p:spPr>
        <p:txBody>
          <a:bodyPr wrap="square" rtlCol="0">
            <a:spAutoFit/>
          </a:bodyPr>
          <a:lstStyle/>
          <a:p>
            <a:pPr algn="ctr">
              <a:lnSpc>
                <a:spcPct val="150000"/>
              </a:lnSpc>
            </a:pPr>
            <a:r>
              <a:rPr lang="es-ES" dirty="0">
                <a:solidFill>
                  <a:schemeClr val="bg1"/>
                </a:solidFill>
              </a:rPr>
              <a:t>Más bugs</a:t>
            </a:r>
          </a:p>
        </p:txBody>
      </p:sp>
      <p:cxnSp>
        <p:nvCxnSpPr>
          <p:cNvPr id="11" name="Conector recto de flecha 10">
            <a:extLst>
              <a:ext uri="{FF2B5EF4-FFF2-40B4-BE49-F238E27FC236}">
                <a16:creationId xmlns:a16="http://schemas.microsoft.com/office/drawing/2014/main" id="{11A8C411-8D79-FCE1-74F2-0F3076AE89A1}"/>
              </a:ext>
            </a:extLst>
          </p:cNvPr>
          <p:cNvCxnSpPr>
            <a:cxnSpLocks/>
          </p:cNvCxnSpPr>
          <p:nvPr/>
        </p:nvCxnSpPr>
        <p:spPr>
          <a:xfrm>
            <a:off x="6587610" y="5099108"/>
            <a:ext cx="501541" cy="0"/>
          </a:xfrm>
          <a:prstGeom prst="straightConnector1">
            <a:avLst/>
          </a:prstGeom>
          <a:ln w="38100">
            <a:solidFill>
              <a:srgbClr val="002611"/>
            </a:solidFill>
            <a:tailEnd type="triangle"/>
          </a:ln>
        </p:spPr>
        <p:style>
          <a:lnRef idx="1">
            <a:schemeClr val="accent1"/>
          </a:lnRef>
          <a:fillRef idx="0">
            <a:schemeClr val="accent1"/>
          </a:fillRef>
          <a:effectRef idx="0">
            <a:schemeClr val="accent1"/>
          </a:effectRef>
          <a:fontRef idx="minor">
            <a:schemeClr val="tx1"/>
          </a:fontRef>
        </p:style>
      </p:cxnSp>
      <p:sp>
        <p:nvSpPr>
          <p:cNvPr id="12" name="Flecha: a la derecha 11">
            <a:extLst>
              <a:ext uri="{FF2B5EF4-FFF2-40B4-BE49-F238E27FC236}">
                <a16:creationId xmlns:a16="http://schemas.microsoft.com/office/drawing/2014/main" id="{CD8724A1-C4B6-8B39-AE31-9A2B7B4FC2B7}"/>
              </a:ext>
            </a:extLst>
          </p:cNvPr>
          <p:cNvSpPr/>
          <p:nvPr/>
        </p:nvSpPr>
        <p:spPr>
          <a:xfrm rot="5400000">
            <a:off x="4201332" y="5645413"/>
            <a:ext cx="634627"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13" name="CuadroTexto 12">
            <a:extLst>
              <a:ext uri="{FF2B5EF4-FFF2-40B4-BE49-F238E27FC236}">
                <a16:creationId xmlns:a16="http://schemas.microsoft.com/office/drawing/2014/main" id="{E8934CB0-2631-1709-FAA7-DEC6C978B8C1}"/>
              </a:ext>
            </a:extLst>
          </p:cNvPr>
          <p:cNvSpPr txBox="1"/>
          <p:nvPr/>
        </p:nvSpPr>
        <p:spPr>
          <a:xfrm>
            <a:off x="2260053" y="6158934"/>
            <a:ext cx="4409038" cy="455189"/>
          </a:xfrm>
          <a:prstGeom prst="rect">
            <a:avLst/>
          </a:prstGeom>
          <a:noFill/>
        </p:spPr>
        <p:txBody>
          <a:bodyPr wrap="square" rtlCol="0">
            <a:spAutoFit/>
          </a:bodyPr>
          <a:lstStyle/>
          <a:p>
            <a:pPr algn="ctr">
              <a:lnSpc>
                <a:spcPct val="150000"/>
              </a:lnSpc>
            </a:pPr>
            <a:r>
              <a:rPr lang="es-ES" dirty="0">
                <a:solidFill>
                  <a:schemeClr val="bg1"/>
                </a:solidFill>
              </a:rPr>
              <a:t>Hay que replantear </a:t>
            </a:r>
            <a:r>
              <a:rPr lang="es-ES">
                <a:solidFill>
                  <a:schemeClr val="bg1"/>
                </a:solidFill>
              </a:rPr>
              <a:t>la arquitectura.</a:t>
            </a:r>
            <a:endParaRPr lang="es-ES" dirty="0">
              <a:solidFill>
                <a:schemeClr val="bg1"/>
              </a:solidFill>
            </a:endParaRPr>
          </a:p>
        </p:txBody>
      </p:sp>
      <p:sp>
        <p:nvSpPr>
          <p:cNvPr id="7" name="CuadroTexto 6">
            <a:extLst>
              <a:ext uri="{FF2B5EF4-FFF2-40B4-BE49-F238E27FC236}">
                <a16:creationId xmlns:a16="http://schemas.microsoft.com/office/drawing/2014/main" id="{529BEAF5-4DE7-621A-00E0-7ACA87BC0230}"/>
              </a:ext>
            </a:extLst>
          </p:cNvPr>
          <p:cNvSpPr txBox="1"/>
          <p:nvPr/>
        </p:nvSpPr>
        <p:spPr>
          <a:xfrm>
            <a:off x="6042753" y="5683099"/>
            <a:ext cx="3620153" cy="931024"/>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Herramientas concretas</a:t>
            </a:r>
            <a:endParaRPr lang="es-ES" dirty="0">
              <a:solidFill>
                <a:schemeClr val="accent2"/>
              </a:solidFill>
            </a:endParaRPr>
          </a:p>
        </p:txBody>
      </p:sp>
      <p:cxnSp>
        <p:nvCxnSpPr>
          <p:cNvPr id="8" name="Conector recto de flecha 7">
            <a:extLst>
              <a:ext uri="{FF2B5EF4-FFF2-40B4-BE49-F238E27FC236}">
                <a16:creationId xmlns:a16="http://schemas.microsoft.com/office/drawing/2014/main" id="{126E0CC0-F3E8-E959-B05E-91A5D4F9D5B9}"/>
              </a:ext>
            </a:extLst>
          </p:cNvPr>
          <p:cNvCxnSpPr>
            <a:cxnSpLocks/>
            <a:endCxn id="7" idx="0"/>
          </p:cNvCxnSpPr>
          <p:nvPr/>
        </p:nvCxnSpPr>
        <p:spPr>
          <a:xfrm>
            <a:off x="7852829" y="5316557"/>
            <a:ext cx="1" cy="366542"/>
          </a:xfrm>
          <a:prstGeom prst="straightConnector1">
            <a:avLst/>
          </a:prstGeom>
          <a:ln w="38100">
            <a:solidFill>
              <a:srgbClr val="00261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4DE03F52-A409-CA93-E9BD-5AD89B2C99B2}"/>
              </a:ext>
            </a:extLst>
          </p:cNvPr>
          <p:cNvCxnSpPr>
            <a:cxnSpLocks/>
          </p:cNvCxnSpPr>
          <p:nvPr/>
        </p:nvCxnSpPr>
        <p:spPr>
          <a:xfrm>
            <a:off x="2512454" y="2960982"/>
            <a:ext cx="501541" cy="0"/>
          </a:xfrm>
          <a:prstGeom prst="straightConnector1">
            <a:avLst/>
          </a:prstGeom>
          <a:ln w="38100">
            <a:solidFill>
              <a:srgbClr val="002611"/>
            </a:solidFill>
            <a:tailEnd type="triangle"/>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1DCAF860-9A9D-8F84-73C6-ECC2C822C626}"/>
              </a:ext>
            </a:extLst>
          </p:cNvPr>
          <p:cNvSpPr txBox="1"/>
          <p:nvPr/>
        </p:nvSpPr>
        <p:spPr>
          <a:xfrm>
            <a:off x="2956464" y="2719289"/>
            <a:ext cx="2615434" cy="455189"/>
          </a:xfrm>
          <a:prstGeom prst="rect">
            <a:avLst/>
          </a:prstGeom>
          <a:noFill/>
        </p:spPr>
        <p:txBody>
          <a:bodyPr wrap="square" rtlCol="0">
            <a:spAutoFit/>
          </a:bodyPr>
          <a:lstStyle/>
          <a:p>
            <a:pPr algn="ctr">
              <a:lnSpc>
                <a:spcPct val="150000"/>
              </a:lnSpc>
            </a:pPr>
            <a:r>
              <a:rPr lang="es-ES" dirty="0">
                <a:solidFill>
                  <a:schemeClr val="bg1"/>
                </a:solidFill>
              </a:rPr>
              <a:t>Complica el código.</a:t>
            </a:r>
          </a:p>
        </p:txBody>
      </p:sp>
    </p:spTree>
    <p:extLst>
      <p:ext uri="{BB962C8B-B14F-4D97-AF65-F5344CB8AC3E}">
        <p14:creationId xmlns:p14="http://schemas.microsoft.com/office/powerpoint/2010/main" val="41936547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182358"/>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Introducción</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6" name="CuadroTexto 5">
            <a:extLst>
              <a:ext uri="{FF2B5EF4-FFF2-40B4-BE49-F238E27FC236}">
                <a16:creationId xmlns:a16="http://schemas.microsoft.com/office/drawing/2014/main" id="{D0339A20-5DCF-8EA0-972D-CEE76C5E63F1}"/>
              </a:ext>
            </a:extLst>
          </p:cNvPr>
          <p:cNvSpPr txBox="1"/>
          <p:nvPr/>
        </p:nvSpPr>
        <p:spPr>
          <a:xfrm>
            <a:off x="120252" y="1479620"/>
            <a:ext cx="8858249" cy="1949380"/>
          </a:xfrm>
          <a:prstGeom prst="rect">
            <a:avLst/>
          </a:prstGeom>
          <a:noFill/>
          <a:ln w="57150">
            <a:solidFill>
              <a:schemeClr val="bg1"/>
            </a:solidFill>
          </a:ln>
        </p:spPr>
        <p:txBody>
          <a:bodyPr wrap="square" rtlCol="0">
            <a:spAutoFit/>
          </a:bodyPr>
          <a:lstStyle/>
          <a:p>
            <a:pPr algn="ctr">
              <a:lnSpc>
                <a:spcPct val="150000"/>
              </a:lnSpc>
            </a:pPr>
            <a:r>
              <a:rPr lang="en-US" sz="2800" b="1" dirty="0">
                <a:solidFill>
                  <a:schemeClr val="bg1"/>
                </a:solidFill>
              </a:rPr>
              <a:t>“And you have to realize that there are not very many things that have aged as well as the scheduler.”</a:t>
            </a:r>
          </a:p>
        </p:txBody>
      </p:sp>
      <p:sp>
        <p:nvSpPr>
          <p:cNvPr id="20" name="Rectángulo 19">
            <a:extLst>
              <a:ext uri="{FF2B5EF4-FFF2-40B4-BE49-F238E27FC236}">
                <a16:creationId xmlns:a16="http://schemas.microsoft.com/office/drawing/2014/main" id="{5BF484B3-3669-8B74-5A44-C2973303E9CF}"/>
              </a:ext>
            </a:extLst>
          </p:cNvPr>
          <p:cNvSpPr/>
          <p:nvPr/>
        </p:nvSpPr>
        <p:spPr>
          <a:xfrm>
            <a:off x="120252" y="4803112"/>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5744033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8528365"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Evaluación</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05476" y="4903641"/>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310560" y="745930"/>
            <a:ext cx="7876638"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Experiencia del revisor y comentarios</a:t>
            </a:r>
          </a:p>
        </p:txBody>
      </p:sp>
      <p:sp>
        <p:nvSpPr>
          <p:cNvPr id="27" name="CuadroTexto 26">
            <a:extLst>
              <a:ext uri="{FF2B5EF4-FFF2-40B4-BE49-F238E27FC236}">
                <a16:creationId xmlns:a16="http://schemas.microsoft.com/office/drawing/2014/main" id="{2DB3F02F-D38A-FAA3-4B0A-B2798ED1459A}"/>
              </a:ext>
            </a:extLst>
          </p:cNvPr>
          <p:cNvSpPr txBox="1"/>
          <p:nvPr/>
        </p:nvSpPr>
        <p:spPr>
          <a:xfrm>
            <a:off x="-1" y="1092158"/>
            <a:ext cx="9144000" cy="58566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b="1" dirty="0">
                <a:solidFill>
                  <a:schemeClr val="bg1"/>
                </a:solidFill>
              </a:rPr>
              <a:t>Experiencia previa: </a:t>
            </a:r>
            <a:r>
              <a:rPr lang="es-ES" dirty="0">
                <a:solidFill>
                  <a:schemeClr val="bg1"/>
                </a:solidFill>
              </a:rPr>
              <a:t>Media</a:t>
            </a:r>
          </a:p>
          <a:p>
            <a:pPr marL="285750" indent="-285750">
              <a:lnSpc>
                <a:spcPct val="150000"/>
              </a:lnSpc>
              <a:buFont typeface="Arial" panose="020B0604020202020204" pitchFamily="34" charset="0"/>
              <a:buChar char="•"/>
            </a:pPr>
            <a:r>
              <a:rPr lang="es-ES" b="1" dirty="0">
                <a:solidFill>
                  <a:schemeClr val="bg1"/>
                </a:solidFill>
              </a:rPr>
              <a:t>Comentarios positivos:</a:t>
            </a:r>
          </a:p>
          <a:p>
            <a:pPr marL="742950" lvl="1" indent="-285750">
              <a:lnSpc>
                <a:spcPct val="150000"/>
              </a:lnSpc>
              <a:buFont typeface="Wingdings" panose="05000000000000000000" pitchFamily="2" charset="2"/>
              <a:buChar char="q"/>
            </a:pPr>
            <a:r>
              <a:rPr lang="es-ES" dirty="0">
                <a:solidFill>
                  <a:schemeClr val="bg1"/>
                </a:solidFill>
              </a:rPr>
              <a:t>Simplificación de algunos algoritmos para gente no muy experimentada.</a:t>
            </a:r>
          </a:p>
          <a:p>
            <a:pPr marL="742950" lvl="1" indent="-285750">
              <a:lnSpc>
                <a:spcPct val="150000"/>
              </a:lnSpc>
              <a:buFont typeface="Wingdings" panose="05000000000000000000" pitchFamily="2" charset="2"/>
              <a:buChar char="q"/>
            </a:pPr>
            <a:r>
              <a:rPr lang="es-ES" dirty="0">
                <a:solidFill>
                  <a:schemeClr val="bg1"/>
                </a:solidFill>
              </a:rPr>
              <a:t>Desarrollo de herramientas portables y descripción clara de su funcionamiento.</a:t>
            </a:r>
          </a:p>
          <a:p>
            <a:pPr marL="742950" lvl="1" indent="-285750">
              <a:lnSpc>
                <a:spcPct val="150000"/>
              </a:lnSpc>
              <a:buFont typeface="Wingdings" panose="05000000000000000000" pitchFamily="2" charset="2"/>
              <a:buChar char="q"/>
            </a:pPr>
            <a:r>
              <a:rPr lang="es-ES" dirty="0">
                <a:solidFill>
                  <a:schemeClr val="bg1"/>
                </a:solidFill>
              </a:rPr>
              <a:t>Aporte de ejemplos sencillos de comprender sobre los diferentes </a:t>
            </a:r>
            <a:r>
              <a:rPr lang="es-ES" i="1" dirty="0">
                <a:solidFill>
                  <a:schemeClr val="bg1"/>
                </a:solidFill>
              </a:rPr>
              <a:t>bugs</a:t>
            </a:r>
            <a:r>
              <a:rPr lang="es-ES" dirty="0">
                <a:solidFill>
                  <a:schemeClr val="bg1"/>
                </a:solidFill>
              </a:rPr>
              <a:t>.</a:t>
            </a:r>
          </a:p>
          <a:p>
            <a:pPr marL="742950" lvl="1" indent="-285750">
              <a:lnSpc>
                <a:spcPct val="150000"/>
              </a:lnSpc>
              <a:buFont typeface="Wingdings" panose="05000000000000000000" pitchFamily="2" charset="2"/>
              <a:buChar char="q"/>
            </a:pPr>
            <a:r>
              <a:rPr lang="es-ES" dirty="0">
                <a:solidFill>
                  <a:schemeClr val="bg1"/>
                </a:solidFill>
              </a:rPr>
              <a:t>Aporte de métricas detalladas. </a:t>
            </a:r>
          </a:p>
          <a:p>
            <a:pPr marL="285750" indent="-285750">
              <a:lnSpc>
                <a:spcPct val="150000"/>
              </a:lnSpc>
              <a:buFont typeface="Arial" panose="020B0604020202020204" pitchFamily="34" charset="0"/>
              <a:buChar char="•"/>
            </a:pPr>
            <a:r>
              <a:rPr lang="es-ES" b="1" dirty="0">
                <a:solidFill>
                  <a:schemeClr val="bg1"/>
                </a:solidFill>
              </a:rPr>
              <a:t>Comentarios negativos:</a:t>
            </a:r>
          </a:p>
          <a:p>
            <a:pPr marL="742950" lvl="1" indent="-285750">
              <a:lnSpc>
                <a:spcPct val="150000"/>
              </a:lnSpc>
              <a:buFont typeface="Wingdings" panose="05000000000000000000" pitchFamily="2" charset="2"/>
              <a:buChar char="q"/>
            </a:pPr>
            <a:r>
              <a:rPr lang="es-ES" dirty="0">
                <a:solidFill>
                  <a:schemeClr val="bg1"/>
                </a:solidFill>
              </a:rPr>
              <a:t>En algunas ocasiones, si bien no son muchas, aparecen conceptos propios del planificador difíciles de entender (</a:t>
            </a:r>
            <a:r>
              <a:rPr lang="es-ES" i="1" dirty="0" err="1">
                <a:solidFill>
                  <a:schemeClr val="bg1"/>
                </a:solidFill>
              </a:rPr>
              <a:t>nr_running</a:t>
            </a:r>
            <a:r>
              <a:rPr lang="es-ES" dirty="0">
                <a:solidFill>
                  <a:schemeClr val="bg1"/>
                </a:solidFill>
              </a:rPr>
              <a:t>).</a:t>
            </a:r>
          </a:p>
          <a:p>
            <a:pPr marL="742950" lvl="1" indent="-285750">
              <a:lnSpc>
                <a:spcPct val="150000"/>
              </a:lnSpc>
              <a:buFont typeface="Wingdings" panose="05000000000000000000" pitchFamily="2" charset="2"/>
              <a:buChar char="q"/>
            </a:pPr>
            <a:r>
              <a:rPr lang="es-ES" dirty="0">
                <a:solidFill>
                  <a:schemeClr val="bg1"/>
                </a:solidFill>
              </a:rPr>
              <a:t>No se contemplan avances más recientes, como los </a:t>
            </a:r>
            <a:r>
              <a:rPr lang="es-ES" i="1" dirty="0" err="1">
                <a:solidFill>
                  <a:schemeClr val="bg1"/>
                </a:solidFill>
              </a:rPr>
              <a:t>cores</a:t>
            </a:r>
            <a:r>
              <a:rPr lang="es-ES" dirty="0">
                <a:solidFill>
                  <a:schemeClr val="bg1"/>
                </a:solidFill>
              </a:rPr>
              <a:t> de alto y bajo consumo.</a:t>
            </a:r>
          </a:p>
          <a:p>
            <a:pPr marL="742950" lvl="1" indent="-285750">
              <a:lnSpc>
                <a:spcPct val="150000"/>
              </a:lnSpc>
              <a:buFont typeface="Wingdings" panose="05000000000000000000" pitchFamily="2" charset="2"/>
              <a:buChar char="q"/>
            </a:pPr>
            <a:r>
              <a:rPr lang="es-ES" dirty="0">
                <a:solidFill>
                  <a:schemeClr val="bg1"/>
                </a:solidFill>
              </a:rPr>
              <a:t>No se aclara qué versiones del </a:t>
            </a:r>
            <a:r>
              <a:rPr lang="es-ES" i="1" dirty="0" err="1">
                <a:solidFill>
                  <a:schemeClr val="bg1"/>
                </a:solidFill>
              </a:rPr>
              <a:t>kernel</a:t>
            </a:r>
            <a:r>
              <a:rPr lang="es-ES" i="1" dirty="0">
                <a:solidFill>
                  <a:schemeClr val="bg1"/>
                </a:solidFill>
              </a:rPr>
              <a:t> </a:t>
            </a:r>
            <a:r>
              <a:rPr lang="es-ES" dirty="0">
                <a:solidFill>
                  <a:schemeClr val="bg1"/>
                </a:solidFill>
              </a:rPr>
              <a:t>se emplean.</a:t>
            </a:r>
          </a:p>
          <a:p>
            <a:pPr marL="742950" lvl="1" indent="-285750">
              <a:lnSpc>
                <a:spcPct val="150000"/>
              </a:lnSpc>
              <a:buFont typeface="Wingdings" panose="05000000000000000000" pitchFamily="2" charset="2"/>
              <a:buChar char="q"/>
            </a:pPr>
            <a:r>
              <a:rPr lang="es-ES" dirty="0">
                <a:solidFill>
                  <a:schemeClr val="bg1"/>
                </a:solidFill>
              </a:rPr>
              <a:t>Casos ideales.</a:t>
            </a:r>
          </a:p>
        </p:txBody>
      </p:sp>
    </p:spTree>
    <p:extLst>
      <p:ext uri="{BB962C8B-B14F-4D97-AF65-F5344CB8AC3E}">
        <p14:creationId xmlns:p14="http://schemas.microsoft.com/office/powerpoint/2010/main" val="2949858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8528365"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Evaluación</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05476" y="4903641"/>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395976" y="3090777"/>
            <a:ext cx="7876638" cy="1177245"/>
          </a:xfrm>
          <a:prstGeom prst="rect">
            <a:avLst/>
          </a:prstGeom>
          <a:noFill/>
        </p:spPr>
        <p:txBody>
          <a:bodyPr wrap="square" lIns="68580" tIns="34290" rIns="68580" bIns="34290" rtlCol="0" anchor="t">
            <a:spAutoFit/>
          </a:bodyPr>
          <a:lstStyle/>
          <a:p>
            <a:pPr algn="ctr"/>
            <a:r>
              <a:rPr lang="es-ES" sz="7200" i="1" dirty="0">
                <a:solidFill>
                  <a:schemeClr val="accent2"/>
                </a:solidFill>
                <a:latin typeface="Amasis MT Pro Black"/>
              </a:rPr>
              <a:t>¿Decisión final?</a:t>
            </a:r>
          </a:p>
        </p:txBody>
      </p:sp>
    </p:spTree>
    <p:extLst>
      <p:ext uri="{BB962C8B-B14F-4D97-AF65-F5344CB8AC3E}">
        <p14:creationId xmlns:p14="http://schemas.microsoft.com/office/powerpoint/2010/main" val="662704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8528365"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Evaluación</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05476" y="4903641"/>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395976" y="1207656"/>
            <a:ext cx="7876638"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¿Decisión final?</a:t>
            </a:r>
          </a:p>
        </p:txBody>
      </p:sp>
      <p:sp>
        <p:nvSpPr>
          <p:cNvPr id="3" name="CuadroTexto 2">
            <a:extLst>
              <a:ext uri="{FF2B5EF4-FFF2-40B4-BE49-F238E27FC236}">
                <a16:creationId xmlns:a16="http://schemas.microsoft.com/office/drawing/2014/main" id="{CA1088DE-2D27-24AC-F200-2EF5594E69C5}"/>
              </a:ext>
            </a:extLst>
          </p:cNvPr>
          <p:cNvSpPr txBox="1"/>
          <p:nvPr/>
        </p:nvSpPr>
        <p:spPr>
          <a:xfrm>
            <a:off x="406218" y="2498944"/>
            <a:ext cx="8331564" cy="2404697"/>
          </a:xfrm>
          <a:prstGeom prst="rect">
            <a:avLst/>
          </a:prstGeom>
          <a:noFill/>
        </p:spPr>
        <p:txBody>
          <a:bodyPr wrap="square" rtlCol="0">
            <a:spAutoFit/>
          </a:bodyPr>
          <a:lstStyle/>
          <a:p>
            <a:pPr algn="ctr">
              <a:lnSpc>
                <a:spcPct val="150000"/>
              </a:lnSpc>
            </a:pPr>
            <a:r>
              <a:rPr lang="es-ES" sz="11500" b="1" dirty="0">
                <a:solidFill>
                  <a:srgbClr val="00B050"/>
                </a:solidFill>
              </a:rPr>
              <a:t>ACEPTADO</a:t>
            </a:r>
          </a:p>
        </p:txBody>
      </p:sp>
    </p:spTree>
    <p:extLst>
      <p:ext uri="{BB962C8B-B14F-4D97-AF65-F5344CB8AC3E}">
        <p14:creationId xmlns:p14="http://schemas.microsoft.com/office/powerpoint/2010/main" val="632477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8528365"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Evaluación</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05476" y="4903641"/>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395976" y="1207656"/>
            <a:ext cx="7876638"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¿Decisión final?</a:t>
            </a:r>
          </a:p>
        </p:txBody>
      </p:sp>
      <p:sp>
        <p:nvSpPr>
          <p:cNvPr id="3" name="CuadroTexto 2">
            <a:extLst>
              <a:ext uri="{FF2B5EF4-FFF2-40B4-BE49-F238E27FC236}">
                <a16:creationId xmlns:a16="http://schemas.microsoft.com/office/drawing/2014/main" id="{CA1088DE-2D27-24AC-F200-2EF5594E69C5}"/>
              </a:ext>
            </a:extLst>
          </p:cNvPr>
          <p:cNvSpPr txBox="1"/>
          <p:nvPr/>
        </p:nvSpPr>
        <p:spPr>
          <a:xfrm>
            <a:off x="406217" y="1838041"/>
            <a:ext cx="8331564" cy="2404697"/>
          </a:xfrm>
          <a:prstGeom prst="rect">
            <a:avLst/>
          </a:prstGeom>
          <a:noFill/>
        </p:spPr>
        <p:txBody>
          <a:bodyPr wrap="square" rtlCol="0">
            <a:spAutoFit/>
          </a:bodyPr>
          <a:lstStyle/>
          <a:p>
            <a:pPr algn="ctr">
              <a:lnSpc>
                <a:spcPct val="150000"/>
              </a:lnSpc>
            </a:pPr>
            <a:r>
              <a:rPr lang="es-ES" sz="11500" b="1" dirty="0">
                <a:solidFill>
                  <a:srgbClr val="00B050"/>
                </a:solidFill>
              </a:rPr>
              <a:t>ACEPTADO</a:t>
            </a:r>
          </a:p>
        </p:txBody>
      </p:sp>
      <p:sp>
        <p:nvSpPr>
          <p:cNvPr id="4" name="CuadroTexto 3">
            <a:extLst>
              <a:ext uri="{FF2B5EF4-FFF2-40B4-BE49-F238E27FC236}">
                <a16:creationId xmlns:a16="http://schemas.microsoft.com/office/drawing/2014/main" id="{B98AC429-B82C-1F04-245B-FF14BD7B8E35}"/>
              </a:ext>
            </a:extLst>
          </p:cNvPr>
          <p:cNvSpPr txBox="1"/>
          <p:nvPr/>
        </p:nvSpPr>
        <p:spPr>
          <a:xfrm>
            <a:off x="2212584" y="4448645"/>
            <a:ext cx="4718829" cy="495264"/>
          </a:xfrm>
          <a:prstGeom prst="rect">
            <a:avLst/>
          </a:prstGeom>
          <a:noFill/>
        </p:spPr>
        <p:txBody>
          <a:bodyPr wrap="square" rtlCol="0">
            <a:spAutoFit/>
          </a:bodyPr>
          <a:lstStyle/>
          <a:p>
            <a:pPr algn="ctr">
              <a:lnSpc>
                <a:spcPct val="150000"/>
              </a:lnSpc>
            </a:pPr>
            <a:r>
              <a:rPr lang="es-ES" sz="2000" b="1" i="1" dirty="0">
                <a:solidFill>
                  <a:schemeClr val="bg1"/>
                </a:solidFill>
              </a:rPr>
              <a:t>¡Con matices!</a:t>
            </a:r>
            <a:endParaRPr lang="es-ES" sz="2000" i="1" dirty="0">
              <a:solidFill>
                <a:schemeClr val="bg1"/>
              </a:solidFill>
            </a:endParaRPr>
          </a:p>
        </p:txBody>
      </p:sp>
    </p:spTree>
    <p:extLst>
      <p:ext uri="{BB962C8B-B14F-4D97-AF65-F5344CB8AC3E}">
        <p14:creationId xmlns:p14="http://schemas.microsoft.com/office/powerpoint/2010/main" val="6997262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gradFill flip="none" rotWithShape="1">
          <a:gsLst>
            <a:gs pos="63000">
              <a:schemeClr val="bg1"/>
            </a:gs>
            <a:gs pos="99000">
              <a:srgbClr val="92D050"/>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F03BFA44-E1A5-559D-D933-E7A0E49231EC}"/>
              </a:ext>
            </a:extLst>
          </p:cNvPr>
          <p:cNvSpPr/>
          <p:nvPr/>
        </p:nvSpPr>
        <p:spPr>
          <a:xfrm>
            <a:off x="530352" y="549783"/>
            <a:ext cx="8119872" cy="5660136"/>
          </a:xfrm>
          <a:prstGeom prst="rect">
            <a:avLst/>
          </a:prstGeom>
          <a:solidFill>
            <a:schemeClr val="tx1"/>
          </a:solidFill>
          <a:ln w="57150">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Imagen 9">
            <a:extLst>
              <a:ext uri="{FF2B5EF4-FFF2-40B4-BE49-F238E27FC236}">
                <a16:creationId xmlns:a16="http://schemas.microsoft.com/office/drawing/2014/main" id="{29E56EC5-8FC1-9FAF-6389-85B79A597FD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2288" y="4996346"/>
            <a:ext cx="1720908" cy="1177168"/>
          </a:xfrm>
          <a:prstGeom prst="rect">
            <a:avLst/>
          </a:prstGeom>
        </p:spPr>
      </p:pic>
      <p:pic>
        <p:nvPicPr>
          <p:cNvPr id="3" name="Imagen 2" descr="Un dibujo de un perro&#10;&#10;Descripción generada automáticamente con confianza media">
            <a:extLst>
              <a:ext uri="{FF2B5EF4-FFF2-40B4-BE49-F238E27FC236}">
                <a16:creationId xmlns:a16="http://schemas.microsoft.com/office/drawing/2014/main" id="{D0F3F55C-68AE-6931-6542-E2D5580F29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2074" y="4846305"/>
            <a:ext cx="1129226" cy="1318936"/>
          </a:xfrm>
          <a:prstGeom prst="rect">
            <a:avLst/>
          </a:prstGeom>
        </p:spPr>
      </p:pic>
      <p:sp>
        <p:nvSpPr>
          <p:cNvPr id="14" name="CuadroTexto 13">
            <a:extLst>
              <a:ext uri="{FF2B5EF4-FFF2-40B4-BE49-F238E27FC236}">
                <a16:creationId xmlns:a16="http://schemas.microsoft.com/office/drawing/2014/main" id="{D3FB5563-70BD-D3E7-D1EC-04A2CEDC34C5}"/>
              </a:ext>
            </a:extLst>
          </p:cNvPr>
          <p:cNvSpPr txBox="1"/>
          <p:nvPr/>
        </p:nvSpPr>
        <p:spPr>
          <a:xfrm>
            <a:off x="1216273" y="984035"/>
            <a:ext cx="6907906" cy="1107996"/>
          </a:xfrm>
          <a:prstGeom prst="rect">
            <a:avLst/>
          </a:prstGeom>
          <a:noFill/>
        </p:spPr>
        <p:txBody>
          <a:bodyPr wrap="square" rtlCol="0">
            <a:spAutoFit/>
          </a:bodyPr>
          <a:lstStyle/>
          <a:p>
            <a:pPr algn="ctr"/>
            <a:r>
              <a:rPr lang="es-ES" sz="3300" b="1" dirty="0" err="1">
                <a:solidFill>
                  <a:schemeClr val="accent2"/>
                </a:solidFill>
                <a:latin typeface="Amasis MT Pro Black" panose="02040A04050005020304" pitchFamily="18" charset="0"/>
              </a:rPr>
              <a:t>The</a:t>
            </a:r>
            <a:r>
              <a:rPr lang="es-ES" sz="3300" b="1" dirty="0">
                <a:solidFill>
                  <a:schemeClr val="accent2"/>
                </a:solidFill>
                <a:latin typeface="Amasis MT Pro Black" panose="02040A04050005020304" pitchFamily="18" charset="0"/>
              </a:rPr>
              <a:t> Linux </a:t>
            </a:r>
            <a:r>
              <a:rPr lang="es-ES" sz="3300" b="1" dirty="0" err="1">
                <a:solidFill>
                  <a:schemeClr val="accent2"/>
                </a:solidFill>
                <a:latin typeface="Amasis MT Pro Black" panose="02040A04050005020304" pitchFamily="18" charset="0"/>
              </a:rPr>
              <a:t>Scheduler</a:t>
            </a:r>
            <a:r>
              <a:rPr lang="es-ES" sz="3300" b="1" dirty="0">
                <a:solidFill>
                  <a:schemeClr val="accent2"/>
                </a:solidFill>
                <a:latin typeface="Amasis MT Pro Black" panose="02040A04050005020304" pitchFamily="18" charset="0"/>
              </a:rPr>
              <a:t>:</a:t>
            </a:r>
          </a:p>
          <a:p>
            <a:pPr algn="ctr"/>
            <a:r>
              <a:rPr lang="es-ES" sz="3200" b="1" i="1" dirty="0">
                <a:solidFill>
                  <a:schemeClr val="accent2"/>
                </a:solidFill>
                <a:latin typeface="Amasis MT Pro Black" panose="02040A04050005020304" pitchFamily="18" charset="0"/>
              </a:rPr>
              <a:t>A </a:t>
            </a:r>
            <a:r>
              <a:rPr lang="es-ES" sz="3200" b="1" i="1" dirty="0" err="1">
                <a:solidFill>
                  <a:schemeClr val="accent2"/>
                </a:solidFill>
                <a:latin typeface="Amasis MT Pro Black" panose="02040A04050005020304" pitchFamily="18" charset="0"/>
              </a:rPr>
              <a:t>Decade</a:t>
            </a:r>
            <a:r>
              <a:rPr lang="es-ES" sz="3200" b="1" i="1" dirty="0">
                <a:solidFill>
                  <a:schemeClr val="accent2"/>
                </a:solidFill>
                <a:latin typeface="Amasis MT Pro Black" panose="02040A04050005020304" pitchFamily="18" charset="0"/>
              </a:rPr>
              <a:t> </a:t>
            </a:r>
            <a:r>
              <a:rPr lang="es-ES" sz="3200" b="1" i="1" dirty="0" err="1">
                <a:solidFill>
                  <a:schemeClr val="accent2"/>
                </a:solidFill>
                <a:latin typeface="Amasis MT Pro Black" panose="02040A04050005020304" pitchFamily="18" charset="0"/>
              </a:rPr>
              <a:t>of</a:t>
            </a:r>
            <a:r>
              <a:rPr lang="es-ES" sz="3200" b="1" i="1" dirty="0">
                <a:solidFill>
                  <a:schemeClr val="accent2"/>
                </a:solidFill>
                <a:latin typeface="Amasis MT Pro Black" panose="02040A04050005020304" pitchFamily="18" charset="0"/>
              </a:rPr>
              <a:t> </a:t>
            </a:r>
            <a:r>
              <a:rPr lang="es-ES" sz="3200" b="1" i="1" dirty="0" err="1">
                <a:solidFill>
                  <a:schemeClr val="accent2"/>
                </a:solidFill>
                <a:latin typeface="Amasis MT Pro Black" panose="02040A04050005020304" pitchFamily="18" charset="0"/>
              </a:rPr>
              <a:t>Wasted</a:t>
            </a:r>
            <a:r>
              <a:rPr lang="es-ES" sz="3200" b="1" i="1" dirty="0">
                <a:solidFill>
                  <a:schemeClr val="accent2"/>
                </a:solidFill>
                <a:latin typeface="Amasis MT Pro Black" panose="02040A04050005020304" pitchFamily="18" charset="0"/>
              </a:rPr>
              <a:t> Cores</a:t>
            </a:r>
          </a:p>
        </p:txBody>
      </p:sp>
      <p:sp>
        <p:nvSpPr>
          <p:cNvPr id="24" name="CuadroTexto 23">
            <a:extLst>
              <a:ext uri="{FF2B5EF4-FFF2-40B4-BE49-F238E27FC236}">
                <a16:creationId xmlns:a16="http://schemas.microsoft.com/office/drawing/2014/main" id="{6238E478-8894-3DC8-3985-1789D3CD13B3}"/>
              </a:ext>
            </a:extLst>
          </p:cNvPr>
          <p:cNvSpPr txBox="1"/>
          <p:nvPr/>
        </p:nvSpPr>
        <p:spPr>
          <a:xfrm>
            <a:off x="2304288" y="5078966"/>
            <a:ext cx="5114966" cy="769441"/>
          </a:xfrm>
          <a:prstGeom prst="rect">
            <a:avLst/>
          </a:prstGeom>
          <a:noFill/>
        </p:spPr>
        <p:txBody>
          <a:bodyPr wrap="square" rtlCol="0">
            <a:spAutoFit/>
          </a:bodyPr>
          <a:lstStyle/>
          <a:p>
            <a:pPr algn="ctr"/>
            <a:r>
              <a:rPr lang="es-ES" sz="4400" b="1" i="1" dirty="0">
                <a:solidFill>
                  <a:schemeClr val="accent6"/>
                </a:solidFill>
                <a:latin typeface="Amasis MT Pro Black" panose="02040A04050005020304" pitchFamily="18" charset="0"/>
              </a:rPr>
              <a:t>¿ALGUNA DUDA?</a:t>
            </a:r>
          </a:p>
        </p:txBody>
      </p:sp>
      <p:pic>
        <p:nvPicPr>
          <p:cNvPr id="8" name="Imagen 7" descr="Icono&#10;&#10;Descripción generada automáticamente">
            <a:extLst>
              <a:ext uri="{FF2B5EF4-FFF2-40B4-BE49-F238E27FC236}">
                <a16:creationId xmlns:a16="http://schemas.microsoft.com/office/drawing/2014/main" id="{C833E49A-47FC-2ACA-580B-91B519CA5A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592" y="2347979"/>
            <a:ext cx="2092337" cy="2092337"/>
          </a:xfrm>
          <a:prstGeom prst="rect">
            <a:avLst/>
          </a:prstGeom>
        </p:spPr>
      </p:pic>
      <p:pic>
        <p:nvPicPr>
          <p:cNvPr id="16" name="Gráfico 15" descr="Agregar con relleno sólido">
            <a:extLst>
              <a:ext uri="{FF2B5EF4-FFF2-40B4-BE49-F238E27FC236}">
                <a16:creationId xmlns:a16="http://schemas.microsoft.com/office/drawing/2014/main" id="{CDD69C73-572F-CC37-E4C1-86BF60D9E56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04288" y="2936947"/>
            <a:ext cx="914400" cy="914400"/>
          </a:xfrm>
          <a:prstGeom prst="rect">
            <a:avLst/>
          </a:prstGeom>
        </p:spPr>
      </p:pic>
      <p:pic>
        <p:nvPicPr>
          <p:cNvPr id="26" name="Imagen 25" descr="Icono&#10;&#10;Descripción generada automáticamente">
            <a:extLst>
              <a:ext uri="{FF2B5EF4-FFF2-40B4-BE49-F238E27FC236}">
                <a16:creationId xmlns:a16="http://schemas.microsoft.com/office/drawing/2014/main" id="{E78B1414-CE0C-3336-58FF-12EEEB256E4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12448" y="2648299"/>
            <a:ext cx="1514878" cy="1514878"/>
          </a:xfrm>
          <a:prstGeom prst="rect">
            <a:avLst/>
          </a:prstGeom>
        </p:spPr>
      </p:pic>
      <p:sp>
        <p:nvSpPr>
          <p:cNvPr id="27" name="Flecha: a la derecha 26">
            <a:extLst>
              <a:ext uri="{FF2B5EF4-FFF2-40B4-BE49-F238E27FC236}">
                <a16:creationId xmlns:a16="http://schemas.microsoft.com/office/drawing/2014/main" id="{052F1D03-6A2C-E9B9-1E32-19868759DB77}"/>
              </a:ext>
            </a:extLst>
          </p:cNvPr>
          <p:cNvSpPr/>
          <p:nvPr/>
        </p:nvSpPr>
        <p:spPr>
          <a:xfrm>
            <a:off x="4921086" y="3183643"/>
            <a:ext cx="1489727"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29" name="Imagen 28" descr="Icono&#10;&#10;Descripción generada automáticamente">
            <a:extLst>
              <a:ext uri="{FF2B5EF4-FFF2-40B4-BE49-F238E27FC236}">
                <a16:creationId xmlns:a16="http://schemas.microsoft.com/office/drawing/2014/main" id="{16EB0279-2B9B-CE2A-E827-41271DAEBF1C}"/>
              </a:ext>
            </a:extLst>
          </p:cNvPr>
          <p:cNvPicPr>
            <a:picLocks noChangeAspect="1"/>
          </p:cNvPicPr>
          <p:nvPr/>
        </p:nvPicPr>
        <p:blipFill rotWithShape="1">
          <a:blip r:embed="rId9">
            <a:extLst>
              <a:ext uri="{BEBA8EAE-BF5A-486C-A8C5-ECC9F3942E4B}">
                <a14:imgProps xmlns:a14="http://schemas.microsoft.com/office/drawing/2010/main">
                  <a14:imgLayer r:embed="rId10">
                    <a14:imgEffect>
                      <a14:backgroundRemoval t="10000" b="90000" l="10000" r="90000">
                        <a14:foregroundMark x1="45495" y1="39539" x2="55824" y2="38797"/>
                        <a14:foregroundMark x1="49396" y1="45470" x2="46154" y2="56343"/>
                        <a14:foregroundMark x1="46154" y1="56343" x2="53407" y2="60297"/>
                        <a14:foregroundMark x1="53407" y1="60297" x2="54066" y2="48353"/>
                        <a14:foregroundMark x1="54066" y1="48353" x2="52912" y2="47117"/>
                        <a14:foregroundMark x1="56374" y1="46705" x2="55000" y2="59885"/>
                        <a14:foregroundMark x1="55000" y1="59885" x2="49121" y2="60791"/>
                        <a14:foregroundMark x1="43901" y1="46870" x2="45604" y2="62685"/>
                        <a14:foregroundMark x1="45604" y1="62685" x2="54615" y2="62603"/>
                        <a14:foregroundMark x1="54615" y1="62603" x2="55989" y2="56919"/>
                      </a14:backgroundRemoval>
                    </a14:imgEffect>
                  </a14:imgLayer>
                </a14:imgProps>
              </a:ext>
              <a:ext uri="{28A0092B-C50C-407E-A947-70E740481C1C}">
                <a14:useLocalDpi xmlns:a14="http://schemas.microsoft.com/office/drawing/2010/main" val="0"/>
              </a:ext>
            </a:extLst>
          </a:blip>
          <a:srcRect l="25630" t="8564" r="24574" b="11830"/>
          <a:stretch/>
        </p:blipFill>
        <p:spPr>
          <a:xfrm>
            <a:off x="6738745" y="2526283"/>
            <a:ext cx="1509212" cy="1609380"/>
          </a:xfrm>
          <a:prstGeom prst="rect">
            <a:avLst/>
          </a:prstGeom>
        </p:spPr>
      </p:pic>
      <p:pic>
        <p:nvPicPr>
          <p:cNvPr id="33" name="Gráfico 32" descr="Lupa con relleno sólido">
            <a:extLst>
              <a:ext uri="{FF2B5EF4-FFF2-40B4-BE49-F238E27FC236}">
                <a16:creationId xmlns:a16="http://schemas.microsoft.com/office/drawing/2014/main" id="{254D1E35-8B55-CA6C-FF2A-98A1147AB8F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743431" y="3688169"/>
            <a:ext cx="914400" cy="914400"/>
          </a:xfrm>
          <a:prstGeom prst="rect">
            <a:avLst/>
          </a:prstGeom>
        </p:spPr>
      </p:pic>
      <p:pic>
        <p:nvPicPr>
          <p:cNvPr id="35" name="Gráfico 34" descr="Insecto bajo una lupa con relleno sólido">
            <a:extLst>
              <a:ext uri="{FF2B5EF4-FFF2-40B4-BE49-F238E27FC236}">
                <a16:creationId xmlns:a16="http://schemas.microsoft.com/office/drawing/2014/main" id="{2EA656A9-D7D6-3811-B977-DFDF90EAFF3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30208" y="3678961"/>
            <a:ext cx="914400" cy="914400"/>
          </a:xfrm>
          <a:prstGeom prst="rect">
            <a:avLst/>
          </a:prstGeom>
        </p:spPr>
      </p:pic>
      <p:pic>
        <p:nvPicPr>
          <p:cNvPr id="5" name="Imagen 4" descr="Icono&#10;&#10;Descripción generada automáticamente">
            <a:extLst>
              <a:ext uri="{FF2B5EF4-FFF2-40B4-BE49-F238E27FC236}">
                <a16:creationId xmlns:a16="http://schemas.microsoft.com/office/drawing/2014/main" id="{62CC41FC-54B8-E701-719E-0CF0FBF7660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213557" y="4135663"/>
            <a:ext cx="1009593" cy="1009593"/>
          </a:xfrm>
          <a:prstGeom prst="rect">
            <a:avLst/>
          </a:prstGeom>
        </p:spPr>
      </p:pic>
    </p:spTree>
    <p:extLst>
      <p:ext uri="{BB962C8B-B14F-4D97-AF65-F5344CB8AC3E}">
        <p14:creationId xmlns:p14="http://schemas.microsoft.com/office/powerpoint/2010/main" val="20549285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182358"/>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Introducción</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6" name="CuadroTexto 5">
            <a:extLst>
              <a:ext uri="{FF2B5EF4-FFF2-40B4-BE49-F238E27FC236}">
                <a16:creationId xmlns:a16="http://schemas.microsoft.com/office/drawing/2014/main" id="{D0339A20-5DCF-8EA0-972D-CEE76C5E63F1}"/>
              </a:ext>
            </a:extLst>
          </p:cNvPr>
          <p:cNvSpPr txBox="1"/>
          <p:nvPr/>
        </p:nvSpPr>
        <p:spPr>
          <a:xfrm>
            <a:off x="120252" y="1479620"/>
            <a:ext cx="8858249" cy="1949380"/>
          </a:xfrm>
          <a:prstGeom prst="rect">
            <a:avLst/>
          </a:prstGeom>
          <a:noFill/>
          <a:ln w="57150">
            <a:solidFill>
              <a:schemeClr val="bg1"/>
            </a:solidFill>
          </a:ln>
        </p:spPr>
        <p:txBody>
          <a:bodyPr wrap="square" rtlCol="0">
            <a:spAutoFit/>
          </a:bodyPr>
          <a:lstStyle/>
          <a:p>
            <a:pPr algn="ctr">
              <a:lnSpc>
                <a:spcPct val="150000"/>
              </a:lnSpc>
            </a:pPr>
            <a:r>
              <a:rPr lang="en-US" sz="2800" b="1" dirty="0">
                <a:solidFill>
                  <a:schemeClr val="bg1"/>
                </a:solidFill>
              </a:rPr>
              <a:t>“And you have to realize that there are not very many things that have aged as well as the scheduler.”</a:t>
            </a: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uadroTexto 2">
            <a:extLst>
              <a:ext uri="{FF2B5EF4-FFF2-40B4-BE49-F238E27FC236}">
                <a16:creationId xmlns:a16="http://schemas.microsoft.com/office/drawing/2014/main" id="{1459CACA-0E97-C370-6708-AA0D1AED5FB0}"/>
              </a:ext>
            </a:extLst>
          </p:cNvPr>
          <p:cNvSpPr txBox="1"/>
          <p:nvPr/>
        </p:nvSpPr>
        <p:spPr>
          <a:xfrm>
            <a:off x="215309" y="4727561"/>
            <a:ext cx="8858249" cy="574901"/>
          </a:xfrm>
          <a:prstGeom prst="rect">
            <a:avLst/>
          </a:prstGeom>
          <a:noFill/>
          <a:ln w="57150">
            <a:solidFill>
              <a:schemeClr val="bg1"/>
            </a:solidFill>
          </a:ln>
        </p:spPr>
        <p:txBody>
          <a:bodyPr wrap="square" rtlCol="0">
            <a:spAutoFit/>
          </a:bodyPr>
          <a:lstStyle/>
          <a:p>
            <a:pPr algn="ctr">
              <a:lnSpc>
                <a:spcPct val="150000"/>
              </a:lnSpc>
            </a:pPr>
            <a:r>
              <a:rPr lang="en-US" sz="2400" b="1" dirty="0">
                <a:solidFill>
                  <a:schemeClr val="bg1"/>
                </a:solidFill>
              </a:rPr>
              <a:t>“Which is just another proof that scheduling is easy.”</a:t>
            </a:r>
          </a:p>
        </p:txBody>
      </p:sp>
      <p:sp>
        <p:nvSpPr>
          <p:cNvPr id="4" name="Flecha: a la derecha 3">
            <a:extLst>
              <a:ext uri="{FF2B5EF4-FFF2-40B4-BE49-F238E27FC236}">
                <a16:creationId xmlns:a16="http://schemas.microsoft.com/office/drawing/2014/main" id="{616DD2B0-6DF4-9BC4-A050-15D387137431}"/>
              </a:ext>
            </a:extLst>
          </p:cNvPr>
          <p:cNvSpPr/>
          <p:nvPr/>
        </p:nvSpPr>
        <p:spPr>
          <a:xfrm rot="5400000">
            <a:off x="4005314" y="3882073"/>
            <a:ext cx="88582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Tree>
    <p:extLst>
      <p:ext uri="{BB962C8B-B14F-4D97-AF65-F5344CB8AC3E}">
        <p14:creationId xmlns:p14="http://schemas.microsoft.com/office/powerpoint/2010/main" val="36094012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182358"/>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Introducción</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6" name="CuadroTexto 5">
            <a:extLst>
              <a:ext uri="{FF2B5EF4-FFF2-40B4-BE49-F238E27FC236}">
                <a16:creationId xmlns:a16="http://schemas.microsoft.com/office/drawing/2014/main" id="{D0339A20-5DCF-8EA0-972D-CEE76C5E63F1}"/>
              </a:ext>
            </a:extLst>
          </p:cNvPr>
          <p:cNvSpPr txBox="1"/>
          <p:nvPr/>
        </p:nvSpPr>
        <p:spPr>
          <a:xfrm>
            <a:off x="120252" y="1479620"/>
            <a:ext cx="8858249" cy="1949380"/>
          </a:xfrm>
          <a:prstGeom prst="rect">
            <a:avLst/>
          </a:prstGeom>
          <a:noFill/>
          <a:ln w="57150">
            <a:solidFill>
              <a:schemeClr val="bg1"/>
            </a:solidFill>
          </a:ln>
        </p:spPr>
        <p:txBody>
          <a:bodyPr wrap="square" rtlCol="0">
            <a:spAutoFit/>
          </a:bodyPr>
          <a:lstStyle/>
          <a:p>
            <a:pPr algn="ctr">
              <a:lnSpc>
                <a:spcPct val="150000"/>
              </a:lnSpc>
            </a:pPr>
            <a:r>
              <a:rPr lang="en-US" sz="2800" b="1" dirty="0">
                <a:solidFill>
                  <a:schemeClr val="bg1"/>
                </a:solidFill>
              </a:rPr>
              <a:t>“And you have to realize that there are not very many things that have aged as well as the scheduler.”</a:t>
            </a: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uadroTexto 2">
            <a:extLst>
              <a:ext uri="{FF2B5EF4-FFF2-40B4-BE49-F238E27FC236}">
                <a16:creationId xmlns:a16="http://schemas.microsoft.com/office/drawing/2014/main" id="{1459CACA-0E97-C370-6708-AA0D1AED5FB0}"/>
              </a:ext>
            </a:extLst>
          </p:cNvPr>
          <p:cNvSpPr txBox="1"/>
          <p:nvPr/>
        </p:nvSpPr>
        <p:spPr>
          <a:xfrm>
            <a:off x="215309" y="4727561"/>
            <a:ext cx="8858249" cy="574901"/>
          </a:xfrm>
          <a:prstGeom prst="rect">
            <a:avLst/>
          </a:prstGeom>
          <a:noFill/>
          <a:ln w="57150">
            <a:solidFill>
              <a:schemeClr val="bg1"/>
            </a:solidFill>
          </a:ln>
        </p:spPr>
        <p:txBody>
          <a:bodyPr wrap="square" rtlCol="0">
            <a:spAutoFit/>
          </a:bodyPr>
          <a:lstStyle/>
          <a:p>
            <a:pPr algn="ctr">
              <a:lnSpc>
                <a:spcPct val="150000"/>
              </a:lnSpc>
            </a:pPr>
            <a:r>
              <a:rPr lang="en-US" sz="2400" b="1" dirty="0">
                <a:solidFill>
                  <a:schemeClr val="bg1"/>
                </a:solidFill>
              </a:rPr>
              <a:t>“Which is just another proof that scheduling is easy.”</a:t>
            </a:r>
          </a:p>
        </p:txBody>
      </p:sp>
      <p:sp>
        <p:nvSpPr>
          <p:cNvPr id="4" name="Flecha: a la derecha 3">
            <a:extLst>
              <a:ext uri="{FF2B5EF4-FFF2-40B4-BE49-F238E27FC236}">
                <a16:creationId xmlns:a16="http://schemas.microsoft.com/office/drawing/2014/main" id="{616DD2B0-6DF4-9BC4-A050-15D387137431}"/>
              </a:ext>
            </a:extLst>
          </p:cNvPr>
          <p:cNvSpPr/>
          <p:nvPr/>
        </p:nvSpPr>
        <p:spPr>
          <a:xfrm rot="5400000">
            <a:off x="4005314" y="3882073"/>
            <a:ext cx="88582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7" name="CuadroTexto 6">
            <a:extLst>
              <a:ext uri="{FF2B5EF4-FFF2-40B4-BE49-F238E27FC236}">
                <a16:creationId xmlns:a16="http://schemas.microsoft.com/office/drawing/2014/main" id="{A035FA26-6D21-AC81-A639-C5D66CDC0F01}"/>
              </a:ext>
            </a:extLst>
          </p:cNvPr>
          <p:cNvSpPr txBox="1"/>
          <p:nvPr/>
        </p:nvSpPr>
        <p:spPr>
          <a:xfrm>
            <a:off x="6424612" y="6475587"/>
            <a:ext cx="2333625" cy="400110"/>
          </a:xfrm>
          <a:prstGeom prst="rect">
            <a:avLst/>
          </a:prstGeom>
          <a:noFill/>
        </p:spPr>
        <p:txBody>
          <a:bodyPr wrap="square">
            <a:spAutoFit/>
          </a:bodyPr>
          <a:lstStyle/>
          <a:p>
            <a:r>
              <a:rPr lang="es-ES" sz="2000" b="0" i="1" u="none" strike="noStrike" baseline="0" dirty="0">
                <a:solidFill>
                  <a:schemeClr val="bg1"/>
                </a:solidFill>
                <a:latin typeface="NimbusRomNo9L-Regu"/>
              </a:rPr>
              <a:t>Linus Torvalds, 2001</a:t>
            </a:r>
            <a:endParaRPr lang="es-ES" sz="2000" i="1" dirty="0">
              <a:solidFill>
                <a:schemeClr val="bg1"/>
              </a:solidFill>
            </a:endParaRPr>
          </a:p>
        </p:txBody>
      </p:sp>
      <p:pic>
        <p:nvPicPr>
          <p:cNvPr id="9" name="Imagen 8" descr="Imagen que contiene persona, hombre, sostener, viendo&#10;&#10;Descripción generada automáticamente">
            <a:extLst>
              <a:ext uri="{FF2B5EF4-FFF2-40B4-BE49-F238E27FC236}">
                <a16:creationId xmlns:a16="http://schemas.microsoft.com/office/drawing/2014/main" id="{83232547-890D-D7DB-C2F4-BD18110B4F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249" y="5433772"/>
            <a:ext cx="1833299" cy="10703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5416355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Introducción</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La complejidad del planificador</a:t>
            </a:r>
            <a:endParaRPr lang="es-ES" dirty="0">
              <a:solidFill>
                <a:schemeClr val="accent2"/>
              </a:solidFill>
            </a:endParaRPr>
          </a:p>
        </p:txBody>
      </p:sp>
      <p:pic>
        <p:nvPicPr>
          <p:cNvPr id="8" name="Imagen 7" descr="Icono&#10;&#10;Descripción generada automáticamente">
            <a:extLst>
              <a:ext uri="{FF2B5EF4-FFF2-40B4-BE49-F238E27FC236}">
                <a16:creationId xmlns:a16="http://schemas.microsoft.com/office/drawing/2014/main" id="{ED7F75C7-8AE1-A520-5A4F-ABFBE4C593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1508" y="1341811"/>
            <a:ext cx="1357172" cy="1357172"/>
          </a:xfrm>
          <a:prstGeom prst="rect">
            <a:avLst/>
          </a:prstGeom>
        </p:spPr>
      </p:pic>
      <p:sp>
        <p:nvSpPr>
          <p:cNvPr id="10" name="Flecha: doblada hacia arriba 9">
            <a:extLst>
              <a:ext uri="{FF2B5EF4-FFF2-40B4-BE49-F238E27FC236}">
                <a16:creationId xmlns:a16="http://schemas.microsoft.com/office/drawing/2014/main" id="{D3B5A51E-2293-FAC9-DD30-C178F7E0AE95}"/>
              </a:ext>
            </a:extLst>
          </p:cNvPr>
          <p:cNvSpPr/>
          <p:nvPr/>
        </p:nvSpPr>
        <p:spPr>
          <a:xfrm rot="10800000">
            <a:off x="1113576" y="1829107"/>
            <a:ext cx="2525916" cy="819860"/>
          </a:xfrm>
          <a:prstGeom prst="bentUpArrow">
            <a:avLst/>
          </a:prstGeom>
          <a:solidFill>
            <a:schemeClr val="bg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Flecha: a la derecha 11">
            <a:extLst>
              <a:ext uri="{FF2B5EF4-FFF2-40B4-BE49-F238E27FC236}">
                <a16:creationId xmlns:a16="http://schemas.microsoft.com/office/drawing/2014/main" id="{481D0854-7308-770C-0EA8-0DFC0B29CB46}"/>
              </a:ext>
            </a:extLst>
          </p:cNvPr>
          <p:cNvSpPr/>
          <p:nvPr/>
        </p:nvSpPr>
        <p:spPr>
          <a:xfrm rot="5400000">
            <a:off x="4156445" y="2767875"/>
            <a:ext cx="43869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13" name="Flecha: doblada hacia arriba 12">
            <a:extLst>
              <a:ext uri="{FF2B5EF4-FFF2-40B4-BE49-F238E27FC236}">
                <a16:creationId xmlns:a16="http://schemas.microsoft.com/office/drawing/2014/main" id="{4556BD3C-B7E7-11C1-9A8D-FADD9F080B6C}"/>
              </a:ext>
            </a:extLst>
          </p:cNvPr>
          <p:cNvSpPr/>
          <p:nvPr/>
        </p:nvSpPr>
        <p:spPr>
          <a:xfrm rot="10800000" flipH="1">
            <a:off x="5340696" y="1829107"/>
            <a:ext cx="2525916" cy="819860"/>
          </a:xfrm>
          <a:prstGeom prst="bentUpArrow">
            <a:avLst/>
          </a:prstGeom>
          <a:solidFill>
            <a:schemeClr val="bg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a:extLst>
              <a:ext uri="{FF2B5EF4-FFF2-40B4-BE49-F238E27FC236}">
                <a16:creationId xmlns:a16="http://schemas.microsoft.com/office/drawing/2014/main" id="{25D272FB-DA32-76CA-105A-F7B474E0337C}"/>
              </a:ext>
            </a:extLst>
          </p:cNvPr>
          <p:cNvSpPr txBox="1"/>
          <p:nvPr/>
        </p:nvSpPr>
        <p:spPr>
          <a:xfrm>
            <a:off x="81481" y="2645269"/>
            <a:ext cx="3850547" cy="455189"/>
          </a:xfrm>
          <a:prstGeom prst="rect">
            <a:avLst/>
          </a:prstGeom>
          <a:noFill/>
        </p:spPr>
        <p:txBody>
          <a:bodyPr wrap="square" rtlCol="0">
            <a:spAutoFit/>
          </a:bodyPr>
          <a:lstStyle/>
          <a:p>
            <a:pPr>
              <a:lnSpc>
                <a:spcPct val="150000"/>
              </a:lnSpc>
            </a:pPr>
            <a:r>
              <a:rPr lang="es-ES" dirty="0">
                <a:solidFill>
                  <a:schemeClr val="bg1"/>
                </a:solidFill>
              </a:rPr>
              <a:t>Otorgar un </a:t>
            </a:r>
            <a:r>
              <a:rPr lang="es-ES" i="1" dirty="0">
                <a:solidFill>
                  <a:schemeClr val="bg1"/>
                </a:solidFill>
              </a:rPr>
              <a:t>quantum</a:t>
            </a:r>
            <a:r>
              <a:rPr lang="es-ES" dirty="0">
                <a:solidFill>
                  <a:schemeClr val="bg1"/>
                </a:solidFill>
              </a:rPr>
              <a:t> adecuado.</a:t>
            </a:r>
          </a:p>
        </p:txBody>
      </p:sp>
      <p:sp>
        <p:nvSpPr>
          <p:cNvPr id="16" name="CuadroTexto 15">
            <a:extLst>
              <a:ext uri="{FF2B5EF4-FFF2-40B4-BE49-F238E27FC236}">
                <a16:creationId xmlns:a16="http://schemas.microsoft.com/office/drawing/2014/main" id="{F325A5FD-0122-5538-9DBB-681900D56441}"/>
              </a:ext>
            </a:extLst>
          </p:cNvPr>
          <p:cNvSpPr txBox="1"/>
          <p:nvPr/>
        </p:nvSpPr>
        <p:spPr>
          <a:xfrm>
            <a:off x="2000816" y="3151874"/>
            <a:ext cx="4670028" cy="455189"/>
          </a:xfrm>
          <a:prstGeom prst="rect">
            <a:avLst/>
          </a:prstGeom>
          <a:noFill/>
        </p:spPr>
        <p:txBody>
          <a:bodyPr wrap="square" rtlCol="0">
            <a:spAutoFit/>
          </a:bodyPr>
          <a:lstStyle/>
          <a:p>
            <a:pPr>
              <a:lnSpc>
                <a:spcPct val="150000"/>
              </a:lnSpc>
            </a:pPr>
            <a:r>
              <a:rPr lang="es-ES" dirty="0">
                <a:solidFill>
                  <a:schemeClr val="bg1"/>
                </a:solidFill>
              </a:rPr>
              <a:t>Gestionar tareas por lotes e interactivas.</a:t>
            </a:r>
          </a:p>
        </p:txBody>
      </p:sp>
      <p:sp>
        <p:nvSpPr>
          <p:cNvPr id="17" name="CuadroTexto 16">
            <a:extLst>
              <a:ext uri="{FF2B5EF4-FFF2-40B4-BE49-F238E27FC236}">
                <a16:creationId xmlns:a16="http://schemas.microsoft.com/office/drawing/2014/main" id="{68E44536-CF3A-2582-242C-FE84616D91BD}"/>
              </a:ext>
            </a:extLst>
          </p:cNvPr>
          <p:cNvSpPr txBox="1"/>
          <p:nvPr/>
        </p:nvSpPr>
        <p:spPr>
          <a:xfrm>
            <a:off x="5069941" y="2645268"/>
            <a:ext cx="4137146" cy="455189"/>
          </a:xfrm>
          <a:prstGeom prst="rect">
            <a:avLst/>
          </a:prstGeom>
          <a:noFill/>
        </p:spPr>
        <p:txBody>
          <a:bodyPr wrap="square" rtlCol="0">
            <a:spAutoFit/>
          </a:bodyPr>
          <a:lstStyle/>
          <a:p>
            <a:pPr>
              <a:lnSpc>
                <a:spcPct val="150000"/>
              </a:lnSpc>
            </a:pPr>
            <a:r>
              <a:rPr lang="es-ES" dirty="0">
                <a:solidFill>
                  <a:schemeClr val="bg1"/>
                </a:solidFill>
              </a:rPr>
              <a:t>Gestionar efectivamente las colas.</a:t>
            </a:r>
          </a:p>
        </p:txBody>
      </p:sp>
      <p:sp>
        <p:nvSpPr>
          <p:cNvPr id="18" name="Flecha: a la derecha 17">
            <a:extLst>
              <a:ext uri="{FF2B5EF4-FFF2-40B4-BE49-F238E27FC236}">
                <a16:creationId xmlns:a16="http://schemas.microsoft.com/office/drawing/2014/main" id="{CAA876B3-AC49-8986-9E81-33FD0B2074DF}"/>
              </a:ext>
            </a:extLst>
          </p:cNvPr>
          <p:cNvSpPr/>
          <p:nvPr/>
        </p:nvSpPr>
        <p:spPr>
          <a:xfrm rot="5400000">
            <a:off x="4116483" y="3697711"/>
            <a:ext cx="43869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cxnSp>
        <p:nvCxnSpPr>
          <p:cNvPr id="21" name="Conector recto 20">
            <a:extLst>
              <a:ext uri="{FF2B5EF4-FFF2-40B4-BE49-F238E27FC236}">
                <a16:creationId xmlns:a16="http://schemas.microsoft.com/office/drawing/2014/main" id="{FFD42057-581D-4899-8C65-3B947678340B}"/>
              </a:ext>
            </a:extLst>
          </p:cNvPr>
          <p:cNvCxnSpPr/>
          <p:nvPr/>
        </p:nvCxnSpPr>
        <p:spPr>
          <a:xfrm>
            <a:off x="81481" y="3856779"/>
            <a:ext cx="8881450" cy="0"/>
          </a:xfrm>
          <a:prstGeom prst="line">
            <a:avLst/>
          </a:prstGeom>
          <a:ln w="28575">
            <a:solidFill>
              <a:srgbClr val="002611"/>
            </a:solidFill>
            <a:prstDash val="sysDash"/>
          </a:ln>
        </p:spPr>
        <p:style>
          <a:lnRef idx="1">
            <a:schemeClr val="accent1"/>
          </a:lnRef>
          <a:fillRef idx="0">
            <a:schemeClr val="accent1"/>
          </a:fillRef>
          <a:effectRef idx="0">
            <a:schemeClr val="accent1"/>
          </a:effectRef>
          <a:fontRef idx="minor">
            <a:schemeClr val="tx1"/>
          </a:fontRef>
        </p:style>
      </p:cxnSp>
      <p:sp>
        <p:nvSpPr>
          <p:cNvPr id="22" name="CuadroTexto 21">
            <a:extLst>
              <a:ext uri="{FF2B5EF4-FFF2-40B4-BE49-F238E27FC236}">
                <a16:creationId xmlns:a16="http://schemas.microsoft.com/office/drawing/2014/main" id="{0BD49738-BB2B-B94A-5AEC-B364BCBDBE71}"/>
              </a:ext>
            </a:extLst>
          </p:cNvPr>
          <p:cNvSpPr txBox="1"/>
          <p:nvPr/>
        </p:nvSpPr>
        <p:spPr>
          <a:xfrm>
            <a:off x="78918" y="3537883"/>
            <a:ext cx="715224" cy="314060"/>
          </a:xfrm>
          <a:prstGeom prst="rect">
            <a:avLst/>
          </a:prstGeom>
          <a:noFill/>
        </p:spPr>
        <p:txBody>
          <a:bodyPr wrap="square" rtlCol="0">
            <a:spAutoFit/>
          </a:bodyPr>
          <a:lstStyle/>
          <a:p>
            <a:pPr>
              <a:lnSpc>
                <a:spcPct val="150000"/>
              </a:lnSpc>
            </a:pPr>
            <a:r>
              <a:rPr lang="es-ES" sz="1100" dirty="0">
                <a:solidFill>
                  <a:schemeClr val="bg1"/>
                </a:solidFill>
              </a:rPr>
              <a:t>2004</a:t>
            </a:r>
          </a:p>
        </p:txBody>
      </p:sp>
      <p:sp>
        <p:nvSpPr>
          <p:cNvPr id="23" name="CuadroTexto 22">
            <a:extLst>
              <a:ext uri="{FF2B5EF4-FFF2-40B4-BE49-F238E27FC236}">
                <a16:creationId xmlns:a16="http://schemas.microsoft.com/office/drawing/2014/main" id="{38078113-98F5-FA1F-EF99-492FBB2FCCCB}"/>
              </a:ext>
            </a:extLst>
          </p:cNvPr>
          <p:cNvSpPr txBox="1"/>
          <p:nvPr/>
        </p:nvSpPr>
        <p:spPr>
          <a:xfrm>
            <a:off x="2164908" y="4033171"/>
            <a:ext cx="4505936" cy="453714"/>
          </a:xfrm>
          <a:prstGeom prst="rect">
            <a:avLst/>
          </a:prstGeom>
          <a:noFill/>
        </p:spPr>
        <p:txBody>
          <a:bodyPr wrap="square" rtlCol="0">
            <a:spAutoFit/>
          </a:bodyPr>
          <a:lstStyle/>
          <a:p>
            <a:pPr>
              <a:lnSpc>
                <a:spcPct val="150000"/>
              </a:lnSpc>
            </a:pPr>
            <a:r>
              <a:rPr lang="es-ES" b="1" i="1" dirty="0">
                <a:solidFill>
                  <a:schemeClr val="bg1"/>
                </a:solidFill>
                <a:cs typeface="Aharoni" panose="02010803020104030203" pitchFamily="2" charset="-79"/>
              </a:rPr>
              <a:t>Fin de la escala de </a:t>
            </a:r>
            <a:r>
              <a:rPr lang="es-ES" b="1" i="1" dirty="0" err="1">
                <a:solidFill>
                  <a:schemeClr val="bg1"/>
                </a:solidFill>
                <a:cs typeface="Aharoni" panose="02010803020104030203" pitchFamily="2" charset="-79"/>
              </a:rPr>
              <a:t>Dennard</a:t>
            </a:r>
            <a:r>
              <a:rPr lang="es-ES" b="1" i="1" dirty="0">
                <a:solidFill>
                  <a:schemeClr val="bg1"/>
                </a:solidFill>
                <a:cs typeface="Aharoni" panose="02010803020104030203" pitchFamily="2" charset="-79"/>
              </a:rPr>
              <a:t> (MOSFET)</a:t>
            </a:r>
          </a:p>
        </p:txBody>
      </p:sp>
      <p:sp>
        <p:nvSpPr>
          <p:cNvPr id="24" name="Flecha: a la derecha 23">
            <a:extLst>
              <a:ext uri="{FF2B5EF4-FFF2-40B4-BE49-F238E27FC236}">
                <a16:creationId xmlns:a16="http://schemas.microsoft.com/office/drawing/2014/main" id="{AB09213C-FFC5-58E5-220A-0E89098C726C}"/>
              </a:ext>
            </a:extLst>
          </p:cNvPr>
          <p:cNvSpPr/>
          <p:nvPr/>
        </p:nvSpPr>
        <p:spPr>
          <a:xfrm rot="8206839">
            <a:off x="2075677" y="4583868"/>
            <a:ext cx="43869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25" name="Flecha: a la derecha 24">
            <a:extLst>
              <a:ext uri="{FF2B5EF4-FFF2-40B4-BE49-F238E27FC236}">
                <a16:creationId xmlns:a16="http://schemas.microsoft.com/office/drawing/2014/main" id="{D1D35BB6-4CBD-244E-CCB6-576D60C852DA}"/>
              </a:ext>
            </a:extLst>
          </p:cNvPr>
          <p:cNvSpPr/>
          <p:nvPr/>
        </p:nvSpPr>
        <p:spPr>
          <a:xfrm rot="2662917">
            <a:off x="6157498" y="4565149"/>
            <a:ext cx="43869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26" name="CuadroTexto 25">
            <a:extLst>
              <a:ext uri="{FF2B5EF4-FFF2-40B4-BE49-F238E27FC236}">
                <a16:creationId xmlns:a16="http://schemas.microsoft.com/office/drawing/2014/main" id="{544AF975-84BF-D07D-F4FF-C872024CFCCB}"/>
              </a:ext>
            </a:extLst>
          </p:cNvPr>
          <p:cNvSpPr txBox="1"/>
          <p:nvPr/>
        </p:nvSpPr>
        <p:spPr>
          <a:xfrm>
            <a:off x="-41943" y="4837125"/>
            <a:ext cx="4532037" cy="870688"/>
          </a:xfrm>
          <a:prstGeom prst="rect">
            <a:avLst/>
          </a:prstGeom>
          <a:noFill/>
        </p:spPr>
        <p:txBody>
          <a:bodyPr wrap="square" rtlCol="0">
            <a:spAutoFit/>
          </a:bodyPr>
          <a:lstStyle/>
          <a:p>
            <a:pPr algn="ctr">
              <a:lnSpc>
                <a:spcPct val="150000"/>
              </a:lnSpc>
            </a:pPr>
            <a:r>
              <a:rPr lang="es-ES" dirty="0">
                <a:solidFill>
                  <a:schemeClr val="bg1"/>
                </a:solidFill>
              </a:rPr>
              <a:t>Mayor enfoque en procesadores multinúcleo.</a:t>
            </a:r>
          </a:p>
        </p:txBody>
      </p:sp>
      <p:sp>
        <p:nvSpPr>
          <p:cNvPr id="27" name="CuadroTexto 26">
            <a:extLst>
              <a:ext uri="{FF2B5EF4-FFF2-40B4-BE49-F238E27FC236}">
                <a16:creationId xmlns:a16="http://schemas.microsoft.com/office/drawing/2014/main" id="{36B971F7-3AA5-5639-BEB3-BAC2C9C2AB91}"/>
              </a:ext>
            </a:extLst>
          </p:cNvPr>
          <p:cNvSpPr txBox="1"/>
          <p:nvPr/>
        </p:nvSpPr>
        <p:spPr>
          <a:xfrm>
            <a:off x="4139621" y="4839698"/>
            <a:ext cx="4532037" cy="870688"/>
          </a:xfrm>
          <a:prstGeom prst="rect">
            <a:avLst/>
          </a:prstGeom>
          <a:noFill/>
        </p:spPr>
        <p:txBody>
          <a:bodyPr wrap="square" rtlCol="0">
            <a:spAutoFit/>
          </a:bodyPr>
          <a:lstStyle/>
          <a:p>
            <a:pPr algn="ctr">
              <a:lnSpc>
                <a:spcPct val="150000"/>
              </a:lnSpc>
            </a:pPr>
            <a:r>
              <a:rPr lang="es-ES" dirty="0">
                <a:solidFill>
                  <a:schemeClr val="bg1"/>
                </a:solidFill>
              </a:rPr>
              <a:t>Importancia de la eficiencia energética.</a:t>
            </a:r>
          </a:p>
        </p:txBody>
      </p:sp>
      <p:sp>
        <p:nvSpPr>
          <p:cNvPr id="28" name="Flecha: a la derecha 27">
            <a:extLst>
              <a:ext uri="{FF2B5EF4-FFF2-40B4-BE49-F238E27FC236}">
                <a16:creationId xmlns:a16="http://schemas.microsoft.com/office/drawing/2014/main" id="{F775D5B1-C9BE-2C4F-48EC-12FE210A5AEE}"/>
              </a:ext>
            </a:extLst>
          </p:cNvPr>
          <p:cNvSpPr/>
          <p:nvPr/>
        </p:nvSpPr>
        <p:spPr>
          <a:xfrm rot="5400000">
            <a:off x="4156445" y="5730613"/>
            <a:ext cx="43869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32" name="CuadroTexto 31">
            <a:extLst>
              <a:ext uri="{FF2B5EF4-FFF2-40B4-BE49-F238E27FC236}">
                <a16:creationId xmlns:a16="http://schemas.microsoft.com/office/drawing/2014/main" id="{90C5CAB8-B2C3-762A-12E8-6886D462C201}"/>
              </a:ext>
            </a:extLst>
          </p:cNvPr>
          <p:cNvSpPr txBox="1"/>
          <p:nvPr/>
        </p:nvSpPr>
        <p:spPr>
          <a:xfrm>
            <a:off x="128623" y="6147452"/>
            <a:ext cx="1535340" cy="455189"/>
          </a:xfrm>
          <a:prstGeom prst="rect">
            <a:avLst/>
          </a:prstGeom>
          <a:noFill/>
        </p:spPr>
        <p:txBody>
          <a:bodyPr wrap="square" rtlCol="0">
            <a:spAutoFit/>
          </a:bodyPr>
          <a:lstStyle/>
          <a:p>
            <a:pPr marL="285750" indent="-285750" algn="ctr">
              <a:lnSpc>
                <a:spcPct val="150000"/>
              </a:lnSpc>
              <a:buFont typeface="Arial" panose="020B0604020202020204" pitchFamily="34" charset="0"/>
              <a:buChar char="•"/>
            </a:pPr>
            <a:r>
              <a:rPr lang="es-ES" dirty="0">
                <a:solidFill>
                  <a:schemeClr val="bg1"/>
                </a:solidFill>
              </a:rPr>
              <a:t>NUMA</a:t>
            </a:r>
          </a:p>
        </p:txBody>
      </p:sp>
      <p:sp>
        <p:nvSpPr>
          <p:cNvPr id="33" name="CuadroTexto 32">
            <a:extLst>
              <a:ext uri="{FF2B5EF4-FFF2-40B4-BE49-F238E27FC236}">
                <a16:creationId xmlns:a16="http://schemas.microsoft.com/office/drawing/2014/main" id="{C8B98A06-3C04-8C0D-4A7B-6900389E2CBD}"/>
              </a:ext>
            </a:extLst>
          </p:cNvPr>
          <p:cNvSpPr txBox="1"/>
          <p:nvPr/>
        </p:nvSpPr>
        <p:spPr>
          <a:xfrm>
            <a:off x="2015804" y="6177167"/>
            <a:ext cx="3072646" cy="455189"/>
          </a:xfrm>
          <a:prstGeom prst="rect">
            <a:avLst/>
          </a:prstGeom>
          <a:noFill/>
        </p:spPr>
        <p:txBody>
          <a:bodyPr wrap="square" rtlCol="0">
            <a:spAutoFit/>
          </a:bodyPr>
          <a:lstStyle/>
          <a:p>
            <a:pPr marL="285750" indent="-285750" algn="ctr">
              <a:lnSpc>
                <a:spcPct val="150000"/>
              </a:lnSpc>
              <a:buFont typeface="Arial" panose="020B0604020202020204" pitchFamily="34" charset="0"/>
              <a:buChar char="•"/>
            </a:pPr>
            <a:r>
              <a:rPr lang="es-ES" dirty="0">
                <a:solidFill>
                  <a:schemeClr val="bg1"/>
                </a:solidFill>
              </a:rPr>
              <a:t>Coherencia en cachés</a:t>
            </a:r>
          </a:p>
        </p:txBody>
      </p:sp>
      <p:sp>
        <p:nvSpPr>
          <p:cNvPr id="34" name="CuadroTexto 33">
            <a:extLst>
              <a:ext uri="{FF2B5EF4-FFF2-40B4-BE49-F238E27FC236}">
                <a16:creationId xmlns:a16="http://schemas.microsoft.com/office/drawing/2014/main" id="{F8BF32CC-343D-FA8B-D2F2-25E2C63FA611}"/>
              </a:ext>
            </a:extLst>
          </p:cNvPr>
          <p:cNvSpPr txBox="1"/>
          <p:nvPr/>
        </p:nvSpPr>
        <p:spPr>
          <a:xfrm>
            <a:off x="5364739" y="6179871"/>
            <a:ext cx="3622235" cy="455189"/>
          </a:xfrm>
          <a:prstGeom prst="rect">
            <a:avLst/>
          </a:prstGeom>
          <a:noFill/>
        </p:spPr>
        <p:txBody>
          <a:bodyPr wrap="square" rtlCol="0">
            <a:spAutoFit/>
          </a:bodyPr>
          <a:lstStyle/>
          <a:p>
            <a:pPr marL="285750" indent="-285750" algn="ctr">
              <a:lnSpc>
                <a:spcPct val="150000"/>
              </a:lnSpc>
              <a:buFont typeface="Arial" panose="020B0604020202020204" pitchFamily="34" charset="0"/>
              <a:buChar char="•"/>
            </a:pPr>
            <a:r>
              <a:rPr lang="es-ES" dirty="0">
                <a:solidFill>
                  <a:schemeClr val="bg1"/>
                </a:solidFill>
              </a:rPr>
              <a:t>Velocidad memoria vs CPU</a:t>
            </a:r>
          </a:p>
        </p:txBody>
      </p:sp>
    </p:spTree>
    <p:extLst>
      <p:ext uri="{BB962C8B-B14F-4D97-AF65-F5344CB8AC3E}">
        <p14:creationId xmlns:p14="http://schemas.microsoft.com/office/powerpoint/2010/main" val="6454704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tx1">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79100-8C96-6323-400E-1870341B2B29}"/>
              </a:ext>
            </a:extLst>
          </p:cNvPr>
          <p:cNvSpPr txBox="1">
            <a:spLocks/>
          </p:cNvSpPr>
          <p:nvPr/>
        </p:nvSpPr>
        <p:spPr>
          <a:xfrm>
            <a:off x="-1" y="37505"/>
            <a:ext cx="9144000" cy="819861"/>
          </a:xfrm>
          <a:prstGeom prst="rect">
            <a:avLst/>
          </a:prstGeom>
        </p:spPr>
        <p:txBody>
          <a:bodyPr vert="horz" wrap="square" lIns="0" tIns="0" rIns="0" bIns="0" rtlCol="0" anchor="ctr" anchorCtr="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4400" b="1" dirty="0">
                <a:solidFill>
                  <a:schemeClr val="accent1"/>
                </a:solidFill>
                <a:latin typeface="Aharoni" panose="02010803020104030203" pitchFamily="2" charset="-79"/>
                <a:ea typeface="+mj-lt"/>
                <a:cs typeface="Aharoni" panose="02010803020104030203" pitchFamily="2" charset="-79"/>
              </a:rPr>
              <a:t>Introducción</a:t>
            </a:r>
            <a:endParaRPr lang="es-ES" sz="3200" b="1" i="1" dirty="0">
              <a:solidFill>
                <a:schemeClr val="accent1"/>
              </a:solidFill>
              <a:latin typeface="Aharoni" panose="02010803020104030203" pitchFamily="2" charset="-79"/>
              <a:cs typeface="Aharoni" panose="02010803020104030203" pitchFamily="2" charset="-79"/>
            </a:endParaRPr>
          </a:p>
        </p:txBody>
      </p:sp>
      <p:sp>
        <p:nvSpPr>
          <p:cNvPr id="20" name="Rectángulo 19">
            <a:extLst>
              <a:ext uri="{FF2B5EF4-FFF2-40B4-BE49-F238E27FC236}">
                <a16:creationId xmlns:a16="http://schemas.microsoft.com/office/drawing/2014/main" id="{5BF484B3-3669-8B74-5A44-C2973303E9CF}"/>
              </a:ext>
            </a:extLst>
          </p:cNvPr>
          <p:cNvSpPr/>
          <p:nvPr/>
        </p:nvSpPr>
        <p:spPr>
          <a:xfrm>
            <a:off x="215310" y="5298328"/>
            <a:ext cx="190500" cy="70339"/>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462E5267-AE0D-6FA9-A3B3-A19452F0926B}"/>
              </a:ext>
            </a:extLst>
          </p:cNvPr>
          <p:cNvSpPr txBox="1"/>
          <p:nvPr/>
        </p:nvSpPr>
        <p:spPr>
          <a:xfrm>
            <a:off x="1330859" y="841674"/>
            <a:ext cx="5993394" cy="500137"/>
          </a:xfrm>
          <a:prstGeom prst="rect">
            <a:avLst/>
          </a:prstGeom>
          <a:noFill/>
        </p:spPr>
        <p:txBody>
          <a:bodyPr wrap="square" lIns="68580" tIns="34290" rIns="68580" bIns="34290" rtlCol="0" anchor="t">
            <a:spAutoFit/>
          </a:bodyPr>
          <a:lstStyle/>
          <a:p>
            <a:pPr algn="ctr"/>
            <a:r>
              <a:rPr lang="es-ES" sz="2800" i="1" dirty="0">
                <a:solidFill>
                  <a:schemeClr val="accent2"/>
                </a:solidFill>
                <a:latin typeface="Amasis MT Pro Black"/>
              </a:rPr>
              <a:t>La complejidad del planificador</a:t>
            </a:r>
            <a:endParaRPr lang="es-ES" dirty="0">
              <a:solidFill>
                <a:schemeClr val="accent2"/>
              </a:solidFill>
            </a:endParaRPr>
          </a:p>
        </p:txBody>
      </p:sp>
      <p:pic>
        <p:nvPicPr>
          <p:cNvPr id="8" name="Imagen 7" descr="Icono&#10;&#10;Descripción generada automáticamente">
            <a:extLst>
              <a:ext uri="{FF2B5EF4-FFF2-40B4-BE49-F238E27FC236}">
                <a16:creationId xmlns:a16="http://schemas.microsoft.com/office/drawing/2014/main" id="{ED7F75C7-8AE1-A520-5A4F-ABFBE4C593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1508" y="1341811"/>
            <a:ext cx="1357172" cy="1357172"/>
          </a:xfrm>
          <a:prstGeom prst="rect">
            <a:avLst/>
          </a:prstGeom>
        </p:spPr>
      </p:pic>
      <p:sp>
        <p:nvSpPr>
          <p:cNvPr id="10" name="Flecha: doblada hacia arriba 9">
            <a:extLst>
              <a:ext uri="{FF2B5EF4-FFF2-40B4-BE49-F238E27FC236}">
                <a16:creationId xmlns:a16="http://schemas.microsoft.com/office/drawing/2014/main" id="{D3B5A51E-2293-FAC9-DD30-C178F7E0AE95}"/>
              </a:ext>
            </a:extLst>
          </p:cNvPr>
          <p:cNvSpPr/>
          <p:nvPr/>
        </p:nvSpPr>
        <p:spPr>
          <a:xfrm rot="10800000">
            <a:off x="1113576" y="1829107"/>
            <a:ext cx="2525916" cy="819860"/>
          </a:xfrm>
          <a:prstGeom prst="bentUpArrow">
            <a:avLst/>
          </a:prstGeom>
          <a:solidFill>
            <a:schemeClr val="bg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Flecha: a la derecha 11">
            <a:extLst>
              <a:ext uri="{FF2B5EF4-FFF2-40B4-BE49-F238E27FC236}">
                <a16:creationId xmlns:a16="http://schemas.microsoft.com/office/drawing/2014/main" id="{481D0854-7308-770C-0EA8-0DFC0B29CB46}"/>
              </a:ext>
            </a:extLst>
          </p:cNvPr>
          <p:cNvSpPr/>
          <p:nvPr/>
        </p:nvSpPr>
        <p:spPr>
          <a:xfrm rot="5400000">
            <a:off x="4156445" y="2767875"/>
            <a:ext cx="43869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13" name="Flecha: doblada hacia arriba 12">
            <a:extLst>
              <a:ext uri="{FF2B5EF4-FFF2-40B4-BE49-F238E27FC236}">
                <a16:creationId xmlns:a16="http://schemas.microsoft.com/office/drawing/2014/main" id="{4556BD3C-B7E7-11C1-9A8D-FADD9F080B6C}"/>
              </a:ext>
            </a:extLst>
          </p:cNvPr>
          <p:cNvSpPr/>
          <p:nvPr/>
        </p:nvSpPr>
        <p:spPr>
          <a:xfrm rot="10800000" flipH="1">
            <a:off x="5340696" y="1829107"/>
            <a:ext cx="2525916" cy="819860"/>
          </a:xfrm>
          <a:prstGeom prst="bentUpArrow">
            <a:avLst/>
          </a:prstGeom>
          <a:solidFill>
            <a:schemeClr val="bg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a:extLst>
              <a:ext uri="{FF2B5EF4-FFF2-40B4-BE49-F238E27FC236}">
                <a16:creationId xmlns:a16="http://schemas.microsoft.com/office/drawing/2014/main" id="{25D272FB-DA32-76CA-105A-F7B474E0337C}"/>
              </a:ext>
            </a:extLst>
          </p:cNvPr>
          <p:cNvSpPr txBox="1"/>
          <p:nvPr/>
        </p:nvSpPr>
        <p:spPr>
          <a:xfrm>
            <a:off x="81481" y="2645269"/>
            <a:ext cx="3850547" cy="455189"/>
          </a:xfrm>
          <a:prstGeom prst="rect">
            <a:avLst/>
          </a:prstGeom>
          <a:noFill/>
        </p:spPr>
        <p:txBody>
          <a:bodyPr wrap="square" rtlCol="0">
            <a:spAutoFit/>
          </a:bodyPr>
          <a:lstStyle/>
          <a:p>
            <a:pPr>
              <a:lnSpc>
                <a:spcPct val="150000"/>
              </a:lnSpc>
            </a:pPr>
            <a:r>
              <a:rPr lang="es-ES" dirty="0">
                <a:solidFill>
                  <a:schemeClr val="bg1"/>
                </a:solidFill>
              </a:rPr>
              <a:t>Otorgar un </a:t>
            </a:r>
            <a:r>
              <a:rPr lang="es-ES" i="1" dirty="0">
                <a:solidFill>
                  <a:schemeClr val="bg1"/>
                </a:solidFill>
              </a:rPr>
              <a:t>quantum</a:t>
            </a:r>
            <a:r>
              <a:rPr lang="es-ES" dirty="0">
                <a:solidFill>
                  <a:schemeClr val="bg1"/>
                </a:solidFill>
              </a:rPr>
              <a:t> adecuado.</a:t>
            </a:r>
          </a:p>
        </p:txBody>
      </p:sp>
      <p:sp>
        <p:nvSpPr>
          <p:cNvPr id="16" name="CuadroTexto 15">
            <a:extLst>
              <a:ext uri="{FF2B5EF4-FFF2-40B4-BE49-F238E27FC236}">
                <a16:creationId xmlns:a16="http://schemas.microsoft.com/office/drawing/2014/main" id="{F325A5FD-0122-5538-9DBB-681900D56441}"/>
              </a:ext>
            </a:extLst>
          </p:cNvPr>
          <p:cNvSpPr txBox="1"/>
          <p:nvPr/>
        </p:nvSpPr>
        <p:spPr>
          <a:xfrm>
            <a:off x="2000816" y="3151874"/>
            <a:ext cx="4670028" cy="455189"/>
          </a:xfrm>
          <a:prstGeom prst="rect">
            <a:avLst/>
          </a:prstGeom>
          <a:noFill/>
        </p:spPr>
        <p:txBody>
          <a:bodyPr wrap="square" rtlCol="0">
            <a:spAutoFit/>
          </a:bodyPr>
          <a:lstStyle/>
          <a:p>
            <a:pPr>
              <a:lnSpc>
                <a:spcPct val="150000"/>
              </a:lnSpc>
            </a:pPr>
            <a:r>
              <a:rPr lang="es-ES" dirty="0">
                <a:solidFill>
                  <a:schemeClr val="bg1"/>
                </a:solidFill>
              </a:rPr>
              <a:t>Gestionar tareas por lotes e interactivas.</a:t>
            </a:r>
          </a:p>
        </p:txBody>
      </p:sp>
      <p:sp>
        <p:nvSpPr>
          <p:cNvPr id="17" name="CuadroTexto 16">
            <a:extLst>
              <a:ext uri="{FF2B5EF4-FFF2-40B4-BE49-F238E27FC236}">
                <a16:creationId xmlns:a16="http://schemas.microsoft.com/office/drawing/2014/main" id="{68E44536-CF3A-2582-242C-FE84616D91BD}"/>
              </a:ext>
            </a:extLst>
          </p:cNvPr>
          <p:cNvSpPr txBox="1"/>
          <p:nvPr/>
        </p:nvSpPr>
        <p:spPr>
          <a:xfrm>
            <a:off x="5069941" y="2645268"/>
            <a:ext cx="4137146" cy="455189"/>
          </a:xfrm>
          <a:prstGeom prst="rect">
            <a:avLst/>
          </a:prstGeom>
          <a:noFill/>
        </p:spPr>
        <p:txBody>
          <a:bodyPr wrap="square" rtlCol="0">
            <a:spAutoFit/>
          </a:bodyPr>
          <a:lstStyle/>
          <a:p>
            <a:pPr>
              <a:lnSpc>
                <a:spcPct val="150000"/>
              </a:lnSpc>
            </a:pPr>
            <a:r>
              <a:rPr lang="es-ES" dirty="0">
                <a:solidFill>
                  <a:schemeClr val="bg1"/>
                </a:solidFill>
              </a:rPr>
              <a:t>Gestionar efectivamente las colas.</a:t>
            </a:r>
          </a:p>
        </p:txBody>
      </p:sp>
      <p:sp>
        <p:nvSpPr>
          <p:cNvPr id="18" name="Flecha: a la derecha 17">
            <a:extLst>
              <a:ext uri="{FF2B5EF4-FFF2-40B4-BE49-F238E27FC236}">
                <a16:creationId xmlns:a16="http://schemas.microsoft.com/office/drawing/2014/main" id="{CAA876B3-AC49-8986-9E81-33FD0B2074DF}"/>
              </a:ext>
            </a:extLst>
          </p:cNvPr>
          <p:cNvSpPr/>
          <p:nvPr/>
        </p:nvSpPr>
        <p:spPr>
          <a:xfrm rot="5400000">
            <a:off x="4116483" y="3697711"/>
            <a:ext cx="43869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cxnSp>
        <p:nvCxnSpPr>
          <p:cNvPr id="21" name="Conector recto 20">
            <a:extLst>
              <a:ext uri="{FF2B5EF4-FFF2-40B4-BE49-F238E27FC236}">
                <a16:creationId xmlns:a16="http://schemas.microsoft.com/office/drawing/2014/main" id="{FFD42057-581D-4899-8C65-3B947678340B}"/>
              </a:ext>
            </a:extLst>
          </p:cNvPr>
          <p:cNvCxnSpPr/>
          <p:nvPr/>
        </p:nvCxnSpPr>
        <p:spPr>
          <a:xfrm>
            <a:off x="81481" y="3856779"/>
            <a:ext cx="8881450" cy="0"/>
          </a:xfrm>
          <a:prstGeom prst="line">
            <a:avLst/>
          </a:prstGeom>
          <a:ln w="28575">
            <a:solidFill>
              <a:srgbClr val="002611"/>
            </a:solidFill>
            <a:prstDash val="sysDash"/>
          </a:ln>
        </p:spPr>
        <p:style>
          <a:lnRef idx="1">
            <a:schemeClr val="accent1"/>
          </a:lnRef>
          <a:fillRef idx="0">
            <a:schemeClr val="accent1"/>
          </a:fillRef>
          <a:effectRef idx="0">
            <a:schemeClr val="accent1"/>
          </a:effectRef>
          <a:fontRef idx="minor">
            <a:schemeClr val="tx1"/>
          </a:fontRef>
        </p:style>
      </p:cxnSp>
      <p:sp>
        <p:nvSpPr>
          <p:cNvPr id="22" name="CuadroTexto 21">
            <a:extLst>
              <a:ext uri="{FF2B5EF4-FFF2-40B4-BE49-F238E27FC236}">
                <a16:creationId xmlns:a16="http://schemas.microsoft.com/office/drawing/2014/main" id="{0BD49738-BB2B-B94A-5AEC-B364BCBDBE71}"/>
              </a:ext>
            </a:extLst>
          </p:cNvPr>
          <p:cNvSpPr txBox="1"/>
          <p:nvPr/>
        </p:nvSpPr>
        <p:spPr>
          <a:xfrm>
            <a:off x="78918" y="3537883"/>
            <a:ext cx="715224" cy="314060"/>
          </a:xfrm>
          <a:prstGeom prst="rect">
            <a:avLst/>
          </a:prstGeom>
          <a:noFill/>
        </p:spPr>
        <p:txBody>
          <a:bodyPr wrap="square" rtlCol="0">
            <a:spAutoFit/>
          </a:bodyPr>
          <a:lstStyle/>
          <a:p>
            <a:pPr>
              <a:lnSpc>
                <a:spcPct val="150000"/>
              </a:lnSpc>
            </a:pPr>
            <a:r>
              <a:rPr lang="es-ES" sz="1100" dirty="0">
                <a:solidFill>
                  <a:schemeClr val="bg1"/>
                </a:solidFill>
              </a:rPr>
              <a:t>2004</a:t>
            </a:r>
          </a:p>
        </p:txBody>
      </p:sp>
      <p:sp>
        <p:nvSpPr>
          <p:cNvPr id="23" name="CuadroTexto 22">
            <a:extLst>
              <a:ext uri="{FF2B5EF4-FFF2-40B4-BE49-F238E27FC236}">
                <a16:creationId xmlns:a16="http://schemas.microsoft.com/office/drawing/2014/main" id="{38078113-98F5-FA1F-EF99-492FBB2FCCCB}"/>
              </a:ext>
            </a:extLst>
          </p:cNvPr>
          <p:cNvSpPr txBox="1"/>
          <p:nvPr/>
        </p:nvSpPr>
        <p:spPr>
          <a:xfrm>
            <a:off x="2164908" y="4033171"/>
            <a:ext cx="4505936" cy="453714"/>
          </a:xfrm>
          <a:prstGeom prst="rect">
            <a:avLst/>
          </a:prstGeom>
          <a:noFill/>
        </p:spPr>
        <p:txBody>
          <a:bodyPr wrap="square" rtlCol="0">
            <a:spAutoFit/>
          </a:bodyPr>
          <a:lstStyle/>
          <a:p>
            <a:pPr>
              <a:lnSpc>
                <a:spcPct val="150000"/>
              </a:lnSpc>
            </a:pPr>
            <a:r>
              <a:rPr lang="es-ES" b="1" i="1" dirty="0">
                <a:solidFill>
                  <a:schemeClr val="bg1"/>
                </a:solidFill>
                <a:cs typeface="Aharoni" panose="02010803020104030203" pitchFamily="2" charset="-79"/>
              </a:rPr>
              <a:t>Fin de la escala de </a:t>
            </a:r>
            <a:r>
              <a:rPr lang="es-ES" b="1" i="1" dirty="0" err="1">
                <a:solidFill>
                  <a:schemeClr val="bg1"/>
                </a:solidFill>
                <a:cs typeface="Aharoni" panose="02010803020104030203" pitchFamily="2" charset="-79"/>
              </a:rPr>
              <a:t>Dennard</a:t>
            </a:r>
            <a:r>
              <a:rPr lang="es-ES" b="1" i="1" dirty="0">
                <a:solidFill>
                  <a:schemeClr val="bg1"/>
                </a:solidFill>
                <a:cs typeface="Aharoni" panose="02010803020104030203" pitchFamily="2" charset="-79"/>
              </a:rPr>
              <a:t> (MOSFET)</a:t>
            </a:r>
          </a:p>
        </p:txBody>
      </p:sp>
      <p:sp>
        <p:nvSpPr>
          <p:cNvPr id="24" name="Flecha: a la derecha 23">
            <a:extLst>
              <a:ext uri="{FF2B5EF4-FFF2-40B4-BE49-F238E27FC236}">
                <a16:creationId xmlns:a16="http://schemas.microsoft.com/office/drawing/2014/main" id="{AB09213C-FFC5-58E5-220A-0E89098C726C}"/>
              </a:ext>
            </a:extLst>
          </p:cNvPr>
          <p:cNvSpPr/>
          <p:nvPr/>
        </p:nvSpPr>
        <p:spPr>
          <a:xfrm rot="8206839">
            <a:off x="2075677" y="4583868"/>
            <a:ext cx="43869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25" name="Flecha: a la derecha 24">
            <a:extLst>
              <a:ext uri="{FF2B5EF4-FFF2-40B4-BE49-F238E27FC236}">
                <a16:creationId xmlns:a16="http://schemas.microsoft.com/office/drawing/2014/main" id="{D1D35BB6-4CBD-244E-CCB6-576D60C852DA}"/>
              </a:ext>
            </a:extLst>
          </p:cNvPr>
          <p:cNvSpPr/>
          <p:nvPr/>
        </p:nvSpPr>
        <p:spPr>
          <a:xfrm rot="2662917">
            <a:off x="6157498" y="4565149"/>
            <a:ext cx="43869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26" name="CuadroTexto 25">
            <a:extLst>
              <a:ext uri="{FF2B5EF4-FFF2-40B4-BE49-F238E27FC236}">
                <a16:creationId xmlns:a16="http://schemas.microsoft.com/office/drawing/2014/main" id="{544AF975-84BF-D07D-F4FF-C872024CFCCB}"/>
              </a:ext>
            </a:extLst>
          </p:cNvPr>
          <p:cNvSpPr txBox="1"/>
          <p:nvPr/>
        </p:nvSpPr>
        <p:spPr>
          <a:xfrm>
            <a:off x="-41943" y="4837125"/>
            <a:ext cx="4532037" cy="870688"/>
          </a:xfrm>
          <a:prstGeom prst="rect">
            <a:avLst/>
          </a:prstGeom>
          <a:noFill/>
        </p:spPr>
        <p:txBody>
          <a:bodyPr wrap="square" rtlCol="0">
            <a:spAutoFit/>
          </a:bodyPr>
          <a:lstStyle/>
          <a:p>
            <a:pPr algn="ctr">
              <a:lnSpc>
                <a:spcPct val="150000"/>
              </a:lnSpc>
            </a:pPr>
            <a:r>
              <a:rPr lang="es-ES" dirty="0">
                <a:solidFill>
                  <a:schemeClr val="bg1"/>
                </a:solidFill>
              </a:rPr>
              <a:t>Mayor enfoque en procesadores multinúcleo.</a:t>
            </a:r>
          </a:p>
        </p:txBody>
      </p:sp>
      <p:sp>
        <p:nvSpPr>
          <p:cNvPr id="27" name="CuadroTexto 26">
            <a:extLst>
              <a:ext uri="{FF2B5EF4-FFF2-40B4-BE49-F238E27FC236}">
                <a16:creationId xmlns:a16="http://schemas.microsoft.com/office/drawing/2014/main" id="{36B971F7-3AA5-5639-BEB3-BAC2C9C2AB91}"/>
              </a:ext>
            </a:extLst>
          </p:cNvPr>
          <p:cNvSpPr txBox="1"/>
          <p:nvPr/>
        </p:nvSpPr>
        <p:spPr>
          <a:xfrm>
            <a:off x="4139621" y="4839698"/>
            <a:ext cx="4532037" cy="870688"/>
          </a:xfrm>
          <a:prstGeom prst="rect">
            <a:avLst/>
          </a:prstGeom>
          <a:noFill/>
        </p:spPr>
        <p:txBody>
          <a:bodyPr wrap="square" rtlCol="0">
            <a:spAutoFit/>
          </a:bodyPr>
          <a:lstStyle/>
          <a:p>
            <a:pPr algn="ctr">
              <a:lnSpc>
                <a:spcPct val="150000"/>
              </a:lnSpc>
            </a:pPr>
            <a:r>
              <a:rPr lang="es-ES" dirty="0">
                <a:solidFill>
                  <a:schemeClr val="bg1"/>
                </a:solidFill>
              </a:rPr>
              <a:t>Importancia de la eficiencia energética.</a:t>
            </a:r>
          </a:p>
        </p:txBody>
      </p:sp>
      <p:sp>
        <p:nvSpPr>
          <p:cNvPr id="28" name="Flecha: a la derecha 27">
            <a:extLst>
              <a:ext uri="{FF2B5EF4-FFF2-40B4-BE49-F238E27FC236}">
                <a16:creationId xmlns:a16="http://schemas.microsoft.com/office/drawing/2014/main" id="{F775D5B1-C9BE-2C4F-48EC-12FE210A5AEE}"/>
              </a:ext>
            </a:extLst>
          </p:cNvPr>
          <p:cNvSpPr/>
          <p:nvPr/>
        </p:nvSpPr>
        <p:spPr>
          <a:xfrm rot="5400000">
            <a:off x="4156445" y="5730613"/>
            <a:ext cx="438692" cy="392415"/>
          </a:xfrm>
          <a:prstGeom prst="right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sz="1350"/>
          </a:p>
        </p:txBody>
      </p:sp>
      <p:sp>
        <p:nvSpPr>
          <p:cNvPr id="32" name="CuadroTexto 31">
            <a:extLst>
              <a:ext uri="{FF2B5EF4-FFF2-40B4-BE49-F238E27FC236}">
                <a16:creationId xmlns:a16="http://schemas.microsoft.com/office/drawing/2014/main" id="{90C5CAB8-B2C3-762A-12E8-6886D462C201}"/>
              </a:ext>
            </a:extLst>
          </p:cNvPr>
          <p:cNvSpPr txBox="1"/>
          <p:nvPr/>
        </p:nvSpPr>
        <p:spPr>
          <a:xfrm>
            <a:off x="128623" y="6147452"/>
            <a:ext cx="1535340" cy="455189"/>
          </a:xfrm>
          <a:prstGeom prst="rect">
            <a:avLst/>
          </a:prstGeom>
          <a:noFill/>
        </p:spPr>
        <p:txBody>
          <a:bodyPr wrap="square" rtlCol="0">
            <a:spAutoFit/>
          </a:bodyPr>
          <a:lstStyle/>
          <a:p>
            <a:pPr marL="285750" indent="-285750" algn="ctr">
              <a:lnSpc>
                <a:spcPct val="150000"/>
              </a:lnSpc>
              <a:buFont typeface="Arial" panose="020B0604020202020204" pitchFamily="34" charset="0"/>
              <a:buChar char="•"/>
            </a:pPr>
            <a:r>
              <a:rPr lang="es-ES" dirty="0">
                <a:solidFill>
                  <a:schemeClr val="bg1"/>
                </a:solidFill>
              </a:rPr>
              <a:t>NUMA</a:t>
            </a:r>
          </a:p>
        </p:txBody>
      </p:sp>
      <p:sp>
        <p:nvSpPr>
          <p:cNvPr id="33" name="CuadroTexto 32">
            <a:extLst>
              <a:ext uri="{FF2B5EF4-FFF2-40B4-BE49-F238E27FC236}">
                <a16:creationId xmlns:a16="http://schemas.microsoft.com/office/drawing/2014/main" id="{C8B98A06-3C04-8C0D-4A7B-6900389E2CBD}"/>
              </a:ext>
            </a:extLst>
          </p:cNvPr>
          <p:cNvSpPr txBox="1"/>
          <p:nvPr/>
        </p:nvSpPr>
        <p:spPr>
          <a:xfrm>
            <a:off x="2015804" y="6177167"/>
            <a:ext cx="3072646" cy="455189"/>
          </a:xfrm>
          <a:prstGeom prst="rect">
            <a:avLst/>
          </a:prstGeom>
          <a:noFill/>
        </p:spPr>
        <p:txBody>
          <a:bodyPr wrap="square" rtlCol="0">
            <a:spAutoFit/>
          </a:bodyPr>
          <a:lstStyle/>
          <a:p>
            <a:pPr marL="285750" indent="-285750" algn="ctr">
              <a:lnSpc>
                <a:spcPct val="150000"/>
              </a:lnSpc>
              <a:buFont typeface="Arial" panose="020B0604020202020204" pitchFamily="34" charset="0"/>
              <a:buChar char="•"/>
            </a:pPr>
            <a:r>
              <a:rPr lang="es-ES" dirty="0">
                <a:solidFill>
                  <a:schemeClr val="bg1"/>
                </a:solidFill>
              </a:rPr>
              <a:t>Coherencia en cachés</a:t>
            </a:r>
          </a:p>
        </p:txBody>
      </p:sp>
      <p:sp>
        <p:nvSpPr>
          <p:cNvPr id="34" name="CuadroTexto 33">
            <a:extLst>
              <a:ext uri="{FF2B5EF4-FFF2-40B4-BE49-F238E27FC236}">
                <a16:creationId xmlns:a16="http://schemas.microsoft.com/office/drawing/2014/main" id="{F8BF32CC-343D-FA8B-D2F2-25E2C63FA611}"/>
              </a:ext>
            </a:extLst>
          </p:cNvPr>
          <p:cNvSpPr txBox="1"/>
          <p:nvPr/>
        </p:nvSpPr>
        <p:spPr>
          <a:xfrm>
            <a:off x="5364739" y="6179871"/>
            <a:ext cx="3622235" cy="455189"/>
          </a:xfrm>
          <a:prstGeom prst="rect">
            <a:avLst/>
          </a:prstGeom>
          <a:noFill/>
        </p:spPr>
        <p:txBody>
          <a:bodyPr wrap="square" rtlCol="0">
            <a:spAutoFit/>
          </a:bodyPr>
          <a:lstStyle/>
          <a:p>
            <a:pPr marL="285750" indent="-285750" algn="ctr">
              <a:lnSpc>
                <a:spcPct val="150000"/>
              </a:lnSpc>
              <a:buFont typeface="Arial" panose="020B0604020202020204" pitchFamily="34" charset="0"/>
              <a:buChar char="•"/>
            </a:pPr>
            <a:r>
              <a:rPr lang="es-ES" dirty="0">
                <a:solidFill>
                  <a:schemeClr val="bg1"/>
                </a:solidFill>
              </a:rPr>
              <a:t>Velocidad memoria vs CPU</a:t>
            </a:r>
          </a:p>
        </p:txBody>
      </p:sp>
      <p:sp>
        <p:nvSpPr>
          <p:cNvPr id="9" name="Rectángulo 8">
            <a:extLst>
              <a:ext uri="{FF2B5EF4-FFF2-40B4-BE49-F238E27FC236}">
                <a16:creationId xmlns:a16="http://schemas.microsoft.com/office/drawing/2014/main" id="{4B165EF9-56CC-323D-95B3-81651DE3BBF2}"/>
              </a:ext>
            </a:extLst>
          </p:cNvPr>
          <p:cNvSpPr/>
          <p:nvPr/>
        </p:nvSpPr>
        <p:spPr>
          <a:xfrm>
            <a:off x="-1" y="1"/>
            <a:ext cx="9144001" cy="6858000"/>
          </a:xfrm>
          <a:prstGeom prst="rect">
            <a:avLst/>
          </a:prstGeom>
          <a:solidFill>
            <a:srgbClr val="FFFFFF">
              <a:alpha val="89804"/>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 name="Imagen 2" descr="Icono&#10;&#10;Descripción generada automáticamente">
            <a:extLst>
              <a:ext uri="{FF2B5EF4-FFF2-40B4-BE49-F238E27FC236}">
                <a16:creationId xmlns:a16="http://schemas.microsoft.com/office/drawing/2014/main" id="{B113D08F-61D4-C682-158B-8C22C4ED52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1444" y="1803722"/>
            <a:ext cx="3356178" cy="3356178"/>
          </a:xfrm>
          <a:prstGeom prst="rect">
            <a:avLst/>
          </a:prstGeom>
        </p:spPr>
      </p:pic>
      <p:sp>
        <p:nvSpPr>
          <p:cNvPr id="4" name="Explosión: 8 puntos 3">
            <a:extLst>
              <a:ext uri="{FF2B5EF4-FFF2-40B4-BE49-F238E27FC236}">
                <a16:creationId xmlns:a16="http://schemas.microsoft.com/office/drawing/2014/main" id="{E0BADE75-3A8E-A6F1-AF09-9865B4F27DA9}"/>
              </a:ext>
            </a:extLst>
          </p:cNvPr>
          <p:cNvSpPr/>
          <p:nvPr/>
        </p:nvSpPr>
        <p:spPr>
          <a:xfrm>
            <a:off x="3144716" y="2208678"/>
            <a:ext cx="1359107" cy="1009650"/>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Explosión: 8 puntos 5">
            <a:extLst>
              <a:ext uri="{FF2B5EF4-FFF2-40B4-BE49-F238E27FC236}">
                <a16:creationId xmlns:a16="http://schemas.microsoft.com/office/drawing/2014/main" id="{24B2EF08-C286-F93E-5983-1808DA779ECC}"/>
              </a:ext>
            </a:extLst>
          </p:cNvPr>
          <p:cNvSpPr/>
          <p:nvPr/>
        </p:nvSpPr>
        <p:spPr>
          <a:xfrm>
            <a:off x="3208579" y="3658479"/>
            <a:ext cx="1359107" cy="1009650"/>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xplosión: 8 puntos 6">
            <a:extLst>
              <a:ext uri="{FF2B5EF4-FFF2-40B4-BE49-F238E27FC236}">
                <a16:creationId xmlns:a16="http://schemas.microsoft.com/office/drawing/2014/main" id="{A8B74F07-48A6-B02F-DD25-2C81BC2032C5}"/>
              </a:ext>
            </a:extLst>
          </p:cNvPr>
          <p:cNvSpPr/>
          <p:nvPr/>
        </p:nvSpPr>
        <p:spPr>
          <a:xfrm>
            <a:off x="4999755" y="2217446"/>
            <a:ext cx="1359107" cy="1009650"/>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xplosión: 8 puntos 10">
            <a:extLst>
              <a:ext uri="{FF2B5EF4-FFF2-40B4-BE49-F238E27FC236}">
                <a16:creationId xmlns:a16="http://schemas.microsoft.com/office/drawing/2014/main" id="{1A768CB5-BD4D-ED18-C0FD-C5ADF930088D}"/>
              </a:ext>
            </a:extLst>
          </p:cNvPr>
          <p:cNvSpPr/>
          <p:nvPr/>
        </p:nvSpPr>
        <p:spPr>
          <a:xfrm>
            <a:off x="4913793" y="3686088"/>
            <a:ext cx="1359107" cy="1009650"/>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4" name="Imagen 13" descr="Icono&#10;&#10;Descripción generada automáticamente">
            <a:extLst>
              <a:ext uri="{FF2B5EF4-FFF2-40B4-BE49-F238E27FC236}">
                <a16:creationId xmlns:a16="http://schemas.microsoft.com/office/drawing/2014/main" id="{17E9E7C5-EF9F-31BD-345B-D9CBFDF3EE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894" y="569494"/>
            <a:ext cx="2344751" cy="2344751"/>
          </a:xfrm>
          <a:prstGeom prst="rect">
            <a:avLst/>
          </a:prstGeom>
        </p:spPr>
      </p:pic>
      <p:pic>
        <p:nvPicPr>
          <p:cNvPr id="19" name="Imagen 18" descr="Icono&#10;&#10;Descripción generada automáticamente">
            <a:extLst>
              <a:ext uri="{FF2B5EF4-FFF2-40B4-BE49-F238E27FC236}">
                <a16:creationId xmlns:a16="http://schemas.microsoft.com/office/drawing/2014/main" id="{55BAE223-24E7-3A55-2FBB-FAC87C28D6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937" y="4100093"/>
            <a:ext cx="2344751" cy="2344751"/>
          </a:xfrm>
          <a:prstGeom prst="rect">
            <a:avLst/>
          </a:prstGeom>
        </p:spPr>
      </p:pic>
      <p:pic>
        <p:nvPicPr>
          <p:cNvPr id="29" name="Imagen 28" descr="Icono&#10;&#10;Descripción generada automáticamente">
            <a:extLst>
              <a:ext uri="{FF2B5EF4-FFF2-40B4-BE49-F238E27FC236}">
                <a16:creationId xmlns:a16="http://schemas.microsoft.com/office/drawing/2014/main" id="{4ACBA8EF-A0DE-D1ED-FB70-5EA3E4B010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3160" y="512677"/>
            <a:ext cx="2344751" cy="2344751"/>
          </a:xfrm>
          <a:prstGeom prst="rect">
            <a:avLst/>
          </a:prstGeom>
        </p:spPr>
      </p:pic>
      <p:pic>
        <p:nvPicPr>
          <p:cNvPr id="30" name="Imagen 29" descr="Icono&#10;&#10;Descripción generada automáticamente">
            <a:extLst>
              <a:ext uri="{FF2B5EF4-FFF2-40B4-BE49-F238E27FC236}">
                <a16:creationId xmlns:a16="http://schemas.microsoft.com/office/drawing/2014/main" id="{2F427046-4EDB-B1C4-92DE-DC2E4A7AA5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0840" y="4051733"/>
            <a:ext cx="2344751" cy="2344751"/>
          </a:xfrm>
          <a:prstGeom prst="rect">
            <a:avLst/>
          </a:prstGeom>
        </p:spPr>
      </p:pic>
      <p:pic>
        <p:nvPicPr>
          <p:cNvPr id="58" name="Imagen 57" descr="Imagen que contiene abrelatas, colador de té&#10;&#10;Descripción generada automáticamente">
            <a:extLst>
              <a:ext uri="{FF2B5EF4-FFF2-40B4-BE49-F238E27FC236}">
                <a16:creationId xmlns:a16="http://schemas.microsoft.com/office/drawing/2014/main" id="{01A1E190-9E66-B1CD-40CD-3DC53813472B}"/>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5300298" y="274213"/>
            <a:ext cx="349774" cy="815774"/>
          </a:xfrm>
          <a:prstGeom prst="rect">
            <a:avLst/>
          </a:prstGeom>
        </p:spPr>
      </p:pic>
      <p:pic>
        <p:nvPicPr>
          <p:cNvPr id="59" name="Imagen 58" descr="Imagen que contiene abrelatas, colador de té&#10;&#10;Descripción generada automáticamente">
            <a:extLst>
              <a:ext uri="{FF2B5EF4-FFF2-40B4-BE49-F238E27FC236}">
                <a16:creationId xmlns:a16="http://schemas.microsoft.com/office/drawing/2014/main" id="{3A103653-BCB5-E68C-6A8E-7FF061654C7E}"/>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5016942" y="265280"/>
            <a:ext cx="349774" cy="815774"/>
          </a:xfrm>
          <a:prstGeom prst="rect">
            <a:avLst/>
          </a:prstGeom>
        </p:spPr>
      </p:pic>
      <p:pic>
        <p:nvPicPr>
          <p:cNvPr id="60" name="Imagen 59" descr="Imagen que contiene abrelatas, colador de té&#10;&#10;Descripción generada automáticamente">
            <a:extLst>
              <a:ext uri="{FF2B5EF4-FFF2-40B4-BE49-F238E27FC236}">
                <a16:creationId xmlns:a16="http://schemas.microsoft.com/office/drawing/2014/main" id="{3BB70373-D584-F077-AFE4-D0F8B12EAA0F}"/>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729084" y="245381"/>
            <a:ext cx="349774" cy="815774"/>
          </a:xfrm>
          <a:prstGeom prst="rect">
            <a:avLst/>
          </a:prstGeom>
        </p:spPr>
      </p:pic>
      <p:pic>
        <p:nvPicPr>
          <p:cNvPr id="61" name="Imagen 60" descr="Imagen que contiene abrelatas, colador de té&#10;&#10;Descripción generada automáticamente">
            <a:extLst>
              <a:ext uri="{FF2B5EF4-FFF2-40B4-BE49-F238E27FC236}">
                <a16:creationId xmlns:a16="http://schemas.microsoft.com/office/drawing/2014/main" id="{6BC69F70-BA25-DE95-4F69-B5F50F8484E1}"/>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138785" y="243582"/>
            <a:ext cx="349774" cy="815774"/>
          </a:xfrm>
          <a:prstGeom prst="rect">
            <a:avLst/>
          </a:prstGeom>
        </p:spPr>
      </p:pic>
      <p:pic>
        <p:nvPicPr>
          <p:cNvPr id="62" name="Imagen 61" descr="Imagen que contiene abrelatas, colador de té&#10;&#10;Descripción generada automáticamente">
            <a:extLst>
              <a:ext uri="{FF2B5EF4-FFF2-40B4-BE49-F238E27FC236}">
                <a16:creationId xmlns:a16="http://schemas.microsoft.com/office/drawing/2014/main" id="{A547CAC5-0B04-EC6D-F13E-65366645E703}"/>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414631" y="243258"/>
            <a:ext cx="349774" cy="815774"/>
          </a:xfrm>
          <a:prstGeom prst="rect">
            <a:avLst/>
          </a:prstGeom>
        </p:spPr>
      </p:pic>
      <p:pic>
        <p:nvPicPr>
          <p:cNvPr id="63" name="Imagen 62" descr="Imagen que contiene abrelatas, colador de té&#10;&#10;Descripción generada automáticamente">
            <a:extLst>
              <a:ext uri="{FF2B5EF4-FFF2-40B4-BE49-F238E27FC236}">
                <a16:creationId xmlns:a16="http://schemas.microsoft.com/office/drawing/2014/main" id="{C79D7CB1-C1AE-51E2-EB06-0F79D10A7C5C}"/>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5300298" y="1032282"/>
            <a:ext cx="349774" cy="815774"/>
          </a:xfrm>
          <a:prstGeom prst="rect">
            <a:avLst/>
          </a:prstGeom>
        </p:spPr>
      </p:pic>
      <p:pic>
        <p:nvPicPr>
          <p:cNvPr id="64" name="Imagen 63" descr="Imagen que contiene abrelatas, colador de té&#10;&#10;Descripción generada automáticamente">
            <a:extLst>
              <a:ext uri="{FF2B5EF4-FFF2-40B4-BE49-F238E27FC236}">
                <a16:creationId xmlns:a16="http://schemas.microsoft.com/office/drawing/2014/main" id="{D8103B72-CB0B-33DF-153B-F5C810C8E7D6}"/>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5016942" y="1023349"/>
            <a:ext cx="349774" cy="815774"/>
          </a:xfrm>
          <a:prstGeom prst="rect">
            <a:avLst/>
          </a:prstGeom>
        </p:spPr>
      </p:pic>
      <p:pic>
        <p:nvPicPr>
          <p:cNvPr id="65" name="Imagen 64" descr="Imagen que contiene abrelatas, colador de té&#10;&#10;Descripción generada automáticamente">
            <a:extLst>
              <a:ext uri="{FF2B5EF4-FFF2-40B4-BE49-F238E27FC236}">
                <a16:creationId xmlns:a16="http://schemas.microsoft.com/office/drawing/2014/main" id="{30F40162-2CF4-5344-4F44-A61CA78F5BCA}"/>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729084" y="1003450"/>
            <a:ext cx="349774" cy="815774"/>
          </a:xfrm>
          <a:prstGeom prst="rect">
            <a:avLst/>
          </a:prstGeom>
        </p:spPr>
      </p:pic>
      <p:pic>
        <p:nvPicPr>
          <p:cNvPr id="66" name="Imagen 65" descr="Imagen que contiene abrelatas, colador de té&#10;&#10;Descripción generada automáticamente">
            <a:extLst>
              <a:ext uri="{FF2B5EF4-FFF2-40B4-BE49-F238E27FC236}">
                <a16:creationId xmlns:a16="http://schemas.microsoft.com/office/drawing/2014/main" id="{21A725AB-A20C-9D99-41D8-8C386F8C56E0}"/>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853790" y="982592"/>
            <a:ext cx="349774" cy="815774"/>
          </a:xfrm>
          <a:prstGeom prst="rect">
            <a:avLst/>
          </a:prstGeom>
        </p:spPr>
      </p:pic>
      <p:pic>
        <p:nvPicPr>
          <p:cNvPr id="67" name="Imagen 66" descr="Imagen que contiene abrelatas, colador de té&#10;&#10;Descripción generada automáticamente">
            <a:extLst>
              <a:ext uri="{FF2B5EF4-FFF2-40B4-BE49-F238E27FC236}">
                <a16:creationId xmlns:a16="http://schemas.microsoft.com/office/drawing/2014/main" id="{270196FC-DAB6-B146-24C0-C738EF1240E7}"/>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138785" y="1001651"/>
            <a:ext cx="349774" cy="815774"/>
          </a:xfrm>
          <a:prstGeom prst="rect">
            <a:avLst/>
          </a:prstGeom>
        </p:spPr>
      </p:pic>
      <p:pic>
        <p:nvPicPr>
          <p:cNvPr id="68" name="Imagen 67" descr="Imagen que contiene abrelatas, colador de té&#10;&#10;Descripción generada automáticamente">
            <a:extLst>
              <a:ext uri="{FF2B5EF4-FFF2-40B4-BE49-F238E27FC236}">
                <a16:creationId xmlns:a16="http://schemas.microsoft.com/office/drawing/2014/main" id="{00B3552F-F339-F418-9E69-AF65D632E1F8}"/>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4414631" y="1001327"/>
            <a:ext cx="349774" cy="815774"/>
          </a:xfrm>
          <a:prstGeom prst="rect">
            <a:avLst/>
          </a:prstGeom>
        </p:spPr>
      </p:pic>
      <p:pic>
        <p:nvPicPr>
          <p:cNvPr id="69" name="Imagen 68" descr="Imagen que contiene abrelatas, colador de té&#10;&#10;Descripción generada automáticamente">
            <a:extLst>
              <a:ext uri="{FF2B5EF4-FFF2-40B4-BE49-F238E27FC236}">
                <a16:creationId xmlns:a16="http://schemas.microsoft.com/office/drawing/2014/main" id="{CDFF37A8-B037-905A-C1C2-88768D4022E1}"/>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l="32831" r="34850" b="19214"/>
          <a:stretch/>
        </p:blipFill>
        <p:spPr>
          <a:xfrm>
            <a:off x="3843636" y="220672"/>
            <a:ext cx="349774" cy="815774"/>
          </a:xfrm>
          <a:prstGeom prst="rect">
            <a:avLst/>
          </a:prstGeom>
        </p:spPr>
      </p:pic>
      <p:pic>
        <p:nvPicPr>
          <p:cNvPr id="70" name="Imagen 69" descr="Icono&#10;&#10;Descripción generada automáticamente">
            <a:extLst>
              <a:ext uri="{FF2B5EF4-FFF2-40B4-BE49-F238E27FC236}">
                <a16:creationId xmlns:a16="http://schemas.microsoft.com/office/drawing/2014/main" id="{EDE3B98E-00FC-DF08-787C-03E2B9088B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38828" y="4873180"/>
            <a:ext cx="1891403" cy="1891403"/>
          </a:xfrm>
          <a:prstGeom prst="rect">
            <a:avLst/>
          </a:prstGeom>
        </p:spPr>
      </p:pic>
      <p:pic>
        <p:nvPicPr>
          <p:cNvPr id="72" name="Gráfico 71" descr="Máscara de dormir con relleno sólido">
            <a:extLst>
              <a:ext uri="{FF2B5EF4-FFF2-40B4-BE49-F238E27FC236}">
                <a16:creationId xmlns:a16="http://schemas.microsoft.com/office/drawing/2014/main" id="{7624862E-1962-ECE3-177D-D7DF9C87721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07293" y="5345279"/>
            <a:ext cx="914400" cy="914400"/>
          </a:xfrm>
          <a:prstGeom prst="rect">
            <a:avLst/>
          </a:prstGeom>
        </p:spPr>
      </p:pic>
    </p:spTree>
    <p:extLst>
      <p:ext uri="{BB962C8B-B14F-4D97-AF65-F5344CB8AC3E}">
        <p14:creationId xmlns:p14="http://schemas.microsoft.com/office/powerpoint/2010/main" val="3292442668"/>
      </p:ext>
    </p:extLst>
  </p:cSld>
  <p:clrMapOvr>
    <a:masterClrMapping/>
  </p:clrMapOvr>
  <p:transition spd="slow">
    <p:comb/>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5c46a010-fd90-4dd0-bbf3-e2eff580860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A27A8F1E691D664F8C314833C11C4F32" ma:contentTypeVersion="15" ma:contentTypeDescription="Crear nuevo documento." ma:contentTypeScope="" ma:versionID="a6587abc860c281a97b58ab9055ee97a">
  <xsd:schema xmlns:xsd="http://www.w3.org/2001/XMLSchema" xmlns:xs="http://www.w3.org/2001/XMLSchema" xmlns:p="http://schemas.microsoft.com/office/2006/metadata/properties" xmlns:ns3="5c46a010-fd90-4dd0-bbf3-e2eff580860e" xmlns:ns4="9ee40805-05ce-4d66-8d11-e05f65c7ad10" targetNamespace="http://schemas.microsoft.com/office/2006/metadata/properties" ma:root="true" ma:fieldsID="e5007d179d982e4ac21d1b53f18ed71d" ns3:_="" ns4:_="">
    <xsd:import namespace="5c46a010-fd90-4dd0-bbf3-e2eff580860e"/>
    <xsd:import namespace="9ee40805-05ce-4d66-8d11-e05f65c7ad1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_activity" minOccurs="0"/>
                <xsd:element ref="ns3:MediaServiceDateTaken" minOccurs="0"/>
                <xsd:element ref="ns3:MediaLengthInSecond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46a010-fd90-4dd0-bbf3-e2eff58086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_activity" ma:index="19" nillable="true" ma:displayName="_activity" ma:hidden="true" ma:internalName="_activity">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ee40805-05ce-4d66-8d11-e05f65c7ad10"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467CAD-C4EE-4F2B-9027-DBA21461FBCE}">
  <ds:schemaRefs>
    <ds:schemaRef ds:uri="http://schemas.microsoft.com/office/2006/documentManagement/types"/>
    <ds:schemaRef ds:uri="http://schemas.microsoft.com/office/infopath/2007/PartnerControls"/>
    <ds:schemaRef ds:uri="5c46a010-fd90-4dd0-bbf3-e2eff580860e"/>
    <ds:schemaRef ds:uri="http://purl.org/dc/terms/"/>
    <ds:schemaRef ds:uri="9ee40805-05ce-4d66-8d11-e05f65c7ad10"/>
    <ds:schemaRef ds:uri="http://purl.org/dc/elements/1.1/"/>
    <ds:schemaRef ds:uri="http://purl.org/dc/dcmitype/"/>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2BEF75A6-21F1-420B-ACB1-F210F2D89320}">
  <ds:schemaRefs>
    <ds:schemaRef ds:uri="http://schemas.microsoft.com/sharepoint/v3/contenttype/forms"/>
  </ds:schemaRefs>
</ds:datastoreItem>
</file>

<file path=customXml/itemProps3.xml><?xml version="1.0" encoding="utf-8"?>
<ds:datastoreItem xmlns:ds="http://schemas.openxmlformats.org/officeDocument/2006/customXml" ds:itemID="{B11103F2-FB2B-4188-BE81-870F649C4784}">
  <ds:schemaRefs>
    <ds:schemaRef ds:uri="5c46a010-fd90-4dd0-bbf3-e2eff580860e"/>
    <ds:schemaRef ds:uri="9ee40805-05ce-4d66-8d11-e05f65c7ad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Ion</Template>
  <TotalTime>1987</TotalTime>
  <Words>3646</Words>
  <Application>Microsoft Office PowerPoint</Application>
  <PresentationFormat>Presentación en pantalla (4:3)</PresentationFormat>
  <Paragraphs>450</Paragraphs>
  <Slides>54</Slides>
  <Notes>54</Notes>
  <HiddenSlides>0</HiddenSlides>
  <MMClips>0</MMClips>
  <ScaleCrop>false</ScaleCrop>
  <HeadingPairs>
    <vt:vector size="6" baseType="variant">
      <vt:variant>
        <vt:lpstr>Fuentes usadas</vt:lpstr>
      </vt:variant>
      <vt:variant>
        <vt:i4>12</vt:i4>
      </vt:variant>
      <vt:variant>
        <vt:lpstr>Tema</vt:lpstr>
      </vt:variant>
      <vt:variant>
        <vt:i4>1</vt:i4>
      </vt:variant>
      <vt:variant>
        <vt:lpstr>Títulos de diapositiva</vt:lpstr>
      </vt:variant>
      <vt:variant>
        <vt:i4>54</vt:i4>
      </vt:variant>
    </vt:vector>
  </HeadingPairs>
  <TitlesOfParts>
    <vt:vector size="67" baseType="lpstr">
      <vt:lpstr>Abadi</vt:lpstr>
      <vt:lpstr>Aharoni</vt:lpstr>
      <vt:lpstr>Amasis MT Pro Black</vt:lpstr>
      <vt:lpstr>Arial</vt:lpstr>
      <vt:lpstr>Calibri</vt:lpstr>
      <vt:lpstr>Cambria Math</vt:lpstr>
      <vt:lpstr>Century Gothic</vt:lpstr>
      <vt:lpstr>Courier New</vt:lpstr>
      <vt:lpstr>Lato</vt:lpstr>
      <vt:lpstr>NimbusRomNo9L-Regu</vt:lpstr>
      <vt:lpstr>Wingdings</vt:lpstr>
      <vt:lpstr>Wingdings 3</vt:lpstr>
      <vt:lpstr>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MARTÍN PÉREZ, MARIO</dc:creator>
  <cp:lastModifiedBy>MARTÍN PÉREZ, MARIO</cp:lastModifiedBy>
  <cp:revision>36</cp:revision>
  <dcterms:created xsi:type="dcterms:W3CDTF">2023-05-23T15:35:44Z</dcterms:created>
  <dcterms:modified xsi:type="dcterms:W3CDTF">2023-11-07T01:24:06Z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0x010100A27A8F1E691D664F8C314833C11C4F32</vt:lpwstr>
  </property>
</Properties>
</file>