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59" r:id="rId7"/>
    <p:sldId id="262" r:id="rId8"/>
    <p:sldId id="263" r:id="rId9"/>
    <p:sldId id="268" r:id="rId10"/>
    <p:sldId id="264" r:id="rId11"/>
    <p:sldId id="265" r:id="rId12"/>
    <p:sldId id="266" r:id="rId13"/>
    <p:sldId id="270" r:id="rId14"/>
    <p:sldId id="267" r:id="rId15"/>
    <p:sldId id="271" r:id="rId16"/>
    <p:sldId id="269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66" d="100"/>
          <a:sy n="66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5" csCatId="colorful" phldr="1"/>
      <dgm:spPr/>
    </dgm:pt>
    <dgm:pt modelId="{4AF52931-E4CA-4429-AACB-B8747CDB2409}">
      <dgm:prSet phldrT="[Text]"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3200" noProof="0" dirty="0" smtClean="0"/>
            <a:t>Rodrigo </a:t>
          </a:r>
          <a:r>
            <a:rPr lang="es-ES" sz="3200" noProof="0" dirty="0" err="1" smtClean="0"/>
            <a:t>ferreira</a:t>
          </a:r>
          <a:endParaRPr lang="es-ES" sz="3200" noProof="0" dirty="0"/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81BEB84D-9A77-49C6-9301-B3359FCAC75F}">
      <dgm:prSet phldrT="[Text]"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3200" noProof="0" dirty="0" smtClean="0"/>
            <a:t>Lucas </a:t>
          </a:r>
          <a:r>
            <a:rPr lang="es-ES" sz="3200" noProof="0" dirty="0" err="1" smtClean="0"/>
            <a:t>bitencurt</a:t>
          </a:r>
          <a:endParaRPr lang="es-ES" sz="3200" noProof="0" dirty="0"/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BFF9359E-E9B1-4B73-BACC-2C7988765B16}">
      <dgm:prSet phldrT="[Text]"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s-ES" sz="3200" noProof="0" dirty="0" smtClean="0"/>
            <a:t>Alejandro </a:t>
          </a:r>
          <a:r>
            <a:rPr lang="es-ES" sz="3200" noProof="0" dirty="0" err="1" smtClean="0"/>
            <a:t>perez</a:t>
          </a:r>
          <a:endParaRPr lang="es-ES" sz="3200" noProof="0" dirty="0"/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es-ES" sz="1400" noProof="0" dirty="0"/>
        </a:p>
      </dgm:t>
    </dgm:pt>
    <dgm:pt modelId="{29BB62C3-8DAE-49E7-A154-FB8CDD20BD56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FDCF1FF3-A522-43E2-ADBB-4D937E5D4C8B}" type="pres">
      <dgm:prSet presAssocID="{4AF52931-E4CA-4429-AACB-B8747CDB2409}" presName="compNode" presStyleCnt="0"/>
      <dgm:spPr/>
    </dgm:pt>
    <dgm:pt modelId="{4404E5A3-F3AE-4794-ABE8-672905731E8A}" type="pres">
      <dgm:prSet presAssocID="{4AF52931-E4CA-4429-AACB-B8747CDB2409}" presName="iconBgRect" presStyleLbl="bgShp" presStyleIdx="0" presStyleCnt="3" custAng="16200000" custScaleX="2514" custScaleY="35489"/>
      <dgm:spPr>
        <a:prstGeom prst="teardrop">
          <a:avLst/>
        </a:prstGeom>
        <a:solidFill>
          <a:schemeClr val="accent1"/>
        </a:solidFill>
      </dgm:spPr>
    </dgm:pt>
    <dgm:pt modelId="{66E983A8-4726-42A4-977A-7FF40FC16E6F}" type="pres">
      <dgm:prSet presAssocID="{4AF52931-E4CA-4429-AACB-B8747CDB2409}" presName="iconRect" presStyleLbl="node1" presStyleIdx="0" presStyleCnt="3" custScaleX="227199" custScaleY="13041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  <dgm:extLst/>
    </dgm:pt>
    <dgm:pt modelId="{816F14CD-531F-4A61-BE1E-1AB8218315CD}" type="pres">
      <dgm:prSet presAssocID="{4AF52931-E4CA-4429-AACB-B8747CDB2409}" presName="spaceRect" presStyleCnt="0"/>
      <dgm:spPr/>
    </dgm:pt>
    <dgm:pt modelId="{D004084F-AAF0-4394-A4B8-1C80AB3016EE}" type="pres">
      <dgm:prSet presAssocID="{4AF52931-E4CA-4429-AACB-B8747CDB240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F18176B8-4648-41E0-BE74-D3A38454740A}" type="pres">
      <dgm:prSet presAssocID="{D86AF01C-9CBC-41F8-9354-48CD82BDFDC9}" presName="sibTrans" presStyleCnt="0"/>
      <dgm:spPr/>
    </dgm:pt>
    <dgm:pt modelId="{852075D9-1865-4DCB-B7BC-419821E8D39E}" type="pres">
      <dgm:prSet presAssocID="{81BEB84D-9A77-49C6-9301-B3359FCAC75F}" presName="compNode" presStyleCnt="0"/>
      <dgm:spPr/>
    </dgm:pt>
    <dgm:pt modelId="{F7FA26C2-9A7D-456E-A3F1-57C85E3B8944}" type="pres">
      <dgm:prSet presAssocID="{81BEB84D-9A77-49C6-9301-B3359FCAC75F}" presName="iconBgRect" presStyleLbl="bgShp" presStyleIdx="1" presStyleCnt="3" custAng="16200000" custScaleX="15352" custScaleY="43008"/>
      <dgm:spPr>
        <a:prstGeom prst="teardrop">
          <a:avLst/>
        </a:prstGeom>
        <a:solidFill>
          <a:schemeClr val="accent1"/>
        </a:solidFill>
      </dgm:spPr>
    </dgm:pt>
    <dgm:pt modelId="{8D027E61-512C-4C5C-B861-C214EB2B7051}" type="pres">
      <dgm:prSet presAssocID="{81BEB84D-9A77-49C6-9301-B3359FCAC75F}" presName="iconRect" presStyleLbl="node1" presStyleIdx="1" presStyleCnt="3" custScaleX="217155" custScaleY="150882" custLinFactNeighborX="0" custLinFactNeighborY="1230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  <dgm:extLst/>
    </dgm:pt>
    <dgm:pt modelId="{80D50278-A184-474B-BE1F-D445925966D1}" type="pres">
      <dgm:prSet presAssocID="{81BEB84D-9A77-49C6-9301-B3359FCAC75F}" presName="spaceRect" presStyleCnt="0"/>
      <dgm:spPr/>
    </dgm:pt>
    <dgm:pt modelId="{4A3CA5A9-4015-4F4C-A300-8CD9B37F28EC}" type="pres">
      <dgm:prSet presAssocID="{81BEB84D-9A77-49C6-9301-B3359FCAC75F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1226883D-D094-4C40-8CCE-4CC35ABC012F}" type="pres">
      <dgm:prSet presAssocID="{5D260F18-25D2-4074-87F1-7E78DDA61C58}" presName="sibTrans" presStyleCnt="0"/>
      <dgm:spPr/>
    </dgm:pt>
    <dgm:pt modelId="{AB01B044-5881-4A3A-96FC-B42D55A09448}" type="pres">
      <dgm:prSet presAssocID="{BFF9359E-E9B1-4B73-BACC-2C7988765B16}" presName="compNode" presStyleCnt="0"/>
      <dgm:spPr/>
    </dgm:pt>
    <dgm:pt modelId="{6E502D37-0C18-4C1D-B5B6-1EE0F7480188}" type="pres">
      <dgm:prSet presAssocID="{BFF9359E-E9B1-4B73-BACC-2C7988765B16}" presName="iconBgRect" presStyleLbl="bgShp" presStyleIdx="2" presStyleCnt="3" custAng="16200000" custScaleX="15352" custScaleY="50527"/>
      <dgm:spPr>
        <a:prstGeom prst="teardrop">
          <a:avLst/>
        </a:prstGeom>
        <a:solidFill>
          <a:schemeClr val="accent1"/>
        </a:solidFill>
      </dgm:spPr>
    </dgm:pt>
    <dgm:pt modelId="{7291F4F3-1EE7-4DA5-9945-2BDB8BB6DF14}" type="pres">
      <dgm:prSet presAssocID="{BFF9359E-E9B1-4B73-BACC-2C7988765B16}" presName="iconRect" presStyleLbl="node1" presStyleIdx="2" presStyleCnt="3" custScaleX="202978" custScaleY="143361" custLinFactNeighborX="3216" custLinFactNeighborY="354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  <dgm:extLst/>
    </dgm:pt>
    <dgm:pt modelId="{D10C2546-83E9-4D63-9C0E-CEAB56718E16}" type="pres">
      <dgm:prSet presAssocID="{BFF9359E-E9B1-4B73-BACC-2C7988765B16}" presName="spaceRect" presStyleCnt="0"/>
      <dgm:spPr/>
    </dgm:pt>
    <dgm:pt modelId="{2D3AA4CD-88DE-4BAA-9BCF-1DE9D253FCAA}" type="pres">
      <dgm:prSet presAssocID="{BFF9359E-E9B1-4B73-BACC-2C7988765B1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888B9FBC-F4A1-4A8B-B703-D87865A65BD0}" type="presOf" srcId="{BFF9359E-E9B1-4B73-BACC-2C7988765B16}" destId="{2D3AA4CD-88DE-4BAA-9BCF-1DE9D253FCAA}" srcOrd="0" destOrd="0" presId="urn:microsoft.com/office/officeart/2018/5/layout/IconLeafLabelList"/>
    <dgm:cxn modelId="{9DFFC12E-9EC7-415F-AF62-C13E19722337}" type="presOf" srcId="{4AF52931-E4CA-4429-AACB-B8747CDB2409}" destId="{D004084F-AAF0-4394-A4B8-1C80AB3016EE}" srcOrd="0" destOrd="0" presId="urn:microsoft.com/office/officeart/2018/5/layout/IconLeafLabel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656B1851-13C8-4201-B702-5947529A0870}" type="presOf" srcId="{C7720856-93F0-4CC7-B7FD-2466914A11D4}" destId="{29BB62C3-8DAE-49E7-A154-FB8CDD20BD56}" srcOrd="0" destOrd="0" presId="urn:microsoft.com/office/officeart/2018/5/layout/IconLeafLabelList"/>
    <dgm:cxn modelId="{7F6D8240-3F76-4B70-803C-C0023D804140}" type="presOf" srcId="{81BEB84D-9A77-49C6-9301-B3359FCAC75F}" destId="{4A3CA5A9-4015-4F4C-A300-8CD9B37F28EC}" srcOrd="0" destOrd="0" presId="urn:microsoft.com/office/officeart/2018/5/layout/IconLeafLabelList"/>
    <dgm:cxn modelId="{3F2044FB-E33A-4D48-99CA-0445F424817E}" type="presParOf" srcId="{29BB62C3-8DAE-49E7-A154-FB8CDD20BD56}" destId="{FDCF1FF3-A522-43E2-ADBB-4D937E5D4C8B}" srcOrd="0" destOrd="0" presId="urn:microsoft.com/office/officeart/2018/5/layout/IconLeafLabelList"/>
    <dgm:cxn modelId="{8EBEBDEA-C728-40C7-A500-45AAE044D48A}" type="presParOf" srcId="{FDCF1FF3-A522-43E2-ADBB-4D937E5D4C8B}" destId="{4404E5A3-F3AE-4794-ABE8-672905731E8A}" srcOrd="0" destOrd="0" presId="urn:microsoft.com/office/officeart/2018/5/layout/IconLeafLabelList"/>
    <dgm:cxn modelId="{210C2635-EFBE-4087-8A06-CBDDD1A40B20}" type="presParOf" srcId="{FDCF1FF3-A522-43E2-ADBB-4D937E5D4C8B}" destId="{66E983A8-4726-42A4-977A-7FF40FC16E6F}" srcOrd="1" destOrd="0" presId="urn:microsoft.com/office/officeart/2018/5/layout/IconLeafLabelList"/>
    <dgm:cxn modelId="{255544D8-259D-4D93-AADB-48214076CE87}" type="presParOf" srcId="{FDCF1FF3-A522-43E2-ADBB-4D937E5D4C8B}" destId="{816F14CD-531F-4A61-BE1E-1AB8218315CD}" srcOrd="2" destOrd="0" presId="urn:microsoft.com/office/officeart/2018/5/layout/IconLeafLabelList"/>
    <dgm:cxn modelId="{75E893F9-4E62-48F2-9C80-C2B211FD72A7}" type="presParOf" srcId="{FDCF1FF3-A522-43E2-ADBB-4D937E5D4C8B}" destId="{D004084F-AAF0-4394-A4B8-1C80AB3016EE}" srcOrd="3" destOrd="0" presId="urn:microsoft.com/office/officeart/2018/5/layout/IconLeafLabelList"/>
    <dgm:cxn modelId="{C861A5A0-34EA-4D31-8AB0-14505D90A258}" type="presParOf" srcId="{29BB62C3-8DAE-49E7-A154-FB8CDD20BD56}" destId="{F18176B8-4648-41E0-BE74-D3A38454740A}" srcOrd="1" destOrd="0" presId="urn:microsoft.com/office/officeart/2018/5/layout/IconLeafLabelList"/>
    <dgm:cxn modelId="{F1025440-F45A-49AD-8ACD-D6CBEFFD176A}" type="presParOf" srcId="{29BB62C3-8DAE-49E7-A154-FB8CDD20BD56}" destId="{852075D9-1865-4DCB-B7BC-419821E8D39E}" srcOrd="2" destOrd="0" presId="urn:microsoft.com/office/officeart/2018/5/layout/IconLeafLabelList"/>
    <dgm:cxn modelId="{4E0D6DED-5324-4EAB-A18D-B82CD8C0B661}" type="presParOf" srcId="{852075D9-1865-4DCB-B7BC-419821E8D39E}" destId="{F7FA26C2-9A7D-456E-A3F1-57C85E3B8944}" srcOrd="0" destOrd="0" presId="urn:microsoft.com/office/officeart/2018/5/layout/IconLeafLabelList"/>
    <dgm:cxn modelId="{C479A7F5-7C12-4315-B942-CBEA9BC48C5B}" type="presParOf" srcId="{852075D9-1865-4DCB-B7BC-419821E8D39E}" destId="{8D027E61-512C-4C5C-B861-C214EB2B7051}" srcOrd="1" destOrd="0" presId="urn:microsoft.com/office/officeart/2018/5/layout/IconLeafLabelList"/>
    <dgm:cxn modelId="{8A7B0371-E017-432F-84B1-A5868FC44181}" type="presParOf" srcId="{852075D9-1865-4DCB-B7BC-419821E8D39E}" destId="{80D50278-A184-474B-BE1F-D445925966D1}" srcOrd="2" destOrd="0" presId="urn:microsoft.com/office/officeart/2018/5/layout/IconLeafLabelList"/>
    <dgm:cxn modelId="{682FF9C3-C79A-4334-AAE6-6960E2F1CC3A}" type="presParOf" srcId="{852075D9-1865-4DCB-B7BC-419821E8D39E}" destId="{4A3CA5A9-4015-4F4C-A300-8CD9B37F28EC}" srcOrd="3" destOrd="0" presId="urn:microsoft.com/office/officeart/2018/5/layout/IconLeafLabelList"/>
    <dgm:cxn modelId="{D0FB4BF6-4142-4C49-9D81-EC1E04A003A7}" type="presParOf" srcId="{29BB62C3-8DAE-49E7-A154-FB8CDD20BD56}" destId="{1226883D-D094-4C40-8CCE-4CC35ABC012F}" srcOrd="3" destOrd="0" presId="urn:microsoft.com/office/officeart/2018/5/layout/IconLeafLabelList"/>
    <dgm:cxn modelId="{73C2163B-A42F-451B-A59A-AD037C1E51A0}" type="presParOf" srcId="{29BB62C3-8DAE-49E7-A154-FB8CDD20BD56}" destId="{AB01B044-5881-4A3A-96FC-B42D55A09448}" srcOrd="4" destOrd="0" presId="urn:microsoft.com/office/officeart/2018/5/layout/IconLeafLabelList"/>
    <dgm:cxn modelId="{1F109E53-B825-44B8-8CE6-F518A007B81B}" type="presParOf" srcId="{AB01B044-5881-4A3A-96FC-B42D55A09448}" destId="{6E502D37-0C18-4C1D-B5B6-1EE0F7480188}" srcOrd="0" destOrd="0" presId="urn:microsoft.com/office/officeart/2018/5/layout/IconLeafLabelList"/>
    <dgm:cxn modelId="{216E2022-AAA0-4710-9842-2FF0FCE38A9B}" type="presParOf" srcId="{AB01B044-5881-4A3A-96FC-B42D55A09448}" destId="{7291F4F3-1EE7-4DA5-9945-2BDB8BB6DF14}" srcOrd="1" destOrd="0" presId="urn:microsoft.com/office/officeart/2018/5/layout/IconLeafLabelList"/>
    <dgm:cxn modelId="{67F22EF7-F70F-4CD6-8168-8782AFA33100}" type="presParOf" srcId="{AB01B044-5881-4A3A-96FC-B42D55A09448}" destId="{D10C2546-83E9-4D63-9C0E-CEAB56718E16}" srcOrd="2" destOrd="0" presId="urn:microsoft.com/office/officeart/2018/5/layout/IconLeafLabelList"/>
    <dgm:cxn modelId="{C4F521B0-CF88-49A3-877D-1D085FB5FCB0}" type="presParOf" srcId="{AB01B044-5881-4A3A-96FC-B42D55A09448}" destId="{2D3AA4CD-88DE-4BAA-9BCF-1DE9D253FCA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>
        <a:solidFill>
          <a:schemeClr val="tx1">
            <a:lumMod val="75000"/>
          </a:schemeClr>
        </a:solidFill>
      </dgm:spPr>
      <dgm:t>
        <a:bodyPr rtlCol="0"/>
        <a:lstStyle/>
        <a:p>
          <a:pPr rtl="0"/>
          <a:r>
            <a:rPr lang="es-ES" b="1" noProof="0" dirty="0" smtClean="0"/>
            <a:t>ADMIN</a:t>
          </a:r>
          <a:endParaRPr lang="es-ES" b="1" noProof="0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4E8D2E69-0173-4BD3-B96A-7A9C5DD12B47}">
      <dgm:prSet/>
      <dgm:spPr>
        <a:solidFill>
          <a:schemeClr val="tx1">
            <a:lumMod val="75000"/>
          </a:schemeClr>
        </a:solidFill>
      </dgm:spPr>
      <dgm:t>
        <a:bodyPr rtlCol="0"/>
        <a:lstStyle/>
        <a:p>
          <a:pPr rtl="0"/>
          <a:r>
            <a:rPr lang="es-ES" b="1" noProof="0" dirty="0" smtClean="0"/>
            <a:t>Usuario</a:t>
          </a:r>
          <a:endParaRPr lang="es-ES" b="1" noProof="0" dirty="0"/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76D56F19-2708-49DB-8F92-D8AC45F23A9A}">
      <dgm:prSet/>
      <dgm:spPr>
        <a:solidFill>
          <a:schemeClr val="tx1">
            <a:lumMod val="75000"/>
          </a:schemeClr>
        </a:solidFill>
      </dgm:spPr>
      <dgm:t>
        <a:bodyPr rtlCol="0"/>
        <a:lstStyle/>
        <a:p>
          <a:pPr rtl="0"/>
          <a:r>
            <a:rPr lang="es-ES" b="1" noProof="0" smtClean="0"/>
            <a:t>Empresa</a:t>
          </a:r>
          <a:endParaRPr lang="es-ES" b="1" noProof="0" dirty="0"/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es-ES" b="1" noProof="0" dirty="0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207854D-2B51-4A8E-B5AE-10487E87CA78}" type="pres">
      <dgm:prSet presAssocID="{AAC263CB-8256-4B03-92FE-1622698FB3E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D308D7-A299-4638-ADDE-05060FAADE0B}" type="pres">
      <dgm:prSet presAssocID="{AAC263CB-8256-4B03-92FE-1622698FB3E9}" presName="spNode" presStyleCnt="0"/>
      <dgm:spPr/>
      <dgm:t>
        <a:bodyPr/>
        <a:lstStyle/>
        <a:p>
          <a:endParaRPr lang="es-ES"/>
        </a:p>
      </dgm:t>
    </dgm:pt>
    <dgm:pt modelId="{C8571390-81D5-4CB3-85C5-E4D11E7CFD6A}" type="pres">
      <dgm:prSet presAssocID="{808B76D0-8EC7-469A-93AC-7A6017188A9D}" presName="sibTrans" presStyleLbl="sibTrans1D1" presStyleIdx="0" presStyleCnt="3"/>
      <dgm:spPr/>
      <dgm:t>
        <a:bodyPr/>
        <a:lstStyle/>
        <a:p>
          <a:endParaRPr lang="es-ES"/>
        </a:p>
      </dgm:t>
    </dgm:pt>
    <dgm:pt modelId="{A20D3CF3-3A37-4B6F-A6B5-4E7BBBD1546D}" type="pres">
      <dgm:prSet presAssocID="{4E8D2E69-0173-4BD3-B96A-7A9C5DD12B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699C828-C06B-4049-827B-700B959CB820}" type="pres">
      <dgm:prSet presAssocID="{4E8D2E69-0173-4BD3-B96A-7A9C5DD12B47}" presName="spNode" presStyleCnt="0"/>
      <dgm:spPr/>
      <dgm:t>
        <a:bodyPr/>
        <a:lstStyle/>
        <a:p>
          <a:endParaRPr lang="es-ES"/>
        </a:p>
      </dgm:t>
    </dgm:pt>
    <dgm:pt modelId="{48BB7BDC-C048-4E69-ACAB-ECF95ED26C20}" type="pres">
      <dgm:prSet presAssocID="{FEF1E80E-8A9E-4B0A-817C-2A4CFDCF3FB2}" presName="sibTrans" presStyleLbl="sibTrans1D1" presStyleIdx="1" presStyleCnt="3"/>
      <dgm:spPr/>
      <dgm:t>
        <a:bodyPr/>
        <a:lstStyle/>
        <a:p>
          <a:endParaRPr lang="es-ES"/>
        </a:p>
      </dgm:t>
    </dgm:pt>
    <dgm:pt modelId="{189DFD5B-E336-4C25-B91A-5BA538A2118E}" type="pres">
      <dgm:prSet presAssocID="{76D56F19-2708-49DB-8F92-D8AC45F23A9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49F479-5DE3-4E1C-9602-1596AE98CFE6}" type="pres">
      <dgm:prSet presAssocID="{76D56F19-2708-49DB-8F92-D8AC45F23A9A}" presName="spNode" presStyleCnt="0"/>
      <dgm:spPr/>
      <dgm:t>
        <a:bodyPr/>
        <a:lstStyle/>
        <a:p>
          <a:endParaRPr lang="es-ES"/>
        </a:p>
      </dgm:t>
    </dgm:pt>
    <dgm:pt modelId="{5ACEEF5B-7780-407E-9A1B-DD9AD3C9D5C6}" type="pres">
      <dgm:prSet presAssocID="{EC8965A1-F755-4945-8AAC-DCF1F68F011E}" presName="sibTrans" presStyleLbl="sibTrans1D1" presStyleIdx="2" presStyleCnt="3"/>
      <dgm:spPr/>
      <dgm:t>
        <a:bodyPr/>
        <a:lstStyle/>
        <a:p>
          <a:endParaRPr lang="es-ES"/>
        </a:p>
      </dgm:t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32E90211-17E0-4DDF-9274-DD3E46D811B8}" srcId="{D4503D04-C97E-4622-AE07-D0307CB3B4CA}" destId="{76D56F19-2708-49DB-8F92-D8AC45F23A9A}" srcOrd="2" destOrd="0" parTransId="{9D5610C2-0A12-494A-AC46-8DD17C08B09F}" sibTransId="{EC8965A1-F755-4945-8AAC-DCF1F68F011E}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B236F409-DAE6-4262-BCB6-4E3EB3842410}" type="presParOf" srcId="{44E59079-4044-4615-844A-2BF6DDD5742E}" destId="{189DFD5B-E336-4C25-B91A-5BA538A2118E}" srcOrd="6" destOrd="0" presId="urn:microsoft.com/office/officeart/2005/8/layout/cycle6"/>
    <dgm:cxn modelId="{C5E8BEEB-5613-4831-B709-6807B41D380A}" type="presParOf" srcId="{44E59079-4044-4615-844A-2BF6DDD5742E}" destId="{6F49F479-5DE3-4E1C-9602-1596AE98CFE6}" srcOrd="7" destOrd="0" presId="urn:microsoft.com/office/officeart/2005/8/layout/cycle6"/>
    <dgm:cxn modelId="{D991BBDE-173D-4492-9A80-08ECF8E7AD22}" type="presParOf" srcId="{44E59079-4044-4615-844A-2BF6DDD5742E}" destId="{5ACEEF5B-7780-407E-9A1B-DD9AD3C9D5C6}" srcOrd="8" destOrd="0" presId="urn:microsoft.com/office/officeart/2005/8/layout/cycle6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4E5A3-F3AE-4794-ABE8-672905731E8A}">
      <dsp:nvSpPr>
        <dsp:cNvPr id="0" name=""/>
        <dsp:cNvSpPr/>
      </dsp:nvSpPr>
      <dsp:spPr>
        <a:xfrm rot="16200000">
          <a:off x="1525656" y="1240822"/>
          <a:ext cx="1149" cy="229042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E983A8-4726-42A4-977A-7FF40FC16E6F}">
      <dsp:nvSpPr>
        <dsp:cNvPr id="0" name=""/>
        <dsp:cNvSpPr/>
      </dsp:nvSpPr>
      <dsp:spPr>
        <a:xfrm>
          <a:off x="340891" y="674944"/>
          <a:ext cx="2370679" cy="13607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4084F-AAF0-4394-A4B8-1C80AB3016EE}">
      <dsp:nvSpPr>
        <dsp:cNvPr id="0" name=""/>
        <dsp:cNvSpPr/>
      </dsp:nvSpPr>
      <dsp:spPr>
        <a:xfrm>
          <a:off x="35606" y="2244475"/>
          <a:ext cx="29812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3200" kern="1200" noProof="0" dirty="0" smtClean="0"/>
            <a:t>Rodrigo </a:t>
          </a:r>
          <a:r>
            <a:rPr lang="es-ES" sz="3200" kern="1200" noProof="0" dirty="0" err="1" smtClean="0"/>
            <a:t>ferreira</a:t>
          </a:r>
          <a:endParaRPr lang="es-ES" sz="3200" kern="1200" noProof="0" dirty="0"/>
        </a:p>
      </dsp:txBody>
      <dsp:txXfrm>
        <a:off x="35606" y="2244475"/>
        <a:ext cx="2981250" cy="1012500"/>
      </dsp:txXfrm>
    </dsp:sp>
    <dsp:sp modelId="{F7FA26C2-9A7D-456E-A3F1-57C85E3B8944}">
      <dsp:nvSpPr>
        <dsp:cNvPr id="0" name=""/>
        <dsp:cNvSpPr/>
      </dsp:nvSpPr>
      <dsp:spPr>
        <a:xfrm rot="16200000">
          <a:off x="4889607" y="724376"/>
          <a:ext cx="279185" cy="782127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027E61-512C-4C5C-B861-C214EB2B7051}">
      <dsp:nvSpPr>
        <dsp:cNvPr id="0" name=""/>
        <dsp:cNvSpPr/>
      </dsp:nvSpPr>
      <dsp:spPr>
        <a:xfrm>
          <a:off x="3896261" y="456624"/>
          <a:ext cx="2265876" cy="157435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CA5A9-4015-4F4C-A300-8CD9B37F28EC}">
      <dsp:nvSpPr>
        <dsp:cNvPr id="0" name=""/>
        <dsp:cNvSpPr/>
      </dsp:nvSpPr>
      <dsp:spPr>
        <a:xfrm>
          <a:off x="3538574" y="2591159"/>
          <a:ext cx="29812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3200" kern="1200" noProof="0" dirty="0" smtClean="0"/>
            <a:t>Lucas </a:t>
          </a:r>
          <a:r>
            <a:rPr lang="es-ES" sz="3200" kern="1200" noProof="0" dirty="0" err="1" smtClean="0"/>
            <a:t>bitencurt</a:t>
          </a:r>
          <a:endParaRPr lang="es-ES" sz="3200" kern="1200" noProof="0" dirty="0"/>
        </a:p>
      </dsp:txBody>
      <dsp:txXfrm>
        <a:off x="3538574" y="2591159"/>
        <a:ext cx="2981250" cy="1012500"/>
      </dsp:txXfrm>
    </dsp:sp>
    <dsp:sp modelId="{6E502D37-0C18-4C1D-B5B6-1EE0F7480188}">
      <dsp:nvSpPr>
        <dsp:cNvPr id="0" name=""/>
        <dsp:cNvSpPr/>
      </dsp:nvSpPr>
      <dsp:spPr>
        <a:xfrm rot="16200000">
          <a:off x="8392575" y="636388"/>
          <a:ext cx="279185" cy="918865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1F4F3-1EE7-4DA5-9945-2BDB8BB6DF14}">
      <dsp:nvSpPr>
        <dsp:cNvPr id="0" name=""/>
        <dsp:cNvSpPr/>
      </dsp:nvSpPr>
      <dsp:spPr>
        <a:xfrm>
          <a:off x="7506751" y="718227"/>
          <a:ext cx="2117948" cy="1495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AA4CD-88DE-4BAA-9BCF-1DE9D253FCAA}">
      <dsp:nvSpPr>
        <dsp:cNvPr id="0" name=""/>
        <dsp:cNvSpPr/>
      </dsp:nvSpPr>
      <dsp:spPr>
        <a:xfrm>
          <a:off x="7041543" y="2571539"/>
          <a:ext cx="29812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s-ES" sz="3200" kern="1200" noProof="0" dirty="0" smtClean="0"/>
            <a:t>Alejandro </a:t>
          </a:r>
          <a:r>
            <a:rPr lang="es-ES" sz="3200" kern="1200" noProof="0" dirty="0" err="1" smtClean="0"/>
            <a:t>perez</a:t>
          </a:r>
          <a:endParaRPr lang="es-ES" sz="3200" kern="1200" noProof="0" dirty="0"/>
        </a:p>
      </dsp:txBody>
      <dsp:txXfrm>
        <a:off x="7041543" y="2571539"/>
        <a:ext cx="2981250" cy="101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503164" y="63"/>
          <a:ext cx="1803796" cy="1172467"/>
        </a:xfrm>
        <a:prstGeom prst="roundRect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noProof="0" dirty="0" smtClean="0"/>
            <a:t>ADMIN</a:t>
          </a:r>
          <a:endParaRPr lang="es-ES" sz="2700" b="1" kern="1200" noProof="0" dirty="0"/>
        </a:p>
      </dsp:txBody>
      <dsp:txXfrm>
        <a:off x="1560399" y="57298"/>
        <a:ext cx="1689326" cy="1057997"/>
      </dsp:txXfrm>
    </dsp:sp>
    <dsp:sp modelId="{C8571390-81D5-4CB3-85C5-E4D11E7CFD6A}">
      <dsp:nvSpPr>
        <dsp:cNvPr id="0" name=""/>
        <dsp:cNvSpPr/>
      </dsp:nvSpPr>
      <dsp:spPr>
        <a:xfrm>
          <a:off x="840351" y="586297"/>
          <a:ext cx="3129421" cy="3129421"/>
        </a:xfrm>
        <a:custGeom>
          <a:avLst/>
          <a:gdLst/>
          <a:ahLst/>
          <a:cxnLst/>
          <a:rect l="0" t="0" r="0" b="0"/>
          <a:pathLst>
            <a:path>
              <a:moveTo>
                <a:pt x="2479732" y="295437"/>
              </a:moveTo>
              <a:arcTo wR="1564710" hR="1564710" stAng="18347275" swAng="364933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2858243" y="2347129"/>
          <a:ext cx="1803796" cy="1172467"/>
        </a:xfrm>
        <a:prstGeom prst="roundRect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noProof="0" dirty="0" smtClean="0"/>
            <a:t>Usuario</a:t>
          </a:r>
          <a:endParaRPr lang="es-ES" sz="2700" b="1" kern="1200" noProof="0" dirty="0"/>
        </a:p>
      </dsp:txBody>
      <dsp:txXfrm>
        <a:off x="2915478" y="2404364"/>
        <a:ext cx="1689326" cy="1057997"/>
      </dsp:txXfrm>
    </dsp:sp>
    <dsp:sp modelId="{48BB7BDC-C048-4E69-ACAB-ECF95ED26C20}">
      <dsp:nvSpPr>
        <dsp:cNvPr id="0" name=""/>
        <dsp:cNvSpPr/>
      </dsp:nvSpPr>
      <dsp:spPr>
        <a:xfrm>
          <a:off x="840351" y="586297"/>
          <a:ext cx="3129421" cy="3129421"/>
        </a:xfrm>
        <a:custGeom>
          <a:avLst/>
          <a:gdLst/>
          <a:ahLst/>
          <a:cxnLst/>
          <a:rect l="0" t="0" r="0" b="0"/>
          <a:pathLst>
            <a:path>
              <a:moveTo>
                <a:pt x="2309881" y="2940588"/>
              </a:moveTo>
              <a:arcTo wR="1564710" hR="1564710" stAng="3693612" swAng="341277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48084" y="2347129"/>
          <a:ext cx="1803796" cy="1172467"/>
        </a:xfrm>
        <a:prstGeom prst="roundRect">
          <a:avLst/>
        </a:prstGeom>
        <a:solidFill>
          <a:schemeClr val="tx1">
            <a:lumMod val="75000"/>
          </a:schemeClr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700" b="1" kern="1200" noProof="0" smtClean="0"/>
            <a:t>Empresa</a:t>
          </a:r>
          <a:endParaRPr lang="es-ES" sz="2700" b="1" kern="1200" noProof="0" dirty="0"/>
        </a:p>
      </dsp:txBody>
      <dsp:txXfrm>
        <a:off x="205319" y="2404364"/>
        <a:ext cx="1689326" cy="1057997"/>
      </dsp:txXfrm>
    </dsp:sp>
    <dsp:sp modelId="{5ACEEF5B-7780-407E-9A1B-DD9AD3C9D5C6}">
      <dsp:nvSpPr>
        <dsp:cNvPr id="0" name=""/>
        <dsp:cNvSpPr/>
      </dsp:nvSpPr>
      <dsp:spPr>
        <a:xfrm>
          <a:off x="840351" y="586297"/>
          <a:ext cx="3129421" cy="3129421"/>
        </a:xfrm>
        <a:custGeom>
          <a:avLst/>
          <a:gdLst/>
          <a:ahLst/>
          <a:cxnLst/>
          <a:rect l="0" t="0" r="0" b="0"/>
          <a:pathLst>
            <a:path>
              <a:moveTo>
                <a:pt x="10401" y="1744830"/>
              </a:moveTo>
              <a:arcTo wR="1564710" hR="1564710" stAng="10403388" swAng="364933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8627C86-0A06-4AFA-8619-4771DB48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E16A4-9F40-442F-BB9F-5DB89B1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78BB-17AB-49B9-831D-E0A226C1140D}" type="datetimeFigureOut">
              <a:rPr lang="es-ES" smtClean="0"/>
              <a:t>11/10/2025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9291C-8864-4C7E-9BE1-CEDDECE51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830B5-FE2A-42D4-930A-4CC171CE8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16F7-CC4C-4572-9A13-9CBD1F476B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793-600A-4516-927F-947C954D8023}" type="datetimeFigureOut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66D-B8C4-4C71-AFDB-4F8602FE958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06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3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28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7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/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610C9F1-60D2-4D1C-B89C-9F9966ED900D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404415-8C3B-4357-9F1F-F89AF8F0CE05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6A27CE-E4FF-4E4C-90C6-74D29C6C5B05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D689D8-1390-447D-BE19-F6D5EEF5492B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364C9D6-9F1A-453E-A424-93F2690E71F9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4544BF3-413D-4595-9F8C-D91E7937F37D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7D6BF9E-7CF2-4B2B-9DB2-5A2AB03E41C9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8B4B4F-F042-47DC-829C-166835A561CC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3C2E1D-7BAD-4EB1-AF16-7910ABF5B599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á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A921DE-2EA3-4C3D-8AF3-9E6B3697C994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Rectá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AA60543-E69F-4E28-B8F5-FF924A50D477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CEABC672-13F0-4EAD-8EF0-47AAAAD40C0C}" type="datetime1">
              <a:rPr lang="es-ES" noProof="0" smtClean="0"/>
              <a:t>11/10/2025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jpg"/><Relationship Id="rId10" Type="http://schemas.microsoft.com/office/2007/relationships/diagramDrawing" Target="../diagrams/drawing1.xml"/><Relationship Id="rId4" Type="http://schemas.microsoft.com/office/2007/relationships/hdphoto" Target="../media/hdphoto1.wdp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jp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01" y="971344"/>
            <a:ext cx="4915313" cy="49153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 rtlCol="0">
            <a:normAutofit/>
          </a:bodyPr>
          <a:lstStyle/>
          <a:p>
            <a:r>
              <a:rPr lang="es-ES" sz="44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Empleoya</a:t>
            </a:r>
            <a:endParaRPr lang="es-ES" sz="4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rtlCol="0">
            <a:normAutofit/>
          </a:bodyPr>
          <a:lstStyle/>
          <a:p>
            <a:r>
              <a:rPr lang="es-ES" sz="2400" dirty="0"/>
              <a:t>Página de búsqueda de empleo</a:t>
            </a:r>
            <a:endParaRPr lang="es-E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6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514955"/>
              </p:ext>
            </p:extLst>
          </p:nvPr>
        </p:nvGraphicFramePr>
        <p:xfrm>
          <a:off x="1066800" y="2014194"/>
          <a:ext cx="10058400" cy="4067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591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5134001"/>
                    </a:ext>
                  </a:extLst>
                </a:gridCol>
              </a:tblGrid>
              <a:tr h="54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0978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Ofertas</a:t>
                      </a:r>
                      <a:r>
                        <a:rPr lang="es-ES" sz="1800" baseline="0" dirty="0" smtClean="0">
                          <a:effectLst/>
                        </a:rPr>
                        <a:t> empresa </a:t>
                      </a:r>
                      <a:r>
                        <a:rPr lang="es-ES" sz="1800" dirty="0" err="1" smtClean="0">
                          <a:effectLst/>
                        </a:rPr>
                        <a:t>revision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8839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Empresa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9984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Las empresas </a:t>
                      </a:r>
                      <a:r>
                        <a:rPr lang="es-ES" sz="1800" dirty="0" smtClean="0">
                          <a:effectLst/>
                        </a:rPr>
                        <a:t>revisan </a:t>
                      </a:r>
                      <a:r>
                        <a:rPr lang="es-ES" sz="1800" dirty="0">
                          <a:effectLst/>
                        </a:rPr>
                        <a:t>los candidatos postulados.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53374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La empresa debe tener una cuenta verificada.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3262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Los</a:t>
                      </a:r>
                      <a:r>
                        <a:rPr lang="es-ES" sz="1800" baseline="0" dirty="0" smtClean="0">
                          <a:effectLst/>
                        </a:rPr>
                        <a:t> usuarios tendrán una respuesta de su postulación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8295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Error en la publicación, empresa no validada o falta de información.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68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7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794774"/>
              </p:ext>
            </p:extLst>
          </p:nvPr>
        </p:nvGraphicFramePr>
        <p:xfrm>
          <a:off x="1066800" y="2014195"/>
          <a:ext cx="10058400" cy="3837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4624072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416567573"/>
                    </a:ext>
                  </a:extLst>
                </a:gridCol>
              </a:tblGrid>
              <a:tr h="312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2766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evaluación </a:t>
                      </a:r>
                      <a:r>
                        <a:rPr lang="es-ES" sz="1800" dirty="0">
                          <a:effectLst/>
                        </a:rPr>
                        <a:t>de empresas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7005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Usuario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88098"/>
                  </a:ext>
                </a:extLst>
              </a:tr>
              <a:tr h="962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Los usuarios podrá dar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evaluaciones </a:t>
                      </a:r>
                      <a:r>
                        <a:rPr lang="es-ES" sz="1800" dirty="0">
                          <a:effectLst/>
                        </a:rPr>
                        <a:t>sobre </a:t>
                      </a:r>
                      <a:r>
                        <a:rPr lang="es-ES" sz="1800" dirty="0" smtClean="0">
                          <a:effectLst/>
                        </a:rPr>
                        <a:t> las empresas </a:t>
                      </a:r>
                      <a:r>
                        <a:rPr lang="es-ES" sz="1800" dirty="0">
                          <a:effectLst/>
                        </a:rPr>
                        <a:t>en las que trabajaron.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42"/>
                  </a:ext>
                </a:extLst>
              </a:tr>
              <a:tr h="608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debe tener </a:t>
                      </a:r>
                      <a:r>
                        <a:rPr lang="es-ES" sz="1800" dirty="0" smtClean="0">
                          <a:effectLst/>
                        </a:rPr>
                        <a:t>un</a:t>
                      </a:r>
                      <a:r>
                        <a:rPr lang="es-ES" sz="1800" baseline="0" dirty="0" smtClean="0">
                          <a:effectLst/>
                        </a:rPr>
                        <a:t> CV creado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y haber trabajado en la empresa a evaluar.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23620"/>
                  </a:ext>
                </a:extLst>
              </a:tr>
              <a:tr h="72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Se actualizan </a:t>
                      </a:r>
                      <a:r>
                        <a:rPr lang="es-ES" sz="1800" dirty="0" smtClean="0">
                          <a:effectLst/>
                        </a:rPr>
                        <a:t>valoraciones </a:t>
                      </a:r>
                      <a:r>
                        <a:rPr lang="es-ES" sz="1800" dirty="0">
                          <a:effectLst/>
                        </a:rPr>
                        <a:t>de las empresas en la plataforma.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5494"/>
                  </a:ext>
                </a:extLst>
              </a:tr>
              <a:tr h="482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 sin historial laboral en la empresa, intento de evaluación inválida.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7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12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>
                <a:ln>
                  <a:solidFill>
                    <a:schemeClr val="bg1"/>
                  </a:solidFill>
                </a:ln>
              </a:rPr>
              <a:t>8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983398"/>
              </p:ext>
            </p:extLst>
          </p:nvPr>
        </p:nvGraphicFramePr>
        <p:xfrm>
          <a:off x="1066800" y="2014195"/>
          <a:ext cx="10058400" cy="3822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4624072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416567573"/>
                    </a:ext>
                  </a:extLst>
                </a:gridCol>
              </a:tblGrid>
              <a:tr h="312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2766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evaluación </a:t>
                      </a:r>
                      <a:r>
                        <a:rPr lang="es-ES" sz="1800" dirty="0">
                          <a:effectLst/>
                        </a:rPr>
                        <a:t>de </a:t>
                      </a:r>
                      <a:r>
                        <a:rPr lang="es-ES" sz="1800" dirty="0" smtClean="0">
                          <a:effectLst/>
                        </a:rPr>
                        <a:t>personas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7005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88098"/>
                  </a:ext>
                </a:extLst>
              </a:tr>
              <a:tr h="962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Los usuarios podrá dar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evaluaciones </a:t>
                      </a:r>
                      <a:r>
                        <a:rPr lang="es-ES" sz="1800" dirty="0">
                          <a:effectLst/>
                        </a:rPr>
                        <a:t>sobre 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las</a:t>
                      </a:r>
                      <a:r>
                        <a:rPr lang="es-ES" sz="1800" baseline="0" dirty="0" smtClean="0">
                          <a:effectLst/>
                        </a:rPr>
                        <a:t> personas que publican changas o trabajos chicos en la plataforma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42"/>
                  </a:ext>
                </a:extLst>
              </a:tr>
              <a:tr h="608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Precondiciones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debe tener </a:t>
                      </a:r>
                      <a:r>
                        <a:rPr lang="es-ES" sz="1800" dirty="0" smtClean="0">
                          <a:effectLst/>
                        </a:rPr>
                        <a:t>un</a:t>
                      </a:r>
                      <a:r>
                        <a:rPr lang="es-ES" sz="1800" baseline="0" dirty="0" smtClean="0">
                          <a:effectLst/>
                        </a:rPr>
                        <a:t> CV creado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y haber trabajado </a:t>
                      </a:r>
                      <a:r>
                        <a:rPr lang="es-ES" sz="1800" dirty="0" smtClean="0">
                          <a:effectLst/>
                        </a:rPr>
                        <a:t>con</a:t>
                      </a:r>
                      <a:r>
                        <a:rPr lang="es-ES" sz="1800" baseline="0" dirty="0" smtClean="0">
                          <a:effectLst/>
                        </a:rPr>
                        <a:t> la persona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a evaluar.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23620"/>
                  </a:ext>
                </a:extLst>
              </a:tr>
              <a:tr h="72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Se actualizan </a:t>
                      </a:r>
                      <a:r>
                        <a:rPr lang="es-ES" sz="1800" dirty="0" smtClean="0">
                          <a:effectLst/>
                        </a:rPr>
                        <a:t>valoraciones </a:t>
                      </a:r>
                      <a:r>
                        <a:rPr lang="es-ES" sz="1800" dirty="0">
                          <a:effectLst/>
                        </a:rPr>
                        <a:t>de las </a:t>
                      </a:r>
                      <a:r>
                        <a:rPr lang="es-ES" sz="1800" dirty="0" smtClean="0">
                          <a:effectLst/>
                        </a:rPr>
                        <a:t>personas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en </a:t>
                      </a:r>
                      <a:r>
                        <a:rPr lang="es-ES" sz="1800" dirty="0">
                          <a:effectLst/>
                        </a:rPr>
                        <a:t>la plataforma.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5494"/>
                  </a:ext>
                </a:extLst>
              </a:tr>
              <a:tr h="482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 sin historial laboral en </a:t>
                      </a:r>
                      <a:r>
                        <a:rPr lang="es-ES" sz="1800" dirty="0" smtClean="0">
                          <a:effectLst/>
                        </a:rPr>
                        <a:t>con</a:t>
                      </a:r>
                      <a:r>
                        <a:rPr lang="es-ES" sz="1800" baseline="0" dirty="0" smtClean="0">
                          <a:effectLst/>
                        </a:rPr>
                        <a:t> la persona,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intento de evaluación inválida.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7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12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9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20721"/>
              </p:ext>
            </p:extLst>
          </p:nvPr>
        </p:nvGraphicFramePr>
        <p:xfrm>
          <a:off x="1066800" y="2014195"/>
          <a:ext cx="10058400" cy="3837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46240720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416567573"/>
                    </a:ext>
                  </a:extLst>
                </a:gridCol>
              </a:tblGrid>
              <a:tr h="312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2766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870052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88098"/>
                  </a:ext>
                </a:extLst>
              </a:tr>
              <a:tr h="962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Los usuarios pueden consultar promedios salariales de distintos </a:t>
                      </a:r>
                      <a:r>
                        <a:rPr lang="es-ES" sz="1800" dirty="0" smtClean="0">
                          <a:effectLst/>
                        </a:rPr>
                        <a:t>rubros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42"/>
                  </a:ext>
                </a:extLst>
              </a:tr>
              <a:tr h="6087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debe </a:t>
                      </a:r>
                      <a:r>
                        <a:rPr lang="es-ES" sz="1800" dirty="0" smtClean="0">
                          <a:effectLst/>
                        </a:rPr>
                        <a:t>tener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baseline="0" dirty="0" smtClean="0">
                          <a:effectLst/>
                        </a:rPr>
                        <a:t>un CV creado</a:t>
                      </a:r>
                      <a:r>
                        <a:rPr lang="es-ES" sz="1800" dirty="0" smtClean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23620"/>
                  </a:ext>
                </a:extLst>
              </a:tr>
              <a:tr h="7225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Se</a:t>
                      </a:r>
                      <a:r>
                        <a:rPr lang="es-ES" sz="1800" baseline="0" dirty="0" smtClean="0">
                          <a:effectLst/>
                        </a:rPr>
                        <a:t> mostraran los mejores resultados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5494"/>
                  </a:ext>
                </a:extLst>
              </a:tr>
              <a:tr h="482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 sin </a:t>
                      </a:r>
                      <a:r>
                        <a:rPr lang="es-ES" sz="1800" dirty="0" smtClean="0">
                          <a:effectLst/>
                        </a:rPr>
                        <a:t>cuenta</a:t>
                      </a:r>
                      <a:r>
                        <a:rPr lang="es-ES" sz="1800" baseline="0" dirty="0" smtClean="0">
                          <a:effectLst/>
                        </a:rPr>
                        <a:t> registrada acceso denegado.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7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/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>
              <a:tabLst>
                <a:tab pos="4119563" algn="l"/>
              </a:tabLst>
            </a:pPr>
            <a:r>
              <a:rPr lang="es-ES" dirty="0" smtClean="0"/>
              <a:t>Integrantes // 19/08/2025</a:t>
            </a:r>
            <a:endParaRPr lang="es-ES" dirty="0"/>
          </a:p>
        </p:txBody>
      </p:sp>
      <p:graphicFrame>
        <p:nvGraphicFramePr>
          <p:cNvPr id="9" name="Marcador de posición de contenido 8" descr="Iconos de SmartArt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8485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s-ES" dirty="0" smtClean="0"/>
              <a:t>                Introducción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707366" y="2136339"/>
            <a:ext cx="10817525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 proyecto </a:t>
            </a:r>
            <a:r>
              <a:rPr lang="es-E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EmpleoYa</a:t>
            </a: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tiene como objetivo brindar una plataforma digital que facilite la conexión entre personas en búsqueda de empleo y empresas que necesitan contratar personal en el departamento de Treinta y Tres. El sistema permitirá a los usuarios registrarse, crear su currículum, buscar ofertas de trabajo, así como a las empresas publicar sus vacantes. Además, contará con herramientas para la gestión de salarios, evaluaciones de empresas y un panel administrativo que supervise la correcta operación del sistema.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Marcador de posición de contenido 3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15" y="2351279"/>
            <a:ext cx="4188221" cy="21816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892220"/>
            <a:ext cx="4810815" cy="1121974"/>
          </a:xfrm>
          <a:noFill/>
        </p:spPr>
        <p:txBody>
          <a:bodyPr rtlCol="0">
            <a:normAutofit fontScale="90000"/>
          </a:bodyPr>
          <a:lstStyle/>
          <a:p>
            <a:pPr algn="just"/>
            <a:r>
              <a:rPr lang="es-ES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Actores</a:t>
            </a:r>
            <a:br>
              <a:rPr lang="es-ES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</a:br>
            <a:r>
              <a:rPr lang="es-ES" b="1" dirty="0" smtClean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>principales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  <a:t/>
            </a:r>
            <a:br>
              <a:rPr lang="es-ES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</a:schemeClr>
                </a:solidFill>
              </a:rPr>
            </a:br>
            <a:endParaRPr lang="es-ES" sz="3200" dirty="0">
              <a:ln>
                <a:solidFill>
                  <a:schemeClr val="bg1"/>
                </a:solidFill>
              </a:ln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10" name="Marcador de posición de contenido 2" descr="Smart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035845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1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77159"/>
              </p:ext>
            </p:extLst>
          </p:nvPr>
        </p:nvGraphicFramePr>
        <p:xfrm>
          <a:off x="828136" y="2173857"/>
          <a:ext cx="10297064" cy="4017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8532">
                  <a:extLst>
                    <a:ext uri="{9D8B030D-6E8A-4147-A177-3AD203B41FA5}">
                      <a16:colId xmlns:a16="http://schemas.microsoft.com/office/drawing/2014/main" val="2783375918"/>
                    </a:ext>
                  </a:extLst>
                </a:gridCol>
                <a:gridCol w="5148532">
                  <a:extLst>
                    <a:ext uri="{9D8B030D-6E8A-4147-A177-3AD203B41FA5}">
                      <a16:colId xmlns:a16="http://schemas.microsoft.com/office/drawing/2014/main" val="2707093417"/>
                    </a:ext>
                  </a:extLst>
                </a:gridCol>
              </a:tblGrid>
              <a:tr h="4008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89842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Buscar </a:t>
                      </a:r>
                      <a:r>
                        <a:rPr lang="es-ES" sz="1800" dirty="0" smtClean="0">
                          <a:effectLst/>
                        </a:rPr>
                        <a:t>ofertas personas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56379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Usuario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780960"/>
                  </a:ext>
                </a:extLst>
              </a:tr>
              <a:tr h="747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busca empleos disponibles filtrando por ubicación, tipo de trabajo o salario.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95743"/>
                  </a:ext>
                </a:extLst>
              </a:tr>
              <a:tr h="747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debe tener acceso a la plataforma </a:t>
                      </a:r>
                      <a:r>
                        <a:rPr lang="es-ES" sz="1800" dirty="0" smtClean="0">
                          <a:effectLst/>
                        </a:rPr>
                        <a:t>(Crear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baseline="0" dirty="0" err="1" smtClean="0">
                          <a:effectLst/>
                        </a:rPr>
                        <a:t>Cv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opcional </a:t>
                      </a:r>
                      <a:r>
                        <a:rPr lang="es-ES" sz="1800" dirty="0">
                          <a:effectLst/>
                        </a:rPr>
                        <a:t>para búsqueda básica).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917262"/>
                  </a:ext>
                </a:extLst>
              </a:tr>
              <a:tr h="7477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sistema muestra una lista de ofertas que coinciden con los criterios de búsqueda.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94260"/>
                  </a:ext>
                </a:extLst>
              </a:tr>
              <a:tr h="3838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 existen ofertas disponibles según los filtros seleccionados.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6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2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186758"/>
              </p:ext>
            </p:extLst>
          </p:nvPr>
        </p:nvGraphicFramePr>
        <p:xfrm>
          <a:off x="1066800" y="2014194"/>
          <a:ext cx="10058400" cy="4037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591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5134001"/>
                    </a:ext>
                  </a:extLst>
                </a:gridCol>
              </a:tblGrid>
              <a:tr h="54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0978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Ofertas</a:t>
                      </a:r>
                      <a:r>
                        <a:rPr lang="es-ES" sz="1800" baseline="0" dirty="0" smtClean="0">
                          <a:effectLst/>
                        </a:rPr>
                        <a:t> personas </a:t>
                      </a:r>
                      <a:r>
                        <a:rPr lang="es-ES" sz="1800" dirty="0" err="1" smtClean="0">
                          <a:effectLst/>
                        </a:rPr>
                        <a:t>revision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8839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usuario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9984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Las</a:t>
                      </a:r>
                      <a:r>
                        <a:rPr lang="es-ES" sz="1800" baseline="0" dirty="0" smtClean="0">
                          <a:effectLst/>
                        </a:rPr>
                        <a:t> personas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revisan </a:t>
                      </a:r>
                      <a:r>
                        <a:rPr lang="es-ES" sz="1800" dirty="0">
                          <a:effectLst/>
                        </a:rPr>
                        <a:t>los candidatos postulados.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53374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Las</a:t>
                      </a:r>
                      <a:r>
                        <a:rPr lang="es-ES" sz="1800" baseline="0" dirty="0" smtClean="0">
                          <a:effectLst/>
                        </a:rPr>
                        <a:t> personas </a:t>
                      </a:r>
                      <a:r>
                        <a:rPr lang="es-ES" sz="1800" dirty="0" smtClean="0">
                          <a:effectLst/>
                        </a:rPr>
                        <a:t>debe </a:t>
                      </a:r>
                      <a:r>
                        <a:rPr lang="es-ES" sz="1800" dirty="0">
                          <a:effectLst/>
                        </a:rPr>
                        <a:t>tener una cuenta verificada.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3262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 smtClean="0">
                          <a:effectLst/>
                        </a:rPr>
                        <a:t>Los</a:t>
                      </a:r>
                      <a:r>
                        <a:rPr lang="es-ES" sz="1800" baseline="0" dirty="0" smtClean="0">
                          <a:effectLst/>
                        </a:rPr>
                        <a:t> usuarios tendrán una respuesta de su postulación 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8295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Error en la publicación, empresa no validada o falta de información.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68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691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3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982090"/>
              </p:ext>
            </p:extLst>
          </p:nvPr>
        </p:nvGraphicFramePr>
        <p:xfrm>
          <a:off x="1066800" y="2208364"/>
          <a:ext cx="10058400" cy="3789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6454831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23630408"/>
                    </a:ext>
                  </a:extLst>
                </a:gridCol>
              </a:tblGrid>
              <a:tr h="4230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096030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Login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4636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Usuario, Empresa, Administrador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067655"/>
                  </a:ext>
                </a:extLst>
              </a:tr>
              <a:tr h="824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Permite a usuarios, empresas y administradores iniciar sesión en la plataforma.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319042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actor debe </a:t>
                      </a:r>
                      <a:r>
                        <a:rPr lang="es-ES" sz="1800" dirty="0" smtClean="0">
                          <a:effectLst/>
                        </a:rPr>
                        <a:t>tener</a:t>
                      </a:r>
                      <a:r>
                        <a:rPr lang="es-ES" sz="1800" baseline="0" dirty="0" smtClean="0">
                          <a:effectLst/>
                        </a:rPr>
                        <a:t> un CV creado 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en el sistema.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83397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actor accede a su perfil y funcionalidades específicas.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940001"/>
                  </a:ext>
                </a:extLst>
              </a:tr>
              <a:tr h="423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Credenciales inválidas o cuenta bloqueada.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3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9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4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538020"/>
              </p:ext>
            </p:extLst>
          </p:nvPr>
        </p:nvGraphicFramePr>
        <p:xfrm>
          <a:off x="1066800" y="2014192"/>
          <a:ext cx="10058400" cy="4051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457307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876105760"/>
                    </a:ext>
                  </a:extLst>
                </a:gridCol>
              </a:tblGrid>
              <a:tr h="3978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63504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Crear CV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09808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Usuario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18396"/>
                  </a:ext>
                </a:extLst>
              </a:tr>
              <a:tr h="77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carga su información personal, académica y laboral </a:t>
                      </a:r>
                      <a:r>
                        <a:rPr lang="es-ES" sz="1800" dirty="0" smtClean="0">
                          <a:effectLst/>
                        </a:rPr>
                        <a:t>para</a:t>
                      </a:r>
                      <a:r>
                        <a:rPr lang="es-ES" sz="1800" baseline="0" dirty="0" smtClean="0">
                          <a:effectLst/>
                        </a:rPr>
                        <a:t> obtener su CV en la plataforma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65216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Precondiciones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usuario debe </a:t>
                      </a:r>
                      <a:r>
                        <a:rPr lang="es-ES" sz="1800" dirty="0" err="1" smtClean="0">
                          <a:effectLst/>
                        </a:rPr>
                        <a:t>clickear</a:t>
                      </a:r>
                      <a:r>
                        <a:rPr lang="es-ES" sz="1800" baseline="0" dirty="0" smtClean="0">
                          <a:effectLst/>
                        </a:rPr>
                        <a:t> en Crear CV</a:t>
                      </a:r>
                      <a:r>
                        <a:rPr lang="es-ES" sz="1800" dirty="0" smtClean="0">
                          <a:effectLst/>
                        </a:rPr>
                        <a:t> </a:t>
                      </a:r>
                      <a:r>
                        <a:rPr lang="es-ES" sz="1800" dirty="0">
                          <a:effectLst/>
                        </a:rPr>
                        <a:t>e </a:t>
                      </a:r>
                      <a:r>
                        <a:rPr lang="es-ES" sz="1800" dirty="0" smtClean="0">
                          <a:effectLst/>
                        </a:rPr>
                        <a:t>completar</a:t>
                      </a:r>
                      <a:r>
                        <a:rPr lang="es-ES" sz="1800" baseline="0" dirty="0" smtClean="0">
                          <a:effectLst/>
                        </a:rPr>
                        <a:t> los campos</a:t>
                      </a:r>
                      <a:r>
                        <a:rPr lang="es-ES" sz="1800" dirty="0" smtClean="0">
                          <a:effectLst/>
                        </a:rPr>
                        <a:t>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932999"/>
                  </a:ext>
                </a:extLst>
              </a:tr>
              <a:tr h="7754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El CV queda guardado </a:t>
                      </a:r>
                      <a:r>
                        <a:rPr lang="es-ES" sz="1800" dirty="0" smtClean="0">
                          <a:effectLst/>
                        </a:rPr>
                        <a:t>y</a:t>
                      </a:r>
                      <a:r>
                        <a:rPr lang="es-ES" sz="1800" baseline="0" dirty="0" smtClean="0">
                          <a:effectLst/>
                        </a:rPr>
                        <a:t> </a:t>
                      </a:r>
                      <a:r>
                        <a:rPr lang="es-ES" sz="1800" dirty="0" smtClean="0">
                          <a:effectLst/>
                        </a:rPr>
                        <a:t>puede </a:t>
                      </a:r>
                      <a:r>
                        <a:rPr lang="es-ES" sz="1800" dirty="0">
                          <a:effectLst/>
                        </a:rPr>
                        <a:t>postularse a ofertas.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447054"/>
                  </a:ext>
                </a:extLst>
              </a:tr>
              <a:tr h="398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Falta de datos obligatorios o error al guardar la información.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3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50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n>
                  <a:solidFill>
                    <a:schemeClr val="bg1"/>
                  </a:solidFill>
                </a:ln>
              </a:rPr>
              <a:t>Caso de uso </a:t>
            </a:r>
            <a:r>
              <a:rPr lang="es-ES" dirty="0" smtClean="0">
                <a:ln>
                  <a:solidFill>
                    <a:schemeClr val="bg1"/>
                  </a:solidFill>
                </a:ln>
              </a:rPr>
              <a:t>5</a:t>
            </a:r>
            <a:endParaRPr lang="es-ES" dirty="0">
              <a:ln>
                <a:solidFill>
                  <a:schemeClr val="bg1"/>
                </a:solidFill>
              </a:ln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928122"/>
              </p:ext>
            </p:extLst>
          </p:nvPr>
        </p:nvGraphicFramePr>
        <p:xfrm>
          <a:off x="1066800" y="2014194"/>
          <a:ext cx="10058400" cy="4009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2591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5134001"/>
                    </a:ext>
                  </a:extLst>
                </a:gridCol>
              </a:tblGrid>
              <a:tr h="5474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Campo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Descripción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0978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Nombre del caso de uso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publicar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oferta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empresa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88390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Actor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Empresa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9984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Descripción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Las empresas publican sus </a:t>
                      </a:r>
                      <a:r>
                        <a:rPr lang="es-ES" sz="1800" dirty="0" smtClean="0">
                          <a:effectLst/>
                        </a:rPr>
                        <a:t>vacantes.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353374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Precondiciones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La empresa debe tener una cuenta verificada.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832629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Postcondiciones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La vacante queda publicada y visible a los usuarios.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78295"/>
                  </a:ext>
                </a:extLst>
              </a:tr>
              <a:tr h="547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>
                          <a:effectLst/>
                        </a:rPr>
                        <a:t>Escenarios alternos</a:t>
                      </a:r>
                      <a:endParaRPr lang="es-E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800" dirty="0">
                          <a:effectLst/>
                        </a:rPr>
                        <a:t>Error en la publicación, empresa no validada o falta de información.</a:t>
                      </a:r>
                      <a:endParaRPr lang="es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684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69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727_TF78440441" id="{8124CA7B-D09D-4442-8065-5B4988299C03}" vid="{ED9CC861-8305-4014-8AEE-D8DC366825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Garden Savon</Template>
  <TotalTime>0</TotalTime>
  <Words>694</Words>
  <Application>Microsoft Office PowerPoint</Application>
  <PresentationFormat>Panorámica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Savon</vt:lpstr>
      <vt:lpstr>Empleoya</vt:lpstr>
      <vt:lpstr>Integrantes // 19/08/2025</vt:lpstr>
      <vt:lpstr>                Introducción</vt:lpstr>
      <vt:lpstr>Actores principales </vt:lpstr>
      <vt:lpstr>Caso de uso 1</vt:lpstr>
      <vt:lpstr>Caso de uso 2</vt:lpstr>
      <vt:lpstr>Caso de uso 3</vt:lpstr>
      <vt:lpstr>Caso de uso 4</vt:lpstr>
      <vt:lpstr>Caso de uso 5</vt:lpstr>
      <vt:lpstr>Caso de uso 6</vt:lpstr>
      <vt:lpstr>Caso de uso 7</vt:lpstr>
      <vt:lpstr>Caso de uso 8</vt:lpstr>
      <vt:lpstr>Caso de uso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2025-08-19T04:10:21Z</dcterms:created>
  <dcterms:modified xsi:type="dcterms:W3CDTF">2025-10-11T06:30:14Z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