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1" r:id="rId2"/>
    <p:sldId id="2562" r:id="rId3"/>
    <p:sldId id="2563" r:id="rId4"/>
    <p:sldId id="2564" r:id="rId5"/>
    <p:sldId id="2565" r:id="rId6"/>
    <p:sldId id="2566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-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9C522-B37E-4649-91A3-26C6318B53FF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6A9DE-B049-4AAE-8206-3ACD216A09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Sistema Adaptativo Innovador</a:t>
          </a:r>
        </a:p>
      </dgm:t>
    </dgm:pt>
    <dgm:pt modelId="{B9CDC956-5341-46F6-AB9B-CC06C99DAB9A}" type="parTrans" cxnId="{32045F6D-B465-4B8B-9A80-4C96878186DD}">
      <dgm:prSet/>
      <dgm:spPr/>
      <dgm:t>
        <a:bodyPr/>
        <a:lstStyle/>
        <a:p>
          <a:endParaRPr lang="en-US"/>
        </a:p>
      </dgm:t>
    </dgm:pt>
    <dgm:pt modelId="{2550144B-B556-4DB4-B97A-752575EB3E3B}" type="sibTrans" cxnId="{32045F6D-B465-4B8B-9A80-4C96878186DD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5F39A290-AB88-4292-BF5F-145C6339BB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 asignación y cobertura adaptativa integra tecnología avanzada para optimizar la gestión financiera de activos.</a:t>
          </a:r>
        </a:p>
      </dgm:t>
    </dgm:pt>
    <dgm:pt modelId="{20D28D44-751F-4518-8B04-964C99141210}" type="parTrans" cxnId="{63EF7B88-8AA5-40CE-8B8A-788AED7FD416}">
      <dgm:prSet/>
      <dgm:spPr/>
      <dgm:t>
        <a:bodyPr/>
        <a:lstStyle/>
        <a:p>
          <a:endParaRPr lang="en-US"/>
        </a:p>
      </dgm:t>
    </dgm:pt>
    <dgm:pt modelId="{F226675B-8365-45E2-BA6C-7FADC65ABC26}" type="sibTrans" cxnId="{63EF7B88-8AA5-40CE-8B8A-788AED7FD416}">
      <dgm:prSet/>
      <dgm:spPr/>
      <dgm:t>
        <a:bodyPr/>
        <a:lstStyle/>
        <a:p>
          <a:endParaRPr lang="en-US"/>
        </a:p>
      </dgm:t>
    </dgm:pt>
    <dgm:pt modelId="{19A27C7A-B6A0-4A2B-A566-24544D420F9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Maximización de Resultados</a:t>
          </a:r>
        </a:p>
      </dgm:t>
    </dgm:pt>
    <dgm:pt modelId="{E37FB459-EF9C-4D39-B5CE-FD1446509912}" type="parTrans" cxnId="{C5C53731-F4F5-4C70-8600-DBEB3EA61388}">
      <dgm:prSet/>
      <dgm:spPr/>
      <dgm:t>
        <a:bodyPr/>
        <a:lstStyle/>
        <a:p>
          <a:endParaRPr lang="en-US"/>
        </a:p>
      </dgm:t>
    </dgm:pt>
    <dgm:pt modelId="{E5997D80-29B3-48BA-B0B5-360A1C9EED81}" type="sibTrans" cxnId="{C5C53731-F4F5-4C70-8600-DBEB3EA61388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F3ED7E6B-07B5-4667-96EE-9F55D055B5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 sistema personalizado busca maximizar los beneficios financieros mediante estrategias adaptativas precisas.</a:t>
          </a:r>
        </a:p>
      </dgm:t>
    </dgm:pt>
    <dgm:pt modelId="{C26E9C86-D906-413B-AFB7-08BAB6F1A001}" type="parTrans" cxnId="{96DC1934-9080-4D1C-AE5D-38A5B32C69BD}">
      <dgm:prSet/>
      <dgm:spPr/>
      <dgm:t>
        <a:bodyPr/>
        <a:lstStyle/>
        <a:p>
          <a:endParaRPr lang="en-US"/>
        </a:p>
      </dgm:t>
    </dgm:pt>
    <dgm:pt modelId="{12C92E7D-012C-4254-8687-70016BF8E08A}" type="sibTrans" cxnId="{96DC1934-9080-4D1C-AE5D-38A5B32C69BD}">
      <dgm:prSet/>
      <dgm:spPr/>
      <dgm:t>
        <a:bodyPr/>
        <a:lstStyle/>
        <a:p>
          <a:endParaRPr lang="en-US"/>
        </a:p>
      </dgm:t>
    </dgm:pt>
    <dgm:pt modelId="{6F8986D8-A7F1-431D-9B3E-75DC589DB8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Mitigación de Riesgos</a:t>
          </a:r>
        </a:p>
      </dgm:t>
    </dgm:pt>
    <dgm:pt modelId="{C8BAAEEF-F010-4310-B0DE-599CCEB7A398}" type="parTrans" cxnId="{8A4EE626-DE85-4169-9CC5-24803A5DD7EB}">
      <dgm:prSet/>
      <dgm:spPr/>
      <dgm:t>
        <a:bodyPr/>
        <a:lstStyle/>
        <a:p>
          <a:endParaRPr lang="en-US"/>
        </a:p>
      </dgm:t>
    </dgm:pt>
    <dgm:pt modelId="{3FC8867B-87E3-4D52-9B5C-064AACDA5B27}" type="sibTrans" cxnId="{8A4EE626-DE85-4169-9CC5-24803A5DD7EB}">
      <dgm:prSet/>
      <dgm:spPr/>
      <dgm:t>
        <a:bodyPr/>
        <a:lstStyle/>
        <a:p>
          <a:endParaRPr lang="en-US"/>
        </a:p>
      </dgm:t>
    </dgm:pt>
    <dgm:pt modelId="{B5E3D6EA-4E92-4B65-ADC3-50F913CEB6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Incorpora mecanismos para minimizar riesgos financieros, asegurando mayor seguridad en las inversiones.</a:t>
          </a:r>
        </a:p>
      </dgm:t>
    </dgm:pt>
    <dgm:pt modelId="{E5D12C68-9A3C-4A13-ABB2-9C11D8BE8B1D}" type="parTrans" cxnId="{EFFC83CB-552D-4A96-BDA9-8B745C172FB9}">
      <dgm:prSet/>
      <dgm:spPr/>
      <dgm:t>
        <a:bodyPr/>
        <a:lstStyle/>
        <a:p>
          <a:endParaRPr lang="en-US"/>
        </a:p>
      </dgm:t>
    </dgm:pt>
    <dgm:pt modelId="{20A95C97-95A1-4814-BCB4-EBCFB29D6ECD}" type="sibTrans" cxnId="{EFFC83CB-552D-4A96-BDA9-8B745C172FB9}">
      <dgm:prSet/>
      <dgm:spPr/>
      <dgm:t>
        <a:bodyPr/>
        <a:lstStyle/>
        <a:p>
          <a:endParaRPr lang="en-US"/>
        </a:p>
      </dgm:t>
    </dgm:pt>
    <dgm:pt modelId="{7BB1787A-8275-41E4-882E-723B9AED95D6}" type="pres">
      <dgm:prSet presAssocID="{8259C522-B37E-4649-91A3-26C6318B53FF}" presName="Name0" presStyleCnt="0">
        <dgm:presLayoutVars>
          <dgm:dir/>
          <dgm:resizeHandles val="exact"/>
        </dgm:presLayoutVars>
      </dgm:prSet>
      <dgm:spPr/>
    </dgm:pt>
    <dgm:pt modelId="{E565B2F0-5F37-4A8F-81BD-00E4827923D7}" type="pres">
      <dgm:prSet presAssocID="{2446A9DE-B049-4AAE-8206-3ACD216A099F}" presName="compNode" presStyleCnt="0"/>
      <dgm:spPr/>
    </dgm:pt>
    <dgm:pt modelId="{6FBC5713-35B6-4AEB-A232-5254859E9856}" type="pres">
      <dgm:prSet presAssocID="{2446A9DE-B049-4AAE-8206-3ACD216A099F}" presName="pictRect" presStyleLbl="revTx" presStyleIdx="0" presStyleCnt="6">
        <dgm:presLayoutVars>
          <dgm:chMax val="0"/>
          <dgm:bulletEnabled/>
        </dgm:presLayoutVars>
      </dgm:prSet>
      <dgm:spPr/>
    </dgm:pt>
    <dgm:pt modelId="{7BDF2A88-F95D-4180-B68A-C45A60969FEE}" type="pres">
      <dgm:prSet presAssocID="{2446A9DE-B049-4AAE-8206-3ACD216A099F}" presName="textRect" presStyleLbl="revTx" presStyleIdx="1" presStyleCnt="6">
        <dgm:presLayoutVars>
          <dgm:bulletEnabled/>
        </dgm:presLayoutVars>
      </dgm:prSet>
      <dgm:spPr/>
    </dgm:pt>
    <dgm:pt modelId="{0ABE3060-0689-4704-92D8-276235990515}" type="pres">
      <dgm:prSet presAssocID="{2550144B-B556-4DB4-B97A-752575EB3E3B}" presName="sibTrans" presStyleLbl="sibTrans2D1" presStyleIdx="0" presStyleCnt="0"/>
      <dgm:spPr/>
    </dgm:pt>
    <dgm:pt modelId="{1B40CCB9-665D-4F04-BEEA-785A40BAC63F}" type="pres">
      <dgm:prSet presAssocID="{19A27C7A-B6A0-4A2B-A566-24544D420F9E}" presName="compNode" presStyleCnt="0"/>
      <dgm:spPr/>
    </dgm:pt>
    <dgm:pt modelId="{AF99C2C7-62C2-436B-9587-E154C6EA0D0A}" type="pres">
      <dgm:prSet presAssocID="{19A27C7A-B6A0-4A2B-A566-24544D420F9E}" presName="pictRect" presStyleLbl="revTx" presStyleIdx="2" presStyleCnt="6">
        <dgm:presLayoutVars>
          <dgm:chMax val="0"/>
          <dgm:bulletEnabled/>
        </dgm:presLayoutVars>
      </dgm:prSet>
      <dgm:spPr/>
    </dgm:pt>
    <dgm:pt modelId="{D864906E-CEB2-49FE-B9B8-4AC03E867853}" type="pres">
      <dgm:prSet presAssocID="{19A27C7A-B6A0-4A2B-A566-24544D420F9E}" presName="textRect" presStyleLbl="revTx" presStyleIdx="3" presStyleCnt="6">
        <dgm:presLayoutVars>
          <dgm:bulletEnabled/>
        </dgm:presLayoutVars>
      </dgm:prSet>
      <dgm:spPr/>
    </dgm:pt>
    <dgm:pt modelId="{9EB70132-FB57-40CE-93C3-E582A7C9DC32}" type="pres">
      <dgm:prSet presAssocID="{E5997D80-29B3-48BA-B0B5-360A1C9EED81}" presName="sibTrans" presStyleLbl="sibTrans2D1" presStyleIdx="0" presStyleCnt="0"/>
      <dgm:spPr/>
    </dgm:pt>
    <dgm:pt modelId="{AFFD1449-201E-4CCA-AF28-020352644470}" type="pres">
      <dgm:prSet presAssocID="{6F8986D8-A7F1-431D-9B3E-75DC589DB872}" presName="compNode" presStyleCnt="0"/>
      <dgm:spPr/>
    </dgm:pt>
    <dgm:pt modelId="{68117894-1446-447B-B166-9E43362790AD}" type="pres">
      <dgm:prSet presAssocID="{6F8986D8-A7F1-431D-9B3E-75DC589DB872}" presName="pictRect" presStyleLbl="revTx" presStyleIdx="4" presStyleCnt="6">
        <dgm:presLayoutVars>
          <dgm:chMax val="0"/>
          <dgm:bulletEnabled/>
        </dgm:presLayoutVars>
      </dgm:prSet>
      <dgm:spPr/>
    </dgm:pt>
    <dgm:pt modelId="{27A5EE1A-4FF5-4575-AC00-5D46B3B786BC}" type="pres">
      <dgm:prSet presAssocID="{6F8986D8-A7F1-431D-9B3E-75DC589DB872}" presName="textRect" presStyleLbl="revTx" presStyleIdx="5" presStyleCnt="6">
        <dgm:presLayoutVars>
          <dgm:bulletEnabled/>
        </dgm:presLayoutVars>
      </dgm:prSet>
      <dgm:spPr/>
    </dgm:pt>
  </dgm:ptLst>
  <dgm:cxnLst>
    <dgm:cxn modelId="{8A4EE626-DE85-4169-9CC5-24803A5DD7EB}" srcId="{8259C522-B37E-4649-91A3-26C6318B53FF}" destId="{6F8986D8-A7F1-431D-9B3E-75DC589DB872}" srcOrd="2" destOrd="0" parTransId="{C8BAAEEF-F010-4310-B0DE-599CCEB7A398}" sibTransId="{3FC8867B-87E3-4D52-9B5C-064AACDA5B27}"/>
    <dgm:cxn modelId="{C5C53731-F4F5-4C70-8600-DBEB3EA61388}" srcId="{8259C522-B37E-4649-91A3-26C6318B53FF}" destId="{19A27C7A-B6A0-4A2B-A566-24544D420F9E}" srcOrd="1" destOrd="0" parTransId="{E37FB459-EF9C-4D39-B5CE-FD1446509912}" sibTransId="{E5997D80-29B3-48BA-B0B5-360A1C9EED81}"/>
    <dgm:cxn modelId="{96DC1934-9080-4D1C-AE5D-38A5B32C69BD}" srcId="{19A27C7A-B6A0-4A2B-A566-24544D420F9E}" destId="{F3ED7E6B-07B5-4667-96EE-9F55D055B5DF}" srcOrd="0" destOrd="0" parTransId="{C26E9C86-D906-413B-AFB7-08BAB6F1A001}" sibTransId="{12C92E7D-012C-4254-8687-70016BF8E08A}"/>
    <dgm:cxn modelId="{F93BC23B-DCCC-48A4-A9C2-B2C641AC0F2F}" type="presOf" srcId="{2550144B-B556-4DB4-B97A-752575EB3E3B}" destId="{0ABE3060-0689-4704-92D8-276235990515}" srcOrd="0" destOrd="0" presId="urn:microsoft.com/office/officeart/2024/3/layout/hArchList1"/>
    <dgm:cxn modelId="{989BD366-784F-4557-A9DF-304075DAB1BF}" type="presOf" srcId="{5F39A290-AB88-4292-BF5F-145C6339BBAA}" destId="{7BDF2A88-F95D-4180-B68A-C45A60969FEE}" srcOrd="0" destOrd="0" presId="urn:microsoft.com/office/officeart/2024/3/layout/hArchList1"/>
    <dgm:cxn modelId="{32045F6D-B465-4B8B-9A80-4C96878186DD}" srcId="{8259C522-B37E-4649-91A3-26C6318B53FF}" destId="{2446A9DE-B049-4AAE-8206-3ACD216A099F}" srcOrd="0" destOrd="0" parTransId="{B9CDC956-5341-46F6-AB9B-CC06C99DAB9A}" sibTransId="{2550144B-B556-4DB4-B97A-752575EB3E3B}"/>
    <dgm:cxn modelId="{44ED524D-2C24-4C2B-8300-75A0A9B5ED3E}" type="presOf" srcId="{6F8986D8-A7F1-431D-9B3E-75DC589DB872}" destId="{68117894-1446-447B-B166-9E43362790AD}" srcOrd="0" destOrd="0" presId="urn:microsoft.com/office/officeart/2024/3/layout/hArchList1"/>
    <dgm:cxn modelId="{21E44C71-54CE-4EF4-A98C-970C77449BFF}" type="presOf" srcId="{F3ED7E6B-07B5-4667-96EE-9F55D055B5DF}" destId="{D864906E-CEB2-49FE-B9B8-4AC03E867853}" srcOrd="0" destOrd="0" presId="urn:microsoft.com/office/officeart/2024/3/layout/hArchList1"/>
    <dgm:cxn modelId="{645C9D57-12A4-4B98-AC44-FE51BD6E0736}" type="presOf" srcId="{E5997D80-29B3-48BA-B0B5-360A1C9EED81}" destId="{9EB70132-FB57-40CE-93C3-E582A7C9DC32}" srcOrd="0" destOrd="0" presId="urn:microsoft.com/office/officeart/2024/3/layout/hArchList1"/>
    <dgm:cxn modelId="{63EF7B88-8AA5-40CE-8B8A-788AED7FD416}" srcId="{2446A9DE-B049-4AAE-8206-3ACD216A099F}" destId="{5F39A290-AB88-4292-BF5F-145C6339BBAA}" srcOrd="0" destOrd="0" parTransId="{20D28D44-751F-4518-8B04-964C99141210}" sibTransId="{F226675B-8365-45E2-BA6C-7FADC65ABC26}"/>
    <dgm:cxn modelId="{96BE13A1-83E3-4657-AD7E-A52AFAEE5472}" type="presOf" srcId="{19A27C7A-B6A0-4A2B-A566-24544D420F9E}" destId="{AF99C2C7-62C2-436B-9587-E154C6EA0D0A}" srcOrd="0" destOrd="0" presId="urn:microsoft.com/office/officeart/2024/3/layout/hArchList1"/>
    <dgm:cxn modelId="{EE2D04AE-4B43-44C1-AD36-C5F7FE562B22}" type="presOf" srcId="{8259C522-B37E-4649-91A3-26C6318B53FF}" destId="{7BB1787A-8275-41E4-882E-723B9AED95D6}" srcOrd="0" destOrd="0" presId="urn:microsoft.com/office/officeart/2024/3/layout/hArchList1"/>
    <dgm:cxn modelId="{5066B1B5-F8BE-4A7C-8806-B5977715800B}" type="presOf" srcId="{2446A9DE-B049-4AAE-8206-3ACD216A099F}" destId="{6FBC5713-35B6-4AEB-A232-5254859E9856}" srcOrd="0" destOrd="0" presId="urn:microsoft.com/office/officeart/2024/3/layout/hArchList1"/>
    <dgm:cxn modelId="{EFFC83CB-552D-4A96-BDA9-8B745C172FB9}" srcId="{6F8986D8-A7F1-431D-9B3E-75DC589DB872}" destId="{B5E3D6EA-4E92-4B65-ADC3-50F913CEB6D3}" srcOrd="0" destOrd="0" parTransId="{E5D12C68-9A3C-4A13-ABB2-9C11D8BE8B1D}" sibTransId="{20A95C97-95A1-4814-BCB4-EBCFB29D6ECD}"/>
    <dgm:cxn modelId="{E48D3BF3-5EB7-4874-9D19-46FBD99325E5}" type="presOf" srcId="{B5E3D6EA-4E92-4B65-ADC3-50F913CEB6D3}" destId="{27A5EE1A-4FF5-4575-AC00-5D46B3B786BC}" srcOrd="0" destOrd="0" presId="urn:microsoft.com/office/officeart/2024/3/layout/hArchList1"/>
    <dgm:cxn modelId="{E73D3294-23A0-4A31-893C-FCBD391B6BDD}" type="presParOf" srcId="{7BB1787A-8275-41E4-882E-723B9AED95D6}" destId="{E565B2F0-5F37-4A8F-81BD-00E4827923D7}" srcOrd="0" destOrd="0" presId="urn:microsoft.com/office/officeart/2024/3/layout/hArchList1"/>
    <dgm:cxn modelId="{BC0E9F30-C971-4A45-9068-D776CDCF7139}" type="presParOf" srcId="{E565B2F0-5F37-4A8F-81BD-00E4827923D7}" destId="{6FBC5713-35B6-4AEB-A232-5254859E9856}" srcOrd="0" destOrd="0" presId="urn:microsoft.com/office/officeart/2024/3/layout/hArchList1"/>
    <dgm:cxn modelId="{629FBB50-606D-420A-9EF0-F627F1ED032B}" type="presParOf" srcId="{E565B2F0-5F37-4A8F-81BD-00E4827923D7}" destId="{7BDF2A88-F95D-4180-B68A-C45A60969FEE}" srcOrd="1" destOrd="0" presId="urn:microsoft.com/office/officeart/2024/3/layout/hArchList1"/>
    <dgm:cxn modelId="{23466930-358F-44CD-B2AF-C09D3210CA57}" type="presParOf" srcId="{7BB1787A-8275-41E4-882E-723B9AED95D6}" destId="{0ABE3060-0689-4704-92D8-276235990515}" srcOrd="1" destOrd="0" presId="urn:microsoft.com/office/officeart/2024/3/layout/hArchList1"/>
    <dgm:cxn modelId="{5A75D48D-B260-449A-859B-D3FCB8FD3F74}" type="presParOf" srcId="{7BB1787A-8275-41E4-882E-723B9AED95D6}" destId="{1B40CCB9-665D-4F04-BEEA-785A40BAC63F}" srcOrd="2" destOrd="0" presId="urn:microsoft.com/office/officeart/2024/3/layout/hArchList1"/>
    <dgm:cxn modelId="{46ABBADA-52EB-490F-AF74-D39EE3D9B50F}" type="presParOf" srcId="{1B40CCB9-665D-4F04-BEEA-785A40BAC63F}" destId="{AF99C2C7-62C2-436B-9587-E154C6EA0D0A}" srcOrd="0" destOrd="0" presId="urn:microsoft.com/office/officeart/2024/3/layout/hArchList1"/>
    <dgm:cxn modelId="{512E893E-F2BB-4F57-AD2C-A4497085AFE5}" type="presParOf" srcId="{1B40CCB9-665D-4F04-BEEA-785A40BAC63F}" destId="{D864906E-CEB2-49FE-B9B8-4AC03E867853}" srcOrd="1" destOrd="0" presId="urn:microsoft.com/office/officeart/2024/3/layout/hArchList1"/>
    <dgm:cxn modelId="{5091D777-F42F-40A8-83D2-5976ADA91BBF}" type="presParOf" srcId="{7BB1787A-8275-41E4-882E-723B9AED95D6}" destId="{9EB70132-FB57-40CE-93C3-E582A7C9DC32}" srcOrd="3" destOrd="0" presId="urn:microsoft.com/office/officeart/2024/3/layout/hArchList1"/>
    <dgm:cxn modelId="{5139209A-A701-45F1-AF8C-FC13023E02D5}" type="presParOf" srcId="{7BB1787A-8275-41E4-882E-723B9AED95D6}" destId="{AFFD1449-201E-4CCA-AF28-020352644470}" srcOrd="4" destOrd="0" presId="urn:microsoft.com/office/officeart/2024/3/layout/hArchList1"/>
    <dgm:cxn modelId="{C3D1FEDC-EBC8-47E5-A6C1-0461122F8B38}" type="presParOf" srcId="{AFFD1449-201E-4CCA-AF28-020352644470}" destId="{68117894-1446-447B-B166-9E43362790AD}" srcOrd="0" destOrd="0" presId="urn:microsoft.com/office/officeart/2024/3/layout/hArchList1"/>
    <dgm:cxn modelId="{97B3FE67-FFB5-4324-BE1B-F815A781E93F}" type="presParOf" srcId="{AFFD1449-201E-4CCA-AF28-020352644470}" destId="{27A5EE1A-4FF5-4575-AC00-5D46B3B786BC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C5713-35B6-4AEB-A232-5254859E9856}">
      <dsp:nvSpPr>
        <dsp:cNvPr id="0" name=""/>
        <dsp:cNvSpPr/>
      </dsp:nvSpPr>
      <dsp:spPr>
        <a:xfrm>
          <a:off x="0" y="0"/>
          <a:ext cx="3377565" cy="32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Sistema Adaptativo Innovador</a:t>
          </a:r>
        </a:p>
      </dsp:txBody>
      <dsp:txXfrm>
        <a:off x="0" y="0"/>
        <a:ext cx="3377565" cy="320182"/>
      </dsp:txXfrm>
    </dsp:sp>
    <dsp:sp modelId="{7BDF2A88-F95D-4180-B68A-C45A60969FEE}">
      <dsp:nvSpPr>
        <dsp:cNvPr id="0" name=""/>
        <dsp:cNvSpPr/>
      </dsp:nvSpPr>
      <dsp:spPr>
        <a:xfrm>
          <a:off x="0" y="320182"/>
          <a:ext cx="3377565" cy="213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 asignación y cobertura adaptativa integra tecnología avanzada para optimizar la gestión financiera de activos.</a:t>
          </a:r>
        </a:p>
      </dsp:txBody>
      <dsp:txXfrm>
        <a:off x="0" y="320182"/>
        <a:ext cx="3377565" cy="2135895"/>
      </dsp:txXfrm>
    </dsp:sp>
    <dsp:sp modelId="{AF99C2C7-62C2-436B-9587-E154C6EA0D0A}">
      <dsp:nvSpPr>
        <dsp:cNvPr id="0" name=""/>
        <dsp:cNvSpPr/>
      </dsp:nvSpPr>
      <dsp:spPr>
        <a:xfrm>
          <a:off x="3715321" y="0"/>
          <a:ext cx="3377565" cy="32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Maximización de Resultados</a:t>
          </a:r>
        </a:p>
      </dsp:txBody>
      <dsp:txXfrm>
        <a:off x="3715321" y="0"/>
        <a:ext cx="3377565" cy="320182"/>
      </dsp:txXfrm>
    </dsp:sp>
    <dsp:sp modelId="{D864906E-CEB2-49FE-B9B8-4AC03E867853}">
      <dsp:nvSpPr>
        <dsp:cNvPr id="0" name=""/>
        <dsp:cNvSpPr/>
      </dsp:nvSpPr>
      <dsp:spPr>
        <a:xfrm>
          <a:off x="3715321" y="320182"/>
          <a:ext cx="3377565" cy="213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El sistema personalizado busca maximizar los beneficios financieros mediante estrategias adaptativas precisas.</a:t>
          </a:r>
        </a:p>
      </dsp:txBody>
      <dsp:txXfrm>
        <a:off x="3715321" y="320182"/>
        <a:ext cx="3377565" cy="2135895"/>
      </dsp:txXfrm>
    </dsp:sp>
    <dsp:sp modelId="{68117894-1446-447B-B166-9E43362790AD}">
      <dsp:nvSpPr>
        <dsp:cNvPr id="0" name=""/>
        <dsp:cNvSpPr/>
      </dsp:nvSpPr>
      <dsp:spPr>
        <a:xfrm>
          <a:off x="7430643" y="0"/>
          <a:ext cx="3377565" cy="32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Mitigación de Riesgos</a:t>
          </a:r>
        </a:p>
      </dsp:txBody>
      <dsp:txXfrm>
        <a:off x="7430643" y="0"/>
        <a:ext cx="3377565" cy="320182"/>
      </dsp:txXfrm>
    </dsp:sp>
    <dsp:sp modelId="{27A5EE1A-4FF5-4575-AC00-5D46B3B786BC}">
      <dsp:nvSpPr>
        <dsp:cNvPr id="0" name=""/>
        <dsp:cNvSpPr/>
      </dsp:nvSpPr>
      <dsp:spPr>
        <a:xfrm>
          <a:off x="7430643" y="320182"/>
          <a:ext cx="3377565" cy="213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Incorpora mecanismos para minimizar riesgos financieros, asegurando mayor seguridad en las inversiones.</a:t>
          </a:r>
        </a:p>
      </dsp:txBody>
      <dsp:txXfrm>
        <a:off x="7430643" y="320182"/>
        <a:ext cx="3377565" cy="2135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1CBDC-1AB4-4665-B7CA-AC89979D0870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84011-8BD5-4EDD-9914-67577C579B9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888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El contenido generado por IA puede ser incorrecto.
---
Esta presentación aborda un sistema innovador y adaptativo para la asignación y cobertura de activos, diseñado para mejorar la eficiencia en la gestión de portafolios mediante tecnología avanzada y decisiones basadas en datos.
Origen de imagen: biblioteca de contenido de Microsoft 365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131F8-10E5-43AE-92D2-CACA98BA2BB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033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
---
El sistema busca mejorar la gestión de activos mediante asignaciones adaptativas según el perfil del usuario y el estado del mercado. Está dirigido a gestores de portafolios y analistas financieros, siguiendo un flujo que integra datos, modelado y recomendaciones dinámicas.
Origen de imagen: biblioteca de contenido de Microsoft 365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131F8-10E5-43AE-92D2-CACA98BA2BB5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459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
---
Se presentan los procesos de análisis y decisión automatizada que garantizan usabilidad intuitiva para los usuarios. Asimismo, se definen KPIs para medir eficiencia, precisión y adaptabilidad del sistema en la asignación y cobertura de activos.
Origen de imagen: biblioteca de contenido de Microsoft 365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131F8-10E5-43AE-92D2-CACA98BA2BB5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861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
---
El producto mínimo viable utiliza una red neuronal entrenada para tomar decisiones adaptativas sobre asignación y cobertura, mejorando la respuesta ante variaciones del mercado y optimizando el rendimiento del portafolio.
Origen de imagen: biblioteca de contenido de Microsoft 365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131F8-10E5-43AE-92D2-CACA98BA2BB5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638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
---
Concluimos destacando cómo esta solución innovadora transforma la gestión de portafolios, aportando adaptabilidad, eficiencia y una ventaja competitiva en la toma de decisiones financieras.
Origen de imagen: biblioteca de contenido de Microsoft 365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131F8-10E5-43AE-92D2-CACA98BA2BB5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379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El sistema adaptativo de asignación y cobertura de activos representa un avance significativo en la gestión financiera, combinando tecnología de punta con enfoques personalizados para maximizar resultados y mitigar riesgos.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131F8-10E5-43AE-92D2-CACA98BA2BB5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860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7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3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0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95940D-D9F9-06ED-AC47-1E0EAC829B8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9207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L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90923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5EC83-F4D5-4695-C50A-97EF730B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00" y="997527"/>
            <a:ext cx="4053018" cy="350505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3600"/>
              <a:t>Sistema Adaptativo de Asignación de Activos: Innovación y Eficiencia en la Gestión de Portafolios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463D-C135-46D3-464C-E29635DB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399" y="4608945"/>
            <a:ext cx="3919961" cy="1334655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s-CL" sz="1700" dirty="0"/>
              <a:t>Diplomado en Ciencia de datos para las finanzas</a:t>
            </a:r>
          </a:p>
        </p:txBody>
      </p:sp>
      <p:pic>
        <p:nvPicPr>
          <p:cNvPr id="4" name="Picture 3" descr="Gráficos financieros en una pantalla oscura">
            <a:extLst>
              <a:ext uri="{FF2B5EF4-FFF2-40B4-BE49-F238E27FC236}">
                <a16:creationId xmlns:a16="http://schemas.microsoft.com/office/drawing/2014/main" id="{DB75A27D-BFB2-4758-80C5-E86DCE6FAA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68" r="14456" b="2"/>
          <a:stretch>
            <a:fillRect/>
          </a:stretch>
        </p:blipFill>
        <p:spPr>
          <a:xfrm>
            <a:off x="5218980" y="672912"/>
            <a:ext cx="6973019" cy="559612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215128" y="6274446"/>
            <a:ext cx="69768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6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22B09-65F3-7834-3A29-962259AA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Descripción de la Solución: Propósito, Usuarios y Flujo General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5A1F2-67B9-C681-00C1-08F3AFA994B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MX" sz="1400" b="1" dirty="0"/>
              <a:t>Objetivo del Sistema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MX" sz="1400" dirty="0"/>
              <a:t>Utilizar K-</a:t>
            </a:r>
            <a:r>
              <a:rPr lang="es-MX" sz="1400" dirty="0" err="1"/>
              <a:t>Means</a:t>
            </a:r>
            <a:r>
              <a:rPr lang="es-MX" sz="1400" dirty="0"/>
              <a:t> para identificar regímenes de mercado y una red mercado y una red neuronal para adaptar dinámicamente una cartera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MX" sz="1400" b="1" dirty="0"/>
              <a:t>Usuarios Objetivo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MX" sz="1400" dirty="0"/>
              <a:t>El sistema está diseñado para gestores de portafolios y analistas financieros que requieren datos precisos y recomendaciones dinámicas.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MX" sz="1400" b="1" dirty="0"/>
              <a:t>Flujo General del Sistema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MX" sz="1400" dirty="0"/>
              <a:t>El sistema procesa datos de mercado, identifica el régimen con K-</a:t>
            </a:r>
            <a:r>
              <a:rPr lang="es-MX" sz="1400" dirty="0" err="1"/>
              <a:t>Means</a:t>
            </a:r>
            <a:r>
              <a:rPr lang="es-MX" sz="1400" dirty="0"/>
              <a:t>, predice la mejor táctica con una ANN y finalmente simula el rendimiento en un </a:t>
            </a:r>
            <a:r>
              <a:rPr lang="es-MX" sz="1400" dirty="0" err="1"/>
              <a:t>backtest</a:t>
            </a:r>
            <a:endParaRPr lang="es-MX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A580C76-67B8-157E-9911-B1627F51235D}"/>
              </a:ext>
            </a:extLst>
          </p:cNvPr>
          <p:cNvSpPr/>
          <p:nvPr/>
        </p:nvSpPr>
        <p:spPr>
          <a:xfrm>
            <a:off x="7515616" y="5912285"/>
            <a:ext cx="4784943" cy="76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Picture 10" descr="A close-up of a sign&#10;&#10;AI-generated content may be incorrect.">
            <a:extLst>
              <a:ext uri="{FF2B5EF4-FFF2-40B4-BE49-F238E27FC236}">
                <a16:creationId xmlns:a16="http://schemas.microsoft.com/office/drawing/2014/main" id="{B870AD48-7A31-CE2E-181C-6ED904DEF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731" y="57150"/>
            <a:ext cx="17240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900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6BB1-D855-A3BF-BB11-989F4BD2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Procesamiento</a:t>
            </a:r>
            <a:r>
              <a:rPr lang="en-US" sz="3400" dirty="0"/>
              <a:t>, </a:t>
            </a:r>
            <a:r>
              <a:rPr lang="en-US" sz="3400" dirty="0" err="1"/>
              <a:t>Usabilidad</a:t>
            </a:r>
            <a:r>
              <a:rPr lang="en-US" sz="3400" dirty="0"/>
              <a:t> y KPI’s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D4806-7F4F-EA6A-892B-6902E5701AC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MX" sz="1400" b="1" dirty="0"/>
              <a:t>Procesos de Análisis Automatizado</a:t>
            </a:r>
          </a:p>
          <a:p>
            <a:pPr marL="0" lvl="1" indent="0">
              <a:buNone/>
            </a:pPr>
            <a:r>
              <a:rPr lang="es-MX" sz="1400" dirty="0"/>
              <a:t>El pipeline está implementado en Python, utilizando </a:t>
            </a:r>
            <a:r>
              <a:rPr lang="es-MX" sz="1400" dirty="0" err="1"/>
              <a:t>scikit-learn</a:t>
            </a:r>
            <a:r>
              <a:rPr lang="es-MX" sz="1400" dirty="0"/>
              <a:t> para el </a:t>
            </a:r>
            <a:r>
              <a:rPr lang="es-MX" sz="1400" dirty="0" err="1"/>
              <a:t>clustering</a:t>
            </a:r>
            <a:r>
              <a:rPr lang="es-MX" sz="1400" dirty="0"/>
              <a:t> y </a:t>
            </a:r>
            <a:r>
              <a:rPr lang="es-MX" sz="1400" dirty="0" err="1"/>
              <a:t>TensorFlow</a:t>
            </a:r>
            <a:r>
              <a:rPr lang="es-MX" sz="1400" dirty="0"/>
              <a:t> para los modelos de Redes Neuronales.</a:t>
            </a:r>
          </a:p>
          <a:p>
            <a:pPr marL="0" lvl="1" indent="0">
              <a:buNone/>
            </a:pPr>
            <a:endParaRPr lang="es-MX" sz="1400" dirty="0"/>
          </a:p>
          <a:p>
            <a:pPr marL="0" lvl="1" indent="0">
              <a:buNone/>
            </a:pPr>
            <a:r>
              <a:rPr lang="es-MX" sz="1400" b="1" dirty="0"/>
              <a:t>Usabilidad Intuitiva</a:t>
            </a:r>
          </a:p>
          <a:p>
            <a:pPr marL="0" lvl="1" indent="0">
              <a:buNone/>
            </a:pPr>
            <a:r>
              <a:rPr lang="es-MX" sz="1400" dirty="0"/>
              <a:t>El proyecto se ejecuta desde un único script main.py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MX" sz="1400" b="1" dirty="0" err="1"/>
              <a:t>KPIs</a:t>
            </a:r>
            <a:r>
              <a:rPr lang="es-MX" sz="1400" b="1" dirty="0"/>
              <a:t> de Rendimiento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MX" sz="1400" dirty="0"/>
              <a:t>Se definen </a:t>
            </a:r>
            <a:r>
              <a:rPr lang="es-MX" sz="1400" dirty="0" err="1"/>
              <a:t>KPIs</a:t>
            </a:r>
            <a:r>
              <a:rPr lang="es-MX" sz="1400" dirty="0"/>
              <a:t> para medir eficiencia, precisión y adaptabilidad en la cobertura y asignación de activos.</a:t>
            </a:r>
          </a:p>
        </p:txBody>
      </p:sp>
      <p:pic>
        <p:nvPicPr>
          <p:cNvPr id="5" name="Content Placeholder 4" descr="Ilustración 3D">
            <a:extLst>
              <a:ext uri="{FF2B5EF4-FFF2-40B4-BE49-F238E27FC236}">
                <a16:creationId xmlns:a16="http://schemas.microsoft.com/office/drawing/2014/main" id="{8CA6D372-E4A4-4226-97D7-78F5590BAF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230" r="15365" b="2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9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C6F07-B528-4707-9122-D77C0325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MVP: Red Neuronal para Decisiones Adaptativas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C957F-D45F-B84C-3A88-7394AA9430A1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4724498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MX" sz="1400" b="1" dirty="0"/>
              <a:t>Red Neuronal Entrenada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MX" sz="1400" dirty="0"/>
              <a:t>El MVP utiliza una red neuronal entrenada para procesar datos y tomar decisiones adaptativas en tiempo real.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MX" sz="1400" b="1" dirty="0"/>
              <a:t>Decisiones Adaptativas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MX" sz="1400" dirty="0"/>
              <a:t>La red neuronal mejora la asignación y cobertura ajustándose dinámicamente a las variaciones del mercado.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MX" sz="1400" b="1" dirty="0"/>
              <a:t>Optimización del Portafolio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MX" sz="1400" dirty="0"/>
              <a:t>El sistema optimiza el rendimiento del portafolio mediante respuestas rápidas y precisas a cambios del mercado.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graph showing the stock market&#10;&#10;AI-generated content may be incorrect.">
            <a:extLst>
              <a:ext uri="{FF2B5EF4-FFF2-40B4-BE49-F238E27FC236}">
                <a16:creationId xmlns:a16="http://schemas.microsoft.com/office/drawing/2014/main" id="{041C3C69-5A97-B18A-6227-7BC84AF1B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35" y="1469614"/>
            <a:ext cx="6869682" cy="3284566"/>
          </a:xfrm>
          <a:prstGeom prst="rect">
            <a:avLst/>
          </a:prstGeom>
        </p:spPr>
      </p:pic>
      <p:pic>
        <p:nvPicPr>
          <p:cNvPr id="9" name="Content Placeholder 8" descr="A screen shot of numbers&#10;&#10;AI-generated content may be incorrect.">
            <a:extLst>
              <a:ext uri="{FF2B5EF4-FFF2-40B4-BE49-F238E27FC236}">
                <a16:creationId xmlns:a16="http://schemas.microsoft.com/office/drawing/2014/main" id="{E17566F6-CE49-65B4-C27B-AD107F39A7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65" y="4846321"/>
            <a:ext cx="6429848" cy="1767975"/>
          </a:xfrm>
        </p:spPr>
      </p:pic>
    </p:spTree>
    <p:extLst>
      <p:ext uri="{BB962C8B-B14F-4D97-AF65-F5344CB8AC3E}">
        <p14:creationId xmlns:p14="http://schemas.microsoft.com/office/powerpoint/2010/main" val="18428485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58CEC-CD84-3F8C-449D-FCDCB1C7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82361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Cierre: Impacto e </a:t>
            </a:r>
            <a:r>
              <a:rPr lang="en-US" sz="2500" dirty="0" err="1"/>
              <a:t>Innovación</a:t>
            </a:r>
            <a:r>
              <a:rPr lang="en-US" sz="2500" dirty="0"/>
              <a:t> </a:t>
            </a:r>
            <a:r>
              <a:rPr lang="en-US" sz="2500" dirty="0" err="1"/>
              <a:t>en</a:t>
            </a:r>
            <a:r>
              <a:rPr lang="en-US" sz="2500" dirty="0"/>
              <a:t> la </a:t>
            </a:r>
            <a:r>
              <a:rPr lang="en-US" sz="2500" dirty="0" err="1"/>
              <a:t>Gestión</a:t>
            </a:r>
            <a:r>
              <a:rPr lang="en-US" sz="2500" dirty="0"/>
              <a:t> de Activos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93C38-E334-D43E-57F8-ABBC56E1382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164678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MX" sz="1400" b="1" dirty="0"/>
              <a:t>Transformación en gestión de portafolios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MX" sz="1400" dirty="0"/>
              <a:t>La solución innovadora revoluciona la gestión de activos, mejorando la adaptabilidad y eficiencia.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MX" sz="1400" b="1" dirty="0"/>
              <a:t>Ventaja competitiva financiera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MX" sz="1400" dirty="0"/>
              <a:t>Proporciona una ventaja competitiva en la toma de decisiones financieras mediante análisis avanzados.</a:t>
            </a:r>
          </a:p>
        </p:txBody>
      </p:sp>
      <p:pic>
        <p:nvPicPr>
          <p:cNvPr id="11" name="Picture 10" descr="A graph of red and blue lines&#10;&#10;AI-generated content may be incorrect.">
            <a:extLst>
              <a:ext uri="{FF2B5EF4-FFF2-40B4-BE49-F238E27FC236}">
                <a16:creationId xmlns:a16="http://schemas.microsoft.com/office/drawing/2014/main" id="{36AD2E9A-AD97-F686-F305-4BFDB9344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19" y="1315702"/>
            <a:ext cx="7158182" cy="3422506"/>
          </a:xfrm>
          <a:prstGeom prst="rect">
            <a:avLst/>
          </a:prstGeom>
        </p:spPr>
      </p:pic>
      <p:pic>
        <p:nvPicPr>
          <p:cNvPr id="17" name="Content Placeholder 1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FA8BA8D8-24EA-3FBD-D4A9-5E81DEF772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543" y="4870007"/>
            <a:ext cx="6942734" cy="1030461"/>
          </a:xfrm>
        </p:spPr>
      </p:pic>
    </p:spTree>
    <p:extLst>
      <p:ext uri="{BB962C8B-B14F-4D97-AF65-F5344CB8AC3E}">
        <p14:creationId xmlns:p14="http://schemas.microsoft.com/office/powerpoint/2010/main" val="6859152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8CBEE-5FC9-1B09-E65F-260BD192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572768"/>
            <a:ext cx="8162176" cy="1406993"/>
          </a:xfrm>
        </p:spPr>
        <p:txBody>
          <a:bodyPr anchor="b">
            <a:normAutofit/>
          </a:bodyPr>
          <a:lstStyle/>
          <a:p>
            <a:r>
              <a:rPr lang="es-CL" sz="6000"/>
              <a:t>Conclusión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5AD3AFA-50C4-E307-4FFA-59844B41E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143627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640078" y="3593592"/>
          <a:ext cx="10808208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1FC8CC-145C-8745-889B-6521F9CCB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3256965"/>
            <a:ext cx="9788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650</Words>
  <Application>Microsoft Office PowerPoint</Application>
  <PresentationFormat>Widescreen</PresentationFormat>
  <Paragraphs>48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Grandview Display</vt:lpstr>
      <vt:lpstr>DashVTI</vt:lpstr>
      <vt:lpstr>Sistema Adaptativo de Asignación de Activos: Innovación y Eficiencia en la Gestión de Portafolios</vt:lpstr>
      <vt:lpstr>Descripción de la Solución: Propósito, Usuarios y Flujo General</vt:lpstr>
      <vt:lpstr>Procesamiento, Usabilidad y KPI’s</vt:lpstr>
      <vt:lpstr>MVP: Red Neuronal para Decisiones Adaptativas</vt:lpstr>
      <vt:lpstr>Cierre: Impacto e Innovación en la Gestión de Activos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Garcia, Rodrigo</dc:creator>
  <cp:lastModifiedBy>Garcia, Rodrigo</cp:lastModifiedBy>
  <cp:revision>4</cp:revision>
  <dcterms:created xsi:type="dcterms:W3CDTF">2025-08-14T13:36:07Z</dcterms:created>
  <dcterms:modified xsi:type="dcterms:W3CDTF">2025-08-14T22:12:35Z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dfde47-f100-441b-b584-049a7fefba8a_Enabled">
    <vt:lpwstr>true</vt:lpwstr>
  </property>
  <property fmtid="{D5CDD505-2E9C-101B-9397-08002B2CF9AE}" pid="3" name="MSIP_Label_38dfde47-f100-441b-b584-049a7fefba8a_SetDate">
    <vt:lpwstr>2025-08-14T13:39:21Z</vt:lpwstr>
  </property>
  <property fmtid="{D5CDD505-2E9C-101B-9397-08002B2CF9AE}" pid="4" name="MSIP_Label_38dfde47-f100-441b-b584-049a7fefba8a_Method">
    <vt:lpwstr>Standard</vt:lpwstr>
  </property>
  <property fmtid="{D5CDD505-2E9C-101B-9397-08002B2CF9AE}" pid="5" name="MSIP_Label_38dfde47-f100-441b-b584-049a7fefba8a_Name">
    <vt:lpwstr>38dfde47-f100-441b-b584-049a7fefba8a</vt:lpwstr>
  </property>
  <property fmtid="{D5CDD505-2E9C-101B-9397-08002B2CF9AE}" pid="6" name="MSIP_Label_38dfde47-f100-441b-b584-049a7fefba8a_SiteId">
    <vt:lpwstr>16e7cf3f-6af4-4e76-941e-aecafb9704e9</vt:lpwstr>
  </property>
  <property fmtid="{D5CDD505-2E9C-101B-9397-08002B2CF9AE}" pid="7" name="MSIP_Label_38dfde47-f100-441b-b584-049a7fefba8a_ActionId">
    <vt:lpwstr>59c2eb47-d4c5-4044-ab0e-510433f0e8a0</vt:lpwstr>
  </property>
  <property fmtid="{D5CDD505-2E9C-101B-9397-08002B2CF9AE}" pid="8" name="MSIP_Label_38dfde47-f100-441b-b584-049a7fefba8a_ContentBits">
    <vt:lpwstr>2</vt:lpwstr>
  </property>
  <property fmtid="{D5CDD505-2E9C-101B-9397-08002B2CF9AE}" pid="9" name="MSIP_Label_38dfde47-f100-441b-b584-049a7fefba8a_Tag">
    <vt:lpwstr>10, 3, 0, 1</vt:lpwstr>
  </property>
  <property fmtid="{D5CDD505-2E9C-101B-9397-08002B2CF9AE}" pid="10" name="ClassificationContentMarkingFooterLocations">
    <vt:lpwstr>DashVTI:8</vt:lpwstr>
  </property>
  <property fmtid="{D5CDD505-2E9C-101B-9397-08002B2CF9AE}" pid="11" name="ClassificationContentMarkingFooterText">
    <vt:lpwstr>Internal Use Only</vt:lpwstr>
  </property>
</Properties>
</file>