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Oswald" panose="020B0604020202020204" charset="0"/>
      <p:regular r:id="rId24"/>
      <p:bold r:id="rId25"/>
    </p:embeddedFont>
    <p:embeddedFont>
      <p:font typeface="Averag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55930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402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451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457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573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716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949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546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509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404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202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64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413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20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440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65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82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74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541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98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51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Trabalho Engenharia de Software II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Grupo: Marcelo Vieitas, Filippo Maio, Elias Lawrence, Eduardo Ramos e Rodrigo Guerra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 descr="Sem tít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012" y="65862"/>
            <a:ext cx="4703975" cy="501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244350"/>
            <a:ext cx="8520600" cy="63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Gráfico de Gantt</a:t>
            </a:r>
          </a:p>
        </p:txBody>
      </p:sp>
      <p:pic>
        <p:nvPicPr>
          <p:cNvPr id="134" name="Shape 134" descr="Sem título.png"/>
          <p:cNvPicPr preferRelativeResize="0"/>
          <p:nvPr/>
        </p:nvPicPr>
        <p:blipFill rotWithShape="1">
          <a:blip r:embed="rId3">
            <a:alphaModFix/>
          </a:blip>
          <a:srcRect l="-2388" t="-2388" r="-2388" b="-2388"/>
          <a:stretch/>
        </p:blipFill>
        <p:spPr>
          <a:xfrm>
            <a:off x="0" y="883962"/>
            <a:ext cx="9144001" cy="42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272875"/>
            <a:ext cx="8520600" cy="63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Gráfico de Gantt</a:t>
            </a:r>
          </a:p>
        </p:txBody>
      </p:sp>
      <p:pic>
        <p:nvPicPr>
          <p:cNvPr id="140" name="Shape 140" descr="Sem tít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0" y="1051179"/>
            <a:ext cx="8823900" cy="3907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 de riscos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dk2"/>
                </a:solidFill>
              </a:rPr>
              <a:t>Risco 1: Faculdade entrar em greve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 dirty="0">
              <a:solidFill>
                <a:schemeClr val="dk2"/>
              </a:solidFill>
            </a:endParaRPr>
          </a:p>
          <a:p>
            <a:pPr marL="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Probabilidade: 10%</a:t>
            </a:r>
          </a:p>
          <a:p>
            <a:pPr marL="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Impacto: </a:t>
            </a:r>
            <a:r>
              <a:rPr lang="pt-BR" sz="1600" dirty="0" smtClean="0">
                <a:solidFill>
                  <a:schemeClr val="dk2"/>
                </a:solidFill>
              </a:rPr>
              <a:t>0,4</a:t>
            </a:r>
            <a:endParaRPr lang="pt-BR" sz="1600" dirty="0">
              <a:solidFill>
                <a:schemeClr val="dk2"/>
              </a:solidFill>
            </a:endParaRPr>
          </a:p>
          <a:p>
            <a:pPr marL="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Exposição: </a:t>
            </a:r>
            <a:r>
              <a:rPr lang="pt-BR" sz="1600" dirty="0" smtClean="0">
                <a:solidFill>
                  <a:schemeClr val="dk2"/>
                </a:solidFill>
              </a:rPr>
              <a:t>0,04</a:t>
            </a:r>
            <a:endParaRPr lang="pt-BR" sz="1600" dirty="0">
              <a:solidFill>
                <a:schemeClr val="dk2"/>
              </a:solidFill>
            </a:endParaRPr>
          </a:p>
          <a:p>
            <a:pPr marL="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Prioridade: Baixa</a:t>
            </a:r>
          </a:p>
          <a:p>
            <a:pPr marL="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Mitigação:</a:t>
            </a:r>
          </a:p>
          <a:p>
            <a:pPr marL="45720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Contingência: Continuar processo de criação do produto em tempo de greve</a:t>
            </a:r>
          </a:p>
          <a:p>
            <a:pPr marL="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Monitoramento:</a:t>
            </a:r>
          </a:p>
          <a:p>
            <a:pPr marL="45720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A cada </a:t>
            </a:r>
            <a:r>
              <a:rPr lang="pt-BR" sz="1600" dirty="0" err="1">
                <a:solidFill>
                  <a:schemeClr val="dk2"/>
                </a:solidFill>
              </a:rPr>
              <a:t>sprint</a:t>
            </a:r>
            <a:r>
              <a:rPr lang="pt-BR" sz="1600" dirty="0">
                <a:solidFill>
                  <a:schemeClr val="dk2"/>
                </a:solidFill>
              </a:rPr>
              <a:t>.</a:t>
            </a:r>
          </a:p>
          <a:p>
            <a:pPr marL="45720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Verificar notícias sobre possível greve.</a:t>
            </a:r>
          </a:p>
          <a:p>
            <a:pPr marL="457200" lvl="0" indent="3873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 dirty="0">
                <a:solidFill>
                  <a:schemeClr val="dk2"/>
                </a:solidFill>
              </a:rPr>
              <a:t>Atualizar avaliação de probabilidade e impacto de risco.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600" b="1"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 b="1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27625" y="19418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427625" y="2213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27625" y="2461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27625" y="2710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27625" y="2958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27625" y="3455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870925" y="3231375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870925" y="374210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870925" y="398695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870925" y="423180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 de riscos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Risco 2: Problema em computador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Probabilidade: 20%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Impacto: 0,6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Exposição: 0,12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Prioridade: Baixa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Mitigação: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Contenção: Realizar manutenções necessárias.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Contingência: Guardar documentos importantes na nuvem.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Monitoramento: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A cada semana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Verificar estado do computador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50">
              <a:solidFill>
                <a:schemeClr val="dk2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27625" y="19418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27625" y="2213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27625" y="2461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27625" y="2710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27625" y="2958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27625" y="3704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870925" y="3231375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70925" y="3486862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870925" y="398695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0925" y="423180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 de riscos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Risco 3: Problema no repositório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Probabilidade: 25%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Impacto: 0,8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Exposição: 0,2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Prioridade: Média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Mitigação: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Contenção: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Contingência: Guardar projeto em backups criados a cada sprint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Monitoramento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A cada semana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Verificar estado do repositório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27625" y="19418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27625" y="2213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27625" y="2461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427625" y="2710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427625" y="2958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27625" y="3704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870925" y="3231375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70925" y="3486862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870925" y="398695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870925" y="423180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 de riscos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Risco 4: Dificuldade de comunicação (entre membros da equipe)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Probabilidade: 30%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Impacto: 0,8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Exposição: 0,24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Prioridade: Média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Mitigação: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Contenção: Reuniões semanais presenciais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Contingência: Divisão de tarefas semanais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Monitoramento: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A cada semana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Verificar disponibilidade de membros da equipe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Definir um responsável pela marcação das reuniões semanais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27625" y="19418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27625" y="2213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27625" y="2461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27625" y="2710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27625" y="2958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27625" y="3704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870925" y="3231375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870925" y="3486862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870925" y="398695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0925" y="423180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870925" y="447665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 de riscos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Risco 5: Mudança de requisitos do produto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Probabilidade: 40%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Impacto: 0,8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Exposição: 0,32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Prioridade: Alta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Mitigação: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Contenção: Reuniões periódicas com product owner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Contingência: Realizar sprints de curto intervalo de tempo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Monitoramento: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A cada sprint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Verificar se produto está de acordo com o pedido pelo product owner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6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27625" y="19418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427625" y="2213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427625" y="2461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427625" y="2710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427625" y="2958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427625" y="37044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870925" y="3231375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870925" y="3486862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870925" y="398695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870925" y="423180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88075" y="112900"/>
            <a:ext cx="2699100" cy="233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Monitoramento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Controle do Projeto</a:t>
            </a:r>
          </a:p>
        </p:txBody>
      </p:sp>
      <p:pic>
        <p:nvPicPr>
          <p:cNvPr id="227" name="Shape 227" descr="Sem tít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049" y="112900"/>
            <a:ext cx="3597725" cy="4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88075" y="112900"/>
            <a:ext cx="2699100" cy="233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Monitoramento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Controle do Projeto</a:t>
            </a:r>
          </a:p>
        </p:txBody>
      </p:sp>
      <p:pic>
        <p:nvPicPr>
          <p:cNvPr id="233" name="Shape 233" descr="Sem tít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100" y="90550"/>
            <a:ext cx="3995150" cy="496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Escopo do produto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311700" y="1213675"/>
            <a:ext cx="8520600" cy="3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Descrição</a:t>
            </a:r>
            <a:r>
              <a:rPr lang="pt-BR" sz="2000">
                <a:solidFill>
                  <a:schemeClr val="dk2"/>
                </a:solidFill>
              </a:rPr>
              <a:t>: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2000">
              <a:solidFill>
                <a:schemeClr val="dk2"/>
              </a:solidFill>
            </a:endParaRPr>
          </a:p>
          <a:p>
            <a:pPr lvl="0" indent="45720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Jogo clássico de Damas onde cada jogador deve imobilizar ou capturar as peças do jogador adversário, em um tabuleiro de 64 casas brancas e pretas. Cada jogador deve ter 12 peças no começo de jogo que se movimentam apenas nas casas escuras.</a:t>
            </a:r>
          </a:p>
          <a:p>
            <a:pPr lv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-6985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>
                <a:solidFill>
                  <a:schemeClr val="dk2"/>
                </a:solidFill>
              </a:rPr>
              <a:t>Peças: O jogo é constituído por duas peças: as pedras e as damas.</a:t>
            </a:r>
          </a:p>
          <a:p>
            <a:pPr marL="457200" lvl="0" indent="-6985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>
                <a:solidFill>
                  <a:schemeClr val="dk2"/>
                </a:solidFill>
              </a:rPr>
              <a:t>É possível jogar contra Jogador e contra o computador (I.A.).</a:t>
            </a:r>
          </a:p>
          <a:p>
            <a:pPr marL="457200" lvl="0" indent="-6985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>
                <a:solidFill>
                  <a:schemeClr val="dk2"/>
                </a:solidFill>
              </a:rPr>
              <a:t>É possível mudar a dificuldade do jogo.</a:t>
            </a:r>
          </a:p>
          <a:p>
            <a:pPr marL="457200" lvl="0" indent="-6985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>
                <a:solidFill>
                  <a:schemeClr val="dk2"/>
                </a:solidFill>
              </a:rPr>
              <a:t>A ambientação do jogo é 3D.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27650" y="29127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27650" y="3149662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27650" y="3403987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27650" y="36583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88075" y="112900"/>
            <a:ext cx="2699100" cy="233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Monitoramento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Controle do Projeto</a:t>
            </a:r>
          </a:p>
        </p:txBody>
      </p:sp>
      <p:pic>
        <p:nvPicPr>
          <p:cNvPr id="239" name="Shape 239" descr="Sem tít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425" y="125449"/>
            <a:ext cx="3965674" cy="48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7" y="0"/>
            <a:ext cx="8814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Escopo do produto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Movimentação</a:t>
            </a:r>
            <a:r>
              <a:rPr lang="pt-BR" sz="2000">
                <a:solidFill>
                  <a:schemeClr val="dk2"/>
                </a:solidFill>
              </a:rPr>
              <a:t>: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2000">
              <a:solidFill>
                <a:schemeClr val="dk2"/>
              </a:solidFill>
            </a:endParaRPr>
          </a:p>
          <a:p>
            <a:pPr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O movimento de uma peça é chamada lance. O jogador que começa o jogo é sempre o que possui as peças brancas e então os jogadores alternam lances com suas próprias peças.</a:t>
            </a:r>
          </a:p>
          <a:p>
            <a:pPr lvl="0" indent="38735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 b="1">
                <a:solidFill>
                  <a:schemeClr val="dk2"/>
                </a:solidFill>
              </a:rPr>
              <a:t>Pedras</a:t>
            </a:r>
            <a:r>
              <a:rPr lang="pt-BR" sz="1600">
                <a:solidFill>
                  <a:schemeClr val="dk2"/>
                </a:solidFill>
              </a:rPr>
              <a:t>: As pedras, peças mais básicas do jogo, podem se movimentar apenas para frente e na diagonal apenas uma casa por vez. Uma pedra que chega a linha final do outro lado do tabuleiro é promovida à dama.</a:t>
            </a:r>
          </a:p>
          <a:p>
            <a:pPr marL="457200" lvl="0" indent="-6985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 b="1">
                <a:solidFill>
                  <a:schemeClr val="dk2"/>
                </a:solidFill>
              </a:rPr>
              <a:t>Damas</a:t>
            </a:r>
            <a:r>
              <a:rPr lang="pt-BR" sz="1600">
                <a:solidFill>
                  <a:schemeClr val="dk2"/>
                </a:solidFill>
              </a:rPr>
              <a:t>: As damas, peças evoluídas das pedras, podem se movimentar tanto para</a:t>
            </a:r>
          </a:p>
          <a:p>
            <a:pPr marL="457200" lvl="0" indent="-69850" rtl="0">
              <a:spcBef>
                <a:spcPts val="0"/>
              </a:spcBef>
              <a:buClr>
                <a:schemeClr val="dk2"/>
              </a:buClr>
              <a:buSzPct val="68750"/>
              <a:buFont typeface="Arial"/>
              <a:buNone/>
            </a:pPr>
            <a:r>
              <a:rPr lang="pt-BR" sz="1600">
                <a:solidFill>
                  <a:schemeClr val="dk2"/>
                </a:solidFill>
              </a:rPr>
              <a:t>frente quanto para trás, também sempre na diagonal porém quantas casas desejar naquela direção. Caso escolha uma direção onde exista uma peça de mesma cor, deve-se parar em qualquer casa antes da casa onde esta peça está posicionada.</a:t>
            </a:r>
          </a:p>
        </p:txBody>
      </p:sp>
      <p:sp>
        <p:nvSpPr>
          <p:cNvPr id="77" name="Shape 77"/>
          <p:cNvSpPr/>
          <p:nvPr/>
        </p:nvSpPr>
        <p:spPr>
          <a:xfrm>
            <a:off x="462325" y="29474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62325" y="394357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Escopo do produto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Captura</a:t>
            </a:r>
            <a:r>
              <a:rPr lang="pt-BR" sz="2000">
                <a:solidFill>
                  <a:schemeClr val="dk2"/>
                </a:solidFill>
              </a:rPr>
              <a:t>: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A captura de peças é uma extensão ao lance. Uma captura de peça é considerada apenas um lance jogado.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 b="1">
                <a:solidFill>
                  <a:schemeClr val="dk2"/>
                </a:solidFill>
              </a:rPr>
              <a:t>Pedra</a:t>
            </a:r>
            <a:r>
              <a:rPr lang="pt-BR" sz="1600">
                <a:solidFill>
                  <a:schemeClr val="dk2"/>
                </a:solidFill>
              </a:rPr>
              <a:t>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Se uma pedra entra em contato, diagonalmente, com uma peça adversária, após a qual existe uma casa vazia na mesma diagonal, deve obrigatoriamente saltar a peça e ocupar a casa livre; a peça adversária então é retirada do tabuleiro.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Quando uma pedra que capturou se encontra de novo, diagonalmente, em contato com a peça adversária, atrás da qual existe uma casa vazia, ela deve obrigatoriamente saltar essa segunda peça, a seguir uma terceira e assim sucessivamente, ocupando a casa livre após a última jogada.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16075" y="290797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16075" y="390417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Escopo do produto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pt-BR" sz="1600" b="1">
                <a:solidFill>
                  <a:schemeClr val="dk2"/>
                </a:solidFill>
              </a:rPr>
              <a:t>Dama</a:t>
            </a:r>
            <a:r>
              <a:rPr lang="pt-BR" sz="2000" b="1">
                <a:solidFill>
                  <a:schemeClr val="dk2"/>
                </a:solidFill>
              </a:rPr>
              <a:t>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Quando a dama e peça adversária estão na mesma diagonal, perto ou distante uma da outra, e existe atrás da peça adversária pelo menos uma casa vazia na mesma diagonal, a dama deve obrigatoriamente passar por cima da peça adversária e ocupar qualquer casa livre após a peça, à sua escolha.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Quando uma dama, ao tomar, depois do primeiro salto, fica na mesma diagonal, perto ou a distância, de outra pedra adversária, existindo atrás desta uma ou mais casas vazias, dama deve obrigatoriamente passar por cima desta segunda peça, depois por cima de uma terceira e assim sucessivamente e ocupar uma casa livre, à escolha, após a última peça capturada.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4500" y="166440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04500" y="291485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Escopo do produto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</a:rPr>
              <a:t>Fim de jogo:</a:t>
            </a:r>
          </a:p>
          <a:p>
            <a:pPr marL="0" lvl="0" indent="457200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pt-BR" sz="1600" b="1">
                <a:solidFill>
                  <a:schemeClr val="dk2"/>
                </a:solidFill>
              </a:rPr>
              <a:t>Empate</a:t>
            </a:r>
            <a:r>
              <a:rPr lang="pt-BR" sz="1600">
                <a:solidFill>
                  <a:schemeClr val="dk2"/>
                </a:solidFill>
              </a:rPr>
              <a:t>: 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Quando apenas menos de 2 damas restarem em cada time, ao mesmo tempo, o jogo considera-se empatado após 5 lances. 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pt-BR" sz="1600" b="1">
                <a:solidFill>
                  <a:schemeClr val="dk2"/>
                </a:solidFill>
              </a:rPr>
              <a:t>Vencedor</a:t>
            </a:r>
            <a:r>
              <a:rPr lang="pt-BR" sz="1600">
                <a:solidFill>
                  <a:schemeClr val="dk2"/>
                </a:solidFill>
              </a:rPr>
              <a:t>: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Quando o adversário tem o lance e não lhe é possível jogar.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</a:rPr>
              <a:t>Quando o adversário perdeu todas as peças.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441700" y="1861350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41700" y="2844925"/>
            <a:ext cx="2196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917150" y="2133025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917150" y="311580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917150" y="3388350"/>
            <a:ext cx="148725" cy="111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Definindo o Orçamento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chemeClr val="dk2"/>
                </a:solidFill>
              </a:rPr>
              <a:t>Orçamento</a:t>
            </a:r>
            <a:r>
              <a:rPr lang="pt-BR">
                <a:solidFill>
                  <a:schemeClr val="dk2"/>
                </a:solidFill>
              </a:rPr>
              <a:t> = </a:t>
            </a:r>
            <a:r>
              <a:rPr lang="pt-BR" sz="1800">
                <a:solidFill>
                  <a:schemeClr val="dk2"/>
                </a:solidFill>
              </a:rPr>
              <a:t>∑ (Custos das atividades) x margem de lucro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</a:rPr>
              <a:t>Soma do custo: 80.5 homem/hora*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2"/>
              </a:solidFill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</a:rPr>
              <a:t>Margem de Lucro: 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BR">
                <a:solidFill>
                  <a:schemeClr val="dk2"/>
                </a:solidFill>
              </a:rPr>
              <a:t>      *Todos os custos foram estimados usando a técnica de planning poker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Margem de lucro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Pensamento</a:t>
            </a:r>
            <a:r>
              <a:rPr lang="pt-BR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estagiário ganha R$960,00 trabalhando 4 horas por dia durante 5 dias na semana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R$12,00 por hora de trabalho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Queremos um lucro para a empresa de 9 vezes o valor desse trabalho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x 9 = 108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0" algn="l" rtl="0">
              <a:spcBef>
                <a:spcPts val="0"/>
              </a:spcBef>
              <a:buNone/>
            </a:pPr>
            <a:r>
              <a:rPr lang="pt-BR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R$108 será a nossa margem de lucro nesse orçamento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Definindo o Orçamento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1700" y="1213675"/>
            <a:ext cx="85206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Orçamento </a:t>
            </a:r>
            <a:r>
              <a:rPr lang="pt-BR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pt-BR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∑ (Custos das atividades) x margem de lucro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Soma do custo: 80.5 homem/hora*</a:t>
            </a:r>
          </a:p>
          <a:p>
            <a:pPr marL="1828800" lvl="0" indent="0" algn="l" rtl="0">
              <a:spcBef>
                <a:spcPts val="0"/>
              </a:spcBef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Margem de Lucro: R$108,00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*Todos os custos foram estimados usando a técnica de planning poker</a:t>
            </a:r>
          </a:p>
          <a:p>
            <a:pPr marL="1828800" lvl="0" indent="0" algn="l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0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Microsoft Office PowerPoint</Application>
  <PresentationFormat>Apresentação na tela (16:9)</PresentationFormat>
  <Paragraphs>173</Paragraphs>
  <Slides>21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Oswald</vt:lpstr>
      <vt:lpstr>Times New Roman</vt:lpstr>
      <vt:lpstr>Average</vt:lpstr>
      <vt:lpstr>Arial</vt:lpstr>
      <vt:lpstr>slate</vt:lpstr>
      <vt:lpstr>Trabalho Engenharia de Software II</vt:lpstr>
      <vt:lpstr>Escopo do produto </vt:lpstr>
      <vt:lpstr>Escopo do produto</vt:lpstr>
      <vt:lpstr>Escopo do produto</vt:lpstr>
      <vt:lpstr>Escopo do produto</vt:lpstr>
      <vt:lpstr>Escopo do produto</vt:lpstr>
      <vt:lpstr>Definindo o Orçamento</vt:lpstr>
      <vt:lpstr>Margem de lucro</vt:lpstr>
      <vt:lpstr>Definindo o Orçamento</vt:lpstr>
      <vt:lpstr>Apresentação do PowerPoint</vt:lpstr>
      <vt:lpstr>Gráfico de Gantt</vt:lpstr>
      <vt:lpstr>Gráfico de Gantt</vt:lpstr>
      <vt:lpstr>Análise de riscos</vt:lpstr>
      <vt:lpstr>Análise de riscos</vt:lpstr>
      <vt:lpstr>Análise de riscos</vt:lpstr>
      <vt:lpstr>Análise de riscos</vt:lpstr>
      <vt:lpstr>Análise de riscos</vt:lpstr>
      <vt:lpstr>Monitoramento  e  Controle do Projeto</vt:lpstr>
      <vt:lpstr>Monitoramento  e  Controle do Projeto</vt:lpstr>
      <vt:lpstr>Monitoramento  e  Controle do Projeto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Engenharia de Software II</dc:title>
  <cp:lastModifiedBy>Eduardo Ramos</cp:lastModifiedBy>
  <cp:revision>2</cp:revision>
  <dcterms:modified xsi:type="dcterms:W3CDTF">2016-10-14T10:44:01Z</dcterms:modified>
</cp:coreProperties>
</file>