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3" r:id="rId4"/>
    <p:sldId id="264" r:id="rId5"/>
    <p:sldId id="262" r:id="rId6"/>
    <p:sldId id="259" r:id="rId7"/>
    <p:sldId id="265" r:id="rId8"/>
    <p:sldId id="266" r:id="rId9"/>
    <p:sldId id="261" r:id="rId10"/>
    <p:sldId id="269" r:id="rId11"/>
    <p:sldId id="268" r:id="rId12"/>
    <p:sldId id="272" r:id="rId13"/>
    <p:sldId id="267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757"/>
    <a:srgbClr val="74DAAC"/>
    <a:srgbClr val="61B6CD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>
      <p:cViewPr varScale="1">
        <p:scale>
          <a:sx n="81" d="100"/>
          <a:sy n="81" d="100"/>
        </p:scale>
        <p:origin x="163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02E0-6240-4569-A32C-DB7F49479FD2}" type="datetimeFigureOut">
              <a:rPr lang="es-ES" smtClean="0"/>
              <a:t>21/09/2021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1214-10E8-432C-A153-727CEDE380D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278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02E0-6240-4569-A32C-DB7F49479FD2}" type="datetimeFigureOut">
              <a:rPr lang="es-ES" smtClean="0"/>
              <a:t>21/09/2021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1214-10E8-432C-A153-727CEDE380D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269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02E0-6240-4569-A32C-DB7F49479FD2}" type="datetimeFigureOut">
              <a:rPr lang="es-ES" smtClean="0"/>
              <a:t>21/09/2021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1214-10E8-432C-A153-727CEDE380D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175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02E0-6240-4569-A32C-DB7F49479FD2}" type="datetimeFigureOut">
              <a:rPr lang="es-ES" smtClean="0"/>
              <a:t>21/09/2021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1214-10E8-432C-A153-727CEDE380D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89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02E0-6240-4569-A32C-DB7F49479FD2}" type="datetimeFigureOut">
              <a:rPr lang="es-ES" smtClean="0"/>
              <a:t>21/09/2021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1214-10E8-432C-A153-727CEDE380D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142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02E0-6240-4569-A32C-DB7F49479FD2}" type="datetimeFigureOut">
              <a:rPr lang="es-ES" smtClean="0"/>
              <a:t>21/09/2021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1214-10E8-432C-A153-727CEDE380D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031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02E0-6240-4569-A32C-DB7F49479FD2}" type="datetimeFigureOut">
              <a:rPr lang="es-ES" smtClean="0"/>
              <a:t>21/09/2021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1214-10E8-432C-A153-727CEDE380D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557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02E0-6240-4569-A32C-DB7F49479FD2}" type="datetimeFigureOut">
              <a:rPr lang="es-ES" smtClean="0"/>
              <a:t>21/09/2021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1214-10E8-432C-A153-727CEDE380D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782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02E0-6240-4569-A32C-DB7F49479FD2}" type="datetimeFigureOut">
              <a:rPr lang="es-ES" smtClean="0"/>
              <a:t>21/09/2021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1214-10E8-432C-A153-727CEDE380D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118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02E0-6240-4569-A32C-DB7F49479FD2}" type="datetimeFigureOut">
              <a:rPr lang="es-ES" smtClean="0"/>
              <a:t>21/09/2021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1214-10E8-432C-A153-727CEDE380D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942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02E0-6240-4569-A32C-DB7F49479FD2}" type="datetimeFigureOut">
              <a:rPr lang="es-ES" smtClean="0"/>
              <a:t>21/09/2021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1214-10E8-432C-A153-727CEDE380D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993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B02E0-6240-4569-A32C-DB7F49479FD2}" type="datetimeFigureOut">
              <a:rPr lang="es-ES" smtClean="0"/>
              <a:t>21/09/2021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F1214-10E8-432C-A153-727CEDE380D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176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B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6 CuadroTexto">
            <a:extLst>
              <a:ext uri="{FF2B5EF4-FFF2-40B4-BE49-F238E27FC236}">
                <a16:creationId xmlns:a16="http://schemas.microsoft.com/office/drawing/2014/main" id="{C94873BF-3A27-4E81-A94A-02796E117CF5}"/>
              </a:ext>
            </a:extLst>
          </p:cNvPr>
          <p:cNvSpPr txBox="1"/>
          <p:nvPr/>
        </p:nvSpPr>
        <p:spPr>
          <a:xfrm>
            <a:off x="-180528" y="6021288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Lic. Gabriel Chaldú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7082BB9-5408-4097-A999-80FB54039D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690112"/>
            <a:ext cx="2627784" cy="1167904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C12A686-3880-4440-9967-C5ABB9FE29DC}"/>
              </a:ext>
            </a:extLst>
          </p:cNvPr>
          <p:cNvSpPr/>
          <p:nvPr/>
        </p:nvSpPr>
        <p:spPr>
          <a:xfrm>
            <a:off x="130424" y="620688"/>
            <a:ext cx="9001000" cy="4893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Agregar nodos en una Lista con C </a:t>
            </a:r>
          </a:p>
          <a:p>
            <a:pPr algn="ctr"/>
            <a:r>
              <a:rPr lang="es-ES" sz="7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 FINAL </a:t>
            </a:r>
          </a:p>
          <a:p>
            <a:pPr algn="ctr"/>
            <a:r>
              <a:rPr lang="es-ES" sz="7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 RECURSIVIDAD</a:t>
            </a:r>
            <a:endParaRPr lang="es-AR" sz="7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270874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F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908720"/>
            <a:ext cx="8568953" cy="2855590"/>
          </a:xfrm>
          <a:prstGeom prst="rect">
            <a:avLst/>
          </a:prstGeom>
        </p:spPr>
      </p:pic>
      <p:sp>
        <p:nvSpPr>
          <p:cNvPr id="9" name="303 Rectángulo"/>
          <p:cNvSpPr/>
          <p:nvPr/>
        </p:nvSpPr>
        <p:spPr>
          <a:xfrm>
            <a:off x="838129" y="4465300"/>
            <a:ext cx="1381125" cy="94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3000" b="1" dirty="0">
                <a:solidFill>
                  <a:schemeClr val="tx1"/>
                </a:solidFill>
                <a:effectLst/>
                <a:highlight>
                  <a:srgbClr val="FFFF00"/>
                </a:highlight>
                <a:ea typeface="Calibri"/>
                <a:cs typeface="Times New Roman"/>
              </a:rPr>
              <a:t>#1001</a:t>
            </a:r>
            <a:endParaRPr lang="es-ES" sz="1100" dirty="0">
              <a:solidFill>
                <a:schemeClr val="tx1"/>
              </a:solidFill>
              <a:effectLst/>
              <a:highlight>
                <a:srgbClr val="FFFF00"/>
              </a:highlight>
              <a:ea typeface="Calibri"/>
              <a:cs typeface="Times New Roman"/>
            </a:endParaRPr>
          </a:p>
        </p:txBody>
      </p:sp>
      <p:cxnSp>
        <p:nvCxnSpPr>
          <p:cNvPr id="12" name="312 Conector recto de flecha"/>
          <p:cNvCxnSpPr>
            <a:cxnSpLocks/>
          </p:cNvCxnSpPr>
          <p:nvPr/>
        </p:nvCxnSpPr>
        <p:spPr>
          <a:xfrm flipV="1">
            <a:off x="2267744" y="4603144"/>
            <a:ext cx="929410" cy="434377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1082767" y="5408275"/>
            <a:ext cx="89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#1002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0" y="-18645"/>
            <a:ext cx="4653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Agregar 2º nodo con RECURSIVIDAD</a:t>
            </a:r>
          </a:p>
        </p:txBody>
      </p:sp>
      <p:sp>
        <p:nvSpPr>
          <p:cNvPr id="15" name="304 Rectángulo"/>
          <p:cNvSpPr/>
          <p:nvPr/>
        </p:nvSpPr>
        <p:spPr>
          <a:xfrm>
            <a:off x="6284320" y="157981"/>
            <a:ext cx="1486535" cy="8502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Dato=6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Siguiente = NULL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7822772" y="26841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NuevoNodo #1001</a:t>
            </a:r>
          </a:p>
        </p:txBody>
      </p:sp>
      <p:sp>
        <p:nvSpPr>
          <p:cNvPr id="17" name="Cuadro de texto 2"/>
          <p:cNvSpPr txBox="1">
            <a:spLocks noChangeArrowheads="1"/>
          </p:cNvSpPr>
          <p:nvPr/>
        </p:nvSpPr>
        <p:spPr bwMode="auto">
          <a:xfrm>
            <a:off x="3563888" y="1381855"/>
            <a:ext cx="2448272" cy="36004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3000" b="1" dirty="0">
                <a:solidFill>
                  <a:srgbClr val="0070C0"/>
                </a:solidFill>
                <a:effectLst/>
                <a:latin typeface="Calibri"/>
                <a:ea typeface="Calibri"/>
                <a:cs typeface="Times New Roman"/>
              </a:rPr>
              <a:t>Lista ==NULL? </a:t>
            </a:r>
            <a:endParaRPr lang="es-ES" sz="1100" b="1" dirty="0">
              <a:solidFill>
                <a:srgbClr val="0070C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066860" y="1381855"/>
            <a:ext cx="2177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>
                <a:solidFill>
                  <a:srgbClr val="00B050"/>
                </a:solidFill>
                <a:ea typeface="Calibri"/>
                <a:cs typeface="Times New Roman"/>
              </a:rPr>
              <a:t>VERDADERO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3563888" y="1988840"/>
            <a:ext cx="40324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b="1" dirty="0">
                <a:solidFill>
                  <a:srgbClr val="00B050"/>
                </a:solidFill>
              </a:rPr>
              <a:t>Lista SE VUELVE nuevoNodo</a:t>
            </a:r>
          </a:p>
        </p:txBody>
      </p:sp>
      <p:cxnSp>
        <p:nvCxnSpPr>
          <p:cNvPr id="3" name="2 Conector recto de flecha"/>
          <p:cNvCxnSpPr>
            <a:cxnSpLocks/>
          </p:cNvCxnSpPr>
          <p:nvPr/>
        </p:nvCxnSpPr>
        <p:spPr>
          <a:xfrm flipH="1">
            <a:off x="1475656" y="3467326"/>
            <a:ext cx="589087" cy="67232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133538" y="4010819"/>
            <a:ext cx="7577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b="1" dirty="0">
                <a:solidFill>
                  <a:srgbClr val="7030A0"/>
                </a:solidFill>
              </a:rPr>
              <a:t>lista</a:t>
            </a:r>
          </a:p>
        </p:txBody>
      </p:sp>
      <p:sp>
        <p:nvSpPr>
          <p:cNvPr id="25" name="304 Rectángulo"/>
          <p:cNvSpPr/>
          <p:nvPr/>
        </p:nvSpPr>
        <p:spPr>
          <a:xfrm>
            <a:off x="3238158" y="4154230"/>
            <a:ext cx="1486535" cy="8502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Dato=6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Siguiente = NULL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3684112" y="503752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#1001</a:t>
            </a:r>
          </a:p>
        </p:txBody>
      </p:sp>
      <p:sp>
        <p:nvSpPr>
          <p:cNvPr id="27" name="Cuadro de texto 2"/>
          <p:cNvSpPr txBox="1">
            <a:spLocks noChangeArrowheads="1"/>
          </p:cNvSpPr>
          <p:nvPr/>
        </p:nvSpPr>
        <p:spPr bwMode="auto">
          <a:xfrm>
            <a:off x="5580112" y="4081446"/>
            <a:ext cx="1682284" cy="88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5000" dirty="0">
                <a:effectLst/>
                <a:latin typeface="Calibri"/>
                <a:ea typeface="Calibri"/>
                <a:cs typeface="Times New Roman"/>
              </a:rPr>
              <a:t>NULL</a:t>
            </a:r>
            <a:endParaRPr lang="es-ES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30" name="313 Conector recto de flecha"/>
          <p:cNvCxnSpPr/>
          <p:nvPr/>
        </p:nvCxnSpPr>
        <p:spPr>
          <a:xfrm flipV="1">
            <a:off x="4821583" y="4609650"/>
            <a:ext cx="767080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29 CuadroTexto">
            <a:extLst>
              <a:ext uri="{FF2B5EF4-FFF2-40B4-BE49-F238E27FC236}">
                <a16:creationId xmlns:a16="http://schemas.microsoft.com/office/drawing/2014/main" id="{634D4DAE-4E30-452D-A370-93B3EB4402B4}"/>
              </a:ext>
            </a:extLst>
          </p:cNvPr>
          <p:cNvSpPr txBox="1"/>
          <p:nvPr/>
        </p:nvSpPr>
        <p:spPr>
          <a:xfrm>
            <a:off x="6012688" y="500810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#1000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3680863-82C0-44A5-B2F9-ADB6CFBCC17F}"/>
              </a:ext>
            </a:extLst>
          </p:cNvPr>
          <p:cNvSpPr/>
          <p:nvPr/>
        </p:nvSpPr>
        <p:spPr>
          <a:xfrm>
            <a:off x="3504903" y="1935853"/>
            <a:ext cx="4032448" cy="6269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0192854-BB47-41AB-94E3-D67423ECAAC7}"/>
              </a:ext>
            </a:extLst>
          </p:cNvPr>
          <p:cNvCxnSpPr>
            <a:cxnSpLocks/>
          </p:cNvCxnSpPr>
          <p:nvPr/>
        </p:nvCxnSpPr>
        <p:spPr>
          <a:xfrm flipH="1">
            <a:off x="4139952" y="2562833"/>
            <a:ext cx="1368152" cy="14479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27 CuadroTexto">
            <a:extLst>
              <a:ext uri="{FF2B5EF4-FFF2-40B4-BE49-F238E27FC236}">
                <a16:creationId xmlns:a16="http://schemas.microsoft.com/office/drawing/2014/main" id="{C89ABEE9-E35A-49BA-9ACA-228392CEACB8}"/>
              </a:ext>
            </a:extLst>
          </p:cNvPr>
          <p:cNvSpPr txBox="1"/>
          <p:nvPr/>
        </p:nvSpPr>
        <p:spPr>
          <a:xfrm>
            <a:off x="107504" y="5733927"/>
            <a:ext cx="5832648" cy="86177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sz="2500" b="1" dirty="0">
                <a:solidFill>
                  <a:schemeClr val="bg1"/>
                </a:solidFill>
              </a:rPr>
              <a:t>Retorno la lista #1001 a la etapa</a:t>
            </a:r>
          </a:p>
          <a:p>
            <a:r>
              <a:rPr lang="es-ES" sz="2500" b="1" dirty="0">
                <a:solidFill>
                  <a:schemeClr val="bg1"/>
                </a:solidFill>
              </a:rPr>
              <a:t>anterior</a:t>
            </a:r>
          </a:p>
        </p:txBody>
      </p:sp>
      <p:sp>
        <p:nvSpPr>
          <p:cNvPr id="33" name="303 Rectángulo">
            <a:extLst>
              <a:ext uri="{FF2B5EF4-FFF2-40B4-BE49-F238E27FC236}">
                <a16:creationId xmlns:a16="http://schemas.microsoft.com/office/drawing/2014/main" id="{53440BD1-D12E-452A-ABA9-3A0E7C399DC2}"/>
              </a:ext>
            </a:extLst>
          </p:cNvPr>
          <p:cNvSpPr/>
          <p:nvPr/>
        </p:nvSpPr>
        <p:spPr>
          <a:xfrm>
            <a:off x="4669423" y="104450"/>
            <a:ext cx="1381125" cy="94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3000" b="1" dirty="0">
                <a:effectLst/>
                <a:ea typeface="Calibri"/>
                <a:cs typeface="Times New Roman"/>
              </a:rPr>
              <a:t>#1000</a:t>
            </a:r>
            <a:endParaRPr lang="es-ES" sz="11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99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31" grpId="0"/>
      <p:bldP spid="2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DA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908720"/>
            <a:ext cx="8568953" cy="2855590"/>
          </a:xfrm>
          <a:prstGeom prst="rect">
            <a:avLst/>
          </a:prstGeom>
        </p:spPr>
      </p:pic>
      <p:sp>
        <p:nvSpPr>
          <p:cNvPr id="9" name="303 Rectángulo"/>
          <p:cNvSpPr/>
          <p:nvPr/>
        </p:nvSpPr>
        <p:spPr>
          <a:xfrm>
            <a:off x="835940" y="4468183"/>
            <a:ext cx="1381125" cy="94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3000" b="1" dirty="0">
                <a:effectLst/>
                <a:ea typeface="Calibri"/>
                <a:cs typeface="Times New Roman"/>
              </a:rPr>
              <a:t>#1234</a:t>
            </a:r>
            <a:endParaRPr lang="es-ES" sz="1100" dirty="0">
              <a:effectLst/>
              <a:ea typeface="Calibri"/>
              <a:cs typeface="Times New Roman"/>
            </a:endParaRPr>
          </a:p>
        </p:txBody>
      </p:sp>
      <p:sp>
        <p:nvSpPr>
          <p:cNvPr id="10" name="304 Rectángulo"/>
          <p:cNvSpPr/>
          <p:nvPr/>
        </p:nvSpPr>
        <p:spPr>
          <a:xfrm>
            <a:off x="3197154" y="4178011"/>
            <a:ext cx="1486535" cy="8502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Dato=5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Siguiente = </a:t>
            </a:r>
            <a:r>
              <a:rPr lang="es-ES" sz="1400" b="1" dirty="0">
                <a:ea typeface="Calibri"/>
                <a:cs typeface="Times New Roman"/>
              </a:rPr>
              <a:t>NULL</a:t>
            </a:r>
            <a:endParaRPr lang="es-ES" sz="1400" b="1" dirty="0">
              <a:effectLst/>
              <a:ea typeface="Calibri"/>
              <a:cs typeface="Times New Roman"/>
            </a:endParaRPr>
          </a:p>
        </p:txBody>
      </p:sp>
      <p:sp>
        <p:nvSpPr>
          <p:cNvPr id="11" name="Cuadro de texto 2"/>
          <p:cNvSpPr txBox="1">
            <a:spLocks noChangeArrowheads="1"/>
          </p:cNvSpPr>
          <p:nvPr/>
        </p:nvSpPr>
        <p:spPr bwMode="auto">
          <a:xfrm>
            <a:off x="5364088" y="4069753"/>
            <a:ext cx="1682284" cy="88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5000" dirty="0">
                <a:effectLst/>
                <a:latin typeface="Calibri"/>
                <a:ea typeface="Calibri"/>
                <a:cs typeface="Times New Roman"/>
              </a:rPr>
              <a:t>NULL</a:t>
            </a:r>
            <a:endParaRPr lang="es-ES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2" name="312 Conector recto de flecha"/>
          <p:cNvCxnSpPr>
            <a:cxnSpLocks/>
          </p:cNvCxnSpPr>
          <p:nvPr/>
        </p:nvCxnSpPr>
        <p:spPr>
          <a:xfrm flipV="1">
            <a:off x="2217065" y="4603144"/>
            <a:ext cx="980089" cy="47148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313 Conector recto de flecha"/>
          <p:cNvCxnSpPr/>
          <p:nvPr/>
        </p:nvCxnSpPr>
        <p:spPr>
          <a:xfrm>
            <a:off x="4683689" y="4635068"/>
            <a:ext cx="7670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1080578" y="5411158"/>
            <a:ext cx="89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#1002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3504903" y="4998949"/>
            <a:ext cx="87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#1234</a:t>
            </a:r>
          </a:p>
        </p:txBody>
      </p:sp>
      <p:sp>
        <p:nvSpPr>
          <p:cNvPr id="15" name="304 Rectángulo"/>
          <p:cNvSpPr/>
          <p:nvPr/>
        </p:nvSpPr>
        <p:spPr>
          <a:xfrm>
            <a:off x="6146694" y="206503"/>
            <a:ext cx="1486535" cy="8502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Dato=6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Siguiente = NULL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7668344" y="338553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NuevoNodo #1001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147643" y="4041394"/>
            <a:ext cx="7577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b="1" dirty="0">
                <a:solidFill>
                  <a:srgbClr val="7030A0"/>
                </a:solidFill>
              </a:rPr>
              <a:t>lista</a:t>
            </a:r>
          </a:p>
        </p:txBody>
      </p:sp>
      <p:sp>
        <p:nvSpPr>
          <p:cNvPr id="29" name="29 CuadroTexto">
            <a:extLst>
              <a:ext uri="{FF2B5EF4-FFF2-40B4-BE49-F238E27FC236}">
                <a16:creationId xmlns:a16="http://schemas.microsoft.com/office/drawing/2014/main" id="{F3915153-A9BA-4F2A-BE99-AE03C44D6169}"/>
              </a:ext>
            </a:extLst>
          </p:cNvPr>
          <p:cNvSpPr txBox="1"/>
          <p:nvPr/>
        </p:nvSpPr>
        <p:spPr>
          <a:xfrm>
            <a:off x="5773182" y="489014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#1000</a:t>
            </a:r>
          </a:p>
        </p:txBody>
      </p:sp>
      <p:sp>
        <p:nvSpPr>
          <p:cNvPr id="33" name="18 CuadroTexto">
            <a:extLst>
              <a:ext uri="{FF2B5EF4-FFF2-40B4-BE49-F238E27FC236}">
                <a16:creationId xmlns:a16="http://schemas.microsoft.com/office/drawing/2014/main" id="{D578092F-929A-4217-A99B-365D32A2533A}"/>
              </a:ext>
            </a:extLst>
          </p:cNvPr>
          <p:cNvSpPr txBox="1"/>
          <p:nvPr/>
        </p:nvSpPr>
        <p:spPr>
          <a:xfrm>
            <a:off x="107504" y="0"/>
            <a:ext cx="4653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>
                <a:solidFill>
                  <a:srgbClr val="FF0000"/>
                </a:solidFill>
              </a:rPr>
              <a:t>VUELVO A LA</a:t>
            </a:r>
          </a:p>
          <a:p>
            <a:pPr algn="ctr"/>
            <a:r>
              <a:rPr lang="es-ES" sz="4000" b="1" u="sng" dirty="0">
                <a:solidFill>
                  <a:srgbClr val="FF0000"/>
                </a:solidFill>
              </a:rPr>
              <a:t>1º Etapa Recursiva</a:t>
            </a:r>
          </a:p>
        </p:txBody>
      </p:sp>
    </p:spTree>
    <p:extLst>
      <p:ext uri="{BB962C8B-B14F-4D97-AF65-F5344CB8AC3E}">
        <p14:creationId xmlns:p14="http://schemas.microsoft.com/office/powerpoint/2010/main" val="317890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DA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908720"/>
            <a:ext cx="8568953" cy="2855590"/>
          </a:xfrm>
          <a:prstGeom prst="rect">
            <a:avLst/>
          </a:prstGeom>
        </p:spPr>
      </p:pic>
      <p:sp>
        <p:nvSpPr>
          <p:cNvPr id="9" name="303 Rectángulo"/>
          <p:cNvSpPr/>
          <p:nvPr/>
        </p:nvSpPr>
        <p:spPr>
          <a:xfrm>
            <a:off x="835940" y="4468183"/>
            <a:ext cx="1381125" cy="94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3000" b="1" dirty="0">
                <a:effectLst/>
                <a:ea typeface="Calibri"/>
                <a:cs typeface="Times New Roman"/>
              </a:rPr>
              <a:t>#1234</a:t>
            </a:r>
            <a:endParaRPr lang="es-ES" sz="1100" dirty="0">
              <a:effectLst/>
              <a:ea typeface="Calibri"/>
              <a:cs typeface="Times New Roman"/>
            </a:endParaRPr>
          </a:p>
        </p:txBody>
      </p:sp>
      <p:sp>
        <p:nvSpPr>
          <p:cNvPr id="10" name="304 Rectángulo"/>
          <p:cNvSpPr/>
          <p:nvPr/>
        </p:nvSpPr>
        <p:spPr>
          <a:xfrm>
            <a:off x="3197154" y="4178011"/>
            <a:ext cx="1486535" cy="8502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Dato=5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Siguiente = 1001</a:t>
            </a:r>
          </a:p>
        </p:txBody>
      </p:sp>
      <p:sp>
        <p:nvSpPr>
          <p:cNvPr id="11" name="Cuadro de texto 2"/>
          <p:cNvSpPr txBox="1">
            <a:spLocks noChangeArrowheads="1"/>
          </p:cNvSpPr>
          <p:nvPr/>
        </p:nvSpPr>
        <p:spPr bwMode="auto">
          <a:xfrm>
            <a:off x="7619290" y="4122480"/>
            <a:ext cx="1682284" cy="88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5000" dirty="0">
                <a:effectLst/>
                <a:latin typeface="Calibri"/>
                <a:ea typeface="Calibri"/>
                <a:cs typeface="Times New Roman"/>
              </a:rPr>
              <a:t>NULL</a:t>
            </a:r>
            <a:endParaRPr lang="es-ES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2" name="312 Conector recto de flecha"/>
          <p:cNvCxnSpPr>
            <a:cxnSpLocks/>
          </p:cNvCxnSpPr>
          <p:nvPr/>
        </p:nvCxnSpPr>
        <p:spPr>
          <a:xfrm flipV="1">
            <a:off x="2217065" y="4603144"/>
            <a:ext cx="980089" cy="47148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313 Conector recto de flecha"/>
          <p:cNvCxnSpPr/>
          <p:nvPr/>
        </p:nvCxnSpPr>
        <p:spPr>
          <a:xfrm>
            <a:off x="4683689" y="4635068"/>
            <a:ext cx="7670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1080578" y="5411158"/>
            <a:ext cx="89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#1002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3504903" y="4998949"/>
            <a:ext cx="87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#1234</a:t>
            </a:r>
          </a:p>
        </p:txBody>
      </p:sp>
      <p:sp>
        <p:nvSpPr>
          <p:cNvPr id="25" name="304 Rectángulo"/>
          <p:cNvSpPr/>
          <p:nvPr/>
        </p:nvSpPr>
        <p:spPr>
          <a:xfrm>
            <a:off x="5432293" y="4209935"/>
            <a:ext cx="1486535" cy="8502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Dato=6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Siguiente = NULL</a:t>
            </a:r>
          </a:p>
        </p:txBody>
      </p:sp>
      <p:cxnSp>
        <p:nvCxnSpPr>
          <p:cNvPr id="27" name="313 Conector recto de flecha"/>
          <p:cNvCxnSpPr/>
          <p:nvPr/>
        </p:nvCxnSpPr>
        <p:spPr>
          <a:xfrm flipV="1">
            <a:off x="6918828" y="4635068"/>
            <a:ext cx="767080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5754143" y="50746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#1001</a:t>
            </a:r>
          </a:p>
        </p:txBody>
      </p:sp>
      <p:sp>
        <p:nvSpPr>
          <p:cNvPr id="15" name="304 Rectángulo"/>
          <p:cNvSpPr/>
          <p:nvPr/>
        </p:nvSpPr>
        <p:spPr>
          <a:xfrm>
            <a:off x="5724128" y="204847"/>
            <a:ext cx="1486535" cy="8502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Dato=6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Siguiente = NULL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7380312" y="36261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NuevoNodo #1001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147643" y="4041394"/>
            <a:ext cx="7577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b="1" dirty="0">
                <a:solidFill>
                  <a:srgbClr val="7030A0"/>
                </a:solidFill>
              </a:rPr>
              <a:t>lista</a:t>
            </a:r>
          </a:p>
        </p:txBody>
      </p:sp>
      <p:sp>
        <p:nvSpPr>
          <p:cNvPr id="29" name="29 CuadroTexto">
            <a:extLst>
              <a:ext uri="{FF2B5EF4-FFF2-40B4-BE49-F238E27FC236}">
                <a16:creationId xmlns:a16="http://schemas.microsoft.com/office/drawing/2014/main" id="{F3915153-A9BA-4F2A-BE99-AE03C44D6169}"/>
              </a:ext>
            </a:extLst>
          </p:cNvPr>
          <p:cNvSpPr txBox="1"/>
          <p:nvPr/>
        </p:nvSpPr>
        <p:spPr>
          <a:xfrm>
            <a:off x="7996444" y="50746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#0x0</a:t>
            </a:r>
          </a:p>
        </p:txBody>
      </p:sp>
      <p:sp>
        <p:nvSpPr>
          <p:cNvPr id="31" name="27 CuadroTexto">
            <a:extLst>
              <a:ext uri="{FF2B5EF4-FFF2-40B4-BE49-F238E27FC236}">
                <a16:creationId xmlns:a16="http://schemas.microsoft.com/office/drawing/2014/main" id="{6F89937C-FCF2-42B8-9348-3F660DA18C4C}"/>
              </a:ext>
            </a:extLst>
          </p:cNvPr>
          <p:cNvSpPr txBox="1"/>
          <p:nvPr/>
        </p:nvSpPr>
        <p:spPr>
          <a:xfrm>
            <a:off x="107504" y="5733927"/>
            <a:ext cx="5760640" cy="101566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2500" b="1" dirty="0">
                <a:solidFill>
                  <a:schemeClr val="bg1"/>
                </a:solidFill>
              </a:rPr>
              <a:t>1º INCOGNITA: Lista-&gt;siguiente = </a:t>
            </a:r>
            <a:r>
              <a:rPr lang="es-ES" sz="3500" b="1" dirty="0">
                <a:solidFill>
                  <a:srgbClr val="FFFF00"/>
                </a:solidFill>
              </a:rPr>
              <a:t>#1001</a:t>
            </a:r>
          </a:p>
          <a:p>
            <a:r>
              <a:rPr lang="es-ES" sz="2500" b="1" dirty="0">
                <a:solidFill>
                  <a:schemeClr val="bg1"/>
                </a:solidFill>
              </a:rPr>
              <a:t>                            (#1234)-&gt;siguiente</a:t>
            </a:r>
          </a:p>
        </p:txBody>
      </p:sp>
      <p:sp>
        <p:nvSpPr>
          <p:cNvPr id="26" name="304 Rectángulo">
            <a:extLst>
              <a:ext uri="{FF2B5EF4-FFF2-40B4-BE49-F238E27FC236}">
                <a16:creationId xmlns:a16="http://schemas.microsoft.com/office/drawing/2014/main" id="{8BF8412A-8449-4ADD-A374-08FFEE87B766}"/>
              </a:ext>
            </a:extLst>
          </p:cNvPr>
          <p:cNvSpPr/>
          <p:nvPr/>
        </p:nvSpPr>
        <p:spPr>
          <a:xfrm>
            <a:off x="4152768" y="196627"/>
            <a:ext cx="1486535" cy="8502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ES" sz="2800" b="1" dirty="0">
                <a:effectLst/>
                <a:ea typeface="Calibri"/>
                <a:cs typeface="Times New Roman"/>
              </a:rPr>
              <a:t>#1001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6A5FEF8-FEA8-4C23-B60B-00C3D345C0B3}"/>
              </a:ext>
            </a:extLst>
          </p:cNvPr>
          <p:cNvCxnSpPr/>
          <p:nvPr/>
        </p:nvCxnSpPr>
        <p:spPr>
          <a:xfrm flipH="1">
            <a:off x="2987824" y="908720"/>
            <a:ext cx="2232248" cy="18722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30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 animBg="1"/>
      <p:bldP spid="30" grpId="0"/>
      <p:bldP spid="29" grpId="0"/>
      <p:bldP spid="31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DA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908720"/>
            <a:ext cx="8568953" cy="2855590"/>
          </a:xfrm>
          <a:prstGeom prst="rect">
            <a:avLst/>
          </a:prstGeom>
        </p:spPr>
      </p:pic>
      <p:sp>
        <p:nvSpPr>
          <p:cNvPr id="9" name="303 Rectángulo"/>
          <p:cNvSpPr/>
          <p:nvPr/>
        </p:nvSpPr>
        <p:spPr>
          <a:xfrm>
            <a:off x="794662" y="4797152"/>
            <a:ext cx="1381125" cy="94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3000" b="1" dirty="0">
                <a:effectLst/>
                <a:ea typeface="Calibri"/>
                <a:cs typeface="Times New Roman"/>
              </a:rPr>
              <a:t>#1234</a:t>
            </a:r>
            <a:endParaRPr lang="es-ES" sz="1100" dirty="0">
              <a:effectLst/>
              <a:ea typeface="Calibri"/>
              <a:cs typeface="Times New Roman"/>
            </a:endParaRPr>
          </a:p>
        </p:txBody>
      </p:sp>
      <p:sp>
        <p:nvSpPr>
          <p:cNvPr id="10" name="304 Rectángulo"/>
          <p:cNvSpPr/>
          <p:nvPr/>
        </p:nvSpPr>
        <p:spPr>
          <a:xfrm>
            <a:off x="3197154" y="4178011"/>
            <a:ext cx="1486535" cy="8502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Dato=5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Siguiente = 1001</a:t>
            </a:r>
          </a:p>
        </p:txBody>
      </p:sp>
      <p:sp>
        <p:nvSpPr>
          <p:cNvPr id="11" name="Cuadro de texto 2"/>
          <p:cNvSpPr txBox="1">
            <a:spLocks noChangeArrowheads="1"/>
          </p:cNvSpPr>
          <p:nvPr/>
        </p:nvSpPr>
        <p:spPr bwMode="auto">
          <a:xfrm>
            <a:off x="7619290" y="4122480"/>
            <a:ext cx="1682284" cy="88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5000" dirty="0">
                <a:effectLst/>
                <a:latin typeface="Calibri"/>
                <a:ea typeface="Calibri"/>
                <a:cs typeface="Times New Roman"/>
              </a:rPr>
              <a:t>NULL</a:t>
            </a:r>
            <a:endParaRPr lang="es-ES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2" name="312 Conector recto de flecha"/>
          <p:cNvCxnSpPr>
            <a:cxnSpLocks/>
            <a:stCxn id="9" idx="3"/>
          </p:cNvCxnSpPr>
          <p:nvPr/>
        </p:nvCxnSpPr>
        <p:spPr>
          <a:xfrm flipV="1">
            <a:off x="2175787" y="4603144"/>
            <a:ext cx="1021367" cy="66549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313 Conector recto de flecha"/>
          <p:cNvCxnSpPr/>
          <p:nvPr/>
        </p:nvCxnSpPr>
        <p:spPr>
          <a:xfrm>
            <a:off x="4683689" y="4635068"/>
            <a:ext cx="7670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1039300" y="5740127"/>
            <a:ext cx="89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#1002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3504903" y="4998949"/>
            <a:ext cx="87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#1234</a:t>
            </a:r>
          </a:p>
        </p:txBody>
      </p:sp>
      <p:sp>
        <p:nvSpPr>
          <p:cNvPr id="25" name="304 Rectángulo"/>
          <p:cNvSpPr/>
          <p:nvPr/>
        </p:nvSpPr>
        <p:spPr>
          <a:xfrm>
            <a:off x="5432293" y="4209935"/>
            <a:ext cx="1486535" cy="8502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Dato=6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Siguiente = NULL</a:t>
            </a:r>
          </a:p>
        </p:txBody>
      </p:sp>
      <p:cxnSp>
        <p:nvCxnSpPr>
          <p:cNvPr id="27" name="313 Conector recto de flecha"/>
          <p:cNvCxnSpPr/>
          <p:nvPr/>
        </p:nvCxnSpPr>
        <p:spPr>
          <a:xfrm flipV="1">
            <a:off x="6918828" y="4635068"/>
            <a:ext cx="767080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5754143" y="50746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#1001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425340" y="37962"/>
            <a:ext cx="4653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FINALIZADO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106365" y="4354150"/>
            <a:ext cx="7577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b="1" dirty="0">
                <a:solidFill>
                  <a:srgbClr val="7030A0"/>
                </a:solidFill>
              </a:rPr>
              <a:t>lista</a:t>
            </a:r>
          </a:p>
        </p:txBody>
      </p:sp>
      <p:sp>
        <p:nvSpPr>
          <p:cNvPr id="22" name="20 CuadroTexto">
            <a:extLst>
              <a:ext uri="{FF2B5EF4-FFF2-40B4-BE49-F238E27FC236}">
                <a16:creationId xmlns:a16="http://schemas.microsoft.com/office/drawing/2014/main" id="{ED828BBC-5AFC-42C7-BE27-3A3FD28C7FAF}"/>
              </a:ext>
            </a:extLst>
          </p:cNvPr>
          <p:cNvSpPr txBox="1"/>
          <p:nvPr/>
        </p:nvSpPr>
        <p:spPr>
          <a:xfrm>
            <a:off x="3725047" y="2081784"/>
            <a:ext cx="4831222" cy="124649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sz="2500" b="1" dirty="0">
                <a:solidFill>
                  <a:schemeClr val="bg1"/>
                </a:solidFill>
              </a:rPr>
              <a:t>FINALMENTE LA lista QUEDA EN SU POSICIÓN ORIGINAL #1234 	QUE ES EL PUNTERO AL INICIO DE LA LISTA</a:t>
            </a:r>
          </a:p>
        </p:txBody>
      </p:sp>
      <p:sp>
        <p:nvSpPr>
          <p:cNvPr id="26" name="29 CuadroTexto">
            <a:extLst>
              <a:ext uri="{FF2B5EF4-FFF2-40B4-BE49-F238E27FC236}">
                <a16:creationId xmlns:a16="http://schemas.microsoft.com/office/drawing/2014/main" id="{B8202700-F0B8-4FA7-B548-EBBD314DF11A}"/>
              </a:ext>
            </a:extLst>
          </p:cNvPr>
          <p:cNvSpPr txBox="1"/>
          <p:nvPr/>
        </p:nvSpPr>
        <p:spPr>
          <a:xfrm>
            <a:off x="7996444" y="50746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#0x0</a:t>
            </a:r>
          </a:p>
        </p:txBody>
      </p:sp>
    </p:spTree>
    <p:extLst>
      <p:ext uri="{BB962C8B-B14F-4D97-AF65-F5344CB8AC3E}">
        <p14:creationId xmlns:p14="http://schemas.microsoft.com/office/powerpoint/2010/main" val="109277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B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7" y="908720"/>
            <a:ext cx="8568953" cy="2855590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0" y="-18645"/>
            <a:ext cx="4653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Agregar nodos con RECURSIVIDAD</a:t>
            </a:r>
          </a:p>
        </p:txBody>
      </p:sp>
      <p:sp>
        <p:nvSpPr>
          <p:cNvPr id="9" name="303 Rectángulo"/>
          <p:cNvSpPr/>
          <p:nvPr/>
        </p:nvSpPr>
        <p:spPr>
          <a:xfrm>
            <a:off x="838129" y="4640704"/>
            <a:ext cx="1381125" cy="94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3000" b="1" dirty="0">
                <a:ea typeface="Calibri"/>
                <a:cs typeface="Times New Roman"/>
              </a:rPr>
              <a:t>NULL</a:t>
            </a:r>
            <a:endParaRPr lang="es-ES" sz="1100" dirty="0">
              <a:effectLst/>
              <a:ea typeface="Calibri"/>
              <a:cs typeface="Times New Roman"/>
            </a:endParaRPr>
          </a:p>
        </p:txBody>
      </p:sp>
      <p:sp>
        <p:nvSpPr>
          <p:cNvPr id="11" name="Cuadro de texto 2"/>
          <p:cNvSpPr txBox="1">
            <a:spLocks noChangeArrowheads="1"/>
          </p:cNvSpPr>
          <p:nvPr/>
        </p:nvSpPr>
        <p:spPr bwMode="auto">
          <a:xfrm>
            <a:off x="3214906" y="4131657"/>
            <a:ext cx="1658620" cy="88201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5000" dirty="0">
                <a:effectLst/>
                <a:latin typeface="Calibri"/>
                <a:ea typeface="Calibri"/>
                <a:cs typeface="Times New Roman"/>
              </a:rPr>
              <a:t>NULL</a:t>
            </a:r>
            <a:endParaRPr lang="es-ES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2" name="312 Conector recto de flecha"/>
          <p:cNvCxnSpPr>
            <a:cxnSpLocks/>
            <a:stCxn id="9" idx="3"/>
          </p:cNvCxnSpPr>
          <p:nvPr/>
        </p:nvCxnSpPr>
        <p:spPr>
          <a:xfrm flipV="1">
            <a:off x="2219254" y="4603144"/>
            <a:ext cx="977900" cy="50904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304 Rectángulo"/>
          <p:cNvSpPr/>
          <p:nvPr/>
        </p:nvSpPr>
        <p:spPr>
          <a:xfrm>
            <a:off x="5400091" y="130457"/>
            <a:ext cx="1486535" cy="8502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Dato=5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Siguiente = NULL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7020272" y="232423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nuevoNodo #1234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3680153" y="5003884"/>
            <a:ext cx="89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#1000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1118771" y="4163838"/>
            <a:ext cx="819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030A0"/>
                </a:solidFill>
              </a:rPr>
              <a:t>lista</a:t>
            </a:r>
          </a:p>
        </p:txBody>
      </p:sp>
      <p:sp>
        <p:nvSpPr>
          <p:cNvPr id="2" name="1 Elipse"/>
          <p:cNvSpPr/>
          <p:nvPr/>
        </p:nvSpPr>
        <p:spPr>
          <a:xfrm>
            <a:off x="5148064" y="1110913"/>
            <a:ext cx="1990591" cy="3738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21 Elipse"/>
          <p:cNvSpPr/>
          <p:nvPr/>
        </p:nvSpPr>
        <p:spPr>
          <a:xfrm>
            <a:off x="3563888" y="1110913"/>
            <a:ext cx="1623857" cy="3738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" name="4 Conector recto de flecha"/>
          <p:cNvCxnSpPr/>
          <p:nvPr/>
        </p:nvCxnSpPr>
        <p:spPr>
          <a:xfrm flipH="1">
            <a:off x="2208709" y="1484784"/>
            <a:ext cx="2003251" cy="252028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7 CuadroTexto">
            <a:extLst>
              <a:ext uri="{FF2B5EF4-FFF2-40B4-BE49-F238E27FC236}">
                <a16:creationId xmlns:a16="http://schemas.microsoft.com/office/drawing/2014/main" id="{7E19FCC3-4C2D-4557-B461-368C90CBD818}"/>
              </a:ext>
            </a:extLst>
          </p:cNvPr>
          <p:cNvSpPr txBox="1"/>
          <p:nvPr/>
        </p:nvSpPr>
        <p:spPr>
          <a:xfrm>
            <a:off x="1082767" y="5583679"/>
            <a:ext cx="89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#1002</a:t>
            </a:r>
          </a:p>
        </p:txBody>
      </p:sp>
    </p:spTree>
    <p:extLst>
      <p:ext uri="{BB962C8B-B14F-4D97-AF65-F5344CB8AC3E}">
        <p14:creationId xmlns:p14="http://schemas.microsoft.com/office/powerpoint/2010/main" val="530697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6" grpId="0" animBg="1"/>
      <p:bldP spid="17" grpId="0"/>
      <p:bldP spid="18" grpId="0"/>
      <p:bldP spid="20" grpId="0"/>
      <p:bldP spid="2" grpId="0" animBg="1"/>
      <p:bldP spid="22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B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7" y="908720"/>
            <a:ext cx="8568953" cy="2855590"/>
          </a:xfrm>
          <a:prstGeom prst="rect">
            <a:avLst/>
          </a:prstGeom>
        </p:spPr>
      </p:pic>
      <p:sp>
        <p:nvSpPr>
          <p:cNvPr id="6" name="Cuadro de texto 2"/>
          <p:cNvSpPr txBox="1">
            <a:spLocks noChangeArrowheads="1"/>
          </p:cNvSpPr>
          <p:nvPr/>
        </p:nvSpPr>
        <p:spPr bwMode="auto">
          <a:xfrm>
            <a:off x="3563888" y="1381855"/>
            <a:ext cx="2448272" cy="36004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3000" dirty="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Lista ==NULL? </a:t>
            </a:r>
            <a:endParaRPr lang="es-E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9" name="303 Rectángulo"/>
          <p:cNvSpPr/>
          <p:nvPr/>
        </p:nvSpPr>
        <p:spPr>
          <a:xfrm>
            <a:off x="834974" y="4787282"/>
            <a:ext cx="1381125" cy="94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3000" b="1" dirty="0">
                <a:ea typeface="Calibri"/>
                <a:cs typeface="Times New Roman"/>
              </a:rPr>
              <a:t>NULL</a:t>
            </a:r>
            <a:endParaRPr lang="es-ES" sz="1100" dirty="0">
              <a:effectLst/>
              <a:ea typeface="Calibri"/>
              <a:cs typeface="Times New Roman"/>
            </a:endParaRPr>
          </a:p>
        </p:txBody>
      </p:sp>
      <p:sp>
        <p:nvSpPr>
          <p:cNvPr id="11" name="Cuadro de texto 2"/>
          <p:cNvSpPr txBox="1">
            <a:spLocks noChangeArrowheads="1"/>
          </p:cNvSpPr>
          <p:nvPr/>
        </p:nvSpPr>
        <p:spPr bwMode="auto">
          <a:xfrm>
            <a:off x="3197154" y="4131657"/>
            <a:ext cx="1658620" cy="88201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5000" dirty="0">
                <a:effectLst/>
                <a:latin typeface="Calibri"/>
                <a:ea typeface="Calibri"/>
                <a:cs typeface="Times New Roman"/>
              </a:rPr>
              <a:t>NULL</a:t>
            </a:r>
            <a:endParaRPr lang="es-ES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2" name="312 Conector recto de flecha"/>
          <p:cNvCxnSpPr>
            <a:cxnSpLocks/>
          </p:cNvCxnSpPr>
          <p:nvPr/>
        </p:nvCxnSpPr>
        <p:spPr>
          <a:xfrm flipV="1">
            <a:off x="2226644" y="4725144"/>
            <a:ext cx="970510" cy="53362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3563888" y="1988840"/>
            <a:ext cx="40324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b="1" dirty="0">
                <a:solidFill>
                  <a:srgbClr val="00B050"/>
                </a:solidFill>
              </a:rPr>
              <a:t>Lista SE VUELVE nuevoNodo</a:t>
            </a:r>
          </a:p>
        </p:txBody>
      </p:sp>
      <p:sp>
        <p:nvSpPr>
          <p:cNvPr id="16" name="304 Rectángulo"/>
          <p:cNvSpPr/>
          <p:nvPr/>
        </p:nvSpPr>
        <p:spPr>
          <a:xfrm>
            <a:off x="5652120" y="260648"/>
            <a:ext cx="1486535" cy="8502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Dato=5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Siguiente = NULL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7380312" y="36261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NuevoNodo #1234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079612" y="5730965"/>
            <a:ext cx="89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#1002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1115616" y="4310416"/>
            <a:ext cx="819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030A0"/>
                </a:solidFill>
              </a:rPr>
              <a:t>lista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6066860" y="1381855"/>
            <a:ext cx="2177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>
                <a:solidFill>
                  <a:srgbClr val="00B050"/>
                </a:solidFill>
                <a:ea typeface="Calibri"/>
                <a:cs typeface="Times New Roman"/>
              </a:rPr>
              <a:t>VERDADERO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0" y="-18645"/>
            <a:ext cx="4653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Agregar nodos con RECURSIVIDAD</a:t>
            </a:r>
          </a:p>
        </p:txBody>
      </p:sp>
      <p:sp>
        <p:nvSpPr>
          <p:cNvPr id="15" name="17 CuadroTexto">
            <a:extLst>
              <a:ext uri="{FF2B5EF4-FFF2-40B4-BE49-F238E27FC236}">
                <a16:creationId xmlns:a16="http://schemas.microsoft.com/office/drawing/2014/main" id="{0FE22B6E-469C-4ED8-811C-9E3DB61BC2BF}"/>
              </a:ext>
            </a:extLst>
          </p:cNvPr>
          <p:cNvSpPr txBox="1"/>
          <p:nvPr/>
        </p:nvSpPr>
        <p:spPr>
          <a:xfrm>
            <a:off x="3680153" y="5003884"/>
            <a:ext cx="89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#1000</a:t>
            </a:r>
          </a:p>
        </p:txBody>
      </p:sp>
    </p:spTree>
    <p:extLst>
      <p:ext uri="{BB962C8B-B14F-4D97-AF65-F5344CB8AC3E}">
        <p14:creationId xmlns:p14="http://schemas.microsoft.com/office/powerpoint/2010/main" val="212504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B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7" y="908720"/>
            <a:ext cx="8568953" cy="2855590"/>
          </a:xfrm>
          <a:prstGeom prst="rect">
            <a:avLst/>
          </a:prstGeom>
        </p:spPr>
      </p:pic>
      <p:sp>
        <p:nvSpPr>
          <p:cNvPr id="6" name="Cuadro de texto 2"/>
          <p:cNvSpPr txBox="1">
            <a:spLocks noChangeArrowheads="1"/>
          </p:cNvSpPr>
          <p:nvPr/>
        </p:nvSpPr>
        <p:spPr bwMode="auto">
          <a:xfrm>
            <a:off x="3563888" y="1381855"/>
            <a:ext cx="2448272" cy="36004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3000" dirty="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Lista ==NULL? </a:t>
            </a:r>
            <a:endParaRPr lang="es-E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563888" y="1984757"/>
            <a:ext cx="40324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b="1" dirty="0">
                <a:solidFill>
                  <a:srgbClr val="00B050"/>
                </a:solidFill>
              </a:rPr>
              <a:t>Lista SE VUELVE nuevoNodo</a:t>
            </a:r>
          </a:p>
        </p:txBody>
      </p:sp>
      <p:sp>
        <p:nvSpPr>
          <p:cNvPr id="16" name="304 Rectángulo"/>
          <p:cNvSpPr/>
          <p:nvPr/>
        </p:nvSpPr>
        <p:spPr>
          <a:xfrm>
            <a:off x="5652120" y="260648"/>
            <a:ext cx="1486535" cy="8502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Dato=5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Siguiente = NULL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7380312" y="36261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NuevoNodo #1234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6066860" y="1381855"/>
            <a:ext cx="2177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>
                <a:solidFill>
                  <a:srgbClr val="00B050"/>
                </a:solidFill>
                <a:ea typeface="Calibri"/>
                <a:cs typeface="Times New Roman"/>
              </a:rPr>
              <a:t>VERDADERO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0" y="-18645"/>
            <a:ext cx="4653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Agregar nodos con RECURSIVIDAD</a:t>
            </a:r>
          </a:p>
        </p:txBody>
      </p:sp>
      <p:sp>
        <p:nvSpPr>
          <p:cNvPr id="13" name="303 Rectángulo">
            <a:extLst>
              <a:ext uri="{FF2B5EF4-FFF2-40B4-BE49-F238E27FC236}">
                <a16:creationId xmlns:a16="http://schemas.microsoft.com/office/drawing/2014/main" id="{2052271F-53E4-424E-93CE-515E6B61B829}"/>
              </a:ext>
            </a:extLst>
          </p:cNvPr>
          <p:cNvSpPr/>
          <p:nvPr/>
        </p:nvSpPr>
        <p:spPr>
          <a:xfrm>
            <a:off x="751206" y="4818467"/>
            <a:ext cx="1381125" cy="94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3000" b="1" dirty="0">
                <a:effectLst/>
                <a:ea typeface="Calibri"/>
                <a:cs typeface="Times New Roman"/>
              </a:rPr>
              <a:t>#</a:t>
            </a:r>
            <a:r>
              <a:rPr lang="es-ES" sz="3000" b="1" dirty="0">
                <a:ea typeface="Calibri"/>
                <a:cs typeface="Times New Roman"/>
              </a:rPr>
              <a:t>NULL</a:t>
            </a:r>
            <a:endParaRPr lang="es-ES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15" name="312 Conector recto de flecha">
            <a:extLst>
              <a:ext uri="{FF2B5EF4-FFF2-40B4-BE49-F238E27FC236}">
                <a16:creationId xmlns:a16="http://schemas.microsoft.com/office/drawing/2014/main" id="{69187262-9128-471C-B389-F217523A785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132331" y="4603145"/>
            <a:ext cx="1064823" cy="68681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7 CuadroTexto">
            <a:extLst>
              <a:ext uri="{FF2B5EF4-FFF2-40B4-BE49-F238E27FC236}">
                <a16:creationId xmlns:a16="http://schemas.microsoft.com/office/drawing/2014/main" id="{0BE75815-7FE0-4080-8E15-0695D126C517}"/>
              </a:ext>
            </a:extLst>
          </p:cNvPr>
          <p:cNvSpPr txBox="1"/>
          <p:nvPr/>
        </p:nvSpPr>
        <p:spPr>
          <a:xfrm>
            <a:off x="1031848" y="5761442"/>
            <a:ext cx="81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#1002</a:t>
            </a:r>
          </a:p>
        </p:txBody>
      </p:sp>
      <p:sp>
        <p:nvSpPr>
          <p:cNvPr id="23" name="22 CuadroTexto">
            <a:extLst>
              <a:ext uri="{FF2B5EF4-FFF2-40B4-BE49-F238E27FC236}">
                <a16:creationId xmlns:a16="http://schemas.microsoft.com/office/drawing/2014/main" id="{35C82B57-C740-41F8-A49C-F5039919E845}"/>
              </a:ext>
            </a:extLst>
          </p:cNvPr>
          <p:cNvSpPr txBox="1"/>
          <p:nvPr/>
        </p:nvSpPr>
        <p:spPr>
          <a:xfrm>
            <a:off x="1062910" y="4350648"/>
            <a:ext cx="7577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b="1" dirty="0">
                <a:solidFill>
                  <a:srgbClr val="7030A0"/>
                </a:solidFill>
              </a:rPr>
              <a:t>lista</a:t>
            </a:r>
          </a:p>
        </p:txBody>
      </p:sp>
    </p:spTree>
    <p:extLst>
      <p:ext uri="{BB962C8B-B14F-4D97-AF65-F5344CB8AC3E}">
        <p14:creationId xmlns:p14="http://schemas.microsoft.com/office/powerpoint/2010/main" val="381590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B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908720"/>
            <a:ext cx="8568953" cy="2855590"/>
          </a:xfrm>
          <a:prstGeom prst="rect">
            <a:avLst/>
          </a:prstGeom>
        </p:spPr>
      </p:pic>
      <p:sp>
        <p:nvSpPr>
          <p:cNvPr id="6" name="Cuadro de texto 2"/>
          <p:cNvSpPr txBox="1">
            <a:spLocks noChangeArrowheads="1"/>
          </p:cNvSpPr>
          <p:nvPr/>
        </p:nvSpPr>
        <p:spPr bwMode="auto">
          <a:xfrm>
            <a:off x="3563888" y="1381855"/>
            <a:ext cx="2448272" cy="36004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3000" dirty="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>Lista ==NULL? </a:t>
            </a:r>
            <a:endParaRPr lang="es-E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9" name="303 Rectángulo"/>
          <p:cNvSpPr/>
          <p:nvPr/>
        </p:nvSpPr>
        <p:spPr>
          <a:xfrm>
            <a:off x="751206" y="4818467"/>
            <a:ext cx="1381125" cy="94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3000" b="1" dirty="0">
                <a:effectLst/>
                <a:ea typeface="Calibri"/>
                <a:cs typeface="Times New Roman"/>
              </a:rPr>
              <a:t>#1234</a:t>
            </a:r>
            <a:endParaRPr lang="es-ES" sz="1100" dirty="0">
              <a:effectLst/>
              <a:ea typeface="Calibri"/>
              <a:cs typeface="Times New Roman"/>
            </a:endParaRPr>
          </a:p>
        </p:txBody>
      </p:sp>
      <p:sp>
        <p:nvSpPr>
          <p:cNvPr id="10" name="304 Rectángulo"/>
          <p:cNvSpPr/>
          <p:nvPr/>
        </p:nvSpPr>
        <p:spPr>
          <a:xfrm>
            <a:off x="3197154" y="4178011"/>
            <a:ext cx="1486535" cy="8502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Dato=5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Siguiente = NULL</a:t>
            </a:r>
          </a:p>
        </p:txBody>
      </p:sp>
      <p:sp>
        <p:nvSpPr>
          <p:cNvPr id="11" name="Cuadro de texto 2"/>
          <p:cNvSpPr txBox="1">
            <a:spLocks noChangeArrowheads="1"/>
          </p:cNvSpPr>
          <p:nvPr/>
        </p:nvSpPr>
        <p:spPr bwMode="auto">
          <a:xfrm>
            <a:off x="5292080" y="4140892"/>
            <a:ext cx="1658620" cy="88201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5000" dirty="0">
                <a:effectLst/>
                <a:latin typeface="Calibri"/>
                <a:ea typeface="Calibri"/>
                <a:cs typeface="Times New Roman"/>
              </a:rPr>
              <a:t>NULL</a:t>
            </a:r>
            <a:endParaRPr lang="es-ES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2" name="312 Conector recto de flecha"/>
          <p:cNvCxnSpPr>
            <a:cxnSpLocks/>
            <a:stCxn id="9" idx="3"/>
          </p:cNvCxnSpPr>
          <p:nvPr/>
        </p:nvCxnSpPr>
        <p:spPr>
          <a:xfrm flipV="1">
            <a:off x="2132331" y="4603145"/>
            <a:ext cx="1064823" cy="68681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313 Conector recto de flecha"/>
          <p:cNvCxnSpPr/>
          <p:nvPr/>
        </p:nvCxnSpPr>
        <p:spPr>
          <a:xfrm>
            <a:off x="4683689" y="4635068"/>
            <a:ext cx="7670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3563888" y="2288385"/>
            <a:ext cx="30879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b="1" dirty="0">
                <a:solidFill>
                  <a:srgbClr val="7030A0"/>
                </a:solidFill>
              </a:rPr>
              <a:t>Lista apunta a #1234</a:t>
            </a:r>
          </a:p>
        </p:txBody>
      </p:sp>
      <p:sp>
        <p:nvSpPr>
          <p:cNvPr id="16" name="304 Rectángulo"/>
          <p:cNvSpPr/>
          <p:nvPr/>
        </p:nvSpPr>
        <p:spPr>
          <a:xfrm>
            <a:off x="5652120" y="260648"/>
            <a:ext cx="1486535" cy="8502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Dato=5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Siguiente = NULL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7380312" y="36261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NuevoNodo #1234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031848" y="5761442"/>
            <a:ext cx="81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#1002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3510674" y="5052530"/>
            <a:ext cx="85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#1234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0" y="-18645"/>
            <a:ext cx="4653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Agregar nodos con RECURSIVIDAD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1062910" y="4350648"/>
            <a:ext cx="7577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b="1" dirty="0">
                <a:solidFill>
                  <a:srgbClr val="7030A0"/>
                </a:solidFill>
              </a:rPr>
              <a:t>lista</a:t>
            </a:r>
          </a:p>
        </p:txBody>
      </p:sp>
      <p:sp>
        <p:nvSpPr>
          <p:cNvPr id="20" name="17 CuadroTexto">
            <a:extLst>
              <a:ext uri="{FF2B5EF4-FFF2-40B4-BE49-F238E27FC236}">
                <a16:creationId xmlns:a16="http://schemas.microsoft.com/office/drawing/2014/main" id="{DC10B6EA-F120-43CA-AE84-85B229E0CB83}"/>
              </a:ext>
            </a:extLst>
          </p:cNvPr>
          <p:cNvSpPr txBox="1"/>
          <p:nvPr/>
        </p:nvSpPr>
        <p:spPr>
          <a:xfrm>
            <a:off x="5675466" y="5044695"/>
            <a:ext cx="89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#1000</a:t>
            </a:r>
          </a:p>
        </p:txBody>
      </p:sp>
      <p:sp>
        <p:nvSpPr>
          <p:cNvPr id="24" name="20 CuadroTexto">
            <a:extLst>
              <a:ext uri="{FF2B5EF4-FFF2-40B4-BE49-F238E27FC236}">
                <a16:creationId xmlns:a16="http://schemas.microsoft.com/office/drawing/2014/main" id="{820ED763-88F6-4211-9B01-E7ABA6B11F23}"/>
              </a:ext>
            </a:extLst>
          </p:cNvPr>
          <p:cNvSpPr txBox="1"/>
          <p:nvPr/>
        </p:nvSpPr>
        <p:spPr>
          <a:xfrm>
            <a:off x="6066860" y="1381855"/>
            <a:ext cx="2177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>
                <a:solidFill>
                  <a:srgbClr val="00B050"/>
                </a:solidFill>
                <a:ea typeface="Calibri"/>
                <a:cs typeface="Times New Roman"/>
              </a:rPr>
              <a:t>VERDADERO</a:t>
            </a:r>
          </a:p>
        </p:txBody>
      </p:sp>
      <p:sp>
        <p:nvSpPr>
          <p:cNvPr id="25" name="13 CuadroTexto">
            <a:extLst>
              <a:ext uri="{FF2B5EF4-FFF2-40B4-BE49-F238E27FC236}">
                <a16:creationId xmlns:a16="http://schemas.microsoft.com/office/drawing/2014/main" id="{FBA1CB29-B3C2-473F-BA20-14F1C9E443EF}"/>
              </a:ext>
            </a:extLst>
          </p:cNvPr>
          <p:cNvSpPr txBox="1"/>
          <p:nvPr/>
        </p:nvSpPr>
        <p:spPr>
          <a:xfrm>
            <a:off x="3563888" y="1917069"/>
            <a:ext cx="40324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b="1" dirty="0">
                <a:solidFill>
                  <a:srgbClr val="00B050"/>
                </a:solidFill>
              </a:rPr>
              <a:t>Lista SE VUELVE nuevoNodo</a:t>
            </a:r>
          </a:p>
        </p:txBody>
      </p:sp>
    </p:spTree>
    <p:extLst>
      <p:ext uri="{BB962C8B-B14F-4D97-AF65-F5344CB8AC3E}">
        <p14:creationId xmlns:p14="http://schemas.microsoft.com/office/powerpoint/2010/main" val="379327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DA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908720"/>
            <a:ext cx="8568953" cy="2855590"/>
          </a:xfrm>
          <a:prstGeom prst="rect">
            <a:avLst/>
          </a:prstGeom>
        </p:spPr>
      </p:pic>
      <p:sp>
        <p:nvSpPr>
          <p:cNvPr id="6" name="Cuadro de texto 2"/>
          <p:cNvSpPr txBox="1">
            <a:spLocks noChangeArrowheads="1"/>
          </p:cNvSpPr>
          <p:nvPr/>
        </p:nvSpPr>
        <p:spPr bwMode="auto">
          <a:xfrm>
            <a:off x="2054211" y="2108259"/>
            <a:ext cx="2952328" cy="456512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2000" b="1" dirty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ENTRO EN RECURSIVIDAD</a:t>
            </a:r>
            <a:endParaRPr lang="es-ES" sz="2000" b="1" dirty="0">
              <a:solidFill>
                <a:srgbClr val="FFFF0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9" name="303 Rectángulo"/>
          <p:cNvSpPr/>
          <p:nvPr/>
        </p:nvSpPr>
        <p:spPr>
          <a:xfrm>
            <a:off x="865577" y="4691675"/>
            <a:ext cx="1381125" cy="94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3000" b="1" dirty="0">
                <a:effectLst/>
                <a:ea typeface="Calibri"/>
                <a:cs typeface="Times New Roman"/>
              </a:rPr>
              <a:t>#1234</a:t>
            </a:r>
            <a:endParaRPr lang="es-ES" sz="1100" dirty="0">
              <a:effectLst/>
              <a:ea typeface="Calibri"/>
              <a:cs typeface="Times New Roman"/>
            </a:endParaRPr>
          </a:p>
        </p:txBody>
      </p:sp>
      <p:sp>
        <p:nvSpPr>
          <p:cNvPr id="10" name="304 Rectángulo"/>
          <p:cNvSpPr/>
          <p:nvPr/>
        </p:nvSpPr>
        <p:spPr>
          <a:xfrm>
            <a:off x="3197154" y="4178011"/>
            <a:ext cx="1486535" cy="8502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Dato=5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Siguiente = NULL</a:t>
            </a:r>
          </a:p>
        </p:txBody>
      </p:sp>
      <p:sp>
        <p:nvSpPr>
          <p:cNvPr id="11" name="Cuadro de texto 2"/>
          <p:cNvSpPr txBox="1">
            <a:spLocks noChangeArrowheads="1"/>
          </p:cNvSpPr>
          <p:nvPr/>
        </p:nvSpPr>
        <p:spPr bwMode="auto">
          <a:xfrm>
            <a:off x="5343337" y="4172384"/>
            <a:ext cx="1658620" cy="88201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5000" dirty="0">
                <a:effectLst/>
                <a:latin typeface="Calibri"/>
                <a:ea typeface="Calibri"/>
                <a:cs typeface="Times New Roman"/>
              </a:rPr>
              <a:t>NULL</a:t>
            </a:r>
            <a:endParaRPr lang="es-ES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2" name="312 Conector recto de flecha"/>
          <p:cNvCxnSpPr>
            <a:cxnSpLocks/>
            <a:stCxn id="9" idx="3"/>
          </p:cNvCxnSpPr>
          <p:nvPr/>
        </p:nvCxnSpPr>
        <p:spPr>
          <a:xfrm flipV="1">
            <a:off x="2246702" y="4603145"/>
            <a:ext cx="950452" cy="56001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313 Conector recto de flecha"/>
          <p:cNvCxnSpPr/>
          <p:nvPr/>
        </p:nvCxnSpPr>
        <p:spPr>
          <a:xfrm>
            <a:off x="4683689" y="4635068"/>
            <a:ext cx="7670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5724128" y="2654634"/>
            <a:ext cx="1872208" cy="630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343337" y="183800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Me muevo al siguiente elemento</a:t>
            </a:r>
          </a:p>
        </p:txBody>
      </p:sp>
      <p:sp>
        <p:nvSpPr>
          <p:cNvPr id="16" name="304 Rectángulo"/>
          <p:cNvSpPr/>
          <p:nvPr/>
        </p:nvSpPr>
        <p:spPr>
          <a:xfrm>
            <a:off x="5724128" y="204847"/>
            <a:ext cx="1486535" cy="8502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Dato=6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Siguiente = NULL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1146219" y="5634650"/>
            <a:ext cx="81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#1002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3530375" y="5032734"/>
            <a:ext cx="85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#1234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7380312" y="36261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NuevoNodo #1001</a:t>
            </a:r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4139952" y="2484337"/>
            <a:ext cx="349970" cy="2965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0" y="-18645"/>
            <a:ext cx="4653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Agregar 2º nodo</a:t>
            </a:r>
          </a:p>
          <a:p>
            <a:pPr algn="ctr"/>
            <a:r>
              <a:rPr lang="es-ES" sz="4000" b="1" dirty="0"/>
              <a:t>1º Etapa Recursiva</a:t>
            </a:r>
          </a:p>
        </p:txBody>
      </p:sp>
      <p:sp>
        <p:nvSpPr>
          <p:cNvPr id="26" name="Cuadro de texto 2"/>
          <p:cNvSpPr txBox="1">
            <a:spLocks noChangeArrowheads="1"/>
          </p:cNvSpPr>
          <p:nvPr/>
        </p:nvSpPr>
        <p:spPr bwMode="auto">
          <a:xfrm>
            <a:off x="3563888" y="1381855"/>
            <a:ext cx="2448272" cy="36004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3000" b="1" dirty="0">
                <a:solidFill>
                  <a:srgbClr val="0070C0"/>
                </a:solidFill>
                <a:effectLst/>
                <a:latin typeface="Calibri"/>
                <a:ea typeface="Calibri"/>
                <a:cs typeface="Times New Roman"/>
              </a:rPr>
              <a:t>Lista ==NULL? </a:t>
            </a:r>
            <a:endParaRPr lang="es-ES" sz="1100" b="1" dirty="0">
              <a:solidFill>
                <a:srgbClr val="0070C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6012160" y="1381855"/>
            <a:ext cx="114243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900" b="1" dirty="0">
                <a:solidFill>
                  <a:srgbClr val="FF0000"/>
                </a:solidFill>
                <a:ea typeface="Calibri"/>
                <a:cs typeface="Times New Roman"/>
              </a:rPr>
              <a:t>FALSO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1177281" y="4214621"/>
            <a:ext cx="7577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b="1" dirty="0">
                <a:solidFill>
                  <a:srgbClr val="7030A0"/>
                </a:solidFill>
              </a:rPr>
              <a:t>lista</a:t>
            </a:r>
          </a:p>
        </p:txBody>
      </p:sp>
      <p:sp>
        <p:nvSpPr>
          <p:cNvPr id="3" name="2 Rectángulo"/>
          <p:cNvSpPr/>
          <p:nvPr/>
        </p:nvSpPr>
        <p:spPr>
          <a:xfrm>
            <a:off x="5343337" y="764704"/>
            <a:ext cx="3600400" cy="18745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500" b="1" dirty="0"/>
              <a:t>NOTA: EN ESTA ETAPA RECURSIVA </a:t>
            </a:r>
          </a:p>
          <a:p>
            <a:pPr algn="ctr"/>
            <a:r>
              <a:rPr lang="es-ES" sz="2500" b="1" dirty="0"/>
              <a:t>lista = #1234</a:t>
            </a:r>
          </a:p>
          <a:p>
            <a:pPr algn="ctr"/>
            <a:r>
              <a:rPr lang="es-ES" sz="2500" b="1" dirty="0"/>
              <a:t>lista-&gt;siguiente = #1000</a:t>
            </a:r>
          </a:p>
          <a:p>
            <a:pPr algn="ctr"/>
            <a:r>
              <a:rPr lang="es-ES" sz="2500" b="1" dirty="0"/>
              <a:t>                                 (NULL)</a:t>
            </a:r>
          </a:p>
        </p:txBody>
      </p:sp>
      <p:sp>
        <p:nvSpPr>
          <p:cNvPr id="23" name="17 CuadroTexto">
            <a:extLst>
              <a:ext uri="{FF2B5EF4-FFF2-40B4-BE49-F238E27FC236}">
                <a16:creationId xmlns:a16="http://schemas.microsoft.com/office/drawing/2014/main" id="{93FCA3D5-725C-44B3-B812-B8A7040FD18E}"/>
              </a:ext>
            </a:extLst>
          </p:cNvPr>
          <p:cNvSpPr txBox="1"/>
          <p:nvPr/>
        </p:nvSpPr>
        <p:spPr>
          <a:xfrm>
            <a:off x="5675466" y="5044695"/>
            <a:ext cx="89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#1000</a:t>
            </a:r>
          </a:p>
        </p:txBody>
      </p:sp>
    </p:spTree>
    <p:extLst>
      <p:ext uri="{BB962C8B-B14F-4D97-AF65-F5344CB8AC3E}">
        <p14:creationId xmlns:p14="http://schemas.microsoft.com/office/powerpoint/2010/main" val="371255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7" grpId="0"/>
      <p:bldP spid="16" grpId="0" animBg="1"/>
      <p:bldP spid="22" grpId="0"/>
      <p:bldP spid="26" grpId="0" animBg="1"/>
      <p:bldP spid="27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DA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908720"/>
            <a:ext cx="8568953" cy="2855590"/>
          </a:xfrm>
          <a:prstGeom prst="rect">
            <a:avLst/>
          </a:prstGeom>
        </p:spPr>
      </p:pic>
      <p:sp>
        <p:nvSpPr>
          <p:cNvPr id="9" name="303 Rectángulo"/>
          <p:cNvSpPr/>
          <p:nvPr/>
        </p:nvSpPr>
        <p:spPr>
          <a:xfrm>
            <a:off x="862559" y="4797152"/>
            <a:ext cx="1381125" cy="94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3000" b="1" dirty="0">
                <a:effectLst/>
                <a:ea typeface="Calibri"/>
                <a:cs typeface="Times New Roman"/>
              </a:rPr>
              <a:t>#1234</a:t>
            </a:r>
            <a:endParaRPr lang="es-ES" sz="1100" dirty="0">
              <a:effectLst/>
              <a:ea typeface="Calibri"/>
              <a:cs typeface="Times New Roman"/>
            </a:endParaRPr>
          </a:p>
        </p:txBody>
      </p:sp>
      <p:sp>
        <p:nvSpPr>
          <p:cNvPr id="10" name="304 Rectángulo"/>
          <p:cNvSpPr/>
          <p:nvPr/>
        </p:nvSpPr>
        <p:spPr>
          <a:xfrm>
            <a:off x="3197154" y="4178011"/>
            <a:ext cx="1486535" cy="8502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Dato=5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Siguiente = NULL</a:t>
            </a:r>
          </a:p>
        </p:txBody>
      </p:sp>
      <p:sp>
        <p:nvSpPr>
          <p:cNvPr id="11" name="Cuadro de texto 2"/>
          <p:cNvSpPr txBox="1">
            <a:spLocks noChangeArrowheads="1"/>
          </p:cNvSpPr>
          <p:nvPr/>
        </p:nvSpPr>
        <p:spPr bwMode="auto">
          <a:xfrm>
            <a:off x="5343337" y="4172384"/>
            <a:ext cx="1658620" cy="88201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5000" dirty="0">
                <a:effectLst/>
                <a:latin typeface="Calibri"/>
                <a:ea typeface="Calibri"/>
                <a:cs typeface="Times New Roman"/>
              </a:rPr>
              <a:t>NULL</a:t>
            </a:r>
            <a:endParaRPr lang="es-ES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2" name="312 Conector recto de flecha"/>
          <p:cNvCxnSpPr>
            <a:cxnSpLocks/>
          </p:cNvCxnSpPr>
          <p:nvPr/>
        </p:nvCxnSpPr>
        <p:spPr>
          <a:xfrm flipV="1">
            <a:off x="2243684" y="4603144"/>
            <a:ext cx="953470" cy="55404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313 Conector recto de flecha"/>
          <p:cNvCxnSpPr/>
          <p:nvPr/>
        </p:nvCxnSpPr>
        <p:spPr>
          <a:xfrm>
            <a:off x="4683689" y="4635068"/>
            <a:ext cx="7670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5724128" y="2654634"/>
            <a:ext cx="1872208" cy="630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343337" y="183800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Me muevo al siguiente elemento</a:t>
            </a:r>
          </a:p>
        </p:txBody>
      </p:sp>
      <p:sp>
        <p:nvSpPr>
          <p:cNvPr id="16" name="304 Rectángulo"/>
          <p:cNvSpPr/>
          <p:nvPr/>
        </p:nvSpPr>
        <p:spPr>
          <a:xfrm>
            <a:off x="5724128" y="204847"/>
            <a:ext cx="1486535" cy="8502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Dato=6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Siguiente = NULL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1143201" y="5740127"/>
            <a:ext cx="81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#1002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3530375" y="5032734"/>
            <a:ext cx="85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#1234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7380312" y="36261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NuevoNodo #1001</a:t>
            </a:r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4139952" y="2484337"/>
            <a:ext cx="349970" cy="2965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 de texto 2"/>
          <p:cNvSpPr txBox="1">
            <a:spLocks noChangeArrowheads="1"/>
          </p:cNvSpPr>
          <p:nvPr/>
        </p:nvSpPr>
        <p:spPr bwMode="auto">
          <a:xfrm>
            <a:off x="3563888" y="1381855"/>
            <a:ext cx="2448272" cy="36004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3000" b="1" dirty="0">
                <a:solidFill>
                  <a:srgbClr val="0070C0"/>
                </a:solidFill>
                <a:effectLst/>
                <a:latin typeface="Calibri"/>
                <a:ea typeface="Calibri"/>
                <a:cs typeface="Times New Roman"/>
              </a:rPr>
              <a:t>Lista ==NULL? </a:t>
            </a:r>
            <a:endParaRPr lang="es-ES" sz="1100" b="1" dirty="0">
              <a:solidFill>
                <a:srgbClr val="0070C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6012160" y="1381855"/>
            <a:ext cx="114243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900" b="1" dirty="0">
                <a:solidFill>
                  <a:srgbClr val="FF0000"/>
                </a:solidFill>
                <a:ea typeface="Calibri"/>
                <a:cs typeface="Times New Roman"/>
              </a:rPr>
              <a:t>FALSO</a:t>
            </a:r>
          </a:p>
        </p:txBody>
      </p:sp>
      <p:cxnSp>
        <p:nvCxnSpPr>
          <p:cNvPr id="5" name="4 Conector recto de flecha"/>
          <p:cNvCxnSpPr/>
          <p:nvPr/>
        </p:nvCxnSpPr>
        <p:spPr>
          <a:xfrm flipH="1">
            <a:off x="6232851" y="3284984"/>
            <a:ext cx="234544" cy="4682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cxnSpLocks/>
            <a:stCxn id="30" idx="3"/>
            <a:endCxn id="25" idx="1"/>
          </p:cNvCxnSpPr>
          <p:nvPr/>
        </p:nvCxnSpPr>
        <p:spPr>
          <a:xfrm flipV="1">
            <a:off x="1959889" y="3991800"/>
            <a:ext cx="3842182" cy="6075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5802071" y="3753273"/>
            <a:ext cx="7577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b="1" dirty="0">
                <a:solidFill>
                  <a:srgbClr val="7030A0"/>
                </a:solidFill>
              </a:rPr>
              <a:t>lista</a:t>
            </a:r>
          </a:p>
        </p:txBody>
      </p:sp>
      <p:sp>
        <p:nvSpPr>
          <p:cNvPr id="28" name="Cuadro de texto 2"/>
          <p:cNvSpPr txBox="1">
            <a:spLocks noChangeArrowheads="1"/>
          </p:cNvSpPr>
          <p:nvPr/>
        </p:nvSpPr>
        <p:spPr bwMode="auto">
          <a:xfrm>
            <a:off x="2054211" y="2108259"/>
            <a:ext cx="2952328" cy="456512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2000" b="1" dirty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ENTRO EN RECURSIVIDAD</a:t>
            </a:r>
            <a:endParaRPr lang="es-ES" sz="2000" b="1" dirty="0">
              <a:solidFill>
                <a:srgbClr val="FFFF0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1202173" y="4360825"/>
            <a:ext cx="7577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b="1" dirty="0">
                <a:solidFill>
                  <a:srgbClr val="7030A0"/>
                </a:solidFill>
              </a:rPr>
              <a:t>lista</a:t>
            </a:r>
          </a:p>
        </p:txBody>
      </p:sp>
      <p:sp>
        <p:nvSpPr>
          <p:cNvPr id="24" name="17 CuadroTexto">
            <a:extLst>
              <a:ext uri="{FF2B5EF4-FFF2-40B4-BE49-F238E27FC236}">
                <a16:creationId xmlns:a16="http://schemas.microsoft.com/office/drawing/2014/main" id="{1B933461-C12B-4D2B-BC4C-AEBB588C2DDF}"/>
              </a:ext>
            </a:extLst>
          </p:cNvPr>
          <p:cNvSpPr txBox="1"/>
          <p:nvPr/>
        </p:nvSpPr>
        <p:spPr>
          <a:xfrm>
            <a:off x="5675466" y="5044695"/>
            <a:ext cx="89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#1000</a:t>
            </a:r>
          </a:p>
        </p:txBody>
      </p:sp>
      <p:sp>
        <p:nvSpPr>
          <p:cNvPr id="29" name="18 CuadroTexto">
            <a:extLst>
              <a:ext uri="{FF2B5EF4-FFF2-40B4-BE49-F238E27FC236}">
                <a16:creationId xmlns:a16="http://schemas.microsoft.com/office/drawing/2014/main" id="{6148109E-F000-49C9-B319-26D4516FCF75}"/>
              </a:ext>
            </a:extLst>
          </p:cNvPr>
          <p:cNvSpPr txBox="1"/>
          <p:nvPr/>
        </p:nvSpPr>
        <p:spPr>
          <a:xfrm>
            <a:off x="0" y="-18645"/>
            <a:ext cx="4653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Agregar 2º nodo</a:t>
            </a:r>
          </a:p>
          <a:p>
            <a:pPr algn="ctr"/>
            <a:r>
              <a:rPr lang="es-ES" sz="4000" b="1" dirty="0"/>
              <a:t>1º Etapa Recursiva</a:t>
            </a:r>
          </a:p>
        </p:txBody>
      </p:sp>
      <p:sp>
        <p:nvSpPr>
          <p:cNvPr id="31" name="27 CuadroTexto">
            <a:extLst>
              <a:ext uri="{FF2B5EF4-FFF2-40B4-BE49-F238E27FC236}">
                <a16:creationId xmlns:a16="http://schemas.microsoft.com/office/drawing/2014/main" id="{469B4D11-40A9-49FA-85CA-5902BCBDFBA5}"/>
              </a:ext>
            </a:extLst>
          </p:cNvPr>
          <p:cNvSpPr txBox="1"/>
          <p:nvPr/>
        </p:nvSpPr>
        <p:spPr>
          <a:xfrm>
            <a:off x="2590928" y="5598616"/>
            <a:ext cx="4831222" cy="86177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sz="2500" b="1" dirty="0">
                <a:solidFill>
                  <a:schemeClr val="bg1"/>
                </a:solidFill>
              </a:rPr>
              <a:t>1º INCOGNITA: Lista-&gt;siguiente = ?</a:t>
            </a:r>
          </a:p>
          <a:p>
            <a:r>
              <a:rPr lang="es-ES" sz="2500" b="1" dirty="0">
                <a:solidFill>
                  <a:schemeClr val="bg1"/>
                </a:solidFill>
              </a:rPr>
              <a:t>                            (#1234)-&gt;siguiente</a:t>
            </a:r>
          </a:p>
        </p:txBody>
      </p:sp>
    </p:spTree>
    <p:extLst>
      <p:ext uri="{BB962C8B-B14F-4D97-AF65-F5344CB8AC3E}">
        <p14:creationId xmlns:p14="http://schemas.microsoft.com/office/powerpoint/2010/main" val="236238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F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908720"/>
            <a:ext cx="8568953" cy="2855590"/>
          </a:xfrm>
          <a:prstGeom prst="rect">
            <a:avLst/>
          </a:prstGeom>
        </p:spPr>
      </p:pic>
      <p:sp>
        <p:nvSpPr>
          <p:cNvPr id="9" name="303 Rectángulo"/>
          <p:cNvSpPr/>
          <p:nvPr/>
        </p:nvSpPr>
        <p:spPr>
          <a:xfrm>
            <a:off x="838129" y="4468183"/>
            <a:ext cx="1381125" cy="94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3000" b="1" dirty="0">
                <a:effectLst/>
                <a:ea typeface="Calibri"/>
                <a:cs typeface="Times New Roman"/>
              </a:rPr>
              <a:t>#1000</a:t>
            </a:r>
            <a:endParaRPr lang="es-ES" sz="1100" dirty="0">
              <a:effectLst/>
              <a:ea typeface="Calibri"/>
              <a:cs typeface="Times New Roman"/>
            </a:endParaRPr>
          </a:p>
        </p:txBody>
      </p:sp>
      <p:sp>
        <p:nvSpPr>
          <p:cNvPr id="11" name="Cuadro de texto 2"/>
          <p:cNvSpPr txBox="1">
            <a:spLocks noChangeArrowheads="1"/>
          </p:cNvSpPr>
          <p:nvPr/>
        </p:nvSpPr>
        <p:spPr bwMode="auto">
          <a:xfrm>
            <a:off x="3228513" y="4197402"/>
            <a:ext cx="1658620" cy="88201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5000" dirty="0">
                <a:effectLst/>
                <a:latin typeface="Calibri"/>
                <a:ea typeface="Calibri"/>
                <a:cs typeface="Times New Roman"/>
              </a:rPr>
              <a:t>NULL</a:t>
            </a:r>
            <a:endParaRPr lang="es-ES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2" name="312 Conector recto de flecha"/>
          <p:cNvCxnSpPr>
            <a:cxnSpLocks/>
            <a:stCxn id="9" idx="3"/>
          </p:cNvCxnSpPr>
          <p:nvPr/>
        </p:nvCxnSpPr>
        <p:spPr>
          <a:xfrm flipV="1">
            <a:off x="2219254" y="4603145"/>
            <a:ext cx="977900" cy="33652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304 Rectángulo"/>
          <p:cNvSpPr/>
          <p:nvPr/>
        </p:nvSpPr>
        <p:spPr>
          <a:xfrm>
            <a:off x="5888466" y="217941"/>
            <a:ext cx="1486535" cy="8502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Dato=6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Siguiente = NULL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1118771" y="5411158"/>
            <a:ext cx="81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#1002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7380312" y="36261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NuevoNodo #1001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1118771" y="4045983"/>
            <a:ext cx="7577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b="1" dirty="0">
                <a:solidFill>
                  <a:srgbClr val="7030A0"/>
                </a:solidFill>
              </a:rPr>
              <a:t>lista</a:t>
            </a:r>
          </a:p>
        </p:txBody>
      </p:sp>
      <p:sp>
        <p:nvSpPr>
          <p:cNvPr id="17" name="17 CuadroTexto">
            <a:extLst>
              <a:ext uri="{FF2B5EF4-FFF2-40B4-BE49-F238E27FC236}">
                <a16:creationId xmlns:a16="http://schemas.microsoft.com/office/drawing/2014/main" id="{99A7F48F-5A39-46FB-B5A3-0B10D258DEF6}"/>
              </a:ext>
            </a:extLst>
          </p:cNvPr>
          <p:cNvSpPr txBox="1"/>
          <p:nvPr/>
        </p:nvSpPr>
        <p:spPr>
          <a:xfrm>
            <a:off x="3571280" y="5041826"/>
            <a:ext cx="89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#1000</a:t>
            </a:r>
          </a:p>
        </p:txBody>
      </p:sp>
      <p:sp>
        <p:nvSpPr>
          <p:cNvPr id="19" name="13 CuadroTexto">
            <a:extLst>
              <a:ext uri="{FF2B5EF4-FFF2-40B4-BE49-F238E27FC236}">
                <a16:creationId xmlns:a16="http://schemas.microsoft.com/office/drawing/2014/main" id="{5307B8D6-4B25-43E8-B7BB-0E476A6AB8EE}"/>
              </a:ext>
            </a:extLst>
          </p:cNvPr>
          <p:cNvSpPr txBox="1"/>
          <p:nvPr/>
        </p:nvSpPr>
        <p:spPr>
          <a:xfrm>
            <a:off x="0" y="-18645"/>
            <a:ext cx="4653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2º Llamada RECURSIVA</a:t>
            </a:r>
          </a:p>
        </p:txBody>
      </p:sp>
      <p:sp>
        <p:nvSpPr>
          <p:cNvPr id="23" name="303 Rectángulo">
            <a:extLst>
              <a:ext uri="{FF2B5EF4-FFF2-40B4-BE49-F238E27FC236}">
                <a16:creationId xmlns:a16="http://schemas.microsoft.com/office/drawing/2014/main" id="{0D1FA49F-635D-4C19-A20D-DCFCE73F0173}"/>
              </a:ext>
            </a:extLst>
          </p:cNvPr>
          <p:cNvSpPr/>
          <p:nvPr/>
        </p:nvSpPr>
        <p:spPr>
          <a:xfrm>
            <a:off x="4196570" y="150343"/>
            <a:ext cx="1381125" cy="94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3000" b="1" dirty="0">
                <a:effectLst/>
                <a:ea typeface="Calibri"/>
                <a:cs typeface="Times New Roman"/>
              </a:rPr>
              <a:t>#1000</a:t>
            </a:r>
            <a:endParaRPr lang="es-ES" sz="11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230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0" grpId="0"/>
      <p:bldP spid="25" grpId="0"/>
      <p:bldP spid="17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F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908720"/>
            <a:ext cx="8568953" cy="2855590"/>
          </a:xfrm>
          <a:prstGeom prst="rect">
            <a:avLst/>
          </a:prstGeom>
        </p:spPr>
      </p:pic>
      <p:sp>
        <p:nvSpPr>
          <p:cNvPr id="9" name="303 Rectángulo"/>
          <p:cNvSpPr/>
          <p:nvPr/>
        </p:nvSpPr>
        <p:spPr>
          <a:xfrm>
            <a:off x="838129" y="4468183"/>
            <a:ext cx="1381125" cy="94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3000" b="1" dirty="0">
                <a:effectLst/>
                <a:ea typeface="Calibri"/>
                <a:cs typeface="Times New Roman"/>
              </a:rPr>
              <a:t>#1000</a:t>
            </a:r>
            <a:endParaRPr lang="es-ES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12" name="312 Conector recto de flecha"/>
          <p:cNvCxnSpPr>
            <a:cxnSpLocks/>
            <a:endCxn id="28" idx="1"/>
          </p:cNvCxnSpPr>
          <p:nvPr/>
        </p:nvCxnSpPr>
        <p:spPr>
          <a:xfrm flipV="1">
            <a:off x="2267744" y="4572665"/>
            <a:ext cx="1037586" cy="36850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1082767" y="5411158"/>
            <a:ext cx="89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#1002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0" y="-18645"/>
            <a:ext cx="4653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2º Llamada RECURSIVA</a:t>
            </a:r>
          </a:p>
        </p:txBody>
      </p:sp>
      <p:sp>
        <p:nvSpPr>
          <p:cNvPr id="15" name="304 Rectángulo"/>
          <p:cNvSpPr/>
          <p:nvPr/>
        </p:nvSpPr>
        <p:spPr>
          <a:xfrm>
            <a:off x="5724128" y="204847"/>
            <a:ext cx="1486535" cy="8502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Dato=6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effectLst/>
                <a:ea typeface="Calibri"/>
                <a:cs typeface="Times New Roman"/>
              </a:rPr>
              <a:t>Siguiente = NULL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7380312" y="36261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NuevoNodo #1001</a:t>
            </a:r>
          </a:p>
        </p:txBody>
      </p:sp>
      <p:sp>
        <p:nvSpPr>
          <p:cNvPr id="17" name="Cuadro de texto 2"/>
          <p:cNvSpPr txBox="1">
            <a:spLocks noChangeArrowheads="1"/>
          </p:cNvSpPr>
          <p:nvPr/>
        </p:nvSpPr>
        <p:spPr bwMode="auto">
          <a:xfrm>
            <a:off x="3563888" y="1381855"/>
            <a:ext cx="244827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3000" b="1" dirty="0">
                <a:solidFill>
                  <a:srgbClr val="0070C0"/>
                </a:solidFill>
                <a:effectLst/>
                <a:latin typeface="Calibri"/>
                <a:ea typeface="Calibri"/>
                <a:cs typeface="Times New Roman"/>
              </a:rPr>
              <a:t>Lista ==NULL?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s-ES" sz="3000" b="1" dirty="0">
              <a:solidFill>
                <a:srgbClr val="0070C0"/>
              </a:solidFill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3000" b="1" dirty="0">
                <a:solidFill>
                  <a:srgbClr val="0070C0"/>
                </a:solidFill>
                <a:effectLst/>
                <a:latin typeface="Calibri"/>
                <a:ea typeface="Calibri"/>
                <a:cs typeface="Times New Roman"/>
              </a:rPr>
              <a:t> </a:t>
            </a:r>
            <a:endParaRPr lang="es-ES" sz="1100" b="1" dirty="0">
              <a:solidFill>
                <a:srgbClr val="0070C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066860" y="1381855"/>
            <a:ext cx="2177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>
                <a:solidFill>
                  <a:srgbClr val="00B050"/>
                </a:solidFill>
                <a:ea typeface="Calibri"/>
                <a:cs typeface="Times New Roman"/>
              </a:rPr>
              <a:t>VERDADERO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3569917" y="2217189"/>
            <a:ext cx="40324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b="1" dirty="0">
                <a:solidFill>
                  <a:srgbClr val="00B050"/>
                </a:solidFill>
              </a:rPr>
              <a:t>Lista SE VUELVE nuevoNodo</a:t>
            </a:r>
          </a:p>
        </p:txBody>
      </p:sp>
      <p:sp>
        <p:nvSpPr>
          <p:cNvPr id="28" name="Cuadro de texto 2"/>
          <p:cNvSpPr txBox="1">
            <a:spLocks noChangeArrowheads="1"/>
          </p:cNvSpPr>
          <p:nvPr/>
        </p:nvSpPr>
        <p:spPr bwMode="auto">
          <a:xfrm>
            <a:off x="3305330" y="4131657"/>
            <a:ext cx="1658620" cy="88201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5000" dirty="0">
                <a:effectLst/>
                <a:latin typeface="Calibri"/>
                <a:ea typeface="Calibri"/>
                <a:cs typeface="Times New Roman"/>
              </a:rPr>
              <a:t>NULL </a:t>
            </a:r>
            <a:endParaRPr lang="es-E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1192490" y="4017667"/>
            <a:ext cx="7577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b="1" dirty="0">
                <a:solidFill>
                  <a:srgbClr val="7030A0"/>
                </a:solidFill>
              </a:rPr>
              <a:t>lista</a:t>
            </a:r>
          </a:p>
        </p:txBody>
      </p:sp>
      <p:sp>
        <p:nvSpPr>
          <p:cNvPr id="25" name="17 CuadroTexto">
            <a:extLst>
              <a:ext uri="{FF2B5EF4-FFF2-40B4-BE49-F238E27FC236}">
                <a16:creationId xmlns:a16="http://schemas.microsoft.com/office/drawing/2014/main" id="{5199844D-E4D7-44B7-A793-3EA489C7E269}"/>
              </a:ext>
            </a:extLst>
          </p:cNvPr>
          <p:cNvSpPr txBox="1"/>
          <p:nvPr/>
        </p:nvSpPr>
        <p:spPr>
          <a:xfrm>
            <a:off x="3778096" y="5044964"/>
            <a:ext cx="89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#1000</a:t>
            </a:r>
          </a:p>
        </p:txBody>
      </p:sp>
      <p:sp>
        <p:nvSpPr>
          <p:cNvPr id="26" name="Cuadro de texto 2">
            <a:extLst>
              <a:ext uri="{FF2B5EF4-FFF2-40B4-BE49-F238E27FC236}">
                <a16:creationId xmlns:a16="http://schemas.microsoft.com/office/drawing/2014/main" id="{97A8A544-8248-4926-BEB9-731A6536E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182" y="1712868"/>
            <a:ext cx="288846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3000" b="1" dirty="0">
                <a:solidFill>
                  <a:srgbClr val="0070C0"/>
                </a:solidFill>
                <a:latin typeface="Calibri"/>
                <a:ea typeface="Calibri"/>
                <a:cs typeface="Times New Roman"/>
              </a:rPr>
              <a:t>(#1000)</a:t>
            </a:r>
            <a:r>
              <a:rPr lang="es-ES" sz="3000" b="1" dirty="0">
                <a:solidFill>
                  <a:srgbClr val="0070C0"/>
                </a:solidFill>
                <a:effectLst/>
                <a:latin typeface="Calibri"/>
                <a:ea typeface="Calibri"/>
                <a:cs typeface="Times New Roman"/>
              </a:rPr>
              <a:t> ==NULL?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s-ES" sz="3000" b="1" dirty="0">
              <a:solidFill>
                <a:srgbClr val="0070C0"/>
              </a:solidFill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3000" b="1" dirty="0">
                <a:solidFill>
                  <a:srgbClr val="0070C0"/>
                </a:solidFill>
                <a:effectLst/>
                <a:latin typeface="Calibri"/>
                <a:ea typeface="Calibri"/>
                <a:cs typeface="Times New Roman"/>
              </a:rPr>
              <a:t> </a:t>
            </a:r>
            <a:endParaRPr lang="es-ES" sz="1100" b="1" dirty="0">
              <a:solidFill>
                <a:srgbClr val="0070C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" name="303 Rectángulo">
            <a:extLst>
              <a:ext uri="{FF2B5EF4-FFF2-40B4-BE49-F238E27FC236}">
                <a16:creationId xmlns:a16="http://schemas.microsoft.com/office/drawing/2014/main" id="{6C74DD88-1263-4690-8ABB-6B214E21C0DC}"/>
              </a:ext>
            </a:extLst>
          </p:cNvPr>
          <p:cNvSpPr/>
          <p:nvPr/>
        </p:nvSpPr>
        <p:spPr>
          <a:xfrm>
            <a:off x="4196570" y="150343"/>
            <a:ext cx="1381125" cy="94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3000" b="1" dirty="0">
                <a:effectLst/>
                <a:ea typeface="Calibri"/>
                <a:cs typeface="Times New Roman"/>
              </a:rPr>
              <a:t>#1000</a:t>
            </a:r>
            <a:endParaRPr lang="es-ES" sz="11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318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/>
      <p:bldP spid="2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1414</TotalTime>
  <Words>492</Words>
  <Application>Microsoft Office PowerPoint</Application>
  <PresentationFormat>Presentación en pantalla (4:3)</PresentationFormat>
  <Paragraphs>181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Chaldú</dc:creator>
  <cp:lastModifiedBy>CHALDU GABRIEL ALEJANDRO</cp:lastModifiedBy>
  <cp:revision>126</cp:revision>
  <dcterms:created xsi:type="dcterms:W3CDTF">2018-09-17T16:11:00Z</dcterms:created>
  <dcterms:modified xsi:type="dcterms:W3CDTF">2021-09-22T11:08:13Z</dcterms:modified>
</cp:coreProperties>
</file>