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98" r:id="rId3"/>
    <p:sldId id="257" r:id="rId4"/>
    <p:sldId id="258" r:id="rId5"/>
    <p:sldId id="259" r:id="rId6"/>
    <p:sldId id="281" r:id="rId7"/>
    <p:sldId id="260" r:id="rId8"/>
    <p:sldId id="261" r:id="rId9"/>
    <p:sldId id="262" r:id="rId10"/>
    <p:sldId id="282" r:id="rId11"/>
    <p:sldId id="279" r:id="rId12"/>
    <p:sldId id="263" r:id="rId13"/>
    <p:sldId id="283" r:id="rId14"/>
    <p:sldId id="280" r:id="rId15"/>
    <p:sldId id="264" r:id="rId16"/>
    <p:sldId id="265" r:id="rId17"/>
    <p:sldId id="295" r:id="rId18"/>
    <p:sldId id="267" r:id="rId19"/>
    <p:sldId id="284" r:id="rId20"/>
    <p:sldId id="285" r:id="rId21"/>
    <p:sldId id="268" r:id="rId22"/>
    <p:sldId id="269" r:id="rId23"/>
    <p:sldId id="277" r:id="rId24"/>
    <p:sldId id="296" r:id="rId25"/>
    <p:sldId id="271" r:id="rId26"/>
    <p:sldId id="286" r:id="rId27"/>
    <p:sldId id="287" r:id="rId28"/>
    <p:sldId id="289" r:id="rId29"/>
    <p:sldId id="290" r:id="rId30"/>
    <p:sldId id="291" r:id="rId31"/>
    <p:sldId id="292" r:id="rId32"/>
    <p:sldId id="293" r:id="rId33"/>
    <p:sldId id="294" r:id="rId34"/>
    <p:sldId id="278" r:id="rId35"/>
    <p:sldId id="297" r:id="rId3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639E"/>
    <a:srgbClr val="FF8A3B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4043-04BD-4FFC-B49E-55BD2AC8A8E0}" type="datetimeFigureOut">
              <a:rPr lang="es-AR" smtClean="0"/>
              <a:t>13/05/2021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D015-48B0-4825-8986-DA5EECB58E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973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4043-04BD-4FFC-B49E-55BD2AC8A8E0}" type="datetimeFigureOut">
              <a:rPr lang="es-AR" smtClean="0"/>
              <a:t>13/05/2021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D015-48B0-4825-8986-DA5EECB58E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517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4043-04BD-4FFC-B49E-55BD2AC8A8E0}" type="datetimeFigureOut">
              <a:rPr lang="es-AR" smtClean="0"/>
              <a:t>13/05/2021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D015-48B0-4825-8986-DA5EECB58E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6124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4043-04BD-4FFC-B49E-55BD2AC8A8E0}" type="datetimeFigureOut">
              <a:rPr lang="es-AR" smtClean="0"/>
              <a:t>13/05/2021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D015-48B0-4825-8986-DA5EECB58E88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9824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4043-04BD-4FFC-B49E-55BD2AC8A8E0}" type="datetimeFigureOut">
              <a:rPr lang="es-AR" smtClean="0"/>
              <a:t>13/05/2021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D015-48B0-4825-8986-DA5EECB58E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28286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4043-04BD-4FFC-B49E-55BD2AC8A8E0}" type="datetimeFigureOut">
              <a:rPr lang="es-AR" smtClean="0"/>
              <a:t>13/05/2021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D015-48B0-4825-8986-DA5EECB58E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050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4043-04BD-4FFC-B49E-55BD2AC8A8E0}" type="datetimeFigureOut">
              <a:rPr lang="es-AR" smtClean="0"/>
              <a:t>13/05/2021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D015-48B0-4825-8986-DA5EECB58E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8273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4043-04BD-4FFC-B49E-55BD2AC8A8E0}" type="datetimeFigureOut">
              <a:rPr lang="es-AR" smtClean="0"/>
              <a:t>13/05/2021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D015-48B0-4825-8986-DA5EECB58E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2829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4043-04BD-4FFC-B49E-55BD2AC8A8E0}" type="datetimeFigureOut">
              <a:rPr lang="es-AR" smtClean="0"/>
              <a:t>13/05/2021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D015-48B0-4825-8986-DA5EECB58E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861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4043-04BD-4FFC-B49E-55BD2AC8A8E0}" type="datetimeFigureOut">
              <a:rPr lang="es-AR" smtClean="0"/>
              <a:t>13/05/2021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D015-48B0-4825-8986-DA5EECB58E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622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4043-04BD-4FFC-B49E-55BD2AC8A8E0}" type="datetimeFigureOut">
              <a:rPr lang="es-AR" smtClean="0"/>
              <a:t>13/05/2021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D015-48B0-4825-8986-DA5EECB58E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139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4043-04BD-4FFC-B49E-55BD2AC8A8E0}" type="datetimeFigureOut">
              <a:rPr lang="es-AR" smtClean="0"/>
              <a:t>13/05/2021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D015-48B0-4825-8986-DA5EECB58E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949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4043-04BD-4FFC-B49E-55BD2AC8A8E0}" type="datetimeFigureOut">
              <a:rPr lang="es-AR" smtClean="0"/>
              <a:t>13/05/2021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D015-48B0-4825-8986-DA5EECB58E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8988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4043-04BD-4FFC-B49E-55BD2AC8A8E0}" type="datetimeFigureOut">
              <a:rPr lang="es-AR" smtClean="0"/>
              <a:t>13/05/2021</a:t>
            </a:fld>
            <a:endParaRPr lang="es-A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D015-48B0-4825-8986-DA5EECB58E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908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4043-04BD-4FFC-B49E-55BD2AC8A8E0}" type="datetimeFigureOut">
              <a:rPr lang="es-AR" smtClean="0"/>
              <a:t>13/05/2021</a:t>
            </a:fld>
            <a:endParaRPr lang="es-A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D015-48B0-4825-8986-DA5EECB58E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82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4043-04BD-4FFC-B49E-55BD2AC8A8E0}" type="datetimeFigureOut">
              <a:rPr lang="es-AR" smtClean="0"/>
              <a:t>13/05/2021</a:t>
            </a:fld>
            <a:endParaRPr lang="es-A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D015-48B0-4825-8986-DA5EECB58E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204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4043-04BD-4FFC-B49E-55BD2AC8A8E0}" type="datetimeFigureOut">
              <a:rPr lang="es-AR" smtClean="0"/>
              <a:t>13/05/2021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D015-48B0-4825-8986-DA5EECB58E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190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A04043-04BD-4FFC-B49E-55BD2AC8A8E0}" type="datetimeFigureOut">
              <a:rPr lang="es-AR" smtClean="0"/>
              <a:t>13/05/2021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DD015-48B0-4825-8986-DA5EECB58E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1120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35239" y="1473215"/>
            <a:ext cx="1062496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Ordenamiento por Inserción</a:t>
            </a:r>
            <a:endParaRPr lang="es-ES" sz="6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737897" y="4848901"/>
            <a:ext cx="10284178" cy="2009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/>
              <a:t>Lic. Gabriel </a:t>
            </a:r>
            <a:r>
              <a:rPr lang="es-ES" sz="4400" b="1" dirty="0" err="1"/>
              <a:t>Chaldú</a:t>
            </a:r>
            <a:endParaRPr lang="es-ES" sz="4400" b="1" dirty="0"/>
          </a:p>
          <a:p>
            <a:pPr algn="ctr"/>
            <a:r>
              <a:rPr lang="es-ES" sz="4400" b="1" dirty="0" err="1"/>
              <a:t>Tec</a:t>
            </a:r>
            <a:r>
              <a:rPr lang="es-ES" sz="4400" b="1" dirty="0"/>
              <a:t>. Carolina </a:t>
            </a:r>
            <a:r>
              <a:rPr lang="es-ES" sz="4400" b="1" dirty="0" err="1"/>
              <a:t>Archuby</a:t>
            </a:r>
            <a:endParaRPr lang="es-ES" sz="4400" b="1" dirty="0"/>
          </a:p>
          <a:p>
            <a:pPr algn="ctr"/>
            <a:endParaRPr lang="es-AR" sz="4400" b="1" dirty="0"/>
          </a:p>
        </p:txBody>
      </p:sp>
      <p:sp>
        <p:nvSpPr>
          <p:cNvPr id="11" name="Rectángulo 10"/>
          <p:cNvSpPr/>
          <p:nvPr/>
        </p:nvSpPr>
        <p:spPr>
          <a:xfrm>
            <a:off x="3499021" y="3269492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685270" y="3271536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4400" b="1" dirty="0">
              <a:solidFill>
                <a:srgbClr val="FFFF0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BF31D94-8F5D-4AD0-B244-0CC853A734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989" y="3429000"/>
            <a:ext cx="3036033" cy="134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5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n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95" y="2781991"/>
            <a:ext cx="10034508" cy="3981274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220149"/>
              </p:ext>
            </p:extLst>
          </p:nvPr>
        </p:nvGraphicFramePr>
        <p:xfrm>
          <a:off x="3319803" y="1065623"/>
          <a:ext cx="55270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416">
                  <a:extLst>
                    <a:ext uri="{9D8B030D-6E8A-4147-A177-3AD203B41FA5}">
                      <a16:colId xmlns:a16="http://schemas.microsoft.com/office/drawing/2014/main" val="2552209758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535774195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213064426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36152826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1522473565"/>
                    </a:ext>
                  </a:extLst>
                </a:gridCol>
              </a:tblGrid>
              <a:tr h="857297"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es-AR" sz="60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32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748511"/>
                  </a:ext>
                </a:extLst>
              </a:tr>
            </a:tbl>
          </a:graphicData>
        </a:graphic>
      </p:graphicFrame>
      <p:sp>
        <p:nvSpPr>
          <p:cNvPr id="10" name="Rectángulo 9"/>
          <p:cNvSpPr/>
          <p:nvPr/>
        </p:nvSpPr>
        <p:spPr>
          <a:xfrm>
            <a:off x="6938938" y="2177770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3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634322" y="2123101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0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835179" y="2177771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2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747405" y="2177771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1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8052021" y="2181975"/>
            <a:ext cx="496328" cy="536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4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38365" y="2061655"/>
            <a:ext cx="2674007" cy="501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>
                <a:solidFill>
                  <a:schemeClr val="tx1"/>
                </a:solidFill>
              </a:rPr>
              <a:t>Pos Inicial</a:t>
            </a:r>
            <a:endParaRPr lang="es-AR" sz="4000" b="1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3319803" y="426049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0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3393989" y="2123101"/>
            <a:ext cx="992448" cy="59542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Elipse 24"/>
          <p:cNvSpPr/>
          <p:nvPr/>
        </p:nvSpPr>
        <p:spPr>
          <a:xfrm>
            <a:off x="4498811" y="1065623"/>
            <a:ext cx="992448" cy="95307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2688370" y="2402877"/>
            <a:ext cx="95562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H="1" flipV="1">
            <a:off x="2236505" y="1474573"/>
            <a:ext cx="2510900" cy="675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-193817" y="1086391"/>
            <a:ext cx="2674007" cy="501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>
                <a:solidFill>
                  <a:schemeClr val="tx1"/>
                </a:solidFill>
              </a:rPr>
              <a:t>Dato</a:t>
            </a:r>
            <a:endParaRPr lang="es-AR" sz="4000" b="1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3661499" y="4260494"/>
            <a:ext cx="1025831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&gt;= 0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4636875" y="426049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rgbClr val="00B050"/>
                </a:solidFill>
              </a:rPr>
              <a:t>V</a:t>
            </a:r>
            <a:endParaRPr lang="es-AR" sz="3000" b="1" dirty="0">
              <a:solidFill>
                <a:srgbClr val="00B050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5204259" y="4260494"/>
            <a:ext cx="749687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rgbClr val="FF0000"/>
                </a:solidFill>
              </a:rPr>
              <a:t>&amp;&amp;</a:t>
            </a:r>
            <a:endParaRPr lang="es-AR" sz="3000" b="1" dirty="0">
              <a:solidFill>
                <a:srgbClr val="FF0000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5937217" y="426049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1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6331507" y="426049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&lt;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6686904" y="4240407"/>
            <a:ext cx="1687041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A[0] = 3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8233014" y="4250450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rgbClr val="00B050"/>
                </a:solidFill>
              </a:rPr>
              <a:t>V</a:t>
            </a:r>
            <a:endParaRPr lang="es-AR" sz="3000" b="1" dirty="0">
              <a:solidFill>
                <a:srgbClr val="00B050"/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3840558" y="5020419"/>
            <a:ext cx="2788842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A[0+1] = A[0]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6614160" y="5020419"/>
            <a:ext cx="4246880" cy="540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Copio el 3 en la pos 1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7344733" y="2925128"/>
            <a:ext cx="1191034" cy="947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b="1" dirty="0">
                <a:solidFill>
                  <a:srgbClr val="FF0000"/>
                </a:solidFill>
              </a:rPr>
              <a:t>(0)</a:t>
            </a:r>
            <a:endParaRPr lang="es-AR" sz="6000" b="1" dirty="0">
              <a:solidFill>
                <a:srgbClr val="FF0000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9560560" y="2941149"/>
            <a:ext cx="1463039" cy="931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b="1" dirty="0">
                <a:solidFill>
                  <a:srgbClr val="FF0000"/>
                </a:solidFill>
              </a:rPr>
              <a:t>(1)</a:t>
            </a:r>
            <a:endParaRPr lang="es-AR" sz="6000" b="1" dirty="0">
              <a:solidFill>
                <a:srgbClr val="FF0000"/>
              </a:solidFill>
            </a:endParaRPr>
          </a:p>
        </p:txBody>
      </p:sp>
      <p:sp>
        <p:nvSpPr>
          <p:cNvPr id="32" name="Rectángulo 3"/>
          <p:cNvSpPr/>
          <p:nvPr/>
        </p:nvSpPr>
        <p:spPr>
          <a:xfrm>
            <a:off x="1396369" y="142293"/>
            <a:ext cx="86084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1º Ejecución de Insertar()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3" name="2 Conector recto de flecha"/>
          <p:cNvCxnSpPr/>
          <p:nvPr/>
        </p:nvCxnSpPr>
        <p:spPr>
          <a:xfrm flipH="1" flipV="1">
            <a:off x="5243733" y="1830952"/>
            <a:ext cx="3130212" cy="318946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130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n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95" y="2781991"/>
            <a:ext cx="10034508" cy="3981274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112363"/>
              </p:ext>
            </p:extLst>
          </p:nvPr>
        </p:nvGraphicFramePr>
        <p:xfrm>
          <a:off x="3319803" y="1065623"/>
          <a:ext cx="55270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416">
                  <a:extLst>
                    <a:ext uri="{9D8B030D-6E8A-4147-A177-3AD203B41FA5}">
                      <a16:colId xmlns:a16="http://schemas.microsoft.com/office/drawing/2014/main" val="2552209758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535774195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213064426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36152826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1522473565"/>
                    </a:ext>
                  </a:extLst>
                </a:gridCol>
              </a:tblGrid>
              <a:tr h="857297"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es-AR" sz="60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32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748511"/>
                  </a:ext>
                </a:extLst>
              </a:tr>
            </a:tbl>
          </a:graphicData>
        </a:graphic>
      </p:graphicFrame>
      <p:sp>
        <p:nvSpPr>
          <p:cNvPr id="10" name="Rectángulo 9"/>
          <p:cNvSpPr/>
          <p:nvPr/>
        </p:nvSpPr>
        <p:spPr>
          <a:xfrm>
            <a:off x="6938938" y="2177770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3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634322" y="2123101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0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835179" y="2177771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2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747405" y="2177771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1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8052021" y="2181975"/>
            <a:ext cx="496328" cy="536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4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38365" y="2061655"/>
            <a:ext cx="2674007" cy="501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>
                <a:solidFill>
                  <a:schemeClr val="tx1"/>
                </a:solidFill>
              </a:rPr>
              <a:t>Pos Inicial</a:t>
            </a:r>
            <a:endParaRPr lang="es-AR" sz="4000" b="1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3129280" y="4260494"/>
            <a:ext cx="686851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-1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3393989" y="2123100"/>
            <a:ext cx="992448" cy="5954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Elipse 24"/>
          <p:cNvSpPr/>
          <p:nvPr/>
        </p:nvSpPr>
        <p:spPr>
          <a:xfrm>
            <a:off x="4498811" y="1086391"/>
            <a:ext cx="992448" cy="9752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2688370" y="2402877"/>
            <a:ext cx="95562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H="1" flipV="1">
            <a:off x="2236505" y="1474573"/>
            <a:ext cx="2510900" cy="994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-193817" y="1086391"/>
            <a:ext cx="2674007" cy="501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>
                <a:solidFill>
                  <a:schemeClr val="tx1"/>
                </a:solidFill>
              </a:rPr>
              <a:t>Dato</a:t>
            </a:r>
            <a:endParaRPr lang="es-AR" sz="4000" b="1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3661499" y="4260494"/>
            <a:ext cx="1025831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&gt;= 0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4636874" y="4260494"/>
            <a:ext cx="1852825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rgbClr val="FF0000"/>
                </a:solidFill>
              </a:rPr>
              <a:t>FALSO</a:t>
            </a:r>
            <a:endParaRPr lang="es-AR" sz="3000" b="1" dirty="0">
              <a:solidFill>
                <a:srgbClr val="FF0000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9560560" y="2941149"/>
            <a:ext cx="1463039" cy="931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b="1" dirty="0">
                <a:solidFill>
                  <a:srgbClr val="FF0000"/>
                </a:solidFill>
              </a:rPr>
              <a:t>(1)</a:t>
            </a:r>
            <a:endParaRPr lang="es-AR" sz="6000" b="1" dirty="0">
              <a:solidFill>
                <a:srgbClr val="FF0000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7344733" y="2925128"/>
            <a:ext cx="1191034" cy="947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b="1" dirty="0">
                <a:solidFill>
                  <a:srgbClr val="FF0000"/>
                </a:solidFill>
              </a:rPr>
              <a:t>(0)</a:t>
            </a:r>
            <a:endParaRPr lang="es-AR" sz="6000" b="1" dirty="0">
              <a:solidFill>
                <a:srgbClr val="FF0000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871595" y="5491691"/>
            <a:ext cx="1514842" cy="4722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0 = 0-1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34" name="Rectángulo 3"/>
          <p:cNvSpPr/>
          <p:nvPr/>
        </p:nvSpPr>
        <p:spPr>
          <a:xfrm>
            <a:off x="1396369" y="142293"/>
            <a:ext cx="86084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1º Ejecución de Insertar()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5348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7" grpId="0"/>
      <p:bldP spid="38" grpId="0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n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95" y="2781991"/>
            <a:ext cx="10034508" cy="3981274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624105"/>
              </p:ext>
            </p:extLst>
          </p:nvPr>
        </p:nvGraphicFramePr>
        <p:xfrm>
          <a:off x="3319803" y="1065623"/>
          <a:ext cx="55270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416">
                  <a:extLst>
                    <a:ext uri="{9D8B030D-6E8A-4147-A177-3AD203B41FA5}">
                      <a16:colId xmlns:a16="http://schemas.microsoft.com/office/drawing/2014/main" val="2552209758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535774195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213064426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36152826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1522473565"/>
                    </a:ext>
                  </a:extLst>
                </a:gridCol>
              </a:tblGrid>
              <a:tr h="857297"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es-AR" sz="60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32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748511"/>
                  </a:ext>
                </a:extLst>
              </a:tr>
            </a:tbl>
          </a:graphicData>
        </a:graphic>
      </p:graphicFrame>
      <p:sp>
        <p:nvSpPr>
          <p:cNvPr id="10" name="Rectángulo 9"/>
          <p:cNvSpPr/>
          <p:nvPr/>
        </p:nvSpPr>
        <p:spPr>
          <a:xfrm>
            <a:off x="6938938" y="2177770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3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634322" y="2123101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0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835179" y="2177771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2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747405" y="2177771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1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8052021" y="2181975"/>
            <a:ext cx="496328" cy="536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4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38365" y="2061655"/>
            <a:ext cx="2674007" cy="501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>
                <a:solidFill>
                  <a:schemeClr val="tx1"/>
                </a:solidFill>
              </a:rPr>
              <a:t>Pos Inicial</a:t>
            </a:r>
            <a:endParaRPr lang="es-AR" sz="4000" b="1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3129280" y="4260494"/>
            <a:ext cx="686851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-1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3393989" y="2061654"/>
            <a:ext cx="992448" cy="65687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Elipse 24"/>
          <p:cNvSpPr/>
          <p:nvPr/>
        </p:nvSpPr>
        <p:spPr>
          <a:xfrm>
            <a:off x="4498811" y="1086391"/>
            <a:ext cx="992448" cy="9752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2688370" y="2402877"/>
            <a:ext cx="95562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H="1" flipV="1">
            <a:off x="2236505" y="1474573"/>
            <a:ext cx="2510900" cy="1129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-193817" y="1086391"/>
            <a:ext cx="2674007" cy="501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>
                <a:solidFill>
                  <a:schemeClr val="tx1"/>
                </a:solidFill>
              </a:rPr>
              <a:t>Dato</a:t>
            </a:r>
            <a:endParaRPr lang="es-AR" sz="4000" b="1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3661499" y="4260494"/>
            <a:ext cx="1025831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&gt;= 0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4636875" y="5873859"/>
            <a:ext cx="2180485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A[-1+1] = 1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6817360" y="5842252"/>
            <a:ext cx="4236720" cy="540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Copio el 1 en la pos 0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9560560" y="2941149"/>
            <a:ext cx="1463039" cy="931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b="1" dirty="0">
                <a:solidFill>
                  <a:srgbClr val="FF0000"/>
                </a:solidFill>
              </a:rPr>
              <a:t>(1)</a:t>
            </a:r>
            <a:endParaRPr lang="es-AR" sz="6000" b="1" dirty="0">
              <a:solidFill>
                <a:srgbClr val="FF0000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7344733" y="2925128"/>
            <a:ext cx="1191034" cy="947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b="1" dirty="0">
                <a:solidFill>
                  <a:srgbClr val="FF0000"/>
                </a:solidFill>
              </a:rPr>
              <a:t>(0)</a:t>
            </a:r>
            <a:endParaRPr lang="es-AR" sz="6000" b="1" dirty="0">
              <a:solidFill>
                <a:srgbClr val="FF0000"/>
              </a:solidFill>
            </a:endParaRPr>
          </a:p>
        </p:txBody>
      </p:sp>
      <p:cxnSp>
        <p:nvCxnSpPr>
          <p:cNvPr id="3" name="Conector recto de flecha 2"/>
          <p:cNvCxnSpPr>
            <a:stCxn id="30" idx="2"/>
          </p:cNvCxnSpPr>
          <p:nvPr/>
        </p:nvCxnSpPr>
        <p:spPr>
          <a:xfrm flipH="1">
            <a:off x="6725920" y="3872415"/>
            <a:ext cx="3566160" cy="20014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 flipH="1" flipV="1">
            <a:off x="4072907" y="1615156"/>
            <a:ext cx="6167186" cy="22572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7"/>
          <p:cNvSpPr/>
          <p:nvPr/>
        </p:nvSpPr>
        <p:spPr>
          <a:xfrm>
            <a:off x="4636874" y="4260494"/>
            <a:ext cx="1852825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rgbClr val="FF0000"/>
                </a:solidFill>
              </a:rPr>
              <a:t>FALSO</a:t>
            </a:r>
            <a:endParaRPr lang="es-AR" sz="3000" b="1" dirty="0">
              <a:solidFill>
                <a:srgbClr val="FF0000"/>
              </a:solidFill>
            </a:endParaRPr>
          </a:p>
        </p:txBody>
      </p:sp>
      <p:sp>
        <p:nvSpPr>
          <p:cNvPr id="27" name="Rectángulo 3"/>
          <p:cNvSpPr/>
          <p:nvPr/>
        </p:nvSpPr>
        <p:spPr>
          <a:xfrm>
            <a:off x="1396369" y="142293"/>
            <a:ext cx="86084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1º Ejecución de Insertar()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0378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n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95" y="2781991"/>
            <a:ext cx="10034508" cy="3981274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076584"/>
              </p:ext>
            </p:extLst>
          </p:nvPr>
        </p:nvGraphicFramePr>
        <p:xfrm>
          <a:off x="3319803" y="1065623"/>
          <a:ext cx="55270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416">
                  <a:extLst>
                    <a:ext uri="{9D8B030D-6E8A-4147-A177-3AD203B41FA5}">
                      <a16:colId xmlns:a16="http://schemas.microsoft.com/office/drawing/2014/main" val="2552209758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535774195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213064426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36152826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1522473565"/>
                    </a:ext>
                  </a:extLst>
                </a:gridCol>
              </a:tblGrid>
              <a:tr h="857297"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s-AR" sz="60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32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748511"/>
                  </a:ext>
                </a:extLst>
              </a:tr>
            </a:tbl>
          </a:graphicData>
        </a:graphic>
      </p:graphicFrame>
      <p:sp>
        <p:nvSpPr>
          <p:cNvPr id="10" name="Rectángulo 9"/>
          <p:cNvSpPr/>
          <p:nvPr/>
        </p:nvSpPr>
        <p:spPr>
          <a:xfrm>
            <a:off x="6938938" y="2177770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3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634322" y="2123101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0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835179" y="2177771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2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747405" y="2177771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1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8052021" y="2181975"/>
            <a:ext cx="496328" cy="536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4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38365" y="2061655"/>
            <a:ext cx="2674007" cy="501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>
                <a:solidFill>
                  <a:schemeClr val="tx1"/>
                </a:solidFill>
              </a:rPr>
              <a:t>Pos Inicial</a:t>
            </a:r>
            <a:endParaRPr lang="es-AR" sz="4000" b="1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3129280" y="4260494"/>
            <a:ext cx="686851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-1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3393989" y="2061654"/>
            <a:ext cx="992448" cy="65687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Elipse 24"/>
          <p:cNvSpPr/>
          <p:nvPr/>
        </p:nvSpPr>
        <p:spPr>
          <a:xfrm>
            <a:off x="4498811" y="1086391"/>
            <a:ext cx="992448" cy="9752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2688370" y="2402877"/>
            <a:ext cx="95562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H="1" flipV="1">
            <a:off x="2236505" y="1474573"/>
            <a:ext cx="2510900" cy="1129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-193817" y="1086391"/>
            <a:ext cx="2674007" cy="501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>
                <a:solidFill>
                  <a:schemeClr val="tx1"/>
                </a:solidFill>
              </a:rPr>
              <a:t>Dato</a:t>
            </a:r>
            <a:endParaRPr lang="es-AR" sz="4000" b="1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3661499" y="4260494"/>
            <a:ext cx="1025831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&gt;= 0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4636875" y="5873859"/>
            <a:ext cx="2180485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A[-1+1] = 1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6817360" y="5842252"/>
            <a:ext cx="4236720" cy="540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Copio el 1 en la pos 0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9560560" y="2941149"/>
            <a:ext cx="1463039" cy="931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b="1" dirty="0">
                <a:solidFill>
                  <a:srgbClr val="FF0000"/>
                </a:solidFill>
              </a:rPr>
              <a:t>(1)</a:t>
            </a:r>
            <a:endParaRPr lang="es-AR" sz="6000" b="1" dirty="0">
              <a:solidFill>
                <a:srgbClr val="FF0000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7344733" y="2925128"/>
            <a:ext cx="1191034" cy="947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b="1" dirty="0">
                <a:solidFill>
                  <a:srgbClr val="FF0000"/>
                </a:solidFill>
              </a:rPr>
              <a:t>(0)</a:t>
            </a:r>
            <a:endParaRPr lang="es-AR" sz="6000" b="1" dirty="0">
              <a:solidFill>
                <a:srgbClr val="FF0000"/>
              </a:solidFill>
            </a:endParaRPr>
          </a:p>
        </p:txBody>
      </p:sp>
      <p:cxnSp>
        <p:nvCxnSpPr>
          <p:cNvPr id="3" name="Conector recto de flecha 2"/>
          <p:cNvCxnSpPr>
            <a:stCxn id="30" idx="2"/>
          </p:cNvCxnSpPr>
          <p:nvPr/>
        </p:nvCxnSpPr>
        <p:spPr>
          <a:xfrm flipH="1">
            <a:off x="6725920" y="3872415"/>
            <a:ext cx="3566160" cy="20014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 flipH="1" flipV="1">
            <a:off x="4072907" y="1615156"/>
            <a:ext cx="6167186" cy="22572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7"/>
          <p:cNvSpPr/>
          <p:nvPr/>
        </p:nvSpPr>
        <p:spPr>
          <a:xfrm>
            <a:off x="4636874" y="4260494"/>
            <a:ext cx="1852825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rgbClr val="FF0000"/>
                </a:solidFill>
              </a:rPr>
              <a:t>FALSO</a:t>
            </a:r>
            <a:endParaRPr lang="es-AR" sz="3000" b="1" dirty="0">
              <a:solidFill>
                <a:srgbClr val="FF0000"/>
              </a:solidFill>
            </a:endParaRPr>
          </a:p>
        </p:txBody>
      </p:sp>
      <p:sp>
        <p:nvSpPr>
          <p:cNvPr id="27" name="Rectángulo 3"/>
          <p:cNvSpPr/>
          <p:nvPr/>
        </p:nvSpPr>
        <p:spPr>
          <a:xfrm>
            <a:off x="1396369" y="142293"/>
            <a:ext cx="86084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1º Ejecución de Insertar()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3888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48171" y="247732"/>
            <a:ext cx="1024831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INSERTADA EN ORDEN LA POSICION 1</a:t>
            </a:r>
            <a:endParaRPr lang="es-E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211766"/>
              </p:ext>
            </p:extLst>
          </p:nvPr>
        </p:nvGraphicFramePr>
        <p:xfrm>
          <a:off x="3174318" y="2161287"/>
          <a:ext cx="574451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903">
                  <a:extLst>
                    <a:ext uri="{9D8B030D-6E8A-4147-A177-3AD203B41FA5}">
                      <a16:colId xmlns:a16="http://schemas.microsoft.com/office/drawing/2014/main" val="2552209758"/>
                    </a:ext>
                  </a:extLst>
                </a:gridCol>
                <a:gridCol w="1148903">
                  <a:extLst>
                    <a:ext uri="{9D8B030D-6E8A-4147-A177-3AD203B41FA5}">
                      <a16:colId xmlns:a16="http://schemas.microsoft.com/office/drawing/2014/main" val="2535774195"/>
                    </a:ext>
                  </a:extLst>
                </a:gridCol>
                <a:gridCol w="1148903">
                  <a:extLst>
                    <a:ext uri="{9D8B030D-6E8A-4147-A177-3AD203B41FA5}">
                      <a16:colId xmlns:a16="http://schemas.microsoft.com/office/drawing/2014/main" val="2213064426"/>
                    </a:ext>
                  </a:extLst>
                </a:gridCol>
                <a:gridCol w="1148903">
                  <a:extLst>
                    <a:ext uri="{9D8B030D-6E8A-4147-A177-3AD203B41FA5}">
                      <a16:colId xmlns:a16="http://schemas.microsoft.com/office/drawing/2014/main" val="236152826"/>
                    </a:ext>
                  </a:extLst>
                </a:gridCol>
                <a:gridCol w="1148903">
                  <a:extLst>
                    <a:ext uri="{9D8B030D-6E8A-4147-A177-3AD203B41FA5}">
                      <a16:colId xmlns:a16="http://schemas.microsoft.com/office/drawing/2014/main" val="1522473565"/>
                    </a:ext>
                  </a:extLst>
                </a:gridCol>
              </a:tblGrid>
              <a:tr h="738433"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163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163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32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748511"/>
                  </a:ext>
                </a:extLst>
              </a:tr>
            </a:tbl>
          </a:graphicData>
        </a:graphic>
      </p:graphicFrame>
      <p:sp>
        <p:nvSpPr>
          <p:cNvPr id="6" name="Abrir llave 5"/>
          <p:cNvSpPr/>
          <p:nvPr/>
        </p:nvSpPr>
        <p:spPr>
          <a:xfrm rot="5400000">
            <a:off x="4153371" y="709522"/>
            <a:ext cx="271933" cy="2433253"/>
          </a:xfrm>
          <a:prstGeom prst="leftBrace">
            <a:avLst>
              <a:gd name="adj1" fmla="val 8333"/>
              <a:gd name="adj2" fmla="val 49846"/>
            </a:avLst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486801" y="1191920"/>
            <a:ext cx="3311610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/>
              <a:t>Ordenado</a:t>
            </a:r>
            <a:endParaRPr lang="es-AR" sz="4400" b="1" dirty="0"/>
          </a:p>
        </p:txBody>
      </p:sp>
      <p:sp>
        <p:nvSpPr>
          <p:cNvPr id="8" name="Abrir llave 7"/>
          <p:cNvSpPr/>
          <p:nvPr/>
        </p:nvSpPr>
        <p:spPr>
          <a:xfrm rot="16200000">
            <a:off x="7098485" y="2172867"/>
            <a:ext cx="357231" cy="3542273"/>
          </a:xfrm>
          <a:prstGeom prst="leftBrace">
            <a:avLst>
              <a:gd name="adj1" fmla="val 8333"/>
              <a:gd name="adj2" fmla="val 49846"/>
            </a:avLst>
          </a:prstGeom>
          <a:noFill/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181598" y="4300865"/>
            <a:ext cx="4238366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/>
              <a:t>Desordenado</a:t>
            </a:r>
            <a:endParaRPr lang="es-AR" sz="4400" b="1" dirty="0"/>
          </a:p>
        </p:txBody>
      </p:sp>
      <p:sp>
        <p:nvSpPr>
          <p:cNvPr id="10" name="Rectángulo 9"/>
          <p:cNvSpPr/>
          <p:nvPr/>
        </p:nvSpPr>
        <p:spPr>
          <a:xfrm>
            <a:off x="6905368" y="3253980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3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499021" y="3269492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0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798411" y="3253980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2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685270" y="3271536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1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8066903" y="3259257"/>
            <a:ext cx="496328" cy="536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4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7" name="Rectángulo 9"/>
          <p:cNvSpPr/>
          <p:nvPr/>
        </p:nvSpPr>
        <p:spPr>
          <a:xfrm>
            <a:off x="9048238" y="2062112"/>
            <a:ext cx="324536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7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</a:t>
            </a:r>
            <a:r>
              <a:rPr lang="es-ES" sz="7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A[5]</a:t>
            </a:r>
          </a:p>
        </p:txBody>
      </p:sp>
    </p:spTree>
    <p:extLst>
      <p:ext uri="{BB962C8B-B14F-4D97-AF65-F5344CB8AC3E}">
        <p14:creationId xmlns:p14="http://schemas.microsoft.com/office/powerpoint/2010/main" val="128146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64" y="1139510"/>
            <a:ext cx="11836511" cy="430494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50664" y="-72427"/>
            <a:ext cx="1011253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FIN 1º Ejecución Ordenar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891482" y="3006811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0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330426" y="3006811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&lt;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865884" y="3006810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4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304828" y="3006810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-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697903" y="3006809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1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663107" y="3006808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(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946549" y="3006808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)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5434091" y="3006807"/>
            <a:ext cx="2980067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rgbClr val="00B050"/>
                </a:solidFill>
              </a:rPr>
              <a:t>VERDADERO</a:t>
            </a:r>
            <a:endParaRPr lang="es-AR" sz="3600" b="1" dirty="0">
              <a:solidFill>
                <a:srgbClr val="00B05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200602" y="4439371"/>
            <a:ext cx="1883718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0 = 0+1</a:t>
            </a:r>
            <a:endParaRPr lang="es-AR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66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64" y="1139510"/>
            <a:ext cx="11836511" cy="430494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43468" y="-72427"/>
            <a:ext cx="96957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2º Ejecución Ordenar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891482" y="3006811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1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330426" y="3006811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&lt;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865884" y="3006810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4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304828" y="3006810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-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697903" y="3006809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1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663107" y="3006808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(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946549" y="3006808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)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5434091" y="3006807"/>
            <a:ext cx="2980067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rgbClr val="00B050"/>
                </a:solidFill>
              </a:rPr>
              <a:t>VERDADERO</a:t>
            </a:r>
            <a:endParaRPr lang="es-AR" sz="3600" b="1" dirty="0">
              <a:solidFill>
                <a:srgbClr val="00B05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200602" y="4439371"/>
            <a:ext cx="1883718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0 = 0+1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362200" y="3476368"/>
            <a:ext cx="5283200" cy="486032"/>
          </a:xfrm>
          <a:prstGeom prst="rect">
            <a:avLst/>
          </a:prstGeom>
          <a:gradFill>
            <a:gsLst>
              <a:gs pos="0">
                <a:srgbClr val="FF0000">
                  <a:alpha val="47000"/>
                </a:srgbClr>
              </a:gs>
              <a:gs pos="99000">
                <a:schemeClr val="accent1">
                  <a:tint val="44500"/>
                  <a:satMod val="160000"/>
                  <a:lumMod val="57000"/>
                  <a:lumOff val="43000"/>
                  <a:alpha val="4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625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32366" y="66764"/>
            <a:ext cx="69605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ln w="22225">
                  <a:solidFill>
                    <a:srgbClr val="EA6312"/>
                  </a:solidFill>
                  <a:prstDash val="solid"/>
                </a:ln>
                <a:solidFill>
                  <a:srgbClr val="EA6312">
                    <a:lumMod val="40000"/>
                    <a:lumOff val="60000"/>
                  </a:srgbClr>
                </a:solidFill>
                <a:latin typeface="Century Gothic" panose="020B0502020202020204"/>
              </a:rPr>
              <a:t>2</a:t>
            </a:r>
            <a:r>
              <a:rPr kumimoji="0" lang="es-ES" sz="5400" b="1" i="0" u="none" strike="noStrike" kern="1200" cap="none" spc="0" normalizeH="0" baseline="0" noProof="0" dirty="0">
                <a:ln w="22225">
                  <a:solidFill>
                    <a:srgbClr val="EA6312"/>
                  </a:solidFill>
                  <a:prstDash val="solid"/>
                </a:ln>
                <a:solidFill>
                  <a:srgbClr val="EA6312">
                    <a:lumMod val="40000"/>
                    <a:lumOff val="6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º Ejecución insertar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750225"/>
              </p:ext>
            </p:extLst>
          </p:nvPr>
        </p:nvGraphicFramePr>
        <p:xfrm>
          <a:off x="362457" y="3127172"/>
          <a:ext cx="55270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416">
                  <a:extLst>
                    <a:ext uri="{9D8B030D-6E8A-4147-A177-3AD203B41FA5}">
                      <a16:colId xmlns:a16="http://schemas.microsoft.com/office/drawing/2014/main" val="2552209758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535774195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213064426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36152826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1522473565"/>
                    </a:ext>
                  </a:extLst>
                </a:gridCol>
              </a:tblGrid>
              <a:tr h="857297"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163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163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32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748511"/>
                  </a:ext>
                </a:extLst>
              </a:tr>
            </a:tbl>
          </a:graphicData>
        </a:graphic>
      </p:graphicFrame>
      <p:sp>
        <p:nvSpPr>
          <p:cNvPr id="6" name="Abrir llave 5"/>
          <p:cNvSpPr/>
          <p:nvPr/>
        </p:nvSpPr>
        <p:spPr>
          <a:xfrm rot="5400000">
            <a:off x="2934246" y="491"/>
            <a:ext cx="414721" cy="5661864"/>
          </a:xfrm>
          <a:prstGeom prst="leftBrace">
            <a:avLst>
              <a:gd name="adj1" fmla="val 0"/>
              <a:gd name="adj2" fmla="val 49846"/>
            </a:avLst>
          </a:prstGeom>
          <a:noFill/>
          <a:ln w="57150">
            <a:solidFill>
              <a:srgbClr val="FF8A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 w="38100"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6772" y="1989029"/>
            <a:ext cx="11831534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1" i="0" u="none" strike="noStrike" kern="1200" cap="none" spc="0" normalizeH="0" baseline="0" noProof="0" dirty="0">
                <a:ln>
                  <a:noFill/>
                </a:ln>
                <a:solidFill>
                  <a:srgbClr val="FF8A3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1º Parámetro: EL ARREGLO</a:t>
            </a:r>
            <a:endParaRPr kumimoji="0" lang="es-AR" sz="4000" b="1" i="0" u="none" strike="noStrike" kern="1200" cap="none" spc="0" normalizeH="0" baseline="0" noProof="0" dirty="0">
              <a:ln>
                <a:noFill/>
              </a:ln>
              <a:solidFill>
                <a:srgbClr val="FF8A3B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000154" y="4277760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  <a:endParaRPr kumimoji="0" lang="es-AR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00802" y="4300010"/>
            <a:ext cx="464754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  <a:endParaRPr kumimoji="0" lang="es-AR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877833" y="4319322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  <a:endParaRPr kumimoji="0" lang="es-AR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849137" y="4296606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  <a:endParaRPr kumimoji="0" lang="es-AR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5061463" y="4296606"/>
            <a:ext cx="496328" cy="536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</a:t>
            </a:r>
            <a:endParaRPr kumimoji="0" lang="es-AR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481" y="982590"/>
            <a:ext cx="7804503" cy="76684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037787" y="982590"/>
            <a:ext cx="700283" cy="7668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5857733" y="1002596"/>
            <a:ext cx="626958" cy="7668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741287" y="982590"/>
            <a:ext cx="2602822" cy="7668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955481" y="5029043"/>
            <a:ext cx="10236519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2º Parámetro: </a:t>
            </a:r>
            <a:r>
              <a:rPr kumimoji="0" lang="es-E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Ult</a:t>
            </a: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  <a:r>
              <a:rPr kumimoji="0" lang="es-E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Pos</a:t>
            </a: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Ordenada = 1</a:t>
            </a:r>
            <a:endParaRPr kumimoji="0" lang="es-AR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955481" y="5881192"/>
            <a:ext cx="10587351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3º Parámetro: DATO A INSERTAR = 7</a:t>
            </a:r>
            <a:endParaRPr kumimoji="0" lang="es-AR" sz="44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7433565" y="378969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b="1" dirty="0">
                <a:solidFill>
                  <a:prstClr val="white"/>
                </a:solidFill>
                <a:latin typeface="Century Gothic" panose="020B0502020202020204"/>
              </a:rPr>
              <a:t>1</a:t>
            </a:r>
            <a:endParaRPr kumimoji="0" lang="es-AR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7794534" y="388379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+</a:t>
            </a:r>
            <a:endParaRPr kumimoji="0" lang="es-AR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8229202" y="38785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  <a:endParaRPr kumimoji="0" lang="es-AR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26" name="Conector recto de flecha 25"/>
          <p:cNvCxnSpPr>
            <a:cxnSpLocks/>
          </p:cNvCxnSpPr>
          <p:nvPr/>
        </p:nvCxnSpPr>
        <p:spPr>
          <a:xfrm>
            <a:off x="8644140" y="1574800"/>
            <a:ext cx="1084607" cy="42806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5"/>
          <p:cNvCxnSpPr>
            <a:cxnSpLocks/>
          </p:cNvCxnSpPr>
          <p:nvPr/>
        </p:nvCxnSpPr>
        <p:spPr>
          <a:xfrm>
            <a:off x="6229135" y="1694444"/>
            <a:ext cx="702728" cy="333459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5">
            <a:extLst>
              <a:ext uri="{FF2B5EF4-FFF2-40B4-BE49-F238E27FC236}">
                <a16:creationId xmlns:a16="http://schemas.microsoft.com/office/drawing/2014/main" id="{619AD384-4219-4060-B6D1-17515EB770B2}"/>
              </a:ext>
            </a:extLst>
          </p:cNvPr>
          <p:cNvCxnSpPr>
            <a:cxnSpLocks/>
          </p:cNvCxnSpPr>
          <p:nvPr/>
        </p:nvCxnSpPr>
        <p:spPr>
          <a:xfrm flipH="1">
            <a:off x="5374155" y="1574800"/>
            <a:ext cx="69640" cy="48602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25">
            <a:extLst>
              <a:ext uri="{FF2B5EF4-FFF2-40B4-BE49-F238E27FC236}">
                <a16:creationId xmlns:a16="http://schemas.microsoft.com/office/drawing/2014/main" id="{2012714D-AFDE-45DD-A448-1288404AE090}"/>
              </a:ext>
            </a:extLst>
          </p:cNvPr>
          <p:cNvCxnSpPr>
            <a:cxnSpLocks/>
          </p:cNvCxnSpPr>
          <p:nvPr/>
        </p:nvCxnSpPr>
        <p:spPr>
          <a:xfrm flipH="1" flipV="1">
            <a:off x="2141316" y="4860077"/>
            <a:ext cx="256855" cy="48036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25">
            <a:extLst>
              <a:ext uri="{FF2B5EF4-FFF2-40B4-BE49-F238E27FC236}">
                <a16:creationId xmlns:a16="http://schemas.microsoft.com/office/drawing/2014/main" id="{46389D58-02D3-4D35-8A66-83E3F794652B}"/>
              </a:ext>
            </a:extLst>
          </p:cNvPr>
          <p:cNvCxnSpPr>
            <a:cxnSpLocks/>
          </p:cNvCxnSpPr>
          <p:nvPr/>
        </p:nvCxnSpPr>
        <p:spPr>
          <a:xfrm flipH="1" flipV="1">
            <a:off x="3374161" y="3796496"/>
            <a:ext cx="734852" cy="2058909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63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  <p:bldP spid="11" grpId="0"/>
      <p:bldP spid="12" grpId="0"/>
      <p:bldP spid="13" grpId="0"/>
      <p:bldP spid="14" grpId="0"/>
      <p:bldP spid="3" grpId="0" animBg="1"/>
      <p:bldP spid="15" grpId="0" animBg="1"/>
      <p:bldP spid="16" grpId="0" animBg="1"/>
      <p:bldP spid="17" grpId="0"/>
      <p:bldP spid="18" grpId="0"/>
      <p:bldP spid="21" grpId="0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n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95" y="2781991"/>
            <a:ext cx="10034508" cy="398127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957420" y="142293"/>
            <a:ext cx="74863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2º Ejecución insertar()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996598"/>
              </p:ext>
            </p:extLst>
          </p:nvPr>
        </p:nvGraphicFramePr>
        <p:xfrm>
          <a:off x="3319803" y="1065623"/>
          <a:ext cx="55270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416">
                  <a:extLst>
                    <a:ext uri="{9D8B030D-6E8A-4147-A177-3AD203B41FA5}">
                      <a16:colId xmlns:a16="http://schemas.microsoft.com/office/drawing/2014/main" val="2552209758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535774195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213064426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36152826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1522473565"/>
                    </a:ext>
                  </a:extLst>
                </a:gridCol>
              </a:tblGrid>
              <a:tr h="857297"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163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163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rgbClr val="FFFF00"/>
                          </a:solidFill>
                        </a:rPr>
                        <a:t>7</a:t>
                      </a:r>
                      <a:endParaRPr lang="es-AR" sz="60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32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748511"/>
                  </a:ext>
                </a:extLst>
              </a:tr>
            </a:tbl>
          </a:graphicData>
        </a:graphic>
      </p:graphicFrame>
      <p:sp>
        <p:nvSpPr>
          <p:cNvPr id="10" name="Rectángulo 9"/>
          <p:cNvSpPr/>
          <p:nvPr/>
        </p:nvSpPr>
        <p:spPr>
          <a:xfrm>
            <a:off x="6938938" y="2177770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3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634322" y="2123101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0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835179" y="2177771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2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747405" y="2177771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1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8052021" y="2181975"/>
            <a:ext cx="496328" cy="536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4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38365" y="2061655"/>
            <a:ext cx="2753116" cy="501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 err="1">
                <a:solidFill>
                  <a:schemeClr val="tx1"/>
                </a:solidFill>
              </a:rPr>
              <a:t>Ult.PosOrd</a:t>
            </a:r>
            <a:endParaRPr lang="es-AR" sz="4000" b="1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3319803" y="426049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1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4511995" y="2061655"/>
            <a:ext cx="992448" cy="72566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Elipse 24"/>
          <p:cNvSpPr/>
          <p:nvPr/>
        </p:nvSpPr>
        <p:spPr>
          <a:xfrm>
            <a:off x="5585418" y="1065623"/>
            <a:ext cx="992448" cy="91178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Conector recto de flecha 18"/>
          <p:cNvCxnSpPr>
            <a:cxnSpLocks/>
            <a:stCxn id="13" idx="1"/>
          </p:cNvCxnSpPr>
          <p:nvPr/>
        </p:nvCxnSpPr>
        <p:spPr>
          <a:xfrm flipH="1" flipV="1">
            <a:off x="2688371" y="2402877"/>
            <a:ext cx="2059034" cy="452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H="1" flipV="1">
            <a:off x="2236506" y="1474573"/>
            <a:ext cx="3267937" cy="469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-193817" y="1086391"/>
            <a:ext cx="2674007" cy="501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>
                <a:solidFill>
                  <a:schemeClr val="tx1"/>
                </a:solidFill>
              </a:rPr>
              <a:t>Dato</a:t>
            </a:r>
            <a:endParaRPr lang="es-AR" sz="4000" b="1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3661499" y="4260494"/>
            <a:ext cx="1025831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&gt;= 0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4636875" y="426049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rgbClr val="00B050"/>
                </a:solidFill>
              </a:rPr>
              <a:t>V</a:t>
            </a:r>
            <a:endParaRPr lang="es-AR" sz="3000" b="1" dirty="0">
              <a:solidFill>
                <a:srgbClr val="00B050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5204259" y="4260494"/>
            <a:ext cx="749687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rgbClr val="FF0000"/>
                </a:solidFill>
              </a:rPr>
              <a:t>&amp;&amp;</a:t>
            </a:r>
            <a:endParaRPr lang="es-AR" sz="3000" b="1" dirty="0">
              <a:solidFill>
                <a:srgbClr val="FF0000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5937217" y="426049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7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6331507" y="426049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&lt;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6686904" y="4240407"/>
            <a:ext cx="1687041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A[1] = 3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8233014" y="4250450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rgbClr val="FF0000"/>
                </a:solidFill>
              </a:rPr>
              <a:t>F</a:t>
            </a:r>
            <a:endParaRPr lang="es-AR" sz="3000" b="1" dirty="0">
              <a:solidFill>
                <a:srgbClr val="FF0000"/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4714447" y="5863699"/>
            <a:ext cx="211338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A[1+1] = 7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9560560" y="2941149"/>
            <a:ext cx="1463039" cy="931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b="1" dirty="0">
                <a:solidFill>
                  <a:srgbClr val="FF0000"/>
                </a:solidFill>
              </a:rPr>
              <a:t>(7)</a:t>
            </a:r>
            <a:endParaRPr lang="es-AR" sz="6000" b="1" dirty="0">
              <a:solidFill>
                <a:srgbClr val="FF0000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7344733" y="2925128"/>
            <a:ext cx="1191034" cy="947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b="1" dirty="0">
                <a:solidFill>
                  <a:srgbClr val="FF0000"/>
                </a:solidFill>
              </a:rPr>
              <a:t>(1)</a:t>
            </a:r>
            <a:endParaRPr lang="es-AR" sz="6000" b="1" dirty="0">
              <a:solidFill>
                <a:srgbClr val="FF0000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6817360" y="5842252"/>
            <a:ext cx="4236720" cy="540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Copio el 7 en la pos 2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3" name="2 Abrir llave"/>
          <p:cNvSpPr/>
          <p:nvPr/>
        </p:nvSpPr>
        <p:spPr>
          <a:xfrm rot="16200000">
            <a:off x="5762889" y="1996818"/>
            <a:ext cx="348656" cy="5467727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4995569" y="5181600"/>
            <a:ext cx="1943369" cy="355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0000"/>
                </a:solidFill>
              </a:rPr>
              <a:t>FALSO</a:t>
            </a:r>
          </a:p>
        </p:txBody>
      </p:sp>
    </p:spTree>
    <p:extLst>
      <p:ext uri="{BB962C8B-B14F-4D97-AF65-F5344CB8AC3E}">
        <p14:creationId xmlns:p14="http://schemas.microsoft.com/office/powerpoint/2010/main" val="18624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8" grpId="0" animBg="1"/>
      <p:bldP spid="25" grpId="0" animBg="1"/>
      <p:bldP spid="33" grpId="0"/>
      <p:bldP spid="37" grpId="0"/>
      <p:bldP spid="38" grpId="0"/>
      <p:bldP spid="39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30" grpId="0" animBg="1"/>
      <p:bldP spid="3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n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95" y="2781991"/>
            <a:ext cx="10034508" cy="398127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957420" y="142293"/>
            <a:ext cx="74863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2º Ejecución insertar()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580287"/>
              </p:ext>
            </p:extLst>
          </p:nvPr>
        </p:nvGraphicFramePr>
        <p:xfrm>
          <a:off x="3319803" y="1065623"/>
          <a:ext cx="55270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416">
                  <a:extLst>
                    <a:ext uri="{9D8B030D-6E8A-4147-A177-3AD203B41FA5}">
                      <a16:colId xmlns:a16="http://schemas.microsoft.com/office/drawing/2014/main" val="2552209758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535774195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213064426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36152826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1522473565"/>
                    </a:ext>
                  </a:extLst>
                </a:gridCol>
              </a:tblGrid>
              <a:tr h="857297"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163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163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rgbClr val="FFFF00"/>
                          </a:solidFill>
                        </a:rPr>
                        <a:t>7</a:t>
                      </a:r>
                      <a:endParaRPr lang="es-AR" sz="60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32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748511"/>
                  </a:ext>
                </a:extLst>
              </a:tr>
            </a:tbl>
          </a:graphicData>
        </a:graphic>
      </p:graphicFrame>
      <p:sp>
        <p:nvSpPr>
          <p:cNvPr id="10" name="Rectángulo 9"/>
          <p:cNvSpPr/>
          <p:nvPr/>
        </p:nvSpPr>
        <p:spPr>
          <a:xfrm>
            <a:off x="6938938" y="2177770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3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634322" y="2123101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0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835179" y="2177771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2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747405" y="2177771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1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8052021" y="2181975"/>
            <a:ext cx="496328" cy="536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4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38365" y="2061655"/>
            <a:ext cx="2753116" cy="501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 err="1">
                <a:solidFill>
                  <a:schemeClr val="tx1"/>
                </a:solidFill>
              </a:rPr>
              <a:t>Ult.PosOrd</a:t>
            </a:r>
            <a:endParaRPr lang="es-AR" sz="4000" b="1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3319803" y="426049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1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4511995" y="2061655"/>
            <a:ext cx="992448" cy="72566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Elipse 24"/>
          <p:cNvSpPr/>
          <p:nvPr/>
        </p:nvSpPr>
        <p:spPr>
          <a:xfrm>
            <a:off x="5585418" y="1065623"/>
            <a:ext cx="992448" cy="91178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Conector recto de flecha 18"/>
          <p:cNvCxnSpPr>
            <a:cxnSpLocks/>
            <a:stCxn id="13" idx="1"/>
          </p:cNvCxnSpPr>
          <p:nvPr/>
        </p:nvCxnSpPr>
        <p:spPr>
          <a:xfrm flipH="1" flipV="1">
            <a:off x="2688371" y="2402877"/>
            <a:ext cx="2059034" cy="452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H="1" flipV="1">
            <a:off x="2236506" y="1474573"/>
            <a:ext cx="3267937" cy="469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-193817" y="1086391"/>
            <a:ext cx="2674007" cy="501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>
                <a:solidFill>
                  <a:schemeClr val="tx1"/>
                </a:solidFill>
              </a:rPr>
              <a:t>Dato</a:t>
            </a:r>
            <a:endParaRPr lang="es-AR" sz="4000" b="1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3661499" y="4260494"/>
            <a:ext cx="1025831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&gt;= 0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4636875" y="426049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rgbClr val="00B050"/>
                </a:solidFill>
              </a:rPr>
              <a:t>V</a:t>
            </a:r>
            <a:endParaRPr lang="es-AR" sz="3000" b="1" dirty="0">
              <a:solidFill>
                <a:srgbClr val="00B050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5204259" y="4260494"/>
            <a:ext cx="749687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rgbClr val="FF0000"/>
                </a:solidFill>
              </a:rPr>
              <a:t>&amp;&amp;</a:t>
            </a:r>
            <a:endParaRPr lang="es-AR" sz="3000" b="1" dirty="0">
              <a:solidFill>
                <a:srgbClr val="FF0000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5937217" y="426049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7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6331507" y="426049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&lt;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6686904" y="4240407"/>
            <a:ext cx="1687041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A[1] = 3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8233014" y="4250450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rgbClr val="FF0000"/>
                </a:solidFill>
              </a:rPr>
              <a:t>F</a:t>
            </a:r>
            <a:endParaRPr lang="es-AR" sz="3000" b="1" dirty="0">
              <a:solidFill>
                <a:srgbClr val="FF0000"/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4714447" y="5863699"/>
            <a:ext cx="211338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A[1+1] = 7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9560560" y="2941149"/>
            <a:ext cx="1463039" cy="931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b="1" dirty="0">
                <a:solidFill>
                  <a:srgbClr val="FF0000"/>
                </a:solidFill>
              </a:rPr>
              <a:t>(7)</a:t>
            </a:r>
            <a:endParaRPr lang="es-AR" sz="6000" b="1" dirty="0">
              <a:solidFill>
                <a:srgbClr val="FF0000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7344733" y="2925128"/>
            <a:ext cx="1191034" cy="947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b="1" dirty="0">
                <a:solidFill>
                  <a:srgbClr val="FF0000"/>
                </a:solidFill>
              </a:rPr>
              <a:t>(1)</a:t>
            </a:r>
            <a:endParaRPr lang="es-AR" sz="6000" b="1" dirty="0">
              <a:solidFill>
                <a:srgbClr val="FF0000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6817360" y="5842252"/>
            <a:ext cx="4236720" cy="540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Copio el 7 en la pos 2</a:t>
            </a:r>
            <a:endParaRPr lang="es-AR" sz="3000" b="1" dirty="0">
              <a:solidFill>
                <a:schemeClr val="bg1"/>
              </a:solidFill>
            </a:endParaRPr>
          </a:p>
        </p:txBody>
      </p:sp>
      <p:cxnSp>
        <p:nvCxnSpPr>
          <p:cNvPr id="3" name="2 Conector recto de flecha"/>
          <p:cNvCxnSpPr/>
          <p:nvPr/>
        </p:nvCxnSpPr>
        <p:spPr>
          <a:xfrm flipH="1" flipV="1">
            <a:off x="6331507" y="1854200"/>
            <a:ext cx="2736293" cy="398805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Abrir llave"/>
          <p:cNvSpPr/>
          <p:nvPr/>
        </p:nvSpPr>
        <p:spPr>
          <a:xfrm rot="16200000">
            <a:off x="5762889" y="1996818"/>
            <a:ext cx="348656" cy="5467727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Rectángulo"/>
          <p:cNvSpPr/>
          <p:nvPr/>
        </p:nvSpPr>
        <p:spPr>
          <a:xfrm>
            <a:off x="4995569" y="5181600"/>
            <a:ext cx="1943369" cy="355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0000"/>
                </a:solidFill>
              </a:rPr>
              <a:t>FALSO</a:t>
            </a:r>
          </a:p>
        </p:txBody>
      </p:sp>
    </p:spTree>
    <p:extLst>
      <p:ext uri="{BB962C8B-B14F-4D97-AF65-F5344CB8AC3E}">
        <p14:creationId xmlns:p14="http://schemas.microsoft.com/office/powerpoint/2010/main" val="14343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30994" y="142293"/>
            <a:ext cx="962025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Ordenamiento por Inserción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174318" y="2161287"/>
          <a:ext cx="574451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903">
                  <a:extLst>
                    <a:ext uri="{9D8B030D-6E8A-4147-A177-3AD203B41FA5}">
                      <a16:colId xmlns:a16="http://schemas.microsoft.com/office/drawing/2014/main" val="2552209758"/>
                    </a:ext>
                  </a:extLst>
                </a:gridCol>
                <a:gridCol w="1148903">
                  <a:extLst>
                    <a:ext uri="{9D8B030D-6E8A-4147-A177-3AD203B41FA5}">
                      <a16:colId xmlns:a16="http://schemas.microsoft.com/office/drawing/2014/main" val="2535774195"/>
                    </a:ext>
                  </a:extLst>
                </a:gridCol>
                <a:gridCol w="1148903">
                  <a:extLst>
                    <a:ext uri="{9D8B030D-6E8A-4147-A177-3AD203B41FA5}">
                      <a16:colId xmlns:a16="http://schemas.microsoft.com/office/drawing/2014/main" val="2213064426"/>
                    </a:ext>
                  </a:extLst>
                </a:gridCol>
                <a:gridCol w="1148903">
                  <a:extLst>
                    <a:ext uri="{9D8B030D-6E8A-4147-A177-3AD203B41FA5}">
                      <a16:colId xmlns:a16="http://schemas.microsoft.com/office/drawing/2014/main" val="236152826"/>
                    </a:ext>
                  </a:extLst>
                </a:gridCol>
                <a:gridCol w="1148903">
                  <a:extLst>
                    <a:ext uri="{9D8B030D-6E8A-4147-A177-3AD203B41FA5}">
                      <a16:colId xmlns:a16="http://schemas.microsoft.com/office/drawing/2014/main" val="1522473565"/>
                    </a:ext>
                  </a:extLst>
                </a:gridCol>
              </a:tblGrid>
              <a:tr h="738433"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32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748511"/>
                  </a:ext>
                </a:extLst>
              </a:tr>
            </a:tbl>
          </a:graphicData>
        </a:graphic>
      </p:graphicFrame>
      <p:sp>
        <p:nvSpPr>
          <p:cNvPr id="6" name="Abrir llave 5"/>
          <p:cNvSpPr/>
          <p:nvPr/>
        </p:nvSpPr>
        <p:spPr>
          <a:xfrm rot="5400000">
            <a:off x="5270712" y="-393944"/>
            <a:ext cx="357230" cy="4753231"/>
          </a:xfrm>
          <a:prstGeom prst="leftBrace">
            <a:avLst>
              <a:gd name="adj1" fmla="val 8333"/>
              <a:gd name="adj2" fmla="val 49846"/>
            </a:avLst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898364" y="1233176"/>
            <a:ext cx="3311610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/>
              <a:t>Validos = 4</a:t>
            </a:r>
            <a:endParaRPr lang="es-AR" sz="3600" b="1" dirty="0"/>
          </a:p>
        </p:txBody>
      </p:sp>
      <p:sp>
        <p:nvSpPr>
          <p:cNvPr id="8" name="Abrir llave 7"/>
          <p:cNvSpPr/>
          <p:nvPr/>
        </p:nvSpPr>
        <p:spPr>
          <a:xfrm rot="16200000">
            <a:off x="5769104" y="910882"/>
            <a:ext cx="357230" cy="5972437"/>
          </a:xfrm>
          <a:prstGeom prst="leftBrace">
            <a:avLst>
              <a:gd name="adj1" fmla="val 8333"/>
              <a:gd name="adj2" fmla="val 49846"/>
            </a:avLst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828537" y="4075716"/>
            <a:ext cx="4238366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/>
              <a:t>Dimensión = 5</a:t>
            </a:r>
            <a:endParaRPr lang="es-AR" sz="3600" b="1" dirty="0"/>
          </a:p>
        </p:txBody>
      </p:sp>
      <p:sp>
        <p:nvSpPr>
          <p:cNvPr id="10" name="Rectángulo 9"/>
          <p:cNvSpPr/>
          <p:nvPr/>
        </p:nvSpPr>
        <p:spPr>
          <a:xfrm>
            <a:off x="6905368" y="3253980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3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499021" y="3269492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0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798411" y="3253980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2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685270" y="3271536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1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8066903" y="3259257"/>
            <a:ext cx="496328" cy="536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4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0" y="5345916"/>
            <a:ext cx="122935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Objetivo: Ordenar el arreglo Desordenado</a:t>
            </a:r>
          </a:p>
        </p:txBody>
      </p:sp>
      <p:sp>
        <p:nvSpPr>
          <p:cNvPr id="17" name="Rectángulo 9"/>
          <p:cNvSpPr/>
          <p:nvPr/>
        </p:nvSpPr>
        <p:spPr>
          <a:xfrm>
            <a:off x="9048238" y="2062112"/>
            <a:ext cx="32453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6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</a:t>
            </a:r>
            <a:r>
              <a:rPr lang="es-ES" sz="6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A[5]</a:t>
            </a:r>
          </a:p>
        </p:txBody>
      </p:sp>
    </p:spTree>
    <p:extLst>
      <p:ext uri="{BB962C8B-B14F-4D97-AF65-F5344CB8AC3E}">
        <p14:creationId xmlns:p14="http://schemas.microsoft.com/office/powerpoint/2010/main" val="290894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-1" y="266406"/>
            <a:ext cx="1038249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INSERTADA EN ORDEN LA POSICION 2</a:t>
            </a:r>
            <a:endParaRPr lang="es-E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200930"/>
              </p:ext>
            </p:extLst>
          </p:nvPr>
        </p:nvGraphicFramePr>
        <p:xfrm>
          <a:off x="3174318" y="2161287"/>
          <a:ext cx="574451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903">
                  <a:extLst>
                    <a:ext uri="{9D8B030D-6E8A-4147-A177-3AD203B41FA5}">
                      <a16:colId xmlns:a16="http://schemas.microsoft.com/office/drawing/2014/main" val="2552209758"/>
                    </a:ext>
                  </a:extLst>
                </a:gridCol>
                <a:gridCol w="1148903">
                  <a:extLst>
                    <a:ext uri="{9D8B030D-6E8A-4147-A177-3AD203B41FA5}">
                      <a16:colId xmlns:a16="http://schemas.microsoft.com/office/drawing/2014/main" val="2535774195"/>
                    </a:ext>
                  </a:extLst>
                </a:gridCol>
                <a:gridCol w="1148903">
                  <a:extLst>
                    <a:ext uri="{9D8B030D-6E8A-4147-A177-3AD203B41FA5}">
                      <a16:colId xmlns:a16="http://schemas.microsoft.com/office/drawing/2014/main" val="2213064426"/>
                    </a:ext>
                  </a:extLst>
                </a:gridCol>
                <a:gridCol w="1148903">
                  <a:extLst>
                    <a:ext uri="{9D8B030D-6E8A-4147-A177-3AD203B41FA5}">
                      <a16:colId xmlns:a16="http://schemas.microsoft.com/office/drawing/2014/main" val="236152826"/>
                    </a:ext>
                  </a:extLst>
                </a:gridCol>
                <a:gridCol w="1148903">
                  <a:extLst>
                    <a:ext uri="{9D8B030D-6E8A-4147-A177-3AD203B41FA5}">
                      <a16:colId xmlns:a16="http://schemas.microsoft.com/office/drawing/2014/main" val="1522473565"/>
                    </a:ext>
                  </a:extLst>
                </a:gridCol>
              </a:tblGrid>
              <a:tr h="738433"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163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163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163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32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748511"/>
                  </a:ext>
                </a:extLst>
              </a:tr>
            </a:tbl>
          </a:graphicData>
        </a:graphic>
      </p:graphicFrame>
      <p:sp>
        <p:nvSpPr>
          <p:cNvPr id="6" name="Abrir llave 5"/>
          <p:cNvSpPr/>
          <p:nvPr/>
        </p:nvSpPr>
        <p:spPr>
          <a:xfrm rot="5400000">
            <a:off x="4690589" y="162769"/>
            <a:ext cx="272958" cy="3508714"/>
          </a:xfrm>
          <a:prstGeom prst="leftBrace">
            <a:avLst>
              <a:gd name="adj1" fmla="val 8333"/>
              <a:gd name="adj2" fmla="val 49846"/>
            </a:avLst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171263" y="1217633"/>
            <a:ext cx="3311610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/>
              <a:t>Ordenado</a:t>
            </a:r>
            <a:endParaRPr lang="es-AR" sz="4400" b="1" dirty="0"/>
          </a:p>
        </p:txBody>
      </p:sp>
      <p:sp>
        <p:nvSpPr>
          <p:cNvPr id="8" name="Abrir llave 7"/>
          <p:cNvSpPr/>
          <p:nvPr/>
        </p:nvSpPr>
        <p:spPr>
          <a:xfrm rot="16200000">
            <a:off x="7718789" y="2860567"/>
            <a:ext cx="280981" cy="2149316"/>
          </a:xfrm>
          <a:prstGeom prst="leftBrace">
            <a:avLst>
              <a:gd name="adj1" fmla="val 8333"/>
              <a:gd name="adj2" fmla="val 49846"/>
            </a:avLst>
          </a:prstGeom>
          <a:noFill/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798411" y="4217121"/>
            <a:ext cx="4238366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/>
              <a:t>Desordenado</a:t>
            </a:r>
            <a:endParaRPr lang="es-AR" sz="4400" b="1" dirty="0"/>
          </a:p>
        </p:txBody>
      </p:sp>
      <p:sp>
        <p:nvSpPr>
          <p:cNvPr id="10" name="Rectángulo 9"/>
          <p:cNvSpPr/>
          <p:nvPr/>
        </p:nvSpPr>
        <p:spPr>
          <a:xfrm>
            <a:off x="6905368" y="3253980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3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499021" y="3269492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0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798411" y="3253980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2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685270" y="3271536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1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8066903" y="3259257"/>
            <a:ext cx="496328" cy="536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4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7" name="Rectángulo 9"/>
          <p:cNvSpPr/>
          <p:nvPr/>
        </p:nvSpPr>
        <p:spPr>
          <a:xfrm>
            <a:off x="9048238" y="2062112"/>
            <a:ext cx="324536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7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</a:t>
            </a:r>
            <a:r>
              <a:rPr lang="es-ES" sz="7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A[5]</a:t>
            </a:r>
          </a:p>
        </p:txBody>
      </p:sp>
    </p:spTree>
    <p:extLst>
      <p:ext uri="{BB962C8B-B14F-4D97-AF65-F5344CB8AC3E}">
        <p14:creationId xmlns:p14="http://schemas.microsoft.com/office/powerpoint/2010/main" val="371396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64" y="1139510"/>
            <a:ext cx="11836511" cy="430494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282482" y="-72427"/>
            <a:ext cx="55611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FIN 2º Ejecución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891482" y="3006811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1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330426" y="3006811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&lt;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865884" y="3006810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4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304828" y="3006810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-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697903" y="3006809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1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663107" y="3006808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(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946549" y="3006808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)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5434091" y="3006807"/>
            <a:ext cx="2980067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rgbClr val="00B050"/>
                </a:solidFill>
              </a:rPr>
              <a:t>VERDADERO</a:t>
            </a:r>
            <a:endParaRPr lang="es-AR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71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64" y="1139510"/>
            <a:ext cx="11836511" cy="430494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282482" y="-72427"/>
            <a:ext cx="55611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FIN 2º Ejecución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891482" y="3006811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2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330426" y="3006811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&lt;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865884" y="3006810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4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304828" y="3006810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-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697903" y="3006809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1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663107" y="3006808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(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946549" y="3006808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)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5434091" y="3006807"/>
            <a:ext cx="2980067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rgbClr val="00B050"/>
                </a:solidFill>
              </a:rPr>
              <a:t>VERDADERO</a:t>
            </a:r>
            <a:endParaRPr lang="es-AR" sz="3600" b="1" dirty="0">
              <a:solidFill>
                <a:srgbClr val="00B05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200602" y="4439371"/>
            <a:ext cx="1883718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i = 1+1</a:t>
            </a:r>
            <a:endParaRPr lang="es-AR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42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64" y="1139510"/>
            <a:ext cx="11836511" cy="430494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403237" y="-72427"/>
            <a:ext cx="73196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º Ejecución Ordenar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891482" y="3006811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2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330426" y="3006811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&lt;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865884" y="3006810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4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304828" y="3006810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-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697903" y="3006809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1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663107" y="3006808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(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946549" y="3006808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)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5434091" y="3006807"/>
            <a:ext cx="2980067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rgbClr val="00B050"/>
                </a:solidFill>
              </a:rPr>
              <a:t>VERDADERO</a:t>
            </a:r>
            <a:endParaRPr lang="es-AR" sz="3600" b="1" dirty="0">
              <a:solidFill>
                <a:srgbClr val="00B05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200602" y="4439371"/>
            <a:ext cx="1883718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i = 1+1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374900" y="3476368"/>
            <a:ext cx="5270500" cy="498732"/>
          </a:xfrm>
          <a:prstGeom prst="rect">
            <a:avLst/>
          </a:prstGeom>
          <a:gradFill>
            <a:gsLst>
              <a:gs pos="0">
                <a:srgbClr val="FF0000">
                  <a:alpha val="47000"/>
                </a:srgbClr>
              </a:gs>
              <a:gs pos="99000">
                <a:schemeClr val="accent1">
                  <a:tint val="44500"/>
                  <a:satMod val="160000"/>
                  <a:lumMod val="57000"/>
                  <a:lumOff val="43000"/>
                  <a:alpha val="4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591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32366" y="66764"/>
            <a:ext cx="69605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ln w="22225">
                  <a:solidFill>
                    <a:srgbClr val="EA6312"/>
                  </a:solidFill>
                  <a:prstDash val="solid"/>
                </a:ln>
                <a:solidFill>
                  <a:srgbClr val="EA6312">
                    <a:lumMod val="40000"/>
                    <a:lumOff val="60000"/>
                  </a:srgbClr>
                </a:solidFill>
                <a:latin typeface="Century Gothic" panose="020B0502020202020204"/>
              </a:rPr>
              <a:t>3</a:t>
            </a:r>
            <a:r>
              <a:rPr kumimoji="0" lang="es-ES" sz="5400" b="1" i="0" u="none" strike="noStrike" kern="1200" cap="none" spc="0" normalizeH="0" baseline="0" noProof="0" dirty="0">
                <a:ln w="22225">
                  <a:solidFill>
                    <a:srgbClr val="EA6312"/>
                  </a:solidFill>
                  <a:prstDash val="solid"/>
                </a:ln>
                <a:solidFill>
                  <a:srgbClr val="EA6312">
                    <a:lumMod val="40000"/>
                    <a:lumOff val="6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º Ejecución insertar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954510"/>
              </p:ext>
            </p:extLst>
          </p:nvPr>
        </p:nvGraphicFramePr>
        <p:xfrm>
          <a:off x="362457" y="3127172"/>
          <a:ext cx="55270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416">
                  <a:extLst>
                    <a:ext uri="{9D8B030D-6E8A-4147-A177-3AD203B41FA5}">
                      <a16:colId xmlns:a16="http://schemas.microsoft.com/office/drawing/2014/main" val="2552209758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535774195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213064426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36152826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1522473565"/>
                    </a:ext>
                  </a:extLst>
                </a:gridCol>
              </a:tblGrid>
              <a:tr h="857297"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163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163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163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32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748511"/>
                  </a:ext>
                </a:extLst>
              </a:tr>
            </a:tbl>
          </a:graphicData>
        </a:graphic>
      </p:graphicFrame>
      <p:sp>
        <p:nvSpPr>
          <p:cNvPr id="6" name="Abrir llave 5"/>
          <p:cNvSpPr/>
          <p:nvPr/>
        </p:nvSpPr>
        <p:spPr>
          <a:xfrm rot="5400000">
            <a:off x="2934246" y="491"/>
            <a:ext cx="414721" cy="5661864"/>
          </a:xfrm>
          <a:prstGeom prst="leftBrace">
            <a:avLst>
              <a:gd name="adj1" fmla="val 0"/>
              <a:gd name="adj2" fmla="val 49846"/>
            </a:avLst>
          </a:prstGeom>
          <a:noFill/>
          <a:ln w="57150">
            <a:solidFill>
              <a:srgbClr val="FF8A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 w="38100"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6772" y="1989029"/>
            <a:ext cx="11831534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1" i="0" u="none" strike="noStrike" kern="1200" cap="none" spc="0" normalizeH="0" baseline="0" noProof="0" dirty="0">
                <a:ln>
                  <a:noFill/>
                </a:ln>
                <a:solidFill>
                  <a:srgbClr val="FF8A3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1º Parámetro: EL ARREGLO</a:t>
            </a:r>
            <a:endParaRPr kumimoji="0" lang="es-AR" sz="4000" b="1" i="0" u="none" strike="noStrike" kern="1200" cap="none" spc="0" normalizeH="0" baseline="0" noProof="0" dirty="0">
              <a:ln>
                <a:noFill/>
              </a:ln>
              <a:solidFill>
                <a:srgbClr val="FF8A3B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000154" y="4277760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  <a:endParaRPr kumimoji="0" lang="es-AR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00802" y="4300010"/>
            <a:ext cx="464754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  <a:endParaRPr kumimoji="0" lang="es-AR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877833" y="4319322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  <a:endParaRPr kumimoji="0" lang="es-AR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849137" y="4296606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  <a:endParaRPr kumimoji="0" lang="es-AR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5061463" y="4296606"/>
            <a:ext cx="496328" cy="536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</a:t>
            </a:r>
            <a:endParaRPr kumimoji="0" lang="es-AR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481" y="982590"/>
            <a:ext cx="7804503" cy="76684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037787" y="982590"/>
            <a:ext cx="700283" cy="7668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5857733" y="1002596"/>
            <a:ext cx="626958" cy="7668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741287" y="982590"/>
            <a:ext cx="2602822" cy="7668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955481" y="5202571"/>
            <a:ext cx="10236519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2º Parámetro: </a:t>
            </a:r>
            <a:r>
              <a:rPr kumimoji="0" lang="es-E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Ult</a:t>
            </a: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  <a:r>
              <a:rPr kumimoji="0" lang="es-E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Pos</a:t>
            </a: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Ordenada = 2</a:t>
            </a:r>
            <a:endParaRPr kumimoji="0" lang="es-AR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955481" y="5881192"/>
            <a:ext cx="10587351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3º Parámetro: DATO A INSERTAR = 2</a:t>
            </a:r>
            <a:endParaRPr kumimoji="0" lang="es-AR" sz="44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7433565" y="378969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7794534" y="388379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+</a:t>
            </a:r>
            <a:endParaRPr kumimoji="0" lang="es-AR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8229202" y="38785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  <a:endParaRPr kumimoji="0" lang="es-AR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26" name="Conector recto de flecha 25"/>
          <p:cNvCxnSpPr>
            <a:cxnSpLocks/>
          </p:cNvCxnSpPr>
          <p:nvPr/>
        </p:nvCxnSpPr>
        <p:spPr>
          <a:xfrm>
            <a:off x="8644140" y="1574800"/>
            <a:ext cx="1084607" cy="42806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5"/>
          <p:cNvCxnSpPr>
            <a:cxnSpLocks/>
          </p:cNvCxnSpPr>
          <p:nvPr/>
        </p:nvCxnSpPr>
        <p:spPr>
          <a:xfrm>
            <a:off x="6229135" y="1694444"/>
            <a:ext cx="702728" cy="333459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5">
            <a:extLst>
              <a:ext uri="{FF2B5EF4-FFF2-40B4-BE49-F238E27FC236}">
                <a16:creationId xmlns:a16="http://schemas.microsoft.com/office/drawing/2014/main" id="{619AD384-4219-4060-B6D1-17515EB770B2}"/>
              </a:ext>
            </a:extLst>
          </p:cNvPr>
          <p:cNvCxnSpPr>
            <a:cxnSpLocks/>
          </p:cNvCxnSpPr>
          <p:nvPr/>
        </p:nvCxnSpPr>
        <p:spPr>
          <a:xfrm flipH="1">
            <a:off x="5374155" y="1574800"/>
            <a:ext cx="69640" cy="48602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25">
            <a:extLst>
              <a:ext uri="{FF2B5EF4-FFF2-40B4-BE49-F238E27FC236}">
                <a16:creationId xmlns:a16="http://schemas.microsoft.com/office/drawing/2014/main" id="{2012714D-AFDE-45DD-A448-1288404AE090}"/>
              </a:ext>
            </a:extLst>
          </p:cNvPr>
          <p:cNvCxnSpPr>
            <a:cxnSpLocks/>
          </p:cNvCxnSpPr>
          <p:nvPr/>
        </p:nvCxnSpPr>
        <p:spPr>
          <a:xfrm flipH="1" flipV="1">
            <a:off x="3357379" y="4791144"/>
            <a:ext cx="256855" cy="48036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25">
            <a:extLst>
              <a:ext uri="{FF2B5EF4-FFF2-40B4-BE49-F238E27FC236}">
                <a16:creationId xmlns:a16="http://schemas.microsoft.com/office/drawing/2014/main" id="{46389D58-02D3-4D35-8A66-83E3F794652B}"/>
              </a:ext>
            </a:extLst>
          </p:cNvPr>
          <p:cNvCxnSpPr>
            <a:cxnSpLocks/>
          </p:cNvCxnSpPr>
          <p:nvPr/>
        </p:nvCxnSpPr>
        <p:spPr>
          <a:xfrm flipH="1" flipV="1">
            <a:off x="4565739" y="3854370"/>
            <a:ext cx="394627" cy="2001034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85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  <p:bldP spid="11" grpId="0"/>
      <p:bldP spid="12" grpId="0"/>
      <p:bldP spid="13" grpId="0"/>
      <p:bldP spid="14" grpId="0"/>
      <p:bldP spid="3" grpId="0" animBg="1"/>
      <p:bldP spid="15" grpId="0" animBg="1"/>
      <p:bldP spid="16" grpId="0" animBg="1"/>
      <p:bldP spid="17" grpId="0"/>
      <p:bldP spid="18" grpId="0"/>
      <p:bldP spid="21" grpId="0"/>
      <p:bldP spid="22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n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95" y="2781991"/>
            <a:ext cx="10034508" cy="398127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733275" y="142293"/>
            <a:ext cx="59346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1º Ciclo insertar()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872434"/>
              </p:ext>
            </p:extLst>
          </p:nvPr>
        </p:nvGraphicFramePr>
        <p:xfrm>
          <a:off x="3319803" y="1065623"/>
          <a:ext cx="55270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416">
                  <a:extLst>
                    <a:ext uri="{9D8B030D-6E8A-4147-A177-3AD203B41FA5}">
                      <a16:colId xmlns:a16="http://schemas.microsoft.com/office/drawing/2014/main" val="2552209758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535774195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213064426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36152826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1522473565"/>
                    </a:ext>
                  </a:extLst>
                </a:gridCol>
              </a:tblGrid>
              <a:tr h="857297"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163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163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rgbClr val="FFFF00"/>
                          </a:solidFill>
                        </a:rPr>
                        <a:t>7</a:t>
                      </a:r>
                      <a:endParaRPr lang="es-AR" sz="60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A163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32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748511"/>
                  </a:ext>
                </a:extLst>
              </a:tr>
            </a:tbl>
          </a:graphicData>
        </a:graphic>
      </p:graphicFrame>
      <p:sp>
        <p:nvSpPr>
          <p:cNvPr id="10" name="Rectángulo 9"/>
          <p:cNvSpPr/>
          <p:nvPr/>
        </p:nvSpPr>
        <p:spPr>
          <a:xfrm>
            <a:off x="6938938" y="2177770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3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634322" y="2123101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0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835179" y="2177771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2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747405" y="2177771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1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8052021" y="2181975"/>
            <a:ext cx="496328" cy="536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4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38365" y="2061655"/>
            <a:ext cx="2809007" cy="501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 err="1">
                <a:solidFill>
                  <a:schemeClr val="tx1"/>
                </a:solidFill>
              </a:rPr>
              <a:t>Ult.PosOrd</a:t>
            </a:r>
            <a:endParaRPr lang="es-AR" sz="4000" b="1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3319803" y="426049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2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5605715" y="2061655"/>
            <a:ext cx="992448" cy="7610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Elipse 24"/>
          <p:cNvSpPr/>
          <p:nvPr/>
        </p:nvSpPr>
        <p:spPr>
          <a:xfrm>
            <a:off x="6734904" y="1086391"/>
            <a:ext cx="992448" cy="9752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Conector recto de flecha 18"/>
          <p:cNvCxnSpPr>
            <a:stCxn id="8" idx="2"/>
          </p:cNvCxnSpPr>
          <p:nvPr/>
        </p:nvCxnSpPr>
        <p:spPr>
          <a:xfrm flipH="1" flipV="1">
            <a:off x="2688372" y="2402877"/>
            <a:ext cx="2917343" cy="393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cxnSpLocks/>
            <a:stCxn id="25" idx="2"/>
          </p:cNvCxnSpPr>
          <p:nvPr/>
        </p:nvCxnSpPr>
        <p:spPr>
          <a:xfrm flipH="1" flipV="1">
            <a:off x="1851949" y="1371163"/>
            <a:ext cx="4882955" cy="2028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-193817" y="1086391"/>
            <a:ext cx="2674007" cy="501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>
                <a:solidFill>
                  <a:schemeClr val="tx1"/>
                </a:solidFill>
              </a:rPr>
              <a:t>Dato</a:t>
            </a:r>
            <a:endParaRPr lang="es-AR" sz="4000" b="1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3661499" y="4260494"/>
            <a:ext cx="1025831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&gt;= 0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4636875" y="426049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rgbClr val="00B050"/>
                </a:solidFill>
              </a:rPr>
              <a:t>V</a:t>
            </a:r>
            <a:endParaRPr lang="es-AR" sz="3000" b="1" dirty="0">
              <a:solidFill>
                <a:srgbClr val="00B050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5204259" y="4260494"/>
            <a:ext cx="749687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rgbClr val="FF0000"/>
                </a:solidFill>
              </a:rPr>
              <a:t>&amp;&amp;</a:t>
            </a:r>
            <a:endParaRPr lang="es-AR" sz="3000" b="1" dirty="0">
              <a:solidFill>
                <a:srgbClr val="FF0000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5937217" y="426049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2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6331507" y="426049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&lt;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6686904" y="4240407"/>
            <a:ext cx="1687041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A[2] = 7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9560560" y="2941149"/>
            <a:ext cx="1463039" cy="931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b="1" dirty="0">
                <a:solidFill>
                  <a:srgbClr val="FF0000"/>
                </a:solidFill>
              </a:rPr>
              <a:t>(2)</a:t>
            </a:r>
            <a:endParaRPr lang="es-AR" sz="6000" b="1" dirty="0">
              <a:solidFill>
                <a:srgbClr val="FF0000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7344733" y="2925128"/>
            <a:ext cx="1191034" cy="947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b="1" dirty="0">
                <a:solidFill>
                  <a:srgbClr val="FF0000"/>
                </a:solidFill>
              </a:rPr>
              <a:t>(2)</a:t>
            </a:r>
            <a:endParaRPr lang="es-AR" sz="6000" b="1" dirty="0">
              <a:solidFill>
                <a:srgbClr val="FF0000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8233014" y="4250450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rgbClr val="00B050"/>
                </a:solidFill>
              </a:rPr>
              <a:t>V</a:t>
            </a:r>
            <a:endParaRPr lang="es-AR" sz="3000" b="1" dirty="0">
              <a:solidFill>
                <a:srgbClr val="00B050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5330478" y="4649006"/>
            <a:ext cx="3516405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A[2+1] = A[2] = 7</a:t>
            </a:r>
            <a:endParaRPr lang="es-AR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98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8" grpId="0" animBg="1"/>
      <p:bldP spid="25" grpId="0" animBg="1"/>
      <p:bldP spid="33" grpId="0"/>
      <p:bldP spid="37" grpId="0"/>
      <p:bldP spid="38" grpId="0"/>
      <p:bldP spid="39" grpId="0"/>
      <p:bldP spid="42" grpId="0"/>
      <p:bldP spid="43" grpId="0"/>
      <p:bldP spid="44" grpId="0"/>
      <p:bldP spid="47" grpId="0"/>
      <p:bldP spid="48" grpId="0"/>
      <p:bldP spid="32" grpId="0"/>
      <p:bldP spid="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n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95" y="2781991"/>
            <a:ext cx="10034508" cy="398127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733275" y="142293"/>
            <a:ext cx="59346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1º Ciclo insertar()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001013"/>
              </p:ext>
            </p:extLst>
          </p:nvPr>
        </p:nvGraphicFramePr>
        <p:xfrm>
          <a:off x="3319803" y="1065623"/>
          <a:ext cx="55270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416">
                  <a:extLst>
                    <a:ext uri="{9D8B030D-6E8A-4147-A177-3AD203B41FA5}">
                      <a16:colId xmlns:a16="http://schemas.microsoft.com/office/drawing/2014/main" val="2552209758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535774195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213064426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36152826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1522473565"/>
                    </a:ext>
                  </a:extLst>
                </a:gridCol>
              </a:tblGrid>
              <a:tr h="857297"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163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163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163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32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748511"/>
                  </a:ext>
                </a:extLst>
              </a:tr>
            </a:tbl>
          </a:graphicData>
        </a:graphic>
      </p:graphicFrame>
      <p:sp>
        <p:nvSpPr>
          <p:cNvPr id="10" name="Rectángulo 9"/>
          <p:cNvSpPr/>
          <p:nvPr/>
        </p:nvSpPr>
        <p:spPr>
          <a:xfrm>
            <a:off x="6938938" y="2177770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3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634322" y="2123101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0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835179" y="2177771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2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747405" y="2177771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1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8052021" y="2181975"/>
            <a:ext cx="496328" cy="536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4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38365" y="2061655"/>
            <a:ext cx="2810643" cy="501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 err="1">
                <a:solidFill>
                  <a:schemeClr val="tx1"/>
                </a:solidFill>
              </a:rPr>
              <a:t>Ult.PosOrd</a:t>
            </a:r>
            <a:endParaRPr lang="es-AR" sz="4000" b="1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3319803" y="426049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2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5605715" y="2061655"/>
            <a:ext cx="992448" cy="7610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Elipse 24"/>
          <p:cNvSpPr/>
          <p:nvPr/>
        </p:nvSpPr>
        <p:spPr>
          <a:xfrm>
            <a:off x="6734904" y="1086391"/>
            <a:ext cx="992448" cy="9752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Conector recto de flecha 18"/>
          <p:cNvCxnSpPr>
            <a:stCxn id="8" idx="2"/>
          </p:cNvCxnSpPr>
          <p:nvPr/>
        </p:nvCxnSpPr>
        <p:spPr>
          <a:xfrm flipH="1" flipV="1">
            <a:off x="2688372" y="2402877"/>
            <a:ext cx="2917343" cy="393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cxnSpLocks/>
          </p:cNvCxnSpPr>
          <p:nvPr/>
        </p:nvCxnSpPr>
        <p:spPr>
          <a:xfrm flipH="1" flipV="1">
            <a:off x="2071868" y="1388962"/>
            <a:ext cx="4663036" cy="2231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-193817" y="1086391"/>
            <a:ext cx="2674007" cy="501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>
                <a:solidFill>
                  <a:schemeClr val="tx1"/>
                </a:solidFill>
              </a:rPr>
              <a:t>Dato</a:t>
            </a:r>
            <a:endParaRPr lang="es-AR" sz="4000" b="1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3661499" y="4260494"/>
            <a:ext cx="1025831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&gt;= 0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4636875" y="426049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rgbClr val="00B050"/>
                </a:solidFill>
              </a:rPr>
              <a:t>V</a:t>
            </a:r>
            <a:endParaRPr lang="es-AR" sz="3000" b="1" dirty="0">
              <a:solidFill>
                <a:srgbClr val="00B050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5204259" y="4260494"/>
            <a:ext cx="749687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rgbClr val="FF0000"/>
                </a:solidFill>
              </a:rPr>
              <a:t>&amp;&amp;</a:t>
            </a:r>
            <a:endParaRPr lang="es-AR" sz="3000" b="1" dirty="0">
              <a:solidFill>
                <a:srgbClr val="FF0000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5937217" y="426049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2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6331507" y="426049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&lt;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6686904" y="4240407"/>
            <a:ext cx="1687041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A[2] = 7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9560560" y="2941149"/>
            <a:ext cx="1463039" cy="931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b="1" dirty="0">
                <a:solidFill>
                  <a:srgbClr val="FF0000"/>
                </a:solidFill>
              </a:rPr>
              <a:t>(2)</a:t>
            </a:r>
            <a:endParaRPr lang="es-AR" sz="6000" b="1" dirty="0">
              <a:solidFill>
                <a:srgbClr val="FF0000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7344733" y="2925128"/>
            <a:ext cx="1191034" cy="947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b="1" dirty="0">
                <a:solidFill>
                  <a:srgbClr val="FF0000"/>
                </a:solidFill>
              </a:rPr>
              <a:t>(2)</a:t>
            </a:r>
            <a:endParaRPr lang="es-AR" sz="6000" b="1" dirty="0">
              <a:solidFill>
                <a:srgbClr val="FF0000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8233014" y="4250450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rgbClr val="00B050"/>
                </a:solidFill>
              </a:rPr>
              <a:t>V</a:t>
            </a:r>
            <a:endParaRPr lang="es-AR" sz="3000" b="1" dirty="0">
              <a:solidFill>
                <a:srgbClr val="00B050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5330478" y="4649006"/>
            <a:ext cx="3516405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A[2+1] = A[2] = 7</a:t>
            </a:r>
            <a:endParaRPr lang="es-AR" sz="3000" b="1" dirty="0">
              <a:solidFill>
                <a:schemeClr val="bg1"/>
              </a:solidFill>
            </a:endParaRPr>
          </a:p>
        </p:txBody>
      </p:sp>
      <p:cxnSp>
        <p:nvCxnSpPr>
          <p:cNvPr id="3" name="2 Conector recto de flecha"/>
          <p:cNvCxnSpPr/>
          <p:nvPr/>
        </p:nvCxnSpPr>
        <p:spPr>
          <a:xfrm flipH="1" flipV="1">
            <a:off x="7413999" y="2061655"/>
            <a:ext cx="248164" cy="310862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25"/>
          <p:cNvSpPr/>
          <p:nvPr/>
        </p:nvSpPr>
        <p:spPr>
          <a:xfrm>
            <a:off x="5068742" y="5170279"/>
            <a:ext cx="4236720" cy="540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Copio el 7 en la pos 3</a:t>
            </a:r>
            <a:endParaRPr lang="es-AR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17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n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95" y="2781991"/>
            <a:ext cx="10034508" cy="398127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733275" y="142293"/>
            <a:ext cx="59346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1º Ciclo insertar()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973757"/>
              </p:ext>
            </p:extLst>
          </p:nvPr>
        </p:nvGraphicFramePr>
        <p:xfrm>
          <a:off x="3319803" y="1065623"/>
          <a:ext cx="55270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416">
                  <a:extLst>
                    <a:ext uri="{9D8B030D-6E8A-4147-A177-3AD203B41FA5}">
                      <a16:colId xmlns:a16="http://schemas.microsoft.com/office/drawing/2014/main" val="2552209758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535774195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213064426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36152826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1522473565"/>
                    </a:ext>
                  </a:extLst>
                </a:gridCol>
              </a:tblGrid>
              <a:tr h="857297"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163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163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163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32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748511"/>
                  </a:ext>
                </a:extLst>
              </a:tr>
            </a:tbl>
          </a:graphicData>
        </a:graphic>
      </p:graphicFrame>
      <p:sp>
        <p:nvSpPr>
          <p:cNvPr id="10" name="Rectángulo 9"/>
          <p:cNvSpPr/>
          <p:nvPr/>
        </p:nvSpPr>
        <p:spPr>
          <a:xfrm>
            <a:off x="6938938" y="2177770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3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634322" y="2123101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0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835179" y="2177771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2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747405" y="2177771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1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8052021" y="2181975"/>
            <a:ext cx="496328" cy="536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4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38365" y="2061655"/>
            <a:ext cx="2722353" cy="501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 err="1">
                <a:solidFill>
                  <a:schemeClr val="tx1"/>
                </a:solidFill>
              </a:rPr>
              <a:t>Ult.PosOrd</a:t>
            </a:r>
            <a:endParaRPr lang="es-AR" sz="4000" b="1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3319803" y="426049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2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5605715" y="2061655"/>
            <a:ext cx="992448" cy="7610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Elipse 24"/>
          <p:cNvSpPr/>
          <p:nvPr/>
        </p:nvSpPr>
        <p:spPr>
          <a:xfrm>
            <a:off x="6734904" y="1086391"/>
            <a:ext cx="992448" cy="9752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Conector recto de flecha 18"/>
          <p:cNvCxnSpPr>
            <a:stCxn id="8" idx="2"/>
          </p:cNvCxnSpPr>
          <p:nvPr/>
        </p:nvCxnSpPr>
        <p:spPr>
          <a:xfrm flipH="1" flipV="1">
            <a:off x="2688372" y="2402877"/>
            <a:ext cx="2917343" cy="393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cxnSpLocks/>
            <a:stCxn id="25" idx="2"/>
          </p:cNvCxnSpPr>
          <p:nvPr/>
        </p:nvCxnSpPr>
        <p:spPr>
          <a:xfrm flipH="1" flipV="1">
            <a:off x="2032000" y="1377244"/>
            <a:ext cx="4702904" cy="1967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-193817" y="1086391"/>
            <a:ext cx="2674007" cy="501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>
                <a:solidFill>
                  <a:schemeClr val="tx1"/>
                </a:solidFill>
              </a:rPr>
              <a:t>Dato</a:t>
            </a:r>
            <a:endParaRPr lang="es-AR" sz="4000" b="1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3661499" y="4260494"/>
            <a:ext cx="1025831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&gt;= 0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4636875" y="426049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rgbClr val="00B050"/>
                </a:solidFill>
              </a:rPr>
              <a:t>V</a:t>
            </a:r>
            <a:endParaRPr lang="es-AR" sz="3000" b="1" dirty="0">
              <a:solidFill>
                <a:srgbClr val="00B050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5204259" y="4260494"/>
            <a:ext cx="749687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rgbClr val="FF0000"/>
                </a:solidFill>
              </a:rPr>
              <a:t>&amp;&amp;</a:t>
            </a:r>
            <a:endParaRPr lang="es-AR" sz="3000" b="1" dirty="0">
              <a:solidFill>
                <a:srgbClr val="FF0000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5937217" y="426049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2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6331507" y="426049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&lt;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6686904" y="4240407"/>
            <a:ext cx="1687041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A[2] = 7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9560560" y="2941149"/>
            <a:ext cx="1463039" cy="931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b="1" dirty="0">
                <a:solidFill>
                  <a:srgbClr val="FF0000"/>
                </a:solidFill>
              </a:rPr>
              <a:t>(2)</a:t>
            </a:r>
            <a:endParaRPr lang="es-AR" sz="6000" b="1" dirty="0">
              <a:solidFill>
                <a:srgbClr val="FF0000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7344733" y="2925128"/>
            <a:ext cx="1191034" cy="947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b="1" dirty="0">
                <a:solidFill>
                  <a:srgbClr val="FF0000"/>
                </a:solidFill>
              </a:rPr>
              <a:t>(2)</a:t>
            </a:r>
            <a:endParaRPr lang="es-AR" sz="6000" b="1" dirty="0">
              <a:solidFill>
                <a:srgbClr val="FF0000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8233014" y="4250450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rgbClr val="00B050"/>
                </a:solidFill>
              </a:rPr>
              <a:t>V</a:t>
            </a:r>
            <a:endParaRPr lang="es-AR" sz="3000" b="1" dirty="0">
              <a:solidFill>
                <a:srgbClr val="00B050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5330478" y="4649006"/>
            <a:ext cx="3516405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A[2+1] = A[2] = 7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28" name="Rectángulo 25"/>
          <p:cNvSpPr/>
          <p:nvPr/>
        </p:nvSpPr>
        <p:spPr>
          <a:xfrm>
            <a:off x="5068742" y="5170279"/>
            <a:ext cx="4236720" cy="540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Copio el 7 en la pos 3</a:t>
            </a:r>
            <a:endParaRPr lang="es-AR" sz="3000" b="1" dirty="0">
              <a:solidFill>
                <a:schemeClr val="bg1"/>
              </a:solidFill>
            </a:endParaRPr>
          </a:p>
        </p:txBody>
      </p:sp>
      <p:cxnSp>
        <p:nvCxnSpPr>
          <p:cNvPr id="3" name="2 Conector recto de flecha"/>
          <p:cNvCxnSpPr/>
          <p:nvPr/>
        </p:nvCxnSpPr>
        <p:spPr>
          <a:xfrm flipH="1" flipV="1">
            <a:off x="7413999" y="2061655"/>
            <a:ext cx="248164" cy="310862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961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n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95" y="2781991"/>
            <a:ext cx="10034508" cy="398127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733275" y="142293"/>
            <a:ext cx="59346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2º Ciclo insertar()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503782"/>
              </p:ext>
            </p:extLst>
          </p:nvPr>
        </p:nvGraphicFramePr>
        <p:xfrm>
          <a:off x="3319803" y="1065623"/>
          <a:ext cx="55270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416">
                  <a:extLst>
                    <a:ext uri="{9D8B030D-6E8A-4147-A177-3AD203B41FA5}">
                      <a16:colId xmlns:a16="http://schemas.microsoft.com/office/drawing/2014/main" val="2552209758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535774195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213064426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36152826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1522473565"/>
                    </a:ext>
                  </a:extLst>
                </a:gridCol>
              </a:tblGrid>
              <a:tr h="857297"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163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163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163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32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748511"/>
                  </a:ext>
                </a:extLst>
              </a:tr>
            </a:tbl>
          </a:graphicData>
        </a:graphic>
      </p:graphicFrame>
      <p:sp>
        <p:nvSpPr>
          <p:cNvPr id="10" name="Rectángulo 9"/>
          <p:cNvSpPr/>
          <p:nvPr/>
        </p:nvSpPr>
        <p:spPr>
          <a:xfrm>
            <a:off x="6938938" y="2177770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3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634322" y="2123101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0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835179" y="2177771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2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747405" y="2177771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1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8052021" y="2181975"/>
            <a:ext cx="496328" cy="536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4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38365" y="2061655"/>
            <a:ext cx="2793735" cy="501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>
                <a:solidFill>
                  <a:schemeClr val="tx1"/>
                </a:solidFill>
              </a:rPr>
              <a:t>Pos Actual</a:t>
            </a:r>
            <a:endParaRPr lang="es-AR" sz="4000" b="1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3319803" y="426049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1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4495284" y="2061655"/>
            <a:ext cx="1000569" cy="7610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Elipse 24"/>
          <p:cNvSpPr/>
          <p:nvPr/>
        </p:nvSpPr>
        <p:spPr>
          <a:xfrm>
            <a:off x="4463681" y="1071692"/>
            <a:ext cx="992448" cy="9752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Conector recto de flecha 18"/>
          <p:cNvCxnSpPr>
            <a:stCxn id="8" idx="2"/>
          </p:cNvCxnSpPr>
          <p:nvPr/>
        </p:nvCxnSpPr>
        <p:spPr>
          <a:xfrm flipH="1">
            <a:off x="2808959" y="2442186"/>
            <a:ext cx="168632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H="1" flipV="1">
            <a:off x="2236506" y="1474575"/>
            <a:ext cx="2183094" cy="564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-193817" y="1086391"/>
            <a:ext cx="2674007" cy="501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>
                <a:solidFill>
                  <a:schemeClr val="tx1"/>
                </a:solidFill>
              </a:rPr>
              <a:t>Dato</a:t>
            </a:r>
            <a:endParaRPr lang="es-AR" sz="4000" b="1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3661499" y="4260494"/>
            <a:ext cx="1025831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&gt;= 0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4636875" y="426049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rgbClr val="00B050"/>
                </a:solidFill>
              </a:rPr>
              <a:t>V</a:t>
            </a:r>
            <a:endParaRPr lang="es-AR" sz="3000" b="1" dirty="0">
              <a:solidFill>
                <a:srgbClr val="00B050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5204259" y="4260494"/>
            <a:ext cx="749687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rgbClr val="FF0000"/>
                </a:solidFill>
              </a:rPr>
              <a:t>&amp;&amp;</a:t>
            </a:r>
            <a:endParaRPr lang="es-AR" sz="3000" b="1" dirty="0">
              <a:solidFill>
                <a:srgbClr val="FF0000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5937217" y="426049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2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6331507" y="426049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&lt;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6686904" y="4240407"/>
            <a:ext cx="1687041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A[1] = 3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8233014" y="4250450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rgbClr val="00B050"/>
                </a:solidFill>
              </a:rPr>
              <a:t>V</a:t>
            </a:r>
            <a:endParaRPr lang="es-AR" sz="3000" b="1" dirty="0">
              <a:solidFill>
                <a:srgbClr val="00B050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5330478" y="4649006"/>
            <a:ext cx="3516405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A[1+1] = A[1] = 3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28" name="Rectángulo 25"/>
          <p:cNvSpPr/>
          <p:nvPr/>
        </p:nvSpPr>
        <p:spPr>
          <a:xfrm>
            <a:off x="5068742" y="5170279"/>
            <a:ext cx="4236720" cy="540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Copio el 3 en la pos 2</a:t>
            </a:r>
            <a:endParaRPr lang="es-AR" sz="3000" b="1" dirty="0">
              <a:solidFill>
                <a:schemeClr val="bg1"/>
              </a:solidFill>
            </a:endParaRPr>
          </a:p>
        </p:txBody>
      </p:sp>
      <p:cxnSp>
        <p:nvCxnSpPr>
          <p:cNvPr id="3" name="2 Conector recto de flecha"/>
          <p:cNvCxnSpPr>
            <a:endCxn id="25" idx="5"/>
          </p:cNvCxnSpPr>
          <p:nvPr/>
        </p:nvCxnSpPr>
        <p:spPr>
          <a:xfrm flipH="1" flipV="1">
            <a:off x="5310788" y="1904132"/>
            <a:ext cx="3063157" cy="286849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3"/>
          <p:cNvSpPr/>
          <p:nvPr/>
        </p:nvSpPr>
        <p:spPr>
          <a:xfrm>
            <a:off x="2733275" y="5477363"/>
            <a:ext cx="1687041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2 = 2-1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45" name="Rectángulo 46"/>
          <p:cNvSpPr/>
          <p:nvPr/>
        </p:nvSpPr>
        <p:spPr>
          <a:xfrm>
            <a:off x="9560560" y="2941149"/>
            <a:ext cx="1463039" cy="931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b="1" dirty="0">
                <a:solidFill>
                  <a:srgbClr val="FF0000"/>
                </a:solidFill>
              </a:rPr>
              <a:t>(2)</a:t>
            </a:r>
            <a:endParaRPr lang="es-AR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7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3" grpId="0"/>
      <p:bldP spid="8" grpId="0" animBg="1"/>
      <p:bldP spid="25" grpId="0" animBg="1"/>
      <p:bldP spid="33" grpId="0"/>
      <p:bldP spid="37" grpId="0"/>
      <p:bldP spid="38" grpId="0"/>
      <p:bldP spid="39" grpId="0"/>
      <p:bldP spid="42" grpId="0"/>
      <p:bldP spid="43" grpId="0"/>
      <p:bldP spid="44" grpId="0"/>
      <p:bldP spid="32" grpId="0"/>
      <p:bldP spid="34" grpId="0"/>
      <p:bldP spid="28" grpId="0" animBg="1"/>
      <p:bldP spid="4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n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95" y="2781991"/>
            <a:ext cx="10034508" cy="398127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733275" y="142293"/>
            <a:ext cx="59346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2º Ciclo insertar()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961308"/>
              </p:ext>
            </p:extLst>
          </p:nvPr>
        </p:nvGraphicFramePr>
        <p:xfrm>
          <a:off x="3319803" y="1065623"/>
          <a:ext cx="55270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416">
                  <a:extLst>
                    <a:ext uri="{9D8B030D-6E8A-4147-A177-3AD203B41FA5}">
                      <a16:colId xmlns:a16="http://schemas.microsoft.com/office/drawing/2014/main" val="2552209758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535774195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213064426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36152826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1522473565"/>
                    </a:ext>
                  </a:extLst>
                </a:gridCol>
              </a:tblGrid>
              <a:tr h="857297"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163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163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163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32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748511"/>
                  </a:ext>
                </a:extLst>
              </a:tr>
            </a:tbl>
          </a:graphicData>
        </a:graphic>
      </p:graphicFrame>
      <p:sp>
        <p:nvSpPr>
          <p:cNvPr id="10" name="Rectángulo 9"/>
          <p:cNvSpPr/>
          <p:nvPr/>
        </p:nvSpPr>
        <p:spPr>
          <a:xfrm>
            <a:off x="6938938" y="2177770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3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634322" y="2123101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0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835179" y="2177771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2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747405" y="2177771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1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8052021" y="2181975"/>
            <a:ext cx="496328" cy="536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4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-123960" y="2040767"/>
            <a:ext cx="2857235" cy="501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>
                <a:solidFill>
                  <a:schemeClr val="tx1"/>
                </a:solidFill>
              </a:rPr>
              <a:t>Pos Actual</a:t>
            </a:r>
            <a:endParaRPr lang="es-AR" sz="4000" b="1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3319803" y="426049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1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4543533" y="2038342"/>
            <a:ext cx="904071" cy="7610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Elipse 24"/>
          <p:cNvSpPr/>
          <p:nvPr/>
        </p:nvSpPr>
        <p:spPr>
          <a:xfrm>
            <a:off x="5631307" y="1071692"/>
            <a:ext cx="992448" cy="9752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Conector recto de flecha 18"/>
          <p:cNvCxnSpPr>
            <a:stCxn id="8" idx="2"/>
          </p:cNvCxnSpPr>
          <p:nvPr/>
        </p:nvCxnSpPr>
        <p:spPr>
          <a:xfrm flipH="1">
            <a:off x="2733275" y="2418873"/>
            <a:ext cx="1810258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25" idx="2"/>
          </p:cNvCxnSpPr>
          <p:nvPr/>
        </p:nvCxnSpPr>
        <p:spPr>
          <a:xfrm flipH="1" flipV="1">
            <a:off x="2236506" y="1474576"/>
            <a:ext cx="3394801" cy="847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-193817" y="1086391"/>
            <a:ext cx="2674007" cy="501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>
                <a:solidFill>
                  <a:schemeClr val="tx1"/>
                </a:solidFill>
              </a:rPr>
              <a:t>Dato</a:t>
            </a:r>
            <a:endParaRPr lang="es-AR" sz="4000" b="1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3661499" y="4260494"/>
            <a:ext cx="1025831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&gt;= 0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4636875" y="426049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rgbClr val="00B050"/>
                </a:solidFill>
              </a:rPr>
              <a:t>V</a:t>
            </a:r>
            <a:endParaRPr lang="es-AR" sz="3000" b="1" dirty="0">
              <a:solidFill>
                <a:srgbClr val="00B050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5204259" y="4260494"/>
            <a:ext cx="749687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rgbClr val="FF0000"/>
                </a:solidFill>
              </a:rPr>
              <a:t>&amp;&amp;</a:t>
            </a:r>
            <a:endParaRPr lang="es-AR" sz="3000" b="1" dirty="0">
              <a:solidFill>
                <a:srgbClr val="FF0000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5937217" y="426049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2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6331507" y="426049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&lt;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6686904" y="4240407"/>
            <a:ext cx="1687041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A[1] = 3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8233014" y="4250450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rgbClr val="00B050"/>
                </a:solidFill>
              </a:rPr>
              <a:t>V</a:t>
            </a:r>
            <a:endParaRPr lang="es-AR" sz="3000" b="1" dirty="0">
              <a:solidFill>
                <a:srgbClr val="00B050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5330478" y="4649006"/>
            <a:ext cx="3516405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A[1+1] = A[1] = 3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28" name="Rectángulo 25"/>
          <p:cNvSpPr/>
          <p:nvPr/>
        </p:nvSpPr>
        <p:spPr>
          <a:xfrm>
            <a:off x="5068742" y="5170279"/>
            <a:ext cx="4236720" cy="540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Copio el 3 en la pos 2</a:t>
            </a:r>
            <a:endParaRPr lang="es-AR" sz="3000" b="1" dirty="0">
              <a:solidFill>
                <a:schemeClr val="bg1"/>
              </a:solidFill>
            </a:endParaRPr>
          </a:p>
        </p:txBody>
      </p:sp>
      <p:cxnSp>
        <p:nvCxnSpPr>
          <p:cNvPr id="3" name="2 Conector recto de flecha"/>
          <p:cNvCxnSpPr>
            <a:endCxn id="25" idx="4"/>
          </p:cNvCxnSpPr>
          <p:nvPr/>
        </p:nvCxnSpPr>
        <p:spPr>
          <a:xfrm flipH="1" flipV="1">
            <a:off x="6127531" y="2046956"/>
            <a:ext cx="1534634" cy="312332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13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282832" y="174707"/>
            <a:ext cx="74286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Llamada a la Función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62" y="1408670"/>
            <a:ext cx="11664779" cy="4382530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>
            <a:off x="1351006" y="2990335"/>
            <a:ext cx="6252518" cy="82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8452022" y="2998573"/>
            <a:ext cx="23807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700215" y="3015049"/>
            <a:ext cx="1117874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Declaración e inicializo arreglo Dimensión 5 y Validos 4</a:t>
            </a:r>
            <a:endParaRPr lang="es-ES" sz="3200" b="1" cap="none" spc="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30193" y="3995463"/>
            <a:ext cx="1117874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Llamada a la función de ORDENAMIENTO</a:t>
            </a:r>
            <a:endParaRPr lang="es-ES" sz="3200" b="1" cap="none" spc="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505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n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95" y="2781991"/>
            <a:ext cx="10034508" cy="398127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733275" y="142293"/>
            <a:ext cx="59346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2º Ciclo insertar()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027232"/>
              </p:ext>
            </p:extLst>
          </p:nvPr>
        </p:nvGraphicFramePr>
        <p:xfrm>
          <a:off x="3319803" y="1065623"/>
          <a:ext cx="55270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416">
                  <a:extLst>
                    <a:ext uri="{9D8B030D-6E8A-4147-A177-3AD203B41FA5}">
                      <a16:colId xmlns:a16="http://schemas.microsoft.com/office/drawing/2014/main" val="2552209758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535774195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213064426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36152826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1522473565"/>
                    </a:ext>
                  </a:extLst>
                </a:gridCol>
              </a:tblGrid>
              <a:tr h="857297"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163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163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163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32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748511"/>
                  </a:ext>
                </a:extLst>
              </a:tr>
            </a:tbl>
          </a:graphicData>
        </a:graphic>
      </p:graphicFrame>
      <p:sp>
        <p:nvSpPr>
          <p:cNvPr id="10" name="Rectángulo 9"/>
          <p:cNvSpPr/>
          <p:nvPr/>
        </p:nvSpPr>
        <p:spPr>
          <a:xfrm>
            <a:off x="6938938" y="2177770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3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634322" y="2123101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0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835179" y="2177771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2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747405" y="2177771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1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8052021" y="2181975"/>
            <a:ext cx="496328" cy="536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4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-110844" y="2071463"/>
            <a:ext cx="2813892" cy="501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 err="1">
                <a:solidFill>
                  <a:schemeClr val="tx1"/>
                </a:solidFill>
              </a:rPr>
              <a:t>Pos</a:t>
            </a:r>
            <a:r>
              <a:rPr lang="es-ES" sz="4000" b="1" dirty="0">
                <a:solidFill>
                  <a:schemeClr val="tx1"/>
                </a:solidFill>
              </a:rPr>
              <a:t> Actual</a:t>
            </a:r>
            <a:endParaRPr lang="es-AR" sz="4000" b="1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3319803" y="426049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1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4521454" y="2080596"/>
            <a:ext cx="904071" cy="70139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Elipse 24"/>
          <p:cNvSpPr/>
          <p:nvPr/>
        </p:nvSpPr>
        <p:spPr>
          <a:xfrm>
            <a:off x="5631307" y="1071692"/>
            <a:ext cx="992448" cy="9752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Conector recto de flecha 18"/>
          <p:cNvCxnSpPr>
            <a:cxnSpLocks/>
            <a:stCxn id="8" idx="2"/>
          </p:cNvCxnSpPr>
          <p:nvPr/>
        </p:nvCxnSpPr>
        <p:spPr>
          <a:xfrm flipH="1" flipV="1">
            <a:off x="2617366" y="2372846"/>
            <a:ext cx="1904088" cy="584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25" idx="2"/>
          </p:cNvCxnSpPr>
          <p:nvPr/>
        </p:nvCxnSpPr>
        <p:spPr>
          <a:xfrm flipH="1" flipV="1">
            <a:off x="2236506" y="1474576"/>
            <a:ext cx="3394801" cy="847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-193817" y="1086391"/>
            <a:ext cx="2674007" cy="501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>
                <a:solidFill>
                  <a:schemeClr val="tx1"/>
                </a:solidFill>
              </a:rPr>
              <a:t>Dato</a:t>
            </a:r>
            <a:endParaRPr lang="es-AR" sz="4000" b="1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3661499" y="4260494"/>
            <a:ext cx="1025831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&gt;= 0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4636875" y="426049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rgbClr val="00B050"/>
                </a:solidFill>
              </a:rPr>
              <a:t>V</a:t>
            </a:r>
            <a:endParaRPr lang="es-AR" sz="3000" b="1" dirty="0">
              <a:solidFill>
                <a:srgbClr val="00B050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5204259" y="4260494"/>
            <a:ext cx="749687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rgbClr val="FF0000"/>
                </a:solidFill>
              </a:rPr>
              <a:t>&amp;&amp;</a:t>
            </a:r>
            <a:endParaRPr lang="es-AR" sz="3000" b="1" dirty="0">
              <a:solidFill>
                <a:srgbClr val="FF0000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5937217" y="426049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2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6331507" y="426049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&lt;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6686904" y="4240407"/>
            <a:ext cx="1687041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A[1] = 3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8233014" y="4250450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rgbClr val="00B050"/>
                </a:solidFill>
              </a:rPr>
              <a:t>V</a:t>
            </a:r>
            <a:endParaRPr lang="es-AR" sz="3000" b="1" dirty="0">
              <a:solidFill>
                <a:srgbClr val="00B050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5330478" y="4649006"/>
            <a:ext cx="3516405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A[1+1] = A[1] = 3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28" name="Rectángulo 25"/>
          <p:cNvSpPr/>
          <p:nvPr/>
        </p:nvSpPr>
        <p:spPr>
          <a:xfrm>
            <a:off x="5068742" y="5170279"/>
            <a:ext cx="4236720" cy="540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Copio el 3 en la pos 2</a:t>
            </a:r>
            <a:endParaRPr lang="es-AR" sz="3000" b="1" dirty="0">
              <a:solidFill>
                <a:schemeClr val="bg1"/>
              </a:solidFill>
            </a:endParaRPr>
          </a:p>
        </p:txBody>
      </p:sp>
      <p:cxnSp>
        <p:nvCxnSpPr>
          <p:cNvPr id="3" name="2 Conector recto de flecha"/>
          <p:cNvCxnSpPr>
            <a:endCxn id="25" idx="4"/>
          </p:cNvCxnSpPr>
          <p:nvPr/>
        </p:nvCxnSpPr>
        <p:spPr>
          <a:xfrm flipH="1" flipV="1">
            <a:off x="6127531" y="2046956"/>
            <a:ext cx="1534634" cy="312332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BC1633B-998F-416C-9CC1-0352C6A6D43E}"/>
              </a:ext>
            </a:extLst>
          </p:cNvPr>
          <p:cNvSpPr/>
          <p:nvPr/>
        </p:nvSpPr>
        <p:spPr>
          <a:xfrm>
            <a:off x="2763957" y="5404015"/>
            <a:ext cx="1366693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i = 1-1</a:t>
            </a:r>
            <a:endParaRPr lang="es-AR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11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n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95" y="2781991"/>
            <a:ext cx="10034508" cy="398127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733275" y="142293"/>
            <a:ext cx="59346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3º Ciclo insertar()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503564"/>
              </p:ext>
            </p:extLst>
          </p:nvPr>
        </p:nvGraphicFramePr>
        <p:xfrm>
          <a:off x="3319803" y="1065623"/>
          <a:ext cx="55270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416">
                  <a:extLst>
                    <a:ext uri="{9D8B030D-6E8A-4147-A177-3AD203B41FA5}">
                      <a16:colId xmlns:a16="http://schemas.microsoft.com/office/drawing/2014/main" val="2552209758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535774195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213064426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36152826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1522473565"/>
                    </a:ext>
                  </a:extLst>
                </a:gridCol>
              </a:tblGrid>
              <a:tr h="857297"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163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163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163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32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748511"/>
                  </a:ext>
                </a:extLst>
              </a:tr>
            </a:tbl>
          </a:graphicData>
        </a:graphic>
      </p:graphicFrame>
      <p:sp>
        <p:nvSpPr>
          <p:cNvPr id="10" name="Rectángulo 9"/>
          <p:cNvSpPr/>
          <p:nvPr/>
        </p:nvSpPr>
        <p:spPr>
          <a:xfrm>
            <a:off x="6938938" y="2177770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3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634322" y="2123101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0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835179" y="2177771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2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747405" y="2177771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1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8052021" y="2181975"/>
            <a:ext cx="496328" cy="536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4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38365" y="2061655"/>
            <a:ext cx="2793735" cy="501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>
                <a:solidFill>
                  <a:schemeClr val="tx1"/>
                </a:solidFill>
              </a:rPr>
              <a:t>Pos Actual</a:t>
            </a:r>
            <a:endParaRPr lang="es-AR" sz="4000" b="1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3319803" y="426049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0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3418629" y="2046956"/>
            <a:ext cx="935257" cy="7610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Conector recto de flecha 18"/>
          <p:cNvCxnSpPr>
            <a:cxnSpLocks/>
            <a:stCxn id="8" idx="2"/>
          </p:cNvCxnSpPr>
          <p:nvPr/>
        </p:nvCxnSpPr>
        <p:spPr>
          <a:xfrm flipH="1" flipV="1">
            <a:off x="2712373" y="2403227"/>
            <a:ext cx="706256" cy="242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-193817" y="1086391"/>
            <a:ext cx="2674007" cy="501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>
                <a:solidFill>
                  <a:schemeClr val="tx1"/>
                </a:solidFill>
              </a:rPr>
              <a:t>Dato</a:t>
            </a:r>
            <a:endParaRPr lang="es-AR" sz="4000" b="1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3661499" y="4260494"/>
            <a:ext cx="1025831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&gt;= 0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2763957" y="5404015"/>
            <a:ext cx="1366693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i = 1-1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27" name="Rectángulo 46">
            <a:extLst>
              <a:ext uri="{FF2B5EF4-FFF2-40B4-BE49-F238E27FC236}">
                <a16:creationId xmlns:a16="http://schemas.microsoft.com/office/drawing/2014/main" id="{857EE806-5405-4F9E-A3ED-65844C8B4CAB}"/>
              </a:ext>
            </a:extLst>
          </p:cNvPr>
          <p:cNvSpPr/>
          <p:nvPr/>
        </p:nvSpPr>
        <p:spPr>
          <a:xfrm>
            <a:off x="9560560" y="2941149"/>
            <a:ext cx="1463039" cy="931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b="1" dirty="0">
                <a:solidFill>
                  <a:srgbClr val="FF0000"/>
                </a:solidFill>
              </a:rPr>
              <a:t>(2)</a:t>
            </a:r>
            <a:endParaRPr lang="es-AR" sz="6000" b="1" dirty="0">
              <a:solidFill>
                <a:srgbClr val="FF0000"/>
              </a:solidFill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854D443A-2EAD-4E8A-A75E-A6F481D3DAC8}"/>
              </a:ext>
            </a:extLst>
          </p:cNvPr>
          <p:cNvSpPr/>
          <p:nvPr/>
        </p:nvSpPr>
        <p:spPr>
          <a:xfrm>
            <a:off x="4636875" y="426049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rgbClr val="00B050"/>
                </a:solidFill>
              </a:rPr>
              <a:t>V</a:t>
            </a:r>
            <a:endParaRPr lang="es-AR" sz="3000" b="1" dirty="0">
              <a:solidFill>
                <a:srgbClr val="00B050"/>
              </a:solidFill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F16C0D1A-BDA7-4EAF-BE64-EE9BFA68A6A1}"/>
              </a:ext>
            </a:extLst>
          </p:cNvPr>
          <p:cNvSpPr/>
          <p:nvPr/>
        </p:nvSpPr>
        <p:spPr>
          <a:xfrm>
            <a:off x="5204259" y="4260494"/>
            <a:ext cx="749687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rgbClr val="FF0000"/>
                </a:solidFill>
              </a:rPr>
              <a:t>&amp;&amp;</a:t>
            </a:r>
            <a:endParaRPr lang="es-AR" sz="3000" b="1" dirty="0">
              <a:solidFill>
                <a:srgbClr val="FF0000"/>
              </a:solidFill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B8490D86-71FB-4C04-9597-1F9CB3C7707E}"/>
              </a:ext>
            </a:extLst>
          </p:cNvPr>
          <p:cNvSpPr/>
          <p:nvPr/>
        </p:nvSpPr>
        <p:spPr>
          <a:xfrm>
            <a:off x="5937217" y="426049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2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A92BA63E-36D6-4EED-ABA4-77E498AED4F9}"/>
              </a:ext>
            </a:extLst>
          </p:cNvPr>
          <p:cNvSpPr/>
          <p:nvPr/>
        </p:nvSpPr>
        <p:spPr>
          <a:xfrm>
            <a:off x="6331507" y="426049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&lt;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9C9BD10-B14B-49D5-8F09-4FF75AC682D0}"/>
              </a:ext>
            </a:extLst>
          </p:cNvPr>
          <p:cNvSpPr/>
          <p:nvPr/>
        </p:nvSpPr>
        <p:spPr>
          <a:xfrm>
            <a:off x="6686904" y="4240407"/>
            <a:ext cx="1687041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A[0] = 1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053758B-EF2F-4E8E-AE2C-745E011A5A9F}"/>
              </a:ext>
            </a:extLst>
          </p:cNvPr>
          <p:cNvSpPr/>
          <p:nvPr/>
        </p:nvSpPr>
        <p:spPr>
          <a:xfrm>
            <a:off x="8233014" y="4250450"/>
            <a:ext cx="555981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rgbClr val="FF0000"/>
                </a:solidFill>
              </a:rPr>
              <a:t>F</a:t>
            </a:r>
            <a:endParaRPr lang="es-AR" sz="3000" b="1" dirty="0">
              <a:solidFill>
                <a:srgbClr val="FF0000"/>
              </a:solidFill>
            </a:endParaRPr>
          </a:p>
        </p:txBody>
      </p:sp>
      <p:sp>
        <p:nvSpPr>
          <p:cNvPr id="47" name="30 Abrir llave">
            <a:extLst>
              <a:ext uri="{FF2B5EF4-FFF2-40B4-BE49-F238E27FC236}">
                <a16:creationId xmlns:a16="http://schemas.microsoft.com/office/drawing/2014/main" id="{A857082C-F503-4998-A164-C97EBDCF9561}"/>
              </a:ext>
            </a:extLst>
          </p:cNvPr>
          <p:cNvSpPr/>
          <p:nvPr/>
        </p:nvSpPr>
        <p:spPr>
          <a:xfrm rot="16200000">
            <a:off x="5761308" y="1998402"/>
            <a:ext cx="348656" cy="5464559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31 Rectángulo">
            <a:extLst>
              <a:ext uri="{FF2B5EF4-FFF2-40B4-BE49-F238E27FC236}">
                <a16:creationId xmlns:a16="http://schemas.microsoft.com/office/drawing/2014/main" id="{1C86090E-37E2-4F5C-8461-A9A9C5EE2636}"/>
              </a:ext>
            </a:extLst>
          </p:cNvPr>
          <p:cNvSpPr/>
          <p:nvPr/>
        </p:nvSpPr>
        <p:spPr>
          <a:xfrm>
            <a:off x="4995569" y="5181600"/>
            <a:ext cx="1943369" cy="355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0000"/>
                </a:solidFill>
              </a:rPr>
              <a:t>FALSO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1759275A-B708-4971-A68D-97A9F94DEB7A}"/>
              </a:ext>
            </a:extLst>
          </p:cNvPr>
          <p:cNvSpPr/>
          <p:nvPr/>
        </p:nvSpPr>
        <p:spPr>
          <a:xfrm>
            <a:off x="4714447" y="5863699"/>
            <a:ext cx="211338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A[0+1] = 2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77A65114-4FA8-4BC1-9836-0AC045C023AE}"/>
              </a:ext>
            </a:extLst>
          </p:cNvPr>
          <p:cNvSpPr/>
          <p:nvPr/>
        </p:nvSpPr>
        <p:spPr>
          <a:xfrm>
            <a:off x="6817360" y="5842252"/>
            <a:ext cx="4236720" cy="540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Copio el 2 en la </a:t>
            </a:r>
            <a:r>
              <a:rPr lang="es-ES" sz="3000" b="1" dirty="0" err="1">
                <a:solidFill>
                  <a:schemeClr val="bg1"/>
                </a:solidFill>
              </a:rPr>
              <a:t>pos</a:t>
            </a:r>
            <a:r>
              <a:rPr lang="es-ES" sz="3000" b="1" dirty="0">
                <a:solidFill>
                  <a:schemeClr val="bg1"/>
                </a:solidFill>
              </a:rPr>
              <a:t> 1</a:t>
            </a:r>
            <a:endParaRPr lang="es-AR" sz="3000" b="1" dirty="0">
              <a:solidFill>
                <a:schemeClr val="bg1"/>
              </a:solidFill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2B0157C-2AF7-436A-A940-4BB82DEA265A}"/>
              </a:ext>
            </a:extLst>
          </p:cNvPr>
          <p:cNvCxnSpPr/>
          <p:nvPr/>
        </p:nvCxnSpPr>
        <p:spPr>
          <a:xfrm flipH="1" flipV="1">
            <a:off x="4995569" y="2781991"/>
            <a:ext cx="557943" cy="31627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1A5D437E-9DCF-4A8B-BB58-C516B8617514}"/>
              </a:ext>
            </a:extLst>
          </p:cNvPr>
          <p:cNvCxnSpPr>
            <a:cxnSpLocks/>
          </p:cNvCxnSpPr>
          <p:nvPr/>
        </p:nvCxnSpPr>
        <p:spPr>
          <a:xfrm flipH="1" flipV="1">
            <a:off x="5204259" y="1870745"/>
            <a:ext cx="3475146" cy="40227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720588B7-7316-4050-9389-D192DC84EF70}"/>
              </a:ext>
            </a:extLst>
          </p:cNvPr>
          <p:cNvCxnSpPr>
            <a:cxnSpLocks/>
          </p:cNvCxnSpPr>
          <p:nvPr/>
        </p:nvCxnSpPr>
        <p:spPr>
          <a:xfrm flipH="1" flipV="1">
            <a:off x="5272421" y="1587556"/>
            <a:ext cx="4439381" cy="18621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36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8" grpId="0" animBg="1"/>
      <p:bldP spid="37" grpId="0"/>
      <p:bldP spid="30" grpId="0"/>
      <p:bldP spid="31" grpId="0"/>
      <p:bldP spid="35" grpId="0"/>
      <p:bldP spid="40" grpId="0"/>
      <p:bldP spid="41" grpId="0"/>
      <p:bldP spid="45" grpId="0"/>
      <p:bldP spid="47" grpId="0" animBg="1"/>
      <p:bldP spid="48" grpId="0"/>
      <p:bldP spid="49" grpId="0"/>
      <p:bldP spid="5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n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95" y="2781991"/>
            <a:ext cx="10034508" cy="398127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733275" y="142293"/>
            <a:ext cx="59346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3º Ciclo insertar()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928068"/>
              </p:ext>
            </p:extLst>
          </p:nvPr>
        </p:nvGraphicFramePr>
        <p:xfrm>
          <a:off x="3319803" y="1065623"/>
          <a:ext cx="55270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416">
                  <a:extLst>
                    <a:ext uri="{9D8B030D-6E8A-4147-A177-3AD203B41FA5}">
                      <a16:colId xmlns:a16="http://schemas.microsoft.com/office/drawing/2014/main" val="2552209758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535774195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213064426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36152826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1522473565"/>
                    </a:ext>
                  </a:extLst>
                </a:gridCol>
              </a:tblGrid>
              <a:tr h="857297"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163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163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163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32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748511"/>
                  </a:ext>
                </a:extLst>
              </a:tr>
            </a:tbl>
          </a:graphicData>
        </a:graphic>
      </p:graphicFrame>
      <p:sp>
        <p:nvSpPr>
          <p:cNvPr id="10" name="Rectángulo 9"/>
          <p:cNvSpPr/>
          <p:nvPr/>
        </p:nvSpPr>
        <p:spPr>
          <a:xfrm>
            <a:off x="6938938" y="2177770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3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634322" y="2123101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0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835179" y="2177771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2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747405" y="2177771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1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8052021" y="2181975"/>
            <a:ext cx="496328" cy="536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4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38365" y="2061655"/>
            <a:ext cx="2793735" cy="501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>
                <a:solidFill>
                  <a:schemeClr val="tx1"/>
                </a:solidFill>
              </a:rPr>
              <a:t>Pos Actual</a:t>
            </a:r>
            <a:endParaRPr lang="es-AR" sz="4000" b="1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3319803" y="426049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0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3418629" y="2046956"/>
            <a:ext cx="935257" cy="7610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Conector recto de flecha 18"/>
          <p:cNvCxnSpPr>
            <a:cxnSpLocks/>
            <a:stCxn id="8" idx="2"/>
          </p:cNvCxnSpPr>
          <p:nvPr/>
        </p:nvCxnSpPr>
        <p:spPr>
          <a:xfrm flipH="1" flipV="1">
            <a:off x="2712373" y="2403227"/>
            <a:ext cx="706256" cy="242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-193817" y="1086391"/>
            <a:ext cx="2674007" cy="501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>
                <a:solidFill>
                  <a:schemeClr val="tx1"/>
                </a:solidFill>
              </a:rPr>
              <a:t>Dato</a:t>
            </a:r>
            <a:endParaRPr lang="es-AR" sz="4000" b="1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3661499" y="4260494"/>
            <a:ext cx="1025831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&gt;= 0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2763957" y="5404015"/>
            <a:ext cx="1366693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i = 1-1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27" name="Rectángulo 46">
            <a:extLst>
              <a:ext uri="{FF2B5EF4-FFF2-40B4-BE49-F238E27FC236}">
                <a16:creationId xmlns:a16="http://schemas.microsoft.com/office/drawing/2014/main" id="{857EE806-5405-4F9E-A3ED-65844C8B4CAB}"/>
              </a:ext>
            </a:extLst>
          </p:cNvPr>
          <p:cNvSpPr/>
          <p:nvPr/>
        </p:nvSpPr>
        <p:spPr>
          <a:xfrm>
            <a:off x="9560560" y="2941149"/>
            <a:ext cx="1463039" cy="931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b="1" dirty="0">
                <a:solidFill>
                  <a:srgbClr val="FF0000"/>
                </a:solidFill>
              </a:rPr>
              <a:t>(2)</a:t>
            </a:r>
            <a:endParaRPr lang="es-AR" sz="6000" b="1" dirty="0">
              <a:solidFill>
                <a:srgbClr val="FF0000"/>
              </a:solidFill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854D443A-2EAD-4E8A-A75E-A6F481D3DAC8}"/>
              </a:ext>
            </a:extLst>
          </p:cNvPr>
          <p:cNvSpPr/>
          <p:nvPr/>
        </p:nvSpPr>
        <p:spPr>
          <a:xfrm>
            <a:off x="4636875" y="426049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rgbClr val="00B050"/>
                </a:solidFill>
              </a:rPr>
              <a:t>V</a:t>
            </a:r>
            <a:endParaRPr lang="es-AR" sz="3000" b="1" dirty="0">
              <a:solidFill>
                <a:srgbClr val="00B050"/>
              </a:solidFill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F16C0D1A-BDA7-4EAF-BE64-EE9BFA68A6A1}"/>
              </a:ext>
            </a:extLst>
          </p:cNvPr>
          <p:cNvSpPr/>
          <p:nvPr/>
        </p:nvSpPr>
        <p:spPr>
          <a:xfrm>
            <a:off x="5204259" y="4260494"/>
            <a:ext cx="749687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rgbClr val="FF0000"/>
                </a:solidFill>
              </a:rPr>
              <a:t>&amp;&amp;</a:t>
            </a:r>
            <a:endParaRPr lang="es-AR" sz="3000" b="1" dirty="0">
              <a:solidFill>
                <a:srgbClr val="FF0000"/>
              </a:solidFill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B8490D86-71FB-4C04-9597-1F9CB3C7707E}"/>
              </a:ext>
            </a:extLst>
          </p:cNvPr>
          <p:cNvSpPr/>
          <p:nvPr/>
        </p:nvSpPr>
        <p:spPr>
          <a:xfrm>
            <a:off x="5937217" y="426049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2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A92BA63E-36D6-4EED-ABA4-77E498AED4F9}"/>
              </a:ext>
            </a:extLst>
          </p:cNvPr>
          <p:cNvSpPr/>
          <p:nvPr/>
        </p:nvSpPr>
        <p:spPr>
          <a:xfrm>
            <a:off x="6331507" y="426049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&lt;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9C9BD10-B14B-49D5-8F09-4FF75AC682D0}"/>
              </a:ext>
            </a:extLst>
          </p:cNvPr>
          <p:cNvSpPr/>
          <p:nvPr/>
        </p:nvSpPr>
        <p:spPr>
          <a:xfrm>
            <a:off x="6686904" y="4240407"/>
            <a:ext cx="1687041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A[0] = 1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053758B-EF2F-4E8E-AE2C-745E011A5A9F}"/>
              </a:ext>
            </a:extLst>
          </p:cNvPr>
          <p:cNvSpPr/>
          <p:nvPr/>
        </p:nvSpPr>
        <p:spPr>
          <a:xfrm>
            <a:off x="8233014" y="4250450"/>
            <a:ext cx="555981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rgbClr val="FF0000"/>
                </a:solidFill>
              </a:rPr>
              <a:t>F</a:t>
            </a:r>
            <a:endParaRPr lang="es-AR" sz="3000" b="1" dirty="0">
              <a:solidFill>
                <a:srgbClr val="FF0000"/>
              </a:solidFill>
            </a:endParaRPr>
          </a:p>
        </p:txBody>
      </p:sp>
      <p:sp>
        <p:nvSpPr>
          <p:cNvPr id="47" name="30 Abrir llave">
            <a:extLst>
              <a:ext uri="{FF2B5EF4-FFF2-40B4-BE49-F238E27FC236}">
                <a16:creationId xmlns:a16="http://schemas.microsoft.com/office/drawing/2014/main" id="{A857082C-F503-4998-A164-C97EBDCF9561}"/>
              </a:ext>
            </a:extLst>
          </p:cNvPr>
          <p:cNvSpPr/>
          <p:nvPr/>
        </p:nvSpPr>
        <p:spPr>
          <a:xfrm rot="16200000">
            <a:off x="5761308" y="1998402"/>
            <a:ext cx="348656" cy="5464559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31 Rectángulo">
            <a:extLst>
              <a:ext uri="{FF2B5EF4-FFF2-40B4-BE49-F238E27FC236}">
                <a16:creationId xmlns:a16="http://schemas.microsoft.com/office/drawing/2014/main" id="{1C86090E-37E2-4F5C-8461-A9A9C5EE2636}"/>
              </a:ext>
            </a:extLst>
          </p:cNvPr>
          <p:cNvSpPr/>
          <p:nvPr/>
        </p:nvSpPr>
        <p:spPr>
          <a:xfrm>
            <a:off x="4995569" y="5181600"/>
            <a:ext cx="1943369" cy="355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0000"/>
                </a:solidFill>
              </a:rPr>
              <a:t>FALSO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1759275A-B708-4971-A68D-97A9F94DEB7A}"/>
              </a:ext>
            </a:extLst>
          </p:cNvPr>
          <p:cNvSpPr/>
          <p:nvPr/>
        </p:nvSpPr>
        <p:spPr>
          <a:xfrm>
            <a:off x="4714447" y="5863699"/>
            <a:ext cx="211338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A[0+1] = 2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77A65114-4FA8-4BC1-9836-0AC045C023AE}"/>
              </a:ext>
            </a:extLst>
          </p:cNvPr>
          <p:cNvSpPr/>
          <p:nvPr/>
        </p:nvSpPr>
        <p:spPr>
          <a:xfrm>
            <a:off x="6817360" y="5842252"/>
            <a:ext cx="4236720" cy="540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Copio el 2 en la </a:t>
            </a:r>
            <a:r>
              <a:rPr lang="es-ES" sz="3000" b="1" dirty="0" err="1">
                <a:solidFill>
                  <a:schemeClr val="bg1"/>
                </a:solidFill>
              </a:rPr>
              <a:t>pos</a:t>
            </a:r>
            <a:r>
              <a:rPr lang="es-ES" sz="3000" b="1" dirty="0">
                <a:solidFill>
                  <a:schemeClr val="bg1"/>
                </a:solidFill>
              </a:rPr>
              <a:t> 1</a:t>
            </a:r>
            <a:endParaRPr lang="es-AR" sz="3000" b="1" dirty="0">
              <a:solidFill>
                <a:schemeClr val="bg1"/>
              </a:solidFill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2B0157C-2AF7-436A-A940-4BB82DEA265A}"/>
              </a:ext>
            </a:extLst>
          </p:cNvPr>
          <p:cNvCxnSpPr/>
          <p:nvPr/>
        </p:nvCxnSpPr>
        <p:spPr>
          <a:xfrm flipH="1" flipV="1">
            <a:off x="4995569" y="2781991"/>
            <a:ext cx="557943" cy="31627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1A5D437E-9DCF-4A8B-BB58-C516B8617514}"/>
              </a:ext>
            </a:extLst>
          </p:cNvPr>
          <p:cNvCxnSpPr>
            <a:cxnSpLocks/>
          </p:cNvCxnSpPr>
          <p:nvPr/>
        </p:nvCxnSpPr>
        <p:spPr>
          <a:xfrm flipH="1" flipV="1">
            <a:off x="5204259" y="1870745"/>
            <a:ext cx="3475146" cy="40227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720588B7-7316-4050-9389-D192DC84EF70}"/>
              </a:ext>
            </a:extLst>
          </p:cNvPr>
          <p:cNvCxnSpPr>
            <a:cxnSpLocks/>
          </p:cNvCxnSpPr>
          <p:nvPr/>
        </p:nvCxnSpPr>
        <p:spPr>
          <a:xfrm flipH="1" flipV="1">
            <a:off x="5272421" y="1587556"/>
            <a:ext cx="4439381" cy="18621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698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0457" y="231916"/>
            <a:ext cx="1033403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INSERTADA EN ORDEN LA POSICION 3</a:t>
            </a:r>
            <a:endParaRPr lang="es-E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615289"/>
              </p:ext>
            </p:extLst>
          </p:nvPr>
        </p:nvGraphicFramePr>
        <p:xfrm>
          <a:off x="2214953" y="2546569"/>
          <a:ext cx="574451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903">
                  <a:extLst>
                    <a:ext uri="{9D8B030D-6E8A-4147-A177-3AD203B41FA5}">
                      <a16:colId xmlns:a16="http://schemas.microsoft.com/office/drawing/2014/main" val="2552209758"/>
                    </a:ext>
                  </a:extLst>
                </a:gridCol>
                <a:gridCol w="1148903">
                  <a:extLst>
                    <a:ext uri="{9D8B030D-6E8A-4147-A177-3AD203B41FA5}">
                      <a16:colId xmlns:a16="http://schemas.microsoft.com/office/drawing/2014/main" val="2535774195"/>
                    </a:ext>
                  </a:extLst>
                </a:gridCol>
                <a:gridCol w="1148903">
                  <a:extLst>
                    <a:ext uri="{9D8B030D-6E8A-4147-A177-3AD203B41FA5}">
                      <a16:colId xmlns:a16="http://schemas.microsoft.com/office/drawing/2014/main" val="2213064426"/>
                    </a:ext>
                  </a:extLst>
                </a:gridCol>
                <a:gridCol w="1148903">
                  <a:extLst>
                    <a:ext uri="{9D8B030D-6E8A-4147-A177-3AD203B41FA5}">
                      <a16:colId xmlns:a16="http://schemas.microsoft.com/office/drawing/2014/main" val="236152826"/>
                    </a:ext>
                  </a:extLst>
                </a:gridCol>
                <a:gridCol w="1148903">
                  <a:extLst>
                    <a:ext uri="{9D8B030D-6E8A-4147-A177-3AD203B41FA5}">
                      <a16:colId xmlns:a16="http://schemas.microsoft.com/office/drawing/2014/main" val="1522473565"/>
                    </a:ext>
                  </a:extLst>
                </a:gridCol>
              </a:tblGrid>
              <a:tr h="738433"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163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1639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6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s-AR" sz="6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A163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16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32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748511"/>
                  </a:ext>
                </a:extLst>
              </a:tr>
            </a:tbl>
          </a:graphicData>
        </a:graphic>
      </p:graphicFrame>
      <p:sp>
        <p:nvSpPr>
          <p:cNvPr id="6" name="Abrir llave 5"/>
          <p:cNvSpPr/>
          <p:nvPr/>
        </p:nvSpPr>
        <p:spPr>
          <a:xfrm rot="5400000">
            <a:off x="4329242" y="-153706"/>
            <a:ext cx="275678" cy="4629986"/>
          </a:xfrm>
          <a:prstGeom prst="leftBrace">
            <a:avLst>
              <a:gd name="adj1" fmla="val 8333"/>
              <a:gd name="adj2" fmla="val 49846"/>
            </a:avLst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784390" y="1310544"/>
            <a:ext cx="3311610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/>
              <a:t>Ordenado</a:t>
            </a:r>
            <a:endParaRPr lang="es-AR" sz="4400" b="1" dirty="0"/>
          </a:p>
        </p:txBody>
      </p:sp>
      <p:sp>
        <p:nvSpPr>
          <p:cNvPr id="9" name="Rectángulo 8"/>
          <p:cNvSpPr/>
          <p:nvPr/>
        </p:nvSpPr>
        <p:spPr>
          <a:xfrm>
            <a:off x="1615058" y="4391593"/>
            <a:ext cx="10334032" cy="2234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/>
              <a:t> </a:t>
            </a:r>
          </a:p>
          <a:p>
            <a:pPr algn="ctr"/>
            <a:endParaRPr lang="es-AR" sz="4400" b="1" dirty="0"/>
          </a:p>
        </p:txBody>
      </p:sp>
      <p:sp>
        <p:nvSpPr>
          <p:cNvPr id="10" name="Rectángulo 9"/>
          <p:cNvSpPr/>
          <p:nvPr/>
        </p:nvSpPr>
        <p:spPr>
          <a:xfrm>
            <a:off x="5952377" y="3794735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3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617864" y="3850838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0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839046" y="3794735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2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3725715" y="3812825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1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065708" y="3812825"/>
            <a:ext cx="496328" cy="536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4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7" name="Rectángulo 9"/>
          <p:cNvSpPr/>
          <p:nvPr/>
        </p:nvSpPr>
        <p:spPr>
          <a:xfrm>
            <a:off x="8438638" y="2382858"/>
            <a:ext cx="324536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7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</a:t>
            </a:r>
            <a:r>
              <a:rPr lang="es-ES" sz="7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A[5]</a:t>
            </a:r>
          </a:p>
        </p:txBody>
      </p:sp>
    </p:spTree>
    <p:extLst>
      <p:ext uri="{BB962C8B-B14F-4D97-AF65-F5344CB8AC3E}">
        <p14:creationId xmlns:p14="http://schemas.microsoft.com/office/powerpoint/2010/main" val="310520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64" y="1139510"/>
            <a:ext cx="11836511" cy="430494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282483" y="-72427"/>
            <a:ext cx="55611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FIN 3º Ejecución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891482" y="3006811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3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330426" y="3006811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&lt;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865884" y="3006810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4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304828" y="3006810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-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697903" y="3006809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1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663107" y="3006808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(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946549" y="3006808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)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5434091" y="3006807"/>
            <a:ext cx="1901901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rgbClr val="FF0000"/>
                </a:solidFill>
              </a:rPr>
              <a:t>FALSO</a:t>
            </a:r>
            <a:endParaRPr lang="es-AR" sz="3600" b="1" dirty="0">
              <a:solidFill>
                <a:srgbClr val="FF0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200602" y="4439371"/>
            <a:ext cx="1883718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i = 2+1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897951" y="4074009"/>
            <a:ext cx="203132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FIN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8AC2502-FFCC-46E4-95E0-BE3623BE74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7" y="5718490"/>
            <a:ext cx="2425396" cy="1077954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719B5A04-A9ED-4303-AC50-5E74562FC56C}"/>
              </a:ext>
            </a:extLst>
          </p:cNvPr>
          <p:cNvSpPr txBox="1"/>
          <p:nvPr/>
        </p:nvSpPr>
        <p:spPr>
          <a:xfrm>
            <a:off x="8094137" y="5780046"/>
            <a:ext cx="46902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dirty="0"/>
              <a:t>Lic. Gabriel </a:t>
            </a:r>
            <a:r>
              <a:rPr lang="es-ES" sz="2400" b="1" dirty="0" err="1"/>
              <a:t>Chaldú</a:t>
            </a:r>
            <a:endParaRPr lang="es-ES" sz="2400" b="1" dirty="0"/>
          </a:p>
          <a:p>
            <a:pPr algn="ctr"/>
            <a:r>
              <a:rPr lang="es-ES" sz="2400" b="1" dirty="0" err="1"/>
              <a:t>Tec</a:t>
            </a:r>
            <a:r>
              <a:rPr lang="es-ES" sz="2400" b="1" dirty="0"/>
              <a:t>. Carolina </a:t>
            </a:r>
            <a:r>
              <a:rPr lang="es-ES" sz="2400" b="1" dirty="0" err="1"/>
              <a:t>Archuby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315151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6328" y="241604"/>
            <a:ext cx="1010989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ORDENADO TODO EL ARREGLO</a:t>
            </a:r>
            <a:endParaRPr lang="es-E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217875"/>
              </p:ext>
            </p:extLst>
          </p:nvPr>
        </p:nvGraphicFramePr>
        <p:xfrm>
          <a:off x="1409017" y="2219027"/>
          <a:ext cx="574451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903">
                  <a:extLst>
                    <a:ext uri="{9D8B030D-6E8A-4147-A177-3AD203B41FA5}">
                      <a16:colId xmlns:a16="http://schemas.microsoft.com/office/drawing/2014/main" val="2552209758"/>
                    </a:ext>
                  </a:extLst>
                </a:gridCol>
                <a:gridCol w="1148903">
                  <a:extLst>
                    <a:ext uri="{9D8B030D-6E8A-4147-A177-3AD203B41FA5}">
                      <a16:colId xmlns:a16="http://schemas.microsoft.com/office/drawing/2014/main" val="2535774195"/>
                    </a:ext>
                  </a:extLst>
                </a:gridCol>
                <a:gridCol w="1148903">
                  <a:extLst>
                    <a:ext uri="{9D8B030D-6E8A-4147-A177-3AD203B41FA5}">
                      <a16:colId xmlns:a16="http://schemas.microsoft.com/office/drawing/2014/main" val="2213064426"/>
                    </a:ext>
                  </a:extLst>
                </a:gridCol>
                <a:gridCol w="1148903">
                  <a:extLst>
                    <a:ext uri="{9D8B030D-6E8A-4147-A177-3AD203B41FA5}">
                      <a16:colId xmlns:a16="http://schemas.microsoft.com/office/drawing/2014/main" val="236152826"/>
                    </a:ext>
                  </a:extLst>
                </a:gridCol>
                <a:gridCol w="1148903">
                  <a:extLst>
                    <a:ext uri="{9D8B030D-6E8A-4147-A177-3AD203B41FA5}">
                      <a16:colId xmlns:a16="http://schemas.microsoft.com/office/drawing/2014/main" val="1522473565"/>
                    </a:ext>
                  </a:extLst>
                </a:gridCol>
              </a:tblGrid>
              <a:tr h="738433"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163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1639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6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s-AR" sz="6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A163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16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32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748511"/>
                  </a:ext>
                </a:extLst>
              </a:tr>
            </a:tbl>
          </a:graphicData>
        </a:graphic>
      </p:graphicFrame>
      <p:sp>
        <p:nvSpPr>
          <p:cNvPr id="6" name="Abrir llave 5"/>
          <p:cNvSpPr/>
          <p:nvPr/>
        </p:nvSpPr>
        <p:spPr>
          <a:xfrm rot="5400000">
            <a:off x="3586171" y="-398743"/>
            <a:ext cx="275678" cy="4629986"/>
          </a:xfrm>
          <a:prstGeom prst="leftBrace">
            <a:avLst>
              <a:gd name="adj1" fmla="val 8333"/>
              <a:gd name="adj2" fmla="val 49846"/>
            </a:avLst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091691" y="1175982"/>
            <a:ext cx="3311610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Ordenado</a:t>
            </a:r>
            <a:endParaRPr lang="es-AR" sz="4000" b="1" dirty="0"/>
          </a:p>
        </p:txBody>
      </p:sp>
      <p:sp>
        <p:nvSpPr>
          <p:cNvPr id="8" name="Abrir llave 7"/>
          <p:cNvSpPr/>
          <p:nvPr/>
        </p:nvSpPr>
        <p:spPr>
          <a:xfrm rot="16200000">
            <a:off x="5345163" y="3545951"/>
            <a:ext cx="376053" cy="902829"/>
          </a:xfrm>
          <a:prstGeom prst="leftBrace">
            <a:avLst>
              <a:gd name="adj1" fmla="val 8333"/>
              <a:gd name="adj2" fmla="val 49846"/>
            </a:avLst>
          </a:prstGeom>
          <a:noFill/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34260" y="4185087"/>
            <a:ext cx="10334032" cy="1169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 </a:t>
            </a:r>
            <a:r>
              <a:rPr lang="es-ES" sz="3600" b="1" dirty="0"/>
              <a:t>i &lt; validos-1 </a:t>
            </a:r>
          </a:p>
          <a:p>
            <a:pPr algn="ctr"/>
            <a:r>
              <a:rPr lang="es-ES" sz="3600" b="1" dirty="0"/>
              <a:t>                    3 &lt;validos-1 = F --&gt; FIN</a:t>
            </a:r>
            <a:endParaRPr lang="es-AR" sz="3600" b="1" dirty="0"/>
          </a:p>
        </p:txBody>
      </p:sp>
      <p:sp>
        <p:nvSpPr>
          <p:cNvPr id="10" name="Rectángulo 9"/>
          <p:cNvSpPr/>
          <p:nvPr/>
        </p:nvSpPr>
        <p:spPr>
          <a:xfrm>
            <a:off x="5235231" y="3297166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3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738352" y="3353991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0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033110" y="333851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2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899887" y="3338515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1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368454" y="3309214"/>
            <a:ext cx="496328" cy="536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4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7" name="Rectángulo 9"/>
          <p:cNvSpPr/>
          <p:nvPr/>
        </p:nvSpPr>
        <p:spPr>
          <a:xfrm>
            <a:off x="7809746" y="2054090"/>
            <a:ext cx="32453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6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</a:t>
            </a:r>
            <a:r>
              <a:rPr lang="es-ES" sz="6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A[5]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ADD851CF-0B2E-4B89-B0E5-C93542D3CC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382" y="5793063"/>
            <a:ext cx="2285241" cy="1015663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F54BDC5D-FE97-46E3-ADC3-E4E73C2E8955}"/>
              </a:ext>
            </a:extLst>
          </p:cNvPr>
          <p:cNvSpPr txBox="1"/>
          <p:nvPr/>
        </p:nvSpPr>
        <p:spPr>
          <a:xfrm>
            <a:off x="-164831" y="5885395"/>
            <a:ext cx="43026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dirty="0"/>
              <a:t>Lic. Gabriel </a:t>
            </a:r>
            <a:r>
              <a:rPr lang="es-ES" sz="2400" b="1" dirty="0" err="1"/>
              <a:t>Chaldú</a:t>
            </a:r>
            <a:endParaRPr lang="es-ES" sz="2400" b="1" dirty="0"/>
          </a:p>
          <a:p>
            <a:pPr algn="ctr"/>
            <a:r>
              <a:rPr lang="es-ES" sz="2400" b="1" dirty="0" err="1"/>
              <a:t>Tec</a:t>
            </a:r>
            <a:r>
              <a:rPr lang="es-ES" sz="2400" b="1" dirty="0"/>
              <a:t>. Carolina </a:t>
            </a:r>
            <a:r>
              <a:rPr lang="es-ES" sz="2400" b="1" dirty="0" err="1"/>
              <a:t>Archuby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330335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050670" y="248849"/>
            <a:ext cx="58929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Función Principal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568" y="1172179"/>
            <a:ext cx="8575590" cy="2849566"/>
          </a:xfrm>
          <a:prstGeom prst="rect">
            <a:avLst/>
          </a:prstGeom>
        </p:spPr>
      </p:pic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344153"/>
              </p:ext>
            </p:extLst>
          </p:nvPr>
        </p:nvGraphicFramePr>
        <p:xfrm>
          <a:off x="472388" y="5135146"/>
          <a:ext cx="574451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903">
                  <a:extLst>
                    <a:ext uri="{9D8B030D-6E8A-4147-A177-3AD203B41FA5}">
                      <a16:colId xmlns:a16="http://schemas.microsoft.com/office/drawing/2014/main" val="2552209758"/>
                    </a:ext>
                  </a:extLst>
                </a:gridCol>
                <a:gridCol w="1148903">
                  <a:extLst>
                    <a:ext uri="{9D8B030D-6E8A-4147-A177-3AD203B41FA5}">
                      <a16:colId xmlns:a16="http://schemas.microsoft.com/office/drawing/2014/main" val="2535774195"/>
                    </a:ext>
                  </a:extLst>
                </a:gridCol>
                <a:gridCol w="1148903">
                  <a:extLst>
                    <a:ext uri="{9D8B030D-6E8A-4147-A177-3AD203B41FA5}">
                      <a16:colId xmlns:a16="http://schemas.microsoft.com/office/drawing/2014/main" val="2213064426"/>
                    </a:ext>
                  </a:extLst>
                </a:gridCol>
                <a:gridCol w="1148903">
                  <a:extLst>
                    <a:ext uri="{9D8B030D-6E8A-4147-A177-3AD203B41FA5}">
                      <a16:colId xmlns:a16="http://schemas.microsoft.com/office/drawing/2014/main" val="236152826"/>
                    </a:ext>
                  </a:extLst>
                </a:gridCol>
                <a:gridCol w="1148903">
                  <a:extLst>
                    <a:ext uri="{9D8B030D-6E8A-4147-A177-3AD203B41FA5}">
                      <a16:colId xmlns:a16="http://schemas.microsoft.com/office/drawing/2014/main" val="1522473565"/>
                    </a:ext>
                  </a:extLst>
                </a:gridCol>
              </a:tblGrid>
              <a:tr h="738433"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32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748511"/>
                  </a:ext>
                </a:extLst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216903" y="4945075"/>
            <a:ext cx="38964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8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</a:t>
            </a:r>
            <a:r>
              <a:rPr lang="es-ES" sz="8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A[]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227438" y="4129452"/>
            <a:ext cx="3311610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/>
              <a:t>Validos = 4</a:t>
            </a:r>
            <a:endParaRPr lang="es-AR" sz="4400" b="1" dirty="0"/>
          </a:p>
        </p:txBody>
      </p:sp>
      <p:sp>
        <p:nvSpPr>
          <p:cNvPr id="12" name="Abrir llave 11"/>
          <p:cNvSpPr/>
          <p:nvPr/>
        </p:nvSpPr>
        <p:spPr>
          <a:xfrm rot="5400000">
            <a:off x="2576939" y="2579915"/>
            <a:ext cx="357230" cy="4753231"/>
          </a:xfrm>
          <a:prstGeom prst="leftBrace">
            <a:avLst>
              <a:gd name="adj1" fmla="val 8333"/>
              <a:gd name="adj2" fmla="val 49846"/>
            </a:avLst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>
              <a:ln w="38100">
                <a:solidFill>
                  <a:schemeClr val="tx1"/>
                </a:solidFill>
              </a:ln>
            </a:endParaRPr>
          </a:p>
        </p:txBody>
      </p:sp>
      <p:cxnSp>
        <p:nvCxnSpPr>
          <p:cNvPr id="14" name="Conector recto de flecha 13"/>
          <p:cNvCxnSpPr>
            <a:cxnSpLocks/>
          </p:cNvCxnSpPr>
          <p:nvPr/>
        </p:nvCxnSpPr>
        <p:spPr>
          <a:xfrm flipH="1" flipV="1">
            <a:off x="7150443" y="1515764"/>
            <a:ext cx="401824" cy="34293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V="1">
            <a:off x="4440195" y="1515762"/>
            <a:ext cx="5078626" cy="28231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22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64" y="1139510"/>
            <a:ext cx="11836511" cy="430494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898836" y="-72427"/>
            <a:ext cx="43284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1º Ejecución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891482" y="3006811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0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330426" y="3006811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&lt;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865884" y="3006810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4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304828" y="3006810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-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697903" y="3006809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1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663107" y="3006808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(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946549" y="3006808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)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5434091" y="3006807"/>
            <a:ext cx="2980067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rgbClr val="00B050"/>
                </a:solidFill>
              </a:rPr>
              <a:t>VERDADERO</a:t>
            </a:r>
            <a:endParaRPr lang="es-AR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91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0" grpId="0"/>
      <p:bldP spid="11" grpId="0"/>
      <p:bldP spid="12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64" y="1139510"/>
            <a:ext cx="11836511" cy="430494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898836" y="-72427"/>
            <a:ext cx="43284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1º Ejecución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891482" y="3006811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0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330426" y="3006811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&lt;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865884" y="3006810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4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304828" y="3006810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-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697903" y="3006809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1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663107" y="3006808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(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946549" y="3006808"/>
            <a:ext cx="593123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)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5434091" y="3006807"/>
            <a:ext cx="2980067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rgbClr val="00B050"/>
                </a:solidFill>
              </a:rPr>
              <a:t>VERDADERO</a:t>
            </a:r>
            <a:endParaRPr lang="es-AR" sz="3600" b="1" dirty="0">
              <a:solidFill>
                <a:srgbClr val="00B050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336800" y="3476368"/>
            <a:ext cx="5270500" cy="486032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47000"/>
                </a:srgbClr>
              </a:gs>
              <a:gs pos="99000">
                <a:schemeClr val="accent1">
                  <a:tint val="44500"/>
                  <a:satMod val="160000"/>
                  <a:lumMod val="57000"/>
                  <a:lumOff val="43000"/>
                  <a:alpha val="4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7378700" y="3400168"/>
            <a:ext cx="4813300" cy="638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SE EJECUTA INSERTAR</a:t>
            </a:r>
          </a:p>
        </p:txBody>
      </p:sp>
    </p:spTree>
    <p:extLst>
      <p:ext uri="{BB962C8B-B14F-4D97-AF65-F5344CB8AC3E}">
        <p14:creationId xmlns:p14="http://schemas.microsoft.com/office/powerpoint/2010/main" val="95660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32366" y="66764"/>
            <a:ext cx="69605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1º Ejecución insertar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173164"/>
              </p:ext>
            </p:extLst>
          </p:nvPr>
        </p:nvGraphicFramePr>
        <p:xfrm>
          <a:off x="362457" y="3127172"/>
          <a:ext cx="55270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416">
                  <a:extLst>
                    <a:ext uri="{9D8B030D-6E8A-4147-A177-3AD203B41FA5}">
                      <a16:colId xmlns:a16="http://schemas.microsoft.com/office/drawing/2014/main" val="2552209758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535774195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213064426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36152826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1522473565"/>
                    </a:ext>
                  </a:extLst>
                </a:gridCol>
              </a:tblGrid>
              <a:tr h="857297"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32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748511"/>
                  </a:ext>
                </a:extLst>
              </a:tr>
            </a:tbl>
          </a:graphicData>
        </a:graphic>
      </p:graphicFrame>
      <p:sp>
        <p:nvSpPr>
          <p:cNvPr id="6" name="Abrir llave 5"/>
          <p:cNvSpPr/>
          <p:nvPr/>
        </p:nvSpPr>
        <p:spPr>
          <a:xfrm rot="5400000">
            <a:off x="2934246" y="491"/>
            <a:ext cx="414721" cy="5661864"/>
          </a:xfrm>
          <a:prstGeom prst="leftBrace">
            <a:avLst>
              <a:gd name="adj1" fmla="val 0"/>
              <a:gd name="adj2" fmla="val 49846"/>
            </a:avLst>
          </a:prstGeom>
          <a:noFill/>
          <a:ln w="57150">
            <a:solidFill>
              <a:srgbClr val="FF8A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6772" y="1989029"/>
            <a:ext cx="11831534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000" b="1" dirty="0">
                <a:solidFill>
                  <a:srgbClr val="FF8A3B"/>
                </a:solidFill>
              </a:rPr>
              <a:t>1º Parámetro: EL ARREGLO</a:t>
            </a:r>
            <a:endParaRPr lang="es-AR" sz="4000" b="1" dirty="0">
              <a:solidFill>
                <a:srgbClr val="FF8A3B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000154" y="4277760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chemeClr val="tx1"/>
                </a:solidFill>
              </a:rPr>
              <a:t>3</a:t>
            </a:r>
            <a:endParaRPr lang="es-AR" sz="4400" b="1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00802" y="4300010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0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877833" y="4319322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chemeClr val="tx1"/>
                </a:solidFill>
              </a:rPr>
              <a:t>2</a:t>
            </a:r>
            <a:endParaRPr lang="es-AR" sz="4400" b="1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849137" y="4296606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chemeClr val="tx1"/>
                </a:solidFill>
              </a:rPr>
              <a:t>1</a:t>
            </a:r>
            <a:endParaRPr lang="es-AR" sz="4400" b="1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5061463" y="4296606"/>
            <a:ext cx="496328" cy="536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chemeClr val="tx1"/>
                </a:solidFill>
              </a:rPr>
              <a:t>4</a:t>
            </a:r>
            <a:endParaRPr lang="es-AR" sz="4400" b="1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481" y="982590"/>
            <a:ext cx="7804503" cy="76684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037787" y="982590"/>
            <a:ext cx="700283" cy="7668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noFill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5857733" y="1002596"/>
            <a:ext cx="626958" cy="7668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noFill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741287" y="982590"/>
            <a:ext cx="2602822" cy="7668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noFill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955481" y="5029043"/>
            <a:ext cx="10236519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4400" b="1" dirty="0">
                <a:solidFill>
                  <a:srgbClr val="FFFF00"/>
                </a:solidFill>
              </a:rPr>
              <a:t>2º Parámetro: </a:t>
            </a:r>
            <a:r>
              <a:rPr lang="es-ES" sz="4400" b="1" dirty="0" err="1">
                <a:solidFill>
                  <a:srgbClr val="FFFF00"/>
                </a:solidFill>
              </a:rPr>
              <a:t>Ult</a:t>
            </a:r>
            <a:r>
              <a:rPr lang="es-ES" sz="4400" b="1" dirty="0">
                <a:solidFill>
                  <a:srgbClr val="FFFF00"/>
                </a:solidFill>
              </a:rPr>
              <a:t>. </a:t>
            </a:r>
            <a:r>
              <a:rPr lang="es-ES" sz="4400" b="1" dirty="0" err="1">
                <a:solidFill>
                  <a:srgbClr val="FFFF00"/>
                </a:solidFill>
              </a:rPr>
              <a:t>Pos</a:t>
            </a:r>
            <a:r>
              <a:rPr lang="es-ES" sz="4400" b="1" dirty="0">
                <a:solidFill>
                  <a:srgbClr val="FFFF00"/>
                </a:solidFill>
              </a:rPr>
              <a:t> Ordenada = 0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955481" y="5881192"/>
            <a:ext cx="10587351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92D050"/>
                </a:solidFill>
              </a:rPr>
              <a:t>3º Parámetro: DATO A INSERTAR = 1</a:t>
            </a:r>
            <a:endParaRPr lang="es-AR" sz="4400" b="1" dirty="0">
              <a:solidFill>
                <a:srgbClr val="92D050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7433565" y="378969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chemeClr val="tx1"/>
                </a:solidFill>
              </a:rPr>
              <a:t>0</a:t>
            </a:r>
            <a:endParaRPr lang="es-AR" sz="4400" b="1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7794534" y="388379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chemeClr val="tx1"/>
                </a:solidFill>
              </a:rPr>
              <a:t>+</a:t>
            </a:r>
            <a:endParaRPr lang="es-AR" sz="4400" b="1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8229202" y="38785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chemeClr val="tx1"/>
                </a:solidFill>
              </a:rPr>
              <a:t>1</a:t>
            </a:r>
            <a:endParaRPr lang="es-AR" sz="4400" b="1" dirty="0">
              <a:solidFill>
                <a:schemeClr val="tx1"/>
              </a:solidFill>
            </a:endParaRPr>
          </a:p>
        </p:txBody>
      </p:sp>
      <p:cxnSp>
        <p:nvCxnSpPr>
          <p:cNvPr id="26" name="Conector recto de flecha 25"/>
          <p:cNvCxnSpPr>
            <a:cxnSpLocks/>
          </p:cNvCxnSpPr>
          <p:nvPr/>
        </p:nvCxnSpPr>
        <p:spPr>
          <a:xfrm>
            <a:off x="8644140" y="1574800"/>
            <a:ext cx="1084607" cy="42806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5"/>
          <p:cNvCxnSpPr>
            <a:cxnSpLocks/>
          </p:cNvCxnSpPr>
          <p:nvPr/>
        </p:nvCxnSpPr>
        <p:spPr>
          <a:xfrm>
            <a:off x="6229135" y="1694444"/>
            <a:ext cx="702728" cy="333459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5">
            <a:extLst>
              <a:ext uri="{FF2B5EF4-FFF2-40B4-BE49-F238E27FC236}">
                <a16:creationId xmlns:a16="http://schemas.microsoft.com/office/drawing/2014/main" id="{619AD384-4219-4060-B6D1-17515EB770B2}"/>
              </a:ext>
            </a:extLst>
          </p:cNvPr>
          <p:cNvCxnSpPr>
            <a:cxnSpLocks/>
          </p:cNvCxnSpPr>
          <p:nvPr/>
        </p:nvCxnSpPr>
        <p:spPr>
          <a:xfrm flipH="1">
            <a:off x="5374155" y="1574800"/>
            <a:ext cx="69640" cy="48602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25">
            <a:extLst>
              <a:ext uri="{FF2B5EF4-FFF2-40B4-BE49-F238E27FC236}">
                <a16:creationId xmlns:a16="http://schemas.microsoft.com/office/drawing/2014/main" id="{2012714D-AFDE-45DD-A448-1288404AE090}"/>
              </a:ext>
            </a:extLst>
          </p:cNvPr>
          <p:cNvCxnSpPr>
            <a:cxnSpLocks/>
          </p:cNvCxnSpPr>
          <p:nvPr/>
        </p:nvCxnSpPr>
        <p:spPr>
          <a:xfrm flipH="1" flipV="1">
            <a:off x="1064871" y="4881821"/>
            <a:ext cx="1333300" cy="45861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25">
            <a:extLst>
              <a:ext uri="{FF2B5EF4-FFF2-40B4-BE49-F238E27FC236}">
                <a16:creationId xmlns:a16="http://schemas.microsoft.com/office/drawing/2014/main" id="{46389D58-02D3-4D35-8A66-83E3F794652B}"/>
              </a:ext>
            </a:extLst>
          </p:cNvPr>
          <p:cNvCxnSpPr>
            <a:cxnSpLocks/>
          </p:cNvCxnSpPr>
          <p:nvPr/>
        </p:nvCxnSpPr>
        <p:spPr>
          <a:xfrm flipV="1">
            <a:off x="2218157" y="3715102"/>
            <a:ext cx="4718" cy="2374145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9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  <p:bldP spid="11" grpId="0"/>
      <p:bldP spid="12" grpId="0"/>
      <p:bldP spid="13" grpId="0"/>
      <p:bldP spid="14" grpId="0"/>
      <p:bldP spid="3" grpId="0" animBg="1"/>
      <p:bldP spid="15" grpId="0" animBg="1"/>
      <p:bldP spid="16" grpId="0" animBg="1"/>
      <p:bldP spid="17" grpId="0"/>
      <p:bldP spid="18" grpId="0"/>
      <p:bldP spid="21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n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95" y="2781991"/>
            <a:ext cx="10034508" cy="398127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396369" y="142293"/>
            <a:ext cx="86084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1º Ejecución de Insertar()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794493"/>
              </p:ext>
            </p:extLst>
          </p:nvPr>
        </p:nvGraphicFramePr>
        <p:xfrm>
          <a:off x="3319803" y="1065623"/>
          <a:ext cx="55270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416">
                  <a:extLst>
                    <a:ext uri="{9D8B030D-6E8A-4147-A177-3AD203B41FA5}">
                      <a16:colId xmlns:a16="http://schemas.microsoft.com/office/drawing/2014/main" val="2552209758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535774195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213064426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36152826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1522473565"/>
                    </a:ext>
                  </a:extLst>
                </a:gridCol>
              </a:tblGrid>
              <a:tr h="857297"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163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s-AR" sz="60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32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748511"/>
                  </a:ext>
                </a:extLst>
              </a:tr>
            </a:tbl>
          </a:graphicData>
        </a:graphic>
      </p:graphicFrame>
      <p:sp>
        <p:nvSpPr>
          <p:cNvPr id="10" name="Rectángulo 9"/>
          <p:cNvSpPr/>
          <p:nvPr/>
        </p:nvSpPr>
        <p:spPr>
          <a:xfrm>
            <a:off x="6938938" y="2177770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3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634322" y="2123101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0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835179" y="2177771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2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747405" y="2177771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1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8052021" y="2181975"/>
            <a:ext cx="496328" cy="536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4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38365" y="2061655"/>
            <a:ext cx="2794783" cy="501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000" b="1" dirty="0" err="1">
                <a:solidFill>
                  <a:schemeClr val="tx1"/>
                </a:solidFill>
              </a:rPr>
              <a:t>Ult.PosOrd</a:t>
            </a:r>
            <a:endParaRPr lang="es-AR" sz="4000" b="1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3319803" y="426049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0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3393989" y="2061655"/>
            <a:ext cx="992448" cy="65687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Elipse 24"/>
          <p:cNvSpPr/>
          <p:nvPr/>
        </p:nvSpPr>
        <p:spPr>
          <a:xfrm>
            <a:off x="4498811" y="1086391"/>
            <a:ext cx="992448" cy="9752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2688370" y="2415577"/>
            <a:ext cx="95562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H="1">
            <a:off x="2236505" y="1474573"/>
            <a:ext cx="25109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-193817" y="1086391"/>
            <a:ext cx="2674007" cy="501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>
                <a:solidFill>
                  <a:schemeClr val="tx1"/>
                </a:solidFill>
              </a:rPr>
              <a:t>Dato</a:t>
            </a:r>
            <a:endParaRPr lang="es-AR" sz="4000" b="1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3661499" y="4260494"/>
            <a:ext cx="1025831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&gt;= 0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4636875" y="426049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rgbClr val="00B050"/>
                </a:solidFill>
              </a:rPr>
              <a:t>V</a:t>
            </a:r>
            <a:endParaRPr lang="es-AR" sz="3000" b="1" dirty="0">
              <a:solidFill>
                <a:srgbClr val="00B050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5204259" y="4260494"/>
            <a:ext cx="749687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rgbClr val="FF0000"/>
                </a:solidFill>
              </a:rPr>
              <a:t>&amp;&amp;</a:t>
            </a:r>
            <a:endParaRPr lang="es-AR" sz="3000" b="1" dirty="0">
              <a:solidFill>
                <a:srgbClr val="FF0000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5937217" y="426049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1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6331507" y="426049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&lt;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6686904" y="4240407"/>
            <a:ext cx="1687041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A[0] = 3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8233014" y="4250450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rgbClr val="00B050"/>
                </a:solidFill>
              </a:rPr>
              <a:t>V</a:t>
            </a:r>
            <a:endParaRPr lang="es-AR" sz="3000" b="1" dirty="0">
              <a:solidFill>
                <a:srgbClr val="00B050"/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3840558" y="5020419"/>
            <a:ext cx="2788842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A[0+1] = A[0]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9560560" y="2941149"/>
            <a:ext cx="1463039" cy="931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b="1" dirty="0">
                <a:solidFill>
                  <a:srgbClr val="FF0000"/>
                </a:solidFill>
              </a:rPr>
              <a:t>(1)</a:t>
            </a:r>
            <a:endParaRPr lang="es-AR" sz="6000" b="1" dirty="0">
              <a:solidFill>
                <a:srgbClr val="FF0000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7344733" y="2925128"/>
            <a:ext cx="1191034" cy="947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b="1" dirty="0">
                <a:solidFill>
                  <a:srgbClr val="FF0000"/>
                </a:solidFill>
              </a:rPr>
              <a:t>(0)</a:t>
            </a:r>
            <a:endParaRPr lang="es-AR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16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8" grpId="0" animBg="1"/>
      <p:bldP spid="25" grpId="0" animBg="1"/>
      <p:bldP spid="33" grpId="0"/>
      <p:bldP spid="37" grpId="0"/>
      <p:bldP spid="38" grpId="0"/>
      <p:bldP spid="39" grpId="0"/>
      <p:bldP spid="42" grpId="0"/>
      <p:bldP spid="44" grpId="0"/>
      <p:bldP spid="45" grpId="0"/>
      <p:bldP spid="46" grpId="0"/>
      <p:bldP spid="47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n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95" y="2781991"/>
            <a:ext cx="10034508" cy="3981274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417033"/>
              </p:ext>
            </p:extLst>
          </p:nvPr>
        </p:nvGraphicFramePr>
        <p:xfrm>
          <a:off x="3319803" y="1065623"/>
          <a:ext cx="55270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416">
                  <a:extLst>
                    <a:ext uri="{9D8B030D-6E8A-4147-A177-3AD203B41FA5}">
                      <a16:colId xmlns:a16="http://schemas.microsoft.com/office/drawing/2014/main" val="2552209758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535774195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213064426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236152826"/>
                    </a:ext>
                  </a:extLst>
                </a:gridCol>
                <a:gridCol w="1105416">
                  <a:extLst>
                    <a:ext uri="{9D8B030D-6E8A-4147-A177-3AD203B41FA5}">
                      <a16:colId xmlns:a16="http://schemas.microsoft.com/office/drawing/2014/main" val="1522473565"/>
                    </a:ext>
                  </a:extLst>
                </a:gridCol>
              </a:tblGrid>
              <a:tr h="857297"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s-AR" sz="60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AR" sz="6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32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748511"/>
                  </a:ext>
                </a:extLst>
              </a:tr>
            </a:tbl>
          </a:graphicData>
        </a:graphic>
      </p:graphicFrame>
      <p:sp>
        <p:nvSpPr>
          <p:cNvPr id="10" name="Rectángulo 9"/>
          <p:cNvSpPr/>
          <p:nvPr/>
        </p:nvSpPr>
        <p:spPr>
          <a:xfrm>
            <a:off x="6938938" y="2177770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3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634322" y="2123101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0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835179" y="2177771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2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747405" y="2177771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1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8052021" y="2181975"/>
            <a:ext cx="496328" cy="536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rgbClr val="FFFF00"/>
                </a:solidFill>
              </a:rPr>
              <a:t>4</a:t>
            </a:r>
            <a:endParaRPr lang="es-AR" sz="4400" b="1" dirty="0">
              <a:solidFill>
                <a:srgbClr val="FFFF00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38365" y="2061655"/>
            <a:ext cx="2674007" cy="501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>
                <a:solidFill>
                  <a:schemeClr val="tx1"/>
                </a:solidFill>
              </a:rPr>
              <a:t>Pos Inicial</a:t>
            </a:r>
            <a:endParaRPr lang="es-AR" sz="4000" b="1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3319803" y="426049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0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3393989" y="2123101"/>
            <a:ext cx="992448" cy="59542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Elipse 24"/>
          <p:cNvSpPr/>
          <p:nvPr/>
        </p:nvSpPr>
        <p:spPr>
          <a:xfrm>
            <a:off x="4498811" y="1065623"/>
            <a:ext cx="992448" cy="95307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2688370" y="2402877"/>
            <a:ext cx="95562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H="1" flipV="1">
            <a:off x="2236505" y="1474573"/>
            <a:ext cx="2510900" cy="675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-193817" y="1086391"/>
            <a:ext cx="2674007" cy="501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>
                <a:solidFill>
                  <a:schemeClr val="tx1"/>
                </a:solidFill>
              </a:rPr>
              <a:t>Dato</a:t>
            </a:r>
            <a:endParaRPr lang="es-AR" sz="4000" b="1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3661499" y="4260494"/>
            <a:ext cx="1025831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&gt;= 0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4636875" y="426049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rgbClr val="00B050"/>
                </a:solidFill>
              </a:rPr>
              <a:t>V</a:t>
            </a:r>
            <a:endParaRPr lang="es-AR" sz="3000" b="1" dirty="0">
              <a:solidFill>
                <a:srgbClr val="00B050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5204259" y="4260494"/>
            <a:ext cx="749687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rgbClr val="FF0000"/>
                </a:solidFill>
              </a:rPr>
              <a:t>&amp;&amp;</a:t>
            </a:r>
            <a:endParaRPr lang="es-AR" sz="3000" b="1" dirty="0">
              <a:solidFill>
                <a:srgbClr val="FF0000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5937217" y="426049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1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6331507" y="4260494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&lt;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6686904" y="4240407"/>
            <a:ext cx="1687041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A[0] = 3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8233014" y="4250450"/>
            <a:ext cx="496328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rgbClr val="00B050"/>
                </a:solidFill>
              </a:rPr>
              <a:t>V</a:t>
            </a:r>
            <a:endParaRPr lang="es-AR" sz="3000" b="1" dirty="0">
              <a:solidFill>
                <a:srgbClr val="00B050"/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3840558" y="5020419"/>
            <a:ext cx="2788842" cy="54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A[0+1] = A[0]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6614160" y="5020419"/>
            <a:ext cx="4246880" cy="540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chemeClr val="bg1"/>
                </a:solidFill>
              </a:rPr>
              <a:t>Copio el 3 en la pos 1</a:t>
            </a:r>
            <a:endParaRPr lang="es-AR" sz="3000" b="1" dirty="0">
              <a:solidFill>
                <a:schemeClr val="bg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7344733" y="2925128"/>
            <a:ext cx="1191034" cy="947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b="1" dirty="0">
                <a:solidFill>
                  <a:srgbClr val="FF0000"/>
                </a:solidFill>
              </a:rPr>
              <a:t>(0)</a:t>
            </a:r>
            <a:endParaRPr lang="es-AR" sz="6000" b="1" dirty="0">
              <a:solidFill>
                <a:srgbClr val="FF0000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9560560" y="2941149"/>
            <a:ext cx="1463039" cy="931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b="1" dirty="0">
                <a:solidFill>
                  <a:srgbClr val="FF0000"/>
                </a:solidFill>
              </a:rPr>
              <a:t>(1)</a:t>
            </a:r>
            <a:endParaRPr lang="es-AR" sz="6000" b="1" dirty="0">
              <a:solidFill>
                <a:srgbClr val="FF0000"/>
              </a:solidFill>
            </a:endParaRPr>
          </a:p>
        </p:txBody>
      </p:sp>
      <p:sp>
        <p:nvSpPr>
          <p:cNvPr id="32" name="Rectángulo 3"/>
          <p:cNvSpPr/>
          <p:nvPr/>
        </p:nvSpPr>
        <p:spPr>
          <a:xfrm>
            <a:off x="1396369" y="142293"/>
            <a:ext cx="86084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1º Ejecución de Insertar()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3" name="2 Conector recto de flecha"/>
          <p:cNvCxnSpPr/>
          <p:nvPr/>
        </p:nvCxnSpPr>
        <p:spPr>
          <a:xfrm flipH="1" flipV="1">
            <a:off x="5243733" y="1830952"/>
            <a:ext cx="3130212" cy="318946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28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7094</TotalTime>
  <Words>1180</Words>
  <Application>Microsoft Office PowerPoint</Application>
  <PresentationFormat>Panorámica</PresentationFormat>
  <Paragraphs>578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9" baseType="lpstr">
      <vt:lpstr>Arial</vt:lpstr>
      <vt:lpstr>Century Gothic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 Chaldu</dc:creator>
  <cp:lastModifiedBy>ARCHUBY LAURA CAROLINA</cp:lastModifiedBy>
  <cp:revision>202</cp:revision>
  <dcterms:created xsi:type="dcterms:W3CDTF">2019-05-09T11:31:02Z</dcterms:created>
  <dcterms:modified xsi:type="dcterms:W3CDTF">2021-05-13T11:31:36Z</dcterms:modified>
</cp:coreProperties>
</file>