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ballero" userId="ff3229c3a9af2a69" providerId="LiveId" clId="{722FDAE4-E5EF-42A3-AF50-19AD26E84876}"/>
    <pc:docChg chg="undo custSel modSld">
      <pc:chgData name="Jose Caballero" userId="ff3229c3a9af2a69" providerId="LiveId" clId="{722FDAE4-E5EF-42A3-AF50-19AD26E84876}" dt="2021-06-15T17:30:23.747" v="76" actId="14100"/>
      <pc:docMkLst>
        <pc:docMk/>
      </pc:docMkLst>
      <pc:sldChg chg="modSp mod">
        <pc:chgData name="Jose Caballero" userId="ff3229c3a9af2a69" providerId="LiveId" clId="{722FDAE4-E5EF-42A3-AF50-19AD26E84876}" dt="2021-06-15T17:30:23.747" v="76" actId="14100"/>
        <pc:sldMkLst>
          <pc:docMk/>
          <pc:sldMk cId="0" sldId="256"/>
        </pc:sldMkLst>
        <pc:spChg chg="mod">
          <ac:chgData name="Jose Caballero" userId="ff3229c3a9af2a69" providerId="LiveId" clId="{722FDAE4-E5EF-42A3-AF50-19AD26E84876}" dt="2021-06-15T17:30:10.311" v="7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se Caballero" userId="ff3229c3a9af2a69" providerId="LiveId" clId="{722FDAE4-E5EF-42A3-AF50-19AD26E84876}" dt="2021-06-15T17:30:23.747" v="76" actId="14100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80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0" y="17526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9525">
            <a:solidFill>
              <a:srgbClr val="F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9900" y="816609"/>
            <a:ext cx="412419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303" y="1933778"/>
            <a:ext cx="8239125" cy="4585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45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829" y="2991739"/>
            <a:ext cx="5022215" cy="92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41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INGENIERIA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DATOS</a:t>
            </a:r>
            <a:endParaRPr sz="3000" dirty="0">
              <a:latin typeface="Verdana"/>
              <a:cs typeface="Verdana"/>
            </a:endParaRPr>
          </a:p>
          <a:p>
            <a:pPr marL="635" algn="ctr">
              <a:lnSpc>
                <a:spcPts val="3650"/>
              </a:lnSpc>
            </a:pPr>
            <a:r>
              <a:rPr sz="3200" b="0" dirty="0">
                <a:solidFill>
                  <a:srgbClr val="FFFFFF"/>
                </a:solidFill>
                <a:latin typeface="Verdana"/>
                <a:cs typeface="Verdana"/>
              </a:rPr>
              <a:t>SQL – </a:t>
            </a:r>
            <a:r>
              <a:rPr sz="3200" b="0" spc="-5" dirty="0">
                <a:solidFill>
                  <a:srgbClr val="FFFFFF"/>
                </a:solidFill>
                <a:latin typeface="Verdana"/>
                <a:cs typeface="Verdana"/>
              </a:rPr>
              <a:t>Objetos </a:t>
            </a:r>
            <a:r>
              <a:rPr sz="3200" b="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b="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FFFFFF"/>
                </a:solidFill>
                <a:latin typeface="Verdana"/>
                <a:cs typeface="Verdana"/>
              </a:rPr>
              <a:t>DCL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9653" y="3842384"/>
            <a:ext cx="2503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Verdana"/>
                <a:cs typeface="Verdana"/>
              </a:rPr>
              <a:t>SEMANA</a:t>
            </a:r>
            <a:r>
              <a:rPr sz="30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1255014"/>
            <a:ext cx="2353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CARRERA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900" spc="-5" dirty="0">
                <a:solidFill>
                  <a:srgbClr val="FFFFFF"/>
                </a:solidFill>
                <a:latin typeface="Verdana"/>
                <a:cs typeface="Verdana"/>
              </a:rPr>
              <a:t>INGENIERÍA </a:t>
            </a:r>
            <a:r>
              <a:rPr sz="9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9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Verdana"/>
                <a:cs typeface="Verdana"/>
              </a:rPr>
              <a:t>SISTEMAS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773" y="5488559"/>
            <a:ext cx="2036179" cy="5296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0"/>
              </a:spcBef>
            </a:pPr>
            <a:r>
              <a:rPr lang="en-US"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INGENIERIA </a:t>
            </a:r>
            <a:r>
              <a:rPr lang="en-US"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lang="en-US" sz="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800" spc="-10" dirty="0">
                <a:solidFill>
                  <a:srgbClr val="FFFFFF"/>
                </a:solidFill>
                <a:latin typeface="Times New Roman"/>
                <a:cs typeface="Times New Roman"/>
              </a:rPr>
              <a:t>DATOS</a:t>
            </a:r>
            <a:endParaRPr lang="en-US"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90"/>
              </a:spcBef>
            </a:pPr>
            <a:endParaRPr lang="en-US" sz="800" spc="-1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90"/>
              </a:spcBef>
            </a:pPr>
            <a:r>
              <a:rPr lang="en-US" sz="800" spc="-15" dirty="0">
                <a:solidFill>
                  <a:srgbClr val="FFFFFF"/>
                </a:solidFill>
                <a:latin typeface="Times New Roman"/>
                <a:cs typeface="Times New Roman"/>
              </a:rPr>
              <a:t>ÁREA DE INGENIERÍA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4228" y="6276847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6336" y="2002102"/>
            <a:ext cx="7483728" cy="3851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6761" y="625220"/>
            <a:ext cx="6109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ACCESO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0323" y="6276847"/>
            <a:ext cx="1930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793" y="2233116"/>
            <a:ext cx="8761730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9560">
              <a:lnSpc>
                <a:spcPts val="2735"/>
              </a:lnSpc>
              <a:spcBef>
                <a:spcPts val="100"/>
              </a:spcBef>
              <a:buFont typeface="Times New Roman"/>
              <a:buChar char="•"/>
              <a:tabLst>
                <a:tab pos="301625" algn="l"/>
                <a:tab pos="302260" algn="l"/>
                <a:tab pos="3157855" algn="l"/>
                <a:tab pos="494919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GRANT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&lt;privilegio&gt;	</a:t>
            </a:r>
            <a:r>
              <a:rPr sz="2400" b="1" dirty="0">
                <a:latin typeface="Times New Roman"/>
                <a:cs typeface="Times New Roman"/>
              </a:rPr>
              <a:t>ON &lt;</a:t>
            </a:r>
            <a:r>
              <a:rPr sz="2400" dirty="0">
                <a:latin typeface="Times New Roman"/>
                <a:cs typeface="Times New Roman"/>
              </a:rPr>
              <a:t>objeto&gt;	</a:t>
            </a:r>
            <a:r>
              <a:rPr sz="2400" spc="-5" dirty="0">
                <a:latin typeface="Times New Roman"/>
                <a:cs typeface="Times New Roman"/>
              </a:rPr>
              <a:t>[ALL] </a:t>
            </a:r>
            <a:r>
              <a:rPr sz="2400" b="1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usuario / rol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302260">
              <a:lnSpc>
                <a:spcPts val="2735"/>
              </a:lnSpc>
            </a:pPr>
            <a:r>
              <a:rPr sz="2400" b="1" spc="-5" dirty="0">
                <a:latin typeface="Times New Roman"/>
                <a:cs typeface="Times New Roman"/>
              </a:rPr>
              <a:t>GRANT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GRANT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,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INSERT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400" spc="-5" dirty="0">
                <a:latin typeface="Courier New"/>
                <a:cs typeface="Courier New"/>
              </a:rPr>
              <a:t>EMPLEADO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  <a:p>
            <a:pPr marL="7162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ALUMNO01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6761" y="625220"/>
            <a:ext cx="6109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ACCESO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526" y="4522210"/>
          <a:ext cx="7560307" cy="71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4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93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GRANT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2480"/>
                        </a:lnSpc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EMPLEADO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ALUMNO02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39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GRANT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60"/>
                        </a:lnSpc>
                      </a:pPr>
                      <a:r>
                        <a:rPr sz="2400" b="1" spc="-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OP</a:t>
                      </a:r>
                      <a:r>
                        <a:rPr sz="2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TION</a:t>
                      </a:r>
                      <a:r>
                        <a:rPr sz="2400" b="1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6576" y="5563616"/>
            <a:ext cx="7328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REVOKE SELECT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ON </a:t>
            </a:r>
            <a:r>
              <a:rPr sz="2400" spc="-5" dirty="0">
                <a:latin typeface="Courier New"/>
                <a:cs typeface="Courier New"/>
              </a:rPr>
              <a:t>EMPLEADO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4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ALUMNO01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780526"/>
            <a:ext cx="3938904" cy="2240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Repaso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DML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Objetos de Base de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datos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DCL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Creación 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usuarios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Privilegios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8841" y="612724"/>
            <a:ext cx="1765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DML </a:t>
            </a:r>
            <a:r>
              <a:rPr dirty="0"/>
              <a:t>-</a:t>
            </a:r>
            <a:r>
              <a:rPr spc="-65" dirty="0"/>
              <a:t> </a:t>
            </a:r>
            <a:r>
              <a:rPr spc="-5" dirty="0"/>
              <a:t>REPASO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4143" y="6276847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2204465"/>
            <a:ext cx="8561705" cy="3903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76200" indent="-342900">
              <a:lnSpc>
                <a:spcPct val="90000"/>
              </a:lnSpc>
              <a:spcBef>
                <a:spcPts val="385"/>
              </a:spcBef>
              <a:buFont typeface="Times New Roman"/>
              <a:buChar char="•"/>
              <a:tabLst>
                <a:tab pos="354965" algn="l"/>
                <a:tab pos="355600" algn="l"/>
                <a:tab pos="1812289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SELECT:	</a:t>
            </a:r>
            <a:r>
              <a:rPr sz="2400" dirty="0">
                <a:latin typeface="Times New Roman"/>
                <a:cs typeface="Times New Roman"/>
              </a:rPr>
              <a:t>Consulta (recupera datos) de una o </a:t>
            </a:r>
            <a:r>
              <a:rPr sz="2400" spc="-10" dirty="0">
                <a:latin typeface="Times New Roman"/>
                <a:cs typeface="Times New Roman"/>
              </a:rPr>
              <a:t>más </a:t>
            </a:r>
            <a:r>
              <a:rPr sz="2400" dirty="0">
                <a:latin typeface="Times New Roman"/>
                <a:cs typeface="Times New Roman"/>
              </a:rPr>
              <a:t>tablas 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vistas.  El resultado es una tabla (filas y </a:t>
            </a:r>
            <a:r>
              <a:rPr sz="2400" spc="-5" dirty="0">
                <a:latin typeface="Times New Roman"/>
                <a:cs typeface="Times New Roman"/>
              </a:rPr>
              <a:t>columnas) que </a:t>
            </a:r>
            <a:r>
              <a:rPr sz="2400" dirty="0">
                <a:latin typeface="Times New Roman"/>
                <a:cs typeface="Times New Roman"/>
              </a:rPr>
              <a:t>a su vez puede ser  usada en otra </a:t>
            </a:r>
            <a:r>
              <a:rPr sz="2400" spc="-5" dirty="0">
                <a:latin typeface="Times New Roman"/>
                <a:cs typeface="Times New Roman"/>
              </a:rPr>
              <a:t>sentencia DML </a:t>
            </a:r>
            <a:r>
              <a:rPr sz="2400" dirty="0">
                <a:latin typeface="Times New Roman"/>
                <a:cs typeface="Times New Roman"/>
              </a:rPr>
              <a:t>(en ese caso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dice “subquery” o  vista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temporal).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4965" algn="l"/>
                <a:tab pos="355600" algn="l"/>
                <a:tab pos="1745614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INSERT:	</a:t>
            </a:r>
            <a:r>
              <a:rPr sz="2400" dirty="0">
                <a:latin typeface="Times New Roman"/>
                <a:cs typeface="Times New Roman"/>
              </a:rPr>
              <a:t>Inserta nueva(s) fila(s) a una tabla o a una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vista.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DELETE: </a:t>
            </a:r>
            <a:r>
              <a:rPr sz="2400" spc="-5" dirty="0">
                <a:latin typeface="Times New Roman"/>
                <a:cs typeface="Times New Roman"/>
              </a:rPr>
              <a:t>Elimina </a:t>
            </a:r>
            <a:r>
              <a:rPr sz="2400" dirty="0">
                <a:latin typeface="Times New Roman"/>
                <a:cs typeface="Times New Roman"/>
              </a:rPr>
              <a:t>las </a:t>
            </a:r>
            <a:r>
              <a:rPr sz="2400" spc="-5" dirty="0">
                <a:latin typeface="Times New Roman"/>
                <a:cs typeface="Times New Roman"/>
              </a:rPr>
              <a:t>filas </a:t>
            </a:r>
            <a:r>
              <a:rPr sz="2400" dirty="0">
                <a:latin typeface="Times New Roman"/>
                <a:cs typeface="Times New Roman"/>
              </a:rPr>
              <a:t>de una tabla o vista que </a:t>
            </a:r>
            <a:r>
              <a:rPr sz="2400" spc="-5" dirty="0">
                <a:latin typeface="Times New Roman"/>
                <a:cs typeface="Times New Roman"/>
              </a:rPr>
              <a:t>cumplan </a:t>
            </a:r>
            <a:r>
              <a:rPr sz="2400" dirty="0">
                <a:latin typeface="Times New Roman"/>
                <a:cs typeface="Times New Roman"/>
              </a:rPr>
              <a:t>la  condición </a:t>
            </a:r>
            <a:r>
              <a:rPr sz="2400" spc="-10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(el predicado).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especifica la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condición,  todas </a:t>
            </a:r>
            <a:r>
              <a:rPr sz="2400" spc="-5" dirty="0">
                <a:latin typeface="Times New Roman"/>
                <a:cs typeface="Times New Roman"/>
              </a:rPr>
              <a:t>las </a:t>
            </a:r>
            <a:r>
              <a:rPr sz="2400" dirty="0">
                <a:latin typeface="Times New Roman"/>
                <a:cs typeface="Times New Roman"/>
              </a:rPr>
              <a:t>filas </a:t>
            </a:r>
            <a:r>
              <a:rPr sz="2400" spc="-5" dirty="0">
                <a:latin typeface="Times New Roman"/>
                <a:cs typeface="Times New Roman"/>
              </a:rPr>
              <a:t>son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eliminadas.</a:t>
            </a:r>
            <a:endParaRPr sz="2400">
              <a:latin typeface="Times New Roman"/>
              <a:cs typeface="Times New Roman"/>
            </a:endParaRPr>
          </a:p>
          <a:p>
            <a:pPr marL="355600" marR="409575" indent="-342900">
              <a:lnSpc>
                <a:spcPct val="9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UPDATE: </a:t>
            </a:r>
            <a:r>
              <a:rPr sz="2400" dirty="0">
                <a:latin typeface="Times New Roman"/>
                <a:cs typeface="Times New Roman"/>
              </a:rPr>
              <a:t>Actualiza </a:t>
            </a:r>
            <a:r>
              <a:rPr sz="2400" spc="-5" dirty="0">
                <a:latin typeface="Times New Roman"/>
                <a:cs typeface="Times New Roman"/>
              </a:rPr>
              <a:t>(modifica) los valores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columnas </a:t>
            </a:r>
            <a:r>
              <a:rPr sz="2400" dirty="0">
                <a:latin typeface="Times New Roman"/>
                <a:cs typeface="Times New Roman"/>
              </a:rPr>
              <a:t>en las  </a:t>
            </a:r>
            <a:r>
              <a:rPr sz="2400" spc="-5" dirty="0">
                <a:latin typeface="Times New Roman"/>
                <a:cs typeface="Times New Roman"/>
              </a:rPr>
              <a:t>filas </a:t>
            </a:r>
            <a:r>
              <a:rPr sz="2400" dirty="0">
                <a:latin typeface="Times New Roman"/>
                <a:cs typeface="Times New Roman"/>
              </a:rPr>
              <a:t>que </a:t>
            </a:r>
            <a:r>
              <a:rPr sz="2400" spc="-5" dirty="0">
                <a:latin typeface="Times New Roman"/>
                <a:cs typeface="Times New Roman"/>
              </a:rPr>
              <a:t>cumplan </a:t>
            </a:r>
            <a:r>
              <a:rPr sz="2400" dirty="0">
                <a:latin typeface="Times New Roman"/>
                <a:cs typeface="Times New Roman"/>
              </a:rPr>
              <a:t>la condición </a:t>
            </a:r>
            <a:r>
              <a:rPr sz="2400" spc="-10" dirty="0">
                <a:latin typeface="Times New Roman"/>
                <a:cs typeface="Times New Roman"/>
              </a:rPr>
              <a:t>WHERE. </a:t>
            </a:r>
            <a:r>
              <a:rPr sz="2400" dirty="0">
                <a:latin typeface="Times New Roman"/>
                <a:cs typeface="Times New Roman"/>
              </a:rPr>
              <a:t>Si no se especifica la  condición, todas </a:t>
            </a:r>
            <a:r>
              <a:rPr sz="2400" spc="-5" dirty="0">
                <a:latin typeface="Times New Roman"/>
                <a:cs typeface="Times New Roman"/>
              </a:rPr>
              <a:t>las </a:t>
            </a:r>
            <a:r>
              <a:rPr sz="2400" dirty="0">
                <a:latin typeface="Times New Roman"/>
                <a:cs typeface="Times New Roman"/>
              </a:rPr>
              <a:t>filas </a:t>
            </a:r>
            <a:r>
              <a:rPr sz="2400" spc="-5" dirty="0">
                <a:latin typeface="Times New Roman"/>
                <a:cs typeface="Times New Roman"/>
              </a:rPr>
              <a:t>son </a:t>
            </a:r>
            <a:r>
              <a:rPr sz="2400" dirty="0">
                <a:latin typeface="Times New Roman"/>
                <a:cs typeface="Times New Roman"/>
              </a:rPr>
              <a:t>actualizadas.Operaciones sobre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6045809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conjunto de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registros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6843" y="6308963"/>
            <a:ext cx="8953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1943100"/>
            <a:ext cx="8425180" cy="4663440"/>
          </a:xfrm>
          <a:custGeom>
            <a:avLst/>
            <a:gdLst/>
            <a:ahLst/>
            <a:cxnLst/>
            <a:rect l="l" t="t" r="r" b="b"/>
            <a:pathLst>
              <a:path w="8425180" h="4663440">
                <a:moveTo>
                  <a:pt x="8424672" y="0"/>
                </a:moveTo>
                <a:lnTo>
                  <a:pt x="0" y="0"/>
                </a:lnTo>
                <a:lnTo>
                  <a:pt x="0" y="4663440"/>
                </a:lnTo>
                <a:lnTo>
                  <a:pt x="8424672" y="4663440"/>
                </a:lnTo>
                <a:lnTo>
                  <a:pt x="84246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GROUP </a:t>
            </a:r>
            <a:r>
              <a:rPr b="1" spc="-70" dirty="0">
                <a:latin typeface="Times New Roman"/>
                <a:cs typeface="Times New Roman"/>
              </a:rPr>
              <a:t>BY: </a:t>
            </a:r>
            <a:r>
              <a:rPr dirty="0"/>
              <a:t>Agrupa </a:t>
            </a:r>
            <a:r>
              <a:rPr spc="-5" dirty="0"/>
              <a:t>filas seleccionadas </a:t>
            </a:r>
            <a:r>
              <a:rPr spc="-10" dirty="0"/>
              <a:t>en </a:t>
            </a:r>
            <a:r>
              <a:rPr dirty="0"/>
              <a:t>una </a:t>
            </a:r>
            <a:r>
              <a:rPr spc="-5" dirty="0"/>
              <a:t>sola con</a:t>
            </a:r>
            <a:r>
              <a:rPr spc="-15" dirty="0"/>
              <a:t> </a:t>
            </a:r>
            <a:r>
              <a:rPr spc="-5" dirty="0"/>
              <a:t>información</a:t>
            </a:r>
          </a:p>
          <a:p>
            <a:pPr marL="355600">
              <a:lnSpc>
                <a:spcPts val="2510"/>
              </a:lnSpc>
            </a:pPr>
            <a:r>
              <a:rPr dirty="0"/>
              <a:t>agregada, </a:t>
            </a:r>
            <a:r>
              <a:rPr spc="-5" dirty="0"/>
              <a:t>basándose en la(s)</a:t>
            </a:r>
            <a:r>
              <a:rPr spc="25" dirty="0"/>
              <a:t> </a:t>
            </a:r>
            <a:r>
              <a:rPr dirty="0"/>
              <a:t>expresión(es).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/>
          </a:p>
          <a:p>
            <a:pPr marL="355600" marR="600710" indent="-342900">
              <a:lnSpc>
                <a:spcPts val="238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45" dirty="0">
                <a:latin typeface="Times New Roman"/>
                <a:cs typeface="Times New Roman"/>
              </a:rPr>
              <a:t>HAVING: </a:t>
            </a:r>
            <a:r>
              <a:rPr spc="-5" dirty="0"/>
              <a:t>Restringe qué filas obtenidas por el GROUP BYserán  devueltas </a:t>
            </a:r>
            <a:r>
              <a:rPr dirty="0"/>
              <a:t>por </a:t>
            </a:r>
            <a:r>
              <a:rPr spc="-5" dirty="0"/>
              <a:t>el</a:t>
            </a:r>
            <a:r>
              <a:rPr spc="-25" dirty="0"/>
              <a:t> query.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50"/>
          </a:p>
          <a:p>
            <a:pPr marL="355600" marR="5080" indent="-342900">
              <a:lnSpc>
                <a:spcPts val="2380"/>
              </a:lnSpc>
              <a:buFont typeface="Arial"/>
              <a:buChar char="•"/>
              <a:tabLst>
                <a:tab pos="354965" algn="l"/>
                <a:tab pos="355600" algn="l"/>
                <a:tab pos="1574165" algn="l"/>
                <a:tab pos="3364229" algn="l"/>
              </a:tabLst>
            </a:pPr>
            <a:r>
              <a:rPr b="1" spc="-5" dirty="0">
                <a:latin typeface="Times New Roman"/>
                <a:cs typeface="Times New Roman"/>
              </a:rPr>
              <a:t>UNION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/	UNION</a:t>
            </a:r>
            <a:r>
              <a:rPr b="1" spc="-10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ALL:	</a:t>
            </a:r>
            <a:r>
              <a:rPr spc="-5" dirty="0"/>
              <a:t>Combinan (de acuerdo a la correspondiente  </a:t>
            </a:r>
            <a:r>
              <a:rPr dirty="0"/>
              <a:t>operación relacional) </a:t>
            </a:r>
            <a:r>
              <a:rPr spc="-5" dirty="0"/>
              <a:t>el </a:t>
            </a:r>
            <a:r>
              <a:rPr dirty="0"/>
              <a:t>resultado de dos </a:t>
            </a:r>
            <a:r>
              <a:rPr spc="-5" dirty="0"/>
              <a:t>queries en </a:t>
            </a:r>
            <a:r>
              <a:rPr dirty="0"/>
              <a:t>uno solo.  </a:t>
            </a:r>
            <a:r>
              <a:rPr spc="-5" dirty="0"/>
              <a:t>INTERSECT La cantidad y </a:t>
            </a:r>
            <a:r>
              <a:rPr dirty="0"/>
              <a:t>tipos </a:t>
            </a:r>
            <a:r>
              <a:rPr spc="-5" dirty="0"/>
              <a:t>de </a:t>
            </a:r>
            <a:r>
              <a:rPr dirty="0"/>
              <a:t>datos </a:t>
            </a:r>
            <a:r>
              <a:rPr spc="-5" dirty="0"/>
              <a:t>de las columnas </a:t>
            </a:r>
            <a:r>
              <a:rPr dirty="0"/>
              <a:t>de los  </a:t>
            </a:r>
            <a:r>
              <a:rPr spc="-5" dirty="0"/>
              <a:t>queries deben </a:t>
            </a:r>
            <a:r>
              <a:rPr spc="-10" dirty="0"/>
              <a:t>ser </a:t>
            </a:r>
            <a:r>
              <a:rPr spc="-5" dirty="0"/>
              <a:t>iguales </a:t>
            </a:r>
            <a:r>
              <a:rPr dirty="0"/>
              <a:t>(aunque </a:t>
            </a:r>
            <a:r>
              <a:rPr spc="-5" dirty="0"/>
              <a:t>se permiten diferentes</a:t>
            </a:r>
            <a:r>
              <a:rPr spc="70" dirty="0"/>
              <a:t> </a:t>
            </a:r>
            <a:r>
              <a:rPr dirty="0"/>
              <a:t>longitudes)</a:t>
            </a:r>
          </a:p>
          <a:p>
            <a:pPr marL="355600" indent="-342900">
              <a:lnSpc>
                <a:spcPct val="100000"/>
              </a:lnSpc>
              <a:spcBef>
                <a:spcPts val="20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ORDER </a:t>
            </a:r>
            <a:r>
              <a:rPr b="1" spc="-75" dirty="0">
                <a:latin typeface="Times New Roman"/>
                <a:cs typeface="Times New Roman"/>
              </a:rPr>
              <a:t>BY: </a:t>
            </a:r>
            <a:r>
              <a:rPr spc="-5" dirty="0"/>
              <a:t>Ordena las filas seleccionadas por un</a:t>
            </a:r>
            <a:r>
              <a:rPr spc="140" dirty="0"/>
              <a:t> </a:t>
            </a:r>
            <a:r>
              <a:rPr spc="-25" dirty="0"/>
              <a:t>query.</a:t>
            </a:r>
          </a:p>
          <a:p>
            <a:pPr marL="355600" indent="-342900">
              <a:lnSpc>
                <a:spcPts val="2510"/>
              </a:lnSpc>
              <a:spcBef>
                <a:spcPts val="21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FOR </a:t>
            </a:r>
            <a:r>
              <a:rPr b="1" spc="-30" dirty="0">
                <a:latin typeface="Times New Roman"/>
                <a:cs typeface="Times New Roman"/>
              </a:rPr>
              <a:t>UPDATE: </a:t>
            </a:r>
            <a:r>
              <a:rPr spc="-5" dirty="0"/>
              <a:t>Bloquea (“lock”) las filas seleccionadas </a:t>
            </a:r>
            <a:r>
              <a:rPr dirty="0"/>
              <a:t>por </a:t>
            </a:r>
            <a:r>
              <a:rPr spc="-5" dirty="0"/>
              <a:t>el</a:t>
            </a:r>
            <a:r>
              <a:rPr spc="120" dirty="0"/>
              <a:t> </a:t>
            </a:r>
            <a:r>
              <a:rPr spc="-5" dirty="0"/>
              <a:t>query</a:t>
            </a:r>
          </a:p>
          <a:p>
            <a:pPr marL="355600">
              <a:lnSpc>
                <a:spcPts val="2510"/>
              </a:lnSpc>
            </a:pPr>
            <a:r>
              <a:rPr spc="-5" dirty="0"/>
              <a:t>hasta </a:t>
            </a:r>
            <a:r>
              <a:rPr dirty="0"/>
              <a:t>que finalice </a:t>
            </a:r>
            <a:r>
              <a:rPr spc="-5" dirty="0"/>
              <a:t>la</a:t>
            </a:r>
            <a:r>
              <a:rPr dirty="0"/>
              <a:t> transacción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DML </a:t>
            </a:r>
            <a:r>
              <a:rPr dirty="0"/>
              <a:t>-</a:t>
            </a:r>
            <a:r>
              <a:rPr spc="-65" dirty="0"/>
              <a:t> </a:t>
            </a:r>
            <a:r>
              <a:rPr spc="-5" dirty="0"/>
              <a:t>REPASO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626" y="602741"/>
            <a:ext cx="7145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OPERACIONES DE</a:t>
            </a:r>
            <a:r>
              <a:rPr sz="3600" spc="-75" dirty="0"/>
              <a:t> </a:t>
            </a:r>
            <a:r>
              <a:rPr sz="3600" spc="-10" dirty="0"/>
              <a:t>CONJUNTOS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165091" y="5378602"/>
            <a:ext cx="445135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R1 , ... </a:t>
            </a:r>
            <a:r>
              <a:rPr sz="2400" spc="-5" dirty="0">
                <a:latin typeface="Times New Roman"/>
                <a:cs typeface="Times New Roman"/>
              </a:rPr>
              <a:t>Rn </a:t>
            </a:r>
            <a:r>
              <a:rPr sz="2400" spc="-10" dirty="0">
                <a:latin typeface="Times New Roman"/>
                <a:cs typeface="Times New Roman"/>
              </a:rPr>
              <a:t>WHERE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EXISTS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241935" algn="r">
              <a:lnSpc>
                <a:spcPct val="100000"/>
              </a:lnSpc>
              <a:spcBef>
                <a:spcPts val="1605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902663"/>
            <a:ext cx="8323580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Ejemplos: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(comando SELECT) </a:t>
            </a:r>
            <a:r>
              <a:rPr sz="2400" b="1" spc="-5" dirty="0">
                <a:latin typeface="Times New Roman"/>
                <a:cs typeface="Times New Roman"/>
              </a:rPr>
              <a:t>UNION </a:t>
            </a:r>
            <a:r>
              <a:rPr sz="2400" spc="-5" dirty="0">
                <a:latin typeface="Times New Roman"/>
                <a:cs typeface="Times New Roman"/>
              </a:rPr>
              <a:t>(comando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(comando SELECT) </a:t>
            </a:r>
            <a:r>
              <a:rPr sz="2400" b="1" spc="-5" dirty="0">
                <a:latin typeface="Times New Roman"/>
                <a:cs typeface="Times New Roman"/>
              </a:rPr>
              <a:t>MINUS </a:t>
            </a:r>
            <a:r>
              <a:rPr sz="2400" spc="-5" dirty="0">
                <a:latin typeface="Times New Roman"/>
                <a:cs typeface="Times New Roman"/>
              </a:rPr>
              <a:t>(comando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(comando SELECT) </a:t>
            </a:r>
            <a:r>
              <a:rPr sz="2400" b="1" spc="-5" dirty="0">
                <a:latin typeface="Times New Roman"/>
                <a:cs typeface="Times New Roman"/>
              </a:rPr>
              <a:t>INTERSECT </a:t>
            </a:r>
            <a:r>
              <a:rPr sz="2400" spc="-5" dirty="0">
                <a:latin typeface="Times New Roman"/>
                <a:cs typeface="Times New Roman"/>
              </a:rPr>
              <a:t>(comando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Times New Roman"/>
              <a:buChar char="•"/>
              <a:tabLst>
                <a:tab pos="354965" algn="l"/>
                <a:tab pos="355600" algn="l"/>
                <a:tab pos="2397125" algn="l"/>
                <a:tab pos="3415665" algn="l"/>
              </a:tabLst>
            </a:pPr>
            <a:r>
              <a:rPr sz="2400" b="1" dirty="0">
                <a:latin typeface="Times New Roman"/>
                <a:cs typeface="Times New Roman"/>
              </a:rPr>
              <a:t>Pertenencia: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	</a:t>
            </a:r>
            <a:r>
              <a:rPr sz="2400" dirty="0">
                <a:latin typeface="Times New Roman"/>
                <a:cs typeface="Times New Roman"/>
              </a:rPr>
              <a:t>a1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R1 </a:t>
            </a:r>
            <a:r>
              <a:rPr sz="2400" spc="-10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a1 </a:t>
            </a:r>
            <a:r>
              <a:rPr sz="2400" b="1" spc="-5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(SELECT  </a:t>
            </a:r>
            <a:r>
              <a:rPr sz="2400" dirty="0">
                <a:latin typeface="Times New Roman"/>
                <a:cs typeface="Times New Roman"/>
              </a:rPr>
              <a:t>a2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	... 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67" y="4976241"/>
            <a:ext cx="475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72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-15" dirty="0">
                <a:latin typeface="Times New Roman"/>
                <a:cs typeface="Times New Roman"/>
              </a:rPr>
              <a:t>X</a:t>
            </a:r>
            <a:r>
              <a:rPr sz="2400" b="1" spc="-5" dirty="0">
                <a:latin typeface="Times New Roman"/>
                <a:cs typeface="Times New Roman"/>
              </a:rPr>
              <a:t>ISTS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(SELE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 a1 ... </a:t>
            </a:r>
            <a:r>
              <a:rPr sz="2400" spc="-5" dirty="0">
                <a:latin typeface="Times New Roman"/>
                <a:cs typeface="Times New Roman"/>
              </a:rPr>
              <a:t>FR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Rm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646803"/>
            <a:ext cx="805942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  <a:tab pos="3214370" algn="l"/>
                <a:tab pos="5645150" algn="l"/>
              </a:tabLst>
            </a:pPr>
            <a:r>
              <a:rPr sz="2400" b="1" dirty="0">
                <a:latin typeface="Times New Roman"/>
                <a:cs typeface="Times New Roman"/>
              </a:rPr>
              <a:t>Existencia: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	</a:t>
            </a:r>
            <a:r>
              <a:rPr sz="2400" dirty="0">
                <a:latin typeface="Times New Roman"/>
                <a:cs typeface="Times New Roman"/>
              </a:rPr>
              <a:t>a1, ...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	</a:t>
            </a:r>
            <a:r>
              <a:rPr sz="2400" dirty="0">
                <a:latin typeface="Times New Roman"/>
                <a:cs typeface="Times New Roman"/>
              </a:rPr>
              <a:t>R1 , ... </a:t>
            </a:r>
            <a:r>
              <a:rPr sz="2400" spc="-5" dirty="0">
                <a:latin typeface="Times New Roman"/>
                <a:cs typeface="Times New Roman"/>
              </a:rPr>
              <a:t>Rn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WHERE</a:t>
            </a:r>
            <a:endParaRPr sz="2400">
              <a:latin typeface="Times New Roman"/>
              <a:cs typeface="Times New Roman"/>
            </a:endParaRPr>
          </a:p>
          <a:p>
            <a:pPr marR="2249805" algn="r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...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5378602"/>
            <a:ext cx="36836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  <a:tab pos="1699260" algn="l"/>
                <a:tab pos="3181985" algn="l"/>
              </a:tabLst>
            </a:pPr>
            <a:r>
              <a:rPr sz="2400" spc="-5" dirty="0">
                <a:latin typeface="Times New Roman"/>
                <a:cs typeface="Times New Roman"/>
              </a:rPr>
              <a:t>SELECT	</a:t>
            </a:r>
            <a:r>
              <a:rPr sz="2400" dirty="0">
                <a:latin typeface="Times New Roman"/>
                <a:cs typeface="Times New Roman"/>
              </a:rPr>
              <a:t>a1, ... an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 (SELECT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a2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	</a:t>
            </a:r>
            <a:r>
              <a:rPr sz="2400" dirty="0">
                <a:latin typeface="Times New Roman"/>
                <a:cs typeface="Times New Roman"/>
              </a:rPr>
              <a:t>R2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610311"/>
            <a:ext cx="8189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OBJETOS DE LA </a:t>
            </a:r>
            <a:r>
              <a:rPr sz="4000" spc="-10" dirty="0">
                <a:latin typeface="Times New Roman"/>
                <a:cs typeface="Times New Roman"/>
              </a:rPr>
              <a:t>BASE </a:t>
            </a:r>
            <a:r>
              <a:rPr sz="4000" spc="-5" dirty="0">
                <a:latin typeface="Times New Roman"/>
                <a:cs typeface="Times New Roman"/>
              </a:rPr>
              <a:t>DE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DATOS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868" y="1845564"/>
            <a:ext cx="8353044" cy="4751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761" y="625220"/>
            <a:ext cx="6109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ACCESO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93" y="1818894"/>
            <a:ext cx="878268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Sentencias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importantes: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302260" marR="45085" indent="-289560">
              <a:lnSpc>
                <a:spcPts val="2590"/>
              </a:lnSpc>
              <a:buFont typeface="Times New Roman"/>
              <a:buChar char="•"/>
              <a:tabLst>
                <a:tab pos="301625" algn="l"/>
                <a:tab pos="3022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CREATE USER: </a:t>
            </a:r>
            <a:r>
              <a:rPr sz="2400" dirty="0">
                <a:latin typeface="Times New Roman"/>
                <a:cs typeface="Times New Roman"/>
              </a:rPr>
              <a:t>Crea un usuario de base de datos o una “cuenta”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través de la que podrá </a:t>
            </a:r>
            <a:r>
              <a:rPr sz="2400" spc="-5" dirty="0">
                <a:latin typeface="Times New Roman"/>
                <a:cs typeface="Times New Roman"/>
              </a:rPr>
              <a:t>darse </a:t>
            </a:r>
            <a:r>
              <a:rPr sz="2400" dirty="0">
                <a:latin typeface="Times New Roman"/>
                <a:cs typeface="Times New Roman"/>
              </a:rPr>
              <a:t>“log in” a la base de datos. </a:t>
            </a:r>
            <a:r>
              <a:rPr sz="2400" spc="-5" dirty="0">
                <a:latin typeface="Times New Roman"/>
                <a:cs typeface="Times New Roman"/>
              </a:rPr>
              <a:t>Mediante </a:t>
            </a:r>
            <a:r>
              <a:rPr sz="2400" dirty="0">
                <a:latin typeface="Times New Roman"/>
                <a:cs typeface="Times New Roman"/>
              </a:rPr>
              <a:t>el  </a:t>
            </a:r>
            <a:r>
              <a:rPr sz="2400" spc="-10" dirty="0">
                <a:latin typeface="Times New Roman"/>
                <a:cs typeface="Times New Roman"/>
              </a:rPr>
              <a:t>mismo </a:t>
            </a:r>
            <a:r>
              <a:rPr sz="2400" spc="-5" dirty="0">
                <a:latin typeface="Times New Roman"/>
                <a:cs typeface="Times New Roman"/>
              </a:rPr>
              <a:t>comando </a:t>
            </a:r>
            <a:r>
              <a:rPr sz="2400" dirty="0">
                <a:latin typeface="Times New Roman"/>
                <a:cs typeface="Times New Roman"/>
              </a:rPr>
              <a:t>pueden asignarle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recursos.</a:t>
            </a:r>
            <a:endParaRPr sz="2400">
              <a:latin typeface="Times New Roman"/>
              <a:cs typeface="Times New Roman"/>
            </a:endParaRPr>
          </a:p>
          <a:p>
            <a:pPr marL="302260" indent="-289560">
              <a:lnSpc>
                <a:spcPts val="2735"/>
              </a:lnSpc>
              <a:spcBef>
                <a:spcPts val="254"/>
              </a:spcBef>
              <a:buFont typeface="Times New Roman"/>
              <a:buChar char="•"/>
              <a:tabLst>
                <a:tab pos="301625" algn="l"/>
                <a:tab pos="3022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CREATE ROLE: </a:t>
            </a:r>
            <a:r>
              <a:rPr sz="2400" spc="-5" dirty="0">
                <a:latin typeface="Times New Roman"/>
                <a:cs typeface="Times New Roman"/>
              </a:rPr>
              <a:t>Define </a:t>
            </a:r>
            <a:r>
              <a:rPr sz="2400" dirty="0">
                <a:latin typeface="Times New Roman"/>
                <a:cs typeface="Times New Roman"/>
              </a:rPr>
              <a:t>un rol, que es un conjunto de privilegios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0226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otorgarse a usuarios u otros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roles.</a:t>
            </a:r>
            <a:endParaRPr sz="24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01625" algn="l"/>
                <a:tab pos="3022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GRANT </a:t>
            </a:r>
            <a:r>
              <a:rPr sz="2400" b="1" dirty="0">
                <a:latin typeface="Times New Roman"/>
                <a:cs typeface="Times New Roman"/>
              </a:rPr>
              <a:t>(1): </a:t>
            </a:r>
            <a:r>
              <a:rPr sz="2400" dirty="0">
                <a:latin typeface="Times New Roman"/>
                <a:cs typeface="Times New Roman"/>
              </a:rPr>
              <a:t>Otorga privilegios de </a:t>
            </a:r>
            <a:r>
              <a:rPr sz="2400" spc="-5" dirty="0">
                <a:latin typeface="Times New Roman"/>
                <a:cs typeface="Times New Roman"/>
              </a:rPr>
              <a:t>sistema </a:t>
            </a:r>
            <a:r>
              <a:rPr sz="2400" dirty="0">
                <a:latin typeface="Times New Roman"/>
                <a:cs typeface="Times New Roman"/>
              </a:rPr>
              <a:t>a usuarios 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roles.</a:t>
            </a:r>
            <a:endParaRPr sz="2400">
              <a:latin typeface="Times New Roman"/>
              <a:cs typeface="Times New Roman"/>
            </a:endParaRPr>
          </a:p>
          <a:p>
            <a:pPr marL="302260" marR="138430" indent="-289560">
              <a:lnSpc>
                <a:spcPts val="2590"/>
              </a:lnSpc>
              <a:spcBef>
                <a:spcPts val="615"/>
              </a:spcBef>
              <a:buFont typeface="Times New Roman"/>
              <a:buChar char="•"/>
              <a:tabLst>
                <a:tab pos="301625" algn="l"/>
                <a:tab pos="3022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GRANT </a:t>
            </a:r>
            <a:r>
              <a:rPr sz="2400" b="1" dirty="0">
                <a:latin typeface="Times New Roman"/>
                <a:cs typeface="Times New Roman"/>
              </a:rPr>
              <a:t>(2): </a:t>
            </a:r>
            <a:r>
              <a:rPr sz="2400" dirty="0">
                <a:latin typeface="Times New Roman"/>
                <a:cs typeface="Times New Roman"/>
              </a:rPr>
              <a:t>Otorga privilegios sobre un </a:t>
            </a:r>
            <a:r>
              <a:rPr sz="2400" spc="-5" dirty="0">
                <a:latin typeface="Times New Roman"/>
                <a:cs typeface="Times New Roman"/>
              </a:rPr>
              <a:t>determinado </a:t>
            </a:r>
            <a:r>
              <a:rPr sz="2400" dirty="0">
                <a:latin typeface="Times New Roman"/>
                <a:cs typeface="Times New Roman"/>
              </a:rPr>
              <a:t>objeto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(tabla,  vista, </a:t>
            </a:r>
            <a:r>
              <a:rPr sz="2400" spc="-5" dirty="0">
                <a:latin typeface="Times New Roman"/>
                <a:cs typeface="Times New Roman"/>
              </a:rPr>
              <a:t>sinónimo, </a:t>
            </a:r>
            <a:r>
              <a:rPr sz="2400" dirty="0">
                <a:latin typeface="Times New Roman"/>
                <a:cs typeface="Times New Roman"/>
              </a:rPr>
              <a:t>paquete, procedimiento, etc.) a usuarios 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roles.</a:t>
            </a:r>
            <a:endParaRPr sz="2400">
              <a:latin typeface="Times New Roman"/>
              <a:cs typeface="Times New Roman"/>
            </a:endParaRPr>
          </a:p>
          <a:p>
            <a:pPr marL="302260" marR="5080" indent="-289560">
              <a:lnSpc>
                <a:spcPts val="2590"/>
              </a:lnSpc>
              <a:spcBef>
                <a:spcPts val="585"/>
              </a:spcBef>
              <a:buFont typeface="Times New Roman"/>
              <a:buChar char="•"/>
              <a:tabLst>
                <a:tab pos="301625" algn="l"/>
                <a:tab pos="3022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REVOKE: </a:t>
            </a:r>
            <a:r>
              <a:rPr sz="2400" dirty="0">
                <a:latin typeface="Times New Roman"/>
                <a:cs typeface="Times New Roman"/>
              </a:rPr>
              <a:t>Revoca privilegios otorgados a usuarios o roles. (revierte  el resultado del </a:t>
            </a:r>
            <a:r>
              <a:rPr sz="2400" spc="-5" dirty="0">
                <a:latin typeface="Times New Roman"/>
                <a:cs typeface="Times New Roman"/>
              </a:rPr>
              <a:t>comando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GRANT)</a:t>
            </a:r>
            <a:endParaRPr sz="2400">
              <a:latin typeface="Times New Roman"/>
              <a:cs typeface="Times New Roman"/>
            </a:endParaRPr>
          </a:p>
          <a:p>
            <a:pPr marR="611505" algn="r">
              <a:lnSpc>
                <a:spcPts val="1150"/>
              </a:lnSpc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946274"/>
            <a:ext cx="53435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CREATE USER NombreUsuario  IDENTIFIED {BY clave | EXTERNALLY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|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GLOBALLY AS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‘NombreExterno’}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[… </a:t>
            </a:r>
            <a:r>
              <a:rPr sz="2200" spc="-5" dirty="0">
                <a:latin typeface="Times New Roman"/>
                <a:cs typeface="Times New Roman"/>
              </a:rPr>
              <a:t>| </a:t>
            </a:r>
            <a:r>
              <a:rPr sz="2200" spc="-10" dirty="0">
                <a:latin typeface="Times New Roman"/>
                <a:cs typeface="Times New Roman"/>
              </a:rPr>
              <a:t>ACCOUNT </a:t>
            </a:r>
            <a:r>
              <a:rPr sz="2200" spc="-5" dirty="0">
                <a:latin typeface="Times New Roman"/>
                <a:cs typeface="Times New Roman"/>
              </a:rPr>
              <a:t>{LOCK |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UNLOCK}];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4028" y="612724"/>
            <a:ext cx="7018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CREACIÓN DE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USUARIOS</a:t>
            </a:r>
          </a:p>
        </p:txBody>
      </p:sp>
      <p:sp>
        <p:nvSpPr>
          <p:cNvPr id="4" name="object 4"/>
          <p:cNvSpPr/>
          <p:nvPr/>
        </p:nvSpPr>
        <p:spPr>
          <a:xfrm>
            <a:off x="1181100" y="519683"/>
            <a:ext cx="248412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3840" y="4218558"/>
            <a:ext cx="7875905" cy="122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CREATE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USUARIO42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CREATE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USER </a:t>
            </a:r>
            <a:r>
              <a:rPr sz="2400" spc="-10" dirty="0">
                <a:latin typeface="Courier New"/>
                <a:cs typeface="Courier New"/>
              </a:rPr>
              <a:t>USUARIO42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IDENTIFIED 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PASS12</a:t>
            </a:r>
            <a:r>
              <a:rPr sz="2400" b="1" spc="-10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1952370"/>
            <a:ext cx="8017509" cy="380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GRANT Privilegio [, </a:t>
            </a:r>
            <a:r>
              <a:rPr sz="2000" spc="-5" dirty="0">
                <a:latin typeface="Times New Roman"/>
                <a:cs typeface="Times New Roman"/>
              </a:rPr>
              <a:t>Privilegio2,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…]</a:t>
            </a:r>
            <a:endParaRPr sz="2000">
              <a:latin typeface="Times New Roman"/>
              <a:cs typeface="Times New Roman"/>
            </a:endParaRPr>
          </a:p>
          <a:p>
            <a:pPr marL="355600" marR="31362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TO Usuario1 [, Usuario2 | </a:t>
            </a:r>
            <a:r>
              <a:rPr sz="2000" spc="-5" dirty="0">
                <a:latin typeface="Times New Roman"/>
                <a:cs typeface="Times New Roman"/>
              </a:rPr>
              <a:t>Rol, PUBLIC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…]  </a:t>
            </a:r>
            <a:r>
              <a:rPr sz="2000" spc="5" dirty="0">
                <a:latin typeface="Times New Roman"/>
                <a:cs typeface="Times New Roman"/>
              </a:rPr>
              <a:t>[WITH </a:t>
            </a:r>
            <a:r>
              <a:rPr sz="2000" dirty="0">
                <a:latin typeface="Times New Roman"/>
                <a:cs typeface="Times New Roman"/>
              </a:rPr>
              <a:t>ADMIN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OPTION];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Esta sentencia </a:t>
            </a:r>
            <a:r>
              <a:rPr sz="2400" spc="-5" dirty="0">
                <a:latin typeface="Times New Roman"/>
                <a:cs typeface="Times New Roman"/>
              </a:rPr>
              <a:t>permite </a:t>
            </a:r>
            <a:r>
              <a:rPr sz="2400" dirty="0">
                <a:latin typeface="Times New Roman"/>
                <a:cs typeface="Times New Roman"/>
              </a:rPr>
              <a:t>otorgar privilegios a un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usuario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8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El privilegio </a:t>
            </a:r>
            <a:r>
              <a:rPr sz="2400" spc="-10" dirty="0">
                <a:latin typeface="Times New Roman"/>
                <a:cs typeface="Times New Roman"/>
              </a:rPr>
              <a:t>mínimo </a:t>
            </a:r>
            <a:r>
              <a:rPr sz="2400" dirty="0">
                <a:latin typeface="Times New Roman"/>
                <a:cs typeface="Times New Roman"/>
              </a:rPr>
              <a:t>que un usuario necesita para entrar al  </a:t>
            </a:r>
            <a:r>
              <a:rPr sz="2400" spc="-5" dirty="0">
                <a:latin typeface="Times New Roman"/>
                <a:cs typeface="Times New Roman"/>
              </a:rPr>
              <a:t>sistema es </a:t>
            </a:r>
            <a:r>
              <a:rPr sz="2400" b="1" spc="-5" dirty="0">
                <a:latin typeface="Times New Roman"/>
                <a:cs typeface="Times New Roman"/>
              </a:rPr>
              <a:t>CREATE SESSION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En </a:t>
            </a:r>
            <a:r>
              <a:rPr sz="2400" spc="-5" dirty="0">
                <a:latin typeface="Times New Roman"/>
                <a:cs typeface="Times New Roman"/>
              </a:rPr>
              <a:t>este </a:t>
            </a:r>
            <a:r>
              <a:rPr sz="2400" spc="-10" dirty="0">
                <a:latin typeface="Times New Roman"/>
                <a:cs typeface="Times New Roman"/>
              </a:rPr>
              <a:t>momento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activa la  tarjeta plástica en el </a:t>
            </a:r>
            <a:r>
              <a:rPr sz="2400" spc="-5" dirty="0">
                <a:latin typeface="Times New Roman"/>
                <a:cs typeface="Times New Roman"/>
              </a:rPr>
              <a:t>sistema </a:t>
            </a:r>
            <a:r>
              <a:rPr sz="2400" dirty="0">
                <a:latin typeface="Times New Roman"/>
                <a:cs typeface="Times New Roman"/>
              </a:rPr>
              <a:t>y el usuario puede usarla para  entrar al edificio. La vista </a:t>
            </a:r>
            <a:r>
              <a:rPr sz="2400" spc="-5" dirty="0">
                <a:latin typeface="Times New Roman"/>
                <a:cs typeface="Times New Roman"/>
              </a:rPr>
              <a:t>SESSION_PRIVS muestra </a:t>
            </a:r>
            <a:r>
              <a:rPr sz="2400" dirty="0">
                <a:latin typeface="Times New Roman"/>
                <a:cs typeface="Times New Roman"/>
              </a:rPr>
              <a:t>los  privilegios del usuario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conectado</a:t>
            </a:r>
            <a:endParaRPr sz="2400">
              <a:latin typeface="Times New Roman"/>
              <a:cs typeface="Times New Roman"/>
            </a:endParaRPr>
          </a:p>
          <a:p>
            <a:pPr marL="355600" marR="294005" indent="-343535">
              <a:lnSpc>
                <a:spcPct val="8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La cláusula </a:t>
            </a:r>
            <a:r>
              <a:rPr sz="2400" spc="-1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ADMIN OPTION permite </a:t>
            </a:r>
            <a:r>
              <a:rPr sz="2400" dirty="0">
                <a:latin typeface="Times New Roman"/>
                <a:cs typeface="Times New Roman"/>
              </a:rPr>
              <a:t>al usuario que  recibió el privilegio, concederlo a otros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usuarios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3514" y="612724"/>
            <a:ext cx="3755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PRIVILEGI</a:t>
            </a:r>
            <a:r>
              <a:rPr spc="-20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Times New Roman</vt:lpstr>
      <vt:lpstr>Verdana</vt:lpstr>
      <vt:lpstr>Office Theme</vt:lpstr>
      <vt:lpstr>INGENIERIA DE DATOS SQL – Objetos - DCL</vt:lpstr>
      <vt:lpstr>Agenda</vt:lpstr>
      <vt:lpstr>DML - REPASO</vt:lpstr>
      <vt:lpstr>DML - REPASO</vt:lpstr>
      <vt:lpstr>OPERACIONES DE CONJUNTOS</vt:lpstr>
      <vt:lpstr>OBJETOS DE LA BASE DE DATOS</vt:lpstr>
      <vt:lpstr>CONTROL DE ACCESO</vt:lpstr>
      <vt:lpstr>CREACIÓN DE USUARIOS</vt:lpstr>
      <vt:lpstr>PRIVILEGIOS</vt:lpstr>
      <vt:lpstr>CONTROL DE ACCESO</vt:lpstr>
      <vt:lpstr>CONTROL DE ACCESO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Semana</dc:title>
  <dc:creator>Fernando Arimana</dc:creator>
  <cp:lastModifiedBy>Jose Caballero</cp:lastModifiedBy>
  <cp:revision>1</cp:revision>
  <dcterms:created xsi:type="dcterms:W3CDTF">2020-11-03T14:03:36Z</dcterms:created>
  <dcterms:modified xsi:type="dcterms:W3CDTF">2021-06-15T17:30:27Z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2020-11-03T00:00:00Z</vt:filetime>
  </property>
</Properties>
</file>