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</p:sldMasterIdLst>
  <p:notesMasterIdLst>
    <p:notesMasterId r:id="rId21"/>
  </p:notesMasterIdLst>
  <p:handoutMasterIdLst>
    <p:handoutMasterId r:id="rId22"/>
  </p:handoutMasterIdLst>
  <p:sldIdLst>
    <p:sldId id="392" r:id="rId3"/>
    <p:sldId id="393" r:id="rId4"/>
    <p:sldId id="316" r:id="rId5"/>
    <p:sldId id="317" r:id="rId6"/>
    <p:sldId id="388" r:id="rId7"/>
    <p:sldId id="389" r:id="rId8"/>
    <p:sldId id="390" r:id="rId9"/>
    <p:sldId id="391" r:id="rId10"/>
    <p:sldId id="358" r:id="rId11"/>
    <p:sldId id="384" r:id="rId12"/>
    <p:sldId id="385" r:id="rId13"/>
    <p:sldId id="322" r:id="rId14"/>
    <p:sldId id="360" r:id="rId15"/>
    <p:sldId id="359" r:id="rId16"/>
    <p:sldId id="363" r:id="rId17"/>
    <p:sldId id="361" r:id="rId18"/>
    <p:sldId id="386" r:id="rId19"/>
    <p:sldId id="387" r:id="rId2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33CC33"/>
    <a:srgbClr val="FFCC00"/>
    <a:srgbClr val="FF3300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lberto Caballero Ortiz" userId="S::jcaballeroo@uni.edu.pe::08401e65-9bea-434f-b1bc-648409fab172" providerId="AD" clId="Web-{16514447-A0A5-A3F8-3CFE-AB42CBD7A573}"/>
    <pc:docChg chg="modSld">
      <pc:chgData name="Jose Alberto Caballero Ortiz" userId="S::jcaballeroo@uni.edu.pe::08401e65-9bea-434f-b1bc-648409fab172" providerId="AD" clId="Web-{16514447-A0A5-A3F8-3CFE-AB42CBD7A573}" dt="2021-03-01T16:36:02.300" v="0" actId="20577"/>
      <pc:docMkLst>
        <pc:docMk/>
      </pc:docMkLst>
      <pc:sldChg chg="modSp">
        <pc:chgData name="Jose Alberto Caballero Ortiz" userId="S::jcaballeroo@uni.edu.pe::08401e65-9bea-434f-b1bc-648409fab172" providerId="AD" clId="Web-{16514447-A0A5-A3F8-3CFE-AB42CBD7A573}" dt="2021-03-01T16:36:02.300" v="0" actId="20577"/>
        <pc:sldMkLst>
          <pc:docMk/>
          <pc:sldMk cId="0" sldId="358"/>
        </pc:sldMkLst>
        <pc:spChg chg="mod">
          <ac:chgData name="Jose Alberto Caballero Ortiz" userId="S::jcaballeroo@uni.edu.pe::08401e65-9bea-434f-b1bc-648409fab172" providerId="AD" clId="Web-{16514447-A0A5-A3F8-3CFE-AB42CBD7A573}" dt="2021-03-01T16:36:02.300" v="0" actId="20577"/>
          <ac:spMkLst>
            <pc:docMk/>
            <pc:sldMk cId="0" sldId="358"/>
            <ac:spMk id="5" creationId="{00000000-0000-0000-0000-000000000000}"/>
          </ac:spMkLst>
        </pc:spChg>
      </pc:sldChg>
    </pc:docChg>
  </pc:docChgLst>
  <pc:docChgLst>
    <pc:chgData name="Jose Caballero" userId="ff3229c3a9af2a69" providerId="LiveId" clId="{9538BDE5-763A-47B9-AA4D-25FB39E45147}"/>
    <pc:docChg chg="undo custSel modSld">
      <pc:chgData name="Jose Caballero" userId="ff3229c3a9af2a69" providerId="LiveId" clId="{9538BDE5-763A-47B9-AA4D-25FB39E45147}" dt="2021-07-18T00:18:21.578" v="24" actId="1076"/>
      <pc:docMkLst>
        <pc:docMk/>
      </pc:docMkLst>
      <pc:sldChg chg="modSp mod">
        <pc:chgData name="Jose Caballero" userId="ff3229c3a9af2a69" providerId="LiveId" clId="{9538BDE5-763A-47B9-AA4D-25FB39E45147}" dt="2021-07-17T23:59:17" v="1" actId="21"/>
        <pc:sldMkLst>
          <pc:docMk/>
          <pc:sldMk cId="0" sldId="358"/>
        </pc:sldMkLst>
        <pc:spChg chg="mod">
          <ac:chgData name="Jose Caballero" userId="ff3229c3a9af2a69" providerId="LiveId" clId="{9538BDE5-763A-47B9-AA4D-25FB39E45147}" dt="2021-07-17T23:59:17" v="1" actId="21"/>
          <ac:spMkLst>
            <pc:docMk/>
            <pc:sldMk cId="0" sldId="358"/>
            <ac:spMk id="5" creationId="{00000000-0000-0000-0000-000000000000}"/>
          </ac:spMkLst>
        </pc:spChg>
      </pc:sldChg>
      <pc:sldChg chg="modSp mod">
        <pc:chgData name="Jose Caballero" userId="ff3229c3a9af2a69" providerId="LiveId" clId="{9538BDE5-763A-47B9-AA4D-25FB39E45147}" dt="2021-07-18T00:18:21.578" v="24" actId="1076"/>
        <pc:sldMkLst>
          <pc:docMk/>
          <pc:sldMk cId="3953496126" sldId="363"/>
        </pc:sldMkLst>
        <pc:spChg chg="mod">
          <ac:chgData name="Jose Caballero" userId="ff3229c3a9af2a69" providerId="LiveId" clId="{9538BDE5-763A-47B9-AA4D-25FB39E45147}" dt="2021-07-18T00:18:21.578" v="24" actId="1076"/>
          <ac:spMkLst>
            <pc:docMk/>
            <pc:sldMk cId="3953496126" sldId="363"/>
            <ac:spMk id="6" creationId="{D98E5886-A5BF-4AE7-94FA-E9B3429C9BFD}"/>
          </ac:spMkLst>
        </pc:spChg>
      </pc:sldChg>
    </pc:docChg>
  </pc:docChgLst>
  <pc:docChgLst>
    <pc:chgData name="Jose Alberto Caballero Ortiz" userId="S::jcaballeroo@uni.edu.pe::08401e65-9bea-434f-b1bc-648409fab172" providerId="AD" clId="Web-{9707B09F-D09E-B000-D28E-5209880E51BC}"/>
    <pc:docChg chg="modSld">
      <pc:chgData name="Jose Alberto Caballero Ortiz" userId="S::jcaballeroo@uni.edu.pe::08401e65-9bea-434f-b1bc-648409fab172" providerId="AD" clId="Web-{9707B09F-D09E-B000-D28E-5209880E51BC}" dt="2021-03-01T15:00:07.018" v="72" actId="20577"/>
      <pc:docMkLst>
        <pc:docMk/>
      </pc:docMkLst>
      <pc:sldChg chg="modSp">
        <pc:chgData name="Jose Alberto Caballero Ortiz" userId="S::jcaballeroo@uni.edu.pe::08401e65-9bea-434f-b1bc-648409fab172" providerId="AD" clId="Web-{9707B09F-D09E-B000-D28E-5209880E51BC}" dt="2021-03-01T15:00:07.018" v="72" actId="20577"/>
        <pc:sldMkLst>
          <pc:docMk/>
          <pc:sldMk cId="1646736634" sldId="392"/>
        </pc:sldMkLst>
        <pc:spChg chg="mod">
          <ac:chgData name="Jose Alberto Caballero Ortiz" userId="S::jcaballeroo@uni.edu.pe::08401e65-9bea-434f-b1bc-648409fab172" providerId="AD" clId="Web-{9707B09F-D09E-B000-D28E-5209880E51BC}" dt="2021-03-01T14:59:29.408" v="5" actId="20577"/>
          <ac:spMkLst>
            <pc:docMk/>
            <pc:sldMk cId="1646736634" sldId="392"/>
            <ac:spMk id="4" creationId="{00000000-0000-0000-0000-000000000000}"/>
          </ac:spMkLst>
        </pc:spChg>
        <pc:spChg chg="mod">
          <ac:chgData name="Jose Alberto Caballero Ortiz" userId="S::jcaballeroo@uni.edu.pe::08401e65-9bea-434f-b1bc-648409fab172" providerId="AD" clId="Web-{9707B09F-D09E-B000-D28E-5209880E51BC}" dt="2021-03-01T15:00:07.018" v="72" actId="20577"/>
          <ac:spMkLst>
            <pc:docMk/>
            <pc:sldMk cId="1646736634" sldId="392"/>
            <ac:spMk id="9" creationId="{F40B6133-F28D-0D42-BEC7-0F386FD40E8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23B02B43-0406-476F-B77A-CA17EABFB68E}" type="slidenum">
              <a:rPr lang="es-ES" altLang="es-PE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468004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noProof="0"/>
              <a:t>Haga clic para modificar el estilo de texto del patrón</a:t>
            </a:r>
          </a:p>
          <a:p>
            <a:pPr lvl="1"/>
            <a:r>
              <a:rPr lang="es-PE" noProof="0"/>
              <a:t>Segundo nivel</a:t>
            </a:r>
          </a:p>
          <a:p>
            <a:pPr lvl="2"/>
            <a:r>
              <a:rPr lang="es-PE" noProof="0"/>
              <a:t>Tercer nivel</a:t>
            </a:r>
          </a:p>
          <a:p>
            <a:pPr lvl="3"/>
            <a:r>
              <a:rPr lang="es-PE" noProof="0"/>
              <a:t>Cuarto nivel</a:t>
            </a:r>
          </a:p>
          <a:p>
            <a:pPr lvl="4"/>
            <a:r>
              <a:rPr lang="es-PE" noProof="0"/>
              <a:t>Quinto nivel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72E46D-4436-4E20-9F15-C1EC14D1CA33}" type="slidenum">
              <a:rPr lang="es-PE" altLang="es-PE"/>
              <a:pPr/>
              <a:t>‹#›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739271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7C294-0433-4A4C-B9FC-1E6C0485A106}" type="slidenum">
              <a:rPr lang="en-CA"/>
              <a:pPr/>
              <a:t>9</a:t>
            </a:fld>
            <a:endParaRPr lang="en-CA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8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7C294-0433-4A4C-B9FC-1E6C0485A106}" type="slidenum">
              <a:rPr lang="en-CA"/>
              <a:pPr/>
              <a:t>10</a:t>
            </a:fld>
            <a:endParaRPr lang="en-CA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53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7C294-0433-4A4C-B9FC-1E6C0485A106}" type="slidenum">
              <a:rPr lang="en-CA"/>
              <a:pPr/>
              <a:t>11</a:t>
            </a:fld>
            <a:endParaRPr lang="en-CA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54000" indent="-254000"/>
            <a:r>
              <a:rPr lang="es-ES_tradnl" altLang="es-PE"/>
              <a:t>En el libro de Connolly, las etapas son análogas a las mostradas en la diapositiva:</a:t>
            </a:r>
          </a:p>
          <a:p>
            <a:pPr marL="254000" indent="-254000"/>
            <a:r>
              <a:rPr lang="es-ES_tradnl" altLang="es-PE"/>
              <a:t>1. Descomposición de la consulta</a:t>
            </a:r>
          </a:p>
          <a:p>
            <a:pPr marL="254000" indent="-254000"/>
            <a:r>
              <a:rPr lang="es-ES_tradnl" altLang="es-PE"/>
              <a:t>Utiliza información del catálogo de la base de datos (</a:t>
            </a:r>
            <a:r>
              <a:rPr lang="es-ES_tradnl" altLang="es-PE" u="sng"/>
              <a:t>estructura del esquema</a:t>
            </a:r>
            <a:r>
              <a:rPr lang="es-ES_tradnl" altLang="es-PE"/>
              <a:t> de BD)</a:t>
            </a:r>
          </a:p>
          <a:p>
            <a:pPr marL="254000" indent="-254000"/>
            <a:r>
              <a:rPr lang="es-ES_tradnl" altLang="es-PE"/>
              <a:t>2. Optimización de la Consulta</a:t>
            </a:r>
          </a:p>
          <a:p>
            <a:pPr marL="254000" indent="-254000"/>
            <a:r>
              <a:rPr lang="es-ES_tradnl" altLang="es-PE"/>
              <a:t>Utiliza información del catálogo de la base de datos (</a:t>
            </a:r>
            <a:r>
              <a:rPr lang="es-ES_tradnl" altLang="es-PE" u="sng"/>
              <a:t>estadísticas</a:t>
            </a:r>
            <a:r>
              <a:rPr lang="es-ES_tradnl" altLang="es-PE"/>
              <a:t> de BD)</a:t>
            </a:r>
          </a:p>
          <a:p>
            <a:pPr marL="254000" indent="-254000"/>
            <a:r>
              <a:rPr lang="es-ES_tradnl" altLang="es-PE"/>
              <a:t>3. Generación de Código</a:t>
            </a:r>
          </a:p>
          <a:p>
            <a:pPr marL="254000" indent="-254000"/>
            <a:r>
              <a:rPr lang="es-ES_tradnl" altLang="es-PE"/>
              <a:t>Utiliza información del catálogo de la BD</a:t>
            </a:r>
          </a:p>
          <a:p>
            <a:pPr marL="254000" indent="-254000"/>
            <a:r>
              <a:rPr lang="es-ES_tradnl" altLang="es-PE"/>
              <a:t>4. Ejecución de la consulta</a:t>
            </a:r>
          </a:p>
          <a:p>
            <a:pPr marL="254000" indent="-254000"/>
            <a:r>
              <a:rPr lang="es-ES_tradnl" altLang="es-PE"/>
              <a:t>Accede a los datos almacenados en la BD.</a:t>
            </a:r>
          </a:p>
          <a:p>
            <a:pPr marL="254000" indent="-254000"/>
            <a:endParaRPr lang="es-ES_tradnl" altLang="es-PE"/>
          </a:p>
          <a:p>
            <a:pPr marL="254000" indent="-254000"/>
            <a:r>
              <a:rPr lang="es-ES_tradnl" altLang="es-PE"/>
              <a:t>Veremos tan sólo las dos primeras etapas del procesamiento (que son las que nos interesan).</a:t>
            </a:r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73163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54000" indent="-254000"/>
            <a:r>
              <a:rPr lang="es-ES_tradnl" altLang="es-PE"/>
              <a:t>En el libro de Connolly, las etapas son análogas a las mostradas en la diapositiva:</a:t>
            </a:r>
          </a:p>
          <a:p>
            <a:pPr marL="254000" indent="-254000"/>
            <a:r>
              <a:rPr lang="es-ES_tradnl" altLang="es-PE"/>
              <a:t>1. Descomposición de la consulta</a:t>
            </a:r>
          </a:p>
          <a:p>
            <a:pPr marL="254000" indent="-254000"/>
            <a:r>
              <a:rPr lang="es-ES_tradnl" altLang="es-PE"/>
              <a:t>Utiliza información del catálogo de la base de datos (</a:t>
            </a:r>
            <a:r>
              <a:rPr lang="es-ES_tradnl" altLang="es-PE" u="sng"/>
              <a:t>estructura del esquema</a:t>
            </a:r>
            <a:r>
              <a:rPr lang="es-ES_tradnl" altLang="es-PE"/>
              <a:t> de BD)</a:t>
            </a:r>
          </a:p>
          <a:p>
            <a:pPr marL="254000" indent="-254000"/>
            <a:r>
              <a:rPr lang="es-ES_tradnl" altLang="es-PE"/>
              <a:t>2. Optimización de la Consulta</a:t>
            </a:r>
          </a:p>
          <a:p>
            <a:pPr marL="254000" indent="-254000"/>
            <a:r>
              <a:rPr lang="es-ES_tradnl" altLang="es-PE"/>
              <a:t>Utiliza información del catálogo de la base de datos (</a:t>
            </a:r>
            <a:r>
              <a:rPr lang="es-ES_tradnl" altLang="es-PE" u="sng"/>
              <a:t>estadísticas</a:t>
            </a:r>
            <a:r>
              <a:rPr lang="es-ES_tradnl" altLang="es-PE"/>
              <a:t> de BD)</a:t>
            </a:r>
          </a:p>
          <a:p>
            <a:pPr marL="254000" indent="-254000"/>
            <a:r>
              <a:rPr lang="es-ES_tradnl" altLang="es-PE"/>
              <a:t>3. Generación de Código</a:t>
            </a:r>
          </a:p>
          <a:p>
            <a:pPr marL="254000" indent="-254000"/>
            <a:r>
              <a:rPr lang="es-ES_tradnl" altLang="es-PE"/>
              <a:t>Utiliza información del catálogo de la BD</a:t>
            </a:r>
          </a:p>
          <a:p>
            <a:pPr marL="254000" indent="-254000"/>
            <a:r>
              <a:rPr lang="es-ES_tradnl" altLang="es-PE"/>
              <a:t>4. Ejecución de la consulta</a:t>
            </a:r>
          </a:p>
          <a:p>
            <a:pPr marL="254000" indent="-254000"/>
            <a:r>
              <a:rPr lang="es-ES_tradnl" altLang="es-PE"/>
              <a:t>Accede a los datos almacenados en la BD.</a:t>
            </a:r>
          </a:p>
          <a:p>
            <a:pPr marL="254000" indent="-254000"/>
            <a:endParaRPr lang="es-ES_tradnl" altLang="es-PE"/>
          </a:p>
          <a:p>
            <a:pPr marL="254000" indent="-254000"/>
            <a:r>
              <a:rPr lang="es-ES_tradnl" altLang="es-PE"/>
              <a:t>Veremos tan sólo las dos primeras etapas del procesamiento (que son las que nos interesan).</a:t>
            </a:r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16689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54000" indent="-254000"/>
            <a:r>
              <a:rPr lang="es-ES_tradnl" altLang="es-PE"/>
              <a:t>En el libro de Connolly, las etapas son análogas a las mostradas en la diapositiva:</a:t>
            </a:r>
          </a:p>
          <a:p>
            <a:pPr marL="254000" indent="-254000"/>
            <a:r>
              <a:rPr lang="es-ES_tradnl" altLang="es-PE"/>
              <a:t>1. Descomposición de la consulta</a:t>
            </a:r>
          </a:p>
          <a:p>
            <a:pPr marL="254000" indent="-254000"/>
            <a:r>
              <a:rPr lang="es-ES_tradnl" altLang="es-PE"/>
              <a:t>Utiliza información del catálogo de la base de datos (</a:t>
            </a:r>
            <a:r>
              <a:rPr lang="es-ES_tradnl" altLang="es-PE" u="sng"/>
              <a:t>estructura del esquema</a:t>
            </a:r>
            <a:r>
              <a:rPr lang="es-ES_tradnl" altLang="es-PE"/>
              <a:t> de BD)</a:t>
            </a:r>
          </a:p>
          <a:p>
            <a:pPr marL="254000" indent="-254000"/>
            <a:r>
              <a:rPr lang="es-ES_tradnl" altLang="es-PE"/>
              <a:t>2. Optimización de la Consulta</a:t>
            </a:r>
          </a:p>
          <a:p>
            <a:pPr marL="254000" indent="-254000"/>
            <a:r>
              <a:rPr lang="es-ES_tradnl" altLang="es-PE"/>
              <a:t>Utiliza información del catálogo de la base de datos (</a:t>
            </a:r>
            <a:r>
              <a:rPr lang="es-ES_tradnl" altLang="es-PE" u="sng"/>
              <a:t>estadísticas</a:t>
            </a:r>
            <a:r>
              <a:rPr lang="es-ES_tradnl" altLang="es-PE"/>
              <a:t> de BD)</a:t>
            </a:r>
          </a:p>
          <a:p>
            <a:pPr marL="254000" indent="-254000"/>
            <a:r>
              <a:rPr lang="es-ES_tradnl" altLang="es-PE"/>
              <a:t>3. Generación de Código</a:t>
            </a:r>
          </a:p>
          <a:p>
            <a:pPr marL="254000" indent="-254000"/>
            <a:r>
              <a:rPr lang="es-ES_tradnl" altLang="es-PE"/>
              <a:t>Utiliza información del catálogo de la BD</a:t>
            </a:r>
          </a:p>
          <a:p>
            <a:pPr marL="254000" indent="-254000"/>
            <a:r>
              <a:rPr lang="es-ES_tradnl" altLang="es-PE"/>
              <a:t>4. Ejecución de la consulta</a:t>
            </a:r>
          </a:p>
          <a:p>
            <a:pPr marL="254000" indent="-254000"/>
            <a:r>
              <a:rPr lang="es-ES_tradnl" altLang="es-PE"/>
              <a:t>Accede a los datos almacenados en la BD.</a:t>
            </a:r>
          </a:p>
          <a:p>
            <a:pPr marL="254000" indent="-254000"/>
            <a:endParaRPr lang="es-ES_tradnl" altLang="es-PE"/>
          </a:p>
          <a:p>
            <a:pPr marL="254000" indent="-254000"/>
            <a:r>
              <a:rPr lang="es-ES_tradnl" altLang="es-PE"/>
              <a:t>Veremos tan sólo las dos primeras etapas del procesamiento (que son las que nos interesan).</a:t>
            </a:r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98852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54000" indent="-254000"/>
            <a:r>
              <a:rPr lang="es-ES_tradnl" altLang="es-PE"/>
              <a:t>En el libro de Connolly, las etapas son análogas a las mostradas en la diapositiva:</a:t>
            </a:r>
          </a:p>
          <a:p>
            <a:pPr marL="254000" indent="-254000"/>
            <a:r>
              <a:rPr lang="es-ES_tradnl" altLang="es-PE"/>
              <a:t>1. Descomposición de la consulta</a:t>
            </a:r>
          </a:p>
          <a:p>
            <a:pPr marL="254000" indent="-254000"/>
            <a:r>
              <a:rPr lang="es-ES_tradnl" altLang="es-PE"/>
              <a:t>Utiliza información del catálogo de la base de datos (</a:t>
            </a:r>
            <a:r>
              <a:rPr lang="es-ES_tradnl" altLang="es-PE" u="sng"/>
              <a:t>estructura del esquema</a:t>
            </a:r>
            <a:r>
              <a:rPr lang="es-ES_tradnl" altLang="es-PE"/>
              <a:t> de BD)</a:t>
            </a:r>
          </a:p>
          <a:p>
            <a:pPr marL="254000" indent="-254000"/>
            <a:r>
              <a:rPr lang="es-ES_tradnl" altLang="es-PE"/>
              <a:t>2. Optimización de la Consulta</a:t>
            </a:r>
          </a:p>
          <a:p>
            <a:pPr marL="254000" indent="-254000"/>
            <a:r>
              <a:rPr lang="es-ES_tradnl" altLang="es-PE"/>
              <a:t>Utiliza información del catálogo de la base de datos (</a:t>
            </a:r>
            <a:r>
              <a:rPr lang="es-ES_tradnl" altLang="es-PE" u="sng"/>
              <a:t>estadísticas</a:t>
            </a:r>
            <a:r>
              <a:rPr lang="es-ES_tradnl" altLang="es-PE"/>
              <a:t> de BD)</a:t>
            </a:r>
          </a:p>
          <a:p>
            <a:pPr marL="254000" indent="-254000"/>
            <a:r>
              <a:rPr lang="es-ES_tradnl" altLang="es-PE"/>
              <a:t>3. Generación de Código</a:t>
            </a:r>
          </a:p>
          <a:p>
            <a:pPr marL="254000" indent="-254000"/>
            <a:r>
              <a:rPr lang="es-ES_tradnl" altLang="es-PE"/>
              <a:t>Utiliza información del catálogo de la BD</a:t>
            </a:r>
          </a:p>
          <a:p>
            <a:pPr marL="254000" indent="-254000"/>
            <a:r>
              <a:rPr lang="es-ES_tradnl" altLang="es-PE"/>
              <a:t>4. Ejecución de la consulta</a:t>
            </a:r>
          </a:p>
          <a:p>
            <a:pPr marL="254000" indent="-254000"/>
            <a:r>
              <a:rPr lang="es-ES_tradnl" altLang="es-PE"/>
              <a:t>Accede a los datos almacenados en la BD.</a:t>
            </a:r>
          </a:p>
          <a:p>
            <a:pPr marL="254000" indent="-254000"/>
            <a:endParaRPr lang="es-ES_tradnl" altLang="es-PE"/>
          </a:p>
          <a:p>
            <a:pPr marL="254000" indent="-254000"/>
            <a:r>
              <a:rPr lang="es-ES_tradnl" altLang="es-PE"/>
              <a:t>Veremos tan sólo las dos primeras etapas del procesamiento (que son las que nos interesan).</a:t>
            </a:r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3360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21CE6-35C4-4ADA-95D5-1957AE34B14F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ECA0F-56E8-45C5-A35C-E2E7D104A896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02B90-0066-4EE0-AF15-6111FED415CB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07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5761" y="472063"/>
            <a:ext cx="8465344" cy="725488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/>
              <a:t>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762" y="1283277"/>
            <a:ext cx="8465344" cy="4245987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26505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385761" y="586363"/>
            <a:ext cx="8465344" cy="725488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/>
              <a:t>TÍTULO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385762" y="1397577"/>
            <a:ext cx="8465344" cy="3943349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13800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64332" y="357188"/>
            <a:ext cx="8422481" cy="919163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/>
              <a:t>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4332" y="1354138"/>
            <a:ext cx="4071938" cy="42322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15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35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07720" y="1354138"/>
            <a:ext cx="4179093" cy="42322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15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35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4893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364332" y="1628776"/>
            <a:ext cx="8422481" cy="919163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/>
              <a:t>TÍTULO</a:t>
            </a:r>
          </a:p>
        </p:txBody>
      </p:sp>
      <p:sp>
        <p:nvSpPr>
          <p:cNvPr id="11" name="Marcador de contenido 2"/>
          <p:cNvSpPr>
            <a:spLocks noGrp="1"/>
          </p:cNvSpPr>
          <p:nvPr>
            <p:ph sz="half" idx="1"/>
          </p:nvPr>
        </p:nvSpPr>
        <p:spPr>
          <a:xfrm>
            <a:off x="364332" y="2625726"/>
            <a:ext cx="4071938" cy="3632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15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35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2" name="Marcador de contenido 3"/>
          <p:cNvSpPr>
            <a:spLocks noGrp="1"/>
          </p:cNvSpPr>
          <p:nvPr>
            <p:ph sz="half" idx="2"/>
          </p:nvPr>
        </p:nvSpPr>
        <p:spPr>
          <a:xfrm>
            <a:off x="4607720" y="2625726"/>
            <a:ext cx="4179093" cy="3632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15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35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40960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85750" y="1628776"/>
            <a:ext cx="8543925" cy="747713"/>
          </a:xfrm>
        </p:spPr>
        <p:txBody>
          <a:bodyPr>
            <a:normAutofit/>
          </a:bodyPr>
          <a:lstStyle>
            <a:lvl1pPr>
              <a:defRPr sz="27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128592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56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8F5E7-61BC-4397-A484-E6EBEED38832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2774E-7E4B-4C50-AD93-0B680C7BAC56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1F6903-2742-4C70-8F93-CEED5E66AE9D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2E302C-560D-4733-AD83-38D68186208C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7FFAA-E81A-4174-8ED0-9D94E774C0A4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B01C8-5CCD-4E48-AECD-956B08D47083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6E83E-655B-4F86-9E8B-C32950C7D1F1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9069C-360F-42E6-9BA9-33B7C356EE27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6E8F583-8AF1-43A0-9029-7B71B047B4A3}" type="slidenum">
              <a:rPr lang="es-ES" altLang="es-PE"/>
              <a:pPr/>
              <a:t>‹#›</a:t>
            </a:fld>
            <a:endParaRPr lang="es-ES" altLang="es-P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43600" y="1322388"/>
            <a:ext cx="2025650" cy="210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1143000" y="1752600"/>
            <a:ext cx="8001000" cy="0"/>
          </a:xfrm>
          <a:prstGeom prst="line">
            <a:avLst/>
          </a:prstGeom>
          <a:noFill/>
          <a:ln w="9525">
            <a:solidFill>
              <a:srgbClr val="FF7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DD745B7A-124A-2440-B855-8AD09298A361}" type="datetimeFigureOut">
              <a:rPr lang="es-ES_tradnl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17/07/2021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E34BB804-8CF5-A44B-9844-AC8F6ABDCA4E}" type="slidenum">
              <a:rPr lang="es-ES_tradnl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3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691680" y="2720340"/>
            <a:ext cx="6264696" cy="207681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0" kern="12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</a:rPr>
              <a:t>Ingeniería de Datos</a:t>
            </a:r>
          </a:p>
          <a:p>
            <a:pPr marL="914400" lvl="1" indent="-457200">
              <a:buFontTx/>
              <a:buChar char="-"/>
            </a:pPr>
            <a:r>
              <a:rPr lang="es-PE" altLang="es-PE" sz="3800">
                <a:solidFill>
                  <a:prstClr val="white"/>
                </a:solidFill>
              </a:rPr>
              <a:t>Paquetes</a:t>
            </a:r>
          </a:p>
          <a:p>
            <a:pPr marL="914400" lvl="1" indent="-457200">
              <a:buFontTx/>
              <a:buChar char="-"/>
            </a:pPr>
            <a:r>
              <a:rPr lang="es-PE" sz="3800" err="1">
                <a:solidFill>
                  <a:prstClr val="white"/>
                </a:solidFill>
              </a:rPr>
              <a:t>Triggers</a:t>
            </a:r>
            <a:endParaRPr lang="es-PE" sz="3800">
              <a:solidFill>
                <a:prstClr val="white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Verdana" charset="0"/>
              <a:cs typeface="Verdana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charset="0"/>
              <a:ea typeface="Verdana" charset="0"/>
              <a:cs typeface="Verdana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charset="0"/>
              <a:ea typeface="Verdana" charset="0"/>
              <a:cs typeface="Verdana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C1D3C-DBF4-CC48-91B3-E557E2A9D540}"/>
              </a:ext>
            </a:extLst>
          </p:cNvPr>
          <p:cNvSpPr txBox="1"/>
          <p:nvPr/>
        </p:nvSpPr>
        <p:spPr>
          <a:xfrm>
            <a:off x="285750" y="1223096"/>
            <a:ext cx="2910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CARRERA DE INGENIERÍA DE SISTEMAS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B6133-F28D-0D42-BEC7-0F386FD40E89}"/>
              </a:ext>
            </a:extLst>
          </p:cNvPr>
          <p:cNvSpPr txBox="1"/>
          <p:nvPr/>
        </p:nvSpPr>
        <p:spPr>
          <a:xfrm>
            <a:off x="348584" y="5634904"/>
            <a:ext cx="199607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n-US" sz="800">
                <a:solidFill>
                  <a:schemeClr val="bg1"/>
                </a:solidFill>
                <a:latin typeface="Times New Roman"/>
                <a:ea typeface="Verdana"/>
                <a:cs typeface="Times New Roman"/>
              </a:rPr>
              <a:t>INGENIERÍA DE DATOS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s-PE" altLang="en-US" sz="800">
                <a:solidFill>
                  <a:schemeClr val="bg1"/>
                </a:solidFill>
                <a:latin typeface="Times New Roman"/>
                <a:ea typeface="Verdana"/>
                <a:cs typeface="Times New Roman"/>
              </a:rPr>
              <a:t>ÁREA DE INGENIERÍA DE SOFTWARE</a:t>
            </a:r>
            <a:endParaRPr lang="es-PE" altLang="en-US" sz="800">
              <a:solidFill>
                <a:schemeClr val="bg1"/>
              </a:solidFill>
              <a:latin typeface="Times New Roman"/>
              <a:ea typeface="Verdana" panose="020B060403050404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6736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Usos</a:t>
            </a:r>
            <a:r>
              <a:rPr lang="en-US"/>
              <a:t> de los Triggers</a:t>
            </a: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971600" y="2060848"/>
            <a:ext cx="7639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742950" indent="-571500" algn="l">
              <a:buFontTx/>
              <a:buChar char="•"/>
            </a:pPr>
            <a:r>
              <a:rPr lang="en-US" altLang="es-PE" sz="2800" dirty="0" err="1"/>
              <a:t>Auditar</a:t>
            </a:r>
            <a:r>
              <a:rPr lang="en-US" altLang="es-PE" sz="2800" dirty="0"/>
              <a:t> la </a:t>
            </a:r>
            <a:r>
              <a:rPr lang="en-US" altLang="es-PE" sz="2800" dirty="0" err="1"/>
              <a:t>modificación</a:t>
            </a:r>
            <a:r>
              <a:rPr lang="en-US" altLang="es-PE" sz="2800" dirty="0"/>
              <a:t> de la data</a:t>
            </a:r>
          </a:p>
          <a:p>
            <a:pPr marL="742950" indent="-571500" algn="l">
              <a:buFontTx/>
              <a:buChar char="•"/>
            </a:pPr>
            <a:r>
              <a:rPr lang="en-US" altLang="es-PE" sz="2800" dirty="0"/>
              <a:t>Registrar </a:t>
            </a:r>
            <a:r>
              <a:rPr lang="en-US" altLang="es-PE" sz="2800" dirty="0" err="1"/>
              <a:t>eventos</a:t>
            </a:r>
            <a:r>
              <a:rPr lang="en-US" altLang="es-PE" sz="2800" dirty="0"/>
              <a:t> de forma </a:t>
            </a:r>
            <a:r>
              <a:rPr lang="en-US" altLang="es-PE" sz="2800" dirty="0" err="1"/>
              <a:t>transparente</a:t>
            </a:r>
            <a:endParaRPr lang="en-US" altLang="es-PE" sz="2800" dirty="0"/>
          </a:p>
          <a:p>
            <a:pPr marL="742950" indent="-571500" algn="l">
              <a:buFontTx/>
              <a:buChar char="•"/>
            </a:pPr>
            <a:r>
              <a:rPr lang="es-PE" altLang="es-PE" sz="2800" dirty="0"/>
              <a:t>Hacer cumplir las reglas comerciales complejas</a:t>
            </a:r>
          </a:p>
          <a:p>
            <a:pPr marL="742950" indent="-571500" algn="l">
              <a:buFontTx/>
              <a:buChar char="•"/>
            </a:pPr>
            <a:r>
              <a:rPr lang="es-PE" altLang="es-PE" sz="2800" dirty="0"/>
              <a:t>Derivar valores de columna automáticamente</a:t>
            </a:r>
          </a:p>
          <a:p>
            <a:pPr marL="742950" indent="-571500" algn="l">
              <a:buFontTx/>
              <a:buChar char="•"/>
            </a:pPr>
            <a:r>
              <a:rPr lang="es-PE" altLang="es-PE" sz="2800" dirty="0"/>
              <a:t>Implementar autorizaciones de seguridad complejas</a:t>
            </a:r>
          </a:p>
          <a:p>
            <a:pPr marL="742950" indent="-571500" algn="l">
              <a:buFontTx/>
              <a:buChar char="•"/>
            </a:pPr>
            <a:r>
              <a:rPr lang="es-PE" altLang="es-PE" sz="2800" dirty="0"/>
              <a:t>Mantener tablas replicadas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42341812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Estructura</a:t>
            </a:r>
            <a:r>
              <a:rPr lang="en-US"/>
              <a:t> del Trigger</a:t>
            </a: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971600" y="1752600"/>
            <a:ext cx="7639000" cy="477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buFontTx/>
              <a:buChar char="-"/>
            </a:pPr>
            <a:r>
              <a:rPr lang="en-US" altLang="es-PE" sz="2400" b="1"/>
              <a:t>Triggering event: </a:t>
            </a:r>
            <a:r>
              <a:rPr lang="en-US" altLang="es-PE" sz="2400"/>
              <a:t>La </a:t>
            </a:r>
            <a:r>
              <a:rPr lang="es-PE" sz="2400"/>
              <a:t>sentencia SQL que "dispara" al </a:t>
            </a:r>
            <a:r>
              <a:rPr lang="es-PE" sz="2400" err="1"/>
              <a:t>trigger</a:t>
            </a:r>
            <a:r>
              <a:rPr lang="es-PE" sz="2400"/>
              <a:t> : INSERT, DELETE o UPDATE. UPDATE. Puede tener la cláusula OF para indicar lista de columnas. Puede especificarse combinaciones con el operador OR.</a:t>
            </a:r>
          </a:p>
          <a:p>
            <a:pPr marL="342900" indent="-342900" algn="just">
              <a:buFontTx/>
              <a:buChar char="-"/>
            </a:pPr>
            <a:r>
              <a:rPr lang="en-US" altLang="es-PE" sz="2400" b="1"/>
              <a:t>Trigger constraint (</a:t>
            </a:r>
            <a:r>
              <a:rPr lang="en-US" altLang="es-PE" sz="2400" b="1" err="1"/>
              <a:t>opcional</a:t>
            </a:r>
            <a:r>
              <a:rPr lang="en-US" altLang="es-PE" sz="2400" b="1"/>
              <a:t>): </a:t>
            </a:r>
            <a:r>
              <a:rPr lang="es-PE" sz="2400"/>
              <a:t>Expresión lógica a usarse como condición para ejecutar el </a:t>
            </a:r>
            <a:r>
              <a:rPr lang="es-PE" sz="2400" err="1"/>
              <a:t>trigger</a:t>
            </a:r>
            <a:r>
              <a:rPr lang="es-PE" sz="2400"/>
              <a:t>. Es opcional y usada en </a:t>
            </a:r>
            <a:r>
              <a:rPr lang="es-PE" sz="2400" err="1"/>
              <a:t>triggers</a:t>
            </a:r>
            <a:r>
              <a:rPr lang="es-PE" sz="2400"/>
              <a:t> "para cada fila". Se especifica con la cláusula WHEN.</a:t>
            </a:r>
          </a:p>
          <a:p>
            <a:pPr marL="342900" indent="-342900" algn="just">
              <a:buFontTx/>
              <a:buChar char="-"/>
            </a:pPr>
            <a:r>
              <a:rPr lang="en-US" altLang="es-PE" sz="2400" b="1"/>
              <a:t>Trigger action: </a:t>
            </a:r>
            <a:r>
              <a:rPr lang="en-US" altLang="es-PE" sz="2400"/>
              <a:t>B</a:t>
            </a:r>
            <a:r>
              <a:rPr lang="es-PE" sz="2400" err="1"/>
              <a:t>loque</a:t>
            </a:r>
            <a:r>
              <a:rPr lang="es-PE" sz="2400"/>
              <a:t> PL/SQL a ejecutarse cuando ocurra el evento y la condición (si fue especificada) se cumpla. Puede llamar otros procedimientos.</a:t>
            </a:r>
          </a:p>
        </p:txBody>
      </p:sp>
    </p:spTree>
    <p:extLst>
      <p:ext uri="{BB962C8B-B14F-4D97-AF65-F5344CB8AC3E}">
        <p14:creationId xmlns:p14="http://schemas.microsoft.com/office/powerpoint/2010/main" val="36226943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571500"/>
            <a:r>
              <a:rPr lang="en-US" altLang="es-PE" b="1" err="1"/>
              <a:t>Sintaxis</a:t>
            </a:r>
            <a:endParaRPr lang="en-US" altLang="es-PE" b="1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827584" y="1842120"/>
            <a:ext cx="8136904" cy="446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0">
              <a:buNone/>
            </a:pPr>
            <a:r>
              <a:rPr lang="en-GB" altLang="es-PE" sz="20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GB" altLang="es-PE" sz="2000" b="1">
                <a:latin typeface="Courier New" panose="02070309020205020404" pitchFamily="49" charset="0"/>
                <a:cs typeface="Courier New" panose="02070309020205020404" pitchFamily="49" charset="0"/>
              </a:rPr>
              <a:t> [OR REPLACE] </a:t>
            </a:r>
            <a:r>
              <a:rPr lang="en-GB" altLang="es-PE" sz="20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en-GB" altLang="es-PE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s-PE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trigger_name</a:t>
            </a:r>
            <a:endParaRPr lang="en-GB" altLang="es-PE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0">
              <a:buNone/>
            </a:pPr>
            <a:r>
              <a:rPr lang="en-GB" altLang="es-PE" sz="2000" b="1">
                <a:latin typeface="Courier New" panose="02070309020205020404" pitchFamily="49" charset="0"/>
                <a:cs typeface="Courier New" panose="02070309020205020404" pitchFamily="49" charset="0"/>
              </a:rPr>
              <a:t>{BEFORE|AFTER} </a:t>
            </a:r>
            <a:r>
              <a:rPr lang="en-GB" altLang="es-PE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triggering_event</a:t>
            </a:r>
            <a:r>
              <a:rPr lang="en-GB" altLang="es-PE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s-PE" sz="20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GB" altLang="es-PE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s-PE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GB" altLang="es-PE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0">
              <a:buNone/>
            </a:pPr>
            <a:r>
              <a:rPr lang="en-GB" altLang="es-PE" sz="2000" b="1">
                <a:latin typeface="Courier New" panose="02070309020205020404" pitchFamily="49" charset="0"/>
                <a:cs typeface="Courier New" panose="02070309020205020404" pitchFamily="49" charset="0"/>
              </a:rPr>
              <a:t>[FOR EACH ROW]</a:t>
            </a:r>
          </a:p>
          <a:p>
            <a:pPr marL="171450" indent="0">
              <a:buNone/>
            </a:pPr>
            <a:r>
              <a:rPr lang="en-GB" altLang="es-PE" sz="2000" b="1">
                <a:latin typeface="Courier New" panose="02070309020205020404" pitchFamily="49" charset="0"/>
                <a:cs typeface="Courier New" panose="02070309020205020404" pitchFamily="49" charset="0"/>
              </a:rPr>
              <a:t>[WHEN condition]</a:t>
            </a:r>
          </a:p>
          <a:p>
            <a:pPr marL="171450" indent="0">
              <a:buNone/>
            </a:pPr>
            <a:r>
              <a:rPr lang="en-GB" altLang="es-PE" sz="20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171450" indent="0">
              <a:buNone/>
            </a:pPr>
            <a:r>
              <a:rPr lang="en-GB" altLang="es-PE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s-PE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Sentencias</a:t>
            </a:r>
            <a:r>
              <a:rPr lang="en-GB" altLang="es-PE" sz="2000" b="1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s-PE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declaración</a:t>
            </a:r>
            <a:endParaRPr lang="en-GB" altLang="es-PE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0">
              <a:buNone/>
            </a:pPr>
            <a:r>
              <a:rPr lang="en-GB" altLang="es-PE" sz="20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171450" indent="0">
              <a:buNone/>
            </a:pPr>
            <a:r>
              <a:rPr lang="en-GB" altLang="es-PE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s-PE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Sentencias</a:t>
            </a:r>
            <a:r>
              <a:rPr lang="en-GB" altLang="es-PE" sz="2000" b="1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GB" altLang="es-PE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ejecución</a:t>
            </a:r>
            <a:endParaRPr lang="en-GB" altLang="es-PE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0">
              <a:buNone/>
            </a:pPr>
            <a:r>
              <a:rPr lang="en-GB" altLang="es-PE" sz="20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  <a:p>
            <a:pPr marL="171450" indent="0">
              <a:buNone/>
            </a:pPr>
            <a:r>
              <a:rPr lang="en-GB" altLang="es-PE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s-PE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Sentencias</a:t>
            </a:r>
            <a:r>
              <a:rPr lang="en-GB" altLang="es-PE" sz="2000" b="1">
                <a:latin typeface="Courier New" panose="02070309020205020404" pitchFamily="49" charset="0"/>
                <a:cs typeface="Courier New" panose="02070309020205020404" pitchFamily="49" charset="0"/>
              </a:rPr>
              <a:t> de control de </a:t>
            </a:r>
            <a:r>
              <a:rPr lang="en-GB" altLang="es-PE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excepciones</a:t>
            </a:r>
            <a:endParaRPr lang="en-GB" altLang="es-PE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0">
              <a:buNone/>
            </a:pPr>
            <a:r>
              <a:rPr lang="en-GB" altLang="es-PE" sz="20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altLang="es-PE" sz="2000" b="1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s-MX" sz="2000"/>
          </a:p>
          <a:p>
            <a:pPr marL="631825" indent="-631825">
              <a:buFontTx/>
              <a:buNone/>
            </a:pPr>
            <a:endParaRPr lang="es-ES" altLang="es-PE" sz="2400" ker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ítulo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971520"/>
          </a:xfrm>
        </p:spPr>
        <p:txBody>
          <a:bodyPr/>
          <a:lstStyle/>
          <a:p>
            <a:r>
              <a:rPr lang="es-ES" altLang="es-PE"/>
              <a:t>Alcance</a:t>
            </a:r>
            <a:endParaRPr lang="es-PE" altLang="es-PE" b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18864" y="1943546"/>
            <a:ext cx="8229600" cy="44377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742950" indent="-571500"/>
            <a:r>
              <a:rPr lang="es-PE" altLang="es-PE" sz="2400" b="1"/>
              <a:t>BEFORE </a:t>
            </a:r>
            <a:r>
              <a:rPr lang="es-PE" altLang="es-PE" sz="2400"/>
              <a:t>o </a:t>
            </a:r>
            <a:r>
              <a:rPr lang="es-PE" altLang="es-PE" sz="2400" b="1"/>
              <a:t>AFTER </a:t>
            </a:r>
            <a:r>
              <a:rPr lang="es-PE" altLang="es-PE" sz="2400"/>
              <a:t>especifica cuándo se dispara el </a:t>
            </a:r>
            <a:r>
              <a:rPr lang="es-PE" altLang="es-PE" sz="2400" err="1"/>
              <a:t>trigger</a:t>
            </a:r>
            <a:r>
              <a:rPr lang="es-PE" altLang="es-PE" sz="2400"/>
              <a:t> (antes o después del </a:t>
            </a:r>
            <a:r>
              <a:rPr lang="es-PE" altLang="es-PE" sz="2400" i="1" err="1"/>
              <a:t>triggering</a:t>
            </a:r>
            <a:r>
              <a:rPr lang="es-PE" altLang="es-PE" sz="2400" i="1"/>
              <a:t> </a:t>
            </a:r>
            <a:r>
              <a:rPr lang="es-PE" altLang="es-PE" sz="2400" i="1" err="1"/>
              <a:t>event</a:t>
            </a:r>
            <a:r>
              <a:rPr lang="es-PE" altLang="es-PE" sz="2400" b="1"/>
              <a:t>).</a:t>
            </a:r>
          </a:p>
          <a:p>
            <a:pPr marL="742950" indent="-571500"/>
            <a:r>
              <a:rPr lang="es-PE" altLang="es-PE" sz="2400" b="1" err="1"/>
              <a:t>triggering_event</a:t>
            </a:r>
            <a:r>
              <a:rPr lang="es-PE" altLang="es-PE" sz="2400" b="1"/>
              <a:t> </a:t>
            </a:r>
            <a:r>
              <a:rPr lang="es-PE" altLang="es-PE" sz="2400"/>
              <a:t>depende de la sentencia DML asociada (INSERT, DELETE, UPDATE)</a:t>
            </a:r>
            <a:endParaRPr lang="es-PE" altLang="es-PE" sz="2400" b="1"/>
          </a:p>
          <a:p>
            <a:pPr marL="742950" indent="-571500"/>
            <a:r>
              <a:rPr lang="es-PE" altLang="es-PE" sz="2400" b="1" err="1"/>
              <a:t>table_name</a:t>
            </a:r>
            <a:r>
              <a:rPr lang="es-PE" altLang="es-PE" sz="2400" b="1"/>
              <a:t> </a:t>
            </a:r>
            <a:r>
              <a:rPr lang="es-PE" altLang="es-PE" sz="2400"/>
              <a:t>es el nombre de la tabla asociada con el </a:t>
            </a:r>
            <a:r>
              <a:rPr lang="es-PE" altLang="es-PE" sz="2400" err="1"/>
              <a:t>trigger</a:t>
            </a:r>
            <a:r>
              <a:rPr lang="es-PE" altLang="es-PE" sz="2400"/>
              <a:t>.</a:t>
            </a:r>
          </a:p>
          <a:p>
            <a:pPr marL="742950" indent="-571500"/>
            <a:r>
              <a:rPr lang="es-PE" altLang="es-PE" sz="2400"/>
              <a:t>La cláusula </a:t>
            </a:r>
            <a:r>
              <a:rPr lang="es-PE" altLang="es-PE" sz="2400" b="1"/>
              <a:t>FOR EACH ROW</a:t>
            </a:r>
            <a:r>
              <a:rPr lang="es-PE" altLang="es-PE" sz="2400"/>
              <a:t>, especifica si se trata de un </a:t>
            </a:r>
            <a:r>
              <a:rPr lang="es-PE" altLang="es-PE" sz="2400" err="1"/>
              <a:t>trigger</a:t>
            </a:r>
            <a:r>
              <a:rPr lang="es-PE" altLang="es-PE" sz="2400"/>
              <a:t> a nivel de fila (se dispara una vez por cada fila afectada).</a:t>
            </a:r>
          </a:p>
          <a:p>
            <a:pPr marL="742950" indent="-571500"/>
            <a:r>
              <a:rPr lang="es-PE" altLang="es-PE" sz="2400"/>
              <a:t>Cuando una tabla se elimina, se eliminan también todos los </a:t>
            </a:r>
            <a:r>
              <a:rPr lang="es-PE" altLang="es-PE" sz="2400" err="1"/>
              <a:t>triggers</a:t>
            </a:r>
            <a:r>
              <a:rPr lang="es-PE" altLang="es-PE" sz="2400"/>
              <a:t> asociados con esa tabla.</a:t>
            </a:r>
          </a:p>
        </p:txBody>
      </p:sp>
    </p:spTree>
    <p:extLst>
      <p:ext uri="{BB962C8B-B14F-4D97-AF65-F5344CB8AC3E}">
        <p14:creationId xmlns:p14="http://schemas.microsoft.com/office/powerpoint/2010/main" val="269723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PE" b="0"/>
              <a:t>Tipos de </a:t>
            </a:r>
            <a:r>
              <a:rPr lang="es-ES" altLang="es-PE" b="0" err="1"/>
              <a:t>Triggers</a:t>
            </a:r>
            <a:endParaRPr lang="es-PE" altLang="es-PE" b="0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899592" y="1752600"/>
            <a:ext cx="7632848" cy="455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742950" indent="-571500" algn="l">
              <a:buFontTx/>
              <a:buChar char="•"/>
            </a:pPr>
            <a:r>
              <a:rPr lang="es-PE" altLang="es-PE" sz="2600"/>
              <a:t>Los </a:t>
            </a:r>
            <a:r>
              <a:rPr lang="es-PE" altLang="es-PE" sz="2600" err="1"/>
              <a:t>triggers</a:t>
            </a:r>
            <a:r>
              <a:rPr lang="es-PE" altLang="es-PE" sz="2600"/>
              <a:t> pueden ser a nivel de fila (ROW) o a nivel de sentencia (STATEMENT). Si se especifica la cláusula FOR EACH ROW en la creación del </a:t>
            </a:r>
            <a:r>
              <a:rPr lang="es-PE" altLang="es-PE" sz="2600" err="1"/>
              <a:t>trigger</a:t>
            </a:r>
            <a:r>
              <a:rPr lang="es-PE" altLang="es-PE" sz="2600"/>
              <a:t>, entonces es un </a:t>
            </a:r>
            <a:r>
              <a:rPr lang="es-PE" altLang="es-PE" sz="2600" err="1"/>
              <a:t>trigger</a:t>
            </a:r>
            <a:r>
              <a:rPr lang="es-PE" altLang="es-PE" sz="2600"/>
              <a:t> a nivel de fila.</a:t>
            </a:r>
          </a:p>
          <a:p>
            <a:pPr marL="742950" indent="-571500" algn="l">
              <a:buFontTx/>
              <a:buChar char="•"/>
            </a:pPr>
            <a:r>
              <a:rPr lang="es-PE" altLang="es-PE" sz="2600"/>
              <a:t>Un </a:t>
            </a:r>
            <a:r>
              <a:rPr lang="es-PE" altLang="es-PE" sz="2600" err="1"/>
              <a:t>trigger</a:t>
            </a:r>
            <a:r>
              <a:rPr lang="es-PE" altLang="es-PE" sz="2600"/>
              <a:t> a nivel de fila se disparará por cada fila o registro afectado por el  </a:t>
            </a:r>
            <a:r>
              <a:rPr lang="es-PE" altLang="es-PE" sz="2600" i="1" err="1"/>
              <a:t>triggering</a:t>
            </a:r>
            <a:r>
              <a:rPr lang="es-PE" altLang="es-PE" sz="2600" i="1"/>
              <a:t> </a:t>
            </a:r>
            <a:r>
              <a:rPr lang="es-PE" altLang="es-PE" sz="2600" i="1" err="1"/>
              <a:t>statement</a:t>
            </a:r>
            <a:r>
              <a:rPr lang="es-PE" altLang="es-PE" sz="2600" i="1"/>
              <a:t> </a:t>
            </a:r>
            <a:r>
              <a:rPr lang="es-PE" altLang="es-PE" sz="2600"/>
              <a:t>(sentencia DML).</a:t>
            </a:r>
          </a:p>
          <a:p>
            <a:pPr marL="742950" indent="-571500" algn="l">
              <a:buFontTx/>
              <a:buChar char="•"/>
            </a:pPr>
            <a:r>
              <a:rPr lang="es-PE" altLang="es-PE" sz="2600"/>
              <a:t>Un </a:t>
            </a:r>
            <a:r>
              <a:rPr lang="es-PE" altLang="es-PE" sz="2600" err="1"/>
              <a:t>trigger</a:t>
            </a:r>
            <a:r>
              <a:rPr lang="es-PE" altLang="es-PE" sz="2600"/>
              <a:t> a nivel de sentencia se dispara una sola vez, sin importar la cantidad de filas afectadas.</a:t>
            </a:r>
          </a:p>
        </p:txBody>
      </p:sp>
    </p:spTree>
    <p:extLst>
      <p:ext uri="{BB962C8B-B14F-4D97-AF65-F5344CB8AC3E}">
        <p14:creationId xmlns:p14="http://schemas.microsoft.com/office/powerpoint/2010/main" val="1981596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ítulo 1"/>
          <p:cNvSpPr>
            <a:spLocks noGrp="1"/>
          </p:cNvSpPr>
          <p:nvPr>
            <p:ph type="title"/>
          </p:nvPr>
        </p:nvSpPr>
        <p:spPr>
          <a:xfrm>
            <a:off x="696913" y="476672"/>
            <a:ext cx="7772400" cy="971520"/>
          </a:xfrm>
        </p:spPr>
        <p:txBody>
          <a:bodyPr/>
          <a:lstStyle/>
          <a:p>
            <a:pPr marL="742950" indent="-571500"/>
            <a:r>
              <a:rPr lang="en-GB" altLang="es-PE" sz="3600" err="1"/>
              <a:t>Ejemplo</a:t>
            </a:r>
            <a:r>
              <a:rPr lang="en-GB" altLang="es-PE" sz="3600"/>
              <a:t>: Trigger a </a:t>
            </a:r>
            <a:r>
              <a:rPr lang="en-GB" altLang="es-PE" sz="3600" err="1"/>
              <a:t>nivel</a:t>
            </a:r>
            <a:r>
              <a:rPr lang="en-GB" altLang="es-PE" sz="3600"/>
              <a:t> de </a:t>
            </a:r>
            <a:r>
              <a:rPr lang="en-GB" altLang="es-PE" sz="3600" err="1"/>
              <a:t>sentencia</a:t>
            </a:r>
            <a:endParaRPr lang="en-GB" altLang="es-PE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E5886-A5BF-4AE7-94FA-E9B3429C9BFD}"/>
              </a:ext>
            </a:extLst>
          </p:cNvPr>
          <p:cNvSpPr txBox="1"/>
          <p:nvPr/>
        </p:nvSpPr>
        <p:spPr>
          <a:xfrm>
            <a:off x="804531" y="2293112"/>
            <a:ext cx="824520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REPLACE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TRIGGER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TRIG_EMP </a:t>
            </a:r>
          </a:p>
          <a:p>
            <a:r>
              <a:rPr lang="es-PE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BEFORE</a:t>
            </a:r>
            <a:r>
              <a:rPr lang="es-PE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EMPLOYEES</a:t>
            </a:r>
          </a:p>
          <a:p>
            <a:r>
              <a:rPr lang="es-PE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r>
              <a:rPr lang="es-PE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s-PE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s-PE" sz="16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--CONDICION1: SABADOS O DOMINGOS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TO_CHAR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'd'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'7'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'1'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	    </a:t>
            </a:r>
          </a:p>
          <a:p>
            <a:r>
              <a:rPr lang="es-PE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s-PE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endParaRPr lang="es-PE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PE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s-PE" sz="16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--CONDICION2: FUERA DE HORARIO DE OFICINA</a:t>
            </a: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TO_CHAR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’hh24:mi'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BETWEEN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'08:30'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'18:30'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PE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s-PE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THEN</a:t>
            </a:r>
            <a:endParaRPr lang="es-PE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PE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RAISE_APPLICATION_ERROR</a:t>
            </a:r>
            <a:r>
              <a:rPr lang="es-P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PE" sz="16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-20500</a:t>
            </a:r>
            <a:r>
              <a:rPr lang="es-P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PE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s-P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s-PE" sz="16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'Modificaciones prohibidas en este horario'</a:t>
            </a:r>
            <a:r>
              <a:rPr lang="es-P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s-PE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</a:p>
          <a:p>
            <a:r>
              <a:rPr lang="es-PE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s-PE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s-PE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PE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s-P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PE" sz="16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PE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s-PE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395349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1682112-160A-4781-8DF3-198E99D9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3" y="476672"/>
            <a:ext cx="7772400" cy="971520"/>
          </a:xfrm>
        </p:spPr>
        <p:txBody>
          <a:bodyPr/>
          <a:lstStyle/>
          <a:p>
            <a:pPr marL="742950" indent="-571500"/>
            <a:r>
              <a:rPr lang="en-GB" altLang="es-PE" sz="3600" err="1"/>
              <a:t>Ejemplo</a:t>
            </a:r>
            <a:r>
              <a:rPr lang="en-GB" altLang="es-PE" sz="3600"/>
              <a:t>: Trigger a </a:t>
            </a:r>
            <a:r>
              <a:rPr lang="en-GB" altLang="es-PE" sz="3600" err="1"/>
              <a:t>nivel</a:t>
            </a:r>
            <a:r>
              <a:rPr lang="en-GB" altLang="es-PE" sz="3600"/>
              <a:t> de fila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D27A3-EB9B-4722-BF89-5693B6D3BF2A}"/>
              </a:ext>
            </a:extLst>
          </p:cNvPr>
          <p:cNvSpPr txBox="1"/>
          <p:nvPr/>
        </p:nvSpPr>
        <p:spPr>
          <a:xfrm>
            <a:off x="1043608" y="1844824"/>
            <a:ext cx="800176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REPLACE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TRIGGER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trig_emp_fila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AFTER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EMPLOYEE</a:t>
            </a:r>
          </a:p>
          <a:p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EACH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ROW</a:t>
            </a:r>
            <a:endParaRPr lang="es-PE" sz="14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</a:p>
          <a:p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DELETING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THEN</a:t>
            </a:r>
            <a:endParaRPr lang="es-PE" sz="14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PE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xemployee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emp_ssn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emp_last_name</a:t>
            </a:r>
            <a:r>
              <a:rPr lang="en-US" sz="1400" b="1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emp_first_name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deldate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</a:t>
            </a:r>
          </a:p>
          <a:p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(:</a:t>
            </a:r>
            <a:r>
              <a:rPr lang="en-US" sz="1400" b="1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</a:t>
            </a:r>
            <a:r>
              <a:rPr lang="en-US" sz="1400" b="1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emp_ssn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emp_last_name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,:</a:t>
            </a:r>
            <a:r>
              <a:rPr lang="en-US" sz="1400" b="1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</a:t>
            </a:r>
            <a:r>
              <a:rPr lang="en-US" sz="1400" b="1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emp_first_name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sysdate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</a:p>
          <a:p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ELSIF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INSERTING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THEN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</a:p>
          <a:p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PE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nemployee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emp_ssn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emp_last_name</a:t>
            </a:r>
            <a:r>
              <a:rPr lang="en-US" sz="1400" b="1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emp_first_name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adddate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</a:t>
            </a:r>
          </a:p>
          <a:p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(:</a:t>
            </a:r>
            <a:r>
              <a:rPr lang="en-US" sz="1400" b="1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b="1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emp_ssn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emp_last_name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,:</a:t>
            </a:r>
            <a:r>
              <a:rPr lang="en-US" sz="1400" b="1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b="1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emp_first_name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sysdate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ELSIF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UPDATING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400" b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emp_salary</a:t>
            </a:r>
            <a:r>
              <a:rPr lang="en-US" sz="1400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THEN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</a:t>
            </a:r>
          </a:p>
          <a:p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INTO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PE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cemployee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emp_ssn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oldsalary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newsalary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up_date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</a:p>
          <a:p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VALUES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(: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ssn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,:</a:t>
            </a:r>
            <a:r>
              <a:rPr lang="en-US" sz="1400" b="1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</a:t>
            </a:r>
            <a:r>
              <a:rPr lang="en-US" sz="1400" b="1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emp_salary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400" b="1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b="1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emp_salary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sysdate</a:t>
            </a:r>
            <a:r>
              <a:rPr lang="en-US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4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s-PE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s-PE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PE" sz="14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s-PE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s-PE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PE" sz="1400"/>
          </a:p>
        </p:txBody>
      </p:sp>
    </p:spTree>
    <p:extLst>
      <p:ext uri="{BB962C8B-B14F-4D97-AF65-F5344CB8AC3E}">
        <p14:creationId xmlns:p14="http://schemas.microsoft.com/office/powerpoint/2010/main" val="384525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916832"/>
            <a:ext cx="7992888" cy="4464496"/>
          </a:xfrm>
        </p:spPr>
        <p:txBody>
          <a:bodyPr/>
          <a:lstStyle/>
          <a:p>
            <a:pPr marL="171450" indent="0">
              <a:buNone/>
            </a:pPr>
            <a:r>
              <a:rPr lang="en-GB" altLang="es-PE" sz="2400"/>
              <a:t>SQL&gt; </a:t>
            </a:r>
            <a:r>
              <a:rPr lang="en-GB" altLang="es-PE" sz="2400" b="1"/>
              <a:t>DELETE</a:t>
            </a:r>
            <a:r>
              <a:rPr lang="en-GB" altLang="es-PE" sz="2400"/>
              <a:t> emp</a:t>
            </a:r>
          </a:p>
          <a:p>
            <a:pPr marL="171450" indent="0">
              <a:buNone/>
            </a:pPr>
            <a:r>
              <a:rPr lang="en-GB" altLang="es-PE" sz="2400" b="1"/>
              <a:t>WHERE</a:t>
            </a:r>
            <a:r>
              <a:rPr lang="en-GB" altLang="es-PE" sz="2400"/>
              <a:t> </a:t>
            </a:r>
            <a:r>
              <a:rPr lang="en-GB" altLang="es-PE" sz="2400" err="1"/>
              <a:t>emp_last_name</a:t>
            </a:r>
            <a:r>
              <a:rPr lang="en-GB" altLang="es-PE" sz="2400"/>
              <a:t> = 'Joshi’;</a:t>
            </a:r>
          </a:p>
          <a:p>
            <a:pPr marL="171450" indent="0">
              <a:buNone/>
            </a:pPr>
            <a:endParaRPr lang="en-GB" altLang="es-PE" sz="2400"/>
          </a:p>
          <a:p>
            <a:pPr marL="171450" indent="0">
              <a:buNone/>
            </a:pPr>
            <a:r>
              <a:rPr lang="en-GB" altLang="es-PE" sz="2400"/>
              <a:t>SQL&gt; </a:t>
            </a:r>
            <a:r>
              <a:rPr lang="en-GB" altLang="es-PE" sz="2400" b="1"/>
              <a:t>SELECT</a:t>
            </a:r>
            <a:r>
              <a:rPr lang="en-GB" altLang="es-PE" sz="2400"/>
              <a:t> * </a:t>
            </a:r>
            <a:r>
              <a:rPr lang="en-GB" altLang="es-PE" sz="2400" b="1"/>
              <a:t>FROM</a:t>
            </a:r>
            <a:r>
              <a:rPr lang="en-GB" altLang="es-PE" sz="2400"/>
              <a:t> </a:t>
            </a:r>
            <a:r>
              <a:rPr lang="en-GB" altLang="es-PE" sz="2400" err="1"/>
              <a:t>xemployee</a:t>
            </a:r>
            <a:r>
              <a:rPr lang="en-GB" altLang="es-PE" sz="2400"/>
              <a:t>;</a:t>
            </a:r>
          </a:p>
          <a:p>
            <a:pPr marL="742950" indent="-571500"/>
            <a:endParaRPr lang="en-GB" altLang="es-PE" sz="1600"/>
          </a:p>
          <a:p>
            <a:pPr marL="742950" indent="-571500"/>
            <a:endParaRPr lang="en-GB" altLang="es-PE" sz="1800"/>
          </a:p>
          <a:p>
            <a:pPr marL="571500" lvl="1" indent="0">
              <a:buNone/>
            </a:pPr>
            <a:r>
              <a:rPr lang="en-GB" altLang="es-PE" sz="1800"/>
              <a:t>EMP_SSN   EMP_LAST_NAME   EMP_FIRST_NAME DELDATE</a:t>
            </a:r>
          </a:p>
          <a:p>
            <a:pPr marL="571500" lvl="1" indent="0">
              <a:buNone/>
            </a:pPr>
            <a:r>
              <a:rPr lang="en-GB" altLang="es-PE" sz="1800"/>
              <a:t>-------------   -----------------------    -------------------------- -----------------</a:t>
            </a:r>
          </a:p>
          <a:p>
            <a:pPr marL="571500" lvl="1" indent="0">
              <a:buNone/>
            </a:pPr>
            <a:r>
              <a:rPr lang="en-GB" altLang="es-PE" sz="1800"/>
              <a:t>999333333  Joshi                              Dinesh                         02-MAY-03</a:t>
            </a:r>
            <a:endParaRPr lang="en-US" altLang="es-PE" sz="1800"/>
          </a:p>
        </p:txBody>
      </p:sp>
      <p:sp>
        <p:nvSpPr>
          <p:cNvPr id="3075" name="Título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1008112"/>
          </a:xfrm>
        </p:spPr>
        <p:txBody>
          <a:bodyPr/>
          <a:lstStyle/>
          <a:p>
            <a:pPr marL="57150"/>
            <a:r>
              <a:rPr lang="es-CO"/>
              <a:t>Revisión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1788946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480" y="1772816"/>
            <a:ext cx="8297008" cy="4896544"/>
          </a:xfrm>
        </p:spPr>
        <p:txBody>
          <a:bodyPr/>
          <a:lstStyle/>
          <a:p>
            <a:pPr marL="514350"/>
            <a:r>
              <a:rPr lang="es-PE" altLang="es-PE" sz="2400"/>
              <a:t>Los </a:t>
            </a:r>
            <a:r>
              <a:rPr lang="es-PE" altLang="es-PE" sz="2400" err="1"/>
              <a:t>triggers</a:t>
            </a:r>
            <a:r>
              <a:rPr lang="es-PE" altLang="es-PE" sz="2400"/>
              <a:t> pueden activarse utilizando el nombre del </a:t>
            </a:r>
            <a:r>
              <a:rPr lang="es-PE" altLang="es-PE" sz="2400" err="1"/>
              <a:t>trigger</a:t>
            </a:r>
            <a:r>
              <a:rPr lang="es-PE" altLang="es-PE" sz="2400"/>
              <a:t> o considerando todos los </a:t>
            </a:r>
            <a:r>
              <a:rPr lang="es-PE" altLang="es-PE" sz="2400" err="1"/>
              <a:t>triggers</a:t>
            </a:r>
            <a:r>
              <a:rPr lang="es-PE" altLang="es-PE" sz="2400"/>
              <a:t> asociados a una tabla.</a:t>
            </a:r>
          </a:p>
          <a:p>
            <a:pPr marL="571500" lvl="1" indent="0">
              <a:buNone/>
            </a:pPr>
            <a:r>
              <a:rPr lang="en-GB" altLang="es-PE" sz="2400" b="1"/>
              <a:t>ALTER TRIGGER </a:t>
            </a:r>
            <a:r>
              <a:rPr lang="en-GB" altLang="es-PE" sz="2400" err="1"/>
              <a:t>trigger_name</a:t>
            </a:r>
            <a:r>
              <a:rPr lang="en-GB" altLang="es-PE" sz="2400"/>
              <a:t> </a:t>
            </a:r>
            <a:r>
              <a:rPr lang="en-GB" altLang="es-PE" sz="2400" b="1"/>
              <a:t>DISABLE</a:t>
            </a:r>
            <a:r>
              <a:rPr lang="en-GB" altLang="es-PE" sz="2400"/>
              <a:t>;</a:t>
            </a:r>
          </a:p>
          <a:p>
            <a:pPr marL="571500" lvl="1" indent="0">
              <a:buNone/>
            </a:pPr>
            <a:r>
              <a:rPr lang="en-GB" altLang="es-PE" sz="2400" b="1"/>
              <a:t>ALTER TABLE </a:t>
            </a:r>
            <a:r>
              <a:rPr lang="en-GB" altLang="es-PE" sz="2400" err="1"/>
              <a:t>table_name</a:t>
            </a:r>
            <a:r>
              <a:rPr lang="en-GB" altLang="es-PE" sz="2400"/>
              <a:t> </a:t>
            </a:r>
            <a:r>
              <a:rPr lang="en-GB" altLang="es-PE" sz="2400" b="1"/>
              <a:t>DISABLE ALL TRIGGERS</a:t>
            </a:r>
            <a:r>
              <a:rPr lang="en-GB" altLang="es-PE" sz="2400"/>
              <a:t>;</a:t>
            </a:r>
            <a:endParaRPr lang="en-GB" altLang="es-PE" sz="2400" b="1"/>
          </a:p>
          <a:p>
            <a:pPr marL="171450" indent="0">
              <a:buNone/>
            </a:pPr>
            <a:endParaRPr lang="en-GB" altLang="es-PE" sz="2400"/>
          </a:p>
          <a:p>
            <a:pPr marL="514350"/>
            <a:r>
              <a:rPr lang="es-PE" altLang="es-PE" sz="2400"/>
              <a:t>De manera análoga pueden volverse a habilitar.</a:t>
            </a:r>
          </a:p>
          <a:p>
            <a:pPr marL="571500" lvl="1" indent="0">
              <a:buNone/>
            </a:pPr>
            <a:r>
              <a:rPr lang="en-GB" altLang="es-PE" sz="2400" b="1"/>
              <a:t>ALTER TABLE </a:t>
            </a:r>
            <a:r>
              <a:rPr lang="en-GB" altLang="es-PE" sz="2400" err="1"/>
              <a:t>table_name</a:t>
            </a:r>
            <a:r>
              <a:rPr lang="en-GB" altLang="es-PE" sz="2400"/>
              <a:t> </a:t>
            </a:r>
            <a:r>
              <a:rPr lang="en-GB" altLang="es-PE" sz="2400" b="1"/>
              <a:t>ENABLE</a:t>
            </a:r>
            <a:r>
              <a:rPr lang="en-GB" altLang="es-PE" sz="2400"/>
              <a:t> </a:t>
            </a:r>
            <a:r>
              <a:rPr lang="en-GB" altLang="es-PE" sz="2400" err="1"/>
              <a:t>trigger_name</a:t>
            </a:r>
            <a:r>
              <a:rPr lang="en-GB" altLang="es-PE" sz="2400"/>
              <a:t>;</a:t>
            </a:r>
          </a:p>
          <a:p>
            <a:pPr marL="571500" lvl="1" indent="0">
              <a:buNone/>
            </a:pPr>
            <a:r>
              <a:rPr lang="en-GB" altLang="es-PE" sz="2400" b="1"/>
              <a:t>ALTER TABLE </a:t>
            </a:r>
            <a:r>
              <a:rPr lang="en-GB" altLang="es-PE" sz="2400" err="1"/>
              <a:t>table_name</a:t>
            </a:r>
            <a:r>
              <a:rPr lang="en-GB" altLang="es-PE" sz="2400"/>
              <a:t> </a:t>
            </a:r>
            <a:r>
              <a:rPr lang="en-GB" altLang="es-PE" sz="2400" b="1"/>
              <a:t>ENABLE ALL TRIGGERS</a:t>
            </a:r>
            <a:r>
              <a:rPr lang="en-GB" altLang="es-PE" sz="2400"/>
              <a:t>;</a:t>
            </a:r>
            <a:endParaRPr lang="en-US" altLang="es-PE" sz="2400" b="1"/>
          </a:p>
          <a:p>
            <a:pPr marL="171450" indent="0">
              <a:buNone/>
            </a:pPr>
            <a:endParaRPr lang="en-GB" altLang="es-PE" sz="2400"/>
          </a:p>
          <a:p>
            <a:pPr marL="514350"/>
            <a:r>
              <a:rPr lang="es-PE" altLang="es-PE" sz="2400"/>
              <a:t>Eliminación de </a:t>
            </a:r>
            <a:r>
              <a:rPr lang="es-PE" altLang="es-PE" sz="2400" err="1"/>
              <a:t>triggers</a:t>
            </a:r>
            <a:r>
              <a:rPr lang="en-GB" altLang="es-PE" sz="2400"/>
              <a:t>.</a:t>
            </a:r>
          </a:p>
          <a:p>
            <a:pPr marL="569913" indent="-398463">
              <a:buNone/>
            </a:pPr>
            <a:r>
              <a:rPr lang="en-GB" altLang="es-PE" sz="2400"/>
              <a:t>	</a:t>
            </a:r>
            <a:r>
              <a:rPr lang="en-GB" altLang="es-PE" sz="2400" b="1"/>
              <a:t>DROP</a:t>
            </a:r>
            <a:r>
              <a:rPr lang="en-GB" altLang="es-PE" sz="2400"/>
              <a:t> </a:t>
            </a:r>
            <a:r>
              <a:rPr lang="en-GB" altLang="es-PE" sz="2400" b="1"/>
              <a:t>TRIGGER</a:t>
            </a:r>
            <a:r>
              <a:rPr lang="en-GB" altLang="es-PE" sz="2400"/>
              <a:t> </a:t>
            </a:r>
            <a:r>
              <a:rPr lang="en-GB" altLang="es-PE" sz="2400" err="1"/>
              <a:t>trigger_name</a:t>
            </a:r>
            <a:r>
              <a:rPr lang="en-US" altLang="es-PE" sz="2400"/>
              <a:t> </a:t>
            </a:r>
          </a:p>
        </p:txBody>
      </p:sp>
      <p:sp>
        <p:nvSpPr>
          <p:cNvPr id="3075" name="Título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1008112"/>
          </a:xfrm>
        </p:spPr>
        <p:txBody>
          <a:bodyPr/>
          <a:lstStyle/>
          <a:p>
            <a:pPr marL="57150"/>
            <a:r>
              <a:rPr lang="es-CO"/>
              <a:t>Activar/Desactivar </a:t>
            </a:r>
            <a:r>
              <a:rPr lang="es-CO" err="1"/>
              <a:t>Triggers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4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480" y="1844824"/>
            <a:ext cx="8297008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s-PE" err="1"/>
              <a:t>Paquetes</a:t>
            </a:r>
            <a:r>
              <a:rPr lang="en-GB" altLang="es-PE"/>
              <a:t>.</a:t>
            </a:r>
          </a:p>
          <a:p>
            <a:pPr>
              <a:lnSpc>
                <a:spcPct val="90000"/>
              </a:lnSpc>
            </a:pPr>
            <a:r>
              <a:rPr lang="en-GB" altLang="es-PE" err="1"/>
              <a:t>Estructura</a:t>
            </a:r>
            <a:r>
              <a:rPr lang="en-GB" altLang="es-PE"/>
              <a:t> de </a:t>
            </a:r>
            <a:r>
              <a:rPr lang="en-GB" altLang="es-PE" err="1"/>
              <a:t>Paquetes</a:t>
            </a:r>
            <a:r>
              <a:rPr lang="en-GB" altLang="es-PE"/>
              <a:t>.</a:t>
            </a:r>
          </a:p>
          <a:p>
            <a:pPr>
              <a:lnSpc>
                <a:spcPct val="90000"/>
              </a:lnSpc>
            </a:pPr>
            <a:r>
              <a:rPr lang="en-GB" altLang="es-PE"/>
              <a:t>Triggers.</a:t>
            </a:r>
          </a:p>
          <a:p>
            <a:pPr>
              <a:lnSpc>
                <a:spcPct val="90000"/>
              </a:lnSpc>
            </a:pPr>
            <a:r>
              <a:rPr lang="en-GB" altLang="es-PE" err="1"/>
              <a:t>Tipos</a:t>
            </a:r>
            <a:r>
              <a:rPr lang="en-GB" altLang="es-PE"/>
              <a:t> de Triggers</a:t>
            </a:r>
          </a:p>
          <a:p>
            <a:pPr>
              <a:lnSpc>
                <a:spcPct val="90000"/>
              </a:lnSpc>
            </a:pPr>
            <a:r>
              <a:rPr lang="en-GB" altLang="es-PE" err="1"/>
              <a:t>Ejemplos</a:t>
            </a:r>
            <a:r>
              <a:rPr lang="en-GB" altLang="es-PE"/>
              <a:t>.</a:t>
            </a:r>
          </a:p>
        </p:txBody>
      </p:sp>
      <p:sp>
        <p:nvSpPr>
          <p:cNvPr id="3075" name="Título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008112"/>
          </a:xfrm>
        </p:spPr>
        <p:txBody>
          <a:bodyPr/>
          <a:lstStyle/>
          <a:p>
            <a:r>
              <a:rPr lang="es-ES_tradnl" altLang="es-PE" b="0"/>
              <a:t>Agenda</a:t>
            </a:r>
            <a:endParaRPr lang="es-PE" altLang="es-PE" b="0"/>
          </a:p>
        </p:txBody>
      </p:sp>
    </p:spTree>
    <p:extLst>
      <p:ext uri="{BB962C8B-B14F-4D97-AF65-F5344CB8AC3E}">
        <p14:creationId xmlns:p14="http://schemas.microsoft.com/office/powerpoint/2010/main" val="125568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480" y="1844824"/>
            <a:ext cx="8297008" cy="48965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s-PE"/>
              <a:t>Una </a:t>
            </a:r>
            <a:r>
              <a:rPr lang="en-GB" altLang="es-PE" err="1"/>
              <a:t>colección</a:t>
            </a:r>
            <a:r>
              <a:rPr lang="en-GB" altLang="es-PE"/>
              <a:t> de </a:t>
            </a:r>
            <a:r>
              <a:rPr lang="en-GB" altLang="es-PE" err="1"/>
              <a:t>objetos</a:t>
            </a:r>
            <a:r>
              <a:rPr lang="en-GB" altLang="es-PE"/>
              <a:t> de PL/SQL que son </a:t>
            </a:r>
            <a:r>
              <a:rPr lang="en-GB" altLang="es-PE" err="1"/>
              <a:t>lógicamente</a:t>
            </a:r>
            <a:r>
              <a:rPr lang="en-GB" altLang="es-PE"/>
              <a:t> </a:t>
            </a:r>
            <a:r>
              <a:rPr lang="en-GB" altLang="es-PE" err="1"/>
              <a:t>agrupados</a:t>
            </a:r>
            <a:r>
              <a:rPr lang="en-GB" altLang="es-PE"/>
              <a:t> para </a:t>
            </a:r>
            <a:r>
              <a:rPr lang="en-GB" altLang="es-PE" err="1"/>
              <a:t>formar</a:t>
            </a:r>
            <a:r>
              <a:rPr lang="en-GB" altLang="es-PE"/>
              <a:t> </a:t>
            </a:r>
            <a:r>
              <a:rPr lang="en-GB" altLang="es-PE" err="1"/>
              <a:t>una</a:t>
            </a:r>
            <a:r>
              <a:rPr lang="en-GB" altLang="es-PE"/>
              <a:t> </a:t>
            </a:r>
            <a:r>
              <a:rPr lang="en-GB" altLang="es-PE" err="1"/>
              <a:t>unidad</a:t>
            </a:r>
            <a:r>
              <a:rPr lang="en-GB" altLang="es-PE"/>
              <a:t>.</a:t>
            </a:r>
          </a:p>
          <a:p>
            <a:pPr>
              <a:lnSpc>
                <a:spcPct val="90000"/>
              </a:lnSpc>
            </a:pPr>
            <a:r>
              <a:rPr lang="en-GB" altLang="es-PE" err="1"/>
              <a:t>Ellos</a:t>
            </a:r>
            <a:r>
              <a:rPr lang="en-GB" altLang="es-PE"/>
              <a:t> </a:t>
            </a:r>
            <a:r>
              <a:rPr lang="en-GB" altLang="es-PE" err="1"/>
              <a:t>pueden</a:t>
            </a:r>
            <a:r>
              <a:rPr lang="en-GB" altLang="es-PE"/>
              <a:t> </a:t>
            </a:r>
            <a:r>
              <a:rPr lang="en-GB" altLang="es-PE" err="1"/>
              <a:t>contener</a:t>
            </a:r>
            <a:r>
              <a:rPr lang="en-GB" altLang="es-PE"/>
              <a:t>:</a:t>
            </a:r>
          </a:p>
          <a:p>
            <a:pPr lvl="1">
              <a:lnSpc>
                <a:spcPct val="90000"/>
              </a:lnSpc>
            </a:pPr>
            <a:r>
              <a:rPr lang="en-GB" altLang="es-PE"/>
              <a:t>Procedures, functions</a:t>
            </a:r>
          </a:p>
          <a:p>
            <a:pPr lvl="1">
              <a:lnSpc>
                <a:spcPct val="90000"/>
              </a:lnSpc>
            </a:pPr>
            <a:r>
              <a:rPr lang="en-GB" altLang="es-PE"/>
              <a:t>Cursors, variables, Constants</a:t>
            </a:r>
          </a:p>
          <a:p>
            <a:pPr lvl="1">
              <a:lnSpc>
                <a:spcPct val="90000"/>
              </a:lnSpc>
            </a:pPr>
            <a:r>
              <a:rPr lang="en-GB" altLang="es-PE"/>
              <a:t>Tables</a:t>
            </a:r>
          </a:p>
          <a:p>
            <a:pPr lvl="1">
              <a:lnSpc>
                <a:spcPct val="90000"/>
              </a:lnSpc>
            </a:pPr>
            <a:r>
              <a:rPr lang="en-GB" altLang="es-PE"/>
              <a:t>Exceptions</a:t>
            </a:r>
          </a:p>
          <a:p>
            <a:pPr>
              <a:lnSpc>
                <a:spcPct val="90000"/>
              </a:lnSpc>
            </a:pPr>
            <a:r>
              <a:rPr lang="en-GB" altLang="es-PE" err="1"/>
              <a:t>Típicamente</a:t>
            </a:r>
            <a:r>
              <a:rPr lang="en-GB" altLang="es-PE"/>
              <a:t>, </a:t>
            </a:r>
            <a:r>
              <a:rPr lang="en-GB" altLang="es-PE" err="1"/>
              <a:t>ellos</a:t>
            </a:r>
            <a:r>
              <a:rPr lang="en-GB" altLang="es-PE"/>
              <a:t> </a:t>
            </a:r>
            <a:r>
              <a:rPr lang="en-GB" altLang="es-PE" err="1"/>
              <a:t>pueden</a:t>
            </a:r>
            <a:r>
              <a:rPr lang="en-GB" altLang="es-PE"/>
              <a:t> </a:t>
            </a:r>
            <a:r>
              <a:rPr lang="en-GB" altLang="es-PE" err="1"/>
              <a:t>contener</a:t>
            </a:r>
            <a:r>
              <a:rPr lang="en-GB" altLang="es-PE"/>
              <a:t> </a:t>
            </a:r>
            <a:r>
              <a:rPr lang="en-GB" altLang="es-PE" err="1"/>
              <a:t>todas</a:t>
            </a:r>
            <a:r>
              <a:rPr lang="en-GB" altLang="es-PE"/>
              <a:t> las </a:t>
            </a:r>
            <a:r>
              <a:rPr lang="en-GB" altLang="es-PE" err="1"/>
              <a:t>rutinas</a:t>
            </a:r>
            <a:r>
              <a:rPr lang="en-GB" altLang="es-PE"/>
              <a:t> para </a:t>
            </a:r>
            <a:r>
              <a:rPr lang="en-GB" altLang="es-PE" err="1"/>
              <a:t>procesar</a:t>
            </a:r>
            <a:r>
              <a:rPr lang="en-GB" altLang="es-PE"/>
              <a:t> </a:t>
            </a:r>
            <a:r>
              <a:rPr lang="en-GB" altLang="es-PE" err="1"/>
              <a:t>órdenes</a:t>
            </a:r>
            <a:r>
              <a:rPr lang="en-GB" altLang="es-PE"/>
              <a:t> de </a:t>
            </a:r>
            <a:r>
              <a:rPr lang="en-GB" altLang="es-PE" err="1"/>
              <a:t>compra</a:t>
            </a:r>
            <a:r>
              <a:rPr lang="en-GB" altLang="es-PE"/>
              <a:t>, </a:t>
            </a:r>
            <a:r>
              <a:rPr lang="en-GB" altLang="es-PE" err="1"/>
              <a:t>empleados</a:t>
            </a:r>
            <a:r>
              <a:rPr lang="en-GB" altLang="es-PE"/>
              <a:t>, </a:t>
            </a:r>
            <a:r>
              <a:rPr lang="en-GB" altLang="es-PE" err="1"/>
              <a:t>por</a:t>
            </a:r>
            <a:r>
              <a:rPr lang="en-GB" altLang="es-PE"/>
              <a:t> </a:t>
            </a:r>
            <a:r>
              <a:rPr lang="en-GB" altLang="es-PE" err="1"/>
              <a:t>ejemplo</a:t>
            </a:r>
            <a:r>
              <a:rPr lang="en-GB" altLang="es-PE"/>
              <a:t>.</a:t>
            </a:r>
            <a:endParaRPr lang="pt-BR" sz="2800"/>
          </a:p>
          <a:p>
            <a:pPr>
              <a:lnSpc>
                <a:spcPct val="90000"/>
              </a:lnSpc>
            </a:pPr>
            <a:endParaRPr lang="es-ES" sz="2400"/>
          </a:p>
        </p:txBody>
      </p:sp>
      <p:sp>
        <p:nvSpPr>
          <p:cNvPr id="3075" name="Título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008112"/>
          </a:xfrm>
        </p:spPr>
        <p:txBody>
          <a:bodyPr/>
          <a:lstStyle/>
          <a:p>
            <a:r>
              <a:rPr lang="es-ES_tradnl" altLang="es-PE" b="0" err="1"/>
              <a:t>Packages</a:t>
            </a:r>
            <a:endParaRPr lang="es-PE" altLang="es-PE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7"/>
          <p:cNvSpPr>
            <a:spLocks noGrp="1" noChangeArrowheads="1"/>
          </p:cNvSpPr>
          <p:nvPr>
            <p:ph idx="1"/>
          </p:nvPr>
        </p:nvSpPr>
        <p:spPr>
          <a:xfrm>
            <a:off x="827584" y="1752600"/>
            <a:ext cx="8208912" cy="4988768"/>
          </a:xfrm>
        </p:spPr>
        <p:txBody>
          <a:bodyPr/>
          <a:lstStyle/>
          <a:p>
            <a:r>
              <a:rPr lang="en-GB" altLang="es-PE" sz="2400" err="1"/>
              <a:t>Tiene</a:t>
            </a:r>
            <a:r>
              <a:rPr lang="en-GB" altLang="es-PE" sz="2400"/>
              <a:t> dos </a:t>
            </a:r>
            <a:r>
              <a:rPr lang="en-GB" altLang="es-PE" sz="2400" err="1"/>
              <a:t>partes</a:t>
            </a:r>
            <a:r>
              <a:rPr lang="en-GB" altLang="es-PE" sz="2400"/>
              <a:t>:</a:t>
            </a:r>
          </a:p>
          <a:p>
            <a:pPr lvl="1"/>
            <a:r>
              <a:rPr lang="en-GB" altLang="es-PE" sz="2400"/>
              <a:t>Package Specification</a:t>
            </a:r>
          </a:p>
          <a:p>
            <a:pPr lvl="2"/>
            <a:r>
              <a:rPr lang="es-PE" altLang="es-PE"/>
              <a:t>Declara </a:t>
            </a:r>
            <a:r>
              <a:rPr lang="es-PE" altLang="es-PE" b="1" i="1" u="sng" err="1"/>
              <a:t>public</a:t>
            </a:r>
            <a:r>
              <a:rPr lang="es-PE" altLang="es-PE" b="1" i="1"/>
              <a:t> </a:t>
            </a:r>
            <a:r>
              <a:rPr lang="es-PE" altLang="es-PE" b="1" i="1" err="1"/>
              <a:t>procedures</a:t>
            </a:r>
            <a:r>
              <a:rPr lang="es-PE" altLang="es-PE" b="1" i="1"/>
              <a:t>.</a:t>
            </a:r>
            <a:endParaRPr lang="es-PE" altLang="es-PE"/>
          </a:p>
          <a:p>
            <a:pPr lvl="2"/>
            <a:r>
              <a:rPr lang="es-PE" altLang="es-PE"/>
              <a:t>Otros programas que pueden ser accedidos desde fuera del paquete</a:t>
            </a:r>
          </a:p>
          <a:p>
            <a:pPr lvl="1"/>
            <a:r>
              <a:rPr lang="en-GB" altLang="es-PE" sz="2400"/>
              <a:t>Package Body</a:t>
            </a:r>
          </a:p>
          <a:p>
            <a:pPr lvl="2"/>
            <a:r>
              <a:rPr lang="es-PE" altLang="es-PE"/>
              <a:t>Implementa los </a:t>
            </a:r>
            <a:r>
              <a:rPr lang="es-PE" altLang="es-PE" b="1" i="1" err="1"/>
              <a:t>public</a:t>
            </a:r>
            <a:r>
              <a:rPr lang="es-PE" altLang="es-PE" b="1" i="1"/>
              <a:t> </a:t>
            </a:r>
            <a:r>
              <a:rPr lang="es-PE" altLang="es-PE" b="1" i="1" err="1"/>
              <a:t>procedures</a:t>
            </a:r>
            <a:r>
              <a:rPr lang="es-PE" altLang="es-PE" b="1" i="1"/>
              <a:t> </a:t>
            </a:r>
            <a:r>
              <a:rPr lang="es-PE" altLang="es-PE"/>
              <a:t>pero también pueden  especificar </a:t>
            </a:r>
            <a:r>
              <a:rPr lang="es-PE" altLang="es-PE" err="1"/>
              <a:t>procedures</a:t>
            </a:r>
            <a:r>
              <a:rPr lang="es-PE" altLang="es-PE"/>
              <a:t> privados, funciones, etc.</a:t>
            </a:r>
          </a:p>
          <a:p>
            <a:pPr lvl="2"/>
            <a:r>
              <a:rPr lang="es-PE" altLang="es-PE"/>
              <a:t>Las unidades privadas son solo </a:t>
            </a:r>
            <a:r>
              <a:rPr lang="es-PE" altLang="es-PE" err="1"/>
              <a:t>accessibles</a:t>
            </a:r>
            <a:r>
              <a:rPr lang="es-PE" altLang="es-PE"/>
              <a:t> dentro del alcance del </a:t>
            </a:r>
            <a:r>
              <a:rPr lang="es-PE" altLang="es-PE" err="1"/>
              <a:t>package</a:t>
            </a:r>
            <a:r>
              <a:rPr lang="es-PE" altLang="es-PE"/>
              <a:t>.</a:t>
            </a:r>
          </a:p>
          <a:p>
            <a:pPr lvl="2"/>
            <a:r>
              <a:rPr lang="es-PE" altLang="es-PE"/>
              <a:t>Todas las unidades declaradas en la especificación debe ser  implementado en el cuerpo del paquete.</a:t>
            </a:r>
          </a:p>
          <a:p>
            <a:pPr marL="631825" indent="-631825">
              <a:buFontTx/>
              <a:buNone/>
            </a:pPr>
            <a:endParaRPr lang="es-ES" sz="2400"/>
          </a:p>
          <a:p>
            <a:pPr marL="631825" indent="-631825">
              <a:buFontTx/>
              <a:buNone/>
            </a:pPr>
            <a:endParaRPr lang="es-ES" altLang="es-PE" sz="2400"/>
          </a:p>
        </p:txBody>
      </p:sp>
      <p:sp>
        <p:nvSpPr>
          <p:cNvPr id="4099" name="Título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s-ES_tradnl" altLang="es-PE" b="0"/>
              <a:t>Estructura de </a:t>
            </a:r>
            <a:r>
              <a:rPr lang="es-ES_tradnl" altLang="es-PE" b="0" err="1"/>
              <a:t>Package</a:t>
            </a:r>
            <a:endParaRPr lang="es-PE" altLang="es-PE"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7"/>
          <p:cNvSpPr>
            <a:spLocks noGrp="1" noChangeArrowheads="1"/>
          </p:cNvSpPr>
          <p:nvPr>
            <p:ph idx="1"/>
          </p:nvPr>
        </p:nvSpPr>
        <p:spPr>
          <a:xfrm>
            <a:off x="107504" y="1752600"/>
            <a:ext cx="8928992" cy="4844752"/>
          </a:xfrm>
        </p:spPr>
        <p:txBody>
          <a:bodyPr/>
          <a:lstStyle/>
          <a:p>
            <a:pPr marL="631825" indent="-631825">
              <a:buFontTx/>
              <a:buNone/>
            </a:pPr>
            <a:endParaRPr lang="es-ES" sz="2000"/>
          </a:p>
          <a:p>
            <a:pPr marL="631825" indent="-631825">
              <a:buFontTx/>
              <a:buNone/>
            </a:pPr>
            <a:endParaRPr lang="es-ES" altLang="es-PE" sz="2400"/>
          </a:p>
        </p:txBody>
      </p:sp>
      <p:sp>
        <p:nvSpPr>
          <p:cNvPr id="4099" name="Título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s-ES_tradnl" altLang="es-PE" b="0" err="1"/>
              <a:t>Package</a:t>
            </a:r>
            <a:r>
              <a:rPr lang="es-ES_tradnl" altLang="es-PE" b="0"/>
              <a:t> </a:t>
            </a:r>
            <a:r>
              <a:rPr lang="es-ES_tradnl" altLang="es-PE" b="0" err="1"/>
              <a:t>Specification</a:t>
            </a:r>
            <a:endParaRPr lang="es-PE" altLang="es-PE" b="0"/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827584" y="3068960"/>
            <a:ext cx="7620000" cy="685800"/>
          </a:xfrm>
          <a:prstGeom prst="roundRect">
            <a:avLst>
              <a:gd name="adj" fmla="val 563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s-PE" sz="2800" b="1"/>
              <a:t>Execute </a:t>
            </a:r>
            <a:r>
              <a:rPr lang="en-GB" altLang="es-PE" sz="2800" b="1" err="1"/>
              <a:t>package_name.element</a:t>
            </a:r>
            <a:endParaRPr lang="en-GB" altLang="es-PE" sz="2800" b="1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52" y="4044978"/>
            <a:ext cx="7736495" cy="896190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079968" y="5205217"/>
            <a:ext cx="11576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s-PE" err="1"/>
              <a:t>Paquete</a:t>
            </a:r>
            <a:endParaRPr lang="en-GB" altLang="es-PE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117077" y="5256343"/>
            <a:ext cx="11929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s-PE" err="1"/>
              <a:t>Función</a:t>
            </a:r>
            <a:endParaRPr lang="en-GB" altLang="es-PE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383834" y="5238725"/>
            <a:ext cx="17732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s-PE"/>
              <a:t>Par</a:t>
            </a:r>
            <a:r>
              <a:rPr lang="en-US" altLang="es-PE" err="1"/>
              <a:t>ámetro</a:t>
            </a:r>
            <a:r>
              <a:rPr lang="en-US" altLang="es-PE"/>
              <a:t>(s)</a:t>
            </a:r>
            <a:endParaRPr lang="en-GB" alt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870" y="4630245"/>
            <a:ext cx="4352921" cy="621846"/>
          </a:xfrm>
          <a:prstGeom prst="rect">
            <a:avLst/>
          </a:prstGeom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27584" y="2132856"/>
            <a:ext cx="67393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s-PE"/>
              <a:t>Forma de </a:t>
            </a:r>
            <a:r>
              <a:rPr lang="en-GB" altLang="es-PE" err="1"/>
              <a:t>ejecutar</a:t>
            </a:r>
            <a:r>
              <a:rPr lang="en-GB" altLang="es-PE"/>
              <a:t> procedure o </a:t>
            </a:r>
            <a:r>
              <a:rPr lang="en-GB" altLang="es-PE" err="1"/>
              <a:t>función</a:t>
            </a:r>
            <a:r>
              <a:rPr lang="en-GB" altLang="es-PE"/>
              <a:t> </a:t>
            </a:r>
            <a:r>
              <a:rPr lang="en-GB" altLang="es-PE" err="1"/>
              <a:t>en</a:t>
            </a:r>
            <a:r>
              <a:rPr lang="en-GB" altLang="es-PE"/>
              <a:t> el </a:t>
            </a:r>
            <a:r>
              <a:rPr lang="en-GB" altLang="es-PE" err="1"/>
              <a:t>paquete</a:t>
            </a:r>
            <a:r>
              <a:rPr lang="en-GB" altLang="es-PE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613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7"/>
          <p:cNvSpPr>
            <a:spLocks noGrp="1" noChangeArrowheads="1"/>
          </p:cNvSpPr>
          <p:nvPr>
            <p:ph idx="1"/>
          </p:nvPr>
        </p:nvSpPr>
        <p:spPr>
          <a:xfrm>
            <a:off x="899592" y="1988840"/>
            <a:ext cx="8064896" cy="4268688"/>
          </a:xfrm>
        </p:spPr>
        <p:txBody>
          <a:bodyPr/>
          <a:lstStyle/>
          <a:p>
            <a:pPr marL="0" indent="0">
              <a:buNone/>
            </a:pPr>
            <a:r>
              <a:rPr lang="en-GB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BODY</a:t>
            </a: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s-PE" sz="1400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</a:p>
          <a:p>
            <a:pPr marL="0" indent="0">
              <a:buNone/>
            </a:pP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s-PE" sz="1400" err="1">
                <a:latin typeface="Courier New" panose="02070309020205020404" pitchFamily="49" charset="0"/>
                <a:cs typeface="Courier New" panose="02070309020205020404" pitchFamily="49" charset="0"/>
              </a:rPr>
              <a:t>sal_raise</a:t>
            </a: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 (p1 NUMBER, p2 NUMBER)</a:t>
            </a:r>
          </a:p>
          <a:p>
            <a:pPr marL="0" indent="0">
              <a:buNone/>
            </a:pP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	IS</a:t>
            </a:r>
          </a:p>
          <a:p>
            <a:pPr marL="0" indent="0">
              <a:buNone/>
            </a:pP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		update staff set salary=salary*1.1 where div=p2;</a:t>
            </a:r>
          </a:p>
          <a:p>
            <a:pPr marL="0" indent="0">
              <a:buNone/>
            </a:pP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altLang="es-PE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sal_raise</a:t>
            </a:r>
            <a:r>
              <a:rPr lang="en-GB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 ---------------------------------------------</a:t>
            </a:r>
          </a:p>
          <a:p>
            <a:pPr marL="0" indent="0">
              <a:buNone/>
            </a:pP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es-PE" sz="1400" err="1">
                <a:latin typeface="Courier New" panose="02070309020205020404" pitchFamily="49" charset="0"/>
                <a:cs typeface="Courier New" panose="02070309020205020404" pitchFamily="49" charset="0"/>
              </a:rPr>
              <a:t>div_bal</a:t>
            </a: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altLang="es-PE" sz="1400" err="1">
                <a:latin typeface="Courier New" panose="02070309020205020404" pitchFamily="49" charset="0"/>
                <a:cs typeface="Courier New" panose="02070309020205020404" pitchFamily="49" charset="0"/>
              </a:rPr>
              <a:t>div_no</a:t>
            </a: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 IN NUMBER)</a:t>
            </a:r>
          </a:p>
          <a:p>
            <a:pPr marL="0" indent="0">
              <a:buNone/>
            </a:pP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	RETURN NUMBER</a:t>
            </a:r>
          </a:p>
          <a:p>
            <a:pPr marL="0" indent="0">
              <a:buNone/>
            </a:pP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	IS</a:t>
            </a:r>
          </a:p>
          <a:p>
            <a:pPr marL="0" indent="0">
              <a:buNone/>
            </a:pP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s-PE" sz="1400" err="1"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	number;</a:t>
            </a:r>
          </a:p>
          <a:p>
            <a:pPr marL="0" indent="0">
              <a:buNone/>
            </a:pP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GB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		select sum(salary) into </a:t>
            </a:r>
            <a:r>
              <a:rPr lang="en-GB" altLang="es-PE" sz="1400" err="1"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 from staff where div=</a:t>
            </a:r>
            <a:r>
              <a:rPr lang="en-GB" altLang="es-PE" sz="1400" err="1">
                <a:latin typeface="Courier New" panose="02070309020205020404" pitchFamily="49" charset="0"/>
                <a:cs typeface="Courier New" panose="02070309020205020404" pitchFamily="49" charset="0"/>
              </a:rPr>
              <a:t>div_no</a:t>
            </a: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GB" altLang="es-PE" sz="1400" err="1"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es-PE" sz="140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GB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altLang="es-PE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div_bal</a:t>
            </a:r>
            <a:r>
              <a:rPr lang="en-GB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altLang="es-PE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r>
              <a:rPr lang="en-GB" altLang="es-PE" sz="1400" b="1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pPr marL="631825" indent="-631825">
              <a:buFontTx/>
              <a:buNone/>
            </a:pPr>
            <a:endParaRPr lang="es-ES" sz="2000"/>
          </a:p>
          <a:p>
            <a:pPr marL="631825" indent="-631825">
              <a:buFontTx/>
              <a:buNone/>
            </a:pPr>
            <a:endParaRPr lang="es-ES" altLang="es-PE" sz="2400"/>
          </a:p>
        </p:txBody>
      </p:sp>
      <p:sp>
        <p:nvSpPr>
          <p:cNvPr id="4099" name="Título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s-ES_tradnl" altLang="es-PE" b="0" err="1"/>
              <a:t>Package</a:t>
            </a:r>
            <a:r>
              <a:rPr lang="es-ES_tradnl" altLang="es-PE" b="0"/>
              <a:t> </a:t>
            </a:r>
            <a:r>
              <a:rPr lang="es-ES_tradnl" altLang="es-PE" b="0" err="1"/>
              <a:t>Body</a:t>
            </a:r>
            <a:endParaRPr lang="es-PE" altLang="es-PE" b="0"/>
          </a:p>
        </p:txBody>
      </p:sp>
    </p:spTree>
    <p:extLst>
      <p:ext uri="{BB962C8B-B14F-4D97-AF65-F5344CB8AC3E}">
        <p14:creationId xmlns:p14="http://schemas.microsoft.com/office/powerpoint/2010/main" val="426302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7"/>
          <p:cNvSpPr>
            <a:spLocks noGrp="1" noChangeArrowheads="1"/>
          </p:cNvSpPr>
          <p:nvPr>
            <p:ph idx="1"/>
          </p:nvPr>
        </p:nvSpPr>
        <p:spPr>
          <a:xfrm>
            <a:off x="899592" y="1844824"/>
            <a:ext cx="7772400" cy="4484712"/>
          </a:xfrm>
        </p:spPr>
        <p:txBody>
          <a:bodyPr/>
          <a:lstStyle/>
          <a:p>
            <a:r>
              <a:rPr lang="en-US" sz="2500" err="1"/>
              <a:t>Modularidad</a:t>
            </a:r>
            <a:endParaRPr lang="en-US" sz="2500"/>
          </a:p>
          <a:p>
            <a:r>
              <a:rPr lang="en-US" sz="2500" err="1"/>
              <a:t>Encapsulación</a:t>
            </a:r>
            <a:r>
              <a:rPr lang="en-US" sz="2500"/>
              <a:t> de data y </a:t>
            </a:r>
            <a:r>
              <a:rPr lang="en-US" sz="2500" err="1"/>
              <a:t>funcionalidad</a:t>
            </a:r>
            <a:r>
              <a:rPr lang="en-US" sz="2500"/>
              <a:t>.</a:t>
            </a:r>
          </a:p>
          <a:p>
            <a:r>
              <a:rPr lang="en-US" sz="2500" err="1"/>
              <a:t>Clarifica</a:t>
            </a:r>
            <a:r>
              <a:rPr lang="en-US" sz="2500"/>
              <a:t> la </a:t>
            </a:r>
            <a:r>
              <a:rPr lang="en-US" sz="2500" err="1"/>
              <a:t>especificación</a:t>
            </a:r>
            <a:r>
              <a:rPr lang="en-US" sz="2500"/>
              <a:t> </a:t>
            </a:r>
            <a:r>
              <a:rPr lang="en-US" sz="2500" err="1"/>
              <a:t>independiente</a:t>
            </a:r>
            <a:r>
              <a:rPr lang="en-US" sz="2500"/>
              <a:t> de la </a:t>
            </a:r>
            <a:r>
              <a:rPr lang="en-US" sz="2500" err="1"/>
              <a:t>implementación</a:t>
            </a:r>
            <a:r>
              <a:rPr lang="en-US" sz="2500"/>
              <a:t>.</a:t>
            </a:r>
          </a:p>
          <a:p>
            <a:r>
              <a:rPr lang="en-US" sz="2500" err="1"/>
              <a:t>Facilita</a:t>
            </a:r>
            <a:r>
              <a:rPr lang="en-US" sz="2500"/>
              <a:t> el </a:t>
            </a:r>
            <a:r>
              <a:rPr lang="en-US" sz="2500" err="1"/>
              <a:t>desarrollo</a:t>
            </a:r>
            <a:r>
              <a:rPr lang="en-US" sz="2500"/>
              <a:t>.</a:t>
            </a:r>
          </a:p>
          <a:p>
            <a:r>
              <a:rPr lang="en-US" sz="2500" err="1"/>
              <a:t>Functionalidad</a:t>
            </a:r>
            <a:r>
              <a:rPr lang="en-US" sz="2500"/>
              <a:t> </a:t>
            </a:r>
            <a:r>
              <a:rPr lang="en-US" sz="2500" err="1"/>
              <a:t>adicional</a:t>
            </a:r>
            <a:r>
              <a:rPr lang="en-US" sz="2500"/>
              <a:t>: </a:t>
            </a:r>
          </a:p>
          <a:p>
            <a:pPr lvl="1"/>
            <a:r>
              <a:rPr lang="en-US" sz="2500"/>
              <a:t>global variables</a:t>
            </a:r>
          </a:p>
          <a:p>
            <a:pPr lvl="1"/>
            <a:r>
              <a:rPr lang="en-US" sz="2500"/>
              <a:t>global types</a:t>
            </a:r>
          </a:p>
          <a:p>
            <a:r>
              <a:rPr lang="en-US" sz="2500" err="1"/>
              <a:t>Mejor</a:t>
            </a:r>
            <a:r>
              <a:rPr lang="en-US" sz="2500"/>
              <a:t> </a:t>
            </a:r>
            <a:r>
              <a:rPr lang="en-US" sz="2500" err="1"/>
              <a:t>rendimiento</a:t>
            </a:r>
            <a:r>
              <a:rPr lang="en-US" sz="2500"/>
              <a:t>.</a:t>
            </a:r>
          </a:p>
          <a:p>
            <a:pPr marL="631825" indent="-631825">
              <a:buFontTx/>
              <a:buNone/>
            </a:pPr>
            <a:endParaRPr lang="es-ES" sz="2500"/>
          </a:p>
          <a:p>
            <a:pPr marL="631825" indent="-631825">
              <a:buFontTx/>
              <a:buNone/>
            </a:pPr>
            <a:endParaRPr lang="es-ES" altLang="es-PE" sz="2500"/>
          </a:p>
        </p:txBody>
      </p:sp>
      <p:sp>
        <p:nvSpPr>
          <p:cNvPr id="4099" name="Título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s-ES_tradnl" altLang="es-PE" b="0"/>
              <a:t>Porqué utilizar </a:t>
            </a:r>
            <a:r>
              <a:rPr lang="es-ES_tradnl" altLang="es-PE" b="0" err="1"/>
              <a:t>Package</a:t>
            </a:r>
            <a:endParaRPr lang="es-PE" altLang="es-PE" b="0"/>
          </a:p>
        </p:txBody>
      </p:sp>
    </p:spTree>
    <p:extLst>
      <p:ext uri="{BB962C8B-B14F-4D97-AF65-F5344CB8AC3E}">
        <p14:creationId xmlns:p14="http://schemas.microsoft.com/office/powerpoint/2010/main" val="244135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s-ES_tradnl" altLang="es-PE" b="0"/>
              <a:t>Porqué utilizar </a:t>
            </a:r>
            <a:r>
              <a:rPr lang="es-ES_tradnl" altLang="es-PE" b="0" err="1"/>
              <a:t>Package</a:t>
            </a:r>
            <a:endParaRPr lang="es-PE" altLang="es-PE" b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900113" y="1896318"/>
            <a:ext cx="7416800" cy="48450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508000">
              <a:lnSpc>
                <a:spcPct val="0"/>
              </a:lnSpc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b="1">
                <a:solidFill>
                  <a:srgbClr val="003399"/>
                </a:solidFill>
                <a:latin typeface="Courier New" pitchFamily="49" charset="0"/>
              </a:rPr>
              <a:t>CREATE OR REPLACE PACKAGE BODY </a:t>
            </a:r>
            <a:r>
              <a:rPr lang="pl-PL" sz="1400" err="1">
                <a:solidFill>
                  <a:srgbClr val="003399"/>
                </a:solidFill>
                <a:latin typeface="Courier New" pitchFamily="49" charset="0"/>
              </a:rPr>
              <a:t>KNL_EMP_ADM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 AS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400" err="1">
                <a:solidFill>
                  <a:srgbClr val="003399"/>
                </a:solidFill>
                <a:latin typeface="Courier New" pitchFamily="49" charset="0"/>
              </a:rPr>
              <a:t>number_hired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003399"/>
                </a:solidFill>
                <a:latin typeface="Courier New" pitchFamily="49" charset="0"/>
              </a:rPr>
              <a:t>NUMBER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003399"/>
                </a:solidFill>
                <a:latin typeface="Courier New" pitchFamily="49" charset="0"/>
              </a:rPr>
              <a:t>CURSOR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400" err="1">
                <a:solidFill>
                  <a:srgbClr val="003399"/>
                </a:solidFill>
                <a:latin typeface="Courier New" pitchFamily="49" charset="0"/>
              </a:rPr>
              <a:t>desc_salary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 RETURN </a:t>
            </a:r>
            <a:r>
              <a:rPr lang="pl-PL" sz="1400" err="1">
                <a:solidFill>
                  <a:srgbClr val="003399"/>
                </a:solidFill>
                <a:latin typeface="Courier New" pitchFamily="49" charset="0"/>
              </a:rPr>
              <a:t>T_EMPRECTYP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 IS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		SELECT </a:t>
            </a:r>
            <a:r>
              <a:rPr lang="en-US" sz="1400" err="1">
                <a:solidFill>
                  <a:srgbClr val="003399"/>
                </a:solidFill>
                <a:latin typeface="Courier New" pitchFamily="49" charset="0"/>
              </a:rPr>
              <a:t>empno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, </a:t>
            </a:r>
            <a:r>
              <a:rPr lang="en-US" sz="1400" err="1">
                <a:solidFill>
                  <a:srgbClr val="003399"/>
                </a:solidFill>
                <a:latin typeface="Courier New" pitchFamily="49" charset="0"/>
              </a:rPr>
              <a:t>sal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 FROM </a:t>
            </a:r>
            <a:r>
              <a:rPr lang="en-US" sz="1400" err="1">
                <a:solidFill>
                  <a:srgbClr val="003399"/>
                </a:solidFill>
                <a:latin typeface="Courier New" pitchFamily="49" charset="0"/>
              </a:rPr>
              <a:t>emp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 ORDER BY </a:t>
            </a:r>
            <a:r>
              <a:rPr lang="en-US" sz="1400" err="1">
                <a:solidFill>
                  <a:srgbClr val="003399"/>
                </a:solidFill>
                <a:latin typeface="Courier New" pitchFamily="49" charset="0"/>
              </a:rPr>
              <a:t>sal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 DESC;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003399"/>
                </a:solidFill>
                <a:latin typeface="Courier New" pitchFamily="49" charset="0"/>
              </a:rPr>
              <a:t>PROCEDURE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400" err="1">
                <a:solidFill>
                  <a:srgbClr val="003399"/>
                </a:solidFill>
                <a:latin typeface="Courier New" pitchFamily="49" charset="0"/>
              </a:rPr>
              <a:t>EXE$FIRE_EMPLOYEE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 (</a:t>
            </a:r>
            <a:r>
              <a:rPr lang="pl-PL" sz="140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400" err="1">
                <a:solidFill>
                  <a:srgbClr val="003399"/>
                </a:solidFill>
                <a:latin typeface="Courier New" pitchFamily="49" charset="0"/>
              </a:rPr>
              <a:t>emp_id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 NUMBER) IS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003399"/>
                </a:solidFill>
                <a:latin typeface="Courier New" pitchFamily="49" charset="0"/>
              </a:rPr>
              <a:t>BEGIN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		DELETE FROM employees WHERE </a:t>
            </a:r>
            <a:r>
              <a:rPr lang="en-US" sz="1400" err="1">
                <a:solidFill>
                  <a:srgbClr val="003399"/>
                </a:solidFill>
                <a:latin typeface="Courier New" pitchFamily="49" charset="0"/>
              </a:rPr>
              <a:t>empno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 = </a:t>
            </a:r>
            <a:r>
              <a:rPr lang="pl-PL" sz="140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400" err="1">
                <a:solidFill>
                  <a:srgbClr val="003399"/>
                </a:solidFill>
                <a:latin typeface="Courier New" pitchFamily="49" charset="0"/>
              </a:rPr>
              <a:t>emp_id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003399"/>
                </a:solidFill>
                <a:latin typeface="Courier New" pitchFamily="49" charset="0"/>
              </a:rPr>
              <a:t>END </a:t>
            </a:r>
            <a:r>
              <a:rPr lang="pl-PL" sz="1400" b="1" err="1">
                <a:solidFill>
                  <a:srgbClr val="003399"/>
                </a:solidFill>
                <a:latin typeface="Courier New" pitchFamily="49" charset="0"/>
              </a:rPr>
              <a:t>EXE$FIRE_EMPLOYEE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400" b="1">
                <a:solidFill>
                  <a:srgbClr val="003399"/>
                </a:solidFill>
                <a:latin typeface="Courier New" pitchFamily="49" charset="0"/>
              </a:rPr>
              <a:t>PROCEDURE</a:t>
            </a:r>
            <a:r>
              <a:rPr lang="pl-PL" sz="140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400" err="1">
                <a:solidFill>
                  <a:srgbClr val="003399"/>
                </a:solidFill>
                <a:latin typeface="Courier New" pitchFamily="49" charset="0"/>
              </a:rPr>
              <a:t>EXE$RAISE_SALARY</a:t>
            </a:r>
            <a:r>
              <a:rPr lang="pl-PL" sz="140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(</a:t>
            </a:r>
            <a:r>
              <a:rPr lang="pl-PL" sz="140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400" err="1">
                <a:solidFill>
                  <a:srgbClr val="003399"/>
                </a:solidFill>
                <a:latin typeface="Courier New" pitchFamily="49" charset="0"/>
              </a:rPr>
              <a:t>emp_id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 NUMBER,</a:t>
            </a:r>
            <a:r>
              <a:rPr lang="pl-PL" sz="140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amount NUMBER) IS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	...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pl-PL" sz="1400">
                <a:solidFill>
                  <a:srgbClr val="003399"/>
                </a:solidFill>
                <a:latin typeface="Courier New" pitchFamily="49" charset="0"/>
              </a:rPr>
              <a:t>   </a:t>
            </a:r>
            <a:r>
              <a:rPr lang="en-US" sz="1400" b="1">
                <a:solidFill>
                  <a:srgbClr val="003399"/>
                </a:solidFill>
                <a:latin typeface="Courier New" pitchFamily="49" charset="0"/>
              </a:rPr>
              <a:t>BEGIN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400">
                <a:solidFill>
                  <a:srgbClr val="003399"/>
                </a:solidFill>
                <a:latin typeface="Courier New" pitchFamily="49" charset="0"/>
              </a:rPr>
              <a:t>   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INSERT INTO </a:t>
            </a:r>
            <a:r>
              <a:rPr lang="en-US" sz="1400" err="1">
                <a:solidFill>
                  <a:srgbClr val="003399"/>
                </a:solidFill>
                <a:latin typeface="Courier New" pitchFamily="49" charset="0"/>
              </a:rPr>
              <a:t>emp_audit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 VALUES (SYSDATE, USER, 'EMP_ADMIN');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400">
                <a:solidFill>
                  <a:srgbClr val="003399"/>
                </a:solidFill>
                <a:latin typeface="Courier New" pitchFamily="49" charset="0"/>
              </a:rPr>
              <a:t>   </a:t>
            </a:r>
            <a:r>
              <a:rPr lang="en-US" sz="1400" err="1">
                <a:solidFill>
                  <a:srgbClr val="003399"/>
                </a:solidFill>
                <a:latin typeface="Courier New" pitchFamily="49" charset="0"/>
              </a:rPr>
              <a:t>number_hired</a:t>
            </a:r>
            <a:r>
              <a:rPr lang="en-US" sz="1400">
                <a:solidFill>
                  <a:srgbClr val="003399"/>
                </a:solidFill>
                <a:latin typeface="Courier New" pitchFamily="49" charset="0"/>
              </a:rPr>
              <a:t> := 0;</a:t>
            </a:r>
            <a:endParaRPr lang="pl-PL" sz="140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pl-PL" sz="1400">
                <a:solidFill>
                  <a:srgbClr val="003399"/>
                </a:solidFill>
                <a:latin typeface="Courier New" pitchFamily="49" charset="0"/>
              </a:rPr>
              <a:t>   </a:t>
            </a:r>
            <a:r>
              <a:rPr lang="pl-PL" sz="1400" b="1">
                <a:solidFill>
                  <a:srgbClr val="003399"/>
                </a:solidFill>
                <a:latin typeface="Courier New" pitchFamily="49" charset="0"/>
              </a:rPr>
              <a:t>END</a:t>
            </a:r>
            <a:r>
              <a:rPr lang="pl-PL" sz="1400">
                <a:solidFill>
                  <a:srgbClr val="003399"/>
                </a:solidFill>
                <a:latin typeface="Courier New" pitchFamily="49" charset="0"/>
              </a:rPr>
              <a:t>;</a:t>
            </a:r>
            <a:endParaRPr lang="en-US" sz="140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b="1">
                <a:solidFill>
                  <a:srgbClr val="003399"/>
                </a:solidFill>
                <a:latin typeface="Courier New" pitchFamily="49" charset="0"/>
              </a:rPr>
              <a:t>END </a:t>
            </a:r>
            <a:r>
              <a:rPr lang="pl-PL" sz="1400" b="1" err="1">
                <a:solidFill>
                  <a:srgbClr val="003399"/>
                </a:solidFill>
                <a:latin typeface="Courier New" pitchFamily="49" charset="0"/>
              </a:rPr>
              <a:t>KNL_EMP_ADM</a:t>
            </a:r>
            <a:r>
              <a:rPr lang="en-US" sz="1400" b="1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21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</a:t>
            </a: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971600" y="2060848"/>
            <a:ext cx="76390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PE" sz="2400" dirty="0"/>
              <a:t>Procedimiento almacenado por el servidor de Base de datos, para ser ejecutado implícitamente (automáticamente) cuando es realizada una operación de actualización sobre una tabla asociada, independientemente del usuario o aplicación que la invocó.</a:t>
            </a:r>
          </a:p>
          <a:p>
            <a:pPr algn="just"/>
            <a:r>
              <a:rPr lang="es-PE" sz="2400" dirty="0"/>
              <a:t>Aplica para las siguientes operaciones:</a:t>
            </a:r>
          </a:p>
          <a:p>
            <a:pPr algn="just"/>
            <a:endParaRPr lang="es-PE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UPDATE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INSERT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400" dirty="0"/>
              <a:t>DELETE</a:t>
            </a:r>
          </a:p>
          <a:p>
            <a:pPr algn="just"/>
            <a:r>
              <a:rPr lang="es-PE" sz="2400" dirty="0"/>
              <a:t>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lantilla UL">
  <a:themeElements>
    <a:clrScheme name="Plantilla U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lantilla U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tilla U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U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Ulima2</Template>
  <TotalTime>0</TotalTime>
  <Words>1719</Words>
  <Application>Microsoft Office PowerPoint</Application>
  <PresentationFormat>On-screen Show (4:3)</PresentationFormat>
  <Paragraphs>226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Plantilla UL</vt:lpstr>
      <vt:lpstr>Tema de Office</vt:lpstr>
      <vt:lpstr>PowerPoint Presentation</vt:lpstr>
      <vt:lpstr>Agenda</vt:lpstr>
      <vt:lpstr>Packages</vt:lpstr>
      <vt:lpstr>Estructura de Package</vt:lpstr>
      <vt:lpstr>Package Specification</vt:lpstr>
      <vt:lpstr>Package Body</vt:lpstr>
      <vt:lpstr>Porqué utilizar Package</vt:lpstr>
      <vt:lpstr>Porqué utilizar Package</vt:lpstr>
      <vt:lpstr>Trigger</vt:lpstr>
      <vt:lpstr>Usos de los Triggers</vt:lpstr>
      <vt:lpstr>Estructura del Trigger</vt:lpstr>
      <vt:lpstr>Sintaxis</vt:lpstr>
      <vt:lpstr>Alcance</vt:lpstr>
      <vt:lpstr>Tipos de Triggers</vt:lpstr>
      <vt:lpstr>Ejemplo: Trigger a nivel de sentencia</vt:lpstr>
      <vt:lpstr>Ejemplo: Trigger a nivel de fila</vt:lpstr>
      <vt:lpstr>Revisión de información</vt:lpstr>
      <vt:lpstr>Activar/Desactivar Triggers</vt:lpstr>
    </vt:vector>
  </TitlesOfParts>
  <Company>Universidad de Lima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Semana</dc:title>
  <dc:creator>Fernando Arimana</dc:creator>
  <cp:lastModifiedBy>Jose Caballero</cp:lastModifiedBy>
  <cp:revision>1</cp:revision>
  <dcterms:created xsi:type="dcterms:W3CDTF">2004-03-03T18:05:31Z</dcterms:created>
  <dcterms:modified xsi:type="dcterms:W3CDTF">2021-07-18T00:18:22Z</dcterms:modified>
</cp:coreProperties>
</file>