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49"/>
  </p:notesMasterIdLst>
  <p:sldIdLst>
    <p:sldId id="256" r:id="rId2"/>
    <p:sldId id="257" r:id="rId3"/>
    <p:sldId id="338" r:id="rId4"/>
    <p:sldId id="336" r:id="rId5"/>
    <p:sldId id="273" r:id="rId6"/>
    <p:sldId id="318" r:id="rId7"/>
    <p:sldId id="335" r:id="rId8"/>
    <p:sldId id="319" r:id="rId9"/>
    <p:sldId id="320" r:id="rId10"/>
    <p:sldId id="321" r:id="rId11"/>
    <p:sldId id="322" r:id="rId12"/>
    <p:sldId id="323" r:id="rId13"/>
    <p:sldId id="324" r:id="rId14"/>
    <p:sldId id="325" r:id="rId15"/>
    <p:sldId id="326" r:id="rId16"/>
    <p:sldId id="297" r:id="rId17"/>
    <p:sldId id="327" r:id="rId18"/>
    <p:sldId id="329" r:id="rId19"/>
    <p:sldId id="298" r:id="rId20"/>
    <p:sldId id="330" r:id="rId21"/>
    <p:sldId id="331" r:id="rId22"/>
    <p:sldId id="332" r:id="rId23"/>
    <p:sldId id="333" r:id="rId24"/>
    <p:sldId id="299" r:id="rId25"/>
    <p:sldId id="334" r:id="rId26"/>
    <p:sldId id="337" r:id="rId27"/>
    <p:sldId id="339" r:id="rId28"/>
    <p:sldId id="342" r:id="rId29"/>
    <p:sldId id="346" r:id="rId30"/>
    <p:sldId id="347" r:id="rId31"/>
    <p:sldId id="348" r:id="rId32"/>
    <p:sldId id="349" r:id="rId33"/>
    <p:sldId id="350" r:id="rId34"/>
    <p:sldId id="351" r:id="rId35"/>
    <p:sldId id="352" r:id="rId36"/>
    <p:sldId id="353" r:id="rId37"/>
    <p:sldId id="354" r:id="rId38"/>
    <p:sldId id="355" r:id="rId39"/>
    <p:sldId id="357" r:id="rId40"/>
    <p:sldId id="358" r:id="rId41"/>
    <p:sldId id="359" r:id="rId42"/>
    <p:sldId id="360" r:id="rId43"/>
    <p:sldId id="343" r:id="rId44"/>
    <p:sldId id="344" r:id="rId45"/>
    <p:sldId id="340" r:id="rId46"/>
    <p:sldId id="341" r:id="rId47"/>
    <p:sldId id="272"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95E95-D49A-4166-A4F5-7719188B2F9C}" v="1" dt="2021-03-04T12:19:37.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0" autoAdjust="0"/>
    <p:restoredTop sz="85429" autoAdjust="0"/>
  </p:normalViewPr>
  <p:slideViewPr>
    <p:cSldViewPr snapToGrid="0">
      <p:cViewPr varScale="1">
        <p:scale>
          <a:sx n="97" d="100"/>
          <a:sy n="97" d="100"/>
        </p:scale>
        <p:origin x="85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809D0C-A260-4541-A5CB-868C3F11AA93}" type="doc">
      <dgm:prSet loTypeId="urn:microsoft.com/office/officeart/2005/8/layout/hList7" loCatId="list" qsTypeId="urn:microsoft.com/office/officeart/2005/8/quickstyle/simple1" qsCatId="simple" csTypeId="urn:microsoft.com/office/officeart/2005/8/colors/accent2_3" csCatId="accent2" phldr="1"/>
      <dgm:spPr/>
    </dgm:pt>
    <dgm:pt modelId="{B55369DD-1FED-4880-8248-0C7BF76602F7}">
      <dgm:prSet phldrT="[Text]"/>
      <dgm:spPr/>
      <dgm:t>
        <a:bodyPr/>
        <a:lstStyle/>
        <a:p>
          <a:r>
            <a:rPr lang="es-PE" b="1" spc="-5" dirty="0">
              <a:solidFill>
                <a:srgbClr val="FFFF00"/>
              </a:solidFill>
              <a:latin typeface="Lucida Sans"/>
              <a:cs typeface="Lucida Sans"/>
            </a:rPr>
            <a:t>Datos </a:t>
          </a:r>
          <a:r>
            <a:rPr lang="es-PE" b="1" dirty="0">
              <a:solidFill>
                <a:srgbClr val="FFFF00"/>
              </a:solidFill>
              <a:latin typeface="Lucida Sans"/>
              <a:cs typeface="Lucida Sans"/>
            </a:rPr>
            <a:t>no </a:t>
          </a:r>
          <a:r>
            <a:rPr lang="es-PE" b="1" spc="-5" dirty="0">
              <a:solidFill>
                <a:srgbClr val="FFFF00"/>
              </a:solidFill>
              <a:latin typeface="Lucida Sans"/>
              <a:cs typeface="Lucida Sans"/>
            </a:rPr>
            <a:t>estructurados </a:t>
          </a:r>
          <a:r>
            <a:rPr lang="es-PE" b="1" dirty="0">
              <a:solidFill>
                <a:srgbClr val="FFFF00"/>
              </a:solidFill>
              <a:latin typeface="Lucida Sans"/>
              <a:cs typeface="Lucida Sans"/>
            </a:rPr>
            <a:t>85% </a:t>
          </a:r>
          <a:endParaRPr lang="es-PE" dirty="0"/>
        </a:p>
      </dgm:t>
    </dgm:pt>
    <dgm:pt modelId="{9806F66B-8956-4F9A-92F9-F151B141EECB}" type="parTrans" cxnId="{89C07EA3-0BB0-4E4C-9DFE-7BE257F2AA49}">
      <dgm:prSet/>
      <dgm:spPr/>
      <dgm:t>
        <a:bodyPr/>
        <a:lstStyle/>
        <a:p>
          <a:endParaRPr lang="es-PE"/>
        </a:p>
      </dgm:t>
    </dgm:pt>
    <dgm:pt modelId="{4A9AD864-8B09-44A7-A438-B244DE994C54}" type="sibTrans" cxnId="{89C07EA3-0BB0-4E4C-9DFE-7BE257F2AA49}">
      <dgm:prSet/>
      <dgm:spPr/>
      <dgm:t>
        <a:bodyPr/>
        <a:lstStyle/>
        <a:p>
          <a:endParaRPr lang="es-PE"/>
        </a:p>
      </dgm:t>
    </dgm:pt>
    <dgm:pt modelId="{446CF7F8-E79F-4EAE-A2E3-58701CC20738}">
      <dgm:prSet phldrT="[Text]"/>
      <dgm:spPr/>
      <dgm:t>
        <a:bodyPr/>
        <a:lstStyle/>
        <a:p>
          <a:r>
            <a:rPr lang="es-PE" b="1" spc="-5" dirty="0">
              <a:solidFill>
                <a:srgbClr val="FFFF00"/>
              </a:solidFill>
              <a:latin typeface="Lucida Sans"/>
              <a:cs typeface="Lucida Sans"/>
            </a:rPr>
            <a:t>Datos estructurados </a:t>
          </a:r>
          <a:r>
            <a:rPr lang="es-PE" b="1" dirty="0">
              <a:solidFill>
                <a:srgbClr val="FFFF00"/>
              </a:solidFill>
              <a:latin typeface="Lucida Sans"/>
              <a:cs typeface="Lucida Sans"/>
            </a:rPr>
            <a:t>15% </a:t>
          </a:r>
          <a:endParaRPr lang="es-PE" dirty="0"/>
        </a:p>
      </dgm:t>
    </dgm:pt>
    <dgm:pt modelId="{F2763DE1-50DE-4EE5-955C-F17C9B0B42B1}" type="parTrans" cxnId="{6E5C43C9-EF0D-4463-9DAC-3B096533264E}">
      <dgm:prSet/>
      <dgm:spPr/>
      <dgm:t>
        <a:bodyPr/>
        <a:lstStyle/>
        <a:p>
          <a:endParaRPr lang="es-PE"/>
        </a:p>
      </dgm:t>
    </dgm:pt>
    <dgm:pt modelId="{2ADAD413-1704-4DCD-8944-49AB81CF2CF2}" type="sibTrans" cxnId="{6E5C43C9-EF0D-4463-9DAC-3B096533264E}">
      <dgm:prSet/>
      <dgm:spPr/>
      <dgm:t>
        <a:bodyPr/>
        <a:lstStyle/>
        <a:p>
          <a:endParaRPr lang="es-PE"/>
        </a:p>
      </dgm:t>
    </dgm:pt>
    <dgm:pt modelId="{D1BB4234-F7FE-4169-A68A-F66154684F58}">
      <dgm:prSet phldrT="[Text]"/>
      <dgm:spPr/>
      <dgm:t>
        <a:bodyPr/>
        <a:lstStyle/>
        <a:p>
          <a:pPr>
            <a:buSzPct val="93333"/>
          </a:pPr>
          <a:r>
            <a:rPr lang="es-PE" spc="-10" dirty="0">
              <a:solidFill>
                <a:srgbClr val="FFFFFF"/>
              </a:solidFill>
              <a:latin typeface="Lucida Sans"/>
              <a:cs typeface="Lucida Sans"/>
            </a:rPr>
            <a:t>Provienen </a:t>
          </a:r>
          <a:r>
            <a:rPr lang="es-PE" spc="-5" dirty="0">
              <a:solidFill>
                <a:srgbClr val="FFFFFF"/>
              </a:solidFill>
              <a:latin typeface="Lucida Sans"/>
              <a:cs typeface="Lucida Sans"/>
            </a:rPr>
            <a:t>de la </a:t>
          </a:r>
          <a:r>
            <a:rPr lang="es-PE" dirty="0">
              <a:solidFill>
                <a:srgbClr val="FFFFFF"/>
              </a:solidFill>
              <a:latin typeface="Lucida Sans"/>
              <a:cs typeface="Lucida Sans"/>
            </a:rPr>
            <a:t>Web, </a:t>
          </a:r>
          <a:r>
            <a:rPr lang="es-PE" spc="-5" dirty="0">
              <a:solidFill>
                <a:srgbClr val="FFFFFF"/>
              </a:solidFill>
              <a:latin typeface="Lucida Sans"/>
              <a:cs typeface="Lucida Sans"/>
            </a:rPr>
            <a:t>Redes Sociales e  </a:t>
          </a:r>
          <a:r>
            <a:rPr lang="es-PE" dirty="0">
              <a:solidFill>
                <a:srgbClr val="FFFFFF"/>
              </a:solidFill>
              <a:latin typeface="Lucida Sans"/>
              <a:cs typeface="Lucida Sans"/>
            </a:rPr>
            <a:t>Internet </a:t>
          </a:r>
          <a:r>
            <a:rPr lang="es-PE" spc="-5" dirty="0">
              <a:solidFill>
                <a:srgbClr val="FFFFFF"/>
              </a:solidFill>
              <a:latin typeface="Lucida Sans"/>
              <a:cs typeface="Lucida Sans"/>
            </a:rPr>
            <a:t>de las Cosas, </a:t>
          </a:r>
          <a:r>
            <a:rPr lang="es-PE" dirty="0">
              <a:solidFill>
                <a:srgbClr val="FFFFFF"/>
              </a:solidFill>
              <a:latin typeface="Lucida Sans"/>
              <a:cs typeface="Lucida Sans"/>
            </a:rPr>
            <a:t>en formato  texto, </a:t>
          </a:r>
          <a:r>
            <a:rPr lang="es-PE" spc="-5" dirty="0">
              <a:solidFill>
                <a:srgbClr val="FFFFFF"/>
              </a:solidFill>
              <a:latin typeface="Lucida Sans"/>
              <a:cs typeface="Lucida Sans"/>
            </a:rPr>
            <a:t>audio, </a:t>
          </a:r>
          <a:r>
            <a:rPr lang="es-PE" spc="-10" dirty="0">
              <a:solidFill>
                <a:srgbClr val="FFFFFF"/>
              </a:solidFill>
              <a:latin typeface="Lucida Sans"/>
              <a:cs typeface="Lucida Sans"/>
            </a:rPr>
            <a:t>video, </a:t>
          </a:r>
          <a:r>
            <a:rPr lang="es-PE" spc="-5" dirty="0">
              <a:solidFill>
                <a:srgbClr val="FFFFFF"/>
              </a:solidFill>
              <a:latin typeface="Lucida Sans"/>
              <a:cs typeface="Lucida Sans"/>
            </a:rPr>
            <a:t>imagen.</a:t>
          </a:r>
          <a:endParaRPr lang="es-PE" dirty="0"/>
        </a:p>
      </dgm:t>
    </dgm:pt>
    <dgm:pt modelId="{BE6B6043-26BD-48BC-B993-F11605871F82}" type="sibTrans" cxnId="{07B3EF85-B09E-4859-AD9F-8E46712D3829}">
      <dgm:prSet/>
      <dgm:spPr/>
      <dgm:t>
        <a:bodyPr/>
        <a:lstStyle/>
        <a:p>
          <a:endParaRPr lang="es-PE"/>
        </a:p>
      </dgm:t>
    </dgm:pt>
    <dgm:pt modelId="{1D8A46C7-7900-4C99-8703-7F79CAEA58EF}" type="parTrans" cxnId="{07B3EF85-B09E-4859-AD9F-8E46712D3829}">
      <dgm:prSet/>
      <dgm:spPr/>
      <dgm:t>
        <a:bodyPr/>
        <a:lstStyle/>
        <a:p>
          <a:endParaRPr lang="es-PE"/>
        </a:p>
      </dgm:t>
    </dgm:pt>
    <dgm:pt modelId="{3A4B587B-7C22-41FA-A600-EC4C7D128CE8}">
      <dgm:prSet phldrT="[Text]"/>
      <dgm:spPr/>
      <dgm:t>
        <a:bodyPr/>
        <a:lstStyle/>
        <a:p>
          <a:pPr>
            <a:buSzPct val="93333"/>
          </a:pPr>
          <a:r>
            <a:rPr lang="es-PE">
              <a:solidFill>
                <a:srgbClr val="FFFFFF"/>
              </a:solidFill>
              <a:latin typeface="Lucida Sans"/>
              <a:cs typeface="Lucida Sans"/>
            </a:rPr>
            <a:t>Son internos </a:t>
          </a:r>
          <a:r>
            <a:rPr lang="es-PE" spc="-5">
              <a:solidFill>
                <a:srgbClr val="FFFFFF"/>
              </a:solidFill>
              <a:latin typeface="Lucida Sans"/>
              <a:cs typeface="Lucida Sans"/>
            </a:rPr>
            <a:t>de compañías: </a:t>
          </a:r>
          <a:r>
            <a:rPr lang="es-PE">
              <a:solidFill>
                <a:srgbClr val="FFFFFF"/>
              </a:solidFill>
              <a:latin typeface="Lucida Sans"/>
              <a:cs typeface="Lucida Sans"/>
            </a:rPr>
            <a:t>clientes,  </a:t>
          </a:r>
          <a:r>
            <a:rPr lang="es-PE" spc="-5">
              <a:solidFill>
                <a:srgbClr val="FFFFFF"/>
              </a:solidFill>
              <a:latin typeface="Lucida Sans"/>
              <a:cs typeface="Lucida Sans"/>
            </a:rPr>
            <a:t>productos, transacciones,</a:t>
          </a:r>
          <a:r>
            <a:rPr lang="es-PE" spc="-20">
              <a:solidFill>
                <a:srgbClr val="FFFFFF"/>
              </a:solidFill>
              <a:latin typeface="Lucida Sans"/>
              <a:cs typeface="Lucida Sans"/>
            </a:rPr>
            <a:t> </a:t>
          </a:r>
          <a:r>
            <a:rPr lang="es-PE">
              <a:solidFill>
                <a:srgbClr val="FFFFFF"/>
              </a:solidFill>
              <a:latin typeface="Lucida Sans"/>
              <a:cs typeface="Lucida Sans"/>
            </a:rPr>
            <a:t>etc.</a:t>
          </a:r>
          <a:endParaRPr lang="es-PE" dirty="0"/>
        </a:p>
      </dgm:t>
    </dgm:pt>
    <dgm:pt modelId="{F009F791-F91E-4D86-90F2-A4E0C9F13FDE}" type="parTrans" cxnId="{8D43BD27-A1CF-4C54-A36C-870E48FD772C}">
      <dgm:prSet/>
      <dgm:spPr/>
      <dgm:t>
        <a:bodyPr/>
        <a:lstStyle/>
        <a:p>
          <a:endParaRPr lang="es-PE"/>
        </a:p>
      </dgm:t>
    </dgm:pt>
    <dgm:pt modelId="{7C512D21-2501-4E1E-8FE9-BABC4A580582}" type="sibTrans" cxnId="{8D43BD27-A1CF-4C54-A36C-870E48FD772C}">
      <dgm:prSet/>
      <dgm:spPr/>
      <dgm:t>
        <a:bodyPr/>
        <a:lstStyle/>
        <a:p>
          <a:endParaRPr lang="es-PE"/>
        </a:p>
      </dgm:t>
    </dgm:pt>
    <dgm:pt modelId="{A862CC01-2374-4179-9E30-3F4D6931CED8}" type="pres">
      <dgm:prSet presAssocID="{D2809D0C-A260-4541-A5CB-868C3F11AA93}" presName="Name0" presStyleCnt="0">
        <dgm:presLayoutVars>
          <dgm:dir/>
          <dgm:resizeHandles val="exact"/>
        </dgm:presLayoutVars>
      </dgm:prSet>
      <dgm:spPr/>
    </dgm:pt>
    <dgm:pt modelId="{621BC570-F172-4BCC-8272-F7F955D85A9D}" type="pres">
      <dgm:prSet presAssocID="{D2809D0C-A260-4541-A5CB-868C3F11AA93}" presName="fgShape" presStyleLbl="fgShp" presStyleIdx="0" presStyleCnt="1"/>
      <dgm:spPr/>
    </dgm:pt>
    <dgm:pt modelId="{57211037-9E2F-4C6B-B578-6568CA568501}" type="pres">
      <dgm:prSet presAssocID="{D2809D0C-A260-4541-A5CB-868C3F11AA93}" presName="linComp" presStyleCnt="0"/>
      <dgm:spPr/>
    </dgm:pt>
    <dgm:pt modelId="{E61CDEC1-7DE1-4152-8175-58653102637E}" type="pres">
      <dgm:prSet presAssocID="{B55369DD-1FED-4880-8248-0C7BF76602F7}" presName="compNode" presStyleCnt="0"/>
      <dgm:spPr/>
    </dgm:pt>
    <dgm:pt modelId="{8FB04FAA-81C0-4D48-8BF6-47A72DDC96E4}" type="pres">
      <dgm:prSet presAssocID="{B55369DD-1FED-4880-8248-0C7BF76602F7}" presName="bkgdShape" presStyleLbl="node1" presStyleIdx="0" presStyleCnt="2"/>
      <dgm:spPr/>
    </dgm:pt>
    <dgm:pt modelId="{0A6AF0BD-A28E-46F7-A818-2664E63DB1DC}" type="pres">
      <dgm:prSet presAssocID="{B55369DD-1FED-4880-8248-0C7BF76602F7}" presName="nodeTx" presStyleLbl="node1" presStyleIdx="0" presStyleCnt="2">
        <dgm:presLayoutVars>
          <dgm:bulletEnabled val="1"/>
        </dgm:presLayoutVars>
      </dgm:prSet>
      <dgm:spPr/>
    </dgm:pt>
    <dgm:pt modelId="{9B5CDD93-22B5-4D60-9F62-18460C31F50C}" type="pres">
      <dgm:prSet presAssocID="{B55369DD-1FED-4880-8248-0C7BF76602F7}" presName="invisiNode" presStyleLbl="node1" presStyleIdx="0" presStyleCnt="2"/>
      <dgm:spPr/>
    </dgm:pt>
    <dgm:pt modelId="{8737E18E-1780-4064-AEB5-447527553072}" type="pres">
      <dgm:prSet presAssocID="{B55369DD-1FED-4880-8248-0C7BF76602F7}" presName="imagNod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7FA9E9E5-60B5-46CB-881B-3B22EA92A731}" type="pres">
      <dgm:prSet presAssocID="{4A9AD864-8B09-44A7-A438-B244DE994C54}" presName="sibTrans" presStyleLbl="sibTrans2D1" presStyleIdx="0" presStyleCnt="0"/>
      <dgm:spPr/>
    </dgm:pt>
    <dgm:pt modelId="{82A78A0C-4D46-4D40-BB35-136E25F48326}" type="pres">
      <dgm:prSet presAssocID="{446CF7F8-E79F-4EAE-A2E3-58701CC20738}" presName="compNode" presStyleCnt="0"/>
      <dgm:spPr/>
    </dgm:pt>
    <dgm:pt modelId="{7A4569F1-7B74-45A1-88AF-2263A2F8D98B}" type="pres">
      <dgm:prSet presAssocID="{446CF7F8-E79F-4EAE-A2E3-58701CC20738}" presName="bkgdShape" presStyleLbl="node1" presStyleIdx="1" presStyleCnt="2"/>
      <dgm:spPr/>
    </dgm:pt>
    <dgm:pt modelId="{1415620B-6323-48F0-BEFB-F779150B4A8D}" type="pres">
      <dgm:prSet presAssocID="{446CF7F8-E79F-4EAE-A2E3-58701CC20738}" presName="nodeTx" presStyleLbl="node1" presStyleIdx="1" presStyleCnt="2">
        <dgm:presLayoutVars>
          <dgm:bulletEnabled val="1"/>
        </dgm:presLayoutVars>
      </dgm:prSet>
      <dgm:spPr/>
    </dgm:pt>
    <dgm:pt modelId="{391785D5-27E0-4878-B962-469E8CE3AE0B}" type="pres">
      <dgm:prSet presAssocID="{446CF7F8-E79F-4EAE-A2E3-58701CC20738}" presName="invisiNode" presStyleLbl="node1" presStyleIdx="1" presStyleCnt="2"/>
      <dgm:spPr/>
    </dgm:pt>
    <dgm:pt modelId="{5A062706-90C4-4A46-8968-EC517EBF24EC}" type="pres">
      <dgm:prSet presAssocID="{446CF7F8-E79F-4EAE-A2E3-58701CC20738}"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4000" r="-34000"/>
          </a:stretch>
        </a:blipFill>
      </dgm:spPr>
    </dgm:pt>
  </dgm:ptLst>
  <dgm:cxnLst>
    <dgm:cxn modelId="{4AFC540A-F4E9-44A7-B416-0D28357DBC70}" type="presOf" srcId="{4A9AD864-8B09-44A7-A438-B244DE994C54}" destId="{7FA9E9E5-60B5-46CB-881B-3B22EA92A731}" srcOrd="0" destOrd="0" presId="urn:microsoft.com/office/officeart/2005/8/layout/hList7"/>
    <dgm:cxn modelId="{8D43BD27-A1CF-4C54-A36C-870E48FD772C}" srcId="{446CF7F8-E79F-4EAE-A2E3-58701CC20738}" destId="{3A4B587B-7C22-41FA-A600-EC4C7D128CE8}" srcOrd="0" destOrd="0" parTransId="{F009F791-F91E-4D86-90F2-A4E0C9F13FDE}" sibTransId="{7C512D21-2501-4E1E-8FE9-BABC4A580582}"/>
    <dgm:cxn modelId="{1AEF2A42-737C-4C68-B5CA-70FDCE8D24B6}" type="presOf" srcId="{3A4B587B-7C22-41FA-A600-EC4C7D128CE8}" destId="{1415620B-6323-48F0-BEFB-F779150B4A8D}" srcOrd="1" destOrd="1" presId="urn:microsoft.com/office/officeart/2005/8/layout/hList7"/>
    <dgm:cxn modelId="{7D62B448-DE9B-415D-B61F-7C51F93C517C}" type="presOf" srcId="{D2809D0C-A260-4541-A5CB-868C3F11AA93}" destId="{A862CC01-2374-4179-9E30-3F4D6931CED8}" srcOrd="0" destOrd="0" presId="urn:microsoft.com/office/officeart/2005/8/layout/hList7"/>
    <dgm:cxn modelId="{9D53E068-034B-40E5-AFE0-BEF46102D48E}" type="presOf" srcId="{D1BB4234-F7FE-4169-A68A-F66154684F58}" destId="{8FB04FAA-81C0-4D48-8BF6-47A72DDC96E4}" srcOrd="0" destOrd="1" presId="urn:microsoft.com/office/officeart/2005/8/layout/hList7"/>
    <dgm:cxn modelId="{93336D4F-234E-4B3C-948F-64B9127CE40F}" type="presOf" srcId="{446CF7F8-E79F-4EAE-A2E3-58701CC20738}" destId="{7A4569F1-7B74-45A1-88AF-2263A2F8D98B}" srcOrd="0" destOrd="0" presId="urn:microsoft.com/office/officeart/2005/8/layout/hList7"/>
    <dgm:cxn modelId="{76043B52-6B14-41AD-9E89-8C283495EDF5}" type="presOf" srcId="{B55369DD-1FED-4880-8248-0C7BF76602F7}" destId="{8FB04FAA-81C0-4D48-8BF6-47A72DDC96E4}" srcOrd="0" destOrd="0" presId="urn:microsoft.com/office/officeart/2005/8/layout/hList7"/>
    <dgm:cxn modelId="{1D168A53-D486-4C61-80A4-E12BA458CE4B}" type="presOf" srcId="{3A4B587B-7C22-41FA-A600-EC4C7D128CE8}" destId="{7A4569F1-7B74-45A1-88AF-2263A2F8D98B}" srcOrd="0" destOrd="1" presId="urn:microsoft.com/office/officeart/2005/8/layout/hList7"/>
    <dgm:cxn modelId="{07B3EF85-B09E-4859-AD9F-8E46712D3829}" srcId="{B55369DD-1FED-4880-8248-0C7BF76602F7}" destId="{D1BB4234-F7FE-4169-A68A-F66154684F58}" srcOrd="0" destOrd="0" parTransId="{1D8A46C7-7900-4C99-8703-7F79CAEA58EF}" sibTransId="{BE6B6043-26BD-48BC-B993-F11605871F82}"/>
    <dgm:cxn modelId="{31DC9D8B-B3BE-4DAF-998D-C410C012D437}" type="presOf" srcId="{B55369DD-1FED-4880-8248-0C7BF76602F7}" destId="{0A6AF0BD-A28E-46F7-A818-2664E63DB1DC}" srcOrd="1" destOrd="0" presId="urn:microsoft.com/office/officeart/2005/8/layout/hList7"/>
    <dgm:cxn modelId="{9881EB8F-86A0-4476-BF0F-93E68194DAB2}" type="presOf" srcId="{D1BB4234-F7FE-4169-A68A-F66154684F58}" destId="{0A6AF0BD-A28E-46F7-A818-2664E63DB1DC}" srcOrd="1" destOrd="1" presId="urn:microsoft.com/office/officeart/2005/8/layout/hList7"/>
    <dgm:cxn modelId="{89C07EA3-0BB0-4E4C-9DFE-7BE257F2AA49}" srcId="{D2809D0C-A260-4541-A5CB-868C3F11AA93}" destId="{B55369DD-1FED-4880-8248-0C7BF76602F7}" srcOrd="0" destOrd="0" parTransId="{9806F66B-8956-4F9A-92F9-F151B141EECB}" sibTransId="{4A9AD864-8B09-44A7-A438-B244DE994C54}"/>
    <dgm:cxn modelId="{6E5C43C9-EF0D-4463-9DAC-3B096533264E}" srcId="{D2809D0C-A260-4541-A5CB-868C3F11AA93}" destId="{446CF7F8-E79F-4EAE-A2E3-58701CC20738}" srcOrd="1" destOrd="0" parTransId="{F2763DE1-50DE-4EE5-955C-F17C9B0B42B1}" sibTransId="{2ADAD413-1704-4DCD-8944-49AB81CF2CF2}"/>
    <dgm:cxn modelId="{2798F5F6-7D32-4B3E-99B9-746839454FAC}" type="presOf" srcId="{446CF7F8-E79F-4EAE-A2E3-58701CC20738}" destId="{1415620B-6323-48F0-BEFB-F779150B4A8D}" srcOrd="1" destOrd="0" presId="urn:microsoft.com/office/officeart/2005/8/layout/hList7"/>
    <dgm:cxn modelId="{373AAF51-AD15-4436-B7AC-8D24BFC34CFF}" type="presParOf" srcId="{A862CC01-2374-4179-9E30-3F4D6931CED8}" destId="{621BC570-F172-4BCC-8272-F7F955D85A9D}" srcOrd="0" destOrd="0" presId="urn:microsoft.com/office/officeart/2005/8/layout/hList7"/>
    <dgm:cxn modelId="{ABE0F0B0-B518-4474-BD13-42F1AD308682}" type="presParOf" srcId="{A862CC01-2374-4179-9E30-3F4D6931CED8}" destId="{57211037-9E2F-4C6B-B578-6568CA568501}" srcOrd="1" destOrd="0" presId="urn:microsoft.com/office/officeart/2005/8/layout/hList7"/>
    <dgm:cxn modelId="{C9AB5F2E-F280-40F5-94A3-E577E94299A8}" type="presParOf" srcId="{57211037-9E2F-4C6B-B578-6568CA568501}" destId="{E61CDEC1-7DE1-4152-8175-58653102637E}" srcOrd="0" destOrd="0" presId="urn:microsoft.com/office/officeart/2005/8/layout/hList7"/>
    <dgm:cxn modelId="{166AF647-8F61-4A67-8E4C-5D71893A2DFA}" type="presParOf" srcId="{E61CDEC1-7DE1-4152-8175-58653102637E}" destId="{8FB04FAA-81C0-4D48-8BF6-47A72DDC96E4}" srcOrd="0" destOrd="0" presId="urn:microsoft.com/office/officeart/2005/8/layout/hList7"/>
    <dgm:cxn modelId="{ABF76E48-4FDE-4CB2-8286-024C4BAB883F}" type="presParOf" srcId="{E61CDEC1-7DE1-4152-8175-58653102637E}" destId="{0A6AF0BD-A28E-46F7-A818-2664E63DB1DC}" srcOrd="1" destOrd="0" presId="urn:microsoft.com/office/officeart/2005/8/layout/hList7"/>
    <dgm:cxn modelId="{B02700A7-44C9-49FB-B465-BF74775A21E8}" type="presParOf" srcId="{E61CDEC1-7DE1-4152-8175-58653102637E}" destId="{9B5CDD93-22B5-4D60-9F62-18460C31F50C}" srcOrd="2" destOrd="0" presId="urn:microsoft.com/office/officeart/2005/8/layout/hList7"/>
    <dgm:cxn modelId="{CA2D374C-5680-486E-9B1E-F4193925553F}" type="presParOf" srcId="{E61CDEC1-7DE1-4152-8175-58653102637E}" destId="{8737E18E-1780-4064-AEB5-447527553072}" srcOrd="3" destOrd="0" presId="urn:microsoft.com/office/officeart/2005/8/layout/hList7"/>
    <dgm:cxn modelId="{7C617F6A-2CEC-4CEF-9B09-254F76DE536D}" type="presParOf" srcId="{57211037-9E2F-4C6B-B578-6568CA568501}" destId="{7FA9E9E5-60B5-46CB-881B-3B22EA92A731}" srcOrd="1" destOrd="0" presId="urn:microsoft.com/office/officeart/2005/8/layout/hList7"/>
    <dgm:cxn modelId="{544ECE21-6121-4BA4-B847-999D79CFBA40}" type="presParOf" srcId="{57211037-9E2F-4C6B-B578-6568CA568501}" destId="{82A78A0C-4D46-4D40-BB35-136E25F48326}" srcOrd="2" destOrd="0" presId="urn:microsoft.com/office/officeart/2005/8/layout/hList7"/>
    <dgm:cxn modelId="{366413A7-DA2D-4189-95E3-FD58DAD9515E}" type="presParOf" srcId="{82A78A0C-4D46-4D40-BB35-136E25F48326}" destId="{7A4569F1-7B74-45A1-88AF-2263A2F8D98B}" srcOrd="0" destOrd="0" presId="urn:microsoft.com/office/officeart/2005/8/layout/hList7"/>
    <dgm:cxn modelId="{7727FBA8-ECA1-44E8-8EA0-DBE3CC50E0CB}" type="presParOf" srcId="{82A78A0C-4D46-4D40-BB35-136E25F48326}" destId="{1415620B-6323-48F0-BEFB-F779150B4A8D}" srcOrd="1" destOrd="0" presId="urn:microsoft.com/office/officeart/2005/8/layout/hList7"/>
    <dgm:cxn modelId="{D760D3AB-742F-4D72-8EA7-BE23D332CD7E}" type="presParOf" srcId="{82A78A0C-4D46-4D40-BB35-136E25F48326}" destId="{391785D5-27E0-4878-B962-469E8CE3AE0B}" srcOrd="2" destOrd="0" presId="urn:microsoft.com/office/officeart/2005/8/layout/hList7"/>
    <dgm:cxn modelId="{31A4E199-264B-4382-81B3-64161FBB53B8}" type="presParOf" srcId="{82A78A0C-4D46-4D40-BB35-136E25F48326}" destId="{5A062706-90C4-4A46-8968-EC517EBF24E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B70301-6AD0-457B-BF7B-250814D90FF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s-PE"/>
        </a:p>
      </dgm:t>
    </dgm:pt>
    <dgm:pt modelId="{41BBBCC8-D3FA-4129-AA13-B99A22002D4E}">
      <dgm:prSet phldrT="[Text]"/>
      <dgm:spPr/>
      <dgm:t>
        <a:bodyPr/>
        <a:lstStyle/>
        <a:p>
          <a:pPr>
            <a:buChar char="•"/>
          </a:pPr>
          <a:r>
            <a:rPr lang="es-PE" dirty="0">
              <a:latin typeface="Arial"/>
              <a:cs typeface="Arial"/>
            </a:rPr>
            <a:t>No requiere </a:t>
          </a:r>
          <a:r>
            <a:rPr lang="es-PE" spc="10" dirty="0">
              <a:latin typeface="Arial"/>
              <a:cs typeface="Arial"/>
            </a:rPr>
            <a:t>un </a:t>
          </a:r>
          <a:r>
            <a:rPr lang="es-PE" spc="25" dirty="0">
              <a:latin typeface="Arial"/>
              <a:cs typeface="Arial"/>
            </a:rPr>
            <a:t>esquema </a:t>
          </a:r>
          <a:r>
            <a:rPr lang="es-PE" spc="10" dirty="0">
              <a:latin typeface="Arial"/>
              <a:cs typeface="Arial"/>
            </a:rPr>
            <a:t>de </a:t>
          </a:r>
          <a:r>
            <a:rPr lang="es-PE" spc="30" dirty="0">
              <a:latin typeface="Arial"/>
              <a:cs typeface="Arial"/>
            </a:rPr>
            <a:t>datos</a:t>
          </a:r>
          <a:r>
            <a:rPr lang="es-PE" spc="-200" dirty="0">
              <a:latin typeface="Arial"/>
              <a:cs typeface="Arial"/>
            </a:rPr>
            <a:t> </a:t>
          </a:r>
          <a:r>
            <a:rPr lang="es-PE" spc="5" dirty="0">
              <a:latin typeface="Arial"/>
              <a:cs typeface="Arial"/>
            </a:rPr>
            <a:t>fijo</a:t>
          </a:r>
          <a:endParaRPr lang="es-PE" dirty="0"/>
        </a:p>
      </dgm:t>
    </dgm:pt>
    <dgm:pt modelId="{893B8EB8-1F27-4C8A-B71D-073A876A4CA8}" type="parTrans" cxnId="{60D5A14F-F5AA-4A99-9721-54B0B9CF5809}">
      <dgm:prSet/>
      <dgm:spPr/>
      <dgm:t>
        <a:bodyPr/>
        <a:lstStyle/>
        <a:p>
          <a:endParaRPr lang="es-PE"/>
        </a:p>
      </dgm:t>
    </dgm:pt>
    <dgm:pt modelId="{579CB335-CE14-4200-8AAC-45318FC9130B}" type="sibTrans" cxnId="{60D5A14F-F5AA-4A99-9721-54B0B9CF5809}">
      <dgm:prSet/>
      <dgm:spPr/>
      <dgm:t>
        <a:bodyPr/>
        <a:lstStyle/>
        <a:p>
          <a:endParaRPr lang="es-PE"/>
        </a:p>
      </dgm:t>
    </dgm:pt>
    <dgm:pt modelId="{CF13DBEA-3822-4B51-A4B5-9E665625E81D}">
      <dgm:prSet/>
      <dgm:spPr/>
      <dgm:t>
        <a:bodyPr/>
        <a:lstStyle/>
        <a:p>
          <a:r>
            <a:rPr lang="es-PE" spc="10" dirty="0">
              <a:latin typeface="Arial"/>
              <a:cs typeface="Arial"/>
            </a:rPr>
            <a:t>Velocidad </a:t>
          </a:r>
          <a:r>
            <a:rPr lang="es-PE" spc="5" dirty="0">
              <a:latin typeface="Arial"/>
              <a:cs typeface="Arial"/>
            </a:rPr>
            <a:t>en el </a:t>
          </a:r>
          <a:r>
            <a:rPr lang="es-PE" spc="25" dirty="0">
              <a:latin typeface="Arial"/>
              <a:cs typeface="Arial"/>
            </a:rPr>
            <a:t>manejo </a:t>
          </a:r>
          <a:r>
            <a:rPr lang="es-PE" spc="10" dirty="0">
              <a:latin typeface="Arial"/>
              <a:cs typeface="Arial"/>
            </a:rPr>
            <a:t>de </a:t>
          </a:r>
          <a:r>
            <a:rPr lang="es-PE" spc="25" dirty="0">
              <a:latin typeface="Arial"/>
              <a:cs typeface="Arial"/>
            </a:rPr>
            <a:t>grandes volúmenes de datos</a:t>
          </a:r>
          <a:endParaRPr lang="es-PE" dirty="0">
            <a:latin typeface="Arial"/>
            <a:cs typeface="Arial"/>
          </a:endParaRPr>
        </a:p>
      </dgm:t>
    </dgm:pt>
    <dgm:pt modelId="{8AB22ED5-5D6D-436A-A282-683ED6472828}" type="parTrans" cxnId="{2570BF65-90FA-43A7-94B3-4FA7AB302746}">
      <dgm:prSet/>
      <dgm:spPr/>
      <dgm:t>
        <a:bodyPr/>
        <a:lstStyle/>
        <a:p>
          <a:endParaRPr lang="es-PE"/>
        </a:p>
      </dgm:t>
    </dgm:pt>
    <dgm:pt modelId="{4FFFCFEF-CD3B-48FA-A869-063FBF32EC51}" type="sibTrans" cxnId="{2570BF65-90FA-43A7-94B3-4FA7AB302746}">
      <dgm:prSet/>
      <dgm:spPr/>
      <dgm:t>
        <a:bodyPr/>
        <a:lstStyle/>
        <a:p>
          <a:endParaRPr lang="es-PE"/>
        </a:p>
      </dgm:t>
    </dgm:pt>
    <dgm:pt modelId="{338F3F9B-408A-446A-B795-EDC001A749F9}">
      <dgm:prSet/>
      <dgm:spPr/>
      <dgm:t>
        <a:bodyPr/>
        <a:lstStyle/>
        <a:p>
          <a:r>
            <a:rPr lang="es-PE" spc="30">
              <a:latin typeface="Arial"/>
              <a:cs typeface="Arial"/>
            </a:rPr>
            <a:t>Transacciones </a:t>
          </a:r>
          <a:r>
            <a:rPr lang="es-PE" spc="15">
              <a:latin typeface="Arial"/>
              <a:cs typeface="Arial"/>
            </a:rPr>
            <a:t>tolerantes </a:t>
          </a:r>
          <a:r>
            <a:rPr lang="es-PE">
              <a:latin typeface="Arial"/>
              <a:cs typeface="Arial"/>
            </a:rPr>
            <a:t>a</a:t>
          </a:r>
          <a:r>
            <a:rPr lang="es-PE" spc="-70">
              <a:latin typeface="Arial"/>
              <a:cs typeface="Arial"/>
            </a:rPr>
            <a:t> </a:t>
          </a:r>
          <a:r>
            <a:rPr lang="es-PE" spc="20">
              <a:latin typeface="Arial"/>
              <a:cs typeface="Arial"/>
            </a:rPr>
            <a:t>fallos</a:t>
          </a:r>
          <a:endParaRPr lang="es-PE" dirty="0">
            <a:latin typeface="Arial"/>
            <a:cs typeface="Arial"/>
          </a:endParaRPr>
        </a:p>
      </dgm:t>
    </dgm:pt>
    <dgm:pt modelId="{F13657C6-3574-48ED-A3EE-8E13F218EDFE}" type="parTrans" cxnId="{7C566011-8B72-4286-A0DB-1D6600E52501}">
      <dgm:prSet/>
      <dgm:spPr/>
      <dgm:t>
        <a:bodyPr/>
        <a:lstStyle/>
        <a:p>
          <a:endParaRPr lang="es-PE"/>
        </a:p>
      </dgm:t>
    </dgm:pt>
    <dgm:pt modelId="{AC72CB19-1555-4789-B777-8B3F3863C334}" type="sibTrans" cxnId="{7C566011-8B72-4286-A0DB-1D6600E52501}">
      <dgm:prSet/>
      <dgm:spPr/>
      <dgm:t>
        <a:bodyPr/>
        <a:lstStyle/>
        <a:p>
          <a:endParaRPr lang="es-PE"/>
        </a:p>
      </dgm:t>
    </dgm:pt>
    <dgm:pt modelId="{00CA4713-196C-4F93-AF3D-B9415EEA1717}">
      <dgm:prSet/>
      <dgm:spPr/>
      <dgm:t>
        <a:bodyPr/>
        <a:lstStyle/>
        <a:p>
          <a:r>
            <a:rPr lang="es-PE" spc="30" dirty="0" err="1">
              <a:latin typeface="Arial"/>
              <a:cs typeface="Arial"/>
            </a:rPr>
            <a:t>Faciles</a:t>
          </a:r>
          <a:r>
            <a:rPr lang="es-PE" spc="30" dirty="0">
              <a:latin typeface="Arial"/>
              <a:cs typeface="Arial"/>
            </a:rPr>
            <a:t> </a:t>
          </a:r>
          <a:r>
            <a:rPr lang="es-PE" spc="10" dirty="0">
              <a:latin typeface="Arial"/>
              <a:cs typeface="Arial"/>
            </a:rPr>
            <a:t>de </a:t>
          </a:r>
          <a:r>
            <a:rPr lang="es-PE" spc="20" dirty="0">
              <a:latin typeface="Arial"/>
              <a:cs typeface="Arial"/>
            </a:rPr>
            <a:t>usar </a:t>
          </a:r>
          <a:r>
            <a:rPr lang="es-PE" spc="5" dirty="0">
              <a:latin typeface="Arial"/>
              <a:cs typeface="Arial"/>
            </a:rPr>
            <a:t>en </a:t>
          </a:r>
          <a:r>
            <a:rPr lang="es-PE" spc="25" dirty="0" err="1">
              <a:latin typeface="Arial"/>
              <a:cs typeface="Arial"/>
            </a:rPr>
            <a:t>clusters</a:t>
          </a:r>
          <a:r>
            <a:rPr lang="es-PE" spc="25" dirty="0">
              <a:latin typeface="Arial"/>
              <a:cs typeface="Arial"/>
            </a:rPr>
            <a:t> </a:t>
          </a:r>
          <a:r>
            <a:rPr lang="es-PE" dirty="0">
              <a:latin typeface="Arial"/>
              <a:cs typeface="Arial"/>
            </a:rPr>
            <a:t>y </a:t>
          </a:r>
          <a:r>
            <a:rPr lang="es-PE" spc="35" dirty="0">
              <a:latin typeface="Arial"/>
              <a:cs typeface="Arial"/>
            </a:rPr>
            <a:t>balanceadores</a:t>
          </a:r>
          <a:r>
            <a:rPr lang="es-PE" spc="-250" dirty="0">
              <a:latin typeface="Arial"/>
              <a:cs typeface="Arial"/>
            </a:rPr>
            <a:t> </a:t>
          </a:r>
          <a:r>
            <a:rPr lang="es-PE" spc="25" dirty="0">
              <a:latin typeface="Arial"/>
              <a:cs typeface="Arial"/>
            </a:rPr>
            <a:t>de  </a:t>
          </a:r>
          <a:r>
            <a:rPr lang="es-PE" spc="40" dirty="0">
              <a:latin typeface="Arial"/>
              <a:cs typeface="Arial"/>
            </a:rPr>
            <a:t>carga </a:t>
          </a:r>
          <a:r>
            <a:rPr lang="es-PE" spc="30" dirty="0">
              <a:latin typeface="Arial"/>
              <a:cs typeface="Arial"/>
            </a:rPr>
            <a:t>convencionales</a:t>
          </a:r>
          <a:endParaRPr lang="es-PE" dirty="0">
            <a:latin typeface="Arial"/>
            <a:cs typeface="Arial"/>
          </a:endParaRPr>
        </a:p>
      </dgm:t>
    </dgm:pt>
    <dgm:pt modelId="{D39BB4DF-D83C-46C6-B3FC-CF016DC19768}" type="parTrans" cxnId="{87707B9A-F8AA-4FD6-BE13-D14AE1CAF646}">
      <dgm:prSet/>
      <dgm:spPr/>
      <dgm:t>
        <a:bodyPr/>
        <a:lstStyle/>
        <a:p>
          <a:endParaRPr lang="es-PE"/>
        </a:p>
      </dgm:t>
    </dgm:pt>
    <dgm:pt modelId="{C9613411-AA12-4F57-B989-045E3AA3719F}" type="sibTrans" cxnId="{87707B9A-F8AA-4FD6-BE13-D14AE1CAF646}">
      <dgm:prSet/>
      <dgm:spPr/>
      <dgm:t>
        <a:bodyPr/>
        <a:lstStyle/>
        <a:p>
          <a:endParaRPr lang="es-PE"/>
        </a:p>
      </dgm:t>
    </dgm:pt>
    <dgm:pt modelId="{E861A46C-E469-4FFF-A0CD-B1A8B1E1A938}">
      <dgm:prSet/>
      <dgm:spPr/>
      <dgm:t>
        <a:bodyPr/>
        <a:lstStyle/>
        <a:p>
          <a:r>
            <a:rPr lang="es-PE" spc="5">
              <a:latin typeface="Arial"/>
              <a:cs typeface="Arial"/>
            </a:rPr>
            <a:t>Se </a:t>
          </a:r>
          <a:r>
            <a:rPr lang="es-PE" spc="15">
              <a:latin typeface="Arial"/>
              <a:cs typeface="Arial"/>
            </a:rPr>
            <a:t>ejecutan </a:t>
          </a:r>
          <a:r>
            <a:rPr lang="es-PE" spc="5">
              <a:latin typeface="Arial"/>
              <a:cs typeface="Arial"/>
            </a:rPr>
            <a:t>en </a:t>
          </a:r>
          <a:r>
            <a:rPr lang="es-PE" spc="10">
              <a:latin typeface="Arial"/>
              <a:cs typeface="Arial"/>
            </a:rPr>
            <a:t>máquinas con pocos</a:t>
          </a:r>
          <a:r>
            <a:rPr lang="es-PE" spc="105">
              <a:latin typeface="Arial"/>
              <a:cs typeface="Arial"/>
            </a:rPr>
            <a:t> </a:t>
          </a:r>
          <a:r>
            <a:rPr lang="es-PE" spc="15">
              <a:latin typeface="Arial"/>
              <a:cs typeface="Arial"/>
            </a:rPr>
            <a:t>recursos</a:t>
          </a:r>
          <a:endParaRPr lang="es-PE" dirty="0">
            <a:latin typeface="Arial"/>
            <a:cs typeface="Arial"/>
          </a:endParaRPr>
        </a:p>
      </dgm:t>
    </dgm:pt>
    <dgm:pt modelId="{0AA2FC4E-8609-47FC-BB51-F07C7802C2FF}" type="parTrans" cxnId="{3C6D1F8B-3EB4-4D69-A53C-8204ACE2A3B1}">
      <dgm:prSet/>
      <dgm:spPr/>
      <dgm:t>
        <a:bodyPr/>
        <a:lstStyle/>
        <a:p>
          <a:endParaRPr lang="es-PE"/>
        </a:p>
      </dgm:t>
    </dgm:pt>
    <dgm:pt modelId="{D33966D6-F917-4D26-8647-3D36DD9F44D7}" type="sibTrans" cxnId="{3C6D1F8B-3EB4-4D69-A53C-8204ACE2A3B1}">
      <dgm:prSet/>
      <dgm:spPr/>
      <dgm:t>
        <a:bodyPr/>
        <a:lstStyle/>
        <a:p>
          <a:endParaRPr lang="es-PE"/>
        </a:p>
      </dgm:t>
    </dgm:pt>
    <dgm:pt modelId="{AD6B6DDD-4DCB-4D43-918A-9DF19E630129}" type="pres">
      <dgm:prSet presAssocID="{42B70301-6AD0-457B-BF7B-250814D90FF1}" presName="linear" presStyleCnt="0">
        <dgm:presLayoutVars>
          <dgm:dir/>
          <dgm:animLvl val="lvl"/>
          <dgm:resizeHandles val="exact"/>
        </dgm:presLayoutVars>
      </dgm:prSet>
      <dgm:spPr/>
    </dgm:pt>
    <dgm:pt modelId="{D9001F72-2FBF-493F-BE3A-F0121AEF249A}" type="pres">
      <dgm:prSet presAssocID="{41BBBCC8-D3FA-4129-AA13-B99A22002D4E}" presName="parentLin" presStyleCnt="0"/>
      <dgm:spPr/>
    </dgm:pt>
    <dgm:pt modelId="{92B1E940-7C4C-4A20-8FAC-ECE2B950B5E6}" type="pres">
      <dgm:prSet presAssocID="{41BBBCC8-D3FA-4129-AA13-B99A22002D4E}" presName="parentLeftMargin" presStyleLbl="node1" presStyleIdx="0" presStyleCnt="5"/>
      <dgm:spPr/>
    </dgm:pt>
    <dgm:pt modelId="{A1AA8848-8988-468D-B0C2-304869796207}" type="pres">
      <dgm:prSet presAssocID="{41BBBCC8-D3FA-4129-AA13-B99A22002D4E}" presName="parentText" presStyleLbl="node1" presStyleIdx="0" presStyleCnt="5" custScaleX="121898">
        <dgm:presLayoutVars>
          <dgm:chMax val="0"/>
          <dgm:bulletEnabled val="1"/>
        </dgm:presLayoutVars>
      </dgm:prSet>
      <dgm:spPr/>
    </dgm:pt>
    <dgm:pt modelId="{38136418-1ABE-4460-82C6-ACB1C58B5D08}" type="pres">
      <dgm:prSet presAssocID="{41BBBCC8-D3FA-4129-AA13-B99A22002D4E}" presName="negativeSpace" presStyleCnt="0"/>
      <dgm:spPr/>
    </dgm:pt>
    <dgm:pt modelId="{1CD6DDCD-B794-4F9B-9621-B772E223FA36}" type="pres">
      <dgm:prSet presAssocID="{41BBBCC8-D3FA-4129-AA13-B99A22002D4E}" presName="childText" presStyleLbl="conFgAcc1" presStyleIdx="0" presStyleCnt="5">
        <dgm:presLayoutVars>
          <dgm:bulletEnabled val="1"/>
        </dgm:presLayoutVars>
      </dgm:prSet>
      <dgm:spPr/>
    </dgm:pt>
    <dgm:pt modelId="{544E215E-C33D-4594-9048-6DBE9B5E031E}" type="pres">
      <dgm:prSet presAssocID="{579CB335-CE14-4200-8AAC-45318FC9130B}" presName="spaceBetweenRectangles" presStyleCnt="0"/>
      <dgm:spPr/>
    </dgm:pt>
    <dgm:pt modelId="{962051F1-5002-4170-BE86-166C5521661E}" type="pres">
      <dgm:prSet presAssocID="{CF13DBEA-3822-4B51-A4B5-9E665625E81D}" presName="parentLin" presStyleCnt="0"/>
      <dgm:spPr/>
    </dgm:pt>
    <dgm:pt modelId="{94B9AB95-011F-448B-836C-85F9CD7434E2}" type="pres">
      <dgm:prSet presAssocID="{CF13DBEA-3822-4B51-A4B5-9E665625E81D}" presName="parentLeftMargin" presStyleLbl="node1" presStyleIdx="0" presStyleCnt="5"/>
      <dgm:spPr/>
    </dgm:pt>
    <dgm:pt modelId="{E0216744-C545-4C88-9818-FB7D8D03747E}" type="pres">
      <dgm:prSet presAssocID="{CF13DBEA-3822-4B51-A4B5-9E665625E81D}" presName="parentText" presStyleLbl="node1" presStyleIdx="1" presStyleCnt="5" custScaleX="121898">
        <dgm:presLayoutVars>
          <dgm:chMax val="0"/>
          <dgm:bulletEnabled val="1"/>
        </dgm:presLayoutVars>
      </dgm:prSet>
      <dgm:spPr/>
    </dgm:pt>
    <dgm:pt modelId="{D4D92216-FBE8-4A43-B44B-8AF4CD84F93F}" type="pres">
      <dgm:prSet presAssocID="{CF13DBEA-3822-4B51-A4B5-9E665625E81D}" presName="negativeSpace" presStyleCnt="0"/>
      <dgm:spPr/>
    </dgm:pt>
    <dgm:pt modelId="{66C6C412-9820-40D9-BF92-3F11FC369015}" type="pres">
      <dgm:prSet presAssocID="{CF13DBEA-3822-4B51-A4B5-9E665625E81D}" presName="childText" presStyleLbl="conFgAcc1" presStyleIdx="1" presStyleCnt="5">
        <dgm:presLayoutVars>
          <dgm:bulletEnabled val="1"/>
        </dgm:presLayoutVars>
      </dgm:prSet>
      <dgm:spPr/>
    </dgm:pt>
    <dgm:pt modelId="{F945333B-AF10-4DA2-8BB4-BEEFB7656A71}" type="pres">
      <dgm:prSet presAssocID="{4FFFCFEF-CD3B-48FA-A869-063FBF32EC51}" presName="spaceBetweenRectangles" presStyleCnt="0"/>
      <dgm:spPr/>
    </dgm:pt>
    <dgm:pt modelId="{A6B78225-0C14-4A56-BAB1-D25898B2D9A6}" type="pres">
      <dgm:prSet presAssocID="{338F3F9B-408A-446A-B795-EDC001A749F9}" presName="parentLin" presStyleCnt="0"/>
      <dgm:spPr/>
    </dgm:pt>
    <dgm:pt modelId="{A5D4DB8D-21EA-467C-93BF-78A630810FB2}" type="pres">
      <dgm:prSet presAssocID="{338F3F9B-408A-446A-B795-EDC001A749F9}" presName="parentLeftMargin" presStyleLbl="node1" presStyleIdx="1" presStyleCnt="5"/>
      <dgm:spPr/>
    </dgm:pt>
    <dgm:pt modelId="{2F5E5A6B-0192-4F4F-AC7A-C0DF5E04B776}" type="pres">
      <dgm:prSet presAssocID="{338F3F9B-408A-446A-B795-EDC001A749F9}" presName="parentText" presStyleLbl="node1" presStyleIdx="2" presStyleCnt="5" custScaleX="121898">
        <dgm:presLayoutVars>
          <dgm:chMax val="0"/>
          <dgm:bulletEnabled val="1"/>
        </dgm:presLayoutVars>
      </dgm:prSet>
      <dgm:spPr/>
    </dgm:pt>
    <dgm:pt modelId="{76715DBC-EAC5-4CAB-AF79-79037D134473}" type="pres">
      <dgm:prSet presAssocID="{338F3F9B-408A-446A-B795-EDC001A749F9}" presName="negativeSpace" presStyleCnt="0"/>
      <dgm:spPr/>
    </dgm:pt>
    <dgm:pt modelId="{CA4DC922-D3C6-4729-BE29-BB96AD2300C9}" type="pres">
      <dgm:prSet presAssocID="{338F3F9B-408A-446A-B795-EDC001A749F9}" presName="childText" presStyleLbl="conFgAcc1" presStyleIdx="2" presStyleCnt="5">
        <dgm:presLayoutVars>
          <dgm:bulletEnabled val="1"/>
        </dgm:presLayoutVars>
      </dgm:prSet>
      <dgm:spPr/>
    </dgm:pt>
    <dgm:pt modelId="{3D12E40B-15B3-4A4F-8CF1-90E1D0F20243}" type="pres">
      <dgm:prSet presAssocID="{AC72CB19-1555-4789-B777-8B3F3863C334}" presName="spaceBetweenRectangles" presStyleCnt="0"/>
      <dgm:spPr/>
    </dgm:pt>
    <dgm:pt modelId="{DB58A0AC-6D13-482F-9E06-23A58A3FFF53}" type="pres">
      <dgm:prSet presAssocID="{00CA4713-196C-4F93-AF3D-B9415EEA1717}" presName="parentLin" presStyleCnt="0"/>
      <dgm:spPr/>
    </dgm:pt>
    <dgm:pt modelId="{3BCD0E12-958D-4FCA-BB67-DBE75F1C4151}" type="pres">
      <dgm:prSet presAssocID="{00CA4713-196C-4F93-AF3D-B9415EEA1717}" presName="parentLeftMargin" presStyleLbl="node1" presStyleIdx="2" presStyleCnt="5"/>
      <dgm:spPr/>
    </dgm:pt>
    <dgm:pt modelId="{67826311-5D41-471F-A986-44E8F76C3776}" type="pres">
      <dgm:prSet presAssocID="{00CA4713-196C-4F93-AF3D-B9415EEA1717}" presName="parentText" presStyleLbl="node1" presStyleIdx="3" presStyleCnt="5" custScaleX="121898">
        <dgm:presLayoutVars>
          <dgm:chMax val="0"/>
          <dgm:bulletEnabled val="1"/>
        </dgm:presLayoutVars>
      </dgm:prSet>
      <dgm:spPr/>
    </dgm:pt>
    <dgm:pt modelId="{6929F4B1-7D4D-417E-99B0-4EEA1EB4AD55}" type="pres">
      <dgm:prSet presAssocID="{00CA4713-196C-4F93-AF3D-B9415EEA1717}" presName="negativeSpace" presStyleCnt="0"/>
      <dgm:spPr/>
    </dgm:pt>
    <dgm:pt modelId="{D0D92F6F-48DA-4478-89CC-9906D10B73DE}" type="pres">
      <dgm:prSet presAssocID="{00CA4713-196C-4F93-AF3D-B9415EEA1717}" presName="childText" presStyleLbl="conFgAcc1" presStyleIdx="3" presStyleCnt="5">
        <dgm:presLayoutVars>
          <dgm:bulletEnabled val="1"/>
        </dgm:presLayoutVars>
      </dgm:prSet>
      <dgm:spPr/>
    </dgm:pt>
    <dgm:pt modelId="{00CA594C-C162-431E-ACE9-B25CF23FE74B}" type="pres">
      <dgm:prSet presAssocID="{C9613411-AA12-4F57-B989-045E3AA3719F}" presName="spaceBetweenRectangles" presStyleCnt="0"/>
      <dgm:spPr/>
    </dgm:pt>
    <dgm:pt modelId="{B76176A2-5421-4B2E-8CDB-58675EE5623B}" type="pres">
      <dgm:prSet presAssocID="{E861A46C-E469-4FFF-A0CD-B1A8B1E1A938}" presName="parentLin" presStyleCnt="0"/>
      <dgm:spPr/>
    </dgm:pt>
    <dgm:pt modelId="{361EF2D7-8185-4ECB-B734-5760C680555A}" type="pres">
      <dgm:prSet presAssocID="{E861A46C-E469-4FFF-A0CD-B1A8B1E1A938}" presName="parentLeftMargin" presStyleLbl="node1" presStyleIdx="3" presStyleCnt="5"/>
      <dgm:spPr/>
    </dgm:pt>
    <dgm:pt modelId="{2679D40E-2895-4EBB-9690-5B16BDDEA75E}" type="pres">
      <dgm:prSet presAssocID="{E861A46C-E469-4FFF-A0CD-B1A8B1E1A938}" presName="parentText" presStyleLbl="node1" presStyleIdx="4" presStyleCnt="5" custScaleX="121898">
        <dgm:presLayoutVars>
          <dgm:chMax val="0"/>
          <dgm:bulletEnabled val="1"/>
        </dgm:presLayoutVars>
      </dgm:prSet>
      <dgm:spPr/>
    </dgm:pt>
    <dgm:pt modelId="{FD892CF7-B70D-4D8D-B04C-B0EEDA22AB1E}" type="pres">
      <dgm:prSet presAssocID="{E861A46C-E469-4FFF-A0CD-B1A8B1E1A938}" presName="negativeSpace" presStyleCnt="0"/>
      <dgm:spPr/>
    </dgm:pt>
    <dgm:pt modelId="{1FFF5D56-56A6-482B-A573-D81629BAF0D4}" type="pres">
      <dgm:prSet presAssocID="{E861A46C-E469-4FFF-A0CD-B1A8B1E1A938}" presName="childText" presStyleLbl="conFgAcc1" presStyleIdx="4" presStyleCnt="5">
        <dgm:presLayoutVars>
          <dgm:bulletEnabled val="1"/>
        </dgm:presLayoutVars>
      </dgm:prSet>
      <dgm:spPr/>
    </dgm:pt>
  </dgm:ptLst>
  <dgm:cxnLst>
    <dgm:cxn modelId="{7C566011-8B72-4286-A0DB-1D6600E52501}" srcId="{42B70301-6AD0-457B-BF7B-250814D90FF1}" destId="{338F3F9B-408A-446A-B795-EDC001A749F9}" srcOrd="2" destOrd="0" parTransId="{F13657C6-3574-48ED-A3EE-8E13F218EDFE}" sibTransId="{AC72CB19-1555-4789-B777-8B3F3863C334}"/>
    <dgm:cxn modelId="{50339F14-C3BC-4D0E-91B2-2560CE7D7565}" type="presOf" srcId="{41BBBCC8-D3FA-4129-AA13-B99A22002D4E}" destId="{92B1E940-7C4C-4A20-8FAC-ECE2B950B5E6}" srcOrd="0" destOrd="0" presId="urn:microsoft.com/office/officeart/2005/8/layout/list1"/>
    <dgm:cxn modelId="{C790121D-5CCB-4EBA-93D7-B5F7198AB4B8}" type="presOf" srcId="{E861A46C-E469-4FFF-A0CD-B1A8B1E1A938}" destId="{2679D40E-2895-4EBB-9690-5B16BDDEA75E}" srcOrd="1" destOrd="0" presId="urn:microsoft.com/office/officeart/2005/8/layout/list1"/>
    <dgm:cxn modelId="{FC18CA25-437B-40DB-BE76-0F0BC2176AC8}" type="presOf" srcId="{E861A46C-E469-4FFF-A0CD-B1A8B1E1A938}" destId="{361EF2D7-8185-4ECB-B734-5760C680555A}" srcOrd="0" destOrd="0" presId="urn:microsoft.com/office/officeart/2005/8/layout/list1"/>
    <dgm:cxn modelId="{764F1927-534E-4200-9CA4-3DBEF0038DAB}" type="presOf" srcId="{CF13DBEA-3822-4B51-A4B5-9E665625E81D}" destId="{E0216744-C545-4C88-9818-FB7D8D03747E}" srcOrd="1" destOrd="0" presId="urn:microsoft.com/office/officeart/2005/8/layout/list1"/>
    <dgm:cxn modelId="{238F0E2D-5298-4193-8651-C170928BA6F7}" type="presOf" srcId="{00CA4713-196C-4F93-AF3D-B9415EEA1717}" destId="{3BCD0E12-958D-4FCA-BB67-DBE75F1C4151}" srcOrd="0" destOrd="0" presId="urn:microsoft.com/office/officeart/2005/8/layout/list1"/>
    <dgm:cxn modelId="{1AFC9B42-FF49-4B6A-9CC8-38DF6965EDF6}" type="presOf" srcId="{42B70301-6AD0-457B-BF7B-250814D90FF1}" destId="{AD6B6DDD-4DCB-4D43-918A-9DF19E630129}" srcOrd="0" destOrd="0" presId="urn:microsoft.com/office/officeart/2005/8/layout/list1"/>
    <dgm:cxn modelId="{2570BF65-90FA-43A7-94B3-4FA7AB302746}" srcId="{42B70301-6AD0-457B-BF7B-250814D90FF1}" destId="{CF13DBEA-3822-4B51-A4B5-9E665625E81D}" srcOrd="1" destOrd="0" parTransId="{8AB22ED5-5D6D-436A-A282-683ED6472828}" sibTransId="{4FFFCFEF-CD3B-48FA-A869-063FBF32EC51}"/>
    <dgm:cxn modelId="{55169C47-A674-47D2-AB8B-B00BA49BC350}" type="presOf" srcId="{00CA4713-196C-4F93-AF3D-B9415EEA1717}" destId="{67826311-5D41-471F-A986-44E8F76C3776}" srcOrd="1" destOrd="0" presId="urn:microsoft.com/office/officeart/2005/8/layout/list1"/>
    <dgm:cxn modelId="{338EE26D-123D-425B-A709-0721434D9912}" type="presOf" srcId="{CF13DBEA-3822-4B51-A4B5-9E665625E81D}" destId="{94B9AB95-011F-448B-836C-85F9CD7434E2}" srcOrd="0" destOrd="0" presId="urn:microsoft.com/office/officeart/2005/8/layout/list1"/>
    <dgm:cxn modelId="{60D5A14F-F5AA-4A99-9721-54B0B9CF5809}" srcId="{42B70301-6AD0-457B-BF7B-250814D90FF1}" destId="{41BBBCC8-D3FA-4129-AA13-B99A22002D4E}" srcOrd="0" destOrd="0" parTransId="{893B8EB8-1F27-4C8A-B71D-073A876A4CA8}" sibTransId="{579CB335-CE14-4200-8AAC-45318FC9130B}"/>
    <dgm:cxn modelId="{BEE59356-5DA9-45E8-8F21-AA2EF3A91A1B}" type="presOf" srcId="{338F3F9B-408A-446A-B795-EDC001A749F9}" destId="{A5D4DB8D-21EA-467C-93BF-78A630810FB2}" srcOrd="0" destOrd="0" presId="urn:microsoft.com/office/officeart/2005/8/layout/list1"/>
    <dgm:cxn modelId="{3C6D1F8B-3EB4-4D69-A53C-8204ACE2A3B1}" srcId="{42B70301-6AD0-457B-BF7B-250814D90FF1}" destId="{E861A46C-E469-4FFF-A0CD-B1A8B1E1A938}" srcOrd="4" destOrd="0" parTransId="{0AA2FC4E-8609-47FC-BB51-F07C7802C2FF}" sibTransId="{D33966D6-F917-4D26-8647-3D36DD9F44D7}"/>
    <dgm:cxn modelId="{87707B9A-F8AA-4FD6-BE13-D14AE1CAF646}" srcId="{42B70301-6AD0-457B-BF7B-250814D90FF1}" destId="{00CA4713-196C-4F93-AF3D-B9415EEA1717}" srcOrd="3" destOrd="0" parTransId="{D39BB4DF-D83C-46C6-B3FC-CF016DC19768}" sibTransId="{C9613411-AA12-4F57-B989-045E3AA3719F}"/>
    <dgm:cxn modelId="{0E2737D7-BD56-4098-A0BD-1F783E56E506}" type="presOf" srcId="{41BBBCC8-D3FA-4129-AA13-B99A22002D4E}" destId="{A1AA8848-8988-468D-B0C2-304869796207}" srcOrd="1" destOrd="0" presId="urn:microsoft.com/office/officeart/2005/8/layout/list1"/>
    <dgm:cxn modelId="{20F031E3-ECFA-477E-80EE-50B4AF6DCCF2}" type="presOf" srcId="{338F3F9B-408A-446A-B795-EDC001A749F9}" destId="{2F5E5A6B-0192-4F4F-AC7A-C0DF5E04B776}" srcOrd="1" destOrd="0" presId="urn:microsoft.com/office/officeart/2005/8/layout/list1"/>
    <dgm:cxn modelId="{DDBC54D9-33EE-42BB-B8B4-8DEB81013D74}" type="presParOf" srcId="{AD6B6DDD-4DCB-4D43-918A-9DF19E630129}" destId="{D9001F72-2FBF-493F-BE3A-F0121AEF249A}" srcOrd="0" destOrd="0" presId="urn:microsoft.com/office/officeart/2005/8/layout/list1"/>
    <dgm:cxn modelId="{C5BC60EA-07B3-4B21-8F7D-EB35F18889C9}" type="presParOf" srcId="{D9001F72-2FBF-493F-BE3A-F0121AEF249A}" destId="{92B1E940-7C4C-4A20-8FAC-ECE2B950B5E6}" srcOrd="0" destOrd="0" presId="urn:microsoft.com/office/officeart/2005/8/layout/list1"/>
    <dgm:cxn modelId="{073C4BD2-D103-4BDB-9364-CC4E46F38CAB}" type="presParOf" srcId="{D9001F72-2FBF-493F-BE3A-F0121AEF249A}" destId="{A1AA8848-8988-468D-B0C2-304869796207}" srcOrd="1" destOrd="0" presId="urn:microsoft.com/office/officeart/2005/8/layout/list1"/>
    <dgm:cxn modelId="{9C764409-B8C9-48B8-9118-58E168E1A661}" type="presParOf" srcId="{AD6B6DDD-4DCB-4D43-918A-9DF19E630129}" destId="{38136418-1ABE-4460-82C6-ACB1C58B5D08}" srcOrd="1" destOrd="0" presId="urn:microsoft.com/office/officeart/2005/8/layout/list1"/>
    <dgm:cxn modelId="{BABEE7F1-7462-422B-93D2-3F34D0DDF72C}" type="presParOf" srcId="{AD6B6DDD-4DCB-4D43-918A-9DF19E630129}" destId="{1CD6DDCD-B794-4F9B-9621-B772E223FA36}" srcOrd="2" destOrd="0" presId="urn:microsoft.com/office/officeart/2005/8/layout/list1"/>
    <dgm:cxn modelId="{954DDA6C-D60E-4906-926A-63A1F6799B10}" type="presParOf" srcId="{AD6B6DDD-4DCB-4D43-918A-9DF19E630129}" destId="{544E215E-C33D-4594-9048-6DBE9B5E031E}" srcOrd="3" destOrd="0" presId="urn:microsoft.com/office/officeart/2005/8/layout/list1"/>
    <dgm:cxn modelId="{B71795EE-706F-494B-BE8F-54E6200AC208}" type="presParOf" srcId="{AD6B6DDD-4DCB-4D43-918A-9DF19E630129}" destId="{962051F1-5002-4170-BE86-166C5521661E}" srcOrd="4" destOrd="0" presId="urn:microsoft.com/office/officeart/2005/8/layout/list1"/>
    <dgm:cxn modelId="{6AFB44FC-973B-444B-8D10-F7DD879FBF69}" type="presParOf" srcId="{962051F1-5002-4170-BE86-166C5521661E}" destId="{94B9AB95-011F-448B-836C-85F9CD7434E2}" srcOrd="0" destOrd="0" presId="urn:microsoft.com/office/officeart/2005/8/layout/list1"/>
    <dgm:cxn modelId="{A4CFA19E-D88F-4079-8889-A8D81AE5B9C8}" type="presParOf" srcId="{962051F1-5002-4170-BE86-166C5521661E}" destId="{E0216744-C545-4C88-9818-FB7D8D03747E}" srcOrd="1" destOrd="0" presId="urn:microsoft.com/office/officeart/2005/8/layout/list1"/>
    <dgm:cxn modelId="{DEDBD97F-6E27-4BDB-BF8A-7FDB666D41FF}" type="presParOf" srcId="{AD6B6DDD-4DCB-4D43-918A-9DF19E630129}" destId="{D4D92216-FBE8-4A43-B44B-8AF4CD84F93F}" srcOrd="5" destOrd="0" presId="urn:microsoft.com/office/officeart/2005/8/layout/list1"/>
    <dgm:cxn modelId="{740ADD9F-C1E4-46A0-934C-E40033E478FC}" type="presParOf" srcId="{AD6B6DDD-4DCB-4D43-918A-9DF19E630129}" destId="{66C6C412-9820-40D9-BF92-3F11FC369015}" srcOrd="6" destOrd="0" presId="urn:microsoft.com/office/officeart/2005/8/layout/list1"/>
    <dgm:cxn modelId="{763197C8-87CC-4E78-A523-A6909618B1A6}" type="presParOf" srcId="{AD6B6DDD-4DCB-4D43-918A-9DF19E630129}" destId="{F945333B-AF10-4DA2-8BB4-BEEFB7656A71}" srcOrd="7" destOrd="0" presId="urn:microsoft.com/office/officeart/2005/8/layout/list1"/>
    <dgm:cxn modelId="{29D7B5CA-0DFF-46E5-A394-808198DF3B0B}" type="presParOf" srcId="{AD6B6DDD-4DCB-4D43-918A-9DF19E630129}" destId="{A6B78225-0C14-4A56-BAB1-D25898B2D9A6}" srcOrd="8" destOrd="0" presId="urn:microsoft.com/office/officeart/2005/8/layout/list1"/>
    <dgm:cxn modelId="{B35B01D3-61F7-425A-B556-A5C1E80D8E02}" type="presParOf" srcId="{A6B78225-0C14-4A56-BAB1-D25898B2D9A6}" destId="{A5D4DB8D-21EA-467C-93BF-78A630810FB2}" srcOrd="0" destOrd="0" presId="urn:microsoft.com/office/officeart/2005/8/layout/list1"/>
    <dgm:cxn modelId="{6391909B-616D-4668-BA8E-DFA772EBC200}" type="presParOf" srcId="{A6B78225-0C14-4A56-BAB1-D25898B2D9A6}" destId="{2F5E5A6B-0192-4F4F-AC7A-C0DF5E04B776}" srcOrd="1" destOrd="0" presId="urn:microsoft.com/office/officeart/2005/8/layout/list1"/>
    <dgm:cxn modelId="{6F828F16-3267-461B-9EF5-32F8C0D53CCD}" type="presParOf" srcId="{AD6B6DDD-4DCB-4D43-918A-9DF19E630129}" destId="{76715DBC-EAC5-4CAB-AF79-79037D134473}" srcOrd="9" destOrd="0" presId="urn:microsoft.com/office/officeart/2005/8/layout/list1"/>
    <dgm:cxn modelId="{D80CCD6A-A886-4ED8-8292-14A0FC3FDB42}" type="presParOf" srcId="{AD6B6DDD-4DCB-4D43-918A-9DF19E630129}" destId="{CA4DC922-D3C6-4729-BE29-BB96AD2300C9}" srcOrd="10" destOrd="0" presId="urn:microsoft.com/office/officeart/2005/8/layout/list1"/>
    <dgm:cxn modelId="{B19D5202-4A25-46A4-90CC-33D4CE877BE4}" type="presParOf" srcId="{AD6B6DDD-4DCB-4D43-918A-9DF19E630129}" destId="{3D12E40B-15B3-4A4F-8CF1-90E1D0F20243}" srcOrd="11" destOrd="0" presId="urn:microsoft.com/office/officeart/2005/8/layout/list1"/>
    <dgm:cxn modelId="{988A12F5-271A-4C0B-8397-A352CF58033C}" type="presParOf" srcId="{AD6B6DDD-4DCB-4D43-918A-9DF19E630129}" destId="{DB58A0AC-6D13-482F-9E06-23A58A3FFF53}" srcOrd="12" destOrd="0" presId="urn:microsoft.com/office/officeart/2005/8/layout/list1"/>
    <dgm:cxn modelId="{2878C7D4-8741-40BF-A4C1-9E17C22D5306}" type="presParOf" srcId="{DB58A0AC-6D13-482F-9E06-23A58A3FFF53}" destId="{3BCD0E12-958D-4FCA-BB67-DBE75F1C4151}" srcOrd="0" destOrd="0" presId="urn:microsoft.com/office/officeart/2005/8/layout/list1"/>
    <dgm:cxn modelId="{6FD4EB76-58FF-4F73-B5B2-1E72AA567CA8}" type="presParOf" srcId="{DB58A0AC-6D13-482F-9E06-23A58A3FFF53}" destId="{67826311-5D41-471F-A986-44E8F76C3776}" srcOrd="1" destOrd="0" presId="urn:microsoft.com/office/officeart/2005/8/layout/list1"/>
    <dgm:cxn modelId="{53F5F21A-B1B5-4A3E-BE2C-F016FDC1B179}" type="presParOf" srcId="{AD6B6DDD-4DCB-4D43-918A-9DF19E630129}" destId="{6929F4B1-7D4D-417E-99B0-4EEA1EB4AD55}" srcOrd="13" destOrd="0" presId="urn:microsoft.com/office/officeart/2005/8/layout/list1"/>
    <dgm:cxn modelId="{F9C52B06-51F4-4545-9F35-E44F875D0ABF}" type="presParOf" srcId="{AD6B6DDD-4DCB-4D43-918A-9DF19E630129}" destId="{D0D92F6F-48DA-4478-89CC-9906D10B73DE}" srcOrd="14" destOrd="0" presId="urn:microsoft.com/office/officeart/2005/8/layout/list1"/>
    <dgm:cxn modelId="{DCF16B59-7B58-438A-943A-5DCE878082DC}" type="presParOf" srcId="{AD6B6DDD-4DCB-4D43-918A-9DF19E630129}" destId="{00CA594C-C162-431E-ACE9-B25CF23FE74B}" srcOrd="15" destOrd="0" presId="urn:microsoft.com/office/officeart/2005/8/layout/list1"/>
    <dgm:cxn modelId="{B584402F-D5CC-423A-9D22-B708C354F887}" type="presParOf" srcId="{AD6B6DDD-4DCB-4D43-918A-9DF19E630129}" destId="{B76176A2-5421-4B2E-8CDB-58675EE5623B}" srcOrd="16" destOrd="0" presId="urn:microsoft.com/office/officeart/2005/8/layout/list1"/>
    <dgm:cxn modelId="{B5B7EAB5-1ACE-48A0-BB44-1D2F35B851DB}" type="presParOf" srcId="{B76176A2-5421-4B2E-8CDB-58675EE5623B}" destId="{361EF2D7-8185-4ECB-B734-5760C680555A}" srcOrd="0" destOrd="0" presId="urn:microsoft.com/office/officeart/2005/8/layout/list1"/>
    <dgm:cxn modelId="{043E8AC6-8DB0-4961-964C-A10C62186B12}" type="presParOf" srcId="{B76176A2-5421-4B2E-8CDB-58675EE5623B}" destId="{2679D40E-2895-4EBB-9690-5B16BDDEA75E}" srcOrd="1" destOrd="0" presId="urn:microsoft.com/office/officeart/2005/8/layout/list1"/>
    <dgm:cxn modelId="{7B6430B5-ED7B-4814-9FC9-04ACB99FE898}" type="presParOf" srcId="{AD6B6DDD-4DCB-4D43-918A-9DF19E630129}" destId="{FD892CF7-B70D-4D8D-B04C-B0EEDA22AB1E}" srcOrd="17" destOrd="0" presId="urn:microsoft.com/office/officeart/2005/8/layout/list1"/>
    <dgm:cxn modelId="{7FF41BA9-4370-49D6-A837-FFADF026209A}" type="presParOf" srcId="{AD6B6DDD-4DCB-4D43-918A-9DF19E630129}" destId="{1FFF5D56-56A6-482B-A573-D81629BAF0D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04FAA-81C0-4D48-8BF6-47A72DDC96E4}">
      <dsp:nvSpPr>
        <dsp:cNvPr id="0" name=""/>
        <dsp:cNvSpPr/>
      </dsp:nvSpPr>
      <dsp:spPr>
        <a:xfrm>
          <a:off x="3191" y="0"/>
          <a:ext cx="3656127" cy="4071392"/>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s-PE" sz="1800" b="1" kern="1200" spc="-5" dirty="0">
              <a:solidFill>
                <a:srgbClr val="FFFF00"/>
              </a:solidFill>
              <a:latin typeface="Lucida Sans"/>
              <a:cs typeface="Lucida Sans"/>
            </a:rPr>
            <a:t>Datos </a:t>
          </a:r>
          <a:r>
            <a:rPr lang="es-PE" sz="1800" b="1" kern="1200" dirty="0">
              <a:solidFill>
                <a:srgbClr val="FFFF00"/>
              </a:solidFill>
              <a:latin typeface="Lucida Sans"/>
              <a:cs typeface="Lucida Sans"/>
            </a:rPr>
            <a:t>no </a:t>
          </a:r>
          <a:r>
            <a:rPr lang="es-PE" sz="1800" b="1" kern="1200" spc="-5" dirty="0">
              <a:solidFill>
                <a:srgbClr val="FFFF00"/>
              </a:solidFill>
              <a:latin typeface="Lucida Sans"/>
              <a:cs typeface="Lucida Sans"/>
            </a:rPr>
            <a:t>estructurados </a:t>
          </a:r>
          <a:r>
            <a:rPr lang="es-PE" sz="1800" b="1" kern="1200" dirty="0">
              <a:solidFill>
                <a:srgbClr val="FFFF00"/>
              </a:solidFill>
              <a:latin typeface="Lucida Sans"/>
              <a:cs typeface="Lucida Sans"/>
            </a:rPr>
            <a:t>85% </a:t>
          </a:r>
          <a:endParaRPr lang="es-PE" sz="1800" kern="1200" dirty="0"/>
        </a:p>
        <a:p>
          <a:pPr marL="114300" lvl="1" indent="-114300" algn="l" defTabSz="622300">
            <a:lnSpc>
              <a:spcPct val="90000"/>
            </a:lnSpc>
            <a:spcBef>
              <a:spcPct val="0"/>
            </a:spcBef>
            <a:spcAft>
              <a:spcPct val="15000"/>
            </a:spcAft>
            <a:buSzPct val="93333"/>
            <a:buChar char="•"/>
          </a:pPr>
          <a:r>
            <a:rPr lang="es-PE" sz="1400" kern="1200" spc="-10" dirty="0">
              <a:solidFill>
                <a:srgbClr val="FFFFFF"/>
              </a:solidFill>
              <a:latin typeface="Lucida Sans"/>
              <a:cs typeface="Lucida Sans"/>
            </a:rPr>
            <a:t>Provienen </a:t>
          </a:r>
          <a:r>
            <a:rPr lang="es-PE" sz="1400" kern="1200" spc="-5" dirty="0">
              <a:solidFill>
                <a:srgbClr val="FFFFFF"/>
              </a:solidFill>
              <a:latin typeface="Lucida Sans"/>
              <a:cs typeface="Lucida Sans"/>
            </a:rPr>
            <a:t>de la </a:t>
          </a:r>
          <a:r>
            <a:rPr lang="es-PE" sz="1400" kern="1200" dirty="0">
              <a:solidFill>
                <a:srgbClr val="FFFFFF"/>
              </a:solidFill>
              <a:latin typeface="Lucida Sans"/>
              <a:cs typeface="Lucida Sans"/>
            </a:rPr>
            <a:t>Web, </a:t>
          </a:r>
          <a:r>
            <a:rPr lang="es-PE" sz="1400" kern="1200" spc="-5" dirty="0">
              <a:solidFill>
                <a:srgbClr val="FFFFFF"/>
              </a:solidFill>
              <a:latin typeface="Lucida Sans"/>
              <a:cs typeface="Lucida Sans"/>
            </a:rPr>
            <a:t>Redes Sociales e  </a:t>
          </a:r>
          <a:r>
            <a:rPr lang="es-PE" sz="1400" kern="1200" dirty="0">
              <a:solidFill>
                <a:srgbClr val="FFFFFF"/>
              </a:solidFill>
              <a:latin typeface="Lucida Sans"/>
              <a:cs typeface="Lucida Sans"/>
            </a:rPr>
            <a:t>Internet </a:t>
          </a:r>
          <a:r>
            <a:rPr lang="es-PE" sz="1400" kern="1200" spc="-5" dirty="0">
              <a:solidFill>
                <a:srgbClr val="FFFFFF"/>
              </a:solidFill>
              <a:latin typeface="Lucida Sans"/>
              <a:cs typeface="Lucida Sans"/>
            </a:rPr>
            <a:t>de las Cosas, </a:t>
          </a:r>
          <a:r>
            <a:rPr lang="es-PE" sz="1400" kern="1200" dirty="0">
              <a:solidFill>
                <a:srgbClr val="FFFFFF"/>
              </a:solidFill>
              <a:latin typeface="Lucida Sans"/>
              <a:cs typeface="Lucida Sans"/>
            </a:rPr>
            <a:t>en formato  texto, </a:t>
          </a:r>
          <a:r>
            <a:rPr lang="es-PE" sz="1400" kern="1200" spc="-5" dirty="0">
              <a:solidFill>
                <a:srgbClr val="FFFFFF"/>
              </a:solidFill>
              <a:latin typeface="Lucida Sans"/>
              <a:cs typeface="Lucida Sans"/>
            </a:rPr>
            <a:t>audio, </a:t>
          </a:r>
          <a:r>
            <a:rPr lang="es-PE" sz="1400" kern="1200" spc="-10" dirty="0">
              <a:solidFill>
                <a:srgbClr val="FFFFFF"/>
              </a:solidFill>
              <a:latin typeface="Lucida Sans"/>
              <a:cs typeface="Lucida Sans"/>
            </a:rPr>
            <a:t>video, </a:t>
          </a:r>
          <a:r>
            <a:rPr lang="es-PE" sz="1400" kern="1200" spc="-5" dirty="0">
              <a:solidFill>
                <a:srgbClr val="FFFFFF"/>
              </a:solidFill>
              <a:latin typeface="Lucida Sans"/>
              <a:cs typeface="Lucida Sans"/>
            </a:rPr>
            <a:t>imagen.</a:t>
          </a:r>
          <a:endParaRPr lang="es-PE" sz="1400" kern="1200" dirty="0"/>
        </a:p>
      </dsp:txBody>
      <dsp:txXfrm>
        <a:off x="3191" y="1628556"/>
        <a:ext cx="3656127" cy="1628556"/>
      </dsp:txXfrm>
    </dsp:sp>
    <dsp:sp modelId="{8737E18E-1780-4064-AEB5-447527553072}">
      <dsp:nvSpPr>
        <dsp:cNvPr id="0" name=""/>
        <dsp:cNvSpPr/>
      </dsp:nvSpPr>
      <dsp:spPr>
        <a:xfrm>
          <a:off x="1153368" y="244283"/>
          <a:ext cx="1355773" cy="13557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4569F1-7B74-45A1-88AF-2263A2F8D98B}">
      <dsp:nvSpPr>
        <dsp:cNvPr id="0" name=""/>
        <dsp:cNvSpPr/>
      </dsp:nvSpPr>
      <dsp:spPr>
        <a:xfrm>
          <a:off x="3769002" y="0"/>
          <a:ext cx="3656127" cy="4071392"/>
        </a:xfrm>
        <a:prstGeom prst="roundRect">
          <a:avLst>
            <a:gd name="adj" fmla="val 10000"/>
          </a:avLst>
        </a:prstGeom>
        <a:solidFill>
          <a:schemeClr val="accent2">
            <a:shade val="80000"/>
            <a:hueOff val="-481415"/>
            <a:satOff val="10166"/>
            <a:lumOff val="270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s-PE" sz="1800" b="1" kern="1200" spc="-5" dirty="0">
              <a:solidFill>
                <a:srgbClr val="FFFF00"/>
              </a:solidFill>
              <a:latin typeface="Lucida Sans"/>
              <a:cs typeface="Lucida Sans"/>
            </a:rPr>
            <a:t>Datos estructurados </a:t>
          </a:r>
          <a:r>
            <a:rPr lang="es-PE" sz="1800" b="1" kern="1200" dirty="0">
              <a:solidFill>
                <a:srgbClr val="FFFF00"/>
              </a:solidFill>
              <a:latin typeface="Lucida Sans"/>
              <a:cs typeface="Lucida Sans"/>
            </a:rPr>
            <a:t>15% </a:t>
          </a:r>
          <a:endParaRPr lang="es-PE" sz="1800" kern="1200" dirty="0"/>
        </a:p>
        <a:p>
          <a:pPr marL="114300" lvl="1" indent="-114300" algn="l" defTabSz="622300">
            <a:lnSpc>
              <a:spcPct val="90000"/>
            </a:lnSpc>
            <a:spcBef>
              <a:spcPct val="0"/>
            </a:spcBef>
            <a:spcAft>
              <a:spcPct val="15000"/>
            </a:spcAft>
            <a:buSzPct val="93333"/>
            <a:buChar char="•"/>
          </a:pPr>
          <a:r>
            <a:rPr lang="es-PE" sz="1400" kern="1200">
              <a:solidFill>
                <a:srgbClr val="FFFFFF"/>
              </a:solidFill>
              <a:latin typeface="Lucida Sans"/>
              <a:cs typeface="Lucida Sans"/>
            </a:rPr>
            <a:t>Son internos </a:t>
          </a:r>
          <a:r>
            <a:rPr lang="es-PE" sz="1400" kern="1200" spc="-5">
              <a:solidFill>
                <a:srgbClr val="FFFFFF"/>
              </a:solidFill>
              <a:latin typeface="Lucida Sans"/>
              <a:cs typeface="Lucida Sans"/>
            </a:rPr>
            <a:t>de compañías: </a:t>
          </a:r>
          <a:r>
            <a:rPr lang="es-PE" sz="1400" kern="1200">
              <a:solidFill>
                <a:srgbClr val="FFFFFF"/>
              </a:solidFill>
              <a:latin typeface="Lucida Sans"/>
              <a:cs typeface="Lucida Sans"/>
            </a:rPr>
            <a:t>clientes,  </a:t>
          </a:r>
          <a:r>
            <a:rPr lang="es-PE" sz="1400" kern="1200" spc="-5">
              <a:solidFill>
                <a:srgbClr val="FFFFFF"/>
              </a:solidFill>
              <a:latin typeface="Lucida Sans"/>
              <a:cs typeface="Lucida Sans"/>
            </a:rPr>
            <a:t>productos, transacciones,</a:t>
          </a:r>
          <a:r>
            <a:rPr lang="es-PE" sz="1400" kern="1200" spc="-20">
              <a:solidFill>
                <a:srgbClr val="FFFFFF"/>
              </a:solidFill>
              <a:latin typeface="Lucida Sans"/>
              <a:cs typeface="Lucida Sans"/>
            </a:rPr>
            <a:t> </a:t>
          </a:r>
          <a:r>
            <a:rPr lang="es-PE" sz="1400" kern="1200">
              <a:solidFill>
                <a:srgbClr val="FFFFFF"/>
              </a:solidFill>
              <a:latin typeface="Lucida Sans"/>
              <a:cs typeface="Lucida Sans"/>
            </a:rPr>
            <a:t>etc.</a:t>
          </a:r>
          <a:endParaRPr lang="es-PE" sz="1400" kern="1200" dirty="0"/>
        </a:p>
      </dsp:txBody>
      <dsp:txXfrm>
        <a:off x="3769002" y="1628556"/>
        <a:ext cx="3656127" cy="1628556"/>
      </dsp:txXfrm>
    </dsp:sp>
    <dsp:sp modelId="{5A062706-90C4-4A46-8968-EC517EBF24EC}">
      <dsp:nvSpPr>
        <dsp:cNvPr id="0" name=""/>
        <dsp:cNvSpPr/>
      </dsp:nvSpPr>
      <dsp:spPr>
        <a:xfrm>
          <a:off x="4919179" y="244283"/>
          <a:ext cx="1355773" cy="135577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4000" r="-3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1BC570-F172-4BCC-8272-F7F955D85A9D}">
      <dsp:nvSpPr>
        <dsp:cNvPr id="0" name=""/>
        <dsp:cNvSpPr/>
      </dsp:nvSpPr>
      <dsp:spPr>
        <a:xfrm>
          <a:off x="297132" y="3257113"/>
          <a:ext cx="6834056" cy="610708"/>
        </a:xfrm>
        <a:prstGeom prst="leftRight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6DDCD-B794-4F9B-9621-B772E223FA36}">
      <dsp:nvSpPr>
        <dsp:cNvPr id="0" name=""/>
        <dsp:cNvSpPr/>
      </dsp:nvSpPr>
      <dsp:spPr>
        <a:xfrm>
          <a:off x="0" y="304040"/>
          <a:ext cx="9634613" cy="453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AA8848-8988-468D-B0C2-304869796207}">
      <dsp:nvSpPr>
        <dsp:cNvPr id="0" name=""/>
        <dsp:cNvSpPr/>
      </dsp:nvSpPr>
      <dsp:spPr>
        <a:xfrm>
          <a:off x="481730" y="38360"/>
          <a:ext cx="822108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916" tIns="0" rIns="254916" bIns="0" numCol="1" spcCol="1270" anchor="ctr" anchorCtr="0">
          <a:noAutofit/>
        </a:bodyPr>
        <a:lstStyle/>
        <a:p>
          <a:pPr marL="0" lvl="0" indent="0" algn="l" defTabSz="800100">
            <a:lnSpc>
              <a:spcPct val="90000"/>
            </a:lnSpc>
            <a:spcBef>
              <a:spcPct val="0"/>
            </a:spcBef>
            <a:spcAft>
              <a:spcPct val="35000"/>
            </a:spcAft>
            <a:buNone/>
          </a:pPr>
          <a:r>
            <a:rPr lang="es-PE" sz="1800" kern="1200" dirty="0">
              <a:latin typeface="Arial"/>
              <a:cs typeface="Arial"/>
            </a:rPr>
            <a:t>No requiere </a:t>
          </a:r>
          <a:r>
            <a:rPr lang="es-PE" sz="1800" kern="1200" spc="10" dirty="0">
              <a:latin typeface="Arial"/>
              <a:cs typeface="Arial"/>
            </a:rPr>
            <a:t>un </a:t>
          </a:r>
          <a:r>
            <a:rPr lang="es-PE" sz="1800" kern="1200" spc="25" dirty="0">
              <a:latin typeface="Arial"/>
              <a:cs typeface="Arial"/>
            </a:rPr>
            <a:t>esquema </a:t>
          </a:r>
          <a:r>
            <a:rPr lang="es-PE" sz="1800" kern="1200" spc="10" dirty="0">
              <a:latin typeface="Arial"/>
              <a:cs typeface="Arial"/>
            </a:rPr>
            <a:t>de </a:t>
          </a:r>
          <a:r>
            <a:rPr lang="es-PE" sz="1800" kern="1200" spc="30" dirty="0">
              <a:latin typeface="Arial"/>
              <a:cs typeface="Arial"/>
            </a:rPr>
            <a:t>datos</a:t>
          </a:r>
          <a:r>
            <a:rPr lang="es-PE" sz="1800" kern="1200" spc="-200" dirty="0">
              <a:latin typeface="Arial"/>
              <a:cs typeface="Arial"/>
            </a:rPr>
            <a:t> </a:t>
          </a:r>
          <a:r>
            <a:rPr lang="es-PE" sz="1800" kern="1200" spc="5" dirty="0">
              <a:latin typeface="Arial"/>
              <a:cs typeface="Arial"/>
            </a:rPr>
            <a:t>fijo</a:t>
          </a:r>
          <a:endParaRPr lang="es-PE" sz="1800" kern="1200" dirty="0"/>
        </a:p>
      </dsp:txBody>
      <dsp:txXfrm>
        <a:off x="507669" y="64299"/>
        <a:ext cx="8169202" cy="479482"/>
      </dsp:txXfrm>
    </dsp:sp>
    <dsp:sp modelId="{66C6C412-9820-40D9-BF92-3F11FC369015}">
      <dsp:nvSpPr>
        <dsp:cNvPr id="0" name=""/>
        <dsp:cNvSpPr/>
      </dsp:nvSpPr>
      <dsp:spPr>
        <a:xfrm>
          <a:off x="0" y="1120520"/>
          <a:ext cx="9634613" cy="453600"/>
        </a:xfrm>
        <a:prstGeom prst="rect">
          <a:avLst/>
        </a:prstGeom>
        <a:solidFill>
          <a:schemeClr val="lt1">
            <a:alpha val="90000"/>
            <a:hueOff val="0"/>
            <a:satOff val="0"/>
            <a:lumOff val="0"/>
            <a:alphaOff val="0"/>
          </a:schemeClr>
        </a:solidFill>
        <a:ln w="25400" cap="flat" cmpd="sng" algn="ctr">
          <a:solidFill>
            <a:schemeClr val="accent2">
              <a:hueOff val="-363841"/>
              <a:satOff val="-20982"/>
              <a:lumOff val="2157"/>
              <a:alphaOff val="0"/>
            </a:schemeClr>
          </a:solidFill>
          <a:prstDash val="solid"/>
        </a:ln>
        <a:effectLst/>
      </dsp:spPr>
      <dsp:style>
        <a:lnRef idx="2">
          <a:scrgbClr r="0" g="0" b="0"/>
        </a:lnRef>
        <a:fillRef idx="1">
          <a:scrgbClr r="0" g="0" b="0"/>
        </a:fillRef>
        <a:effectRef idx="0">
          <a:scrgbClr r="0" g="0" b="0"/>
        </a:effectRef>
        <a:fontRef idx="minor"/>
      </dsp:style>
    </dsp:sp>
    <dsp:sp modelId="{E0216744-C545-4C88-9818-FB7D8D03747E}">
      <dsp:nvSpPr>
        <dsp:cNvPr id="0" name=""/>
        <dsp:cNvSpPr/>
      </dsp:nvSpPr>
      <dsp:spPr>
        <a:xfrm>
          <a:off x="481730" y="854840"/>
          <a:ext cx="8221080" cy="531360"/>
        </a:xfrm>
        <a:prstGeom prst="roundRect">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916" tIns="0" rIns="254916" bIns="0" numCol="1" spcCol="1270" anchor="ctr" anchorCtr="0">
          <a:noAutofit/>
        </a:bodyPr>
        <a:lstStyle/>
        <a:p>
          <a:pPr marL="0" lvl="0" indent="0" algn="l" defTabSz="800100">
            <a:lnSpc>
              <a:spcPct val="90000"/>
            </a:lnSpc>
            <a:spcBef>
              <a:spcPct val="0"/>
            </a:spcBef>
            <a:spcAft>
              <a:spcPct val="35000"/>
            </a:spcAft>
            <a:buNone/>
          </a:pPr>
          <a:r>
            <a:rPr lang="es-PE" sz="1800" kern="1200" spc="10" dirty="0">
              <a:latin typeface="Arial"/>
              <a:cs typeface="Arial"/>
            </a:rPr>
            <a:t>Velocidad </a:t>
          </a:r>
          <a:r>
            <a:rPr lang="es-PE" sz="1800" kern="1200" spc="5" dirty="0">
              <a:latin typeface="Arial"/>
              <a:cs typeface="Arial"/>
            </a:rPr>
            <a:t>en el </a:t>
          </a:r>
          <a:r>
            <a:rPr lang="es-PE" sz="1800" kern="1200" spc="25" dirty="0">
              <a:latin typeface="Arial"/>
              <a:cs typeface="Arial"/>
            </a:rPr>
            <a:t>manejo </a:t>
          </a:r>
          <a:r>
            <a:rPr lang="es-PE" sz="1800" kern="1200" spc="10" dirty="0">
              <a:latin typeface="Arial"/>
              <a:cs typeface="Arial"/>
            </a:rPr>
            <a:t>de </a:t>
          </a:r>
          <a:r>
            <a:rPr lang="es-PE" sz="1800" kern="1200" spc="25" dirty="0">
              <a:latin typeface="Arial"/>
              <a:cs typeface="Arial"/>
            </a:rPr>
            <a:t>grandes volúmenes de datos</a:t>
          </a:r>
          <a:endParaRPr lang="es-PE" sz="1800" kern="1200" dirty="0">
            <a:latin typeface="Arial"/>
            <a:cs typeface="Arial"/>
          </a:endParaRPr>
        </a:p>
      </dsp:txBody>
      <dsp:txXfrm>
        <a:off x="507669" y="880779"/>
        <a:ext cx="8169202" cy="479482"/>
      </dsp:txXfrm>
    </dsp:sp>
    <dsp:sp modelId="{CA4DC922-D3C6-4729-BE29-BB96AD2300C9}">
      <dsp:nvSpPr>
        <dsp:cNvPr id="0" name=""/>
        <dsp:cNvSpPr/>
      </dsp:nvSpPr>
      <dsp:spPr>
        <a:xfrm>
          <a:off x="0" y="1937000"/>
          <a:ext cx="9634613" cy="453600"/>
        </a:xfrm>
        <a:prstGeom prst="rect">
          <a:avLst/>
        </a:prstGeom>
        <a:solidFill>
          <a:schemeClr val="lt1">
            <a:alpha val="90000"/>
            <a:hueOff val="0"/>
            <a:satOff val="0"/>
            <a:lumOff val="0"/>
            <a:alphaOff val="0"/>
          </a:schemeClr>
        </a:solidFill>
        <a:ln w="25400" cap="flat"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dsp:style>
    </dsp:sp>
    <dsp:sp modelId="{2F5E5A6B-0192-4F4F-AC7A-C0DF5E04B776}">
      <dsp:nvSpPr>
        <dsp:cNvPr id="0" name=""/>
        <dsp:cNvSpPr/>
      </dsp:nvSpPr>
      <dsp:spPr>
        <a:xfrm>
          <a:off x="481730" y="1671320"/>
          <a:ext cx="8221080" cy="531360"/>
        </a:xfrm>
        <a:prstGeom prst="roundRect">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916" tIns="0" rIns="254916" bIns="0" numCol="1" spcCol="1270" anchor="ctr" anchorCtr="0">
          <a:noAutofit/>
        </a:bodyPr>
        <a:lstStyle/>
        <a:p>
          <a:pPr marL="0" lvl="0" indent="0" algn="l" defTabSz="800100">
            <a:lnSpc>
              <a:spcPct val="90000"/>
            </a:lnSpc>
            <a:spcBef>
              <a:spcPct val="0"/>
            </a:spcBef>
            <a:spcAft>
              <a:spcPct val="35000"/>
            </a:spcAft>
            <a:buNone/>
          </a:pPr>
          <a:r>
            <a:rPr lang="es-PE" sz="1800" kern="1200" spc="30">
              <a:latin typeface="Arial"/>
              <a:cs typeface="Arial"/>
            </a:rPr>
            <a:t>Transacciones </a:t>
          </a:r>
          <a:r>
            <a:rPr lang="es-PE" sz="1800" kern="1200" spc="15">
              <a:latin typeface="Arial"/>
              <a:cs typeface="Arial"/>
            </a:rPr>
            <a:t>tolerantes </a:t>
          </a:r>
          <a:r>
            <a:rPr lang="es-PE" sz="1800" kern="1200">
              <a:latin typeface="Arial"/>
              <a:cs typeface="Arial"/>
            </a:rPr>
            <a:t>a</a:t>
          </a:r>
          <a:r>
            <a:rPr lang="es-PE" sz="1800" kern="1200" spc="-70">
              <a:latin typeface="Arial"/>
              <a:cs typeface="Arial"/>
            </a:rPr>
            <a:t> </a:t>
          </a:r>
          <a:r>
            <a:rPr lang="es-PE" sz="1800" kern="1200" spc="20">
              <a:latin typeface="Arial"/>
              <a:cs typeface="Arial"/>
            </a:rPr>
            <a:t>fallos</a:t>
          </a:r>
          <a:endParaRPr lang="es-PE" sz="1800" kern="1200" dirty="0">
            <a:latin typeface="Arial"/>
            <a:cs typeface="Arial"/>
          </a:endParaRPr>
        </a:p>
      </dsp:txBody>
      <dsp:txXfrm>
        <a:off x="507669" y="1697259"/>
        <a:ext cx="8169202" cy="479482"/>
      </dsp:txXfrm>
    </dsp:sp>
    <dsp:sp modelId="{D0D92F6F-48DA-4478-89CC-9906D10B73DE}">
      <dsp:nvSpPr>
        <dsp:cNvPr id="0" name=""/>
        <dsp:cNvSpPr/>
      </dsp:nvSpPr>
      <dsp:spPr>
        <a:xfrm>
          <a:off x="0" y="2753481"/>
          <a:ext cx="9634613" cy="453600"/>
        </a:xfrm>
        <a:prstGeom prst="rect">
          <a:avLst/>
        </a:prstGeom>
        <a:solidFill>
          <a:schemeClr val="lt1">
            <a:alpha val="90000"/>
            <a:hueOff val="0"/>
            <a:satOff val="0"/>
            <a:lumOff val="0"/>
            <a:alphaOff val="0"/>
          </a:schemeClr>
        </a:solidFill>
        <a:ln w="25400" cap="flat" cmpd="sng" algn="ctr">
          <a:solidFill>
            <a:schemeClr val="accent2">
              <a:hueOff val="-1091522"/>
              <a:satOff val="-62946"/>
              <a:lumOff val="6471"/>
              <a:alphaOff val="0"/>
            </a:schemeClr>
          </a:solidFill>
          <a:prstDash val="solid"/>
        </a:ln>
        <a:effectLst/>
      </dsp:spPr>
      <dsp:style>
        <a:lnRef idx="2">
          <a:scrgbClr r="0" g="0" b="0"/>
        </a:lnRef>
        <a:fillRef idx="1">
          <a:scrgbClr r="0" g="0" b="0"/>
        </a:fillRef>
        <a:effectRef idx="0">
          <a:scrgbClr r="0" g="0" b="0"/>
        </a:effectRef>
        <a:fontRef idx="minor"/>
      </dsp:style>
    </dsp:sp>
    <dsp:sp modelId="{67826311-5D41-471F-A986-44E8F76C3776}">
      <dsp:nvSpPr>
        <dsp:cNvPr id="0" name=""/>
        <dsp:cNvSpPr/>
      </dsp:nvSpPr>
      <dsp:spPr>
        <a:xfrm>
          <a:off x="481730" y="2487801"/>
          <a:ext cx="8221080" cy="531360"/>
        </a:xfrm>
        <a:prstGeom prst="roundRect">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916" tIns="0" rIns="254916" bIns="0" numCol="1" spcCol="1270" anchor="ctr" anchorCtr="0">
          <a:noAutofit/>
        </a:bodyPr>
        <a:lstStyle/>
        <a:p>
          <a:pPr marL="0" lvl="0" indent="0" algn="l" defTabSz="800100">
            <a:lnSpc>
              <a:spcPct val="90000"/>
            </a:lnSpc>
            <a:spcBef>
              <a:spcPct val="0"/>
            </a:spcBef>
            <a:spcAft>
              <a:spcPct val="35000"/>
            </a:spcAft>
            <a:buNone/>
          </a:pPr>
          <a:r>
            <a:rPr lang="es-PE" sz="1800" kern="1200" spc="30" dirty="0" err="1">
              <a:latin typeface="Arial"/>
              <a:cs typeface="Arial"/>
            </a:rPr>
            <a:t>Faciles</a:t>
          </a:r>
          <a:r>
            <a:rPr lang="es-PE" sz="1800" kern="1200" spc="30" dirty="0">
              <a:latin typeface="Arial"/>
              <a:cs typeface="Arial"/>
            </a:rPr>
            <a:t> </a:t>
          </a:r>
          <a:r>
            <a:rPr lang="es-PE" sz="1800" kern="1200" spc="10" dirty="0">
              <a:latin typeface="Arial"/>
              <a:cs typeface="Arial"/>
            </a:rPr>
            <a:t>de </a:t>
          </a:r>
          <a:r>
            <a:rPr lang="es-PE" sz="1800" kern="1200" spc="20" dirty="0">
              <a:latin typeface="Arial"/>
              <a:cs typeface="Arial"/>
            </a:rPr>
            <a:t>usar </a:t>
          </a:r>
          <a:r>
            <a:rPr lang="es-PE" sz="1800" kern="1200" spc="5" dirty="0">
              <a:latin typeface="Arial"/>
              <a:cs typeface="Arial"/>
            </a:rPr>
            <a:t>en </a:t>
          </a:r>
          <a:r>
            <a:rPr lang="es-PE" sz="1800" kern="1200" spc="25" dirty="0" err="1">
              <a:latin typeface="Arial"/>
              <a:cs typeface="Arial"/>
            </a:rPr>
            <a:t>clusters</a:t>
          </a:r>
          <a:r>
            <a:rPr lang="es-PE" sz="1800" kern="1200" spc="25" dirty="0">
              <a:latin typeface="Arial"/>
              <a:cs typeface="Arial"/>
            </a:rPr>
            <a:t> </a:t>
          </a:r>
          <a:r>
            <a:rPr lang="es-PE" sz="1800" kern="1200" dirty="0">
              <a:latin typeface="Arial"/>
              <a:cs typeface="Arial"/>
            </a:rPr>
            <a:t>y </a:t>
          </a:r>
          <a:r>
            <a:rPr lang="es-PE" sz="1800" kern="1200" spc="35" dirty="0">
              <a:latin typeface="Arial"/>
              <a:cs typeface="Arial"/>
            </a:rPr>
            <a:t>balanceadores</a:t>
          </a:r>
          <a:r>
            <a:rPr lang="es-PE" sz="1800" kern="1200" spc="-250" dirty="0">
              <a:latin typeface="Arial"/>
              <a:cs typeface="Arial"/>
            </a:rPr>
            <a:t> </a:t>
          </a:r>
          <a:r>
            <a:rPr lang="es-PE" sz="1800" kern="1200" spc="25" dirty="0">
              <a:latin typeface="Arial"/>
              <a:cs typeface="Arial"/>
            </a:rPr>
            <a:t>de  </a:t>
          </a:r>
          <a:r>
            <a:rPr lang="es-PE" sz="1800" kern="1200" spc="40" dirty="0">
              <a:latin typeface="Arial"/>
              <a:cs typeface="Arial"/>
            </a:rPr>
            <a:t>carga </a:t>
          </a:r>
          <a:r>
            <a:rPr lang="es-PE" sz="1800" kern="1200" spc="30" dirty="0">
              <a:latin typeface="Arial"/>
              <a:cs typeface="Arial"/>
            </a:rPr>
            <a:t>convencionales</a:t>
          </a:r>
          <a:endParaRPr lang="es-PE" sz="1800" kern="1200" dirty="0">
            <a:latin typeface="Arial"/>
            <a:cs typeface="Arial"/>
          </a:endParaRPr>
        </a:p>
      </dsp:txBody>
      <dsp:txXfrm>
        <a:off x="507669" y="2513740"/>
        <a:ext cx="8169202" cy="479482"/>
      </dsp:txXfrm>
    </dsp:sp>
    <dsp:sp modelId="{1FFF5D56-56A6-482B-A573-D81629BAF0D4}">
      <dsp:nvSpPr>
        <dsp:cNvPr id="0" name=""/>
        <dsp:cNvSpPr/>
      </dsp:nvSpPr>
      <dsp:spPr>
        <a:xfrm>
          <a:off x="0" y="3569961"/>
          <a:ext cx="9634613" cy="453600"/>
        </a:xfrm>
        <a:prstGeom prst="rect">
          <a:avLst/>
        </a:prstGeom>
        <a:solidFill>
          <a:schemeClr val="lt1">
            <a:alpha val="90000"/>
            <a:hueOff val="0"/>
            <a:satOff val="0"/>
            <a:lumOff val="0"/>
            <a:alphaOff val="0"/>
          </a:schemeClr>
        </a:solidFill>
        <a:ln w="25400"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 modelId="{2679D40E-2895-4EBB-9690-5B16BDDEA75E}">
      <dsp:nvSpPr>
        <dsp:cNvPr id="0" name=""/>
        <dsp:cNvSpPr/>
      </dsp:nvSpPr>
      <dsp:spPr>
        <a:xfrm>
          <a:off x="481730" y="3304281"/>
          <a:ext cx="8221080" cy="531360"/>
        </a:xfrm>
        <a:prstGeom prst="roundRect">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916" tIns="0" rIns="254916" bIns="0" numCol="1" spcCol="1270" anchor="ctr" anchorCtr="0">
          <a:noAutofit/>
        </a:bodyPr>
        <a:lstStyle/>
        <a:p>
          <a:pPr marL="0" lvl="0" indent="0" algn="l" defTabSz="800100">
            <a:lnSpc>
              <a:spcPct val="90000"/>
            </a:lnSpc>
            <a:spcBef>
              <a:spcPct val="0"/>
            </a:spcBef>
            <a:spcAft>
              <a:spcPct val="35000"/>
            </a:spcAft>
            <a:buNone/>
          </a:pPr>
          <a:r>
            <a:rPr lang="es-PE" sz="1800" kern="1200" spc="5">
              <a:latin typeface="Arial"/>
              <a:cs typeface="Arial"/>
            </a:rPr>
            <a:t>Se </a:t>
          </a:r>
          <a:r>
            <a:rPr lang="es-PE" sz="1800" kern="1200" spc="15">
              <a:latin typeface="Arial"/>
              <a:cs typeface="Arial"/>
            </a:rPr>
            <a:t>ejecutan </a:t>
          </a:r>
          <a:r>
            <a:rPr lang="es-PE" sz="1800" kern="1200" spc="5">
              <a:latin typeface="Arial"/>
              <a:cs typeface="Arial"/>
            </a:rPr>
            <a:t>en </a:t>
          </a:r>
          <a:r>
            <a:rPr lang="es-PE" sz="1800" kern="1200" spc="10">
              <a:latin typeface="Arial"/>
              <a:cs typeface="Arial"/>
            </a:rPr>
            <a:t>máquinas con pocos</a:t>
          </a:r>
          <a:r>
            <a:rPr lang="es-PE" sz="1800" kern="1200" spc="105">
              <a:latin typeface="Arial"/>
              <a:cs typeface="Arial"/>
            </a:rPr>
            <a:t> </a:t>
          </a:r>
          <a:r>
            <a:rPr lang="es-PE" sz="1800" kern="1200" spc="15">
              <a:latin typeface="Arial"/>
              <a:cs typeface="Arial"/>
            </a:rPr>
            <a:t>recursos</a:t>
          </a:r>
          <a:endParaRPr lang="es-PE" sz="1800" kern="1200" dirty="0">
            <a:latin typeface="Arial"/>
            <a:cs typeface="Arial"/>
          </a:endParaRPr>
        </a:p>
      </dsp:txBody>
      <dsp:txXfrm>
        <a:off x="507669" y="3330220"/>
        <a:ext cx="816920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10</a:t>
            </a:fld>
            <a:endParaRPr/>
          </a:p>
        </p:txBody>
      </p:sp>
    </p:spTree>
    <p:extLst>
      <p:ext uri="{BB962C8B-B14F-4D97-AF65-F5344CB8AC3E}">
        <p14:creationId xmlns:p14="http://schemas.microsoft.com/office/powerpoint/2010/main" val="2764836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11</a:t>
            </a:fld>
            <a:endParaRPr/>
          </a:p>
        </p:txBody>
      </p:sp>
    </p:spTree>
    <p:extLst>
      <p:ext uri="{BB962C8B-B14F-4D97-AF65-F5344CB8AC3E}">
        <p14:creationId xmlns:p14="http://schemas.microsoft.com/office/powerpoint/2010/main" val="2508921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12</a:t>
            </a:fld>
            <a:endParaRPr/>
          </a:p>
        </p:txBody>
      </p:sp>
    </p:spTree>
    <p:extLst>
      <p:ext uri="{BB962C8B-B14F-4D97-AF65-F5344CB8AC3E}">
        <p14:creationId xmlns:p14="http://schemas.microsoft.com/office/powerpoint/2010/main" val="321894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13</a:t>
            </a:fld>
            <a:endParaRPr/>
          </a:p>
        </p:txBody>
      </p:sp>
    </p:spTree>
    <p:extLst>
      <p:ext uri="{BB962C8B-B14F-4D97-AF65-F5344CB8AC3E}">
        <p14:creationId xmlns:p14="http://schemas.microsoft.com/office/powerpoint/2010/main" val="4028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14</a:t>
            </a:fld>
            <a:endParaRPr/>
          </a:p>
        </p:txBody>
      </p:sp>
    </p:spTree>
    <p:extLst>
      <p:ext uri="{BB962C8B-B14F-4D97-AF65-F5344CB8AC3E}">
        <p14:creationId xmlns:p14="http://schemas.microsoft.com/office/powerpoint/2010/main" val="2975897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15</a:t>
            </a:fld>
            <a:endParaRPr/>
          </a:p>
        </p:txBody>
      </p:sp>
    </p:spTree>
    <p:extLst>
      <p:ext uri="{BB962C8B-B14F-4D97-AF65-F5344CB8AC3E}">
        <p14:creationId xmlns:p14="http://schemas.microsoft.com/office/powerpoint/2010/main" val="1101194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16</a:t>
            </a:fld>
            <a:endParaRPr/>
          </a:p>
        </p:txBody>
      </p:sp>
    </p:spTree>
    <p:extLst>
      <p:ext uri="{BB962C8B-B14F-4D97-AF65-F5344CB8AC3E}">
        <p14:creationId xmlns:p14="http://schemas.microsoft.com/office/powerpoint/2010/main" val="4148695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18</a:t>
            </a:fld>
            <a:endParaRPr/>
          </a:p>
        </p:txBody>
      </p:sp>
    </p:spTree>
    <p:extLst>
      <p:ext uri="{BB962C8B-B14F-4D97-AF65-F5344CB8AC3E}">
        <p14:creationId xmlns:p14="http://schemas.microsoft.com/office/powerpoint/2010/main" val="2928309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19</a:t>
            </a:fld>
            <a:endParaRPr/>
          </a:p>
        </p:txBody>
      </p:sp>
    </p:spTree>
    <p:extLst>
      <p:ext uri="{BB962C8B-B14F-4D97-AF65-F5344CB8AC3E}">
        <p14:creationId xmlns:p14="http://schemas.microsoft.com/office/powerpoint/2010/main" val="2026822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20</a:t>
            </a:fld>
            <a:endParaRPr/>
          </a:p>
        </p:txBody>
      </p:sp>
    </p:spTree>
    <p:extLst>
      <p:ext uri="{BB962C8B-B14F-4D97-AF65-F5344CB8AC3E}">
        <p14:creationId xmlns:p14="http://schemas.microsoft.com/office/powerpoint/2010/main" val="126488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21</a:t>
            </a:fld>
            <a:endParaRPr/>
          </a:p>
        </p:txBody>
      </p:sp>
    </p:spTree>
    <p:extLst>
      <p:ext uri="{BB962C8B-B14F-4D97-AF65-F5344CB8AC3E}">
        <p14:creationId xmlns:p14="http://schemas.microsoft.com/office/powerpoint/2010/main" val="749763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22</a:t>
            </a:fld>
            <a:endParaRPr/>
          </a:p>
        </p:txBody>
      </p:sp>
    </p:spTree>
    <p:extLst>
      <p:ext uri="{BB962C8B-B14F-4D97-AF65-F5344CB8AC3E}">
        <p14:creationId xmlns:p14="http://schemas.microsoft.com/office/powerpoint/2010/main" val="1303911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23</a:t>
            </a:fld>
            <a:endParaRPr/>
          </a:p>
        </p:txBody>
      </p:sp>
    </p:spTree>
    <p:extLst>
      <p:ext uri="{BB962C8B-B14F-4D97-AF65-F5344CB8AC3E}">
        <p14:creationId xmlns:p14="http://schemas.microsoft.com/office/powerpoint/2010/main" val="2829588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24</a:t>
            </a:fld>
            <a:endParaRPr/>
          </a:p>
        </p:txBody>
      </p:sp>
    </p:spTree>
    <p:extLst>
      <p:ext uri="{BB962C8B-B14F-4D97-AF65-F5344CB8AC3E}">
        <p14:creationId xmlns:p14="http://schemas.microsoft.com/office/powerpoint/2010/main" val="2594899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PE" sz="1200" b="0" i="0" u="none" strike="noStrike" cap="none" smtClean="0">
                <a:solidFill>
                  <a:schemeClr val="dk1"/>
                </a:solidFill>
                <a:latin typeface="Calibri"/>
                <a:ea typeface="Calibri"/>
                <a:cs typeface="Calibri"/>
                <a:sym typeface="Calibri"/>
              </a:rPr>
              <a:t>43</a:t>
            </a:fld>
            <a:endParaRPr lang="es-P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2932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3</a:t>
            </a:fld>
            <a:endParaRPr/>
          </a:p>
        </p:txBody>
      </p:sp>
    </p:spTree>
    <p:extLst>
      <p:ext uri="{BB962C8B-B14F-4D97-AF65-F5344CB8AC3E}">
        <p14:creationId xmlns:p14="http://schemas.microsoft.com/office/powerpoint/2010/main" val="226809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4</a:t>
            </a:fld>
            <a:endParaRPr/>
          </a:p>
        </p:txBody>
      </p:sp>
    </p:spTree>
    <p:extLst>
      <p:ext uri="{BB962C8B-B14F-4D97-AF65-F5344CB8AC3E}">
        <p14:creationId xmlns:p14="http://schemas.microsoft.com/office/powerpoint/2010/main" val="248425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5</a:t>
            </a:fld>
            <a:endParaRPr/>
          </a:p>
        </p:txBody>
      </p:sp>
    </p:spTree>
    <p:extLst>
      <p:ext uri="{BB962C8B-B14F-4D97-AF65-F5344CB8AC3E}">
        <p14:creationId xmlns:p14="http://schemas.microsoft.com/office/powerpoint/2010/main" val="118788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6</a:t>
            </a:fld>
            <a:endParaRPr/>
          </a:p>
        </p:txBody>
      </p:sp>
    </p:spTree>
    <p:extLst>
      <p:ext uri="{BB962C8B-B14F-4D97-AF65-F5344CB8AC3E}">
        <p14:creationId xmlns:p14="http://schemas.microsoft.com/office/powerpoint/2010/main" val="379577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7</a:t>
            </a:fld>
            <a:endParaRPr/>
          </a:p>
        </p:txBody>
      </p:sp>
    </p:spTree>
    <p:extLst>
      <p:ext uri="{BB962C8B-B14F-4D97-AF65-F5344CB8AC3E}">
        <p14:creationId xmlns:p14="http://schemas.microsoft.com/office/powerpoint/2010/main" val="370944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8</a:t>
            </a:fld>
            <a:endParaRPr/>
          </a:p>
        </p:txBody>
      </p:sp>
    </p:spTree>
    <p:extLst>
      <p:ext uri="{BB962C8B-B14F-4D97-AF65-F5344CB8AC3E}">
        <p14:creationId xmlns:p14="http://schemas.microsoft.com/office/powerpoint/2010/main" val="116044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2a9fc78d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72a9fc78dd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g72a9fc78dd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PE"/>
              <a:t>9</a:t>
            </a:fld>
            <a:endParaRPr/>
          </a:p>
        </p:txBody>
      </p:sp>
    </p:spTree>
    <p:extLst>
      <p:ext uri="{BB962C8B-B14F-4D97-AF65-F5344CB8AC3E}">
        <p14:creationId xmlns:p14="http://schemas.microsoft.com/office/powerpoint/2010/main" val="2112882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bg>
      <p:bgPr>
        <a:blipFill>
          <a:blip r:embed="rId2">
            <a:alphaModFix/>
          </a:blip>
          <a:stretch>
            <a:fillRect/>
          </a:stretch>
        </a:blip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14348" y="586363"/>
            <a:ext cx="11287125" cy="72548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3200"/>
              <a:buFont typeface="Verdana"/>
              <a:buNone/>
              <a:defRPr sz="3200" b="1">
                <a:solidFill>
                  <a:schemeClr val="accent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514349" y="1397576"/>
            <a:ext cx="11287125" cy="3943349"/>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Verdana"/>
                <a:ea typeface="Verdana"/>
                <a:cs typeface="Verdana"/>
                <a:sym typeface="Verdana"/>
              </a:defRPr>
            </a:lvl1pPr>
            <a:lvl2pPr marL="914400" lvl="1" indent="-381000" algn="l">
              <a:lnSpc>
                <a:spcPct val="90000"/>
              </a:lnSpc>
              <a:spcBef>
                <a:spcPts val="500"/>
              </a:spcBef>
              <a:spcAft>
                <a:spcPts val="0"/>
              </a:spcAft>
              <a:buClr>
                <a:schemeClr val="dk1"/>
              </a:buClr>
              <a:buSzPts val="2400"/>
              <a:buChar char="•"/>
              <a:defRPr>
                <a:latin typeface="Verdana"/>
                <a:ea typeface="Verdana"/>
                <a:cs typeface="Verdana"/>
                <a:sym typeface="Verdana"/>
              </a:defRPr>
            </a:lvl2pPr>
            <a:lvl3pPr marL="1371600" lvl="2" indent="-355600" algn="l">
              <a:lnSpc>
                <a:spcPct val="90000"/>
              </a:lnSpc>
              <a:spcBef>
                <a:spcPts val="500"/>
              </a:spcBef>
              <a:spcAft>
                <a:spcPts val="0"/>
              </a:spcAft>
              <a:buClr>
                <a:schemeClr val="dk1"/>
              </a:buClr>
              <a:buSzPts val="2000"/>
              <a:buChar char="•"/>
              <a:defRPr>
                <a:latin typeface="Verdana"/>
                <a:ea typeface="Verdana"/>
                <a:cs typeface="Verdana"/>
                <a:sym typeface="Verdana"/>
              </a:defRPr>
            </a:lvl3pPr>
            <a:lvl4pPr marL="1828800" lvl="3" indent="-342900" algn="l">
              <a:lnSpc>
                <a:spcPct val="90000"/>
              </a:lnSpc>
              <a:spcBef>
                <a:spcPts val="500"/>
              </a:spcBef>
              <a:spcAft>
                <a:spcPts val="0"/>
              </a:spcAft>
              <a:buClr>
                <a:schemeClr val="dk1"/>
              </a:buClr>
              <a:buSzPts val="1800"/>
              <a:buChar char="•"/>
              <a:defRPr>
                <a:latin typeface="Verdana"/>
                <a:ea typeface="Verdana"/>
                <a:cs typeface="Verdana"/>
                <a:sym typeface="Verdana"/>
              </a:defRPr>
            </a:lvl4pPr>
            <a:lvl5pPr marL="2286000" lvl="4" indent="-342900" algn="l">
              <a:lnSpc>
                <a:spcPct val="90000"/>
              </a:lnSpc>
              <a:spcBef>
                <a:spcPts val="500"/>
              </a:spcBef>
              <a:spcAft>
                <a:spcPts val="0"/>
              </a:spcAft>
              <a:buClr>
                <a:schemeClr val="dk1"/>
              </a:buClr>
              <a:buSzPts val="1800"/>
              <a:buChar char="•"/>
              <a:defRPr>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bg>
      <p:bgPr>
        <a:blipFill>
          <a:blip r:embed="rId2">
            <a:alphaModFix/>
          </a:blip>
          <a:stretch>
            <a:fillRect/>
          </a:stretch>
        </a:blip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5776" y="357187"/>
            <a:ext cx="11229974" cy="9191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Verdana"/>
              <a:buNone/>
              <a:defRPr sz="320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85776" y="1354137"/>
            <a:ext cx="5429250" cy="423227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latin typeface="Verdana"/>
                <a:ea typeface="Verdana"/>
                <a:cs typeface="Verdana"/>
                <a:sym typeface="Verdana"/>
              </a:defRPr>
            </a:lvl1pPr>
            <a:lvl2pPr marL="914400" lvl="1" indent="-355600" algn="l">
              <a:lnSpc>
                <a:spcPct val="90000"/>
              </a:lnSpc>
              <a:spcBef>
                <a:spcPts val="500"/>
              </a:spcBef>
              <a:spcAft>
                <a:spcPts val="0"/>
              </a:spcAft>
              <a:buClr>
                <a:schemeClr val="lt1"/>
              </a:buClr>
              <a:buSzPts val="2000"/>
              <a:buChar char="•"/>
              <a:defRPr sz="2000">
                <a:solidFill>
                  <a:schemeClr val="lt1"/>
                </a:solidFill>
                <a:latin typeface="Verdana"/>
                <a:ea typeface="Verdana"/>
                <a:cs typeface="Verdana"/>
                <a:sym typeface="Verdana"/>
              </a:defRPr>
            </a:lvl2pPr>
            <a:lvl3pPr marL="1371600" lvl="2" indent="-342900" algn="l">
              <a:lnSpc>
                <a:spcPct val="90000"/>
              </a:lnSpc>
              <a:spcBef>
                <a:spcPts val="500"/>
              </a:spcBef>
              <a:spcAft>
                <a:spcPts val="0"/>
              </a:spcAft>
              <a:buClr>
                <a:schemeClr val="lt1"/>
              </a:buClr>
              <a:buSzPts val="1800"/>
              <a:buChar char="•"/>
              <a:defRPr sz="1800">
                <a:solidFill>
                  <a:schemeClr val="lt1"/>
                </a:solidFill>
                <a:latin typeface="Verdana"/>
                <a:ea typeface="Verdana"/>
                <a:cs typeface="Verdana"/>
                <a:sym typeface="Verdana"/>
              </a:defRPr>
            </a:lvl3pPr>
            <a:lvl4pPr marL="1828800" lvl="3" indent="-3302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4pPr>
            <a:lvl5pPr marL="2286000" lvl="4" indent="-3302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6"/>
          <p:cNvSpPr txBox="1">
            <a:spLocks noGrp="1"/>
          </p:cNvSpPr>
          <p:nvPr>
            <p:ph type="body" idx="2"/>
          </p:nvPr>
        </p:nvSpPr>
        <p:spPr>
          <a:xfrm>
            <a:off x="6143626" y="1354137"/>
            <a:ext cx="5572124" cy="423227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latin typeface="Verdana"/>
                <a:ea typeface="Verdana"/>
                <a:cs typeface="Verdana"/>
                <a:sym typeface="Verdana"/>
              </a:defRPr>
            </a:lvl1pPr>
            <a:lvl2pPr marL="914400" lvl="1" indent="-355600" algn="l">
              <a:lnSpc>
                <a:spcPct val="90000"/>
              </a:lnSpc>
              <a:spcBef>
                <a:spcPts val="500"/>
              </a:spcBef>
              <a:spcAft>
                <a:spcPts val="0"/>
              </a:spcAft>
              <a:buClr>
                <a:schemeClr val="lt1"/>
              </a:buClr>
              <a:buSzPts val="2000"/>
              <a:buChar char="•"/>
              <a:defRPr sz="2000">
                <a:solidFill>
                  <a:schemeClr val="lt1"/>
                </a:solidFill>
                <a:latin typeface="Verdana"/>
                <a:ea typeface="Verdana"/>
                <a:cs typeface="Verdana"/>
                <a:sym typeface="Verdana"/>
              </a:defRPr>
            </a:lvl2pPr>
            <a:lvl3pPr marL="1371600" lvl="2" indent="-342900" algn="l">
              <a:lnSpc>
                <a:spcPct val="90000"/>
              </a:lnSpc>
              <a:spcBef>
                <a:spcPts val="500"/>
              </a:spcBef>
              <a:spcAft>
                <a:spcPts val="0"/>
              </a:spcAft>
              <a:buClr>
                <a:schemeClr val="lt1"/>
              </a:buClr>
              <a:buSzPts val="1800"/>
              <a:buChar char="•"/>
              <a:defRPr sz="1800">
                <a:solidFill>
                  <a:schemeClr val="lt1"/>
                </a:solidFill>
                <a:latin typeface="Verdana"/>
                <a:ea typeface="Verdana"/>
                <a:cs typeface="Verdana"/>
                <a:sym typeface="Verdana"/>
              </a:defRPr>
            </a:lvl3pPr>
            <a:lvl4pPr marL="1828800" lvl="3" indent="-3302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4pPr>
            <a:lvl5pPr marL="2286000" lvl="4" indent="-330200" algn="l">
              <a:lnSpc>
                <a:spcPct val="90000"/>
              </a:lnSpc>
              <a:spcBef>
                <a:spcPts val="500"/>
              </a:spcBef>
              <a:spcAft>
                <a:spcPts val="0"/>
              </a:spcAft>
              <a:buClr>
                <a:schemeClr val="lt1"/>
              </a:buClr>
              <a:buSzPts val="1600"/>
              <a:buChar char="•"/>
              <a:defRPr sz="1600">
                <a:solidFill>
                  <a:schemeClr val="lt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p:cSld name="Comparación">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85776" y="1628775"/>
            <a:ext cx="11229974" cy="9191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3200"/>
              <a:buFont typeface="Verdana"/>
              <a:buNone/>
              <a:defRPr sz="3200" b="1">
                <a:solidFill>
                  <a:schemeClr val="accent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85776" y="2625726"/>
            <a:ext cx="5429250" cy="36322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solidFill>
                  <a:schemeClr val="dk1"/>
                </a:solidFill>
                <a:latin typeface="Verdana"/>
                <a:ea typeface="Verdana"/>
                <a:cs typeface="Verdana"/>
                <a:sym typeface="Verdana"/>
              </a:defRPr>
            </a:lvl1pPr>
            <a:lvl2pPr marL="914400" lvl="1" indent="-355600" algn="l">
              <a:lnSpc>
                <a:spcPct val="90000"/>
              </a:lnSpc>
              <a:spcBef>
                <a:spcPts val="500"/>
              </a:spcBef>
              <a:spcAft>
                <a:spcPts val="0"/>
              </a:spcAft>
              <a:buClr>
                <a:schemeClr val="dk1"/>
              </a:buClr>
              <a:buSzPts val="2000"/>
              <a:buChar char="•"/>
              <a:defRPr sz="2000">
                <a:solidFill>
                  <a:schemeClr val="dk1"/>
                </a:solidFill>
                <a:latin typeface="Verdana"/>
                <a:ea typeface="Verdana"/>
                <a:cs typeface="Verdana"/>
                <a:sym typeface="Verdana"/>
              </a:defRPr>
            </a:lvl2pPr>
            <a:lvl3pPr marL="1371600" lvl="2" indent="-342900" algn="l">
              <a:lnSpc>
                <a:spcPct val="90000"/>
              </a:lnSpc>
              <a:spcBef>
                <a:spcPts val="500"/>
              </a:spcBef>
              <a:spcAft>
                <a:spcPts val="0"/>
              </a:spcAft>
              <a:buClr>
                <a:schemeClr val="dk1"/>
              </a:buClr>
              <a:buSzPts val="1800"/>
              <a:buChar char="•"/>
              <a:defRPr sz="1800">
                <a:solidFill>
                  <a:schemeClr val="dk1"/>
                </a:solidFill>
                <a:latin typeface="Verdana"/>
                <a:ea typeface="Verdana"/>
                <a:cs typeface="Verdana"/>
                <a:sym typeface="Verdana"/>
              </a:defRPr>
            </a:lvl3pPr>
            <a:lvl4pPr marL="1828800" lvl="3" indent="-3302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4pPr>
            <a:lvl5pPr marL="2286000" lvl="4" indent="-3302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7"/>
          <p:cNvSpPr txBox="1">
            <a:spLocks noGrp="1"/>
          </p:cNvSpPr>
          <p:nvPr>
            <p:ph type="body" idx="2"/>
          </p:nvPr>
        </p:nvSpPr>
        <p:spPr>
          <a:xfrm>
            <a:off x="6143626" y="2625726"/>
            <a:ext cx="5572124" cy="3632200"/>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solidFill>
                  <a:schemeClr val="dk1"/>
                </a:solidFill>
                <a:latin typeface="Verdana"/>
                <a:ea typeface="Verdana"/>
                <a:cs typeface="Verdana"/>
                <a:sym typeface="Verdana"/>
              </a:defRPr>
            </a:lvl1pPr>
            <a:lvl2pPr marL="914400" lvl="1" indent="-355600" algn="l">
              <a:lnSpc>
                <a:spcPct val="90000"/>
              </a:lnSpc>
              <a:spcBef>
                <a:spcPts val="500"/>
              </a:spcBef>
              <a:spcAft>
                <a:spcPts val="0"/>
              </a:spcAft>
              <a:buClr>
                <a:schemeClr val="dk1"/>
              </a:buClr>
              <a:buSzPts val="2000"/>
              <a:buChar char="•"/>
              <a:defRPr sz="2000">
                <a:solidFill>
                  <a:schemeClr val="dk1"/>
                </a:solidFill>
                <a:latin typeface="Verdana"/>
                <a:ea typeface="Verdana"/>
                <a:cs typeface="Verdana"/>
                <a:sym typeface="Verdana"/>
              </a:defRPr>
            </a:lvl2pPr>
            <a:lvl3pPr marL="1371600" lvl="2" indent="-342900" algn="l">
              <a:lnSpc>
                <a:spcPct val="90000"/>
              </a:lnSpc>
              <a:spcBef>
                <a:spcPts val="500"/>
              </a:spcBef>
              <a:spcAft>
                <a:spcPts val="0"/>
              </a:spcAft>
              <a:buClr>
                <a:schemeClr val="dk1"/>
              </a:buClr>
              <a:buSzPts val="1800"/>
              <a:buChar char="•"/>
              <a:defRPr sz="1800">
                <a:solidFill>
                  <a:schemeClr val="dk1"/>
                </a:solidFill>
                <a:latin typeface="Verdana"/>
                <a:ea typeface="Verdana"/>
                <a:cs typeface="Verdana"/>
                <a:sym typeface="Verdana"/>
              </a:defRPr>
            </a:lvl3pPr>
            <a:lvl4pPr marL="1828800" lvl="3" indent="-3302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4pPr>
            <a:lvl5pPr marL="2286000" lvl="4" indent="-330200" algn="l">
              <a:lnSpc>
                <a:spcPct val="90000"/>
              </a:lnSpc>
              <a:spcBef>
                <a:spcPts val="500"/>
              </a:spcBef>
              <a:spcAft>
                <a:spcPts val="0"/>
              </a:spcAft>
              <a:buClr>
                <a:schemeClr val="dk1"/>
              </a:buClr>
              <a:buSzPts val="1600"/>
              <a:buChar char="•"/>
              <a:defRPr sz="1600">
                <a:solidFill>
                  <a:schemeClr val="dk1"/>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81000" y="1628775"/>
            <a:ext cx="11391900" cy="7477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3600"/>
              <a:buFont typeface="Verdana"/>
              <a:buNone/>
              <a:defRPr sz="3600" b="1">
                <a:solidFill>
                  <a:schemeClr val="accent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6.jpg"/><Relationship Id="rId13" Type="http://schemas.openxmlformats.org/officeDocument/2006/relationships/image" Target="../media/image31.jpg"/><Relationship Id="rId3" Type="http://schemas.openxmlformats.org/officeDocument/2006/relationships/image" Target="../media/image21.jpg"/><Relationship Id="rId7" Type="http://schemas.openxmlformats.org/officeDocument/2006/relationships/image" Target="../media/image25.jpg"/><Relationship Id="rId12" Type="http://schemas.openxmlformats.org/officeDocument/2006/relationships/image" Target="../media/image30.jpg"/><Relationship Id="rId2" Type="http://schemas.openxmlformats.org/officeDocument/2006/relationships/notesSlide" Target="../notesSlides/notesSlide11.xml"/><Relationship Id="rId16" Type="http://schemas.openxmlformats.org/officeDocument/2006/relationships/hyperlink" Target="http://db-engines.com/en/ranking" TargetMode="External"/><Relationship Id="rId1" Type="http://schemas.openxmlformats.org/officeDocument/2006/relationships/slideLayout" Target="../slideLayouts/slideLayout2.xml"/><Relationship Id="rId6" Type="http://schemas.openxmlformats.org/officeDocument/2006/relationships/image" Target="../media/image24.jpg"/><Relationship Id="rId11" Type="http://schemas.openxmlformats.org/officeDocument/2006/relationships/image" Target="../media/image29.jpg"/><Relationship Id="rId5" Type="http://schemas.openxmlformats.org/officeDocument/2006/relationships/image" Target="../media/image23.png"/><Relationship Id="rId15" Type="http://schemas.openxmlformats.org/officeDocument/2006/relationships/image" Target="../media/image33.jpg"/><Relationship Id="rId10" Type="http://schemas.openxmlformats.org/officeDocument/2006/relationships/image" Target="../media/image28.jpg"/><Relationship Id="rId4" Type="http://schemas.openxmlformats.org/officeDocument/2006/relationships/image" Target="../media/image22.jpg"/><Relationship Id="rId9" Type="http://schemas.openxmlformats.org/officeDocument/2006/relationships/image" Target="../media/image27.jpg"/><Relationship Id="rId14" Type="http://schemas.openxmlformats.org/officeDocument/2006/relationships/image" Target="../media/image32.jp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1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mongodb.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jpg"/><Relationship Id="rId13" Type="http://schemas.openxmlformats.org/officeDocument/2006/relationships/image" Target="../media/image53.jpg"/><Relationship Id="rId18" Type="http://schemas.openxmlformats.org/officeDocument/2006/relationships/image" Target="../media/image58.jpg"/><Relationship Id="rId3" Type="http://schemas.openxmlformats.org/officeDocument/2006/relationships/image" Target="../media/image43.jpg"/><Relationship Id="rId7" Type="http://schemas.openxmlformats.org/officeDocument/2006/relationships/image" Target="../media/image47.jpg"/><Relationship Id="rId12" Type="http://schemas.openxmlformats.org/officeDocument/2006/relationships/image" Target="../media/image52.jpg"/><Relationship Id="rId17" Type="http://schemas.openxmlformats.org/officeDocument/2006/relationships/image" Target="../media/image57.jpg"/><Relationship Id="rId2" Type="http://schemas.openxmlformats.org/officeDocument/2006/relationships/notesSlide" Target="../notesSlides/notesSlide19.xml"/><Relationship Id="rId16" Type="http://schemas.openxmlformats.org/officeDocument/2006/relationships/image" Target="../media/image56.jp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jpg"/><Relationship Id="rId15" Type="http://schemas.openxmlformats.org/officeDocument/2006/relationships/image" Target="../media/image55.jpg"/><Relationship Id="rId10" Type="http://schemas.openxmlformats.org/officeDocument/2006/relationships/image" Target="../media/image50.jpg"/><Relationship Id="rId4" Type="http://schemas.openxmlformats.org/officeDocument/2006/relationships/image" Target="../media/image44.jpg"/><Relationship Id="rId9" Type="http://schemas.openxmlformats.org/officeDocument/2006/relationships/image" Target="../media/image49.jpg"/><Relationship Id="rId14" Type="http://schemas.openxmlformats.org/officeDocument/2006/relationships/image" Target="../media/image5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e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9.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9"/>
          <p:cNvSpPr txBox="1"/>
          <p:nvPr/>
        </p:nvSpPr>
        <p:spPr>
          <a:xfrm>
            <a:off x="1214434" y="2539655"/>
            <a:ext cx="9872661" cy="182689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Verdana"/>
              <a:buNone/>
            </a:pPr>
            <a:r>
              <a:rPr lang="es-PE" sz="3800" b="1" dirty="0">
                <a:solidFill>
                  <a:schemeClr val="lt1"/>
                </a:solidFill>
                <a:latin typeface="Verdana"/>
                <a:ea typeface="Verdana"/>
                <a:sym typeface="Verdana"/>
              </a:rPr>
              <a:t>Introducción a NoSQL</a:t>
            </a:r>
            <a:endParaRPr sz="3800" dirty="0"/>
          </a:p>
        </p:txBody>
      </p:sp>
      <p:sp>
        <p:nvSpPr>
          <p:cNvPr id="38" name="Google Shape;38;p9"/>
          <p:cNvSpPr txBox="1"/>
          <p:nvPr/>
        </p:nvSpPr>
        <p:spPr>
          <a:xfrm>
            <a:off x="380999" y="5956741"/>
            <a:ext cx="2185555" cy="69647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Verdana"/>
              <a:buNone/>
            </a:pPr>
            <a:r>
              <a:rPr lang="es-PE" sz="800" b="0" i="0" u="none" strike="noStrike" cap="none" dirty="0">
                <a:solidFill>
                  <a:schemeClr val="lt1"/>
                </a:solidFill>
                <a:latin typeface="Verdana"/>
                <a:ea typeface="Verdana"/>
                <a:cs typeface="Verdana"/>
                <a:sym typeface="Verdana"/>
              </a:rPr>
              <a:t>INGENIERÍA DE DATOS</a:t>
            </a:r>
          </a:p>
          <a:p>
            <a:pPr marL="0" marR="0" lvl="0" indent="0" algn="l" rtl="0">
              <a:lnSpc>
                <a:spcPct val="90000"/>
              </a:lnSpc>
              <a:spcBef>
                <a:spcPts val="0"/>
              </a:spcBef>
              <a:spcAft>
                <a:spcPts val="0"/>
              </a:spcAft>
              <a:buClr>
                <a:schemeClr val="lt1"/>
              </a:buClr>
              <a:buSzPts val="800"/>
              <a:buFont typeface="Verdana"/>
              <a:buNone/>
            </a:pPr>
            <a:endParaRPr lang="es-PE" sz="800" b="0" i="0" u="none" strike="noStrike" cap="none" dirty="0">
              <a:solidFill>
                <a:schemeClr val="lt1"/>
              </a:solidFill>
              <a:latin typeface="Verdana"/>
              <a:ea typeface="Verdana"/>
              <a:cs typeface="Verdana"/>
              <a:sym typeface="Verdana"/>
            </a:endParaRPr>
          </a:p>
          <a:p>
            <a:pPr marL="0" marR="0" lvl="0" indent="0" algn="l" rtl="0">
              <a:lnSpc>
                <a:spcPct val="90000"/>
              </a:lnSpc>
              <a:spcBef>
                <a:spcPts val="0"/>
              </a:spcBef>
              <a:spcAft>
                <a:spcPts val="0"/>
              </a:spcAft>
              <a:buClr>
                <a:schemeClr val="lt1"/>
              </a:buClr>
              <a:buSzPts val="800"/>
              <a:buFont typeface="Verdana"/>
              <a:buNone/>
            </a:pPr>
            <a:r>
              <a:rPr lang="es-PE" sz="800" b="0" i="0" u="none" strike="noStrike" cap="none" dirty="0">
                <a:solidFill>
                  <a:schemeClr val="lt1"/>
                </a:solidFill>
                <a:latin typeface="Verdana"/>
                <a:ea typeface="Verdana"/>
                <a:cs typeface="Verdana"/>
                <a:sym typeface="Verdana"/>
              </a:rPr>
              <a:t>ÁREA DE INGENIERÍA DE SOFTWARE</a:t>
            </a:r>
            <a:endParaRPr sz="800" b="0" i="0" u="none" strike="noStrike" cap="none" dirty="0">
              <a:solidFill>
                <a:schemeClr val="lt1"/>
              </a:solidFill>
              <a:latin typeface="Verdana"/>
              <a:ea typeface="Verdana"/>
              <a:cs typeface="Verdana"/>
              <a:sym typeface="Verdana"/>
            </a:endParaRPr>
          </a:p>
        </p:txBody>
      </p:sp>
      <p:sp>
        <p:nvSpPr>
          <p:cNvPr id="39" name="Google Shape;39;p9"/>
          <p:cNvSpPr txBox="1"/>
          <p:nvPr/>
        </p:nvSpPr>
        <p:spPr>
          <a:xfrm>
            <a:off x="381000" y="487794"/>
            <a:ext cx="3880757"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PE" sz="1200" b="0" i="0" u="none" strike="noStrike" cap="none">
                <a:solidFill>
                  <a:schemeClr val="lt1"/>
                </a:solidFill>
                <a:latin typeface="Verdana"/>
                <a:ea typeface="Verdana"/>
                <a:cs typeface="Verdana"/>
                <a:sym typeface="Verdana"/>
              </a:rPr>
              <a:t>FACULTAD DE INGENIERÍA Y ARQUITECTURA</a:t>
            </a:r>
            <a:endParaRPr/>
          </a:p>
          <a:p>
            <a:pPr marL="0" marR="0" lvl="0" indent="0" algn="l" rtl="0">
              <a:lnSpc>
                <a:spcPct val="100000"/>
              </a:lnSpc>
              <a:spcBef>
                <a:spcPts val="0"/>
              </a:spcBef>
              <a:spcAft>
                <a:spcPts val="0"/>
              </a:spcAft>
              <a:buNone/>
            </a:pPr>
            <a:r>
              <a:rPr lang="es-PE" sz="1200" b="0" i="0" u="none" strike="noStrike" cap="none">
                <a:solidFill>
                  <a:schemeClr val="lt1"/>
                </a:solidFill>
                <a:latin typeface="Verdana"/>
                <a:ea typeface="Verdana"/>
                <a:cs typeface="Verdana"/>
                <a:sym typeface="Verdana"/>
              </a:rPr>
              <a:t>CARRERA DE INGENIERÍA DE SISTEMAS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27" name="Title 26">
            <a:extLst>
              <a:ext uri="{FF2B5EF4-FFF2-40B4-BE49-F238E27FC236}">
                <a16:creationId xmlns:a16="http://schemas.microsoft.com/office/drawing/2014/main" id="{21558637-B30B-4140-A410-47E57B74FD09}"/>
              </a:ext>
            </a:extLst>
          </p:cNvPr>
          <p:cNvSpPr>
            <a:spLocks noGrp="1"/>
          </p:cNvSpPr>
          <p:nvPr>
            <p:ph type="title"/>
          </p:nvPr>
        </p:nvSpPr>
        <p:spPr/>
        <p:txBody>
          <a:bodyPr/>
          <a:lstStyle/>
          <a:p>
            <a:pPr algn="ctr"/>
            <a:r>
              <a:rPr lang="en-US" dirty="0"/>
              <a:t>TEOREMA CAP</a:t>
            </a:r>
            <a:endParaRPr lang="es-PE" dirty="0"/>
          </a:p>
        </p:txBody>
      </p:sp>
      <p:grpSp>
        <p:nvGrpSpPr>
          <p:cNvPr id="72" name="Group 71">
            <a:extLst>
              <a:ext uri="{FF2B5EF4-FFF2-40B4-BE49-F238E27FC236}">
                <a16:creationId xmlns:a16="http://schemas.microsoft.com/office/drawing/2014/main" id="{F40A6455-F48C-4CD7-9B6F-CF4B0CC32CEB}"/>
              </a:ext>
            </a:extLst>
          </p:cNvPr>
          <p:cNvGrpSpPr/>
          <p:nvPr/>
        </p:nvGrpSpPr>
        <p:grpSpPr>
          <a:xfrm>
            <a:off x="1822384" y="1211219"/>
            <a:ext cx="8671052" cy="4856670"/>
            <a:chOff x="4572" y="1682560"/>
            <a:chExt cx="8671052" cy="4856670"/>
          </a:xfrm>
        </p:grpSpPr>
        <p:sp>
          <p:nvSpPr>
            <p:cNvPr id="52" name="object 5">
              <a:extLst>
                <a:ext uri="{FF2B5EF4-FFF2-40B4-BE49-F238E27FC236}">
                  <a16:creationId xmlns:a16="http://schemas.microsoft.com/office/drawing/2014/main" id="{D556E9F1-1AE1-4F0C-8CB2-139446A55CA8}"/>
                </a:ext>
              </a:extLst>
            </p:cNvPr>
            <p:cNvSpPr/>
            <p:nvPr/>
          </p:nvSpPr>
          <p:spPr>
            <a:xfrm>
              <a:off x="4572" y="6492240"/>
              <a:ext cx="13970" cy="46990"/>
            </a:xfrm>
            <a:custGeom>
              <a:avLst/>
              <a:gdLst/>
              <a:ahLst/>
              <a:cxnLst/>
              <a:rect l="l" t="t" r="r" b="b"/>
              <a:pathLst>
                <a:path w="13970" h="46990">
                  <a:moveTo>
                    <a:pt x="0" y="0"/>
                  </a:moveTo>
                  <a:lnTo>
                    <a:pt x="0" y="46850"/>
                  </a:lnTo>
                  <a:lnTo>
                    <a:pt x="5358" y="43205"/>
                  </a:lnTo>
                  <a:lnTo>
                    <a:pt x="11290" y="34315"/>
                  </a:lnTo>
                  <a:lnTo>
                    <a:pt x="13467" y="23431"/>
                  </a:lnTo>
                  <a:lnTo>
                    <a:pt x="11290" y="12534"/>
                  </a:lnTo>
                  <a:lnTo>
                    <a:pt x="5358" y="3644"/>
                  </a:lnTo>
                  <a:lnTo>
                    <a:pt x="0" y="0"/>
                  </a:lnTo>
                  <a:close/>
                </a:path>
              </a:pathLst>
            </a:custGeom>
            <a:solidFill>
              <a:srgbClr val="3A78D6"/>
            </a:solidFill>
          </p:spPr>
          <p:txBody>
            <a:bodyPr wrap="square" lIns="0" tIns="0" rIns="0" bIns="0" rtlCol="0"/>
            <a:lstStyle/>
            <a:p>
              <a:endParaRPr/>
            </a:p>
          </p:txBody>
        </p:sp>
        <p:sp>
          <p:nvSpPr>
            <p:cNvPr id="53" name="object 6">
              <a:extLst>
                <a:ext uri="{FF2B5EF4-FFF2-40B4-BE49-F238E27FC236}">
                  <a16:creationId xmlns:a16="http://schemas.microsoft.com/office/drawing/2014/main" id="{DA3B2CE1-975F-429D-92FD-BB71C9FE4896}"/>
                </a:ext>
              </a:extLst>
            </p:cNvPr>
            <p:cNvSpPr/>
            <p:nvPr/>
          </p:nvSpPr>
          <p:spPr>
            <a:xfrm>
              <a:off x="2688335" y="2852927"/>
              <a:ext cx="3595116" cy="3293364"/>
            </a:xfrm>
            <a:prstGeom prst="rect">
              <a:avLst/>
            </a:prstGeom>
            <a:blipFill>
              <a:blip r:embed="rId3" cstate="print"/>
              <a:stretch>
                <a:fillRect/>
              </a:stretch>
            </a:blipFill>
          </p:spPr>
          <p:txBody>
            <a:bodyPr wrap="square" lIns="0" tIns="0" rIns="0" bIns="0" rtlCol="0"/>
            <a:lstStyle/>
            <a:p>
              <a:endParaRPr/>
            </a:p>
          </p:txBody>
        </p:sp>
        <p:sp>
          <p:nvSpPr>
            <p:cNvPr id="54" name="object 7">
              <a:extLst>
                <a:ext uri="{FF2B5EF4-FFF2-40B4-BE49-F238E27FC236}">
                  <a16:creationId xmlns:a16="http://schemas.microsoft.com/office/drawing/2014/main" id="{A13168D4-99A4-40DD-AADB-432DD085D0F0}"/>
                </a:ext>
              </a:extLst>
            </p:cNvPr>
            <p:cNvSpPr/>
            <p:nvPr/>
          </p:nvSpPr>
          <p:spPr>
            <a:xfrm>
              <a:off x="3857244" y="4090415"/>
              <a:ext cx="1240536" cy="1242060"/>
            </a:xfrm>
            <a:prstGeom prst="rect">
              <a:avLst/>
            </a:prstGeom>
            <a:blipFill>
              <a:blip r:embed="rId4" cstate="print"/>
              <a:stretch>
                <a:fillRect/>
              </a:stretch>
            </a:blipFill>
          </p:spPr>
          <p:txBody>
            <a:bodyPr wrap="square" lIns="0" tIns="0" rIns="0" bIns="0" rtlCol="0"/>
            <a:lstStyle/>
            <a:p>
              <a:endParaRPr/>
            </a:p>
          </p:txBody>
        </p:sp>
        <p:sp>
          <p:nvSpPr>
            <p:cNvPr id="55" name="object 8">
              <a:extLst>
                <a:ext uri="{FF2B5EF4-FFF2-40B4-BE49-F238E27FC236}">
                  <a16:creationId xmlns:a16="http://schemas.microsoft.com/office/drawing/2014/main" id="{D652D5C6-183D-4807-8921-E1244D78C76F}"/>
                </a:ext>
              </a:extLst>
            </p:cNvPr>
            <p:cNvSpPr/>
            <p:nvPr/>
          </p:nvSpPr>
          <p:spPr>
            <a:xfrm>
              <a:off x="2869692" y="2973323"/>
              <a:ext cx="3238500" cy="3316224"/>
            </a:xfrm>
            <a:prstGeom prst="rect">
              <a:avLst/>
            </a:prstGeom>
            <a:blipFill>
              <a:blip r:embed="rId5" cstate="print"/>
              <a:stretch>
                <a:fillRect/>
              </a:stretch>
            </a:blipFill>
          </p:spPr>
          <p:txBody>
            <a:bodyPr wrap="square" lIns="0" tIns="0" rIns="0" bIns="0" rtlCol="0"/>
            <a:lstStyle/>
            <a:p>
              <a:endParaRPr/>
            </a:p>
          </p:txBody>
        </p:sp>
        <p:sp>
          <p:nvSpPr>
            <p:cNvPr id="56" name="object 9">
              <a:extLst>
                <a:ext uri="{FF2B5EF4-FFF2-40B4-BE49-F238E27FC236}">
                  <a16:creationId xmlns:a16="http://schemas.microsoft.com/office/drawing/2014/main" id="{02D0248A-45E2-49DA-8FA0-95966229CF2E}"/>
                </a:ext>
              </a:extLst>
            </p:cNvPr>
            <p:cNvSpPr txBox="1"/>
            <p:nvPr/>
          </p:nvSpPr>
          <p:spPr>
            <a:xfrm>
              <a:off x="4356353" y="2895981"/>
              <a:ext cx="26098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283048"/>
                  </a:solidFill>
                  <a:latin typeface="Calibri"/>
                  <a:cs typeface="Calibri"/>
                </a:rPr>
                <a:t>A</a:t>
              </a:r>
              <a:endParaRPr sz="3200">
                <a:latin typeface="Calibri"/>
                <a:cs typeface="Calibri"/>
              </a:endParaRPr>
            </a:p>
          </p:txBody>
        </p:sp>
        <p:sp>
          <p:nvSpPr>
            <p:cNvPr id="57" name="object 10">
              <a:extLst>
                <a:ext uri="{FF2B5EF4-FFF2-40B4-BE49-F238E27FC236}">
                  <a16:creationId xmlns:a16="http://schemas.microsoft.com/office/drawing/2014/main" id="{CD9451F9-7791-46E2-83E1-354DC1E61A6E}"/>
                </a:ext>
              </a:extLst>
            </p:cNvPr>
            <p:cNvSpPr txBox="1"/>
            <p:nvPr/>
          </p:nvSpPr>
          <p:spPr>
            <a:xfrm>
              <a:off x="3040507" y="5350865"/>
              <a:ext cx="24257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83048"/>
                  </a:solidFill>
                  <a:latin typeface="Calibri"/>
                  <a:cs typeface="Calibri"/>
                </a:rPr>
                <a:t>C</a:t>
              </a:r>
              <a:endParaRPr sz="3200">
                <a:latin typeface="Calibri"/>
                <a:cs typeface="Calibri"/>
              </a:endParaRPr>
            </a:p>
          </p:txBody>
        </p:sp>
        <p:sp>
          <p:nvSpPr>
            <p:cNvPr id="58" name="object 11">
              <a:extLst>
                <a:ext uri="{FF2B5EF4-FFF2-40B4-BE49-F238E27FC236}">
                  <a16:creationId xmlns:a16="http://schemas.microsoft.com/office/drawing/2014/main" id="{1D86722E-0AE1-4A18-8ACB-F1BFA59710B9}"/>
                </a:ext>
              </a:extLst>
            </p:cNvPr>
            <p:cNvSpPr txBox="1"/>
            <p:nvPr/>
          </p:nvSpPr>
          <p:spPr>
            <a:xfrm>
              <a:off x="4121277" y="4562983"/>
              <a:ext cx="71882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283048"/>
                  </a:solidFill>
                  <a:latin typeface="Calibri"/>
                  <a:cs typeface="Calibri"/>
                </a:rPr>
                <a:t>Elija</a:t>
              </a:r>
              <a:r>
                <a:rPr sz="1600" spc="-145" dirty="0">
                  <a:solidFill>
                    <a:srgbClr val="283048"/>
                  </a:solidFill>
                  <a:latin typeface="Calibri"/>
                  <a:cs typeface="Calibri"/>
                </a:rPr>
                <a:t> </a:t>
              </a:r>
              <a:r>
                <a:rPr sz="1600" spc="15" dirty="0">
                  <a:solidFill>
                    <a:srgbClr val="283048"/>
                  </a:solidFill>
                  <a:latin typeface="Calibri"/>
                  <a:cs typeface="Calibri"/>
                </a:rPr>
                <a:t>dos</a:t>
              </a:r>
              <a:endParaRPr sz="1600">
                <a:latin typeface="Calibri"/>
                <a:cs typeface="Calibri"/>
              </a:endParaRPr>
            </a:p>
          </p:txBody>
        </p:sp>
        <p:sp>
          <p:nvSpPr>
            <p:cNvPr id="59" name="object 12">
              <a:extLst>
                <a:ext uri="{FF2B5EF4-FFF2-40B4-BE49-F238E27FC236}">
                  <a16:creationId xmlns:a16="http://schemas.microsoft.com/office/drawing/2014/main" id="{3DD52457-C8B9-4DD3-87DA-E0A76185115A}"/>
                </a:ext>
              </a:extLst>
            </p:cNvPr>
            <p:cNvSpPr txBox="1"/>
            <p:nvPr/>
          </p:nvSpPr>
          <p:spPr>
            <a:xfrm>
              <a:off x="3625977" y="4176776"/>
              <a:ext cx="3663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283048"/>
                  </a:solidFill>
                  <a:latin typeface="Calibri"/>
                  <a:cs typeface="Calibri"/>
                </a:rPr>
                <a:t>CA</a:t>
              </a:r>
              <a:endParaRPr sz="2400">
                <a:latin typeface="Calibri"/>
                <a:cs typeface="Calibri"/>
              </a:endParaRPr>
            </a:p>
          </p:txBody>
        </p:sp>
        <p:sp>
          <p:nvSpPr>
            <p:cNvPr id="60" name="object 13">
              <a:extLst>
                <a:ext uri="{FF2B5EF4-FFF2-40B4-BE49-F238E27FC236}">
                  <a16:creationId xmlns:a16="http://schemas.microsoft.com/office/drawing/2014/main" id="{37263E34-D15F-4013-8339-5D1873291FE3}"/>
                </a:ext>
              </a:extLst>
            </p:cNvPr>
            <p:cNvSpPr txBox="1"/>
            <p:nvPr/>
          </p:nvSpPr>
          <p:spPr>
            <a:xfrm>
              <a:off x="4301109" y="5204586"/>
              <a:ext cx="374015" cy="391160"/>
            </a:xfrm>
            <a:prstGeom prst="rect">
              <a:avLst/>
            </a:prstGeom>
          </p:spPr>
          <p:txBody>
            <a:bodyPr vert="horz" wrap="square" lIns="0" tIns="12700" rIns="0" bIns="0" rtlCol="0">
              <a:spAutoFit/>
            </a:bodyPr>
            <a:lstStyle/>
            <a:p>
              <a:pPr marL="12700">
                <a:lnSpc>
                  <a:spcPct val="100000"/>
                </a:lnSpc>
                <a:spcBef>
                  <a:spcPts val="100"/>
                </a:spcBef>
              </a:pPr>
              <a:r>
                <a:rPr sz="2400" spc="110" dirty="0">
                  <a:solidFill>
                    <a:srgbClr val="283048"/>
                  </a:solidFill>
                  <a:latin typeface="Calibri"/>
                  <a:cs typeface="Calibri"/>
                </a:rPr>
                <a:t>CP</a:t>
              </a:r>
              <a:endParaRPr sz="2400">
                <a:latin typeface="Calibri"/>
                <a:cs typeface="Calibri"/>
              </a:endParaRPr>
            </a:p>
          </p:txBody>
        </p:sp>
        <p:sp>
          <p:nvSpPr>
            <p:cNvPr id="61" name="object 14">
              <a:extLst>
                <a:ext uri="{FF2B5EF4-FFF2-40B4-BE49-F238E27FC236}">
                  <a16:creationId xmlns:a16="http://schemas.microsoft.com/office/drawing/2014/main" id="{255BB48D-57F4-47F6-80A4-886B1E865827}"/>
                </a:ext>
              </a:extLst>
            </p:cNvPr>
            <p:cNvSpPr txBox="1"/>
            <p:nvPr/>
          </p:nvSpPr>
          <p:spPr>
            <a:xfrm>
              <a:off x="4989957" y="4205478"/>
              <a:ext cx="3663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283048"/>
                  </a:solidFill>
                  <a:latin typeface="Calibri"/>
                  <a:cs typeface="Calibri"/>
                </a:rPr>
                <a:t>AP</a:t>
              </a:r>
              <a:endParaRPr sz="2400">
                <a:latin typeface="Calibri"/>
                <a:cs typeface="Calibri"/>
              </a:endParaRPr>
            </a:p>
          </p:txBody>
        </p:sp>
        <p:sp>
          <p:nvSpPr>
            <p:cNvPr id="62" name="object 15">
              <a:extLst>
                <a:ext uri="{FF2B5EF4-FFF2-40B4-BE49-F238E27FC236}">
                  <a16:creationId xmlns:a16="http://schemas.microsoft.com/office/drawing/2014/main" id="{177DB401-C329-4F72-80E2-A54DE86BEF41}"/>
                </a:ext>
              </a:extLst>
            </p:cNvPr>
            <p:cNvSpPr txBox="1"/>
            <p:nvPr/>
          </p:nvSpPr>
          <p:spPr>
            <a:xfrm>
              <a:off x="816660" y="1682560"/>
              <a:ext cx="7534275" cy="1155700"/>
            </a:xfrm>
            <a:prstGeom prst="rect">
              <a:avLst/>
            </a:prstGeom>
          </p:spPr>
          <p:txBody>
            <a:bodyPr vert="horz" wrap="square" lIns="0" tIns="163195" rIns="0" bIns="0" rtlCol="0">
              <a:spAutoFit/>
            </a:bodyPr>
            <a:lstStyle/>
            <a:p>
              <a:pPr marR="53975" algn="ctr">
                <a:lnSpc>
                  <a:spcPct val="100000"/>
                </a:lnSpc>
                <a:spcBef>
                  <a:spcPts val="1285"/>
                </a:spcBef>
              </a:pPr>
              <a:r>
                <a:rPr sz="2000" b="1" spc="-105" dirty="0">
                  <a:latin typeface="Arial Narrow"/>
                  <a:cs typeface="Arial Narrow"/>
                </a:rPr>
                <a:t>TEOREMA</a:t>
              </a:r>
              <a:r>
                <a:rPr sz="2000" b="1" spc="-265" dirty="0">
                  <a:latin typeface="Arial Narrow"/>
                  <a:cs typeface="Arial Narrow"/>
                </a:rPr>
                <a:t> </a:t>
              </a:r>
              <a:r>
                <a:rPr sz="2000" b="1" spc="-55" dirty="0">
                  <a:latin typeface="Arial Narrow"/>
                  <a:cs typeface="Arial Narrow"/>
                </a:rPr>
                <a:t>CAP</a:t>
              </a:r>
              <a:r>
                <a:rPr sz="2000" b="1" spc="-185" dirty="0">
                  <a:latin typeface="Arial Narrow"/>
                  <a:cs typeface="Arial Narrow"/>
                </a:rPr>
                <a:t> </a:t>
              </a:r>
              <a:r>
                <a:rPr sz="2000" b="1" spc="-5" dirty="0">
                  <a:latin typeface="Arial Narrow"/>
                  <a:cs typeface="Arial Narrow"/>
                </a:rPr>
                <a:t>de</a:t>
              </a:r>
              <a:r>
                <a:rPr sz="2000" b="1" spc="-35" dirty="0">
                  <a:latin typeface="Arial Narrow"/>
                  <a:cs typeface="Arial Narrow"/>
                </a:rPr>
                <a:t> </a:t>
              </a:r>
              <a:r>
                <a:rPr sz="2000" b="1" spc="-30" dirty="0">
                  <a:latin typeface="Arial Narrow"/>
                  <a:cs typeface="Arial Narrow"/>
                </a:rPr>
                <a:t>Eric</a:t>
              </a:r>
              <a:r>
                <a:rPr sz="2000" b="1" spc="-60" dirty="0">
                  <a:latin typeface="Arial Narrow"/>
                  <a:cs typeface="Arial Narrow"/>
                </a:rPr>
                <a:t> </a:t>
              </a:r>
              <a:r>
                <a:rPr sz="2000" b="1" dirty="0">
                  <a:latin typeface="Arial Narrow"/>
                  <a:cs typeface="Arial Narrow"/>
                </a:rPr>
                <a:t>Brewer:</a:t>
              </a:r>
              <a:r>
                <a:rPr sz="2000" b="1" spc="-60" dirty="0">
                  <a:latin typeface="Arial Narrow"/>
                  <a:cs typeface="Arial Narrow"/>
                </a:rPr>
                <a:t> </a:t>
              </a:r>
              <a:r>
                <a:rPr sz="2000" b="1" spc="-25" dirty="0">
                  <a:solidFill>
                    <a:srgbClr val="FF0000"/>
                  </a:solidFill>
                  <a:latin typeface="Arial Narrow"/>
                  <a:cs typeface="Arial Narrow"/>
                </a:rPr>
                <a:t>C</a:t>
              </a:r>
              <a:r>
                <a:rPr sz="2000" b="1" spc="-25" dirty="0">
                  <a:latin typeface="Arial Narrow"/>
                  <a:cs typeface="Arial Narrow"/>
                </a:rPr>
                <a:t>onsistency</a:t>
              </a:r>
              <a:r>
                <a:rPr sz="2000" b="1" spc="-30" dirty="0">
                  <a:latin typeface="Arial Narrow"/>
                  <a:cs typeface="Arial Narrow"/>
                </a:rPr>
                <a:t> </a:t>
              </a:r>
              <a:r>
                <a:rPr sz="2000" b="1" spc="-5" dirty="0">
                  <a:latin typeface="Calibri"/>
                  <a:cs typeface="Calibri"/>
                </a:rPr>
                <a:t>–</a:t>
              </a:r>
              <a:r>
                <a:rPr sz="2000" b="1" spc="-5" dirty="0">
                  <a:solidFill>
                    <a:srgbClr val="FF0000"/>
                  </a:solidFill>
                  <a:latin typeface="Arial Narrow"/>
                  <a:cs typeface="Arial Narrow"/>
                </a:rPr>
                <a:t>A</a:t>
              </a:r>
              <a:r>
                <a:rPr sz="2000" b="1" spc="-5" dirty="0">
                  <a:latin typeface="Arial Narrow"/>
                  <a:cs typeface="Arial Narrow"/>
                </a:rPr>
                <a:t>vailability</a:t>
              </a:r>
              <a:r>
                <a:rPr sz="2000" b="1" spc="30" dirty="0">
                  <a:latin typeface="Arial Narrow"/>
                  <a:cs typeface="Arial Narrow"/>
                </a:rPr>
                <a:t> </a:t>
              </a:r>
              <a:r>
                <a:rPr sz="2000" b="1" spc="25" dirty="0">
                  <a:latin typeface="Arial Narrow"/>
                  <a:cs typeface="Arial Narrow"/>
                </a:rPr>
                <a:t>-</a:t>
              </a:r>
              <a:r>
                <a:rPr sz="2000" b="1" spc="25" dirty="0">
                  <a:solidFill>
                    <a:srgbClr val="FF0000"/>
                  </a:solidFill>
                  <a:latin typeface="Arial Narrow"/>
                  <a:cs typeface="Arial Narrow"/>
                </a:rPr>
                <a:t>P</a:t>
              </a:r>
              <a:r>
                <a:rPr sz="2000" b="1" spc="25" dirty="0">
                  <a:latin typeface="Arial Narrow"/>
                  <a:cs typeface="Arial Narrow"/>
                </a:rPr>
                <a:t>artition</a:t>
              </a:r>
              <a:endParaRPr sz="2000" dirty="0">
                <a:latin typeface="Arial Narrow"/>
                <a:cs typeface="Arial Narrow"/>
              </a:endParaRPr>
            </a:p>
            <a:p>
              <a:pPr marR="4445" algn="ctr">
                <a:lnSpc>
                  <a:spcPct val="100000"/>
                </a:lnSpc>
                <a:spcBef>
                  <a:spcPts val="585"/>
                </a:spcBef>
              </a:pPr>
              <a:r>
                <a:rPr sz="1000" b="1" spc="-30" dirty="0">
                  <a:solidFill>
                    <a:srgbClr val="FF9900"/>
                  </a:solidFill>
                  <a:latin typeface="Trebuchet MS"/>
                  <a:cs typeface="Trebuchet MS"/>
                </a:rPr>
                <a:t>Consistencia </a:t>
              </a:r>
              <a:r>
                <a:rPr sz="1000" b="1" spc="-5" dirty="0">
                  <a:solidFill>
                    <a:srgbClr val="FF9900"/>
                  </a:solidFill>
                  <a:latin typeface="Calibri"/>
                  <a:cs typeface="Calibri"/>
                </a:rPr>
                <a:t>– </a:t>
              </a:r>
              <a:r>
                <a:rPr sz="1000" b="1" spc="-20" dirty="0">
                  <a:solidFill>
                    <a:srgbClr val="FF9900"/>
                  </a:solidFill>
                  <a:latin typeface="Trebuchet MS"/>
                  <a:cs typeface="Trebuchet MS"/>
                </a:rPr>
                <a:t>Disponibilidad </a:t>
              </a:r>
              <a:r>
                <a:rPr sz="1000" b="1" spc="-5" dirty="0">
                  <a:solidFill>
                    <a:srgbClr val="FF9900"/>
                  </a:solidFill>
                  <a:latin typeface="Calibri"/>
                  <a:cs typeface="Calibri"/>
                </a:rPr>
                <a:t>– </a:t>
              </a:r>
              <a:r>
                <a:rPr sz="1000" b="1" spc="15" dirty="0">
                  <a:solidFill>
                    <a:srgbClr val="FF9900"/>
                  </a:solidFill>
                  <a:latin typeface="Calibri"/>
                  <a:cs typeface="Calibri"/>
                </a:rPr>
                <a:t>Tolerancia </a:t>
              </a:r>
              <a:r>
                <a:rPr sz="1000" b="1" spc="-5" dirty="0">
                  <a:solidFill>
                    <a:srgbClr val="FF9900"/>
                  </a:solidFill>
                  <a:latin typeface="Calibri"/>
                  <a:cs typeface="Calibri"/>
                </a:rPr>
                <a:t>a</a:t>
              </a:r>
              <a:r>
                <a:rPr sz="1000" b="1" spc="-110" dirty="0">
                  <a:solidFill>
                    <a:srgbClr val="FF9900"/>
                  </a:solidFill>
                  <a:latin typeface="Calibri"/>
                  <a:cs typeface="Calibri"/>
                </a:rPr>
                <a:t> </a:t>
              </a:r>
              <a:r>
                <a:rPr sz="1000" b="1" spc="15" dirty="0">
                  <a:solidFill>
                    <a:srgbClr val="FF9900"/>
                  </a:solidFill>
                  <a:latin typeface="Calibri"/>
                  <a:cs typeface="Calibri"/>
                </a:rPr>
                <a:t>partición</a:t>
              </a:r>
              <a:endParaRPr sz="1000" dirty="0">
                <a:latin typeface="Calibri"/>
                <a:cs typeface="Calibri"/>
              </a:endParaRPr>
            </a:p>
            <a:p>
              <a:pPr marL="12065" marR="5080" algn="ctr">
                <a:lnSpc>
                  <a:spcPts val="1660"/>
                </a:lnSpc>
                <a:spcBef>
                  <a:spcPts val="260"/>
                </a:spcBef>
              </a:pPr>
              <a:r>
                <a:rPr sz="1400" spc="-35" dirty="0">
                  <a:solidFill>
                    <a:srgbClr val="283048"/>
                  </a:solidFill>
                  <a:latin typeface="Arial"/>
                  <a:cs typeface="Arial"/>
                </a:rPr>
                <a:t>El</a:t>
              </a:r>
              <a:r>
                <a:rPr sz="1400" spc="-160" dirty="0">
                  <a:solidFill>
                    <a:srgbClr val="283048"/>
                  </a:solidFill>
                  <a:latin typeface="Arial"/>
                  <a:cs typeface="Arial"/>
                </a:rPr>
                <a:t> </a:t>
              </a:r>
              <a:r>
                <a:rPr sz="1400" spc="-25" dirty="0">
                  <a:solidFill>
                    <a:srgbClr val="283048"/>
                  </a:solidFill>
                  <a:latin typeface="Arial"/>
                  <a:cs typeface="Arial"/>
                </a:rPr>
                <a:t>teorema</a:t>
              </a:r>
              <a:r>
                <a:rPr sz="1400" spc="-130" dirty="0">
                  <a:solidFill>
                    <a:srgbClr val="283048"/>
                  </a:solidFill>
                  <a:latin typeface="Arial"/>
                  <a:cs typeface="Arial"/>
                </a:rPr>
                <a:t> </a:t>
              </a:r>
              <a:r>
                <a:rPr sz="1400" spc="-35" dirty="0">
                  <a:solidFill>
                    <a:srgbClr val="283048"/>
                  </a:solidFill>
                  <a:latin typeface="Arial"/>
                  <a:cs typeface="Arial"/>
                </a:rPr>
                <a:t>establece</a:t>
              </a:r>
              <a:r>
                <a:rPr sz="1400" spc="-210" dirty="0">
                  <a:solidFill>
                    <a:srgbClr val="283048"/>
                  </a:solidFill>
                  <a:latin typeface="Arial"/>
                  <a:cs typeface="Arial"/>
                </a:rPr>
                <a:t> </a:t>
              </a:r>
              <a:r>
                <a:rPr sz="1400" spc="-25" dirty="0">
                  <a:solidFill>
                    <a:srgbClr val="283048"/>
                  </a:solidFill>
                  <a:latin typeface="Arial"/>
                  <a:cs typeface="Arial"/>
                </a:rPr>
                <a:t>que</a:t>
              </a:r>
              <a:r>
                <a:rPr sz="1400" spc="-125" dirty="0">
                  <a:solidFill>
                    <a:srgbClr val="283048"/>
                  </a:solidFill>
                  <a:latin typeface="Arial"/>
                  <a:cs typeface="Arial"/>
                </a:rPr>
                <a:t> </a:t>
              </a:r>
              <a:r>
                <a:rPr sz="1400" spc="-25" dirty="0">
                  <a:solidFill>
                    <a:srgbClr val="283048"/>
                  </a:solidFill>
                  <a:latin typeface="Arial"/>
                  <a:cs typeface="Arial"/>
                </a:rPr>
                <a:t>hay</a:t>
              </a:r>
              <a:r>
                <a:rPr sz="1400" spc="-135" dirty="0">
                  <a:solidFill>
                    <a:srgbClr val="283048"/>
                  </a:solidFill>
                  <a:latin typeface="Arial"/>
                  <a:cs typeface="Arial"/>
                </a:rPr>
                <a:t> </a:t>
              </a:r>
              <a:r>
                <a:rPr sz="1400" b="1" spc="-75" dirty="0">
                  <a:solidFill>
                    <a:srgbClr val="283048"/>
                  </a:solidFill>
                  <a:latin typeface="Arial"/>
                  <a:cs typeface="Arial"/>
                </a:rPr>
                <a:t>tres</a:t>
              </a:r>
              <a:r>
                <a:rPr sz="1400" b="1" spc="-175" dirty="0">
                  <a:solidFill>
                    <a:srgbClr val="283048"/>
                  </a:solidFill>
                  <a:latin typeface="Arial"/>
                  <a:cs typeface="Arial"/>
                </a:rPr>
                <a:t> </a:t>
              </a:r>
              <a:r>
                <a:rPr sz="1400" b="1" spc="-90" dirty="0">
                  <a:solidFill>
                    <a:srgbClr val="283048"/>
                  </a:solidFill>
                  <a:latin typeface="Arial"/>
                  <a:cs typeface="Arial"/>
                </a:rPr>
                <a:t>requisitos</a:t>
              </a:r>
              <a:r>
                <a:rPr sz="1400" b="1" spc="-175" dirty="0">
                  <a:solidFill>
                    <a:srgbClr val="283048"/>
                  </a:solidFill>
                  <a:latin typeface="Arial"/>
                  <a:cs typeface="Arial"/>
                </a:rPr>
                <a:t> </a:t>
              </a:r>
              <a:r>
                <a:rPr sz="1400" spc="-45" dirty="0">
                  <a:solidFill>
                    <a:srgbClr val="283048"/>
                  </a:solidFill>
                  <a:latin typeface="Arial"/>
                  <a:cs typeface="Arial"/>
                </a:rPr>
                <a:t>espaciales</a:t>
              </a:r>
              <a:r>
                <a:rPr sz="1400" spc="-160" dirty="0">
                  <a:solidFill>
                    <a:srgbClr val="283048"/>
                  </a:solidFill>
                  <a:latin typeface="Arial"/>
                  <a:cs typeface="Arial"/>
                </a:rPr>
                <a:t> </a:t>
              </a:r>
              <a:r>
                <a:rPr sz="1400" spc="-40" dirty="0">
                  <a:solidFill>
                    <a:srgbClr val="283048"/>
                  </a:solidFill>
                  <a:latin typeface="Arial"/>
                  <a:cs typeface="Arial"/>
                </a:rPr>
                <a:t>basicos</a:t>
              </a:r>
              <a:r>
                <a:rPr sz="1400" spc="-170" dirty="0">
                  <a:solidFill>
                    <a:srgbClr val="283048"/>
                  </a:solidFill>
                  <a:latin typeface="Arial"/>
                  <a:cs typeface="Arial"/>
                </a:rPr>
                <a:t> </a:t>
              </a:r>
              <a:r>
                <a:rPr sz="1400" spc="-25" dirty="0">
                  <a:solidFill>
                    <a:srgbClr val="283048"/>
                  </a:solidFill>
                  <a:latin typeface="Arial"/>
                  <a:cs typeface="Arial"/>
                </a:rPr>
                <a:t>en</a:t>
              </a:r>
              <a:r>
                <a:rPr sz="1400" spc="-130" dirty="0">
                  <a:solidFill>
                    <a:srgbClr val="283048"/>
                  </a:solidFill>
                  <a:latin typeface="Arial"/>
                  <a:cs typeface="Arial"/>
                </a:rPr>
                <a:t> </a:t>
              </a:r>
              <a:r>
                <a:rPr sz="1400" spc="-15" dirty="0">
                  <a:solidFill>
                    <a:srgbClr val="283048"/>
                  </a:solidFill>
                  <a:latin typeface="Arial"/>
                  <a:cs typeface="Arial"/>
                </a:rPr>
                <a:t>el</a:t>
              </a:r>
              <a:r>
                <a:rPr sz="1400" spc="-110" dirty="0">
                  <a:solidFill>
                    <a:srgbClr val="283048"/>
                  </a:solidFill>
                  <a:latin typeface="Arial"/>
                  <a:cs typeface="Arial"/>
                </a:rPr>
                <a:t> </a:t>
              </a:r>
              <a:r>
                <a:rPr sz="1400" spc="-30" dirty="0">
                  <a:solidFill>
                    <a:srgbClr val="283048"/>
                  </a:solidFill>
                  <a:latin typeface="Arial"/>
                  <a:cs typeface="Arial"/>
                </a:rPr>
                <a:t>diseño</a:t>
              </a:r>
              <a:r>
                <a:rPr sz="1400" spc="-135" dirty="0">
                  <a:solidFill>
                    <a:srgbClr val="283048"/>
                  </a:solidFill>
                  <a:latin typeface="Arial"/>
                  <a:cs typeface="Arial"/>
                </a:rPr>
                <a:t> </a:t>
              </a:r>
              <a:r>
                <a:rPr sz="1400" spc="-20" dirty="0">
                  <a:solidFill>
                    <a:srgbClr val="283048"/>
                  </a:solidFill>
                  <a:latin typeface="Arial"/>
                  <a:cs typeface="Arial"/>
                </a:rPr>
                <a:t>de</a:t>
              </a:r>
              <a:r>
                <a:rPr sz="1400" spc="-140" dirty="0">
                  <a:solidFill>
                    <a:srgbClr val="283048"/>
                  </a:solidFill>
                  <a:latin typeface="Arial"/>
                  <a:cs typeface="Arial"/>
                </a:rPr>
                <a:t> </a:t>
              </a:r>
              <a:r>
                <a:rPr sz="1400" spc="-35" dirty="0">
                  <a:solidFill>
                    <a:srgbClr val="283048"/>
                  </a:solidFill>
                  <a:latin typeface="Arial"/>
                  <a:cs typeface="Arial"/>
                </a:rPr>
                <a:t>aplicaciones</a:t>
              </a:r>
              <a:r>
                <a:rPr sz="1400" spc="-130" dirty="0">
                  <a:solidFill>
                    <a:srgbClr val="283048"/>
                  </a:solidFill>
                  <a:latin typeface="Arial"/>
                  <a:cs typeface="Arial"/>
                </a:rPr>
                <a:t> </a:t>
              </a:r>
              <a:r>
                <a:rPr sz="1400" spc="-20" dirty="0">
                  <a:solidFill>
                    <a:srgbClr val="283048"/>
                  </a:solidFill>
                  <a:latin typeface="Arial"/>
                  <a:cs typeface="Arial"/>
                </a:rPr>
                <a:t>para</a:t>
              </a:r>
              <a:r>
                <a:rPr sz="1400" spc="-160" dirty="0">
                  <a:solidFill>
                    <a:srgbClr val="283048"/>
                  </a:solidFill>
                  <a:latin typeface="Arial"/>
                  <a:cs typeface="Arial"/>
                </a:rPr>
                <a:t> </a:t>
              </a:r>
              <a:r>
                <a:rPr sz="1400" spc="-40" dirty="0">
                  <a:solidFill>
                    <a:srgbClr val="283048"/>
                  </a:solidFill>
                  <a:latin typeface="Arial"/>
                  <a:cs typeface="Arial"/>
                </a:rPr>
                <a:t>una  </a:t>
              </a:r>
              <a:r>
                <a:rPr sz="1400" spc="-10" dirty="0">
                  <a:solidFill>
                    <a:srgbClr val="283048"/>
                  </a:solidFill>
                  <a:latin typeface="Arial"/>
                  <a:cs typeface="Arial"/>
                </a:rPr>
                <a:t>arquitectura</a:t>
              </a:r>
              <a:r>
                <a:rPr sz="1400" spc="-170" dirty="0">
                  <a:solidFill>
                    <a:srgbClr val="283048"/>
                  </a:solidFill>
                  <a:latin typeface="Arial"/>
                  <a:cs typeface="Arial"/>
                </a:rPr>
                <a:t> </a:t>
              </a:r>
              <a:r>
                <a:rPr sz="1400" spc="5" dirty="0">
                  <a:solidFill>
                    <a:srgbClr val="283048"/>
                  </a:solidFill>
                  <a:latin typeface="Arial"/>
                  <a:cs typeface="Arial"/>
                </a:rPr>
                <a:t>distribuid</a:t>
              </a:r>
              <a:r>
                <a:rPr sz="1400" spc="5" dirty="0">
                  <a:solidFill>
                    <a:srgbClr val="283048"/>
                  </a:solidFill>
                  <a:latin typeface="Calibri"/>
                  <a:cs typeface="Calibri"/>
                </a:rPr>
                <a:t>a.</a:t>
              </a:r>
              <a:endParaRPr sz="1400" dirty="0">
                <a:latin typeface="Calibri"/>
                <a:cs typeface="Calibri"/>
              </a:endParaRPr>
            </a:p>
          </p:txBody>
        </p:sp>
        <p:sp>
          <p:nvSpPr>
            <p:cNvPr id="63" name="object 16">
              <a:extLst>
                <a:ext uri="{FF2B5EF4-FFF2-40B4-BE49-F238E27FC236}">
                  <a16:creationId xmlns:a16="http://schemas.microsoft.com/office/drawing/2014/main" id="{DB999229-A691-440D-B425-C314B77E8419}"/>
                </a:ext>
              </a:extLst>
            </p:cNvPr>
            <p:cNvSpPr txBox="1"/>
            <p:nvPr/>
          </p:nvSpPr>
          <p:spPr>
            <a:xfrm>
              <a:off x="212547" y="5424322"/>
              <a:ext cx="2313940" cy="608330"/>
            </a:xfrm>
            <a:prstGeom prst="rect">
              <a:avLst/>
            </a:prstGeom>
          </p:spPr>
          <p:txBody>
            <a:bodyPr vert="horz" wrap="square" lIns="0" tIns="12700" rIns="0" bIns="0" rtlCol="0">
              <a:spAutoFit/>
            </a:bodyPr>
            <a:lstStyle/>
            <a:p>
              <a:pPr marL="12700">
                <a:lnSpc>
                  <a:spcPct val="100000"/>
                </a:lnSpc>
                <a:spcBef>
                  <a:spcPts val="100"/>
                </a:spcBef>
              </a:pPr>
              <a:r>
                <a:rPr sz="1400" b="1" spc="-30" dirty="0">
                  <a:solidFill>
                    <a:srgbClr val="283048"/>
                  </a:solidFill>
                  <a:latin typeface="Trebuchet MS"/>
                  <a:cs typeface="Trebuchet MS"/>
                </a:rPr>
                <a:t>Consistencia:</a:t>
              </a:r>
              <a:endParaRPr sz="1400">
                <a:latin typeface="Trebuchet MS"/>
                <a:cs typeface="Trebuchet MS"/>
              </a:endParaRPr>
            </a:p>
            <a:p>
              <a:pPr marL="12700" marR="5080">
                <a:lnSpc>
                  <a:spcPct val="100000"/>
                </a:lnSpc>
                <a:spcBef>
                  <a:spcPts val="25"/>
                </a:spcBef>
              </a:pPr>
              <a:r>
                <a:rPr sz="1200" spc="-10" dirty="0">
                  <a:solidFill>
                    <a:srgbClr val="283048"/>
                  </a:solidFill>
                  <a:latin typeface="Arial"/>
                  <a:cs typeface="Arial"/>
                </a:rPr>
                <a:t>Todos </a:t>
              </a:r>
              <a:r>
                <a:rPr sz="1200" spc="10" dirty="0">
                  <a:solidFill>
                    <a:srgbClr val="283048"/>
                  </a:solidFill>
                  <a:latin typeface="Arial"/>
                  <a:cs typeface="Arial"/>
                </a:rPr>
                <a:t>los </a:t>
              </a:r>
              <a:r>
                <a:rPr sz="1200" spc="5" dirty="0">
                  <a:solidFill>
                    <a:srgbClr val="283048"/>
                  </a:solidFill>
                  <a:latin typeface="Arial"/>
                  <a:cs typeface="Arial"/>
                </a:rPr>
                <a:t>clientes siempre </a:t>
              </a:r>
              <a:r>
                <a:rPr sz="1200" spc="-5" dirty="0">
                  <a:solidFill>
                    <a:srgbClr val="283048"/>
                  </a:solidFill>
                  <a:latin typeface="Arial"/>
                  <a:cs typeface="Arial"/>
                </a:rPr>
                <a:t>tienen  </a:t>
              </a:r>
              <a:r>
                <a:rPr sz="1200" spc="5" dirty="0">
                  <a:solidFill>
                    <a:srgbClr val="283048"/>
                  </a:solidFill>
                  <a:latin typeface="Arial"/>
                  <a:cs typeface="Arial"/>
                </a:rPr>
                <a:t>la </a:t>
              </a:r>
              <a:r>
                <a:rPr sz="1200" spc="15" dirty="0">
                  <a:solidFill>
                    <a:srgbClr val="283048"/>
                  </a:solidFill>
                  <a:latin typeface="Arial"/>
                  <a:cs typeface="Arial"/>
                </a:rPr>
                <a:t>misma </a:t>
              </a:r>
              <a:r>
                <a:rPr sz="1200" spc="5" dirty="0">
                  <a:solidFill>
                    <a:srgbClr val="283048"/>
                  </a:solidFill>
                  <a:latin typeface="Arial"/>
                  <a:cs typeface="Arial"/>
                </a:rPr>
                <a:t>vista de </a:t>
              </a:r>
              <a:r>
                <a:rPr sz="1200" spc="10" dirty="0">
                  <a:solidFill>
                    <a:srgbClr val="283048"/>
                  </a:solidFill>
                  <a:latin typeface="Arial"/>
                  <a:cs typeface="Arial"/>
                </a:rPr>
                <a:t>los</a:t>
              </a:r>
              <a:r>
                <a:rPr sz="1200" spc="-215" dirty="0">
                  <a:solidFill>
                    <a:srgbClr val="283048"/>
                  </a:solidFill>
                  <a:latin typeface="Arial"/>
                  <a:cs typeface="Arial"/>
                </a:rPr>
                <a:t> </a:t>
              </a:r>
              <a:r>
                <a:rPr sz="1200" spc="10" dirty="0">
                  <a:solidFill>
                    <a:srgbClr val="283048"/>
                  </a:solidFill>
                  <a:latin typeface="Arial"/>
                  <a:cs typeface="Arial"/>
                </a:rPr>
                <a:t>datos</a:t>
              </a:r>
              <a:endParaRPr sz="1200">
                <a:latin typeface="Arial"/>
                <a:cs typeface="Arial"/>
              </a:endParaRPr>
            </a:p>
          </p:txBody>
        </p:sp>
        <p:sp>
          <p:nvSpPr>
            <p:cNvPr id="64" name="object 17">
              <a:extLst>
                <a:ext uri="{FF2B5EF4-FFF2-40B4-BE49-F238E27FC236}">
                  <a16:creationId xmlns:a16="http://schemas.microsoft.com/office/drawing/2014/main" id="{A2BAF00D-7E1F-42EF-A3FC-9E2C9DEBDBF1}"/>
                </a:ext>
              </a:extLst>
            </p:cNvPr>
            <p:cNvSpPr txBox="1"/>
            <p:nvPr/>
          </p:nvSpPr>
          <p:spPr>
            <a:xfrm>
              <a:off x="6358509" y="5282565"/>
              <a:ext cx="2317115" cy="613410"/>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283048"/>
                  </a:solidFill>
                  <a:latin typeface="Calibri"/>
                  <a:cs typeface="Calibri"/>
                </a:rPr>
                <a:t>Tolerancia</a:t>
              </a:r>
              <a:r>
                <a:rPr sz="1400" b="1" spc="75" dirty="0">
                  <a:solidFill>
                    <a:srgbClr val="283048"/>
                  </a:solidFill>
                  <a:latin typeface="Calibri"/>
                  <a:cs typeface="Calibri"/>
                </a:rPr>
                <a:t> </a:t>
              </a:r>
              <a:r>
                <a:rPr sz="1400" b="1" spc="45" dirty="0">
                  <a:solidFill>
                    <a:srgbClr val="283048"/>
                  </a:solidFill>
                  <a:latin typeface="Calibri"/>
                  <a:cs typeface="Calibri"/>
                </a:rPr>
                <a:t>apartición</a:t>
              </a:r>
              <a:r>
                <a:rPr sz="1400" b="1" spc="45" dirty="0">
                  <a:solidFill>
                    <a:srgbClr val="283048"/>
                  </a:solidFill>
                  <a:latin typeface="Trebuchet MS"/>
                  <a:cs typeface="Trebuchet MS"/>
                </a:rPr>
                <a:t>:</a:t>
              </a:r>
              <a:endParaRPr sz="1400">
                <a:latin typeface="Trebuchet MS"/>
                <a:cs typeface="Trebuchet MS"/>
              </a:endParaRPr>
            </a:p>
            <a:p>
              <a:pPr marL="12700">
                <a:lnSpc>
                  <a:spcPct val="100000"/>
                </a:lnSpc>
                <a:spcBef>
                  <a:spcPts val="65"/>
                </a:spcBef>
              </a:pPr>
              <a:r>
                <a:rPr sz="1200" spc="-20" dirty="0">
                  <a:solidFill>
                    <a:srgbClr val="283048"/>
                  </a:solidFill>
                  <a:latin typeface="Arial"/>
                  <a:cs typeface="Arial"/>
                </a:rPr>
                <a:t>el </a:t>
              </a:r>
              <a:r>
                <a:rPr sz="1200" spc="-35" dirty="0">
                  <a:solidFill>
                    <a:srgbClr val="283048"/>
                  </a:solidFill>
                  <a:latin typeface="Arial"/>
                  <a:cs typeface="Arial"/>
                </a:rPr>
                <a:t>sistema funciona </a:t>
              </a:r>
              <a:r>
                <a:rPr sz="1200" spc="-30" dirty="0">
                  <a:solidFill>
                    <a:srgbClr val="283048"/>
                  </a:solidFill>
                  <a:latin typeface="Arial"/>
                  <a:cs typeface="Arial"/>
                </a:rPr>
                <a:t>bien </a:t>
              </a:r>
              <a:r>
                <a:rPr sz="1200" spc="-5" dirty="0">
                  <a:solidFill>
                    <a:srgbClr val="283048"/>
                  </a:solidFill>
                  <a:latin typeface="Arial"/>
                  <a:cs typeface="Arial"/>
                </a:rPr>
                <a:t>a </a:t>
              </a:r>
              <a:r>
                <a:rPr sz="1200" spc="-35" dirty="0">
                  <a:solidFill>
                    <a:srgbClr val="283048"/>
                  </a:solidFill>
                  <a:latin typeface="Arial"/>
                  <a:cs typeface="Arial"/>
                </a:rPr>
                <a:t>través</a:t>
              </a:r>
              <a:r>
                <a:rPr sz="1200" spc="-220" dirty="0">
                  <a:solidFill>
                    <a:srgbClr val="283048"/>
                  </a:solidFill>
                  <a:latin typeface="Arial"/>
                  <a:cs typeface="Arial"/>
                </a:rPr>
                <a:t> </a:t>
              </a:r>
              <a:r>
                <a:rPr sz="1200" spc="-20" dirty="0">
                  <a:solidFill>
                    <a:srgbClr val="283048"/>
                  </a:solidFill>
                  <a:latin typeface="Arial"/>
                  <a:cs typeface="Arial"/>
                </a:rPr>
                <a:t>de</a:t>
              </a:r>
              <a:endParaRPr sz="1200">
                <a:latin typeface="Arial"/>
                <a:cs typeface="Arial"/>
              </a:endParaRPr>
            </a:p>
            <a:p>
              <a:pPr marL="12700">
                <a:lnSpc>
                  <a:spcPct val="100000"/>
                </a:lnSpc>
              </a:pPr>
              <a:r>
                <a:rPr sz="1200" spc="-35" dirty="0">
                  <a:solidFill>
                    <a:srgbClr val="283048"/>
                  </a:solidFill>
                  <a:latin typeface="Arial"/>
                  <a:cs typeface="Arial"/>
                </a:rPr>
                <a:t>particiones físicas </a:t>
              </a:r>
              <a:r>
                <a:rPr sz="1200" spc="-20" dirty="0">
                  <a:solidFill>
                    <a:srgbClr val="283048"/>
                  </a:solidFill>
                  <a:latin typeface="Arial"/>
                  <a:cs typeface="Arial"/>
                </a:rPr>
                <a:t>de la</a:t>
              </a:r>
              <a:r>
                <a:rPr sz="1200" spc="-120" dirty="0">
                  <a:solidFill>
                    <a:srgbClr val="283048"/>
                  </a:solidFill>
                  <a:latin typeface="Arial"/>
                  <a:cs typeface="Arial"/>
                </a:rPr>
                <a:t> </a:t>
              </a:r>
              <a:r>
                <a:rPr sz="1200" spc="-30" dirty="0">
                  <a:solidFill>
                    <a:srgbClr val="283048"/>
                  </a:solidFill>
                  <a:latin typeface="Arial"/>
                  <a:cs typeface="Arial"/>
                </a:rPr>
                <a:t>red.</a:t>
              </a:r>
              <a:endParaRPr sz="1200">
                <a:latin typeface="Arial"/>
                <a:cs typeface="Arial"/>
              </a:endParaRPr>
            </a:p>
          </p:txBody>
        </p:sp>
        <p:sp>
          <p:nvSpPr>
            <p:cNvPr id="65" name="object 18">
              <a:extLst>
                <a:ext uri="{FF2B5EF4-FFF2-40B4-BE49-F238E27FC236}">
                  <a16:creationId xmlns:a16="http://schemas.microsoft.com/office/drawing/2014/main" id="{DDD112AE-F8FF-4F95-9516-5240A35D002F}"/>
                </a:ext>
              </a:extLst>
            </p:cNvPr>
            <p:cNvSpPr txBox="1"/>
            <p:nvPr/>
          </p:nvSpPr>
          <p:spPr>
            <a:xfrm>
              <a:off x="5709284" y="5361228"/>
              <a:ext cx="23622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83048"/>
                  </a:solidFill>
                  <a:latin typeface="Calibri"/>
                  <a:cs typeface="Calibri"/>
                </a:rPr>
                <a:t>P</a:t>
              </a:r>
              <a:endParaRPr sz="3200">
                <a:latin typeface="Calibri"/>
                <a:cs typeface="Calibri"/>
              </a:endParaRPr>
            </a:p>
          </p:txBody>
        </p:sp>
        <p:sp>
          <p:nvSpPr>
            <p:cNvPr id="66" name="object 19">
              <a:extLst>
                <a:ext uri="{FF2B5EF4-FFF2-40B4-BE49-F238E27FC236}">
                  <a16:creationId xmlns:a16="http://schemas.microsoft.com/office/drawing/2014/main" id="{30BC44C1-C80D-4EC4-A4CA-6AD0428146D5}"/>
                </a:ext>
              </a:extLst>
            </p:cNvPr>
            <p:cNvSpPr txBox="1"/>
            <p:nvPr/>
          </p:nvSpPr>
          <p:spPr>
            <a:xfrm>
              <a:off x="6239636" y="3114294"/>
              <a:ext cx="2188845" cy="516255"/>
            </a:xfrm>
            <a:prstGeom prst="rect">
              <a:avLst/>
            </a:prstGeom>
          </p:spPr>
          <p:txBody>
            <a:bodyPr vert="horz" wrap="square" lIns="0" tIns="10795" rIns="0" bIns="0" rtlCol="0">
              <a:spAutoFit/>
            </a:bodyPr>
            <a:lstStyle/>
            <a:p>
              <a:pPr marL="12700" marR="5080">
                <a:lnSpc>
                  <a:spcPct val="100800"/>
                </a:lnSpc>
                <a:spcBef>
                  <a:spcPts val="85"/>
                </a:spcBef>
              </a:pPr>
              <a:r>
                <a:rPr sz="1400" b="1" spc="-30" dirty="0">
                  <a:solidFill>
                    <a:srgbClr val="283048"/>
                  </a:solidFill>
                  <a:latin typeface="Arial"/>
                  <a:cs typeface="Arial"/>
                </a:rPr>
                <a:t>Disponibilidad</a:t>
              </a:r>
              <a:r>
                <a:rPr sz="2000" b="1" spc="-30" dirty="0">
                  <a:solidFill>
                    <a:srgbClr val="283048"/>
                  </a:solidFill>
                  <a:latin typeface="Arial"/>
                  <a:cs typeface="Arial"/>
                </a:rPr>
                <a:t>:</a:t>
              </a:r>
              <a:r>
                <a:rPr sz="2000" b="1" spc="-315" dirty="0">
                  <a:solidFill>
                    <a:srgbClr val="283048"/>
                  </a:solidFill>
                  <a:latin typeface="Arial"/>
                  <a:cs typeface="Arial"/>
                </a:rPr>
                <a:t> </a:t>
              </a:r>
              <a:r>
                <a:rPr sz="1200" spc="15" dirty="0">
                  <a:solidFill>
                    <a:srgbClr val="283048"/>
                  </a:solidFill>
                  <a:latin typeface="Arial"/>
                  <a:cs typeface="Arial"/>
                </a:rPr>
                <a:t>Cada </a:t>
              </a:r>
              <a:r>
                <a:rPr sz="1200" spc="5" dirty="0">
                  <a:solidFill>
                    <a:srgbClr val="283048"/>
                  </a:solidFill>
                  <a:latin typeface="Arial"/>
                  <a:cs typeface="Arial"/>
                </a:rPr>
                <a:t>cliente  puede siempre </a:t>
              </a:r>
              <a:r>
                <a:rPr sz="1200" dirty="0">
                  <a:solidFill>
                    <a:srgbClr val="283048"/>
                  </a:solidFill>
                  <a:latin typeface="Arial"/>
                  <a:cs typeface="Arial"/>
                </a:rPr>
                <a:t>leer y</a:t>
              </a:r>
              <a:r>
                <a:rPr sz="1200" spc="-35" dirty="0">
                  <a:solidFill>
                    <a:srgbClr val="283048"/>
                  </a:solidFill>
                  <a:latin typeface="Arial"/>
                  <a:cs typeface="Arial"/>
                </a:rPr>
                <a:t> </a:t>
              </a:r>
              <a:r>
                <a:rPr sz="1200" spc="5" dirty="0">
                  <a:solidFill>
                    <a:srgbClr val="283048"/>
                  </a:solidFill>
                  <a:latin typeface="Arial"/>
                  <a:cs typeface="Arial"/>
                </a:rPr>
                <a:t>escribir</a:t>
              </a:r>
              <a:endParaRPr sz="1200">
                <a:latin typeface="Arial"/>
                <a:cs typeface="Arial"/>
              </a:endParaRPr>
            </a:p>
          </p:txBody>
        </p:sp>
        <p:sp>
          <p:nvSpPr>
            <p:cNvPr id="67" name="object 20">
              <a:extLst>
                <a:ext uri="{FF2B5EF4-FFF2-40B4-BE49-F238E27FC236}">
                  <a16:creationId xmlns:a16="http://schemas.microsoft.com/office/drawing/2014/main" id="{81008BB2-3C9D-47D4-B99D-F5985E48C44C}"/>
                </a:ext>
              </a:extLst>
            </p:cNvPr>
            <p:cNvSpPr/>
            <p:nvPr/>
          </p:nvSpPr>
          <p:spPr>
            <a:xfrm>
              <a:off x="338327" y="3476244"/>
              <a:ext cx="201168" cy="199389"/>
            </a:xfrm>
            <a:prstGeom prst="rect">
              <a:avLst/>
            </a:prstGeom>
            <a:blipFill>
              <a:blip r:embed="rId6" cstate="print"/>
              <a:stretch>
                <a:fillRect/>
              </a:stretch>
            </a:blipFill>
          </p:spPr>
          <p:txBody>
            <a:bodyPr wrap="square" lIns="0" tIns="0" rIns="0" bIns="0" rtlCol="0"/>
            <a:lstStyle/>
            <a:p>
              <a:endParaRPr/>
            </a:p>
          </p:txBody>
        </p:sp>
        <p:sp>
          <p:nvSpPr>
            <p:cNvPr id="68" name="object 21">
              <a:extLst>
                <a:ext uri="{FF2B5EF4-FFF2-40B4-BE49-F238E27FC236}">
                  <a16:creationId xmlns:a16="http://schemas.microsoft.com/office/drawing/2014/main" id="{6E3E2C33-2ECC-4152-96F5-E152B0FBDEAD}"/>
                </a:ext>
              </a:extLst>
            </p:cNvPr>
            <p:cNvSpPr txBox="1"/>
            <p:nvPr/>
          </p:nvSpPr>
          <p:spPr>
            <a:xfrm>
              <a:off x="321665" y="3114702"/>
              <a:ext cx="2203450" cy="1365885"/>
            </a:xfrm>
            <a:prstGeom prst="rect">
              <a:avLst/>
            </a:prstGeom>
          </p:spPr>
          <p:txBody>
            <a:bodyPr vert="horz" wrap="square" lIns="0" tIns="79375" rIns="0" bIns="0" rtlCol="0">
              <a:spAutoFit/>
            </a:bodyPr>
            <a:lstStyle/>
            <a:p>
              <a:pPr marL="12700">
                <a:lnSpc>
                  <a:spcPct val="100000"/>
                </a:lnSpc>
                <a:spcBef>
                  <a:spcPts val="625"/>
                </a:spcBef>
              </a:pPr>
              <a:r>
                <a:rPr sz="1200" spc="-5" dirty="0">
                  <a:latin typeface="Arial"/>
                  <a:cs typeface="Arial"/>
                </a:rPr>
                <a:t>Modelos</a:t>
              </a:r>
              <a:r>
                <a:rPr sz="1200" spc="-105" dirty="0">
                  <a:latin typeface="Arial"/>
                  <a:cs typeface="Arial"/>
                </a:rPr>
                <a:t> </a:t>
              </a:r>
              <a:r>
                <a:rPr sz="1200" spc="5" dirty="0">
                  <a:latin typeface="Arial"/>
                  <a:cs typeface="Arial"/>
                </a:rPr>
                <a:t>de</a:t>
              </a:r>
              <a:r>
                <a:rPr sz="1200" spc="-60" dirty="0">
                  <a:latin typeface="Arial"/>
                  <a:cs typeface="Arial"/>
                </a:rPr>
                <a:t> </a:t>
              </a:r>
              <a:r>
                <a:rPr sz="1200" spc="15" dirty="0">
                  <a:latin typeface="Arial"/>
                  <a:cs typeface="Arial"/>
                </a:rPr>
                <a:t>datos</a:t>
              </a:r>
              <a:r>
                <a:rPr sz="1200" spc="-95" dirty="0">
                  <a:latin typeface="Arial"/>
                  <a:cs typeface="Arial"/>
                </a:rPr>
                <a:t> </a:t>
              </a:r>
              <a:r>
                <a:rPr sz="1200" dirty="0">
                  <a:latin typeface="Arial"/>
                  <a:cs typeface="Arial"/>
                </a:rPr>
                <a:t>que</a:t>
              </a:r>
              <a:r>
                <a:rPr sz="1200" spc="-35" dirty="0">
                  <a:latin typeface="Arial"/>
                  <a:cs typeface="Arial"/>
                </a:rPr>
                <a:t> </a:t>
              </a:r>
              <a:r>
                <a:rPr sz="1200" spc="20" dirty="0">
                  <a:latin typeface="Arial"/>
                  <a:cs typeface="Arial"/>
                </a:rPr>
                <a:t>aplican</a:t>
              </a:r>
              <a:r>
                <a:rPr sz="1200" spc="20" dirty="0">
                  <a:latin typeface="Calibri"/>
                  <a:cs typeface="Calibri"/>
                </a:rPr>
                <a:t>:</a:t>
              </a:r>
              <a:endParaRPr sz="1200">
                <a:latin typeface="Calibri"/>
                <a:cs typeface="Calibri"/>
              </a:endParaRPr>
            </a:p>
            <a:p>
              <a:pPr marL="226695">
                <a:lnSpc>
                  <a:spcPct val="100000"/>
                </a:lnSpc>
                <a:spcBef>
                  <a:spcPts val="615"/>
                </a:spcBef>
              </a:pPr>
              <a:r>
                <a:rPr sz="1400" b="1" spc="15" dirty="0">
                  <a:solidFill>
                    <a:srgbClr val="ADEE00"/>
                  </a:solidFill>
                  <a:latin typeface="Trebuchet MS"/>
                  <a:cs typeface="Trebuchet MS"/>
                </a:rPr>
                <a:t>RDBMS</a:t>
              </a:r>
              <a:endParaRPr sz="1400">
                <a:latin typeface="Trebuchet MS"/>
                <a:cs typeface="Trebuchet MS"/>
              </a:endParaRPr>
            </a:p>
            <a:p>
              <a:pPr marL="226695">
                <a:lnSpc>
                  <a:spcPct val="100000"/>
                </a:lnSpc>
                <a:spcBef>
                  <a:spcPts val="505"/>
                </a:spcBef>
              </a:pPr>
              <a:r>
                <a:rPr sz="1400" b="1" spc="-55" dirty="0">
                  <a:solidFill>
                    <a:srgbClr val="00CEF6"/>
                  </a:solidFill>
                  <a:latin typeface="Trebuchet MS"/>
                  <a:cs typeface="Trebuchet MS"/>
                </a:rPr>
                <a:t>Clave-Valor</a:t>
              </a:r>
              <a:endParaRPr sz="1400">
                <a:latin typeface="Trebuchet MS"/>
                <a:cs typeface="Trebuchet MS"/>
              </a:endParaRPr>
            </a:p>
            <a:p>
              <a:pPr marL="204470" marR="5080" indent="6985">
                <a:lnSpc>
                  <a:spcPct val="120700"/>
                </a:lnSpc>
                <a:spcBef>
                  <a:spcPts val="50"/>
                </a:spcBef>
              </a:pPr>
              <a:r>
                <a:rPr sz="1400" b="1" spc="-35" dirty="0">
                  <a:solidFill>
                    <a:srgbClr val="3A78D6"/>
                  </a:solidFill>
                  <a:latin typeface="Trebuchet MS"/>
                  <a:cs typeface="Trebuchet MS"/>
                </a:rPr>
                <a:t>Orientado </a:t>
              </a:r>
              <a:r>
                <a:rPr sz="1400" b="1" dirty="0">
                  <a:solidFill>
                    <a:srgbClr val="3A78D6"/>
                  </a:solidFill>
                  <a:latin typeface="Trebuchet MS"/>
                  <a:cs typeface="Trebuchet MS"/>
                </a:rPr>
                <a:t>a </a:t>
              </a:r>
              <a:r>
                <a:rPr sz="1400" b="1" spc="-35" dirty="0">
                  <a:solidFill>
                    <a:srgbClr val="3A78D6"/>
                  </a:solidFill>
                  <a:latin typeface="Trebuchet MS"/>
                  <a:cs typeface="Trebuchet MS"/>
                </a:rPr>
                <a:t>Columnas  </a:t>
              </a:r>
              <a:r>
                <a:rPr sz="1400" b="1" spc="-25" dirty="0">
                  <a:solidFill>
                    <a:srgbClr val="283048"/>
                  </a:solidFill>
                  <a:latin typeface="Trebuchet MS"/>
                  <a:cs typeface="Trebuchet MS"/>
                </a:rPr>
                <a:t>Orientado </a:t>
              </a:r>
              <a:r>
                <a:rPr sz="1400" b="1" dirty="0">
                  <a:solidFill>
                    <a:srgbClr val="283048"/>
                  </a:solidFill>
                  <a:latin typeface="Trebuchet MS"/>
                  <a:cs typeface="Trebuchet MS"/>
                </a:rPr>
                <a:t>a</a:t>
              </a:r>
              <a:r>
                <a:rPr sz="1400" b="1" spc="-155" dirty="0">
                  <a:solidFill>
                    <a:srgbClr val="283048"/>
                  </a:solidFill>
                  <a:latin typeface="Trebuchet MS"/>
                  <a:cs typeface="Trebuchet MS"/>
                </a:rPr>
                <a:t> </a:t>
              </a:r>
              <a:r>
                <a:rPr sz="1400" b="1" spc="-25" dirty="0">
                  <a:solidFill>
                    <a:srgbClr val="283048"/>
                  </a:solidFill>
                  <a:latin typeface="Trebuchet MS"/>
                  <a:cs typeface="Trebuchet MS"/>
                </a:rPr>
                <a:t>Documentos</a:t>
              </a:r>
              <a:endParaRPr sz="1400">
                <a:latin typeface="Trebuchet MS"/>
                <a:cs typeface="Trebuchet MS"/>
              </a:endParaRPr>
            </a:p>
          </p:txBody>
        </p:sp>
        <p:sp>
          <p:nvSpPr>
            <p:cNvPr id="69" name="object 22">
              <a:extLst>
                <a:ext uri="{FF2B5EF4-FFF2-40B4-BE49-F238E27FC236}">
                  <a16:creationId xmlns:a16="http://schemas.microsoft.com/office/drawing/2014/main" id="{26D675AD-9EC8-404E-A59E-DB9CE43C21EC}"/>
                </a:ext>
              </a:extLst>
            </p:cNvPr>
            <p:cNvSpPr/>
            <p:nvPr/>
          </p:nvSpPr>
          <p:spPr>
            <a:xfrm>
              <a:off x="336804" y="3758184"/>
              <a:ext cx="201168" cy="201168"/>
            </a:xfrm>
            <a:prstGeom prst="rect">
              <a:avLst/>
            </a:prstGeom>
            <a:blipFill>
              <a:blip r:embed="rId7" cstate="print"/>
              <a:stretch>
                <a:fillRect/>
              </a:stretch>
            </a:blipFill>
          </p:spPr>
          <p:txBody>
            <a:bodyPr wrap="square" lIns="0" tIns="0" rIns="0" bIns="0" rtlCol="0"/>
            <a:lstStyle/>
            <a:p>
              <a:endParaRPr/>
            </a:p>
          </p:txBody>
        </p:sp>
        <p:sp>
          <p:nvSpPr>
            <p:cNvPr id="70" name="object 23">
              <a:extLst>
                <a:ext uri="{FF2B5EF4-FFF2-40B4-BE49-F238E27FC236}">
                  <a16:creationId xmlns:a16="http://schemas.microsoft.com/office/drawing/2014/main" id="{5B0B0910-5DFF-404A-8EEB-4B40403F2065}"/>
                </a:ext>
              </a:extLst>
            </p:cNvPr>
            <p:cNvSpPr/>
            <p:nvPr/>
          </p:nvSpPr>
          <p:spPr>
            <a:xfrm>
              <a:off x="336804" y="4011167"/>
              <a:ext cx="201168" cy="201168"/>
            </a:xfrm>
            <a:prstGeom prst="rect">
              <a:avLst/>
            </a:prstGeom>
            <a:blipFill>
              <a:blip r:embed="rId8" cstate="print"/>
              <a:stretch>
                <a:fillRect/>
              </a:stretch>
            </a:blipFill>
          </p:spPr>
          <p:txBody>
            <a:bodyPr wrap="square" lIns="0" tIns="0" rIns="0" bIns="0" rtlCol="0"/>
            <a:lstStyle/>
            <a:p>
              <a:endParaRPr/>
            </a:p>
          </p:txBody>
        </p:sp>
        <p:sp>
          <p:nvSpPr>
            <p:cNvPr id="71" name="object 24">
              <a:extLst>
                <a:ext uri="{FF2B5EF4-FFF2-40B4-BE49-F238E27FC236}">
                  <a16:creationId xmlns:a16="http://schemas.microsoft.com/office/drawing/2014/main" id="{18778618-111D-44BC-8831-F8F0919BCC28}"/>
                </a:ext>
              </a:extLst>
            </p:cNvPr>
            <p:cNvSpPr/>
            <p:nvPr/>
          </p:nvSpPr>
          <p:spPr>
            <a:xfrm>
              <a:off x="335279" y="4271771"/>
              <a:ext cx="201168" cy="201168"/>
            </a:xfrm>
            <a:prstGeom prst="rect">
              <a:avLst/>
            </a:prstGeom>
            <a:blipFill>
              <a:blip r:embed="rId9"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24099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CATEGORÍAS DE BASES DE DATOS NOSQL</a:t>
            </a:r>
            <a:endParaRPr lang="es-PE" dirty="0"/>
          </a:p>
        </p:txBody>
      </p:sp>
      <p:grpSp>
        <p:nvGrpSpPr>
          <p:cNvPr id="3" name="Group 2">
            <a:extLst>
              <a:ext uri="{FF2B5EF4-FFF2-40B4-BE49-F238E27FC236}">
                <a16:creationId xmlns:a16="http://schemas.microsoft.com/office/drawing/2014/main" id="{C4475A79-D82D-419B-ADF3-1721691FCE87}"/>
              </a:ext>
            </a:extLst>
          </p:cNvPr>
          <p:cNvGrpSpPr/>
          <p:nvPr/>
        </p:nvGrpSpPr>
        <p:grpSpPr>
          <a:xfrm>
            <a:off x="1744149" y="1525674"/>
            <a:ext cx="8745472" cy="4123318"/>
            <a:chOff x="2072215" y="2150509"/>
            <a:chExt cx="6556248" cy="3663906"/>
          </a:xfrm>
        </p:grpSpPr>
        <p:sp>
          <p:nvSpPr>
            <p:cNvPr id="4" name="object 5">
              <a:extLst>
                <a:ext uri="{FF2B5EF4-FFF2-40B4-BE49-F238E27FC236}">
                  <a16:creationId xmlns:a16="http://schemas.microsoft.com/office/drawing/2014/main" id="{9409A4EA-82A1-45B6-B909-E3F695343B1B}"/>
                </a:ext>
              </a:extLst>
            </p:cNvPr>
            <p:cNvSpPr txBox="1"/>
            <p:nvPr/>
          </p:nvSpPr>
          <p:spPr>
            <a:xfrm>
              <a:off x="3857200" y="2150509"/>
              <a:ext cx="1192530" cy="257531"/>
            </a:xfrm>
            <a:prstGeom prst="rect">
              <a:avLst/>
            </a:prstGeom>
          </p:spPr>
          <p:txBody>
            <a:bodyPr vert="horz" wrap="square" lIns="0" tIns="12700" rIns="0" bIns="0" rtlCol="0">
              <a:spAutoFit/>
            </a:bodyPr>
            <a:lstStyle/>
            <a:p>
              <a:pPr marL="12700" algn="ctr">
                <a:lnSpc>
                  <a:spcPct val="100000"/>
                </a:lnSpc>
                <a:spcBef>
                  <a:spcPts val="100"/>
                </a:spcBef>
              </a:pPr>
              <a:r>
                <a:rPr lang="en-US" sz="1800" b="1" spc="-5" dirty="0" err="1">
                  <a:latin typeface="Arial"/>
                  <a:cs typeface="Arial"/>
                </a:rPr>
                <a:t>Documentales</a:t>
              </a:r>
              <a:endParaRPr sz="1800" b="1" dirty="0">
                <a:latin typeface="Arial"/>
                <a:cs typeface="Arial"/>
              </a:endParaRPr>
            </a:p>
          </p:txBody>
        </p:sp>
        <p:sp>
          <p:nvSpPr>
            <p:cNvPr id="5" name="object 6">
              <a:extLst>
                <a:ext uri="{FF2B5EF4-FFF2-40B4-BE49-F238E27FC236}">
                  <a16:creationId xmlns:a16="http://schemas.microsoft.com/office/drawing/2014/main" id="{A02C6DA7-AD6E-4D23-875E-D057CD1A83E4}"/>
                </a:ext>
              </a:extLst>
            </p:cNvPr>
            <p:cNvSpPr txBox="1"/>
            <p:nvPr/>
          </p:nvSpPr>
          <p:spPr>
            <a:xfrm>
              <a:off x="2140934" y="2150509"/>
              <a:ext cx="1093710" cy="257531"/>
            </a:xfrm>
            <a:prstGeom prst="rect">
              <a:avLst/>
            </a:prstGeom>
          </p:spPr>
          <p:txBody>
            <a:bodyPr vert="horz" wrap="square" lIns="0" tIns="12700" rIns="0" bIns="0" rtlCol="0">
              <a:spAutoFit/>
            </a:bodyPr>
            <a:lstStyle/>
            <a:p>
              <a:pPr marL="12700" algn="ctr">
                <a:lnSpc>
                  <a:spcPct val="100000"/>
                </a:lnSpc>
                <a:spcBef>
                  <a:spcPts val="100"/>
                </a:spcBef>
              </a:pPr>
              <a:r>
                <a:rPr lang="en-US" sz="1800" b="1" spc="-5" dirty="0" err="1">
                  <a:latin typeface="Arial"/>
                  <a:cs typeface="Arial"/>
                </a:rPr>
                <a:t>Columnares</a:t>
              </a:r>
              <a:r>
                <a:rPr lang="en-US" sz="1800" spc="-5" dirty="0">
                  <a:latin typeface="Arial"/>
                  <a:cs typeface="Arial"/>
                </a:rPr>
                <a:t> </a:t>
              </a:r>
              <a:endParaRPr sz="1800" dirty="0">
                <a:latin typeface="Arial"/>
                <a:cs typeface="Arial"/>
              </a:endParaRPr>
            </a:p>
          </p:txBody>
        </p:sp>
        <p:sp>
          <p:nvSpPr>
            <p:cNvPr id="6" name="object 7">
              <a:extLst>
                <a:ext uri="{FF2B5EF4-FFF2-40B4-BE49-F238E27FC236}">
                  <a16:creationId xmlns:a16="http://schemas.microsoft.com/office/drawing/2014/main" id="{C134DF21-6557-4110-9BC5-B37DD8D46396}"/>
                </a:ext>
              </a:extLst>
            </p:cNvPr>
            <p:cNvSpPr txBox="1"/>
            <p:nvPr/>
          </p:nvSpPr>
          <p:spPr>
            <a:xfrm>
              <a:off x="5672285" y="2150509"/>
              <a:ext cx="1178560" cy="257531"/>
            </a:xfrm>
            <a:prstGeom prst="rect">
              <a:avLst/>
            </a:prstGeom>
          </p:spPr>
          <p:txBody>
            <a:bodyPr vert="horz" wrap="square" lIns="0" tIns="12700" rIns="0" bIns="0" rtlCol="0">
              <a:spAutoFit/>
            </a:bodyPr>
            <a:lstStyle/>
            <a:p>
              <a:pPr marL="12700" algn="ctr">
                <a:lnSpc>
                  <a:spcPct val="100000"/>
                </a:lnSpc>
                <a:spcBef>
                  <a:spcPts val="100"/>
                </a:spcBef>
              </a:pPr>
              <a:r>
                <a:rPr sz="1800" b="1" spc="-5" dirty="0">
                  <a:latin typeface="Arial"/>
                  <a:cs typeface="Arial"/>
                </a:rPr>
                <a:t>C</a:t>
              </a:r>
              <a:r>
                <a:rPr sz="1800" b="1" spc="-15" dirty="0">
                  <a:latin typeface="Arial"/>
                  <a:cs typeface="Arial"/>
                </a:rPr>
                <a:t>l</a:t>
              </a:r>
              <a:r>
                <a:rPr sz="1800" b="1" spc="-5" dirty="0">
                  <a:latin typeface="Arial"/>
                  <a:cs typeface="Arial"/>
                </a:rPr>
                <a:t>av</a:t>
              </a:r>
              <a:r>
                <a:rPr sz="1800" b="1" spc="-15" dirty="0">
                  <a:latin typeface="Arial"/>
                  <a:cs typeface="Arial"/>
                </a:rPr>
                <a:t>e</a:t>
              </a:r>
              <a:r>
                <a:rPr sz="1800" b="1" dirty="0">
                  <a:latin typeface="Arial"/>
                  <a:cs typeface="Arial"/>
                </a:rPr>
                <a:t>-</a:t>
              </a:r>
              <a:r>
                <a:rPr sz="1800" b="1" spc="-5" dirty="0">
                  <a:latin typeface="Arial"/>
                  <a:cs typeface="Arial"/>
                </a:rPr>
                <a:t>va</a:t>
              </a:r>
              <a:r>
                <a:rPr sz="1800" b="1" spc="-15" dirty="0">
                  <a:latin typeface="Arial"/>
                  <a:cs typeface="Arial"/>
                </a:rPr>
                <a:t>l</a:t>
              </a:r>
              <a:r>
                <a:rPr sz="1800" b="1" spc="-5" dirty="0">
                  <a:latin typeface="Arial"/>
                  <a:cs typeface="Arial"/>
                </a:rPr>
                <a:t>or</a:t>
              </a:r>
              <a:endParaRPr sz="1800" b="1" dirty="0">
                <a:latin typeface="Arial"/>
                <a:cs typeface="Arial"/>
              </a:endParaRPr>
            </a:p>
          </p:txBody>
        </p:sp>
        <p:sp>
          <p:nvSpPr>
            <p:cNvPr id="7" name="object 8">
              <a:extLst>
                <a:ext uri="{FF2B5EF4-FFF2-40B4-BE49-F238E27FC236}">
                  <a16:creationId xmlns:a16="http://schemas.microsoft.com/office/drawing/2014/main" id="{B1ACEE9D-6BED-4C12-90BF-4A575D4B0E94}"/>
                </a:ext>
              </a:extLst>
            </p:cNvPr>
            <p:cNvSpPr txBox="1"/>
            <p:nvPr/>
          </p:nvSpPr>
          <p:spPr>
            <a:xfrm>
              <a:off x="7521348" y="2150509"/>
              <a:ext cx="939165" cy="503668"/>
            </a:xfrm>
            <a:prstGeom prst="rect">
              <a:avLst/>
            </a:prstGeom>
          </p:spPr>
          <p:txBody>
            <a:bodyPr vert="horz" wrap="square" lIns="0" tIns="12700" rIns="0" bIns="0" rtlCol="0">
              <a:spAutoFit/>
            </a:bodyPr>
            <a:lstStyle/>
            <a:p>
              <a:pPr marL="12700" algn="ctr">
                <a:lnSpc>
                  <a:spcPct val="100000"/>
                </a:lnSpc>
                <a:spcBef>
                  <a:spcPts val="100"/>
                </a:spcBef>
              </a:pPr>
              <a:r>
                <a:rPr lang="en-US" sz="1800" b="1" dirty="0" err="1">
                  <a:latin typeface="Arial"/>
                  <a:cs typeface="Arial"/>
                </a:rPr>
                <a:t>Orientada</a:t>
              </a:r>
              <a:r>
                <a:rPr lang="en-US" sz="1800" b="1" dirty="0">
                  <a:latin typeface="Arial"/>
                  <a:cs typeface="Arial"/>
                </a:rPr>
                <a:t> a </a:t>
              </a:r>
              <a:r>
                <a:rPr lang="en-US" sz="1800" b="1" dirty="0" err="1">
                  <a:latin typeface="Arial"/>
                  <a:cs typeface="Arial"/>
                </a:rPr>
                <a:t>Grafos</a:t>
              </a:r>
              <a:endParaRPr sz="1800" b="1" dirty="0">
                <a:latin typeface="Arial"/>
                <a:cs typeface="Arial"/>
              </a:endParaRPr>
            </a:p>
          </p:txBody>
        </p:sp>
        <p:sp>
          <p:nvSpPr>
            <p:cNvPr id="8" name="object 9">
              <a:extLst>
                <a:ext uri="{FF2B5EF4-FFF2-40B4-BE49-F238E27FC236}">
                  <a16:creationId xmlns:a16="http://schemas.microsoft.com/office/drawing/2014/main" id="{1DAB6373-68FF-4566-B790-FC1BFDCF957A}"/>
                </a:ext>
              </a:extLst>
            </p:cNvPr>
            <p:cNvSpPr/>
            <p:nvPr/>
          </p:nvSpPr>
          <p:spPr>
            <a:xfrm>
              <a:off x="2311483" y="2890792"/>
              <a:ext cx="696468" cy="466343"/>
            </a:xfrm>
            <a:prstGeom prst="rect">
              <a:avLst/>
            </a:prstGeom>
            <a:blipFill>
              <a:blip r:embed="rId3" cstate="print"/>
              <a:stretch>
                <a:fillRect/>
              </a:stretch>
            </a:blipFill>
          </p:spPr>
          <p:txBody>
            <a:bodyPr wrap="square" lIns="0" tIns="0" rIns="0" bIns="0" rtlCol="0"/>
            <a:lstStyle/>
            <a:p>
              <a:endParaRPr/>
            </a:p>
          </p:txBody>
        </p:sp>
        <p:sp>
          <p:nvSpPr>
            <p:cNvPr id="9" name="object 10">
              <a:extLst>
                <a:ext uri="{FF2B5EF4-FFF2-40B4-BE49-F238E27FC236}">
                  <a16:creationId xmlns:a16="http://schemas.microsoft.com/office/drawing/2014/main" id="{1D5D6D97-6218-4252-9089-1FF55158CA07}"/>
                </a:ext>
              </a:extLst>
            </p:cNvPr>
            <p:cNvSpPr/>
            <p:nvPr/>
          </p:nvSpPr>
          <p:spPr>
            <a:xfrm>
              <a:off x="2078311" y="3764044"/>
              <a:ext cx="1162812" cy="275844"/>
            </a:xfrm>
            <a:prstGeom prst="rect">
              <a:avLst/>
            </a:prstGeom>
            <a:blipFill>
              <a:blip r:embed="rId4" cstate="print"/>
              <a:stretch>
                <a:fillRect/>
              </a:stretch>
            </a:blipFill>
          </p:spPr>
          <p:txBody>
            <a:bodyPr wrap="square" lIns="0" tIns="0" rIns="0" bIns="0" rtlCol="0"/>
            <a:lstStyle/>
            <a:p>
              <a:endParaRPr/>
            </a:p>
          </p:txBody>
        </p:sp>
        <p:sp>
          <p:nvSpPr>
            <p:cNvPr id="10" name="object 11">
              <a:extLst>
                <a:ext uri="{FF2B5EF4-FFF2-40B4-BE49-F238E27FC236}">
                  <a16:creationId xmlns:a16="http://schemas.microsoft.com/office/drawing/2014/main" id="{3100BAF8-5EDC-45C2-8E88-ADBD27E1B85E}"/>
                </a:ext>
              </a:extLst>
            </p:cNvPr>
            <p:cNvSpPr/>
            <p:nvPr/>
          </p:nvSpPr>
          <p:spPr>
            <a:xfrm>
              <a:off x="2209376" y="4012455"/>
              <a:ext cx="900683" cy="222504"/>
            </a:xfrm>
            <a:prstGeom prst="rect">
              <a:avLst/>
            </a:prstGeom>
            <a:blipFill>
              <a:blip r:embed="rId5" cstate="print"/>
              <a:stretch>
                <a:fillRect/>
              </a:stretch>
            </a:blipFill>
          </p:spPr>
          <p:txBody>
            <a:bodyPr wrap="square" lIns="0" tIns="0" rIns="0" bIns="0" rtlCol="0"/>
            <a:lstStyle/>
            <a:p>
              <a:endParaRPr/>
            </a:p>
          </p:txBody>
        </p:sp>
        <p:sp>
          <p:nvSpPr>
            <p:cNvPr id="11" name="object 12">
              <a:extLst>
                <a:ext uri="{FF2B5EF4-FFF2-40B4-BE49-F238E27FC236}">
                  <a16:creationId xmlns:a16="http://schemas.microsoft.com/office/drawing/2014/main" id="{6B7B4612-6808-4FF6-A958-1245B64C93A2}"/>
                </a:ext>
              </a:extLst>
            </p:cNvPr>
            <p:cNvSpPr/>
            <p:nvPr/>
          </p:nvSpPr>
          <p:spPr>
            <a:xfrm>
              <a:off x="2072215" y="4722640"/>
              <a:ext cx="1175004" cy="300227"/>
            </a:xfrm>
            <a:prstGeom prst="rect">
              <a:avLst/>
            </a:prstGeom>
            <a:blipFill>
              <a:blip r:embed="rId6" cstate="print"/>
              <a:stretch>
                <a:fillRect/>
              </a:stretch>
            </a:blipFill>
          </p:spPr>
          <p:txBody>
            <a:bodyPr wrap="square" lIns="0" tIns="0" rIns="0" bIns="0" rtlCol="0"/>
            <a:lstStyle/>
            <a:p>
              <a:endParaRPr/>
            </a:p>
          </p:txBody>
        </p:sp>
        <p:sp>
          <p:nvSpPr>
            <p:cNvPr id="12" name="object 13">
              <a:extLst>
                <a:ext uri="{FF2B5EF4-FFF2-40B4-BE49-F238E27FC236}">
                  <a16:creationId xmlns:a16="http://schemas.microsoft.com/office/drawing/2014/main" id="{BF88232B-2F06-4559-8D0F-293D24AB03B8}"/>
                </a:ext>
              </a:extLst>
            </p:cNvPr>
            <p:cNvSpPr/>
            <p:nvPr/>
          </p:nvSpPr>
          <p:spPr>
            <a:xfrm>
              <a:off x="3971119" y="2953987"/>
              <a:ext cx="1039426" cy="327812"/>
            </a:xfrm>
            <a:prstGeom prst="rect">
              <a:avLst/>
            </a:prstGeom>
            <a:blipFill>
              <a:blip r:embed="rId7" cstate="print"/>
              <a:stretch>
                <a:fillRect/>
              </a:stretch>
            </a:blipFill>
          </p:spPr>
          <p:txBody>
            <a:bodyPr wrap="square" lIns="0" tIns="0" rIns="0" bIns="0" rtlCol="0"/>
            <a:lstStyle/>
            <a:p>
              <a:endParaRPr/>
            </a:p>
          </p:txBody>
        </p:sp>
        <p:sp>
          <p:nvSpPr>
            <p:cNvPr id="13" name="object 14">
              <a:extLst>
                <a:ext uri="{FF2B5EF4-FFF2-40B4-BE49-F238E27FC236}">
                  <a16:creationId xmlns:a16="http://schemas.microsoft.com/office/drawing/2014/main" id="{A4D7AFEC-B744-4C11-BC9C-F51A1F288A5E}"/>
                </a:ext>
              </a:extLst>
            </p:cNvPr>
            <p:cNvSpPr/>
            <p:nvPr/>
          </p:nvSpPr>
          <p:spPr>
            <a:xfrm>
              <a:off x="3947956" y="3772207"/>
              <a:ext cx="1061499" cy="478225"/>
            </a:xfrm>
            <a:prstGeom prst="rect">
              <a:avLst/>
            </a:prstGeom>
            <a:blipFill>
              <a:blip r:embed="rId8" cstate="print"/>
              <a:stretch>
                <a:fillRect/>
              </a:stretch>
            </a:blipFill>
          </p:spPr>
          <p:txBody>
            <a:bodyPr wrap="square" lIns="0" tIns="0" rIns="0" bIns="0" rtlCol="0"/>
            <a:lstStyle/>
            <a:p>
              <a:endParaRPr/>
            </a:p>
          </p:txBody>
        </p:sp>
        <p:sp>
          <p:nvSpPr>
            <p:cNvPr id="14" name="object 15">
              <a:extLst>
                <a:ext uri="{FF2B5EF4-FFF2-40B4-BE49-F238E27FC236}">
                  <a16:creationId xmlns:a16="http://schemas.microsoft.com/office/drawing/2014/main" id="{44FB8913-159D-49F0-AC57-6B8EAEB745D5}"/>
                </a:ext>
              </a:extLst>
            </p:cNvPr>
            <p:cNvSpPr/>
            <p:nvPr/>
          </p:nvSpPr>
          <p:spPr>
            <a:xfrm>
              <a:off x="3934544" y="4689111"/>
              <a:ext cx="1126236" cy="330555"/>
            </a:xfrm>
            <a:prstGeom prst="rect">
              <a:avLst/>
            </a:prstGeom>
            <a:blipFill>
              <a:blip r:embed="rId9" cstate="print"/>
              <a:stretch>
                <a:fillRect/>
              </a:stretch>
            </a:blipFill>
          </p:spPr>
          <p:txBody>
            <a:bodyPr wrap="square" lIns="0" tIns="0" rIns="0" bIns="0" rtlCol="0"/>
            <a:lstStyle/>
            <a:p>
              <a:endParaRPr/>
            </a:p>
          </p:txBody>
        </p:sp>
        <p:sp>
          <p:nvSpPr>
            <p:cNvPr id="15" name="object 16">
              <a:extLst>
                <a:ext uri="{FF2B5EF4-FFF2-40B4-BE49-F238E27FC236}">
                  <a16:creationId xmlns:a16="http://schemas.microsoft.com/office/drawing/2014/main" id="{FAAF5C1F-CE7C-4ECC-BE2D-80CE8B887D90}"/>
                </a:ext>
              </a:extLst>
            </p:cNvPr>
            <p:cNvSpPr/>
            <p:nvPr/>
          </p:nvSpPr>
          <p:spPr>
            <a:xfrm>
              <a:off x="5681048" y="2674383"/>
              <a:ext cx="900684" cy="899160"/>
            </a:xfrm>
            <a:prstGeom prst="rect">
              <a:avLst/>
            </a:prstGeom>
            <a:blipFill>
              <a:blip r:embed="rId10" cstate="print"/>
              <a:stretch>
                <a:fillRect/>
              </a:stretch>
            </a:blipFill>
          </p:spPr>
          <p:txBody>
            <a:bodyPr wrap="square" lIns="0" tIns="0" rIns="0" bIns="0" rtlCol="0"/>
            <a:lstStyle/>
            <a:p>
              <a:endParaRPr/>
            </a:p>
          </p:txBody>
        </p:sp>
        <p:sp>
          <p:nvSpPr>
            <p:cNvPr id="16" name="object 17">
              <a:extLst>
                <a:ext uri="{FF2B5EF4-FFF2-40B4-BE49-F238E27FC236}">
                  <a16:creationId xmlns:a16="http://schemas.microsoft.com/office/drawing/2014/main" id="{84365DB4-AB41-4339-9A9A-96A8A3544101}"/>
                </a:ext>
              </a:extLst>
            </p:cNvPr>
            <p:cNvSpPr/>
            <p:nvPr/>
          </p:nvSpPr>
          <p:spPr>
            <a:xfrm>
              <a:off x="5676475" y="3866152"/>
              <a:ext cx="909827" cy="301751"/>
            </a:xfrm>
            <a:prstGeom prst="rect">
              <a:avLst/>
            </a:prstGeom>
            <a:blipFill>
              <a:blip r:embed="rId11" cstate="print"/>
              <a:stretch>
                <a:fillRect/>
              </a:stretch>
            </a:blipFill>
          </p:spPr>
          <p:txBody>
            <a:bodyPr wrap="square" lIns="0" tIns="0" rIns="0" bIns="0" rtlCol="0"/>
            <a:lstStyle/>
            <a:p>
              <a:endParaRPr/>
            </a:p>
          </p:txBody>
        </p:sp>
        <p:sp>
          <p:nvSpPr>
            <p:cNvPr id="17" name="object 18">
              <a:extLst>
                <a:ext uri="{FF2B5EF4-FFF2-40B4-BE49-F238E27FC236}">
                  <a16:creationId xmlns:a16="http://schemas.microsoft.com/office/drawing/2014/main" id="{65435048-1EDA-4CBA-A863-56B1C99103DC}"/>
                </a:ext>
              </a:extLst>
            </p:cNvPr>
            <p:cNvSpPr/>
            <p:nvPr/>
          </p:nvSpPr>
          <p:spPr>
            <a:xfrm>
              <a:off x="5674951" y="4699779"/>
              <a:ext cx="879294" cy="330647"/>
            </a:xfrm>
            <a:prstGeom prst="rect">
              <a:avLst/>
            </a:prstGeom>
            <a:blipFill>
              <a:blip r:embed="rId12" cstate="print"/>
              <a:stretch>
                <a:fillRect/>
              </a:stretch>
            </a:blipFill>
          </p:spPr>
          <p:txBody>
            <a:bodyPr wrap="square" lIns="0" tIns="0" rIns="0" bIns="0" rtlCol="0"/>
            <a:lstStyle/>
            <a:p>
              <a:endParaRPr/>
            </a:p>
          </p:txBody>
        </p:sp>
        <p:sp>
          <p:nvSpPr>
            <p:cNvPr id="18" name="object 19">
              <a:extLst>
                <a:ext uri="{FF2B5EF4-FFF2-40B4-BE49-F238E27FC236}">
                  <a16:creationId xmlns:a16="http://schemas.microsoft.com/office/drawing/2014/main" id="{319440D4-A4BB-49E8-947E-CCFE1288F32D}"/>
                </a:ext>
              </a:extLst>
            </p:cNvPr>
            <p:cNvSpPr/>
            <p:nvPr/>
          </p:nvSpPr>
          <p:spPr>
            <a:xfrm>
              <a:off x="7349828" y="2980708"/>
              <a:ext cx="1176527" cy="286512"/>
            </a:xfrm>
            <a:prstGeom prst="rect">
              <a:avLst/>
            </a:prstGeom>
            <a:blipFill>
              <a:blip r:embed="rId13" cstate="print"/>
              <a:stretch>
                <a:fillRect/>
              </a:stretch>
            </a:blipFill>
          </p:spPr>
          <p:txBody>
            <a:bodyPr wrap="square" lIns="0" tIns="0" rIns="0" bIns="0" rtlCol="0"/>
            <a:lstStyle/>
            <a:p>
              <a:endParaRPr/>
            </a:p>
          </p:txBody>
        </p:sp>
        <p:sp>
          <p:nvSpPr>
            <p:cNvPr id="19" name="object 20">
              <a:extLst>
                <a:ext uri="{FF2B5EF4-FFF2-40B4-BE49-F238E27FC236}">
                  <a16:creationId xmlns:a16="http://schemas.microsoft.com/office/drawing/2014/main" id="{20A0C27A-FE50-4548-8DBA-83C71EF93D20}"/>
                </a:ext>
              </a:extLst>
            </p:cNvPr>
            <p:cNvSpPr/>
            <p:nvPr/>
          </p:nvSpPr>
          <p:spPr>
            <a:xfrm>
              <a:off x="7458031" y="3812811"/>
              <a:ext cx="960120" cy="399288"/>
            </a:xfrm>
            <a:prstGeom prst="rect">
              <a:avLst/>
            </a:prstGeom>
            <a:blipFill>
              <a:blip r:embed="rId14" cstate="print"/>
              <a:stretch>
                <a:fillRect/>
              </a:stretch>
            </a:blipFill>
          </p:spPr>
          <p:txBody>
            <a:bodyPr wrap="square" lIns="0" tIns="0" rIns="0" bIns="0" rtlCol="0"/>
            <a:lstStyle/>
            <a:p>
              <a:endParaRPr/>
            </a:p>
          </p:txBody>
        </p:sp>
        <p:sp>
          <p:nvSpPr>
            <p:cNvPr id="20" name="object 21">
              <a:extLst>
                <a:ext uri="{FF2B5EF4-FFF2-40B4-BE49-F238E27FC236}">
                  <a16:creationId xmlns:a16="http://schemas.microsoft.com/office/drawing/2014/main" id="{88393FFE-9D4B-4515-B7D4-83B0DCF3B1F2}"/>
                </a:ext>
              </a:extLst>
            </p:cNvPr>
            <p:cNvSpPr/>
            <p:nvPr/>
          </p:nvSpPr>
          <p:spPr>
            <a:xfrm>
              <a:off x="7247719" y="4708923"/>
              <a:ext cx="1380744" cy="326136"/>
            </a:xfrm>
            <a:prstGeom prst="rect">
              <a:avLst/>
            </a:prstGeom>
            <a:blipFill>
              <a:blip r:embed="rId15" cstate="print"/>
              <a:stretch>
                <a:fillRect/>
              </a:stretch>
            </a:blipFill>
          </p:spPr>
          <p:txBody>
            <a:bodyPr wrap="square" lIns="0" tIns="0" rIns="0" bIns="0" rtlCol="0"/>
            <a:lstStyle/>
            <a:p>
              <a:endParaRPr/>
            </a:p>
          </p:txBody>
        </p:sp>
        <p:sp>
          <p:nvSpPr>
            <p:cNvPr id="22" name="object 23">
              <a:extLst>
                <a:ext uri="{FF2B5EF4-FFF2-40B4-BE49-F238E27FC236}">
                  <a16:creationId xmlns:a16="http://schemas.microsoft.com/office/drawing/2014/main" id="{C101D704-BDF0-4CFE-8BDC-FB14E34EB4B9}"/>
                </a:ext>
              </a:extLst>
            </p:cNvPr>
            <p:cNvSpPr txBox="1"/>
            <p:nvPr/>
          </p:nvSpPr>
          <p:spPr>
            <a:xfrm>
              <a:off x="2078311" y="5584802"/>
              <a:ext cx="1447280" cy="229613"/>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a:t>
              </a:r>
              <a:r>
                <a:rPr sz="1600" spc="-5" dirty="0">
                  <a:solidFill>
                    <a:srgbClr val="CCCCFF"/>
                  </a:solidFill>
                  <a:latin typeface="Arial"/>
                  <a:cs typeface="Arial"/>
                </a:rPr>
                <a:t> </a:t>
              </a:r>
              <a:r>
                <a:rPr sz="1600" u="sng" spc="5" dirty="0">
                  <a:solidFill>
                    <a:srgbClr val="CCCCFF"/>
                  </a:solidFill>
                  <a:uFill>
                    <a:solidFill>
                      <a:srgbClr val="CCCCFF"/>
                    </a:solidFill>
                  </a:uFill>
                  <a:latin typeface="Calibri"/>
                  <a:cs typeface="Calibri"/>
                  <a:hlinkClick r:id="rId16"/>
                </a:rPr>
                <a:t>db-engines.com</a:t>
              </a:r>
              <a:endParaRPr sz="1600" dirty="0">
                <a:latin typeface="Calibri"/>
                <a:cs typeface="Calibri"/>
              </a:endParaRPr>
            </a:p>
          </p:txBody>
        </p:sp>
      </p:grpSp>
    </p:spTree>
    <p:extLst>
      <p:ext uri="{BB962C8B-B14F-4D97-AF65-F5344CB8AC3E}">
        <p14:creationId xmlns:p14="http://schemas.microsoft.com/office/powerpoint/2010/main" val="330278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BASES DE DATOS COLUMNARES</a:t>
            </a:r>
            <a:endParaRPr lang="es-PE" dirty="0"/>
          </a:p>
        </p:txBody>
      </p:sp>
      <p:sp>
        <p:nvSpPr>
          <p:cNvPr id="23" name="TextBox 22">
            <a:extLst>
              <a:ext uri="{FF2B5EF4-FFF2-40B4-BE49-F238E27FC236}">
                <a16:creationId xmlns:a16="http://schemas.microsoft.com/office/drawing/2014/main" id="{82A81869-B0CE-427D-9981-B558B20954BD}"/>
              </a:ext>
            </a:extLst>
          </p:cNvPr>
          <p:cNvSpPr txBox="1"/>
          <p:nvPr/>
        </p:nvSpPr>
        <p:spPr>
          <a:xfrm>
            <a:off x="1317171" y="1580347"/>
            <a:ext cx="9394372" cy="1569660"/>
          </a:xfrm>
          <a:prstGeom prst="rect">
            <a:avLst/>
          </a:prstGeom>
          <a:noFill/>
        </p:spPr>
        <p:txBody>
          <a:bodyPr wrap="square">
            <a:spAutoFit/>
          </a:bodyPr>
          <a:lstStyle/>
          <a:p>
            <a:pPr marL="343535" marR="5080">
              <a:lnSpc>
                <a:spcPct val="100000"/>
              </a:lnSpc>
              <a:spcBef>
                <a:spcPts val="100"/>
              </a:spcBef>
            </a:pPr>
            <a:r>
              <a:rPr lang="es-PE" sz="2400" spc="-5" dirty="0">
                <a:latin typeface="Times New Roman"/>
                <a:cs typeface="Times New Roman"/>
              </a:rPr>
              <a:t>Las bases </a:t>
            </a:r>
            <a:r>
              <a:rPr lang="es-PE" sz="2400" dirty="0">
                <a:latin typeface="Times New Roman"/>
                <a:cs typeface="Times New Roman"/>
              </a:rPr>
              <a:t>de datos, en lugar de estar </a:t>
            </a:r>
            <a:r>
              <a:rPr lang="es-PE" sz="2400" b="1" dirty="0">
                <a:latin typeface="Times New Roman"/>
                <a:cs typeface="Times New Roman"/>
              </a:rPr>
              <a:t>estructuradas </a:t>
            </a:r>
            <a:r>
              <a:rPr lang="es-PE" sz="2400" dirty="0">
                <a:latin typeface="Times New Roman"/>
                <a:cs typeface="Times New Roman"/>
              </a:rPr>
              <a:t>por  </a:t>
            </a:r>
            <a:r>
              <a:rPr lang="es-PE" sz="2400" spc="-5" dirty="0">
                <a:latin typeface="Times New Roman"/>
                <a:cs typeface="Times New Roman"/>
              </a:rPr>
              <a:t>filas, </a:t>
            </a:r>
            <a:r>
              <a:rPr lang="es-PE" sz="2400" dirty="0">
                <a:latin typeface="Times New Roman"/>
                <a:cs typeface="Times New Roman"/>
              </a:rPr>
              <a:t>están estructuradas </a:t>
            </a:r>
            <a:r>
              <a:rPr lang="es-PE" sz="2400" b="1" dirty="0">
                <a:latin typeface="Times New Roman"/>
                <a:cs typeface="Times New Roman"/>
              </a:rPr>
              <a:t>por columnas</a:t>
            </a:r>
            <a:r>
              <a:rPr lang="es-PE" sz="2400" dirty="0">
                <a:latin typeface="Times New Roman"/>
                <a:cs typeface="Times New Roman"/>
              </a:rPr>
              <a:t>. Al tratarse de</a:t>
            </a:r>
            <a:r>
              <a:rPr lang="es-PE" sz="2400" spc="-325" dirty="0">
                <a:latin typeface="Times New Roman"/>
                <a:cs typeface="Times New Roman"/>
              </a:rPr>
              <a:t> </a:t>
            </a:r>
            <a:r>
              <a:rPr lang="es-PE" sz="2400" dirty="0">
                <a:latin typeface="Times New Roman"/>
                <a:cs typeface="Times New Roman"/>
              </a:rPr>
              <a:t>una  </a:t>
            </a:r>
            <a:r>
              <a:rPr lang="es-PE" sz="2400" spc="-5" dirty="0">
                <a:latin typeface="Times New Roman"/>
                <a:cs typeface="Times New Roman"/>
              </a:rPr>
              <a:t>sola dimensión, </a:t>
            </a:r>
            <a:r>
              <a:rPr lang="es-PE" sz="2400" dirty="0">
                <a:latin typeface="Times New Roman"/>
                <a:cs typeface="Times New Roman"/>
              </a:rPr>
              <a:t>hace </a:t>
            </a:r>
            <a:r>
              <a:rPr lang="es-PE" sz="2400" spc="-10" dirty="0">
                <a:latin typeface="Times New Roman"/>
                <a:cs typeface="Times New Roman"/>
              </a:rPr>
              <a:t>más </a:t>
            </a:r>
            <a:r>
              <a:rPr lang="es-PE" sz="2400" dirty="0">
                <a:latin typeface="Times New Roman"/>
                <a:cs typeface="Times New Roman"/>
              </a:rPr>
              <a:t>eficiente la recuperación de la  </a:t>
            </a:r>
            <a:r>
              <a:rPr lang="es-PE" sz="2400" spc="-5" dirty="0">
                <a:latin typeface="Times New Roman"/>
                <a:cs typeface="Times New Roman"/>
              </a:rPr>
              <a:t>información. Sin embargo, puede tener alguna desventajas de rendimiento para la inserción</a:t>
            </a:r>
            <a:endParaRPr lang="es-PE" sz="2400" dirty="0">
              <a:latin typeface="Times New Roman"/>
              <a:cs typeface="Times New Roman"/>
            </a:endParaRPr>
          </a:p>
        </p:txBody>
      </p:sp>
      <p:pic>
        <p:nvPicPr>
          <p:cNvPr id="13314" name="Picture 2" descr="What is a Columnar Database? Definition and Related FAQs | OmniSci">
            <a:extLst>
              <a:ext uri="{FF2B5EF4-FFF2-40B4-BE49-F238E27FC236}">
                <a16:creationId xmlns:a16="http://schemas.microsoft.com/office/drawing/2014/main" id="{1AD8F560-3A91-469E-8341-70C5127E4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759" y="3237092"/>
            <a:ext cx="9560378" cy="242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3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BASES DE DATOS COLUMNARES</a:t>
            </a:r>
            <a:endParaRPr lang="es-PE" dirty="0"/>
          </a:p>
        </p:txBody>
      </p:sp>
      <p:sp>
        <p:nvSpPr>
          <p:cNvPr id="23" name="object 5">
            <a:extLst>
              <a:ext uri="{FF2B5EF4-FFF2-40B4-BE49-F238E27FC236}">
                <a16:creationId xmlns:a16="http://schemas.microsoft.com/office/drawing/2014/main" id="{6A358637-1808-48B0-8DD4-9EA4D1599334}"/>
              </a:ext>
            </a:extLst>
          </p:cNvPr>
          <p:cNvSpPr/>
          <p:nvPr/>
        </p:nvSpPr>
        <p:spPr>
          <a:xfrm>
            <a:off x="4501894" y="1514962"/>
            <a:ext cx="6592825" cy="4276237"/>
          </a:xfrm>
          <a:prstGeom prst="rect">
            <a:avLst/>
          </a:prstGeom>
          <a:blipFill>
            <a:blip r:embed="rId3" cstate="print"/>
            <a:stretch>
              <a:fillRect/>
            </a:stretch>
          </a:blipFill>
        </p:spPr>
        <p:txBody>
          <a:bodyPr wrap="square" lIns="0" tIns="0" rIns="0" bIns="0" rtlCol="0"/>
          <a:lstStyle/>
          <a:p>
            <a:endParaRPr/>
          </a:p>
        </p:txBody>
      </p:sp>
      <p:sp>
        <p:nvSpPr>
          <p:cNvPr id="24" name="Google Shape;47;p10">
            <a:extLst>
              <a:ext uri="{FF2B5EF4-FFF2-40B4-BE49-F238E27FC236}">
                <a16:creationId xmlns:a16="http://schemas.microsoft.com/office/drawing/2014/main" id="{C26512EF-7F01-4BBF-8BAE-15F07A35A67D}"/>
              </a:ext>
            </a:extLst>
          </p:cNvPr>
          <p:cNvSpPr txBox="1">
            <a:spLocks noGrp="1"/>
          </p:cNvSpPr>
          <p:nvPr>
            <p:ph type="body" idx="1"/>
          </p:nvPr>
        </p:nvSpPr>
        <p:spPr>
          <a:xfrm>
            <a:off x="281683" y="2990021"/>
            <a:ext cx="3752851" cy="1134939"/>
          </a:xfrm>
          <a:prstGeom prst="rect">
            <a:avLst/>
          </a:prstGeom>
        </p:spPr>
        <p:txBody>
          <a:bodyPr spcFirstLastPara="1" wrap="square" lIns="91425" tIns="45700" rIns="91425" bIns="45700" anchor="t" anchorCtr="0">
            <a:noAutofit/>
          </a:bodyPr>
          <a:lstStyle/>
          <a:p>
            <a:pPr marL="50800" lvl="0" indent="0" algn="ctr" rtl="0">
              <a:spcBef>
                <a:spcPts val="1000"/>
              </a:spcBef>
              <a:spcAft>
                <a:spcPts val="0"/>
              </a:spcAft>
              <a:buSzPts val="2800"/>
              <a:buNone/>
            </a:pPr>
            <a:r>
              <a:rPr lang="en-US" b="1" dirty="0" err="1"/>
              <a:t>Almacenamiento</a:t>
            </a:r>
            <a:r>
              <a:rPr lang="en-US" b="1" dirty="0"/>
              <a:t> de </a:t>
            </a:r>
            <a:r>
              <a:rPr lang="en-US" b="1" dirty="0" err="1"/>
              <a:t>Datos</a:t>
            </a:r>
            <a:endParaRPr b="1" dirty="0"/>
          </a:p>
        </p:txBody>
      </p:sp>
    </p:spTree>
    <p:extLst>
      <p:ext uri="{BB962C8B-B14F-4D97-AF65-F5344CB8AC3E}">
        <p14:creationId xmlns:p14="http://schemas.microsoft.com/office/powerpoint/2010/main" val="1306850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BASES DE DATOS DOCUMENTALES</a:t>
            </a:r>
            <a:endParaRPr lang="es-PE" dirty="0"/>
          </a:p>
        </p:txBody>
      </p:sp>
      <p:sp>
        <p:nvSpPr>
          <p:cNvPr id="7" name="object 5">
            <a:extLst>
              <a:ext uri="{FF2B5EF4-FFF2-40B4-BE49-F238E27FC236}">
                <a16:creationId xmlns:a16="http://schemas.microsoft.com/office/drawing/2014/main" id="{4BABB627-77A5-4F40-97DF-E1D069F7A9C2}"/>
              </a:ext>
            </a:extLst>
          </p:cNvPr>
          <p:cNvSpPr/>
          <p:nvPr/>
        </p:nvSpPr>
        <p:spPr>
          <a:xfrm>
            <a:off x="7486839" y="3532850"/>
            <a:ext cx="3973196" cy="2206910"/>
          </a:xfrm>
          <a:prstGeom prst="rect">
            <a:avLst/>
          </a:prstGeom>
          <a:blipFill>
            <a:blip r:embed="rId3"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672BEE22-736A-44DC-BA6F-285CEF9DB6FD}"/>
              </a:ext>
            </a:extLst>
          </p:cNvPr>
          <p:cNvSpPr/>
          <p:nvPr/>
        </p:nvSpPr>
        <p:spPr>
          <a:xfrm>
            <a:off x="7905495" y="1475903"/>
            <a:ext cx="2607564" cy="1892807"/>
          </a:xfrm>
          <a:prstGeom prst="rect">
            <a:avLst/>
          </a:prstGeom>
          <a:blipFill>
            <a:blip r:embed="rId4" cstate="print"/>
            <a:stretch>
              <a:fillRect/>
            </a:stretch>
          </a:blipFill>
        </p:spPr>
        <p:txBody>
          <a:bodyPr wrap="square" lIns="0" tIns="0" rIns="0" bIns="0" rtlCol="0"/>
          <a:lstStyle/>
          <a:p>
            <a:endParaRPr dirty="0"/>
          </a:p>
        </p:txBody>
      </p:sp>
      <p:sp>
        <p:nvSpPr>
          <p:cNvPr id="9" name="object 7">
            <a:extLst>
              <a:ext uri="{FF2B5EF4-FFF2-40B4-BE49-F238E27FC236}">
                <a16:creationId xmlns:a16="http://schemas.microsoft.com/office/drawing/2014/main" id="{C26C77C4-C11E-4866-91A0-5EC8CC6B17B0}"/>
              </a:ext>
            </a:extLst>
          </p:cNvPr>
          <p:cNvSpPr txBox="1"/>
          <p:nvPr/>
        </p:nvSpPr>
        <p:spPr>
          <a:xfrm>
            <a:off x="1951165" y="3532850"/>
            <a:ext cx="3758755" cy="1859483"/>
          </a:xfrm>
          <a:prstGeom prst="rect">
            <a:avLst/>
          </a:prstGeom>
        </p:spPr>
        <p:txBody>
          <a:bodyPr vert="horz" wrap="square" lIns="0" tIns="12700" rIns="0" bIns="0" rtlCol="0">
            <a:spAutoFit/>
          </a:bodyPr>
          <a:lstStyle/>
          <a:p>
            <a:pPr marL="12700">
              <a:lnSpc>
                <a:spcPct val="100000"/>
              </a:lnSpc>
              <a:spcBef>
                <a:spcPts val="100"/>
              </a:spcBef>
            </a:pPr>
            <a:r>
              <a:rPr sz="1200" dirty="0">
                <a:latin typeface="Consolas"/>
                <a:cs typeface="Consolas"/>
              </a:rPr>
              <a:t>{</a:t>
            </a:r>
          </a:p>
          <a:p>
            <a:pPr marL="347980">
              <a:lnSpc>
                <a:spcPct val="100000"/>
              </a:lnSpc>
            </a:pPr>
            <a:r>
              <a:rPr sz="1200" dirty="0">
                <a:latin typeface="Consolas"/>
                <a:cs typeface="Consolas"/>
              </a:rPr>
              <a:t>FirstName:</a:t>
            </a:r>
            <a:r>
              <a:rPr sz="1200" spc="-5" dirty="0">
                <a:latin typeface="Consolas"/>
                <a:cs typeface="Consolas"/>
              </a:rPr>
              <a:t> </a:t>
            </a:r>
            <a:r>
              <a:rPr sz="1200" dirty="0">
                <a:latin typeface="Consolas"/>
                <a:cs typeface="Consolas"/>
              </a:rPr>
              <a:t>"Jonathan",</a:t>
            </a:r>
          </a:p>
          <a:p>
            <a:pPr marL="347980" marR="5080">
              <a:lnSpc>
                <a:spcPct val="100000"/>
              </a:lnSpc>
            </a:pPr>
            <a:r>
              <a:rPr sz="1200" dirty="0">
                <a:solidFill>
                  <a:srgbClr val="5F497A"/>
                </a:solidFill>
                <a:latin typeface="Consolas"/>
                <a:cs typeface="Consolas"/>
              </a:rPr>
              <a:t>Address</a:t>
            </a:r>
            <a:r>
              <a:rPr sz="1200" dirty="0">
                <a:latin typeface="Consolas"/>
                <a:cs typeface="Consolas"/>
              </a:rPr>
              <a:t>: "15 Wanamassa Point Road",  </a:t>
            </a:r>
            <a:r>
              <a:rPr sz="1200" dirty="0">
                <a:solidFill>
                  <a:srgbClr val="5F497A"/>
                </a:solidFill>
                <a:latin typeface="Consolas"/>
                <a:cs typeface="Consolas"/>
              </a:rPr>
              <a:t>Children</a:t>
            </a:r>
            <a:r>
              <a:rPr sz="1200" dirty="0">
                <a:latin typeface="Consolas"/>
                <a:cs typeface="Consolas"/>
              </a:rPr>
              <a:t>:</a:t>
            </a:r>
            <a:r>
              <a:rPr sz="1200" spc="-5" dirty="0">
                <a:latin typeface="Consolas"/>
                <a:cs typeface="Consolas"/>
              </a:rPr>
              <a:t> </a:t>
            </a:r>
            <a:r>
              <a:rPr sz="1200" dirty="0">
                <a:latin typeface="Consolas"/>
                <a:cs typeface="Consolas"/>
              </a:rPr>
              <a:t>[</a:t>
            </a:r>
          </a:p>
          <a:p>
            <a:pPr marL="768350">
              <a:lnSpc>
                <a:spcPct val="100000"/>
              </a:lnSpc>
            </a:pPr>
            <a:r>
              <a:rPr sz="1200" dirty="0">
                <a:latin typeface="Consolas"/>
                <a:cs typeface="Consolas"/>
              </a:rPr>
              <a:t>{</a:t>
            </a:r>
            <a:r>
              <a:rPr sz="1200" dirty="0">
                <a:solidFill>
                  <a:srgbClr val="5F497A"/>
                </a:solidFill>
                <a:latin typeface="Consolas"/>
                <a:cs typeface="Consolas"/>
              </a:rPr>
              <a:t>Name</a:t>
            </a:r>
            <a:r>
              <a:rPr sz="1200" dirty="0">
                <a:latin typeface="Consolas"/>
                <a:cs typeface="Consolas"/>
              </a:rPr>
              <a:t>: "Michael", Age:</a:t>
            </a:r>
            <a:r>
              <a:rPr sz="1200" spc="-40" dirty="0">
                <a:latin typeface="Consolas"/>
                <a:cs typeface="Consolas"/>
              </a:rPr>
              <a:t> </a:t>
            </a:r>
            <a:r>
              <a:rPr sz="1200" dirty="0">
                <a:latin typeface="Consolas"/>
                <a:cs typeface="Consolas"/>
              </a:rPr>
              <a:t>10},</a:t>
            </a:r>
          </a:p>
          <a:p>
            <a:pPr marL="768350">
              <a:lnSpc>
                <a:spcPct val="100000"/>
              </a:lnSpc>
            </a:pPr>
            <a:r>
              <a:rPr sz="1200" dirty="0">
                <a:latin typeface="Consolas"/>
                <a:cs typeface="Consolas"/>
              </a:rPr>
              <a:t>{</a:t>
            </a:r>
            <a:r>
              <a:rPr sz="1200" dirty="0">
                <a:solidFill>
                  <a:srgbClr val="5F497A"/>
                </a:solidFill>
                <a:latin typeface="Consolas"/>
                <a:cs typeface="Consolas"/>
              </a:rPr>
              <a:t>Name</a:t>
            </a:r>
            <a:r>
              <a:rPr sz="1200" dirty="0">
                <a:latin typeface="Consolas"/>
                <a:cs typeface="Consolas"/>
              </a:rPr>
              <a:t>: "Jennifer", Age:</a:t>
            </a:r>
            <a:r>
              <a:rPr sz="1200" spc="-40" dirty="0">
                <a:latin typeface="Consolas"/>
                <a:cs typeface="Consolas"/>
              </a:rPr>
              <a:t> </a:t>
            </a:r>
            <a:r>
              <a:rPr sz="1200" dirty="0">
                <a:latin typeface="Consolas"/>
                <a:cs typeface="Consolas"/>
              </a:rPr>
              <a:t>8},</a:t>
            </a:r>
          </a:p>
          <a:p>
            <a:pPr marL="768350">
              <a:lnSpc>
                <a:spcPct val="100000"/>
              </a:lnSpc>
            </a:pPr>
            <a:r>
              <a:rPr sz="1200" dirty="0">
                <a:latin typeface="Consolas"/>
                <a:cs typeface="Consolas"/>
              </a:rPr>
              <a:t>{</a:t>
            </a:r>
            <a:r>
              <a:rPr sz="1200" dirty="0">
                <a:solidFill>
                  <a:srgbClr val="5F497A"/>
                </a:solidFill>
                <a:latin typeface="Consolas"/>
                <a:cs typeface="Consolas"/>
              </a:rPr>
              <a:t>Name</a:t>
            </a:r>
            <a:r>
              <a:rPr sz="1200" dirty="0">
                <a:latin typeface="Consolas"/>
                <a:cs typeface="Consolas"/>
              </a:rPr>
              <a:t>: "Samantha", Age:</a:t>
            </a:r>
            <a:r>
              <a:rPr sz="1200" spc="-60" dirty="0">
                <a:latin typeface="Consolas"/>
                <a:cs typeface="Consolas"/>
              </a:rPr>
              <a:t> </a:t>
            </a:r>
            <a:r>
              <a:rPr sz="1200" dirty="0">
                <a:latin typeface="Consolas"/>
                <a:cs typeface="Consolas"/>
              </a:rPr>
              <a:t>5},</a:t>
            </a:r>
          </a:p>
          <a:p>
            <a:pPr marL="768350">
              <a:lnSpc>
                <a:spcPct val="100000"/>
              </a:lnSpc>
            </a:pPr>
            <a:r>
              <a:rPr sz="1200" dirty="0">
                <a:latin typeface="Consolas"/>
                <a:cs typeface="Consolas"/>
              </a:rPr>
              <a:t>{</a:t>
            </a:r>
            <a:r>
              <a:rPr sz="1200" dirty="0">
                <a:solidFill>
                  <a:srgbClr val="5F497A"/>
                </a:solidFill>
                <a:latin typeface="Consolas"/>
                <a:cs typeface="Consolas"/>
              </a:rPr>
              <a:t>Name</a:t>
            </a:r>
            <a:r>
              <a:rPr sz="1200" dirty="0">
                <a:latin typeface="Consolas"/>
                <a:cs typeface="Consolas"/>
              </a:rPr>
              <a:t>: "Elena", Age:</a:t>
            </a:r>
            <a:r>
              <a:rPr sz="1200" spc="5" dirty="0">
                <a:latin typeface="Consolas"/>
                <a:cs typeface="Consolas"/>
              </a:rPr>
              <a:t> </a:t>
            </a:r>
            <a:r>
              <a:rPr sz="1200" dirty="0">
                <a:latin typeface="Consolas"/>
                <a:cs typeface="Consolas"/>
              </a:rPr>
              <a:t>2}</a:t>
            </a:r>
          </a:p>
          <a:p>
            <a:pPr marL="347980">
              <a:lnSpc>
                <a:spcPct val="100000"/>
              </a:lnSpc>
            </a:pPr>
            <a:r>
              <a:rPr sz="1200" dirty="0">
                <a:latin typeface="Consolas"/>
                <a:cs typeface="Consolas"/>
              </a:rPr>
              <a:t>]</a:t>
            </a:r>
          </a:p>
          <a:p>
            <a:pPr marL="12700">
              <a:lnSpc>
                <a:spcPct val="100000"/>
              </a:lnSpc>
            </a:pPr>
            <a:r>
              <a:rPr sz="1200" dirty="0">
                <a:latin typeface="Consolas"/>
                <a:cs typeface="Consolas"/>
              </a:rPr>
              <a:t>}</a:t>
            </a:r>
          </a:p>
        </p:txBody>
      </p:sp>
      <p:sp>
        <p:nvSpPr>
          <p:cNvPr id="10" name="object 8">
            <a:extLst>
              <a:ext uri="{FF2B5EF4-FFF2-40B4-BE49-F238E27FC236}">
                <a16:creationId xmlns:a16="http://schemas.microsoft.com/office/drawing/2014/main" id="{F349779E-4866-424E-91C7-A6B0D316DCB3}"/>
              </a:ext>
            </a:extLst>
          </p:cNvPr>
          <p:cNvSpPr txBox="1"/>
          <p:nvPr/>
        </p:nvSpPr>
        <p:spPr>
          <a:xfrm>
            <a:off x="1497777" y="1465668"/>
            <a:ext cx="4984303" cy="1859483"/>
          </a:xfrm>
          <a:prstGeom prst="rect">
            <a:avLst/>
          </a:prstGeom>
        </p:spPr>
        <p:txBody>
          <a:bodyPr vert="horz" wrap="square" lIns="0" tIns="12700" rIns="0" bIns="0" rtlCol="0">
            <a:spAutoFit/>
          </a:bodyPr>
          <a:lstStyle/>
          <a:p>
            <a:pPr marL="12700" marR="5080">
              <a:lnSpc>
                <a:spcPct val="100000"/>
              </a:lnSpc>
              <a:spcBef>
                <a:spcPts val="100"/>
              </a:spcBef>
            </a:pPr>
            <a:r>
              <a:rPr lang="es-PE" sz="2400" dirty="0">
                <a:latin typeface="Times New Roman"/>
                <a:cs typeface="Times New Roman"/>
              </a:rPr>
              <a:t>El </a:t>
            </a:r>
            <a:r>
              <a:rPr lang="es-PE" sz="2400" spc="-5" dirty="0">
                <a:latin typeface="Times New Roman"/>
                <a:cs typeface="Times New Roman"/>
              </a:rPr>
              <a:t>documento </a:t>
            </a:r>
            <a:r>
              <a:rPr lang="es-PE" sz="2400" dirty="0">
                <a:latin typeface="Times New Roman"/>
                <a:cs typeface="Times New Roman"/>
              </a:rPr>
              <a:t>encapsula la  </a:t>
            </a:r>
            <a:r>
              <a:rPr lang="es-PE" sz="2400" spc="-5" dirty="0">
                <a:latin typeface="Times New Roman"/>
                <a:cs typeface="Times New Roman"/>
              </a:rPr>
              <a:t>información </a:t>
            </a:r>
            <a:r>
              <a:rPr lang="es-PE" sz="2400" dirty="0">
                <a:latin typeface="Times New Roman"/>
                <a:cs typeface="Times New Roman"/>
              </a:rPr>
              <a:t>en algún </a:t>
            </a:r>
            <a:r>
              <a:rPr lang="es-PE" sz="2400" spc="-5" dirty="0">
                <a:latin typeface="Times New Roman"/>
                <a:cs typeface="Times New Roman"/>
              </a:rPr>
              <a:t>formato </a:t>
            </a:r>
            <a:r>
              <a:rPr lang="es-PE" sz="2400" dirty="0">
                <a:latin typeface="Times New Roman"/>
                <a:cs typeface="Times New Roman"/>
              </a:rPr>
              <a:t>o  codificación estándar: </a:t>
            </a:r>
            <a:r>
              <a:rPr lang="es-PE" sz="2400" spc="-5" dirty="0">
                <a:latin typeface="Times New Roman"/>
                <a:cs typeface="Times New Roman"/>
              </a:rPr>
              <a:t>XML,  </a:t>
            </a:r>
            <a:r>
              <a:rPr lang="es-PE" sz="2400" spc="-55" dirty="0">
                <a:latin typeface="Times New Roman"/>
                <a:cs typeface="Times New Roman"/>
              </a:rPr>
              <a:t>YAML, </a:t>
            </a:r>
            <a:r>
              <a:rPr lang="es-PE" sz="2400" spc="-5" dirty="0">
                <a:latin typeface="Times New Roman"/>
                <a:cs typeface="Times New Roman"/>
              </a:rPr>
              <a:t>JSON </a:t>
            </a:r>
            <a:r>
              <a:rPr lang="es-PE" sz="2400" dirty="0">
                <a:latin typeface="Times New Roman"/>
                <a:cs typeface="Times New Roman"/>
              </a:rPr>
              <a:t>o </a:t>
            </a:r>
            <a:r>
              <a:rPr lang="es-PE" sz="2400" spc="-5" dirty="0">
                <a:latin typeface="Times New Roman"/>
                <a:cs typeface="Times New Roman"/>
              </a:rPr>
              <a:t>BSON </a:t>
            </a:r>
            <a:r>
              <a:rPr lang="es-PE" sz="2400" dirty="0">
                <a:latin typeface="Times New Roman"/>
                <a:cs typeface="Times New Roman"/>
              </a:rPr>
              <a:t>e incluso  </a:t>
            </a:r>
            <a:r>
              <a:rPr lang="es-PE" sz="2400" spc="-5" dirty="0">
                <a:latin typeface="Times New Roman"/>
                <a:cs typeface="Times New Roman"/>
              </a:rPr>
              <a:t>formatos </a:t>
            </a:r>
            <a:r>
              <a:rPr lang="es-PE" sz="2400" dirty="0">
                <a:latin typeface="Times New Roman"/>
                <a:cs typeface="Times New Roman"/>
              </a:rPr>
              <a:t>binarios </a:t>
            </a:r>
            <a:r>
              <a:rPr lang="es-PE" sz="2400" spc="-5" dirty="0">
                <a:latin typeface="Times New Roman"/>
                <a:cs typeface="Times New Roman"/>
              </a:rPr>
              <a:t>como </a:t>
            </a:r>
            <a:r>
              <a:rPr lang="es-PE" sz="2400" spc="-55" dirty="0">
                <a:latin typeface="Times New Roman"/>
                <a:cs typeface="Times New Roman"/>
              </a:rPr>
              <a:t>PDF,  documentos de </a:t>
            </a:r>
            <a:r>
              <a:rPr lang="es-PE" sz="2400" dirty="0">
                <a:latin typeface="Times New Roman"/>
                <a:cs typeface="Times New Roman"/>
              </a:rPr>
              <a:t>Microsoft </a:t>
            </a:r>
            <a:r>
              <a:rPr lang="es-PE" sz="2400" spc="-15" dirty="0">
                <a:latin typeface="Times New Roman"/>
                <a:cs typeface="Times New Roman"/>
              </a:rPr>
              <a:t>Office</a:t>
            </a:r>
            <a:r>
              <a:rPr lang="es-PE" sz="2400" spc="-5" dirty="0">
                <a:latin typeface="Times New Roman"/>
                <a:cs typeface="Times New Roman"/>
              </a:rPr>
              <a:t>,</a:t>
            </a:r>
            <a:r>
              <a:rPr lang="es-PE" sz="2400" spc="-10" dirty="0">
                <a:latin typeface="Times New Roman"/>
                <a:cs typeface="Times New Roman"/>
              </a:rPr>
              <a:t> </a:t>
            </a:r>
            <a:r>
              <a:rPr lang="es-PE" sz="2400" dirty="0">
                <a:latin typeface="Times New Roman"/>
                <a:cs typeface="Times New Roman"/>
              </a:rPr>
              <a:t>etc.</a:t>
            </a:r>
          </a:p>
        </p:txBody>
      </p:sp>
    </p:spTree>
    <p:extLst>
      <p:ext uri="{BB962C8B-B14F-4D97-AF65-F5344CB8AC3E}">
        <p14:creationId xmlns:p14="http://schemas.microsoft.com/office/powerpoint/2010/main" val="381273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BASES DE DATOS DE CLAVE - VALOR</a:t>
            </a:r>
            <a:endParaRPr lang="es-PE" dirty="0"/>
          </a:p>
        </p:txBody>
      </p:sp>
      <p:sp>
        <p:nvSpPr>
          <p:cNvPr id="11" name="object 4">
            <a:extLst>
              <a:ext uri="{FF2B5EF4-FFF2-40B4-BE49-F238E27FC236}">
                <a16:creationId xmlns:a16="http://schemas.microsoft.com/office/drawing/2014/main" id="{4B5384AC-E577-4C34-BA14-8618AA276338}"/>
              </a:ext>
            </a:extLst>
          </p:cNvPr>
          <p:cNvSpPr txBox="1"/>
          <p:nvPr/>
        </p:nvSpPr>
        <p:spPr>
          <a:xfrm>
            <a:off x="1769160" y="1504188"/>
            <a:ext cx="7876540" cy="1123315"/>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Este </a:t>
            </a:r>
            <a:r>
              <a:rPr sz="2400" spc="-5" dirty="0">
                <a:latin typeface="Arial"/>
                <a:cs typeface="Arial"/>
              </a:rPr>
              <a:t>tipo de </a:t>
            </a:r>
            <a:r>
              <a:rPr sz="2400" dirty="0">
                <a:latin typeface="Arial"/>
                <a:cs typeface="Arial"/>
              </a:rPr>
              <a:t>motores </a:t>
            </a:r>
            <a:r>
              <a:rPr sz="2400" spc="-5" dirty="0">
                <a:latin typeface="Arial"/>
                <a:cs typeface="Arial"/>
              </a:rPr>
              <a:t>de bases de datos almacenan  información en «diccionarios». Podemos imaginar una BD  clave–valor </a:t>
            </a:r>
            <a:r>
              <a:rPr sz="2400" dirty="0">
                <a:latin typeface="Arial"/>
                <a:cs typeface="Arial"/>
              </a:rPr>
              <a:t>como </a:t>
            </a:r>
            <a:r>
              <a:rPr sz="2400" spc="-5" dirty="0">
                <a:latin typeface="Arial"/>
                <a:cs typeface="Arial"/>
              </a:rPr>
              <a:t>una colección </a:t>
            </a:r>
            <a:r>
              <a:rPr sz="2400" dirty="0">
                <a:latin typeface="Arial"/>
                <a:cs typeface="Arial"/>
              </a:rPr>
              <a:t>de vectores</a:t>
            </a:r>
            <a:r>
              <a:rPr sz="2400" spc="85" dirty="0">
                <a:latin typeface="Arial"/>
                <a:cs typeface="Arial"/>
              </a:rPr>
              <a:t> </a:t>
            </a:r>
            <a:r>
              <a:rPr sz="2400" spc="-5" dirty="0">
                <a:latin typeface="Arial"/>
                <a:cs typeface="Arial"/>
              </a:rPr>
              <a:t>asociativos.</a:t>
            </a:r>
            <a:endParaRPr sz="2400" dirty="0">
              <a:latin typeface="Arial"/>
              <a:cs typeface="Arial"/>
            </a:endParaRPr>
          </a:p>
        </p:txBody>
      </p:sp>
      <p:sp>
        <p:nvSpPr>
          <p:cNvPr id="13" name="object 6">
            <a:extLst>
              <a:ext uri="{FF2B5EF4-FFF2-40B4-BE49-F238E27FC236}">
                <a16:creationId xmlns:a16="http://schemas.microsoft.com/office/drawing/2014/main" id="{943CAB33-8662-4AFC-9BEE-003AD887008C}"/>
              </a:ext>
            </a:extLst>
          </p:cNvPr>
          <p:cNvSpPr txBox="1"/>
          <p:nvPr/>
        </p:nvSpPr>
        <p:spPr>
          <a:xfrm>
            <a:off x="1852066" y="3019044"/>
            <a:ext cx="4968240" cy="1800225"/>
          </a:xfrm>
          <a:prstGeom prst="rect">
            <a:avLst/>
          </a:prstGeom>
          <a:solidFill>
            <a:srgbClr val="FFC000"/>
          </a:solidFill>
        </p:spPr>
        <p:txBody>
          <a:bodyPr vert="horz" wrap="square" lIns="0" tIns="84455" rIns="0" bIns="0" rtlCol="0">
            <a:spAutoFit/>
          </a:bodyPr>
          <a:lstStyle/>
          <a:p>
            <a:pPr marL="91440">
              <a:lnSpc>
                <a:spcPct val="100000"/>
              </a:lnSpc>
              <a:spcBef>
                <a:spcPts val="665"/>
              </a:spcBef>
            </a:pPr>
            <a:r>
              <a:rPr sz="1600" spc="-5" dirty="0">
                <a:latin typeface="Consolas"/>
                <a:cs typeface="Consolas"/>
              </a:rPr>
              <a:t>{</a:t>
            </a:r>
            <a:endParaRPr sz="1600" dirty="0">
              <a:latin typeface="Consolas"/>
              <a:cs typeface="Consolas"/>
            </a:endParaRPr>
          </a:p>
          <a:p>
            <a:pPr marL="508634" marR="1207770">
              <a:lnSpc>
                <a:spcPct val="110000"/>
              </a:lnSpc>
            </a:pPr>
            <a:r>
              <a:rPr sz="1600" spc="-50" dirty="0">
                <a:latin typeface="Consolas"/>
                <a:cs typeface="Consolas"/>
              </a:rPr>
              <a:t>"Great </a:t>
            </a:r>
            <a:r>
              <a:rPr sz="1600" spc="-60" dirty="0">
                <a:latin typeface="Consolas"/>
                <a:cs typeface="Consolas"/>
              </a:rPr>
              <a:t>Expectations": </a:t>
            </a:r>
            <a:r>
              <a:rPr sz="1600" spc="-55" dirty="0">
                <a:latin typeface="Consolas"/>
                <a:cs typeface="Consolas"/>
              </a:rPr>
              <a:t>"John",  </a:t>
            </a:r>
            <a:r>
              <a:rPr sz="1600" spc="-50" dirty="0">
                <a:latin typeface="Consolas"/>
                <a:cs typeface="Consolas"/>
              </a:rPr>
              <a:t>"Pride </a:t>
            </a:r>
            <a:r>
              <a:rPr sz="1600" spc="-45" dirty="0">
                <a:latin typeface="Consolas"/>
                <a:cs typeface="Consolas"/>
              </a:rPr>
              <a:t>and </a:t>
            </a:r>
            <a:r>
              <a:rPr sz="1600" spc="-55" dirty="0">
                <a:latin typeface="Consolas"/>
                <a:cs typeface="Consolas"/>
              </a:rPr>
              <a:t>Prejudice":</a:t>
            </a:r>
            <a:r>
              <a:rPr sz="1600" spc="-310" dirty="0">
                <a:latin typeface="Consolas"/>
                <a:cs typeface="Consolas"/>
              </a:rPr>
              <a:t> </a:t>
            </a:r>
            <a:r>
              <a:rPr sz="1600" spc="-55" dirty="0">
                <a:latin typeface="Consolas"/>
                <a:cs typeface="Consolas"/>
              </a:rPr>
              <a:t>"Alice",  "Wuthering Heights":</a:t>
            </a:r>
            <a:r>
              <a:rPr sz="1600" spc="-190" dirty="0">
                <a:latin typeface="Consolas"/>
                <a:cs typeface="Consolas"/>
              </a:rPr>
              <a:t> </a:t>
            </a:r>
            <a:r>
              <a:rPr sz="1600" spc="-55" dirty="0">
                <a:latin typeface="Consolas"/>
                <a:cs typeface="Consolas"/>
              </a:rPr>
              <a:t>"Alice"</a:t>
            </a:r>
            <a:endParaRPr sz="1600" dirty="0">
              <a:latin typeface="Consolas"/>
              <a:cs typeface="Consolas"/>
            </a:endParaRPr>
          </a:p>
          <a:p>
            <a:pPr marL="91440">
              <a:lnSpc>
                <a:spcPct val="100000"/>
              </a:lnSpc>
              <a:spcBef>
                <a:spcPts val="195"/>
              </a:spcBef>
            </a:pPr>
            <a:r>
              <a:rPr sz="1600" spc="-5" dirty="0">
                <a:latin typeface="Consolas"/>
                <a:cs typeface="Consolas"/>
              </a:rPr>
              <a:t>}</a:t>
            </a:r>
            <a:endParaRPr sz="1600" dirty="0">
              <a:latin typeface="Consolas"/>
              <a:cs typeface="Consolas"/>
            </a:endParaRPr>
          </a:p>
        </p:txBody>
      </p:sp>
      <p:sp>
        <p:nvSpPr>
          <p:cNvPr id="14" name="object 6">
            <a:extLst>
              <a:ext uri="{FF2B5EF4-FFF2-40B4-BE49-F238E27FC236}">
                <a16:creationId xmlns:a16="http://schemas.microsoft.com/office/drawing/2014/main" id="{FD63853C-EB79-46FD-8E4B-9098A82DC62D}"/>
              </a:ext>
            </a:extLst>
          </p:cNvPr>
          <p:cNvSpPr txBox="1"/>
          <p:nvPr/>
        </p:nvSpPr>
        <p:spPr>
          <a:xfrm>
            <a:off x="8148091" y="3685625"/>
            <a:ext cx="3653457" cy="1133644"/>
          </a:xfrm>
          <a:prstGeom prst="rect">
            <a:avLst/>
          </a:prstGeom>
        </p:spPr>
        <p:txBody>
          <a:bodyPr vert="horz" wrap="square" lIns="0" tIns="12700" rIns="0" bIns="0" rtlCol="0">
            <a:spAutoFit/>
          </a:bodyPr>
          <a:lstStyle/>
          <a:p>
            <a:pPr marL="12700">
              <a:lnSpc>
                <a:spcPct val="100000"/>
              </a:lnSpc>
              <a:spcBef>
                <a:spcPts val="100"/>
              </a:spcBef>
            </a:pPr>
            <a:r>
              <a:rPr lang="en-US" sz="2400" b="1" spc="-95" dirty="0" err="1">
                <a:latin typeface="Times New Roman"/>
                <a:cs typeface="Times New Roman"/>
              </a:rPr>
              <a:t>Utilizadas</a:t>
            </a:r>
            <a:r>
              <a:rPr lang="en-US" sz="2400" b="1" spc="-95" dirty="0">
                <a:latin typeface="Times New Roman"/>
                <a:cs typeface="Times New Roman"/>
              </a:rPr>
              <a:t> </a:t>
            </a:r>
            <a:r>
              <a:rPr lang="en-US" sz="2400" b="1" spc="-95" dirty="0" err="1">
                <a:latin typeface="Times New Roman"/>
                <a:cs typeface="Times New Roman"/>
              </a:rPr>
              <a:t>en</a:t>
            </a:r>
            <a:r>
              <a:rPr lang="en-US" sz="2400" b="1" spc="-95" dirty="0">
                <a:latin typeface="Times New Roman"/>
                <a:cs typeface="Times New Roman"/>
              </a:rPr>
              <a:t>:</a:t>
            </a:r>
          </a:p>
          <a:p>
            <a:pPr marL="12700">
              <a:lnSpc>
                <a:spcPct val="100000"/>
              </a:lnSpc>
              <a:spcBef>
                <a:spcPts val="100"/>
              </a:spcBef>
            </a:pPr>
            <a:r>
              <a:rPr lang="en-US" sz="2400" spc="-5" dirty="0">
                <a:latin typeface="Times New Roman"/>
                <a:cs typeface="Times New Roman"/>
              </a:rPr>
              <a:t>Washington Post, AdRoll, </a:t>
            </a:r>
            <a:r>
              <a:rPr lang="en-US" sz="2400" spc="-20" dirty="0" err="1">
                <a:latin typeface="Times New Roman"/>
                <a:cs typeface="Times New Roman"/>
              </a:rPr>
              <a:t>Scopely</a:t>
            </a:r>
            <a:r>
              <a:rPr lang="en-US" sz="2400" spc="-20" dirty="0">
                <a:latin typeface="Times New Roman"/>
                <a:cs typeface="Times New Roman"/>
              </a:rPr>
              <a:t>,</a:t>
            </a:r>
            <a:r>
              <a:rPr lang="en-US" sz="2400" spc="-145" dirty="0">
                <a:latin typeface="Times New Roman"/>
                <a:cs typeface="Times New Roman"/>
              </a:rPr>
              <a:t> </a:t>
            </a:r>
            <a:r>
              <a:rPr lang="en-US" sz="2400" spc="-25" dirty="0">
                <a:latin typeface="Times New Roman"/>
                <a:cs typeface="Times New Roman"/>
              </a:rPr>
              <a:t>WeatherBug</a:t>
            </a:r>
            <a:endParaRPr lang="en-US" sz="2400" dirty="0">
              <a:latin typeface="Times New Roman"/>
              <a:cs typeface="Times New Roman"/>
            </a:endParaRPr>
          </a:p>
        </p:txBody>
      </p:sp>
    </p:spTree>
    <p:extLst>
      <p:ext uri="{BB962C8B-B14F-4D97-AF65-F5344CB8AC3E}">
        <p14:creationId xmlns:p14="http://schemas.microsoft.com/office/powerpoint/2010/main" val="93836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PE" dirty="0"/>
              <a:t>BASES DE DATOS ORIENTADAS A GRAFOS</a:t>
            </a:r>
            <a:endParaRPr dirty="0"/>
          </a:p>
        </p:txBody>
      </p:sp>
      <p:sp>
        <p:nvSpPr>
          <p:cNvPr id="8" name="object 4">
            <a:extLst>
              <a:ext uri="{FF2B5EF4-FFF2-40B4-BE49-F238E27FC236}">
                <a16:creationId xmlns:a16="http://schemas.microsoft.com/office/drawing/2014/main" id="{444FDD1D-C70E-475A-94B0-03906A04452E}"/>
              </a:ext>
            </a:extLst>
          </p:cNvPr>
          <p:cNvSpPr txBox="1"/>
          <p:nvPr/>
        </p:nvSpPr>
        <p:spPr>
          <a:xfrm>
            <a:off x="975614" y="1502903"/>
            <a:ext cx="10240772" cy="936795"/>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La información se representa como nodos de un grafo y sus  relaciones con las aristas del mismo, de manera que se pueda usar  teoría de grafos para recorrer la base de datos ya que esta puede  describir atributos de los nodos (entidades) y las aristas</a:t>
            </a:r>
            <a:r>
              <a:rPr sz="2000" spc="-190" dirty="0">
                <a:latin typeface="Arial"/>
                <a:cs typeface="Arial"/>
              </a:rPr>
              <a:t> </a:t>
            </a:r>
            <a:r>
              <a:rPr sz="2000" dirty="0">
                <a:latin typeface="Arial"/>
                <a:cs typeface="Arial"/>
              </a:rPr>
              <a:t>(relaciones).</a:t>
            </a:r>
          </a:p>
        </p:txBody>
      </p:sp>
      <p:sp>
        <p:nvSpPr>
          <p:cNvPr id="9" name="object 5">
            <a:extLst>
              <a:ext uri="{FF2B5EF4-FFF2-40B4-BE49-F238E27FC236}">
                <a16:creationId xmlns:a16="http://schemas.microsoft.com/office/drawing/2014/main" id="{FB274C25-2E95-4D87-81C0-A4D520CD43CD}"/>
              </a:ext>
            </a:extLst>
          </p:cNvPr>
          <p:cNvSpPr/>
          <p:nvPr/>
        </p:nvSpPr>
        <p:spPr>
          <a:xfrm>
            <a:off x="1074104" y="2773050"/>
            <a:ext cx="4158194" cy="2854432"/>
          </a:xfrm>
          <a:prstGeom prst="rect">
            <a:avLst/>
          </a:prstGeom>
          <a:blipFill>
            <a:blip r:embed="rId3" cstate="print"/>
            <a:stretch>
              <a:fillRect/>
            </a:stretch>
          </a:blipFill>
        </p:spPr>
        <p:txBody>
          <a:bodyPr wrap="square" lIns="0" tIns="0" rIns="0" bIns="0" rtlCol="0"/>
          <a:lstStyle/>
          <a:p>
            <a:endParaRPr/>
          </a:p>
        </p:txBody>
      </p:sp>
      <p:sp>
        <p:nvSpPr>
          <p:cNvPr id="10" name="object 6">
            <a:extLst>
              <a:ext uri="{FF2B5EF4-FFF2-40B4-BE49-F238E27FC236}">
                <a16:creationId xmlns:a16="http://schemas.microsoft.com/office/drawing/2014/main" id="{9A0D851E-D761-4072-9412-4C662CBF7421}"/>
              </a:ext>
            </a:extLst>
          </p:cNvPr>
          <p:cNvSpPr txBox="1"/>
          <p:nvPr/>
        </p:nvSpPr>
        <p:spPr>
          <a:xfrm>
            <a:off x="9250753" y="4640611"/>
            <a:ext cx="2550795" cy="764312"/>
          </a:xfrm>
          <a:prstGeom prst="rect">
            <a:avLst/>
          </a:prstGeom>
        </p:spPr>
        <p:txBody>
          <a:bodyPr vert="horz" wrap="square" lIns="0" tIns="12700" rIns="0" bIns="0" rtlCol="0">
            <a:spAutoFit/>
          </a:bodyPr>
          <a:lstStyle/>
          <a:p>
            <a:pPr marL="12700">
              <a:lnSpc>
                <a:spcPct val="100000"/>
              </a:lnSpc>
              <a:spcBef>
                <a:spcPts val="100"/>
              </a:spcBef>
            </a:pPr>
            <a:r>
              <a:rPr lang="en-US" sz="2400" b="1" spc="-95" dirty="0" err="1">
                <a:latin typeface="Times New Roman"/>
                <a:cs typeface="Times New Roman"/>
              </a:rPr>
              <a:t>Utilizadas</a:t>
            </a:r>
            <a:r>
              <a:rPr lang="en-US" sz="2400" b="1" spc="-95" dirty="0">
                <a:latin typeface="Times New Roman"/>
                <a:cs typeface="Times New Roman"/>
              </a:rPr>
              <a:t> </a:t>
            </a:r>
            <a:r>
              <a:rPr lang="en-US" sz="2400" b="1" spc="-95" dirty="0" err="1">
                <a:latin typeface="Times New Roman"/>
                <a:cs typeface="Times New Roman"/>
              </a:rPr>
              <a:t>en</a:t>
            </a:r>
            <a:r>
              <a:rPr lang="en-US" sz="2400" b="1" spc="-95" dirty="0">
                <a:latin typeface="Times New Roman"/>
                <a:cs typeface="Times New Roman"/>
              </a:rPr>
              <a:t>:</a:t>
            </a:r>
          </a:p>
          <a:p>
            <a:pPr marL="12700">
              <a:lnSpc>
                <a:spcPct val="100000"/>
              </a:lnSpc>
              <a:spcBef>
                <a:spcPts val="100"/>
              </a:spcBef>
            </a:pPr>
            <a:r>
              <a:rPr sz="2400" spc="-95" dirty="0">
                <a:latin typeface="Times New Roman"/>
                <a:cs typeface="Times New Roman"/>
              </a:rPr>
              <a:t>HP, </a:t>
            </a:r>
            <a:r>
              <a:rPr sz="2400" dirty="0" err="1">
                <a:latin typeface="Times New Roman"/>
                <a:cs typeface="Times New Roman"/>
              </a:rPr>
              <a:t>Infojobs</a:t>
            </a:r>
            <a:r>
              <a:rPr lang="en-US" sz="2400" dirty="0">
                <a:latin typeface="Times New Roman"/>
                <a:cs typeface="Times New Roman"/>
              </a:rPr>
              <a:t>,</a:t>
            </a:r>
            <a:r>
              <a:rPr sz="2400" spc="20" dirty="0">
                <a:latin typeface="Times New Roman"/>
                <a:cs typeface="Times New Roman"/>
              </a:rPr>
              <a:t> </a:t>
            </a:r>
            <a:r>
              <a:rPr sz="2400" dirty="0">
                <a:latin typeface="Times New Roman"/>
                <a:cs typeface="Times New Roman"/>
              </a:rPr>
              <a:t>Cisco</a:t>
            </a:r>
          </a:p>
        </p:txBody>
      </p:sp>
      <p:sp>
        <p:nvSpPr>
          <p:cNvPr id="11" name="object 7">
            <a:extLst>
              <a:ext uri="{FF2B5EF4-FFF2-40B4-BE49-F238E27FC236}">
                <a16:creationId xmlns:a16="http://schemas.microsoft.com/office/drawing/2014/main" id="{8850151D-3D9B-4855-84C2-818D15E83497}"/>
              </a:ext>
            </a:extLst>
          </p:cNvPr>
          <p:cNvSpPr/>
          <p:nvPr/>
        </p:nvSpPr>
        <p:spPr>
          <a:xfrm>
            <a:off x="5488366" y="3323853"/>
            <a:ext cx="3219770" cy="218889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1717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BCB6314-A5E9-4120-BC84-9C7A04A80E67}"/>
              </a:ext>
            </a:extLst>
          </p:cNvPr>
          <p:cNvSpPr/>
          <p:nvPr/>
        </p:nvSpPr>
        <p:spPr>
          <a:xfrm>
            <a:off x="3590619" y="2680812"/>
            <a:ext cx="5010761" cy="149637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85837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MONGODB</a:t>
            </a:r>
          </a:p>
        </p:txBody>
      </p:sp>
      <p:sp>
        <p:nvSpPr>
          <p:cNvPr id="7" name="object 4">
            <a:extLst>
              <a:ext uri="{FF2B5EF4-FFF2-40B4-BE49-F238E27FC236}">
                <a16:creationId xmlns:a16="http://schemas.microsoft.com/office/drawing/2014/main" id="{769461C3-9760-4799-8DD7-CA8313AFBDCC}"/>
              </a:ext>
            </a:extLst>
          </p:cNvPr>
          <p:cNvSpPr txBox="1"/>
          <p:nvPr/>
        </p:nvSpPr>
        <p:spPr>
          <a:xfrm>
            <a:off x="717930" y="1713229"/>
            <a:ext cx="6820790" cy="3961982"/>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Lst>
            </a:pPr>
            <a:r>
              <a:rPr sz="2400" b="1" spc="-5" dirty="0">
                <a:latin typeface="Arial"/>
                <a:cs typeface="Arial"/>
              </a:rPr>
              <a:t>MongoDB </a:t>
            </a:r>
            <a:r>
              <a:rPr sz="2400" spc="-5" dirty="0">
                <a:latin typeface="Arial"/>
                <a:cs typeface="Arial"/>
              </a:rPr>
              <a:t>(de la palabra en </a:t>
            </a:r>
            <a:r>
              <a:rPr sz="2400" spc="-10" dirty="0">
                <a:latin typeface="Arial"/>
                <a:cs typeface="Arial"/>
              </a:rPr>
              <a:t>ingles </a:t>
            </a:r>
            <a:r>
              <a:rPr sz="2400" dirty="0">
                <a:latin typeface="Arial"/>
                <a:cs typeface="Arial"/>
              </a:rPr>
              <a:t>“</a:t>
            </a:r>
            <a:r>
              <a:rPr sz="2400" b="1" dirty="0">
                <a:latin typeface="Arial"/>
                <a:cs typeface="Arial"/>
              </a:rPr>
              <a:t>humongous</a:t>
            </a:r>
            <a:r>
              <a:rPr sz="2400" dirty="0">
                <a:latin typeface="Arial"/>
                <a:cs typeface="Arial"/>
              </a:rPr>
              <a:t>” </a:t>
            </a:r>
            <a:r>
              <a:rPr lang="es-PE" sz="2400" spc="-10" dirty="0">
                <a:latin typeface="Arial"/>
                <a:cs typeface="Arial"/>
              </a:rPr>
              <a:t>que </a:t>
            </a:r>
            <a:r>
              <a:rPr sz="2400" spc="-5" dirty="0" err="1">
                <a:latin typeface="Arial"/>
                <a:cs typeface="Arial"/>
              </a:rPr>
              <a:t>significa</a:t>
            </a:r>
            <a:r>
              <a:rPr sz="2400" spc="-5" dirty="0">
                <a:latin typeface="Arial"/>
                <a:cs typeface="Arial"/>
              </a:rPr>
              <a:t>  enorme) es un sistema de </a:t>
            </a:r>
            <a:r>
              <a:rPr lang="es-PE" sz="2400" spc="-5" dirty="0">
                <a:latin typeface="Arial"/>
                <a:cs typeface="Arial"/>
              </a:rPr>
              <a:t>base de datos </a:t>
            </a:r>
            <a:r>
              <a:rPr sz="2400" spc="-5" dirty="0">
                <a:latin typeface="Arial"/>
                <a:cs typeface="Arial"/>
              </a:rPr>
              <a:t>NoSQL </a:t>
            </a:r>
            <a:r>
              <a:rPr sz="2400" spc="-5" dirty="0">
                <a:solidFill>
                  <a:srgbClr val="FF0000"/>
                </a:solidFill>
                <a:latin typeface="Arial"/>
                <a:cs typeface="Arial"/>
              </a:rPr>
              <a:t>orientado a  documentos</a:t>
            </a:r>
            <a:endParaRPr sz="2400" dirty="0">
              <a:latin typeface="Arial"/>
              <a:cs typeface="Arial"/>
            </a:endParaRPr>
          </a:p>
          <a:p>
            <a:pPr marL="355600" marR="827405" indent="-342900">
              <a:lnSpc>
                <a:spcPct val="100000"/>
              </a:lnSpc>
              <a:spcBef>
                <a:spcPts val="459"/>
              </a:spcBef>
              <a:buChar char="•"/>
              <a:tabLst>
                <a:tab pos="354965" algn="l"/>
                <a:tab pos="355600" algn="l"/>
              </a:tabLst>
            </a:pPr>
            <a:r>
              <a:rPr sz="2400" spc="-5" dirty="0">
                <a:latin typeface="Arial"/>
                <a:cs typeface="Arial"/>
              </a:rPr>
              <a:t>MongoDB guarda estructuras de datos en documentos  tipo </a:t>
            </a:r>
            <a:r>
              <a:rPr sz="2400" spc="-10" dirty="0">
                <a:solidFill>
                  <a:srgbClr val="FF0000"/>
                </a:solidFill>
                <a:latin typeface="Arial"/>
                <a:cs typeface="Arial"/>
              </a:rPr>
              <a:t>BSON </a:t>
            </a:r>
            <a:r>
              <a:rPr sz="2400" spc="-5" dirty="0">
                <a:latin typeface="Arial"/>
                <a:cs typeface="Arial"/>
              </a:rPr>
              <a:t>(</a:t>
            </a:r>
            <a:r>
              <a:rPr sz="2400" i="1" spc="-5" dirty="0">
                <a:latin typeface="Arial"/>
                <a:cs typeface="Arial"/>
              </a:rPr>
              <a:t>Binary JSON </a:t>
            </a:r>
            <a:r>
              <a:rPr sz="2400" spc="-5" dirty="0">
                <a:latin typeface="Arial"/>
                <a:cs typeface="Arial"/>
              </a:rPr>
              <a:t>(JSON</a:t>
            </a:r>
            <a:r>
              <a:rPr sz="2400" spc="80" dirty="0">
                <a:latin typeface="Arial"/>
                <a:cs typeface="Arial"/>
              </a:rPr>
              <a:t> </a:t>
            </a:r>
            <a:r>
              <a:rPr sz="2400" spc="-5" dirty="0">
                <a:latin typeface="Arial"/>
                <a:cs typeface="Arial"/>
              </a:rPr>
              <a:t>Binario))</a:t>
            </a:r>
            <a:endParaRPr sz="2400" dirty="0">
              <a:latin typeface="Arial"/>
              <a:cs typeface="Arial"/>
            </a:endParaRPr>
          </a:p>
          <a:p>
            <a:pPr marL="355600" indent="-342900">
              <a:lnSpc>
                <a:spcPct val="100000"/>
              </a:lnSpc>
              <a:spcBef>
                <a:spcPts val="455"/>
              </a:spcBef>
              <a:buChar char="•"/>
              <a:tabLst>
                <a:tab pos="354965" algn="l"/>
                <a:tab pos="355600" algn="l"/>
              </a:tabLst>
            </a:pPr>
            <a:r>
              <a:rPr sz="2400" spc="-5" dirty="0">
                <a:latin typeface="Arial"/>
                <a:cs typeface="Arial"/>
              </a:rPr>
              <a:t>Implementada en</a:t>
            </a:r>
            <a:r>
              <a:rPr sz="2400" spc="65" dirty="0">
                <a:latin typeface="Arial"/>
                <a:cs typeface="Arial"/>
              </a:rPr>
              <a:t> </a:t>
            </a:r>
            <a:r>
              <a:rPr sz="2400" spc="-5" dirty="0">
                <a:latin typeface="Arial"/>
                <a:cs typeface="Arial"/>
              </a:rPr>
              <a:t>C++</a:t>
            </a:r>
            <a:endParaRPr sz="2400" dirty="0">
              <a:latin typeface="Arial"/>
              <a:cs typeface="Arial"/>
            </a:endParaRPr>
          </a:p>
          <a:p>
            <a:pPr marL="355600" indent="-342900">
              <a:lnSpc>
                <a:spcPct val="100000"/>
              </a:lnSpc>
              <a:spcBef>
                <a:spcPts val="455"/>
              </a:spcBef>
              <a:buChar char="•"/>
              <a:tabLst>
                <a:tab pos="354965" algn="l"/>
                <a:tab pos="355600" algn="l"/>
              </a:tabLst>
            </a:pPr>
            <a:r>
              <a:rPr lang="en-US" sz="2400" spc="-10" dirty="0">
                <a:latin typeface="Arial"/>
                <a:cs typeface="Arial"/>
              </a:rPr>
              <a:t>Uno de los </a:t>
            </a:r>
            <a:r>
              <a:rPr lang="en-US" sz="2400" spc="-10" dirty="0" err="1">
                <a:latin typeface="Arial"/>
                <a:cs typeface="Arial"/>
              </a:rPr>
              <a:t>motores</a:t>
            </a:r>
            <a:r>
              <a:rPr lang="en-US" sz="2400" spc="-10" dirty="0">
                <a:latin typeface="Arial"/>
                <a:cs typeface="Arial"/>
              </a:rPr>
              <a:t> </a:t>
            </a:r>
            <a:r>
              <a:rPr sz="2400" spc="-5" dirty="0">
                <a:latin typeface="Arial"/>
                <a:cs typeface="Arial"/>
              </a:rPr>
              <a:t>NoSQL </a:t>
            </a:r>
            <a:r>
              <a:rPr sz="2400" spc="-5" dirty="0" err="1">
                <a:latin typeface="Arial"/>
                <a:cs typeface="Arial"/>
              </a:rPr>
              <a:t>más</a:t>
            </a:r>
            <a:r>
              <a:rPr sz="2400" spc="90" dirty="0">
                <a:latin typeface="Arial"/>
                <a:cs typeface="Arial"/>
              </a:rPr>
              <a:t> </a:t>
            </a:r>
            <a:r>
              <a:rPr sz="2400" spc="-5" dirty="0" err="1">
                <a:latin typeface="Arial"/>
                <a:cs typeface="Arial"/>
              </a:rPr>
              <a:t>popular</a:t>
            </a:r>
            <a:r>
              <a:rPr lang="en-US" sz="2400" spc="-5" dirty="0" err="1">
                <a:latin typeface="Arial"/>
                <a:cs typeface="Arial"/>
              </a:rPr>
              <a:t>es</a:t>
            </a:r>
            <a:endParaRPr sz="2400" dirty="0">
              <a:latin typeface="Arial"/>
              <a:cs typeface="Arial"/>
            </a:endParaRPr>
          </a:p>
          <a:p>
            <a:pPr marL="355600" indent="-342900">
              <a:lnSpc>
                <a:spcPct val="100000"/>
              </a:lnSpc>
              <a:spcBef>
                <a:spcPts val="459"/>
              </a:spcBef>
              <a:buChar char="•"/>
              <a:tabLst>
                <a:tab pos="354965" algn="l"/>
                <a:tab pos="355600" algn="l"/>
              </a:tabLst>
            </a:pPr>
            <a:r>
              <a:rPr sz="2400" spc="-5" dirty="0">
                <a:latin typeface="Arial"/>
                <a:cs typeface="Arial"/>
              </a:rPr>
              <a:t>URL:</a:t>
            </a:r>
            <a:r>
              <a:rPr sz="2400" spc="10" dirty="0">
                <a:solidFill>
                  <a:srgbClr val="CCCCFF"/>
                </a:solidFill>
                <a:latin typeface="Arial"/>
                <a:cs typeface="Arial"/>
              </a:rPr>
              <a:t> </a:t>
            </a:r>
            <a:r>
              <a:rPr sz="2400" u="heavy" spc="-5" dirty="0">
                <a:solidFill>
                  <a:srgbClr val="CCCCFF"/>
                </a:solidFill>
                <a:uFill>
                  <a:solidFill>
                    <a:srgbClr val="CCCCFF"/>
                  </a:solidFill>
                </a:uFill>
                <a:latin typeface="Arial"/>
                <a:cs typeface="Arial"/>
                <a:hlinkClick r:id="rId3"/>
              </a:rPr>
              <a:t>http://www.mongodb.org/</a:t>
            </a:r>
            <a:endParaRPr sz="2400" dirty="0">
              <a:latin typeface="Arial"/>
              <a:cs typeface="Arial"/>
            </a:endParaRPr>
          </a:p>
        </p:txBody>
      </p:sp>
      <p:sp>
        <p:nvSpPr>
          <p:cNvPr id="13" name="object 2">
            <a:extLst>
              <a:ext uri="{FF2B5EF4-FFF2-40B4-BE49-F238E27FC236}">
                <a16:creationId xmlns:a16="http://schemas.microsoft.com/office/drawing/2014/main" id="{E5BED481-AFD5-45C3-9E97-6D1AFF0DDF2F}"/>
              </a:ext>
            </a:extLst>
          </p:cNvPr>
          <p:cNvSpPr/>
          <p:nvPr/>
        </p:nvSpPr>
        <p:spPr>
          <a:xfrm>
            <a:off x="7416335" y="2839006"/>
            <a:ext cx="4385213" cy="117998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4276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a:t>
            </a:r>
            <a:r>
              <a:rPr lang="es-PE" dirty="0"/>
              <a:t>ONGODB</a:t>
            </a:r>
          </a:p>
        </p:txBody>
      </p:sp>
      <p:pic>
        <p:nvPicPr>
          <p:cNvPr id="6" name="Picture 5">
            <a:extLst>
              <a:ext uri="{FF2B5EF4-FFF2-40B4-BE49-F238E27FC236}">
                <a16:creationId xmlns:a16="http://schemas.microsoft.com/office/drawing/2014/main" id="{D5AC05FD-91C2-4BAB-9347-75B069A1F360}"/>
              </a:ext>
            </a:extLst>
          </p:cNvPr>
          <p:cNvPicPr>
            <a:picLocks noChangeAspect="1"/>
          </p:cNvPicPr>
          <p:nvPr/>
        </p:nvPicPr>
        <p:blipFill>
          <a:blip r:embed="rId3"/>
          <a:stretch>
            <a:fillRect/>
          </a:stretch>
        </p:blipFill>
        <p:spPr>
          <a:xfrm>
            <a:off x="742948" y="1540762"/>
            <a:ext cx="5227320" cy="3365847"/>
          </a:xfrm>
          <a:prstGeom prst="rect">
            <a:avLst/>
          </a:prstGeom>
          <a:ln>
            <a:solidFill>
              <a:schemeClr val="bg1">
                <a:lumMod val="75000"/>
              </a:schemeClr>
            </a:solidFill>
          </a:ln>
        </p:spPr>
      </p:pic>
      <p:pic>
        <p:nvPicPr>
          <p:cNvPr id="9" name="Picture 8">
            <a:extLst>
              <a:ext uri="{FF2B5EF4-FFF2-40B4-BE49-F238E27FC236}">
                <a16:creationId xmlns:a16="http://schemas.microsoft.com/office/drawing/2014/main" id="{647C3886-7483-4ECB-A8F7-84B30F1AC694}"/>
              </a:ext>
            </a:extLst>
          </p:cNvPr>
          <p:cNvPicPr>
            <a:picLocks noChangeAspect="1"/>
          </p:cNvPicPr>
          <p:nvPr/>
        </p:nvPicPr>
        <p:blipFill>
          <a:blip r:embed="rId4"/>
          <a:stretch>
            <a:fillRect/>
          </a:stretch>
        </p:blipFill>
        <p:spPr>
          <a:xfrm>
            <a:off x="6564634" y="1540762"/>
            <a:ext cx="5008880" cy="3393361"/>
          </a:xfrm>
          <a:prstGeom prst="rect">
            <a:avLst/>
          </a:prstGeom>
          <a:ln>
            <a:solidFill>
              <a:schemeClr val="bg1">
                <a:lumMod val="75000"/>
              </a:schemeClr>
            </a:solidFill>
          </a:ln>
        </p:spPr>
      </p:pic>
      <p:sp>
        <p:nvSpPr>
          <p:cNvPr id="34" name="TextBox 33">
            <a:extLst>
              <a:ext uri="{FF2B5EF4-FFF2-40B4-BE49-F238E27FC236}">
                <a16:creationId xmlns:a16="http://schemas.microsoft.com/office/drawing/2014/main" id="{EF5C2EC5-C880-4958-B70D-DFE54508BE14}"/>
              </a:ext>
            </a:extLst>
          </p:cNvPr>
          <p:cNvSpPr txBox="1"/>
          <p:nvPr/>
        </p:nvSpPr>
        <p:spPr>
          <a:xfrm>
            <a:off x="742948" y="5033145"/>
            <a:ext cx="5227320" cy="307777"/>
          </a:xfrm>
          <a:prstGeom prst="rect">
            <a:avLst/>
          </a:prstGeom>
          <a:noFill/>
        </p:spPr>
        <p:txBody>
          <a:bodyPr wrap="square">
            <a:spAutoFit/>
          </a:bodyPr>
          <a:lstStyle/>
          <a:p>
            <a:pPr algn="ctr"/>
            <a:r>
              <a:rPr lang="es-PE" sz="1400" b="1" spc="-5" dirty="0">
                <a:latin typeface="Arial"/>
                <a:cs typeface="Arial"/>
              </a:rPr>
              <a:t>Bases de datos más utilizadas</a:t>
            </a:r>
            <a:endParaRPr lang="es-PE" b="1" dirty="0"/>
          </a:p>
        </p:txBody>
      </p:sp>
      <p:sp>
        <p:nvSpPr>
          <p:cNvPr id="35" name="TextBox 34">
            <a:extLst>
              <a:ext uri="{FF2B5EF4-FFF2-40B4-BE49-F238E27FC236}">
                <a16:creationId xmlns:a16="http://schemas.microsoft.com/office/drawing/2014/main" id="{F007D5AF-00E6-4245-B04F-F0564AC078DD}"/>
              </a:ext>
            </a:extLst>
          </p:cNvPr>
          <p:cNvSpPr txBox="1"/>
          <p:nvPr/>
        </p:nvSpPr>
        <p:spPr>
          <a:xfrm>
            <a:off x="6574228" y="5033145"/>
            <a:ext cx="5008880" cy="307777"/>
          </a:xfrm>
          <a:prstGeom prst="rect">
            <a:avLst/>
          </a:prstGeom>
          <a:noFill/>
        </p:spPr>
        <p:txBody>
          <a:bodyPr wrap="square">
            <a:spAutoFit/>
          </a:bodyPr>
          <a:lstStyle/>
          <a:p>
            <a:pPr algn="ctr"/>
            <a:r>
              <a:rPr lang="es-PE" sz="1400" b="1" spc="-5" dirty="0">
                <a:latin typeface="Arial"/>
                <a:cs typeface="Arial"/>
              </a:rPr>
              <a:t>Bases de datos más “deseadas”</a:t>
            </a:r>
            <a:endParaRPr lang="es-PE" b="1" dirty="0"/>
          </a:p>
        </p:txBody>
      </p:sp>
      <p:sp>
        <p:nvSpPr>
          <p:cNvPr id="37" name="TextBox 36">
            <a:extLst>
              <a:ext uri="{FF2B5EF4-FFF2-40B4-BE49-F238E27FC236}">
                <a16:creationId xmlns:a16="http://schemas.microsoft.com/office/drawing/2014/main" id="{CDACDE02-6AAC-434E-9415-0017B26DC847}"/>
              </a:ext>
            </a:extLst>
          </p:cNvPr>
          <p:cNvSpPr txBox="1"/>
          <p:nvPr/>
        </p:nvSpPr>
        <p:spPr>
          <a:xfrm>
            <a:off x="742948" y="5523012"/>
            <a:ext cx="6096000" cy="307777"/>
          </a:xfrm>
          <a:prstGeom prst="rect">
            <a:avLst/>
          </a:prstGeom>
          <a:noFill/>
        </p:spPr>
        <p:txBody>
          <a:bodyPr wrap="square">
            <a:spAutoFit/>
          </a:bodyPr>
          <a:lstStyle/>
          <a:p>
            <a:r>
              <a:rPr lang="es-PE" sz="1400" b="1" spc="-10" dirty="0">
                <a:latin typeface="Arial"/>
                <a:cs typeface="Arial"/>
              </a:rPr>
              <a:t>Fuente: </a:t>
            </a:r>
            <a:r>
              <a:rPr lang="es-PE" sz="1400" spc="-10" dirty="0" err="1">
                <a:latin typeface="Arial"/>
                <a:cs typeface="Arial"/>
              </a:rPr>
              <a:t>Stack</a:t>
            </a:r>
            <a:r>
              <a:rPr lang="es-PE" sz="1400" spc="-10" dirty="0">
                <a:latin typeface="Arial"/>
                <a:cs typeface="Arial"/>
              </a:rPr>
              <a:t> </a:t>
            </a:r>
            <a:r>
              <a:rPr lang="es-PE" sz="1400" spc="-10" dirty="0" err="1">
                <a:latin typeface="Arial"/>
                <a:cs typeface="Arial"/>
              </a:rPr>
              <a:t>Overflow</a:t>
            </a:r>
            <a:r>
              <a:rPr lang="es-PE" sz="1400" spc="-10" dirty="0">
                <a:latin typeface="Arial"/>
                <a:cs typeface="Arial"/>
              </a:rPr>
              <a:t> </a:t>
            </a:r>
            <a:r>
              <a:rPr lang="es-PE" sz="1400" spc="-10" dirty="0" err="1">
                <a:latin typeface="Arial"/>
                <a:cs typeface="Arial"/>
              </a:rPr>
              <a:t>Developer</a:t>
            </a:r>
            <a:r>
              <a:rPr lang="es-PE" sz="1400" spc="-10" dirty="0">
                <a:latin typeface="Arial"/>
                <a:cs typeface="Arial"/>
              </a:rPr>
              <a:t> </a:t>
            </a:r>
            <a:r>
              <a:rPr lang="es-PE" sz="1400" spc="-10" dirty="0" err="1">
                <a:latin typeface="Arial"/>
                <a:cs typeface="Arial"/>
              </a:rPr>
              <a:t>Survey</a:t>
            </a:r>
            <a:r>
              <a:rPr lang="es-PE" sz="1400" spc="-10" dirty="0">
                <a:latin typeface="Arial"/>
                <a:cs typeface="Arial"/>
              </a:rPr>
              <a:t> (2020)</a:t>
            </a:r>
            <a:endParaRPr lang="es-PE" dirty="0"/>
          </a:p>
        </p:txBody>
      </p:sp>
    </p:spTree>
    <p:extLst>
      <p:ext uri="{BB962C8B-B14F-4D97-AF65-F5344CB8AC3E}">
        <p14:creationId xmlns:p14="http://schemas.microsoft.com/office/powerpoint/2010/main" val="173077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PE"/>
              <a:t>AGENDA</a:t>
            </a:r>
            <a:endParaRPr/>
          </a:p>
        </p:txBody>
      </p:sp>
      <p:sp>
        <p:nvSpPr>
          <p:cNvPr id="47" name="Google Shape;47;p10"/>
          <p:cNvSpPr txBox="1">
            <a:spLocks noGrp="1"/>
          </p:cNvSpPr>
          <p:nvPr>
            <p:ph type="body" idx="1"/>
          </p:nvPr>
        </p:nvSpPr>
        <p:spPr>
          <a:xfrm>
            <a:off x="514349" y="1397576"/>
            <a:ext cx="11287200" cy="3943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dirty="0" err="1"/>
              <a:t>Tendencias</a:t>
            </a:r>
            <a:r>
              <a:rPr lang="en-US" dirty="0"/>
              <a:t>.</a:t>
            </a:r>
            <a:endParaRPr dirty="0"/>
          </a:p>
          <a:p>
            <a:pPr marL="457200" lvl="0" indent="-406400" algn="l" rtl="0">
              <a:spcBef>
                <a:spcPts val="0"/>
              </a:spcBef>
              <a:spcAft>
                <a:spcPts val="0"/>
              </a:spcAft>
              <a:buSzPts val="2800"/>
              <a:buChar char="•"/>
            </a:pPr>
            <a:r>
              <a:rPr lang="en-US" dirty="0"/>
              <a:t>Bases de </a:t>
            </a:r>
            <a:r>
              <a:rPr lang="en-US" dirty="0" err="1"/>
              <a:t>Datos</a:t>
            </a:r>
            <a:r>
              <a:rPr lang="en-US" dirty="0"/>
              <a:t> NoSQL.</a:t>
            </a:r>
          </a:p>
          <a:p>
            <a:pPr marL="457200" lvl="0" indent="-406400" algn="l" rtl="0">
              <a:spcBef>
                <a:spcPts val="0"/>
              </a:spcBef>
              <a:spcAft>
                <a:spcPts val="0"/>
              </a:spcAft>
              <a:buSzPts val="2800"/>
              <a:buChar char="•"/>
            </a:pPr>
            <a:r>
              <a:rPr lang="en-US" dirty="0" err="1"/>
              <a:t>Tipos</a:t>
            </a:r>
            <a:r>
              <a:rPr lang="en-US" dirty="0"/>
              <a:t> de Bases de </a:t>
            </a:r>
            <a:r>
              <a:rPr lang="en-US" dirty="0" err="1"/>
              <a:t>Datos</a:t>
            </a:r>
            <a:r>
              <a:rPr lang="en-US" dirty="0"/>
              <a:t> NoSQL.</a:t>
            </a:r>
          </a:p>
          <a:p>
            <a:pPr marL="457200" lvl="0" indent="-406400" algn="l" rtl="0">
              <a:spcBef>
                <a:spcPts val="0"/>
              </a:spcBef>
              <a:spcAft>
                <a:spcPts val="0"/>
              </a:spcAft>
              <a:buSzPts val="2800"/>
              <a:buChar char="•"/>
            </a:pPr>
            <a:r>
              <a:rPr lang="en-US" dirty="0"/>
              <a:t>MongoDB – </a:t>
            </a:r>
            <a:r>
              <a:rPr lang="en-US" dirty="0" err="1"/>
              <a:t>Primeros</a:t>
            </a:r>
            <a:r>
              <a:rPr lang="en-US" dirty="0"/>
              <a:t> pasos.</a:t>
            </a:r>
          </a:p>
          <a:p>
            <a:pPr marL="457200" lvl="0" indent="-406400" algn="l" rtl="0">
              <a:spcBef>
                <a:spcPts val="0"/>
              </a:spcBef>
              <a:spcAft>
                <a:spcPts val="0"/>
              </a:spcAft>
              <a:buSzPts val="2800"/>
              <a:buChar char="•"/>
            </a:pPr>
            <a:r>
              <a:rPr lang="en-US" dirty="0" err="1"/>
              <a:t>Operaciones</a:t>
            </a:r>
            <a:r>
              <a:rPr lang="en-US" dirty="0"/>
              <a:t> CRUD con MongoDB.</a:t>
            </a:r>
          </a:p>
          <a:p>
            <a:pPr marL="50800" lvl="0" indent="0" algn="l" rtl="0">
              <a:spcBef>
                <a:spcPts val="0"/>
              </a:spcBef>
              <a:spcAft>
                <a:spcPts val="0"/>
              </a:spcAft>
              <a:buSzPts val="280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QUIÉNES UTILIZAN MONGODB</a:t>
            </a:r>
            <a:endParaRPr lang="es-PE" dirty="0"/>
          </a:p>
        </p:txBody>
      </p:sp>
      <p:sp>
        <p:nvSpPr>
          <p:cNvPr id="8" name="object 2">
            <a:extLst>
              <a:ext uri="{FF2B5EF4-FFF2-40B4-BE49-F238E27FC236}">
                <a16:creationId xmlns:a16="http://schemas.microsoft.com/office/drawing/2014/main" id="{2EC6BD88-11BD-4BE3-BED3-74641AA8D54E}"/>
              </a:ext>
            </a:extLst>
          </p:cNvPr>
          <p:cNvSpPr/>
          <p:nvPr/>
        </p:nvSpPr>
        <p:spPr>
          <a:xfrm>
            <a:off x="1648023" y="1551337"/>
            <a:ext cx="1333970" cy="540500"/>
          </a:xfrm>
          <a:prstGeom prst="rect">
            <a:avLst/>
          </a:prstGeom>
          <a:blipFill>
            <a:blip r:embed="rId3" cstate="print"/>
            <a:stretch>
              <a:fillRect/>
            </a:stretch>
          </a:blipFill>
        </p:spPr>
        <p:txBody>
          <a:bodyPr wrap="square" lIns="0" tIns="0" rIns="0" bIns="0" rtlCol="0"/>
          <a:lstStyle/>
          <a:p>
            <a:endParaRPr/>
          </a:p>
        </p:txBody>
      </p:sp>
      <p:sp>
        <p:nvSpPr>
          <p:cNvPr id="10" name="object 3">
            <a:extLst>
              <a:ext uri="{FF2B5EF4-FFF2-40B4-BE49-F238E27FC236}">
                <a16:creationId xmlns:a16="http://schemas.microsoft.com/office/drawing/2014/main" id="{237253B2-FCF2-49D2-AEB5-9D18554633A6}"/>
              </a:ext>
            </a:extLst>
          </p:cNvPr>
          <p:cNvSpPr/>
          <p:nvPr/>
        </p:nvSpPr>
        <p:spPr>
          <a:xfrm>
            <a:off x="4725995" y="1445924"/>
            <a:ext cx="1333970" cy="541606"/>
          </a:xfrm>
          <a:prstGeom prst="rect">
            <a:avLst/>
          </a:prstGeom>
          <a:blipFill>
            <a:blip r:embed="rId4" cstate="print"/>
            <a:stretch>
              <a:fillRect/>
            </a:stretch>
          </a:blipFill>
        </p:spPr>
        <p:txBody>
          <a:bodyPr wrap="square" lIns="0" tIns="0" rIns="0" bIns="0" rtlCol="0"/>
          <a:lstStyle/>
          <a:p>
            <a:endParaRPr/>
          </a:p>
        </p:txBody>
      </p:sp>
      <p:sp>
        <p:nvSpPr>
          <p:cNvPr id="11" name="object 4">
            <a:extLst>
              <a:ext uri="{FF2B5EF4-FFF2-40B4-BE49-F238E27FC236}">
                <a16:creationId xmlns:a16="http://schemas.microsoft.com/office/drawing/2014/main" id="{92844894-3565-478F-A217-36C3112D0C5A}"/>
              </a:ext>
            </a:extLst>
          </p:cNvPr>
          <p:cNvSpPr/>
          <p:nvPr/>
        </p:nvSpPr>
        <p:spPr>
          <a:xfrm>
            <a:off x="7747739" y="1421305"/>
            <a:ext cx="1118791" cy="599049"/>
          </a:xfrm>
          <a:prstGeom prst="rect">
            <a:avLst/>
          </a:prstGeom>
          <a:blipFill>
            <a:blip r:embed="rId5"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73A58CA9-A3A7-4BC0-BA74-B0282A09DC9E}"/>
              </a:ext>
            </a:extLst>
          </p:cNvPr>
          <p:cNvSpPr/>
          <p:nvPr/>
        </p:nvSpPr>
        <p:spPr>
          <a:xfrm>
            <a:off x="10489622" y="1520499"/>
            <a:ext cx="1185751" cy="229303"/>
          </a:xfrm>
          <a:prstGeom prst="rect">
            <a:avLst/>
          </a:prstGeom>
          <a:blipFill>
            <a:blip r:embed="rId6" cstate="print"/>
            <a:stretch>
              <a:fillRect/>
            </a:stretch>
          </a:blipFill>
        </p:spPr>
        <p:txBody>
          <a:bodyPr wrap="square" lIns="0" tIns="0" rIns="0" bIns="0" rtlCol="0"/>
          <a:lstStyle/>
          <a:p>
            <a:endParaRPr/>
          </a:p>
        </p:txBody>
      </p:sp>
      <p:sp>
        <p:nvSpPr>
          <p:cNvPr id="13" name="object 6">
            <a:extLst>
              <a:ext uri="{FF2B5EF4-FFF2-40B4-BE49-F238E27FC236}">
                <a16:creationId xmlns:a16="http://schemas.microsoft.com/office/drawing/2014/main" id="{63EEE4B1-AD23-4A0E-B171-E4D0F6E67156}"/>
              </a:ext>
            </a:extLst>
          </p:cNvPr>
          <p:cNvSpPr/>
          <p:nvPr/>
        </p:nvSpPr>
        <p:spPr>
          <a:xfrm>
            <a:off x="1656258" y="2525424"/>
            <a:ext cx="1193986" cy="467750"/>
          </a:xfrm>
          <a:prstGeom prst="rect">
            <a:avLst/>
          </a:prstGeom>
          <a:blipFill>
            <a:blip r:embed="rId7" cstate="print"/>
            <a:stretch>
              <a:fillRect/>
            </a:stretch>
          </a:blipFill>
        </p:spPr>
        <p:txBody>
          <a:bodyPr wrap="square" lIns="0" tIns="0" rIns="0" bIns="0" rtlCol="0"/>
          <a:lstStyle/>
          <a:p>
            <a:endParaRPr/>
          </a:p>
        </p:txBody>
      </p:sp>
      <p:sp>
        <p:nvSpPr>
          <p:cNvPr id="14" name="object 7">
            <a:extLst>
              <a:ext uri="{FF2B5EF4-FFF2-40B4-BE49-F238E27FC236}">
                <a16:creationId xmlns:a16="http://schemas.microsoft.com/office/drawing/2014/main" id="{94633FE9-5DE2-4D56-98D7-493B8EE7794E}"/>
              </a:ext>
            </a:extLst>
          </p:cNvPr>
          <p:cNvSpPr/>
          <p:nvPr/>
        </p:nvSpPr>
        <p:spPr>
          <a:xfrm>
            <a:off x="4825770" y="3133388"/>
            <a:ext cx="1175151" cy="1245964"/>
          </a:xfrm>
          <a:prstGeom prst="rect">
            <a:avLst/>
          </a:prstGeom>
          <a:blipFill>
            <a:blip r:embed="rId8" cstate="print"/>
            <a:stretch>
              <a:fillRect/>
            </a:stretch>
          </a:blipFill>
        </p:spPr>
        <p:txBody>
          <a:bodyPr wrap="square" lIns="0" tIns="0" rIns="0" bIns="0" rtlCol="0"/>
          <a:lstStyle/>
          <a:p>
            <a:endParaRPr/>
          </a:p>
        </p:txBody>
      </p:sp>
      <p:sp>
        <p:nvSpPr>
          <p:cNvPr id="15" name="object 8">
            <a:extLst>
              <a:ext uri="{FF2B5EF4-FFF2-40B4-BE49-F238E27FC236}">
                <a16:creationId xmlns:a16="http://schemas.microsoft.com/office/drawing/2014/main" id="{D25F40BB-3856-4931-B0EA-26C004B7B423}"/>
              </a:ext>
            </a:extLst>
          </p:cNvPr>
          <p:cNvSpPr/>
          <p:nvPr/>
        </p:nvSpPr>
        <p:spPr>
          <a:xfrm>
            <a:off x="4779755" y="2252472"/>
            <a:ext cx="1191473" cy="532447"/>
          </a:xfrm>
          <a:prstGeom prst="rect">
            <a:avLst/>
          </a:prstGeom>
          <a:blipFill>
            <a:blip r:embed="rId9" cstate="print"/>
            <a:stretch>
              <a:fillRect/>
            </a:stretch>
          </a:blipFill>
        </p:spPr>
        <p:txBody>
          <a:bodyPr wrap="square" lIns="0" tIns="0" rIns="0" bIns="0" rtlCol="0"/>
          <a:lstStyle/>
          <a:p>
            <a:endParaRPr/>
          </a:p>
        </p:txBody>
      </p:sp>
      <p:sp>
        <p:nvSpPr>
          <p:cNvPr id="16" name="object 9">
            <a:extLst>
              <a:ext uri="{FF2B5EF4-FFF2-40B4-BE49-F238E27FC236}">
                <a16:creationId xmlns:a16="http://schemas.microsoft.com/office/drawing/2014/main" id="{EB7B353F-FEA0-4028-AA33-5BA270ED5A72}"/>
              </a:ext>
            </a:extLst>
          </p:cNvPr>
          <p:cNvSpPr/>
          <p:nvPr/>
        </p:nvSpPr>
        <p:spPr>
          <a:xfrm>
            <a:off x="7757930" y="2375344"/>
            <a:ext cx="1248598" cy="409575"/>
          </a:xfrm>
          <a:prstGeom prst="rect">
            <a:avLst/>
          </a:prstGeom>
          <a:blipFill>
            <a:blip r:embed="rId10" cstate="print"/>
            <a:stretch>
              <a:fillRect/>
            </a:stretch>
          </a:blipFill>
        </p:spPr>
        <p:txBody>
          <a:bodyPr wrap="square" lIns="0" tIns="0" rIns="0" bIns="0" rtlCol="0"/>
          <a:lstStyle/>
          <a:p>
            <a:endParaRPr/>
          </a:p>
        </p:txBody>
      </p:sp>
      <p:sp>
        <p:nvSpPr>
          <p:cNvPr id="17" name="object 10">
            <a:extLst>
              <a:ext uri="{FF2B5EF4-FFF2-40B4-BE49-F238E27FC236}">
                <a16:creationId xmlns:a16="http://schemas.microsoft.com/office/drawing/2014/main" id="{66D65A33-0426-440D-A5B2-38E76FD41105}"/>
              </a:ext>
            </a:extLst>
          </p:cNvPr>
          <p:cNvSpPr/>
          <p:nvPr/>
        </p:nvSpPr>
        <p:spPr>
          <a:xfrm>
            <a:off x="1798041" y="3376283"/>
            <a:ext cx="1043530" cy="1176848"/>
          </a:xfrm>
          <a:prstGeom prst="rect">
            <a:avLst/>
          </a:prstGeom>
          <a:blipFill>
            <a:blip r:embed="rId11" cstate="print"/>
            <a:stretch>
              <a:fillRect/>
            </a:stretch>
          </a:blipFill>
        </p:spPr>
        <p:txBody>
          <a:bodyPr wrap="square" lIns="0" tIns="0" rIns="0" bIns="0" rtlCol="0"/>
          <a:lstStyle/>
          <a:p>
            <a:endParaRPr/>
          </a:p>
        </p:txBody>
      </p:sp>
      <p:sp>
        <p:nvSpPr>
          <p:cNvPr id="18" name="object 11">
            <a:extLst>
              <a:ext uri="{FF2B5EF4-FFF2-40B4-BE49-F238E27FC236}">
                <a16:creationId xmlns:a16="http://schemas.microsoft.com/office/drawing/2014/main" id="{B3F4A78D-50CE-4D30-9838-52F3DD146042}"/>
              </a:ext>
            </a:extLst>
          </p:cNvPr>
          <p:cNvSpPr/>
          <p:nvPr/>
        </p:nvSpPr>
        <p:spPr>
          <a:xfrm>
            <a:off x="10471796" y="2284476"/>
            <a:ext cx="1173971" cy="404128"/>
          </a:xfrm>
          <a:prstGeom prst="rect">
            <a:avLst/>
          </a:prstGeom>
          <a:blipFill>
            <a:blip r:embed="rId12" cstate="print"/>
            <a:stretch>
              <a:fillRect/>
            </a:stretch>
          </a:blipFill>
        </p:spPr>
        <p:txBody>
          <a:bodyPr wrap="square" lIns="0" tIns="0" rIns="0" bIns="0" rtlCol="0"/>
          <a:lstStyle/>
          <a:p>
            <a:endParaRPr/>
          </a:p>
        </p:txBody>
      </p:sp>
      <p:sp>
        <p:nvSpPr>
          <p:cNvPr id="19" name="object 12">
            <a:extLst>
              <a:ext uri="{FF2B5EF4-FFF2-40B4-BE49-F238E27FC236}">
                <a16:creationId xmlns:a16="http://schemas.microsoft.com/office/drawing/2014/main" id="{8A6C0AAA-1C48-4394-83A7-AA676BBE9BF6}"/>
              </a:ext>
            </a:extLst>
          </p:cNvPr>
          <p:cNvSpPr/>
          <p:nvPr/>
        </p:nvSpPr>
        <p:spPr>
          <a:xfrm>
            <a:off x="7756651" y="3334089"/>
            <a:ext cx="1348023" cy="741297"/>
          </a:xfrm>
          <a:prstGeom prst="rect">
            <a:avLst/>
          </a:prstGeom>
          <a:blipFill>
            <a:blip r:embed="rId13" cstate="print"/>
            <a:stretch>
              <a:fillRect/>
            </a:stretch>
          </a:blipFill>
        </p:spPr>
        <p:txBody>
          <a:bodyPr wrap="square" lIns="0" tIns="0" rIns="0" bIns="0" rtlCol="0"/>
          <a:lstStyle/>
          <a:p>
            <a:endParaRPr/>
          </a:p>
        </p:txBody>
      </p:sp>
      <p:sp>
        <p:nvSpPr>
          <p:cNvPr id="20" name="object 13">
            <a:extLst>
              <a:ext uri="{FF2B5EF4-FFF2-40B4-BE49-F238E27FC236}">
                <a16:creationId xmlns:a16="http://schemas.microsoft.com/office/drawing/2014/main" id="{A895F999-9E09-43A0-B3C5-8256A454E9A1}"/>
              </a:ext>
            </a:extLst>
          </p:cNvPr>
          <p:cNvSpPr/>
          <p:nvPr/>
        </p:nvSpPr>
        <p:spPr>
          <a:xfrm>
            <a:off x="10416628" y="3196613"/>
            <a:ext cx="1204363" cy="1207681"/>
          </a:xfrm>
          <a:prstGeom prst="rect">
            <a:avLst/>
          </a:prstGeom>
          <a:blipFill>
            <a:blip r:embed="rId14" cstate="print"/>
            <a:stretch>
              <a:fillRect/>
            </a:stretch>
          </a:blipFill>
        </p:spPr>
        <p:txBody>
          <a:bodyPr wrap="square" lIns="0" tIns="0" rIns="0" bIns="0" rtlCol="0"/>
          <a:lstStyle/>
          <a:p>
            <a:endParaRPr/>
          </a:p>
        </p:txBody>
      </p:sp>
      <p:sp>
        <p:nvSpPr>
          <p:cNvPr id="21" name="object 14">
            <a:extLst>
              <a:ext uri="{FF2B5EF4-FFF2-40B4-BE49-F238E27FC236}">
                <a16:creationId xmlns:a16="http://schemas.microsoft.com/office/drawing/2014/main" id="{825B2E43-B1F3-4DC2-B1FD-044F04C234D2}"/>
              </a:ext>
            </a:extLst>
          </p:cNvPr>
          <p:cNvSpPr/>
          <p:nvPr/>
        </p:nvSpPr>
        <p:spPr>
          <a:xfrm>
            <a:off x="1413771" y="4932742"/>
            <a:ext cx="2040940" cy="838180"/>
          </a:xfrm>
          <a:prstGeom prst="rect">
            <a:avLst/>
          </a:prstGeom>
          <a:blipFill>
            <a:blip r:embed="rId15" cstate="print"/>
            <a:stretch>
              <a:fillRect/>
            </a:stretch>
          </a:blipFill>
        </p:spPr>
        <p:txBody>
          <a:bodyPr wrap="square" lIns="0" tIns="0" rIns="0" bIns="0" rtlCol="0"/>
          <a:lstStyle/>
          <a:p>
            <a:endParaRPr/>
          </a:p>
        </p:txBody>
      </p:sp>
      <p:sp>
        <p:nvSpPr>
          <p:cNvPr id="22" name="object 15">
            <a:extLst>
              <a:ext uri="{FF2B5EF4-FFF2-40B4-BE49-F238E27FC236}">
                <a16:creationId xmlns:a16="http://schemas.microsoft.com/office/drawing/2014/main" id="{93B23806-453B-4959-BD4F-2F272DABE5FC}"/>
              </a:ext>
            </a:extLst>
          </p:cNvPr>
          <p:cNvSpPr/>
          <p:nvPr/>
        </p:nvSpPr>
        <p:spPr>
          <a:xfrm>
            <a:off x="4517135" y="4998852"/>
            <a:ext cx="1786754" cy="471114"/>
          </a:xfrm>
          <a:prstGeom prst="rect">
            <a:avLst/>
          </a:prstGeom>
          <a:blipFill>
            <a:blip r:embed="rId16" cstate="print"/>
            <a:stretch>
              <a:fillRect/>
            </a:stretch>
          </a:blipFill>
        </p:spPr>
        <p:txBody>
          <a:bodyPr wrap="square" lIns="0" tIns="0" rIns="0" bIns="0" rtlCol="0"/>
          <a:lstStyle/>
          <a:p>
            <a:endParaRPr/>
          </a:p>
        </p:txBody>
      </p:sp>
      <p:sp>
        <p:nvSpPr>
          <p:cNvPr id="23" name="object 16">
            <a:extLst>
              <a:ext uri="{FF2B5EF4-FFF2-40B4-BE49-F238E27FC236}">
                <a16:creationId xmlns:a16="http://schemas.microsoft.com/office/drawing/2014/main" id="{893C3780-3CDD-45F1-BDDA-F3587A844FBF}"/>
              </a:ext>
            </a:extLst>
          </p:cNvPr>
          <p:cNvSpPr/>
          <p:nvPr/>
        </p:nvSpPr>
        <p:spPr>
          <a:xfrm>
            <a:off x="10109708" y="4640579"/>
            <a:ext cx="1569720" cy="1203700"/>
          </a:xfrm>
          <a:prstGeom prst="rect">
            <a:avLst/>
          </a:prstGeom>
          <a:blipFill>
            <a:blip r:embed="rId17" cstate="print"/>
            <a:stretch>
              <a:fillRect/>
            </a:stretch>
          </a:blipFill>
        </p:spPr>
        <p:txBody>
          <a:bodyPr wrap="square" lIns="0" tIns="0" rIns="0" bIns="0" rtlCol="0"/>
          <a:lstStyle/>
          <a:p>
            <a:endParaRPr/>
          </a:p>
        </p:txBody>
      </p:sp>
      <p:sp>
        <p:nvSpPr>
          <p:cNvPr id="24" name="object 17">
            <a:extLst>
              <a:ext uri="{FF2B5EF4-FFF2-40B4-BE49-F238E27FC236}">
                <a16:creationId xmlns:a16="http://schemas.microsoft.com/office/drawing/2014/main" id="{AB0AF46A-5459-48EA-9193-2C0502F9E3DD}"/>
              </a:ext>
            </a:extLst>
          </p:cNvPr>
          <p:cNvSpPr/>
          <p:nvPr/>
        </p:nvSpPr>
        <p:spPr>
          <a:xfrm>
            <a:off x="7454848" y="4907536"/>
            <a:ext cx="1610505" cy="582052"/>
          </a:xfrm>
          <a:prstGeom prst="rect">
            <a:avLst/>
          </a:prstGeom>
          <a:blipFill>
            <a:blip r:embed="rId18"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9704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CONCEPTOS BÁSICOS</a:t>
            </a:r>
            <a:endParaRPr lang="es-PE" dirty="0"/>
          </a:p>
        </p:txBody>
      </p:sp>
      <p:graphicFrame>
        <p:nvGraphicFramePr>
          <p:cNvPr id="25" name="object 5">
            <a:extLst>
              <a:ext uri="{FF2B5EF4-FFF2-40B4-BE49-F238E27FC236}">
                <a16:creationId xmlns:a16="http://schemas.microsoft.com/office/drawing/2014/main" id="{5B3D484D-ED9B-4D3B-87D8-DD342ED1E5AC}"/>
              </a:ext>
            </a:extLst>
          </p:cNvPr>
          <p:cNvGraphicFramePr>
            <a:graphicFrameLocks noGrp="1"/>
          </p:cNvGraphicFramePr>
          <p:nvPr>
            <p:extLst>
              <p:ext uri="{D42A27DB-BD31-4B8C-83A1-F6EECF244321}">
                <p14:modId xmlns:p14="http://schemas.microsoft.com/office/powerpoint/2010/main" val="4151728649"/>
              </p:ext>
            </p:extLst>
          </p:nvPr>
        </p:nvGraphicFramePr>
        <p:xfrm>
          <a:off x="2616072" y="1574800"/>
          <a:ext cx="7584568" cy="4062264"/>
        </p:xfrm>
        <a:graphic>
          <a:graphicData uri="http://schemas.openxmlformats.org/drawingml/2006/table">
            <a:tbl>
              <a:tblPr firstRow="1" bandRow="1">
                <a:tableStyleId>{2D5ABB26-0587-4C30-8999-92F81FD0307C}</a:tableStyleId>
              </a:tblPr>
              <a:tblGrid>
                <a:gridCol w="3241371">
                  <a:extLst>
                    <a:ext uri="{9D8B030D-6E8A-4147-A177-3AD203B41FA5}">
                      <a16:colId xmlns:a16="http://schemas.microsoft.com/office/drawing/2014/main" val="20000"/>
                    </a:ext>
                  </a:extLst>
                </a:gridCol>
                <a:gridCol w="4343197">
                  <a:extLst>
                    <a:ext uri="{9D8B030D-6E8A-4147-A177-3AD203B41FA5}">
                      <a16:colId xmlns:a16="http://schemas.microsoft.com/office/drawing/2014/main" val="20001"/>
                    </a:ext>
                  </a:extLst>
                </a:gridCol>
              </a:tblGrid>
              <a:tr h="804622">
                <a:tc>
                  <a:txBody>
                    <a:bodyPr/>
                    <a:lstStyle/>
                    <a:p>
                      <a:pPr marL="113030" algn="ctr">
                        <a:lnSpc>
                          <a:spcPct val="100000"/>
                        </a:lnSpc>
                      </a:pPr>
                      <a:r>
                        <a:rPr lang="es-PE" sz="2200" b="1" spc="-5" noProof="0" dirty="0">
                          <a:latin typeface="Arial"/>
                          <a:cs typeface="Arial"/>
                        </a:rPr>
                        <a:t>BD Relacional</a:t>
                      </a:r>
                      <a:endParaRPr lang="es-PE" sz="2200" noProof="0" dirty="0">
                        <a:latin typeface="Arial"/>
                        <a:cs typeface="Arial"/>
                      </a:endParaRPr>
                    </a:p>
                  </a:txBody>
                  <a:tcPr marL="0" marR="0" marT="5080" marB="0" anchor="ctr">
                    <a:lnL w="12700">
                      <a:solidFill>
                        <a:srgbClr val="000000"/>
                      </a:solidFill>
                      <a:prstDash val="solid"/>
                    </a:lnL>
                    <a:lnT w="12700">
                      <a:solidFill>
                        <a:srgbClr val="000000"/>
                      </a:solidFill>
                      <a:prstDash val="solid"/>
                    </a:lnT>
                    <a:lnB w="12700">
                      <a:solidFill>
                        <a:srgbClr val="000000"/>
                      </a:solidFill>
                      <a:prstDash val="solid"/>
                    </a:lnB>
                    <a:solidFill>
                      <a:srgbClr val="FFCC99"/>
                    </a:solidFill>
                  </a:tcPr>
                </a:tc>
                <a:tc>
                  <a:txBody>
                    <a:bodyPr/>
                    <a:lstStyle/>
                    <a:p>
                      <a:pPr marL="156845" algn="ctr">
                        <a:lnSpc>
                          <a:spcPct val="100000"/>
                        </a:lnSpc>
                      </a:pPr>
                      <a:r>
                        <a:rPr lang="es-PE" sz="2200" b="1" spc="-5" noProof="0" dirty="0">
                          <a:latin typeface="Arial"/>
                          <a:cs typeface="Arial"/>
                        </a:rPr>
                        <a:t>MongoDB</a:t>
                      </a:r>
                      <a:endParaRPr lang="es-PE" sz="2200" noProof="0" dirty="0">
                        <a:latin typeface="Arial"/>
                        <a:cs typeface="Arial"/>
                      </a:endParaRPr>
                    </a:p>
                  </a:txBody>
                  <a:tcPr marL="0" marR="0" marT="5080" marB="0" anchor="ctr">
                    <a:lnR w="12700">
                      <a:solidFill>
                        <a:srgbClr val="000000"/>
                      </a:solidFill>
                      <a:prstDash val="solid"/>
                    </a:lnR>
                    <a:lnT w="12700">
                      <a:solidFill>
                        <a:srgbClr val="000000"/>
                      </a:solidFill>
                      <a:prstDash val="solid"/>
                    </a:lnT>
                    <a:lnB w="12700">
                      <a:solidFill>
                        <a:srgbClr val="000000"/>
                      </a:solidFill>
                      <a:prstDash val="solid"/>
                    </a:lnB>
                    <a:solidFill>
                      <a:srgbClr val="FFCC99"/>
                    </a:solidFill>
                  </a:tcPr>
                </a:tc>
                <a:extLst>
                  <a:ext uri="{0D108BD9-81ED-4DB2-BD59-A6C34878D82A}">
                    <a16:rowId xmlns:a16="http://schemas.microsoft.com/office/drawing/2014/main" val="10000"/>
                  </a:ext>
                </a:extLst>
              </a:tr>
              <a:tr h="756714">
                <a:tc>
                  <a:txBody>
                    <a:bodyPr/>
                    <a:lstStyle/>
                    <a:p>
                      <a:pPr marL="173990" algn="ctr">
                        <a:lnSpc>
                          <a:spcPts val="2070"/>
                        </a:lnSpc>
                      </a:pPr>
                      <a:r>
                        <a:rPr lang="es-PE" sz="2200" spc="-10" noProof="0">
                          <a:latin typeface="Arial"/>
                          <a:cs typeface="Arial"/>
                        </a:rPr>
                        <a:t>Tabla</a:t>
                      </a:r>
                      <a:endParaRPr lang="es-PE" sz="2200" noProof="0">
                        <a:latin typeface="Arial"/>
                        <a:cs typeface="Arial"/>
                      </a:endParaRPr>
                    </a:p>
                  </a:txBody>
                  <a:tcPr marL="0" marR="0" marT="0" marB="0" anchor="ctr">
                    <a:lnL w="12700">
                      <a:solidFill>
                        <a:srgbClr val="000000"/>
                      </a:solidFill>
                      <a:prstDash val="solid"/>
                    </a:lnL>
                    <a:lnT w="12700">
                      <a:solidFill>
                        <a:srgbClr val="000000"/>
                      </a:solidFill>
                      <a:prstDash val="solid"/>
                    </a:lnT>
                    <a:lnB w="12700">
                      <a:solidFill>
                        <a:srgbClr val="000000"/>
                      </a:solidFill>
                      <a:prstDash val="solid"/>
                    </a:lnB>
                    <a:solidFill>
                      <a:srgbClr val="E7E7E7"/>
                    </a:solidFill>
                  </a:tcPr>
                </a:tc>
                <a:tc>
                  <a:txBody>
                    <a:bodyPr/>
                    <a:lstStyle/>
                    <a:p>
                      <a:pPr marL="151765" algn="ctr">
                        <a:lnSpc>
                          <a:spcPts val="2070"/>
                        </a:lnSpc>
                      </a:pPr>
                      <a:r>
                        <a:rPr lang="es-PE" sz="2200" spc="20" noProof="0">
                          <a:latin typeface="Arial"/>
                          <a:cs typeface="Arial"/>
                        </a:rPr>
                        <a:t>Coleccion</a:t>
                      </a:r>
                      <a:endParaRPr lang="es-PE" sz="2200" noProof="0">
                        <a:latin typeface="Arial"/>
                        <a:cs typeface="Arial"/>
                      </a:endParaRPr>
                    </a:p>
                  </a:txBody>
                  <a:tcPr marL="0" marR="0" marT="0" marB="0" anchor="ctr">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1"/>
                  </a:ext>
                </a:extLst>
              </a:tr>
              <a:tr h="734824">
                <a:tc>
                  <a:txBody>
                    <a:bodyPr/>
                    <a:lstStyle/>
                    <a:p>
                      <a:pPr marL="173990" algn="ctr">
                        <a:lnSpc>
                          <a:spcPct val="100000"/>
                        </a:lnSpc>
                        <a:spcBef>
                          <a:spcPts val="1590"/>
                        </a:spcBef>
                      </a:pPr>
                      <a:r>
                        <a:rPr lang="es-PE" sz="2200" spc="20" noProof="0">
                          <a:latin typeface="Arial"/>
                          <a:cs typeface="Arial"/>
                        </a:rPr>
                        <a:t>Fila</a:t>
                      </a:r>
                      <a:endParaRPr lang="es-PE" sz="2200" noProof="0">
                        <a:latin typeface="Arial"/>
                        <a:cs typeface="Arial"/>
                      </a:endParaRPr>
                    </a:p>
                  </a:txBody>
                  <a:tcPr marL="0" marR="0" marT="201930" marB="0" anchor="ctr">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152400" algn="ctr">
                        <a:lnSpc>
                          <a:spcPct val="100000"/>
                        </a:lnSpc>
                        <a:spcBef>
                          <a:spcPts val="1590"/>
                        </a:spcBef>
                      </a:pPr>
                      <a:r>
                        <a:rPr lang="es-PE" sz="2200" spc="15" noProof="0">
                          <a:latin typeface="Arial"/>
                          <a:cs typeface="Arial"/>
                        </a:rPr>
                        <a:t>Documento</a:t>
                      </a:r>
                      <a:endParaRPr lang="es-PE" sz="2200" noProof="0">
                        <a:latin typeface="Arial"/>
                        <a:cs typeface="Arial"/>
                      </a:endParaRPr>
                    </a:p>
                  </a:txBody>
                  <a:tcPr marL="0" marR="0" marT="201930" marB="0" anchor="ctr">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56714">
                <a:tc>
                  <a:txBody>
                    <a:bodyPr/>
                    <a:lstStyle/>
                    <a:p>
                      <a:pPr marL="173355" algn="ctr">
                        <a:lnSpc>
                          <a:spcPct val="100000"/>
                        </a:lnSpc>
                        <a:spcBef>
                          <a:spcPts val="1590"/>
                        </a:spcBef>
                      </a:pPr>
                      <a:r>
                        <a:rPr lang="es-PE" sz="2200" spc="20" noProof="0">
                          <a:latin typeface="Arial"/>
                          <a:cs typeface="Arial"/>
                        </a:rPr>
                        <a:t>Columna</a:t>
                      </a:r>
                      <a:endParaRPr lang="es-PE" sz="2200" noProof="0">
                        <a:latin typeface="Arial"/>
                        <a:cs typeface="Arial"/>
                      </a:endParaRPr>
                    </a:p>
                  </a:txBody>
                  <a:tcPr marL="0" marR="0" marT="201930" marB="0" anchor="ctr">
                    <a:lnL w="12700">
                      <a:solidFill>
                        <a:srgbClr val="000000"/>
                      </a:solidFill>
                      <a:prstDash val="solid"/>
                    </a:lnL>
                    <a:lnT w="12700">
                      <a:solidFill>
                        <a:srgbClr val="000000"/>
                      </a:solidFill>
                      <a:prstDash val="solid"/>
                    </a:lnT>
                    <a:lnB w="12700">
                      <a:solidFill>
                        <a:srgbClr val="000000"/>
                      </a:solidFill>
                      <a:prstDash val="solid"/>
                    </a:lnB>
                    <a:solidFill>
                      <a:srgbClr val="E7E7E7"/>
                    </a:solidFill>
                  </a:tcPr>
                </a:tc>
                <a:tc>
                  <a:txBody>
                    <a:bodyPr/>
                    <a:lstStyle/>
                    <a:p>
                      <a:pPr marL="151130" algn="ctr">
                        <a:lnSpc>
                          <a:spcPct val="100000"/>
                        </a:lnSpc>
                        <a:spcBef>
                          <a:spcPts val="1590"/>
                        </a:spcBef>
                      </a:pPr>
                      <a:r>
                        <a:rPr lang="es-PE" sz="2200" spc="20" noProof="0">
                          <a:latin typeface="Arial"/>
                          <a:cs typeface="Arial"/>
                        </a:rPr>
                        <a:t>Campo</a:t>
                      </a:r>
                      <a:endParaRPr lang="es-PE" sz="2200" noProof="0">
                        <a:latin typeface="Arial"/>
                        <a:cs typeface="Arial"/>
                      </a:endParaRPr>
                    </a:p>
                  </a:txBody>
                  <a:tcPr marL="0" marR="0" marT="201930" marB="0" anchor="ctr">
                    <a:lnR w="12700">
                      <a:solidFill>
                        <a:srgbClr val="000000"/>
                      </a:solidFill>
                      <a:prstDash val="solid"/>
                    </a:lnR>
                    <a:lnT w="12700">
                      <a:solidFill>
                        <a:srgbClr val="000000"/>
                      </a:solidFill>
                      <a:prstDash val="solid"/>
                    </a:lnT>
                    <a:lnB w="12700">
                      <a:solidFill>
                        <a:srgbClr val="000000"/>
                      </a:solidFill>
                      <a:prstDash val="solid"/>
                    </a:lnB>
                    <a:solidFill>
                      <a:srgbClr val="E7E7E7"/>
                    </a:solidFill>
                  </a:tcPr>
                </a:tc>
                <a:extLst>
                  <a:ext uri="{0D108BD9-81ED-4DB2-BD59-A6C34878D82A}">
                    <a16:rowId xmlns:a16="http://schemas.microsoft.com/office/drawing/2014/main" val="10003"/>
                  </a:ext>
                </a:extLst>
              </a:tr>
              <a:tr h="1009390">
                <a:tc>
                  <a:txBody>
                    <a:bodyPr/>
                    <a:lstStyle/>
                    <a:p>
                      <a:pPr>
                        <a:lnSpc>
                          <a:spcPct val="100000"/>
                        </a:lnSpc>
                        <a:spcBef>
                          <a:spcPts val="30"/>
                        </a:spcBef>
                      </a:pPr>
                      <a:endParaRPr lang="es-PE" sz="2200" noProof="0">
                        <a:latin typeface="Times New Roman"/>
                        <a:cs typeface="Times New Roman"/>
                      </a:endParaRPr>
                    </a:p>
                    <a:p>
                      <a:pPr marL="168910" algn="ctr">
                        <a:lnSpc>
                          <a:spcPct val="100000"/>
                        </a:lnSpc>
                      </a:pPr>
                      <a:r>
                        <a:rPr lang="es-PE" sz="2200" spc="40" noProof="0">
                          <a:latin typeface="Arial"/>
                          <a:cs typeface="Arial"/>
                        </a:rPr>
                        <a:t>Joins</a:t>
                      </a:r>
                      <a:endParaRPr lang="es-PE" sz="2200" noProof="0">
                        <a:latin typeface="Arial"/>
                        <a:cs typeface="Arial"/>
                      </a:endParaRPr>
                    </a:p>
                  </a:txBody>
                  <a:tcPr marL="0" marR="0" marT="3810" marB="0" anchor="ctr">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551815" marR="391795" indent="372110" algn="ctr">
                        <a:lnSpc>
                          <a:spcPts val="2110"/>
                        </a:lnSpc>
                        <a:spcBef>
                          <a:spcPts val="70"/>
                        </a:spcBef>
                        <a:tabLst>
                          <a:tab pos="1898014" algn="l"/>
                        </a:tabLst>
                      </a:pPr>
                      <a:r>
                        <a:rPr lang="es-PE" sz="2200" spc="-5" noProof="0" dirty="0">
                          <a:latin typeface="Arial"/>
                          <a:cs typeface="Arial"/>
                        </a:rPr>
                        <a:t>Documentos </a:t>
                      </a:r>
                      <a:r>
                        <a:rPr lang="es-PE" sz="2200" spc="15" noProof="0" dirty="0">
                          <a:latin typeface="Arial"/>
                          <a:cs typeface="Arial"/>
                        </a:rPr>
                        <a:t>e</a:t>
                      </a:r>
                      <a:r>
                        <a:rPr lang="es-PE" sz="2200" spc="20" noProof="0" dirty="0">
                          <a:latin typeface="Arial"/>
                          <a:cs typeface="Arial"/>
                        </a:rPr>
                        <a:t>m</a:t>
                      </a:r>
                      <a:r>
                        <a:rPr lang="es-PE" sz="2200" spc="15" noProof="0" dirty="0">
                          <a:latin typeface="Arial"/>
                          <a:cs typeface="Arial"/>
                        </a:rPr>
                        <a:t>bebido</a:t>
                      </a:r>
                      <a:r>
                        <a:rPr lang="es-PE" sz="2200" spc="20" noProof="0" dirty="0">
                          <a:latin typeface="Arial"/>
                          <a:cs typeface="Arial"/>
                        </a:rPr>
                        <a:t>s</a:t>
                      </a:r>
                      <a:r>
                        <a:rPr lang="es-PE" sz="2200" noProof="0" dirty="0">
                          <a:latin typeface="Arial"/>
                          <a:cs typeface="Arial"/>
                        </a:rPr>
                        <a:t>, </a:t>
                      </a:r>
                      <a:r>
                        <a:rPr lang="es-PE" sz="2200" spc="30" noProof="0" dirty="0" err="1">
                          <a:latin typeface="Arial"/>
                          <a:cs typeface="Arial"/>
                        </a:rPr>
                        <a:t>li</a:t>
                      </a:r>
                      <a:r>
                        <a:rPr lang="es-PE" sz="2200" spc="25" noProof="0" dirty="0" err="1">
                          <a:latin typeface="Arial"/>
                          <a:cs typeface="Arial"/>
                        </a:rPr>
                        <a:t>n</a:t>
                      </a:r>
                      <a:r>
                        <a:rPr lang="es-PE" sz="2200" spc="30" noProof="0" dirty="0" err="1">
                          <a:latin typeface="Arial"/>
                          <a:cs typeface="Arial"/>
                        </a:rPr>
                        <a:t>ki</a:t>
                      </a:r>
                      <a:r>
                        <a:rPr lang="es-PE" sz="2200" spc="25" noProof="0" dirty="0" err="1">
                          <a:latin typeface="Arial"/>
                          <a:cs typeface="Arial"/>
                        </a:rPr>
                        <a:t>n</a:t>
                      </a:r>
                      <a:r>
                        <a:rPr lang="es-PE" sz="2200" noProof="0" dirty="0" err="1">
                          <a:latin typeface="Arial"/>
                          <a:cs typeface="Arial"/>
                        </a:rPr>
                        <a:t>g</a:t>
                      </a:r>
                      <a:endParaRPr lang="es-PE" sz="2200" noProof="0" dirty="0">
                        <a:latin typeface="Arial"/>
                        <a:cs typeface="Arial"/>
                      </a:endParaRPr>
                    </a:p>
                  </a:txBody>
                  <a:tcPr marL="0" marR="0" marT="8890" marB="0" anchor="ctr">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76695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CONCEPTOS BÁSICOS</a:t>
            </a:r>
            <a:endParaRPr lang="es-PE" dirty="0"/>
          </a:p>
        </p:txBody>
      </p:sp>
      <p:grpSp>
        <p:nvGrpSpPr>
          <p:cNvPr id="4" name="Group 3">
            <a:extLst>
              <a:ext uri="{FF2B5EF4-FFF2-40B4-BE49-F238E27FC236}">
                <a16:creationId xmlns:a16="http://schemas.microsoft.com/office/drawing/2014/main" id="{699AF3DD-7196-4351-9003-B17D73844A01}"/>
              </a:ext>
            </a:extLst>
          </p:cNvPr>
          <p:cNvGrpSpPr/>
          <p:nvPr/>
        </p:nvGrpSpPr>
        <p:grpSpPr>
          <a:xfrm>
            <a:off x="1351280" y="1530220"/>
            <a:ext cx="10377506" cy="4173865"/>
            <a:chOff x="886205" y="1872233"/>
            <a:chExt cx="7740397" cy="4587495"/>
          </a:xfrm>
        </p:grpSpPr>
        <p:sp>
          <p:nvSpPr>
            <p:cNvPr id="5" name="object 5">
              <a:extLst>
                <a:ext uri="{FF2B5EF4-FFF2-40B4-BE49-F238E27FC236}">
                  <a16:creationId xmlns:a16="http://schemas.microsoft.com/office/drawing/2014/main" id="{D907684E-0C4F-4CEA-A116-D25D91412530}"/>
                </a:ext>
              </a:extLst>
            </p:cNvPr>
            <p:cNvSpPr/>
            <p:nvPr/>
          </p:nvSpPr>
          <p:spPr>
            <a:xfrm>
              <a:off x="1061466" y="2920745"/>
              <a:ext cx="1013460" cy="891540"/>
            </a:xfrm>
            <a:custGeom>
              <a:avLst/>
              <a:gdLst/>
              <a:ahLst/>
              <a:cxnLst/>
              <a:rect l="l" t="t" r="r" b="b"/>
              <a:pathLst>
                <a:path w="1013460" h="891539">
                  <a:moveTo>
                    <a:pt x="292734" y="0"/>
                  </a:moveTo>
                  <a:lnTo>
                    <a:pt x="0" y="0"/>
                  </a:lnTo>
                  <a:lnTo>
                    <a:pt x="0" y="815085"/>
                  </a:lnTo>
                  <a:lnTo>
                    <a:pt x="694435" y="815085"/>
                  </a:lnTo>
                  <a:lnTo>
                    <a:pt x="694435" y="891539"/>
                  </a:lnTo>
                  <a:lnTo>
                    <a:pt x="1013460" y="668654"/>
                  </a:lnTo>
                  <a:lnTo>
                    <a:pt x="803867" y="522224"/>
                  </a:lnTo>
                  <a:lnTo>
                    <a:pt x="292734" y="522224"/>
                  </a:lnTo>
                  <a:lnTo>
                    <a:pt x="292734" y="0"/>
                  </a:lnTo>
                  <a:close/>
                </a:path>
                <a:path w="1013460" h="891539">
                  <a:moveTo>
                    <a:pt x="694435" y="445769"/>
                  </a:moveTo>
                  <a:lnTo>
                    <a:pt x="694435" y="522224"/>
                  </a:lnTo>
                  <a:lnTo>
                    <a:pt x="803867" y="522224"/>
                  </a:lnTo>
                  <a:lnTo>
                    <a:pt x="694435" y="445769"/>
                  </a:lnTo>
                  <a:close/>
                </a:path>
              </a:pathLst>
            </a:custGeom>
            <a:solidFill>
              <a:schemeClr val="accent2">
                <a:lumMod val="40000"/>
                <a:lumOff val="60000"/>
              </a:schemeClr>
            </a:solidFill>
          </p:spPr>
          <p:txBody>
            <a:bodyPr wrap="square" lIns="0" tIns="0" rIns="0" bIns="0" rtlCol="0"/>
            <a:lstStyle/>
            <a:p>
              <a:endParaRPr/>
            </a:p>
          </p:txBody>
        </p:sp>
        <p:sp>
          <p:nvSpPr>
            <p:cNvPr id="6" name="object 6">
              <a:extLst>
                <a:ext uri="{FF2B5EF4-FFF2-40B4-BE49-F238E27FC236}">
                  <a16:creationId xmlns:a16="http://schemas.microsoft.com/office/drawing/2014/main" id="{83E985DD-1E30-41D3-B74D-673F075CB0D1}"/>
                </a:ext>
              </a:extLst>
            </p:cNvPr>
            <p:cNvSpPr/>
            <p:nvPr/>
          </p:nvSpPr>
          <p:spPr>
            <a:xfrm>
              <a:off x="1061466" y="2920745"/>
              <a:ext cx="1013460" cy="891540"/>
            </a:xfrm>
            <a:custGeom>
              <a:avLst/>
              <a:gdLst/>
              <a:ahLst/>
              <a:cxnLst/>
              <a:rect l="l" t="t" r="r" b="b"/>
              <a:pathLst>
                <a:path w="1013460" h="891539">
                  <a:moveTo>
                    <a:pt x="292734" y="0"/>
                  </a:moveTo>
                  <a:lnTo>
                    <a:pt x="292734" y="522224"/>
                  </a:lnTo>
                  <a:lnTo>
                    <a:pt x="694435" y="522224"/>
                  </a:lnTo>
                  <a:lnTo>
                    <a:pt x="694435" y="445769"/>
                  </a:lnTo>
                  <a:lnTo>
                    <a:pt x="1013460" y="668654"/>
                  </a:lnTo>
                  <a:lnTo>
                    <a:pt x="694435" y="891539"/>
                  </a:lnTo>
                  <a:lnTo>
                    <a:pt x="694435" y="815085"/>
                  </a:lnTo>
                  <a:lnTo>
                    <a:pt x="0" y="815085"/>
                  </a:lnTo>
                  <a:lnTo>
                    <a:pt x="0" y="0"/>
                  </a:lnTo>
                  <a:lnTo>
                    <a:pt x="292734" y="0"/>
                  </a:lnTo>
                  <a:close/>
                </a:path>
              </a:pathLst>
            </a:custGeom>
            <a:ln w="25908">
              <a:solidFill>
                <a:srgbClr val="FFFFFF"/>
              </a:solidFill>
            </a:ln>
          </p:spPr>
          <p:txBody>
            <a:bodyPr wrap="square" lIns="0" tIns="0" rIns="0" bIns="0" rtlCol="0"/>
            <a:lstStyle/>
            <a:p>
              <a:endParaRPr/>
            </a:p>
          </p:txBody>
        </p:sp>
        <p:sp>
          <p:nvSpPr>
            <p:cNvPr id="7" name="object 7">
              <a:extLst>
                <a:ext uri="{FF2B5EF4-FFF2-40B4-BE49-F238E27FC236}">
                  <a16:creationId xmlns:a16="http://schemas.microsoft.com/office/drawing/2014/main" id="{1BCFDCE2-46CE-4744-974F-B67198348EE9}"/>
                </a:ext>
              </a:extLst>
            </p:cNvPr>
            <p:cNvSpPr/>
            <p:nvPr/>
          </p:nvSpPr>
          <p:spPr>
            <a:xfrm>
              <a:off x="886205" y="1872233"/>
              <a:ext cx="1499870" cy="1050290"/>
            </a:xfrm>
            <a:custGeom>
              <a:avLst/>
              <a:gdLst/>
              <a:ahLst/>
              <a:cxnLst/>
              <a:rect l="l" t="t" r="r" b="b"/>
              <a:pathLst>
                <a:path w="1499870" h="1050289">
                  <a:moveTo>
                    <a:pt x="1324610" y="0"/>
                  </a:moveTo>
                  <a:lnTo>
                    <a:pt x="175044" y="0"/>
                  </a:lnTo>
                  <a:lnTo>
                    <a:pt x="128511" y="6251"/>
                  </a:lnTo>
                  <a:lnTo>
                    <a:pt x="86696" y="23894"/>
                  </a:lnTo>
                  <a:lnTo>
                    <a:pt x="51269" y="51260"/>
                  </a:lnTo>
                  <a:lnTo>
                    <a:pt x="23899" y="86679"/>
                  </a:lnTo>
                  <a:lnTo>
                    <a:pt x="6252" y="128484"/>
                  </a:lnTo>
                  <a:lnTo>
                    <a:pt x="0" y="175005"/>
                  </a:lnTo>
                  <a:lnTo>
                    <a:pt x="0" y="875029"/>
                  </a:lnTo>
                  <a:lnTo>
                    <a:pt x="6252" y="921551"/>
                  </a:lnTo>
                  <a:lnTo>
                    <a:pt x="23899" y="963356"/>
                  </a:lnTo>
                  <a:lnTo>
                    <a:pt x="51269" y="998775"/>
                  </a:lnTo>
                  <a:lnTo>
                    <a:pt x="86696" y="1026141"/>
                  </a:lnTo>
                  <a:lnTo>
                    <a:pt x="128511" y="1043784"/>
                  </a:lnTo>
                  <a:lnTo>
                    <a:pt x="175044" y="1050036"/>
                  </a:lnTo>
                  <a:lnTo>
                    <a:pt x="1324610" y="1050036"/>
                  </a:lnTo>
                  <a:lnTo>
                    <a:pt x="1371131" y="1043784"/>
                  </a:lnTo>
                  <a:lnTo>
                    <a:pt x="1412936" y="1026141"/>
                  </a:lnTo>
                  <a:lnTo>
                    <a:pt x="1448355" y="998775"/>
                  </a:lnTo>
                  <a:lnTo>
                    <a:pt x="1475721" y="963356"/>
                  </a:lnTo>
                  <a:lnTo>
                    <a:pt x="1493364" y="921551"/>
                  </a:lnTo>
                  <a:lnTo>
                    <a:pt x="1499616" y="875029"/>
                  </a:lnTo>
                  <a:lnTo>
                    <a:pt x="1499616" y="175005"/>
                  </a:lnTo>
                  <a:lnTo>
                    <a:pt x="1493364" y="128484"/>
                  </a:lnTo>
                  <a:lnTo>
                    <a:pt x="1475721" y="86679"/>
                  </a:lnTo>
                  <a:lnTo>
                    <a:pt x="1448355" y="51260"/>
                  </a:lnTo>
                  <a:lnTo>
                    <a:pt x="1412936" y="23894"/>
                  </a:lnTo>
                  <a:lnTo>
                    <a:pt x="1371131" y="6251"/>
                  </a:lnTo>
                  <a:lnTo>
                    <a:pt x="1324610" y="0"/>
                  </a:lnTo>
                  <a:close/>
                </a:path>
              </a:pathLst>
            </a:custGeom>
            <a:solidFill>
              <a:srgbClr val="FF9900"/>
            </a:solidFill>
          </p:spPr>
          <p:txBody>
            <a:bodyPr wrap="square" lIns="0" tIns="0" rIns="0" bIns="0" rtlCol="0"/>
            <a:lstStyle/>
            <a:p>
              <a:endParaRPr/>
            </a:p>
          </p:txBody>
        </p:sp>
        <p:sp>
          <p:nvSpPr>
            <p:cNvPr id="8" name="object 8">
              <a:extLst>
                <a:ext uri="{FF2B5EF4-FFF2-40B4-BE49-F238E27FC236}">
                  <a16:creationId xmlns:a16="http://schemas.microsoft.com/office/drawing/2014/main" id="{D0FD1006-3643-4BB9-AD14-99C48F9D0147}"/>
                </a:ext>
              </a:extLst>
            </p:cNvPr>
            <p:cNvSpPr/>
            <p:nvPr/>
          </p:nvSpPr>
          <p:spPr>
            <a:xfrm>
              <a:off x="886205" y="1872233"/>
              <a:ext cx="1499870" cy="1050290"/>
            </a:xfrm>
            <a:custGeom>
              <a:avLst/>
              <a:gdLst/>
              <a:ahLst/>
              <a:cxnLst/>
              <a:rect l="l" t="t" r="r" b="b"/>
              <a:pathLst>
                <a:path w="1499870" h="1050289">
                  <a:moveTo>
                    <a:pt x="0" y="175005"/>
                  </a:moveTo>
                  <a:lnTo>
                    <a:pt x="6252" y="128484"/>
                  </a:lnTo>
                  <a:lnTo>
                    <a:pt x="23899" y="86679"/>
                  </a:lnTo>
                  <a:lnTo>
                    <a:pt x="51269" y="51260"/>
                  </a:lnTo>
                  <a:lnTo>
                    <a:pt x="86696" y="23894"/>
                  </a:lnTo>
                  <a:lnTo>
                    <a:pt x="128511" y="6251"/>
                  </a:lnTo>
                  <a:lnTo>
                    <a:pt x="175044" y="0"/>
                  </a:lnTo>
                  <a:lnTo>
                    <a:pt x="1324610" y="0"/>
                  </a:lnTo>
                  <a:lnTo>
                    <a:pt x="1371131" y="6251"/>
                  </a:lnTo>
                  <a:lnTo>
                    <a:pt x="1412936" y="23894"/>
                  </a:lnTo>
                  <a:lnTo>
                    <a:pt x="1448355" y="51260"/>
                  </a:lnTo>
                  <a:lnTo>
                    <a:pt x="1475721" y="86679"/>
                  </a:lnTo>
                  <a:lnTo>
                    <a:pt x="1493364" y="128484"/>
                  </a:lnTo>
                  <a:lnTo>
                    <a:pt x="1499616" y="175005"/>
                  </a:lnTo>
                  <a:lnTo>
                    <a:pt x="1499616" y="875029"/>
                  </a:lnTo>
                  <a:lnTo>
                    <a:pt x="1493364" y="921551"/>
                  </a:lnTo>
                  <a:lnTo>
                    <a:pt x="1475721" y="963356"/>
                  </a:lnTo>
                  <a:lnTo>
                    <a:pt x="1448355" y="998775"/>
                  </a:lnTo>
                  <a:lnTo>
                    <a:pt x="1412936" y="1026141"/>
                  </a:lnTo>
                  <a:lnTo>
                    <a:pt x="1371131" y="1043784"/>
                  </a:lnTo>
                  <a:lnTo>
                    <a:pt x="1324610" y="1050036"/>
                  </a:lnTo>
                  <a:lnTo>
                    <a:pt x="175044" y="1050036"/>
                  </a:lnTo>
                  <a:lnTo>
                    <a:pt x="128511" y="1043784"/>
                  </a:lnTo>
                  <a:lnTo>
                    <a:pt x="86696" y="1026141"/>
                  </a:lnTo>
                  <a:lnTo>
                    <a:pt x="51269" y="998775"/>
                  </a:lnTo>
                  <a:lnTo>
                    <a:pt x="23899" y="963356"/>
                  </a:lnTo>
                  <a:lnTo>
                    <a:pt x="6252" y="921551"/>
                  </a:lnTo>
                  <a:lnTo>
                    <a:pt x="0" y="875029"/>
                  </a:lnTo>
                  <a:lnTo>
                    <a:pt x="0" y="175005"/>
                  </a:lnTo>
                  <a:close/>
                </a:path>
              </a:pathLst>
            </a:custGeom>
            <a:ln w="25908">
              <a:solidFill>
                <a:srgbClr val="FFFFFF"/>
              </a:solidFill>
            </a:ln>
          </p:spPr>
          <p:txBody>
            <a:bodyPr wrap="square" lIns="0" tIns="0" rIns="0" bIns="0" rtlCol="0"/>
            <a:lstStyle/>
            <a:p>
              <a:endParaRPr/>
            </a:p>
          </p:txBody>
        </p:sp>
        <p:sp>
          <p:nvSpPr>
            <p:cNvPr id="9" name="object 9">
              <a:extLst>
                <a:ext uri="{FF2B5EF4-FFF2-40B4-BE49-F238E27FC236}">
                  <a16:creationId xmlns:a16="http://schemas.microsoft.com/office/drawing/2014/main" id="{D3FD2567-8DE2-478C-B312-438671C94E92}"/>
                </a:ext>
              </a:extLst>
            </p:cNvPr>
            <p:cNvSpPr txBox="1"/>
            <p:nvPr/>
          </p:nvSpPr>
          <p:spPr>
            <a:xfrm>
              <a:off x="984418" y="2234934"/>
              <a:ext cx="1205231" cy="324887"/>
            </a:xfrm>
            <a:prstGeom prst="rect">
              <a:avLst/>
            </a:prstGeom>
          </p:spPr>
          <p:txBody>
            <a:bodyPr vert="horz" wrap="square" lIns="0" tIns="51435" rIns="0" bIns="0" rtlCol="0">
              <a:spAutoFit/>
            </a:bodyPr>
            <a:lstStyle/>
            <a:p>
              <a:pPr marL="152400" marR="5080" indent="-140335" algn="ctr">
                <a:lnSpc>
                  <a:spcPts val="1870"/>
                </a:lnSpc>
                <a:spcBef>
                  <a:spcPts val="405"/>
                </a:spcBef>
              </a:pPr>
              <a:r>
                <a:rPr sz="1800" spc="-5" dirty="0">
                  <a:solidFill>
                    <a:srgbClr val="FFFFFF"/>
                  </a:solidFill>
                  <a:latin typeface="Arial"/>
                  <a:cs typeface="Arial"/>
                </a:rPr>
                <a:t>Base</a:t>
              </a:r>
              <a:r>
                <a:rPr sz="1800" spc="-75" dirty="0">
                  <a:solidFill>
                    <a:srgbClr val="FFFFFF"/>
                  </a:solidFill>
                  <a:latin typeface="Arial"/>
                  <a:cs typeface="Arial"/>
                </a:rPr>
                <a:t> </a:t>
              </a:r>
              <a:r>
                <a:rPr sz="1800" spc="-5" dirty="0">
                  <a:solidFill>
                    <a:srgbClr val="FFFFFF"/>
                  </a:solidFill>
                  <a:latin typeface="Arial"/>
                  <a:cs typeface="Arial"/>
                </a:rPr>
                <a:t>de </a:t>
              </a:r>
              <a:r>
                <a:rPr sz="1800" spc="-5" dirty="0" err="1">
                  <a:solidFill>
                    <a:srgbClr val="FFFFFF"/>
                  </a:solidFill>
                  <a:latin typeface="Arial"/>
                  <a:cs typeface="Arial"/>
                </a:rPr>
                <a:t>datos</a:t>
              </a:r>
              <a:endParaRPr sz="1800" dirty="0">
                <a:latin typeface="Arial"/>
                <a:cs typeface="Arial"/>
              </a:endParaRPr>
            </a:p>
          </p:txBody>
        </p:sp>
        <p:sp>
          <p:nvSpPr>
            <p:cNvPr id="10" name="object 10">
              <a:extLst>
                <a:ext uri="{FF2B5EF4-FFF2-40B4-BE49-F238E27FC236}">
                  <a16:creationId xmlns:a16="http://schemas.microsoft.com/office/drawing/2014/main" id="{9EDB2D39-2CE7-4ACB-8242-316AE5AD220F}"/>
                </a:ext>
              </a:extLst>
            </p:cNvPr>
            <p:cNvSpPr txBox="1"/>
            <p:nvPr/>
          </p:nvSpPr>
          <p:spPr>
            <a:xfrm>
              <a:off x="2394330" y="2075814"/>
              <a:ext cx="1780539" cy="608330"/>
            </a:xfrm>
            <a:prstGeom prst="rect">
              <a:avLst/>
            </a:prstGeom>
          </p:spPr>
          <p:txBody>
            <a:bodyPr vert="horz" wrap="square" lIns="0" tIns="43180" rIns="0" bIns="0" rtlCol="0">
              <a:spAutoFit/>
            </a:bodyPr>
            <a:lstStyle/>
            <a:p>
              <a:pPr marL="127000" marR="5080" indent="-114300">
                <a:lnSpc>
                  <a:spcPts val="1450"/>
                </a:lnSpc>
                <a:spcBef>
                  <a:spcPts val="340"/>
                </a:spcBef>
                <a:buChar char="•"/>
                <a:tabLst>
                  <a:tab pos="127000" algn="l"/>
                </a:tabLst>
              </a:pPr>
              <a:r>
                <a:rPr sz="1400" dirty="0">
                  <a:latin typeface="Arial"/>
                  <a:cs typeface="Arial"/>
                </a:rPr>
                <a:t>Contenedor físico</a:t>
              </a:r>
              <a:r>
                <a:rPr sz="1400" spc="-125" dirty="0">
                  <a:latin typeface="Arial"/>
                  <a:cs typeface="Arial"/>
                </a:rPr>
                <a:t> </a:t>
              </a:r>
              <a:r>
                <a:rPr sz="1400" dirty="0">
                  <a:latin typeface="Arial"/>
                  <a:cs typeface="Arial"/>
                </a:rPr>
                <a:t>de  colecciones o  documentos</a:t>
              </a:r>
              <a:endParaRPr sz="1400">
                <a:latin typeface="Arial"/>
                <a:cs typeface="Arial"/>
              </a:endParaRPr>
            </a:p>
          </p:txBody>
        </p:sp>
        <p:sp>
          <p:nvSpPr>
            <p:cNvPr id="11" name="object 11">
              <a:extLst>
                <a:ext uri="{FF2B5EF4-FFF2-40B4-BE49-F238E27FC236}">
                  <a16:creationId xmlns:a16="http://schemas.microsoft.com/office/drawing/2014/main" id="{F7F0BE52-A8A1-468B-B36C-FBCF4EEEB410}"/>
                </a:ext>
              </a:extLst>
            </p:cNvPr>
            <p:cNvSpPr/>
            <p:nvPr/>
          </p:nvSpPr>
          <p:spPr>
            <a:xfrm>
              <a:off x="2539745" y="4100321"/>
              <a:ext cx="1015365" cy="891540"/>
            </a:xfrm>
            <a:custGeom>
              <a:avLst/>
              <a:gdLst/>
              <a:ahLst/>
              <a:cxnLst/>
              <a:rect l="l" t="t" r="r" b="b"/>
              <a:pathLst>
                <a:path w="1015364" h="891539">
                  <a:moveTo>
                    <a:pt x="292735" y="0"/>
                  </a:moveTo>
                  <a:lnTo>
                    <a:pt x="0" y="0"/>
                  </a:lnTo>
                  <a:lnTo>
                    <a:pt x="0" y="815085"/>
                  </a:lnTo>
                  <a:lnTo>
                    <a:pt x="695960" y="815085"/>
                  </a:lnTo>
                  <a:lnTo>
                    <a:pt x="695960" y="891539"/>
                  </a:lnTo>
                  <a:lnTo>
                    <a:pt x="1014983" y="668654"/>
                  </a:lnTo>
                  <a:lnTo>
                    <a:pt x="805391" y="522223"/>
                  </a:lnTo>
                  <a:lnTo>
                    <a:pt x="292735" y="522223"/>
                  </a:lnTo>
                  <a:lnTo>
                    <a:pt x="292735" y="0"/>
                  </a:lnTo>
                  <a:close/>
                </a:path>
                <a:path w="1015364" h="891539">
                  <a:moveTo>
                    <a:pt x="695960" y="445769"/>
                  </a:moveTo>
                  <a:lnTo>
                    <a:pt x="695960" y="522223"/>
                  </a:lnTo>
                  <a:lnTo>
                    <a:pt x="805391" y="522223"/>
                  </a:lnTo>
                  <a:lnTo>
                    <a:pt x="695960" y="445769"/>
                  </a:lnTo>
                  <a:close/>
                </a:path>
              </a:pathLst>
            </a:custGeom>
            <a:solidFill>
              <a:schemeClr val="accent2">
                <a:lumMod val="40000"/>
                <a:lumOff val="60000"/>
              </a:schemeClr>
            </a:solidFill>
          </p:spPr>
          <p:txBody>
            <a:bodyPr wrap="square" lIns="0" tIns="0" rIns="0" bIns="0" rtlCol="0"/>
            <a:lstStyle/>
            <a:p>
              <a:endParaRPr/>
            </a:p>
          </p:txBody>
        </p:sp>
        <p:sp>
          <p:nvSpPr>
            <p:cNvPr id="12" name="object 12">
              <a:extLst>
                <a:ext uri="{FF2B5EF4-FFF2-40B4-BE49-F238E27FC236}">
                  <a16:creationId xmlns:a16="http://schemas.microsoft.com/office/drawing/2014/main" id="{21C15D4A-0513-4987-8F30-7B6FC24D151D}"/>
                </a:ext>
              </a:extLst>
            </p:cNvPr>
            <p:cNvSpPr/>
            <p:nvPr/>
          </p:nvSpPr>
          <p:spPr>
            <a:xfrm>
              <a:off x="2539745" y="4100321"/>
              <a:ext cx="1015365" cy="891540"/>
            </a:xfrm>
            <a:custGeom>
              <a:avLst/>
              <a:gdLst/>
              <a:ahLst/>
              <a:cxnLst/>
              <a:rect l="l" t="t" r="r" b="b"/>
              <a:pathLst>
                <a:path w="1015364" h="891539">
                  <a:moveTo>
                    <a:pt x="292735" y="0"/>
                  </a:moveTo>
                  <a:lnTo>
                    <a:pt x="292735" y="522223"/>
                  </a:lnTo>
                  <a:lnTo>
                    <a:pt x="695960" y="522223"/>
                  </a:lnTo>
                  <a:lnTo>
                    <a:pt x="695960" y="445769"/>
                  </a:lnTo>
                  <a:lnTo>
                    <a:pt x="1014983" y="668654"/>
                  </a:lnTo>
                  <a:lnTo>
                    <a:pt x="695960" y="891539"/>
                  </a:lnTo>
                  <a:lnTo>
                    <a:pt x="695960" y="815085"/>
                  </a:lnTo>
                  <a:lnTo>
                    <a:pt x="0" y="815085"/>
                  </a:lnTo>
                  <a:lnTo>
                    <a:pt x="0" y="0"/>
                  </a:lnTo>
                  <a:lnTo>
                    <a:pt x="292735" y="0"/>
                  </a:lnTo>
                  <a:close/>
                </a:path>
              </a:pathLst>
            </a:custGeom>
            <a:ln w="25908">
              <a:solidFill>
                <a:srgbClr val="FFFFFF"/>
              </a:solidFill>
            </a:ln>
          </p:spPr>
          <p:txBody>
            <a:bodyPr wrap="square" lIns="0" tIns="0" rIns="0" bIns="0" rtlCol="0"/>
            <a:lstStyle/>
            <a:p>
              <a:endParaRPr/>
            </a:p>
          </p:txBody>
        </p:sp>
        <p:sp>
          <p:nvSpPr>
            <p:cNvPr id="13" name="object 13">
              <a:extLst>
                <a:ext uri="{FF2B5EF4-FFF2-40B4-BE49-F238E27FC236}">
                  <a16:creationId xmlns:a16="http://schemas.microsoft.com/office/drawing/2014/main" id="{45527AFD-EF15-4C8C-8E2F-3687FE04F946}"/>
                </a:ext>
              </a:extLst>
            </p:cNvPr>
            <p:cNvSpPr/>
            <p:nvPr/>
          </p:nvSpPr>
          <p:spPr>
            <a:xfrm>
              <a:off x="2366010" y="3051810"/>
              <a:ext cx="1499870" cy="1049020"/>
            </a:xfrm>
            <a:custGeom>
              <a:avLst/>
              <a:gdLst/>
              <a:ahLst/>
              <a:cxnLst/>
              <a:rect l="l" t="t" r="r" b="b"/>
              <a:pathLst>
                <a:path w="1499870" h="1049020">
                  <a:moveTo>
                    <a:pt x="1324864" y="0"/>
                  </a:moveTo>
                  <a:lnTo>
                    <a:pt x="174751" y="0"/>
                  </a:lnTo>
                  <a:lnTo>
                    <a:pt x="128293" y="6241"/>
                  </a:lnTo>
                  <a:lnTo>
                    <a:pt x="86548" y="23857"/>
                  </a:lnTo>
                  <a:lnTo>
                    <a:pt x="51181" y="51181"/>
                  </a:lnTo>
                  <a:lnTo>
                    <a:pt x="23857" y="86548"/>
                  </a:lnTo>
                  <a:lnTo>
                    <a:pt x="6241" y="128293"/>
                  </a:lnTo>
                  <a:lnTo>
                    <a:pt x="0" y="174751"/>
                  </a:lnTo>
                  <a:lnTo>
                    <a:pt x="0" y="873759"/>
                  </a:lnTo>
                  <a:lnTo>
                    <a:pt x="6241" y="920218"/>
                  </a:lnTo>
                  <a:lnTo>
                    <a:pt x="23857" y="961963"/>
                  </a:lnTo>
                  <a:lnTo>
                    <a:pt x="51181" y="997331"/>
                  </a:lnTo>
                  <a:lnTo>
                    <a:pt x="86548" y="1024654"/>
                  </a:lnTo>
                  <a:lnTo>
                    <a:pt x="128293" y="1042270"/>
                  </a:lnTo>
                  <a:lnTo>
                    <a:pt x="174751" y="1048512"/>
                  </a:lnTo>
                  <a:lnTo>
                    <a:pt x="1324864" y="1048512"/>
                  </a:lnTo>
                  <a:lnTo>
                    <a:pt x="1371322" y="1042270"/>
                  </a:lnTo>
                  <a:lnTo>
                    <a:pt x="1413067" y="1024654"/>
                  </a:lnTo>
                  <a:lnTo>
                    <a:pt x="1448434" y="997331"/>
                  </a:lnTo>
                  <a:lnTo>
                    <a:pt x="1475758" y="961963"/>
                  </a:lnTo>
                  <a:lnTo>
                    <a:pt x="1493374" y="920218"/>
                  </a:lnTo>
                  <a:lnTo>
                    <a:pt x="1499615" y="873759"/>
                  </a:lnTo>
                  <a:lnTo>
                    <a:pt x="1499615" y="174751"/>
                  </a:lnTo>
                  <a:lnTo>
                    <a:pt x="1493374" y="128293"/>
                  </a:lnTo>
                  <a:lnTo>
                    <a:pt x="1475758" y="86548"/>
                  </a:lnTo>
                  <a:lnTo>
                    <a:pt x="1448435" y="51181"/>
                  </a:lnTo>
                  <a:lnTo>
                    <a:pt x="1413067" y="23857"/>
                  </a:lnTo>
                  <a:lnTo>
                    <a:pt x="1371322" y="6241"/>
                  </a:lnTo>
                  <a:lnTo>
                    <a:pt x="1324864" y="0"/>
                  </a:lnTo>
                  <a:close/>
                </a:path>
              </a:pathLst>
            </a:custGeom>
            <a:solidFill>
              <a:srgbClr val="FF9900"/>
            </a:solidFill>
          </p:spPr>
          <p:txBody>
            <a:bodyPr wrap="square" lIns="0" tIns="0" rIns="0" bIns="0" rtlCol="0"/>
            <a:lstStyle/>
            <a:p>
              <a:endParaRPr/>
            </a:p>
          </p:txBody>
        </p:sp>
        <p:sp>
          <p:nvSpPr>
            <p:cNvPr id="14" name="object 14">
              <a:extLst>
                <a:ext uri="{FF2B5EF4-FFF2-40B4-BE49-F238E27FC236}">
                  <a16:creationId xmlns:a16="http://schemas.microsoft.com/office/drawing/2014/main" id="{72EAA7CA-316C-4F0B-9272-9E2609D1B74A}"/>
                </a:ext>
              </a:extLst>
            </p:cNvPr>
            <p:cNvSpPr/>
            <p:nvPr/>
          </p:nvSpPr>
          <p:spPr>
            <a:xfrm>
              <a:off x="2366010" y="3051810"/>
              <a:ext cx="1499870" cy="1049020"/>
            </a:xfrm>
            <a:custGeom>
              <a:avLst/>
              <a:gdLst/>
              <a:ahLst/>
              <a:cxnLst/>
              <a:rect l="l" t="t" r="r" b="b"/>
              <a:pathLst>
                <a:path w="1499870" h="1049020">
                  <a:moveTo>
                    <a:pt x="0" y="174751"/>
                  </a:moveTo>
                  <a:lnTo>
                    <a:pt x="6241" y="128293"/>
                  </a:lnTo>
                  <a:lnTo>
                    <a:pt x="23857" y="86548"/>
                  </a:lnTo>
                  <a:lnTo>
                    <a:pt x="51181" y="51181"/>
                  </a:lnTo>
                  <a:lnTo>
                    <a:pt x="86548" y="23857"/>
                  </a:lnTo>
                  <a:lnTo>
                    <a:pt x="128293" y="6241"/>
                  </a:lnTo>
                  <a:lnTo>
                    <a:pt x="174751" y="0"/>
                  </a:lnTo>
                  <a:lnTo>
                    <a:pt x="1324864" y="0"/>
                  </a:lnTo>
                  <a:lnTo>
                    <a:pt x="1371322" y="6241"/>
                  </a:lnTo>
                  <a:lnTo>
                    <a:pt x="1413067" y="23857"/>
                  </a:lnTo>
                  <a:lnTo>
                    <a:pt x="1448434" y="51180"/>
                  </a:lnTo>
                  <a:lnTo>
                    <a:pt x="1475758" y="86548"/>
                  </a:lnTo>
                  <a:lnTo>
                    <a:pt x="1493374" y="128293"/>
                  </a:lnTo>
                  <a:lnTo>
                    <a:pt x="1499615" y="174751"/>
                  </a:lnTo>
                  <a:lnTo>
                    <a:pt x="1499615" y="873759"/>
                  </a:lnTo>
                  <a:lnTo>
                    <a:pt x="1493374" y="920218"/>
                  </a:lnTo>
                  <a:lnTo>
                    <a:pt x="1475758" y="961963"/>
                  </a:lnTo>
                  <a:lnTo>
                    <a:pt x="1448435" y="997330"/>
                  </a:lnTo>
                  <a:lnTo>
                    <a:pt x="1413067" y="1024654"/>
                  </a:lnTo>
                  <a:lnTo>
                    <a:pt x="1371322" y="1042270"/>
                  </a:lnTo>
                  <a:lnTo>
                    <a:pt x="1324864" y="1048512"/>
                  </a:lnTo>
                  <a:lnTo>
                    <a:pt x="174751" y="1048512"/>
                  </a:lnTo>
                  <a:lnTo>
                    <a:pt x="128293" y="1042270"/>
                  </a:lnTo>
                  <a:lnTo>
                    <a:pt x="86548" y="1024654"/>
                  </a:lnTo>
                  <a:lnTo>
                    <a:pt x="51181" y="997331"/>
                  </a:lnTo>
                  <a:lnTo>
                    <a:pt x="23857" y="961963"/>
                  </a:lnTo>
                  <a:lnTo>
                    <a:pt x="6241" y="920218"/>
                  </a:lnTo>
                  <a:lnTo>
                    <a:pt x="0" y="873759"/>
                  </a:lnTo>
                  <a:lnTo>
                    <a:pt x="0" y="174751"/>
                  </a:lnTo>
                  <a:close/>
                </a:path>
              </a:pathLst>
            </a:custGeom>
            <a:ln w="25907">
              <a:solidFill>
                <a:srgbClr val="FFFFFF"/>
              </a:solidFill>
            </a:ln>
          </p:spPr>
          <p:txBody>
            <a:bodyPr wrap="square" lIns="0" tIns="0" rIns="0" bIns="0" rtlCol="0"/>
            <a:lstStyle/>
            <a:p>
              <a:endParaRPr/>
            </a:p>
          </p:txBody>
        </p:sp>
        <p:sp>
          <p:nvSpPr>
            <p:cNvPr id="15" name="object 15">
              <a:extLst>
                <a:ext uri="{FF2B5EF4-FFF2-40B4-BE49-F238E27FC236}">
                  <a16:creationId xmlns:a16="http://schemas.microsoft.com/office/drawing/2014/main" id="{9E5266B3-5EDE-48C7-AAF0-84695DCD3E5E}"/>
                </a:ext>
              </a:extLst>
            </p:cNvPr>
            <p:cNvSpPr txBox="1"/>
            <p:nvPr/>
          </p:nvSpPr>
          <p:spPr>
            <a:xfrm>
              <a:off x="2481452" y="3404107"/>
              <a:ext cx="1268095" cy="318544"/>
            </a:xfrm>
            <a:prstGeom prst="rect">
              <a:avLst/>
            </a:prstGeom>
          </p:spPr>
          <p:txBody>
            <a:bodyPr vert="horz" wrap="square" lIns="0" tIns="12700" rIns="0" bIns="0" rtlCol="0">
              <a:spAutoFit/>
            </a:bodyPr>
            <a:lstStyle/>
            <a:p>
              <a:pPr marL="12700" algn="ctr">
                <a:lnSpc>
                  <a:spcPct val="100000"/>
                </a:lnSpc>
                <a:spcBef>
                  <a:spcPts val="100"/>
                </a:spcBef>
              </a:pPr>
              <a:r>
                <a:rPr sz="1800" spc="-5" dirty="0">
                  <a:solidFill>
                    <a:srgbClr val="FFFFFF"/>
                  </a:solidFill>
                  <a:latin typeface="Arial"/>
                  <a:cs typeface="Arial"/>
                </a:rPr>
                <a:t>Co</a:t>
              </a:r>
              <a:r>
                <a:rPr sz="1800" spc="-15" dirty="0">
                  <a:solidFill>
                    <a:srgbClr val="FFFFFF"/>
                  </a:solidFill>
                  <a:latin typeface="Arial"/>
                  <a:cs typeface="Arial"/>
                </a:rPr>
                <a:t>l</a:t>
              </a:r>
              <a:r>
                <a:rPr sz="1800" spc="-5" dirty="0">
                  <a:solidFill>
                    <a:srgbClr val="FFFFFF"/>
                  </a:solidFill>
                  <a:latin typeface="Arial"/>
                  <a:cs typeface="Arial"/>
                </a:rPr>
                <a:t>ecc</a:t>
              </a:r>
              <a:r>
                <a:rPr sz="1800" spc="-15" dirty="0">
                  <a:solidFill>
                    <a:srgbClr val="FFFFFF"/>
                  </a:solidFill>
                  <a:latin typeface="Arial"/>
                  <a:cs typeface="Arial"/>
                </a:rPr>
                <a:t>i</a:t>
              </a:r>
              <a:r>
                <a:rPr sz="1800" spc="-5" dirty="0">
                  <a:solidFill>
                    <a:srgbClr val="FFFFFF"/>
                  </a:solidFill>
                  <a:latin typeface="Arial"/>
                  <a:cs typeface="Arial"/>
                </a:rPr>
                <a:t>on</a:t>
              </a:r>
              <a:r>
                <a:rPr sz="1800" spc="-15" dirty="0">
                  <a:solidFill>
                    <a:srgbClr val="FFFFFF"/>
                  </a:solidFill>
                  <a:latin typeface="Arial"/>
                  <a:cs typeface="Arial"/>
                </a:rPr>
                <a:t>e</a:t>
              </a:r>
              <a:r>
                <a:rPr sz="1800" dirty="0">
                  <a:solidFill>
                    <a:srgbClr val="FFFFFF"/>
                  </a:solidFill>
                  <a:latin typeface="Arial"/>
                  <a:cs typeface="Arial"/>
                </a:rPr>
                <a:t>s</a:t>
              </a:r>
              <a:endParaRPr sz="1800" dirty="0">
                <a:latin typeface="Arial"/>
                <a:cs typeface="Arial"/>
              </a:endParaRPr>
            </a:p>
          </p:txBody>
        </p:sp>
        <p:sp>
          <p:nvSpPr>
            <p:cNvPr id="16" name="object 16">
              <a:extLst>
                <a:ext uri="{FF2B5EF4-FFF2-40B4-BE49-F238E27FC236}">
                  <a16:creationId xmlns:a16="http://schemas.microsoft.com/office/drawing/2014/main" id="{C380CCB3-DA79-43B9-AEA0-CF41B25ABC18}"/>
                </a:ext>
              </a:extLst>
            </p:cNvPr>
            <p:cNvSpPr txBox="1"/>
            <p:nvPr/>
          </p:nvSpPr>
          <p:spPr>
            <a:xfrm>
              <a:off x="3918965" y="3163062"/>
              <a:ext cx="1475105" cy="791210"/>
            </a:xfrm>
            <a:prstGeom prst="rect">
              <a:avLst/>
            </a:prstGeom>
          </p:spPr>
          <p:txBody>
            <a:bodyPr vert="horz" wrap="square" lIns="0" tIns="42545" rIns="0" bIns="0" rtlCol="0">
              <a:spAutoFit/>
            </a:bodyPr>
            <a:lstStyle/>
            <a:p>
              <a:pPr marL="127000" marR="5080" indent="-114300">
                <a:lnSpc>
                  <a:spcPct val="86200"/>
                </a:lnSpc>
                <a:spcBef>
                  <a:spcPts val="335"/>
                </a:spcBef>
                <a:buChar char="•"/>
                <a:tabLst>
                  <a:tab pos="127000" algn="l"/>
                </a:tabLst>
              </a:pPr>
              <a:r>
                <a:rPr sz="1400" dirty="0">
                  <a:latin typeface="Arial"/>
                  <a:cs typeface="Arial"/>
                </a:rPr>
                <a:t>Agrupaciones</a:t>
              </a:r>
              <a:r>
                <a:rPr sz="1400" spc="-100" dirty="0">
                  <a:latin typeface="Arial"/>
                  <a:cs typeface="Arial"/>
                </a:rPr>
                <a:t> </a:t>
              </a:r>
              <a:r>
                <a:rPr sz="1400" dirty="0">
                  <a:latin typeface="Arial"/>
                  <a:cs typeface="Arial"/>
                </a:rPr>
                <a:t>de  documentos, no  todas las BD lo  tienen</a:t>
              </a:r>
              <a:endParaRPr sz="1400">
                <a:latin typeface="Arial"/>
                <a:cs typeface="Arial"/>
              </a:endParaRPr>
            </a:p>
          </p:txBody>
        </p:sp>
        <p:sp>
          <p:nvSpPr>
            <p:cNvPr id="17" name="object 17">
              <a:extLst>
                <a:ext uri="{FF2B5EF4-FFF2-40B4-BE49-F238E27FC236}">
                  <a16:creationId xmlns:a16="http://schemas.microsoft.com/office/drawing/2014/main" id="{FC70CF78-71C0-4557-B0FE-E6811983FEB1}"/>
                </a:ext>
              </a:extLst>
            </p:cNvPr>
            <p:cNvSpPr/>
            <p:nvPr/>
          </p:nvSpPr>
          <p:spPr>
            <a:xfrm>
              <a:off x="4019550" y="5279897"/>
              <a:ext cx="1013460" cy="890269"/>
            </a:xfrm>
            <a:custGeom>
              <a:avLst/>
              <a:gdLst/>
              <a:ahLst/>
              <a:cxnLst/>
              <a:rect l="l" t="t" r="r" b="b"/>
              <a:pathLst>
                <a:path w="1013460" h="890270">
                  <a:moveTo>
                    <a:pt x="292226" y="0"/>
                  </a:moveTo>
                  <a:lnTo>
                    <a:pt x="0" y="0"/>
                  </a:lnTo>
                  <a:lnTo>
                    <a:pt x="0" y="813650"/>
                  </a:lnTo>
                  <a:lnTo>
                    <a:pt x="695071" y="813650"/>
                  </a:lnTo>
                  <a:lnTo>
                    <a:pt x="695071" y="890015"/>
                  </a:lnTo>
                  <a:lnTo>
                    <a:pt x="1013460" y="667511"/>
                  </a:lnTo>
                  <a:lnTo>
                    <a:pt x="804344" y="521373"/>
                  </a:lnTo>
                  <a:lnTo>
                    <a:pt x="292226" y="521373"/>
                  </a:lnTo>
                  <a:lnTo>
                    <a:pt x="292226" y="0"/>
                  </a:lnTo>
                  <a:close/>
                </a:path>
                <a:path w="1013460" h="890270">
                  <a:moveTo>
                    <a:pt x="695071" y="445007"/>
                  </a:moveTo>
                  <a:lnTo>
                    <a:pt x="695071" y="521373"/>
                  </a:lnTo>
                  <a:lnTo>
                    <a:pt x="804344" y="521373"/>
                  </a:lnTo>
                  <a:lnTo>
                    <a:pt x="695071" y="445007"/>
                  </a:lnTo>
                  <a:close/>
                </a:path>
              </a:pathLst>
            </a:custGeom>
            <a:solidFill>
              <a:schemeClr val="accent2">
                <a:lumMod val="40000"/>
                <a:lumOff val="60000"/>
              </a:schemeClr>
            </a:solidFill>
          </p:spPr>
          <p:txBody>
            <a:bodyPr wrap="square" lIns="0" tIns="0" rIns="0" bIns="0" rtlCol="0"/>
            <a:lstStyle/>
            <a:p>
              <a:endParaRPr/>
            </a:p>
          </p:txBody>
        </p:sp>
        <p:sp>
          <p:nvSpPr>
            <p:cNvPr id="18" name="object 18">
              <a:extLst>
                <a:ext uri="{FF2B5EF4-FFF2-40B4-BE49-F238E27FC236}">
                  <a16:creationId xmlns:a16="http://schemas.microsoft.com/office/drawing/2014/main" id="{0D9E39B1-36C2-4501-B858-3813AE4A34C3}"/>
                </a:ext>
              </a:extLst>
            </p:cNvPr>
            <p:cNvSpPr/>
            <p:nvPr/>
          </p:nvSpPr>
          <p:spPr>
            <a:xfrm>
              <a:off x="4019550" y="5279897"/>
              <a:ext cx="1013460" cy="890269"/>
            </a:xfrm>
            <a:custGeom>
              <a:avLst/>
              <a:gdLst/>
              <a:ahLst/>
              <a:cxnLst/>
              <a:rect l="l" t="t" r="r" b="b"/>
              <a:pathLst>
                <a:path w="1013460" h="890270">
                  <a:moveTo>
                    <a:pt x="292226" y="0"/>
                  </a:moveTo>
                  <a:lnTo>
                    <a:pt x="292226" y="521373"/>
                  </a:lnTo>
                  <a:lnTo>
                    <a:pt x="695071" y="521373"/>
                  </a:lnTo>
                  <a:lnTo>
                    <a:pt x="695071" y="445007"/>
                  </a:lnTo>
                  <a:lnTo>
                    <a:pt x="1013460" y="667511"/>
                  </a:lnTo>
                  <a:lnTo>
                    <a:pt x="695071" y="890015"/>
                  </a:lnTo>
                  <a:lnTo>
                    <a:pt x="695071" y="813650"/>
                  </a:lnTo>
                  <a:lnTo>
                    <a:pt x="0" y="813650"/>
                  </a:lnTo>
                  <a:lnTo>
                    <a:pt x="0" y="0"/>
                  </a:lnTo>
                  <a:lnTo>
                    <a:pt x="292226" y="0"/>
                  </a:lnTo>
                  <a:close/>
                </a:path>
              </a:pathLst>
            </a:custGeom>
            <a:ln w="25908">
              <a:solidFill>
                <a:srgbClr val="FFFFFF"/>
              </a:solidFill>
            </a:ln>
          </p:spPr>
          <p:txBody>
            <a:bodyPr wrap="square" lIns="0" tIns="0" rIns="0" bIns="0" rtlCol="0"/>
            <a:lstStyle/>
            <a:p>
              <a:endParaRPr/>
            </a:p>
          </p:txBody>
        </p:sp>
        <p:sp>
          <p:nvSpPr>
            <p:cNvPr id="19" name="object 19">
              <a:extLst>
                <a:ext uri="{FF2B5EF4-FFF2-40B4-BE49-F238E27FC236}">
                  <a16:creationId xmlns:a16="http://schemas.microsoft.com/office/drawing/2014/main" id="{16115EA1-4A9F-4903-9CD1-60AFF7E1CC61}"/>
                </a:ext>
              </a:extLst>
            </p:cNvPr>
            <p:cNvSpPr/>
            <p:nvPr/>
          </p:nvSpPr>
          <p:spPr>
            <a:xfrm>
              <a:off x="3844290" y="4229861"/>
              <a:ext cx="1499870" cy="1050290"/>
            </a:xfrm>
            <a:custGeom>
              <a:avLst/>
              <a:gdLst/>
              <a:ahLst/>
              <a:cxnLst/>
              <a:rect l="l" t="t" r="r" b="b"/>
              <a:pathLst>
                <a:path w="1499870" h="1050289">
                  <a:moveTo>
                    <a:pt x="1324610" y="0"/>
                  </a:moveTo>
                  <a:lnTo>
                    <a:pt x="175006" y="0"/>
                  </a:lnTo>
                  <a:lnTo>
                    <a:pt x="128484" y="6251"/>
                  </a:lnTo>
                  <a:lnTo>
                    <a:pt x="86679" y="23894"/>
                  </a:lnTo>
                  <a:lnTo>
                    <a:pt x="51260" y="51260"/>
                  </a:lnTo>
                  <a:lnTo>
                    <a:pt x="23894" y="86679"/>
                  </a:lnTo>
                  <a:lnTo>
                    <a:pt x="6251" y="128484"/>
                  </a:lnTo>
                  <a:lnTo>
                    <a:pt x="0" y="175006"/>
                  </a:lnTo>
                  <a:lnTo>
                    <a:pt x="0" y="875030"/>
                  </a:lnTo>
                  <a:lnTo>
                    <a:pt x="6251" y="921551"/>
                  </a:lnTo>
                  <a:lnTo>
                    <a:pt x="23894" y="963356"/>
                  </a:lnTo>
                  <a:lnTo>
                    <a:pt x="51260" y="998775"/>
                  </a:lnTo>
                  <a:lnTo>
                    <a:pt x="86679" y="1026141"/>
                  </a:lnTo>
                  <a:lnTo>
                    <a:pt x="128484" y="1043784"/>
                  </a:lnTo>
                  <a:lnTo>
                    <a:pt x="175006" y="1050036"/>
                  </a:lnTo>
                  <a:lnTo>
                    <a:pt x="1324610" y="1050036"/>
                  </a:lnTo>
                  <a:lnTo>
                    <a:pt x="1371131" y="1043784"/>
                  </a:lnTo>
                  <a:lnTo>
                    <a:pt x="1412936" y="1026141"/>
                  </a:lnTo>
                  <a:lnTo>
                    <a:pt x="1448355" y="998775"/>
                  </a:lnTo>
                  <a:lnTo>
                    <a:pt x="1475721" y="963356"/>
                  </a:lnTo>
                  <a:lnTo>
                    <a:pt x="1493364" y="921551"/>
                  </a:lnTo>
                  <a:lnTo>
                    <a:pt x="1499615" y="875030"/>
                  </a:lnTo>
                  <a:lnTo>
                    <a:pt x="1499615" y="175006"/>
                  </a:lnTo>
                  <a:lnTo>
                    <a:pt x="1493364" y="128484"/>
                  </a:lnTo>
                  <a:lnTo>
                    <a:pt x="1475721" y="86679"/>
                  </a:lnTo>
                  <a:lnTo>
                    <a:pt x="1448355" y="51260"/>
                  </a:lnTo>
                  <a:lnTo>
                    <a:pt x="1412936" y="23894"/>
                  </a:lnTo>
                  <a:lnTo>
                    <a:pt x="1371131" y="6251"/>
                  </a:lnTo>
                  <a:lnTo>
                    <a:pt x="1324610" y="0"/>
                  </a:lnTo>
                  <a:close/>
                </a:path>
              </a:pathLst>
            </a:custGeom>
            <a:solidFill>
              <a:srgbClr val="FF9900"/>
            </a:solidFill>
          </p:spPr>
          <p:txBody>
            <a:bodyPr wrap="square" lIns="0" tIns="0" rIns="0" bIns="0" rtlCol="0"/>
            <a:lstStyle/>
            <a:p>
              <a:endParaRPr/>
            </a:p>
          </p:txBody>
        </p:sp>
        <p:sp>
          <p:nvSpPr>
            <p:cNvPr id="20" name="object 20">
              <a:extLst>
                <a:ext uri="{FF2B5EF4-FFF2-40B4-BE49-F238E27FC236}">
                  <a16:creationId xmlns:a16="http://schemas.microsoft.com/office/drawing/2014/main" id="{6B9E6E20-122E-432F-A5AF-7C3D0706BFF9}"/>
                </a:ext>
              </a:extLst>
            </p:cNvPr>
            <p:cNvSpPr/>
            <p:nvPr/>
          </p:nvSpPr>
          <p:spPr>
            <a:xfrm>
              <a:off x="3844290" y="4229861"/>
              <a:ext cx="1499870" cy="1050290"/>
            </a:xfrm>
            <a:custGeom>
              <a:avLst/>
              <a:gdLst/>
              <a:ahLst/>
              <a:cxnLst/>
              <a:rect l="l" t="t" r="r" b="b"/>
              <a:pathLst>
                <a:path w="1499870" h="1050289">
                  <a:moveTo>
                    <a:pt x="0" y="175006"/>
                  </a:moveTo>
                  <a:lnTo>
                    <a:pt x="6251" y="128484"/>
                  </a:lnTo>
                  <a:lnTo>
                    <a:pt x="23894" y="86679"/>
                  </a:lnTo>
                  <a:lnTo>
                    <a:pt x="51260" y="51260"/>
                  </a:lnTo>
                  <a:lnTo>
                    <a:pt x="86679" y="23894"/>
                  </a:lnTo>
                  <a:lnTo>
                    <a:pt x="128484" y="6251"/>
                  </a:lnTo>
                  <a:lnTo>
                    <a:pt x="175006" y="0"/>
                  </a:lnTo>
                  <a:lnTo>
                    <a:pt x="1324610" y="0"/>
                  </a:lnTo>
                  <a:lnTo>
                    <a:pt x="1371131" y="6251"/>
                  </a:lnTo>
                  <a:lnTo>
                    <a:pt x="1412936" y="23894"/>
                  </a:lnTo>
                  <a:lnTo>
                    <a:pt x="1448355" y="51260"/>
                  </a:lnTo>
                  <a:lnTo>
                    <a:pt x="1475721" y="86679"/>
                  </a:lnTo>
                  <a:lnTo>
                    <a:pt x="1493364" y="128484"/>
                  </a:lnTo>
                  <a:lnTo>
                    <a:pt x="1499615" y="175006"/>
                  </a:lnTo>
                  <a:lnTo>
                    <a:pt x="1499615" y="875030"/>
                  </a:lnTo>
                  <a:lnTo>
                    <a:pt x="1493364" y="921551"/>
                  </a:lnTo>
                  <a:lnTo>
                    <a:pt x="1475721" y="963356"/>
                  </a:lnTo>
                  <a:lnTo>
                    <a:pt x="1448355" y="998775"/>
                  </a:lnTo>
                  <a:lnTo>
                    <a:pt x="1412936" y="1026141"/>
                  </a:lnTo>
                  <a:lnTo>
                    <a:pt x="1371131" y="1043784"/>
                  </a:lnTo>
                  <a:lnTo>
                    <a:pt x="1324610" y="1050036"/>
                  </a:lnTo>
                  <a:lnTo>
                    <a:pt x="175006" y="1050036"/>
                  </a:lnTo>
                  <a:lnTo>
                    <a:pt x="128484" y="1043784"/>
                  </a:lnTo>
                  <a:lnTo>
                    <a:pt x="86679" y="1026141"/>
                  </a:lnTo>
                  <a:lnTo>
                    <a:pt x="51260" y="998775"/>
                  </a:lnTo>
                  <a:lnTo>
                    <a:pt x="23894" y="963356"/>
                  </a:lnTo>
                  <a:lnTo>
                    <a:pt x="6251" y="921551"/>
                  </a:lnTo>
                  <a:lnTo>
                    <a:pt x="0" y="875030"/>
                  </a:lnTo>
                  <a:lnTo>
                    <a:pt x="0" y="175006"/>
                  </a:lnTo>
                  <a:close/>
                </a:path>
              </a:pathLst>
            </a:custGeom>
            <a:ln w="25907">
              <a:solidFill>
                <a:srgbClr val="FFFFFF"/>
              </a:solidFill>
            </a:ln>
          </p:spPr>
          <p:txBody>
            <a:bodyPr wrap="square" lIns="0" tIns="0" rIns="0" bIns="0" rtlCol="0"/>
            <a:lstStyle/>
            <a:p>
              <a:endParaRPr/>
            </a:p>
          </p:txBody>
        </p:sp>
        <p:sp>
          <p:nvSpPr>
            <p:cNvPr id="21" name="object 21">
              <a:extLst>
                <a:ext uri="{FF2B5EF4-FFF2-40B4-BE49-F238E27FC236}">
                  <a16:creationId xmlns:a16="http://schemas.microsoft.com/office/drawing/2014/main" id="{9A03AB91-88E8-430D-83FD-B2942A6472EA}"/>
                </a:ext>
              </a:extLst>
            </p:cNvPr>
            <p:cNvSpPr txBox="1"/>
            <p:nvPr/>
          </p:nvSpPr>
          <p:spPr>
            <a:xfrm>
              <a:off x="3998721" y="4583429"/>
              <a:ext cx="1192530" cy="318544"/>
            </a:xfrm>
            <a:prstGeom prst="rect">
              <a:avLst/>
            </a:prstGeom>
          </p:spPr>
          <p:txBody>
            <a:bodyPr vert="horz" wrap="square" lIns="0" tIns="12700" rIns="0" bIns="0" rtlCol="0">
              <a:spAutoFit/>
            </a:bodyPr>
            <a:lstStyle/>
            <a:p>
              <a:pPr marL="12700" algn="ctr">
                <a:lnSpc>
                  <a:spcPct val="100000"/>
                </a:lnSpc>
                <a:spcBef>
                  <a:spcPts val="100"/>
                </a:spcBef>
              </a:pPr>
              <a:r>
                <a:rPr sz="1800" spc="-5" dirty="0" err="1">
                  <a:solidFill>
                    <a:srgbClr val="FFFFFF"/>
                  </a:solidFill>
                  <a:latin typeface="Arial"/>
                  <a:cs typeface="Arial"/>
                </a:rPr>
                <a:t>D</a:t>
              </a:r>
              <a:r>
                <a:rPr sz="1800" spc="-15" dirty="0" err="1">
                  <a:solidFill>
                    <a:srgbClr val="FFFFFF"/>
                  </a:solidFill>
                  <a:latin typeface="Arial"/>
                  <a:cs typeface="Arial"/>
                </a:rPr>
                <a:t>o</a:t>
              </a:r>
              <a:r>
                <a:rPr sz="1800" spc="-5" dirty="0" err="1">
                  <a:solidFill>
                    <a:srgbClr val="FFFFFF"/>
                  </a:solidFill>
                  <a:latin typeface="Arial"/>
                  <a:cs typeface="Arial"/>
                </a:rPr>
                <a:t>cum</a:t>
              </a:r>
              <a:r>
                <a:rPr sz="1800" spc="-15" dirty="0" err="1">
                  <a:solidFill>
                    <a:srgbClr val="FFFFFF"/>
                  </a:solidFill>
                  <a:latin typeface="Arial"/>
                  <a:cs typeface="Arial"/>
                </a:rPr>
                <a:t>e</a:t>
              </a:r>
              <a:r>
                <a:rPr sz="1800" spc="-5" dirty="0" err="1">
                  <a:solidFill>
                    <a:srgbClr val="FFFFFF"/>
                  </a:solidFill>
                  <a:latin typeface="Arial"/>
                  <a:cs typeface="Arial"/>
                </a:rPr>
                <a:t>nto</a:t>
              </a:r>
              <a:r>
                <a:rPr lang="en-US" sz="1800" spc="-5" dirty="0" err="1">
                  <a:solidFill>
                    <a:srgbClr val="FFFFFF"/>
                  </a:solidFill>
                  <a:latin typeface="Arial"/>
                  <a:cs typeface="Arial"/>
                </a:rPr>
                <a:t>s</a:t>
              </a:r>
              <a:endParaRPr sz="1800" dirty="0">
                <a:latin typeface="Arial"/>
                <a:cs typeface="Arial"/>
              </a:endParaRPr>
            </a:p>
          </p:txBody>
        </p:sp>
        <p:sp>
          <p:nvSpPr>
            <p:cNvPr id="22" name="object 22">
              <a:extLst>
                <a:ext uri="{FF2B5EF4-FFF2-40B4-BE49-F238E27FC236}">
                  <a16:creationId xmlns:a16="http://schemas.microsoft.com/office/drawing/2014/main" id="{09E200B3-566D-4505-B7C0-7866576C49EA}"/>
                </a:ext>
              </a:extLst>
            </p:cNvPr>
            <p:cNvSpPr txBox="1"/>
            <p:nvPr/>
          </p:nvSpPr>
          <p:spPr>
            <a:xfrm>
              <a:off x="5406009" y="4526026"/>
              <a:ext cx="1514475" cy="424180"/>
            </a:xfrm>
            <a:prstGeom prst="rect">
              <a:avLst/>
            </a:prstGeom>
          </p:spPr>
          <p:txBody>
            <a:bodyPr vert="horz" wrap="square" lIns="0" tIns="43180" rIns="0" bIns="0" rtlCol="0">
              <a:spAutoFit/>
            </a:bodyPr>
            <a:lstStyle/>
            <a:p>
              <a:pPr marL="127000" marR="5080" indent="-114300">
                <a:lnSpc>
                  <a:spcPts val="1450"/>
                </a:lnSpc>
                <a:spcBef>
                  <a:spcPts val="340"/>
                </a:spcBef>
                <a:buChar char="•"/>
                <a:tabLst>
                  <a:tab pos="127000" algn="l"/>
                </a:tabLst>
              </a:pPr>
              <a:r>
                <a:rPr sz="1400" dirty="0">
                  <a:latin typeface="Arial"/>
                  <a:cs typeface="Arial"/>
                </a:rPr>
                <a:t>Unidad básica</a:t>
              </a:r>
              <a:r>
                <a:rPr sz="1400" spc="-114" dirty="0">
                  <a:latin typeface="Arial"/>
                  <a:cs typeface="Arial"/>
                </a:rPr>
                <a:t> </a:t>
              </a:r>
              <a:r>
                <a:rPr sz="1400" dirty="0">
                  <a:latin typeface="Arial"/>
                  <a:cs typeface="Arial"/>
                </a:rPr>
                <a:t>de  datos en</a:t>
              </a:r>
              <a:r>
                <a:rPr sz="1400" spc="-45" dirty="0">
                  <a:latin typeface="Arial"/>
                  <a:cs typeface="Arial"/>
                </a:rPr>
                <a:t> </a:t>
              </a:r>
              <a:r>
                <a:rPr sz="1400" dirty="0">
                  <a:latin typeface="Arial"/>
                  <a:cs typeface="Arial"/>
                </a:rPr>
                <a:t>Json</a:t>
              </a:r>
              <a:endParaRPr sz="1400">
                <a:latin typeface="Arial"/>
                <a:cs typeface="Arial"/>
              </a:endParaRPr>
            </a:p>
          </p:txBody>
        </p:sp>
        <p:sp>
          <p:nvSpPr>
            <p:cNvPr id="23" name="object 23">
              <a:extLst>
                <a:ext uri="{FF2B5EF4-FFF2-40B4-BE49-F238E27FC236}">
                  <a16:creationId xmlns:a16="http://schemas.microsoft.com/office/drawing/2014/main" id="{64181F8A-BAE1-474D-8A64-A981DA333F07}"/>
                </a:ext>
              </a:extLst>
            </p:cNvPr>
            <p:cNvSpPr/>
            <p:nvPr/>
          </p:nvSpPr>
          <p:spPr>
            <a:xfrm>
              <a:off x="5324094" y="5409438"/>
              <a:ext cx="1498600" cy="1050290"/>
            </a:xfrm>
            <a:custGeom>
              <a:avLst/>
              <a:gdLst/>
              <a:ahLst/>
              <a:cxnLst/>
              <a:rect l="l" t="t" r="r" b="b"/>
              <a:pathLst>
                <a:path w="1498600" h="1050289">
                  <a:moveTo>
                    <a:pt x="1323085" y="0"/>
                  </a:moveTo>
                  <a:lnTo>
                    <a:pt x="175005" y="0"/>
                  </a:lnTo>
                  <a:lnTo>
                    <a:pt x="128484" y="6251"/>
                  </a:lnTo>
                  <a:lnTo>
                    <a:pt x="86679" y="23894"/>
                  </a:lnTo>
                  <a:lnTo>
                    <a:pt x="51260" y="51260"/>
                  </a:lnTo>
                  <a:lnTo>
                    <a:pt x="23894" y="86679"/>
                  </a:lnTo>
                  <a:lnTo>
                    <a:pt x="6251" y="128484"/>
                  </a:lnTo>
                  <a:lnTo>
                    <a:pt x="0" y="175006"/>
                  </a:lnTo>
                  <a:lnTo>
                    <a:pt x="0" y="874991"/>
                  </a:lnTo>
                  <a:lnTo>
                    <a:pt x="6251" y="921524"/>
                  </a:lnTo>
                  <a:lnTo>
                    <a:pt x="23894" y="963339"/>
                  </a:lnTo>
                  <a:lnTo>
                    <a:pt x="51260" y="998766"/>
                  </a:lnTo>
                  <a:lnTo>
                    <a:pt x="86679" y="1026136"/>
                  </a:lnTo>
                  <a:lnTo>
                    <a:pt x="128484" y="1043783"/>
                  </a:lnTo>
                  <a:lnTo>
                    <a:pt x="175005" y="1050036"/>
                  </a:lnTo>
                  <a:lnTo>
                    <a:pt x="1323085" y="1050036"/>
                  </a:lnTo>
                  <a:lnTo>
                    <a:pt x="1369607" y="1043783"/>
                  </a:lnTo>
                  <a:lnTo>
                    <a:pt x="1411412" y="1026136"/>
                  </a:lnTo>
                  <a:lnTo>
                    <a:pt x="1446831" y="998766"/>
                  </a:lnTo>
                  <a:lnTo>
                    <a:pt x="1474197" y="963339"/>
                  </a:lnTo>
                  <a:lnTo>
                    <a:pt x="1491840" y="921524"/>
                  </a:lnTo>
                  <a:lnTo>
                    <a:pt x="1498091" y="874991"/>
                  </a:lnTo>
                  <a:lnTo>
                    <a:pt x="1498091" y="175006"/>
                  </a:lnTo>
                  <a:lnTo>
                    <a:pt x="1491840" y="128484"/>
                  </a:lnTo>
                  <a:lnTo>
                    <a:pt x="1474197" y="86679"/>
                  </a:lnTo>
                  <a:lnTo>
                    <a:pt x="1446831" y="51260"/>
                  </a:lnTo>
                  <a:lnTo>
                    <a:pt x="1411412" y="23894"/>
                  </a:lnTo>
                  <a:lnTo>
                    <a:pt x="1369607" y="6251"/>
                  </a:lnTo>
                  <a:lnTo>
                    <a:pt x="1323085" y="0"/>
                  </a:lnTo>
                  <a:close/>
                </a:path>
              </a:pathLst>
            </a:custGeom>
            <a:solidFill>
              <a:srgbClr val="FF9900"/>
            </a:solidFill>
          </p:spPr>
          <p:txBody>
            <a:bodyPr wrap="square" lIns="0" tIns="0" rIns="0" bIns="0" rtlCol="0"/>
            <a:lstStyle/>
            <a:p>
              <a:endParaRPr/>
            </a:p>
          </p:txBody>
        </p:sp>
        <p:sp>
          <p:nvSpPr>
            <p:cNvPr id="24" name="object 24">
              <a:extLst>
                <a:ext uri="{FF2B5EF4-FFF2-40B4-BE49-F238E27FC236}">
                  <a16:creationId xmlns:a16="http://schemas.microsoft.com/office/drawing/2014/main" id="{E1CDDB7C-5D73-4F34-BAE2-5D881FC8D85A}"/>
                </a:ext>
              </a:extLst>
            </p:cNvPr>
            <p:cNvSpPr/>
            <p:nvPr/>
          </p:nvSpPr>
          <p:spPr>
            <a:xfrm>
              <a:off x="5324094" y="5409438"/>
              <a:ext cx="1498600" cy="1050290"/>
            </a:xfrm>
            <a:custGeom>
              <a:avLst/>
              <a:gdLst/>
              <a:ahLst/>
              <a:cxnLst/>
              <a:rect l="l" t="t" r="r" b="b"/>
              <a:pathLst>
                <a:path w="1498600" h="1050289">
                  <a:moveTo>
                    <a:pt x="0" y="175006"/>
                  </a:moveTo>
                  <a:lnTo>
                    <a:pt x="6251" y="128484"/>
                  </a:lnTo>
                  <a:lnTo>
                    <a:pt x="23894" y="86679"/>
                  </a:lnTo>
                  <a:lnTo>
                    <a:pt x="51260" y="51260"/>
                  </a:lnTo>
                  <a:lnTo>
                    <a:pt x="86679" y="23894"/>
                  </a:lnTo>
                  <a:lnTo>
                    <a:pt x="128484" y="6251"/>
                  </a:lnTo>
                  <a:lnTo>
                    <a:pt x="175005" y="0"/>
                  </a:lnTo>
                  <a:lnTo>
                    <a:pt x="1323085" y="0"/>
                  </a:lnTo>
                  <a:lnTo>
                    <a:pt x="1369607" y="6251"/>
                  </a:lnTo>
                  <a:lnTo>
                    <a:pt x="1411412" y="23894"/>
                  </a:lnTo>
                  <a:lnTo>
                    <a:pt x="1446831" y="51260"/>
                  </a:lnTo>
                  <a:lnTo>
                    <a:pt x="1474197" y="86679"/>
                  </a:lnTo>
                  <a:lnTo>
                    <a:pt x="1491840" y="128484"/>
                  </a:lnTo>
                  <a:lnTo>
                    <a:pt x="1498091" y="175006"/>
                  </a:lnTo>
                  <a:lnTo>
                    <a:pt x="1498091" y="874991"/>
                  </a:lnTo>
                  <a:lnTo>
                    <a:pt x="1491840" y="921524"/>
                  </a:lnTo>
                  <a:lnTo>
                    <a:pt x="1474197" y="963339"/>
                  </a:lnTo>
                  <a:lnTo>
                    <a:pt x="1446831" y="998766"/>
                  </a:lnTo>
                  <a:lnTo>
                    <a:pt x="1411412" y="1026136"/>
                  </a:lnTo>
                  <a:lnTo>
                    <a:pt x="1369607" y="1043783"/>
                  </a:lnTo>
                  <a:lnTo>
                    <a:pt x="1323085" y="1050036"/>
                  </a:lnTo>
                  <a:lnTo>
                    <a:pt x="175005" y="1050036"/>
                  </a:lnTo>
                  <a:lnTo>
                    <a:pt x="128484" y="1043783"/>
                  </a:lnTo>
                  <a:lnTo>
                    <a:pt x="86679" y="1026136"/>
                  </a:lnTo>
                  <a:lnTo>
                    <a:pt x="51260" y="998766"/>
                  </a:lnTo>
                  <a:lnTo>
                    <a:pt x="23894" y="963339"/>
                  </a:lnTo>
                  <a:lnTo>
                    <a:pt x="6251" y="921524"/>
                  </a:lnTo>
                  <a:lnTo>
                    <a:pt x="0" y="874991"/>
                  </a:lnTo>
                  <a:lnTo>
                    <a:pt x="0" y="175006"/>
                  </a:lnTo>
                  <a:close/>
                </a:path>
              </a:pathLst>
            </a:custGeom>
            <a:ln w="25908">
              <a:solidFill>
                <a:srgbClr val="FFFFFF"/>
              </a:solidFill>
            </a:ln>
          </p:spPr>
          <p:txBody>
            <a:bodyPr wrap="square" lIns="0" tIns="0" rIns="0" bIns="0" rtlCol="0"/>
            <a:lstStyle/>
            <a:p>
              <a:endParaRPr/>
            </a:p>
          </p:txBody>
        </p:sp>
        <p:sp>
          <p:nvSpPr>
            <p:cNvPr id="26" name="object 25">
              <a:extLst>
                <a:ext uri="{FF2B5EF4-FFF2-40B4-BE49-F238E27FC236}">
                  <a16:creationId xmlns:a16="http://schemas.microsoft.com/office/drawing/2014/main" id="{84B6C6A9-6C1D-44FC-958E-0CC4DC4A4C1B}"/>
                </a:ext>
              </a:extLst>
            </p:cNvPr>
            <p:cNvSpPr txBox="1"/>
            <p:nvPr/>
          </p:nvSpPr>
          <p:spPr>
            <a:xfrm>
              <a:off x="5682234" y="5762650"/>
              <a:ext cx="781685" cy="318544"/>
            </a:xfrm>
            <a:prstGeom prst="rect">
              <a:avLst/>
            </a:prstGeom>
          </p:spPr>
          <p:txBody>
            <a:bodyPr vert="horz" wrap="square" lIns="0" tIns="12700" rIns="0" bIns="0" rtlCol="0">
              <a:spAutoFit/>
            </a:bodyPr>
            <a:lstStyle/>
            <a:p>
              <a:pPr marL="12700" algn="ctr">
                <a:lnSpc>
                  <a:spcPct val="100000"/>
                </a:lnSpc>
                <a:spcBef>
                  <a:spcPts val="100"/>
                </a:spcBef>
              </a:pPr>
              <a:r>
                <a:rPr sz="1800" spc="-135" dirty="0">
                  <a:solidFill>
                    <a:srgbClr val="FFFFFF"/>
                  </a:solidFill>
                  <a:latin typeface="Arial"/>
                  <a:cs typeface="Arial"/>
                </a:rPr>
                <a:t>V</a:t>
              </a:r>
              <a:r>
                <a:rPr sz="1800" spc="-5" dirty="0">
                  <a:solidFill>
                    <a:srgbClr val="FFFFFF"/>
                  </a:solidFill>
                  <a:latin typeface="Arial"/>
                  <a:cs typeface="Arial"/>
                </a:rPr>
                <a:t>a</a:t>
              </a:r>
              <a:r>
                <a:rPr sz="1800" spc="-15" dirty="0">
                  <a:solidFill>
                    <a:srgbClr val="FFFFFF"/>
                  </a:solidFill>
                  <a:latin typeface="Arial"/>
                  <a:cs typeface="Arial"/>
                </a:rPr>
                <a:t>l</a:t>
              </a:r>
              <a:r>
                <a:rPr sz="1800" spc="-5" dirty="0">
                  <a:solidFill>
                    <a:srgbClr val="FFFFFF"/>
                  </a:solidFill>
                  <a:latin typeface="Arial"/>
                  <a:cs typeface="Arial"/>
                </a:rPr>
                <a:t>or</a:t>
              </a:r>
              <a:r>
                <a:rPr sz="1800" spc="-15" dirty="0">
                  <a:solidFill>
                    <a:srgbClr val="FFFFFF"/>
                  </a:solidFill>
                  <a:latin typeface="Arial"/>
                  <a:cs typeface="Arial"/>
                </a:rPr>
                <a:t>e</a:t>
              </a:r>
              <a:r>
                <a:rPr sz="1800" dirty="0">
                  <a:solidFill>
                    <a:srgbClr val="FFFFFF"/>
                  </a:solidFill>
                  <a:latin typeface="Arial"/>
                  <a:cs typeface="Arial"/>
                </a:rPr>
                <a:t>s</a:t>
              </a:r>
              <a:endParaRPr sz="1800" dirty="0">
                <a:latin typeface="Arial"/>
                <a:cs typeface="Arial"/>
              </a:endParaRPr>
            </a:p>
          </p:txBody>
        </p:sp>
        <p:sp>
          <p:nvSpPr>
            <p:cNvPr id="27" name="object 26">
              <a:extLst>
                <a:ext uri="{FF2B5EF4-FFF2-40B4-BE49-F238E27FC236}">
                  <a16:creationId xmlns:a16="http://schemas.microsoft.com/office/drawing/2014/main" id="{CD189B5D-19D1-4769-A61C-E3CD11854453}"/>
                </a:ext>
              </a:extLst>
            </p:cNvPr>
            <p:cNvSpPr txBox="1"/>
            <p:nvPr/>
          </p:nvSpPr>
          <p:spPr>
            <a:xfrm>
              <a:off x="6835902" y="5607507"/>
              <a:ext cx="1790700" cy="622935"/>
            </a:xfrm>
            <a:prstGeom prst="rect">
              <a:avLst/>
            </a:prstGeom>
          </p:spPr>
          <p:txBody>
            <a:bodyPr vert="horz" wrap="square" lIns="0" tIns="12065" rIns="0" bIns="0" rtlCol="0">
              <a:spAutoFit/>
            </a:bodyPr>
            <a:lstStyle/>
            <a:p>
              <a:pPr marL="127000" indent="-114300">
                <a:lnSpc>
                  <a:spcPct val="100000"/>
                </a:lnSpc>
                <a:spcBef>
                  <a:spcPts val="95"/>
                </a:spcBef>
                <a:buChar char="•"/>
                <a:tabLst>
                  <a:tab pos="127000" algn="l"/>
                </a:tabLst>
              </a:pPr>
              <a:r>
                <a:rPr sz="1300" spc="-10" dirty="0">
                  <a:latin typeface="Arial"/>
                  <a:cs typeface="Arial"/>
                </a:rPr>
                <a:t>Atómicos</a:t>
              </a:r>
              <a:endParaRPr sz="1300">
                <a:latin typeface="Arial"/>
                <a:cs typeface="Arial"/>
              </a:endParaRPr>
            </a:p>
            <a:p>
              <a:pPr marL="127000" indent="-114300">
                <a:lnSpc>
                  <a:spcPct val="100000"/>
                </a:lnSpc>
                <a:spcBef>
                  <a:spcPts val="15"/>
                </a:spcBef>
                <a:buChar char="•"/>
                <a:tabLst>
                  <a:tab pos="127000" algn="l"/>
                </a:tabLst>
              </a:pPr>
              <a:r>
                <a:rPr sz="1300" spc="-5" dirty="0">
                  <a:latin typeface="Arial"/>
                  <a:cs typeface="Arial"/>
                </a:rPr>
                <a:t>Listas o arreglos</a:t>
              </a:r>
              <a:endParaRPr sz="1300">
                <a:latin typeface="Arial"/>
                <a:cs typeface="Arial"/>
              </a:endParaRPr>
            </a:p>
            <a:p>
              <a:pPr marL="127000" indent="-114300">
                <a:lnSpc>
                  <a:spcPct val="100000"/>
                </a:lnSpc>
                <a:spcBef>
                  <a:spcPts val="10"/>
                </a:spcBef>
                <a:buChar char="•"/>
                <a:tabLst>
                  <a:tab pos="127000" algn="l"/>
                </a:tabLst>
              </a:pPr>
              <a:r>
                <a:rPr sz="1300" spc="-10" dirty="0">
                  <a:latin typeface="Arial"/>
                  <a:cs typeface="Arial"/>
                </a:rPr>
                <a:t>Adjuntos </a:t>
              </a:r>
              <a:r>
                <a:rPr sz="1300" spc="-5" dirty="0">
                  <a:latin typeface="Arial"/>
                  <a:cs typeface="Arial"/>
                </a:rPr>
                <a:t>(pdf, jpg,</a:t>
              </a:r>
              <a:r>
                <a:rPr sz="1300" spc="-10" dirty="0">
                  <a:latin typeface="Arial"/>
                  <a:cs typeface="Arial"/>
                </a:rPr>
                <a:t> </a:t>
              </a:r>
              <a:r>
                <a:rPr sz="1300" spc="-5" dirty="0">
                  <a:latin typeface="Arial"/>
                  <a:cs typeface="Arial"/>
                </a:rPr>
                <a:t>etc)</a:t>
              </a:r>
              <a:endParaRPr sz="1300">
                <a:latin typeface="Arial"/>
                <a:cs typeface="Arial"/>
              </a:endParaRPr>
            </a:p>
          </p:txBody>
        </p:sp>
      </p:grpSp>
    </p:spTree>
    <p:extLst>
      <p:ext uri="{BB962C8B-B14F-4D97-AF65-F5344CB8AC3E}">
        <p14:creationId xmlns:p14="http://schemas.microsoft.com/office/powerpoint/2010/main" val="3547903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TIPOS DE DATOS</a:t>
            </a:r>
            <a:endParaRPr lang="es-PE" dirty="0"/>
          </a:p>
        </p:txBody>
      </p:sp>
      <p:sp>
        <p:nvSpPr>
          <p:cNvPr id="28" name="TextBox 27">
            <a:extLst>
              <a:ext uri="{FF2B5EF4-FFF2-40B4-BE49-F238E27FC236}">
                <a16:creationId xmlns:a16="http://schemas.microsoft.com/office/drawing/2014/main" id="{BFD9CB09-61CB-4F50-9E41-D151A656239B}"/>
              </a:ext>
            </a:extLst>
          </p:cNvPr>
          <p:cNvSpPr txBox="1"/>
          <p:nvPr/>
        </p:nvSpPr>
        <p:spPr>
          <a:xfrm>
            <a:off x="930909" y="1545443"/>
            <a:ext cx="6993892" cy="4154984"/>
          </a:xfrm>
          <a:prstGeom prst="rect">
            <a:avLst/>
          </a:prstGeom>
          <a:noFill/>
        </p:spPr>
        <p:txBody>
          <a:bodyPr wrap="square">
            <a:spAutoFit/>
          </a:bodyPr>
          <a:lstStyle/>
          <a:p>
            <a:pPr lvl="1">
              <a:buSzPct val="92307"/>
              <a:buChar char="•"/>
              <a:tabLst>
                <a:tab pos="346075" algn="l"/>
              </a:tabLst>
            </a:pPr>
            <a:r>
              <a:rPr lang="es-PE" sz="2400" spc="-10" dirty="0">
                <a:solidFill>
                  <a:srgbClr val="C6244E"/>
                </a:solidFill>
                <a:latin typeface="Arial"/>
                <a:cs typeface="Arial"/>
              </a:rPr>
              <a:t>String</a:t>
            </a:r>
            <a:r>
              <a:rPr lang="es-PE" sz="2400" spc="-10" dirty="0">
                <a:solidFill>
                  <a:srgbClr val="C6244E"/>
                </a:solidFill>
              </a:rPr>
              <a:t>:</a:t>
            </a:r>
            <a:r>
              <a:rPr lang="es-PE" sz="2400" spc="-5" dirty="0">
                <a:solidFill>
                  <a:srgbClr val="333333"/>
                </a:solidFill>
                <a:latin typeface="Arial"/>
                <a:cs typeface="Arial"/>
              </a:rPr>
              <a:t> Cadenas de</a:t>
            </a:r>
            <a:r>
              <a:rPr lang="es-PE" sz="2400" spc="-50" dirty="0">
                <a:solidFill>
                  <a:srgbClr val="333333"/>
                </a:solidFill>
                <a:latin typeface="Arial"/>
                <a:cs typeface="Arial"/>
              </a:rPr>
              <a:t> </a:t>
            </a:r>
            <a:r>
              <a:rPr lang="es-PE" sz="2400" spc="-5" dirty="0">
                <a:solidFill>
                  <a:srgbClr val="333333"/>
                </a:solidFill>
                <a:latin typeface="Arial"/>
                <a:cs typeface="Arial"/>
              </a:rPr>
              <a:t>caracteres.</a:t>
            </a:r>
            <a:endParaRPr lang="es-PE" sz="2400" dirty="0">
              <a:latin typeface="Arial"/>
              <a:cs typeface="Arial"/>
            </a:endParaRPr>
          </a:p>
          <a:p>
            <a:pPr lvl="1">
              <a:buSzPct val="92307"/>
              <a:buChar char="•"/>
              <a:tabLst>
                <a:tab pos="346075" algn="l"/>
              </a:tabLst>
            </a:pPr>
            <a:r>
              <a:rPr lang="es-PE" sz="2400" spc="-10" dirty="0" err="1">
                <a:solidFill>
                  <a:srgbClr val="C6244E"/>
                </a:solidFill>
                <a:latin typeface="Arial"/>
                <a:cs typeface="Arial"/>
              </a:rPr>
              <a:t>Integer</a:t>
            </a:r>
            <a:r>
              <a:rPr lang="es-PE" sz="2400" spc="-10" dirty="0">
                <a:solidFill>
                  <a:srgbClr val="C6244E"/>
                </a:solidFill>
                <a:latin typeface="Arial"/>
                <a:cs typeface="Arial"/>
              </a:rPr>
              <a:t>:</a:t>
            </a:r>
            <a:r>
              <a:rPr lang="es-PE" sz="2400" spc="-5" dirty="0">
                <a:solidFill>
                  <a:srgbClr val="333333"/>
                </a:solidFill>
                <a:latin typeface="Arial"/>
                <a:cs typeface="Arial"/>
              </a:rPr>
              <a:t> Números</a:t>
            </a:r>
            <a:r>
              <a:rPr lang="es-PE" sz="2400" spc="-30" dirty="0">
                <a:solidFill>
                  <a:srgbClr val="333333"/>
                </a:solidFill>
                <a:latin typeface="Arial"/>
                <a:cs typeface="Arial"/>
              </a:rPr>
              <a:t> </a:t>
            </a:r>
            <a:r>
              <a:rPr lang="es-PE" sz="2400" spc="-5" dirty="0">
                <a:solidFill>
                  <a:srgbClr val="333333"/>
                </a:solidFill>
                <a:latin typeface="Arial"/>
                <a:cs typeface="Arial"/>
              </a:rPr>
              <a:t>enteros.</a:t>
            </a:r>
            <a:endParaRPr lang="es-PE" sz="2400" dirty="0">
              <a:latin typeface="Arial"/>
              <a:cs typeface="Arial"/>
            </a:endParaRPr>
          </a:p>
          <a:p>
            <a:pPr lvl="1">
              <a:buSzPct val="92307"/>
              <a:buChar char="•"/>
              <a:tabLst>
                <a:tab pos="346075" algn="l"/>
              </a:tabLst>
            </a:pPr>
            <a:r>
              <a:rPr lang="es-PE" sz="2400" spc="-5" dirty="0" err="1">
                <a:solidFill>
                  <a:srgbClr val="C6244E"/>
                </a:solidFill>
                <a:latin typeface="Arial"/>
                <a:cs typeface="Arial"/>
              </a:rPr>
              <a:t>Double</a:t>
            </a:r>
            <a:r>
              <a:rPr lang="es-PE" sz="2400" spc="-5" dirty="0">
                <a:solidFill>
                  <a:srgbClr val="C6244E"/>
                </a:solidFill>
                <a:latin typeface="Arial"/>
                <a:cs typeface="Arial"/>
              </a:rPr>
              <a:t>:</a:t>
            </a:r>
            <a:r>
              <a:rPr lang="es-PE" sz="2400" spc="-5" dirty="0">
                <a:solidFill>
                  <a:srgbClr val="333333"/>
                </a:solidFill>
                <a:latin typeface="Arial"/>
                <a:cs typeface="Arial"/>
              </a:rPr>
              <a:t> Números con</a:t>
            </a:r>
            <a:r>
              <a:rPr lang="es-PE" sz="2400" spc="-50" dirty="0">
                <a:solidFill>
                  <a:srgbClr val="333333"/>
                </a:solidFill>
                <a:latin typeface="Arial"/>
                <a:cs typeface="Arial"/>
              </a:rPr>
              <a:t> </a:t>
            </a:r>
            <a:r>
              <a:rPr lang="es-PE" sz="2400" spc="-5" dirty="0">
                <a:solidFill>
                  <a:srgbClr val="333333"/>
                </a:solidFill>
                <a:latin typeface="Arial"/>
                <a:cs typeface="Arial"/>
              </a:rPr>
              <a:t>decimales.</a:t>
            </a:r>
            <a:endParaRPr lang="es-PE" sz="2400" dirty="0">
              <a:latin typeface="Arial"/>
              <a:cs typeface="Arial"/>
            </a:endParaRPr>
          </a:p>
          <a:p>
            <a:pPr lvl="1">
              <a:buSzPct val="92307"/>
              <a:buChar char="•"/>
              <a:tabLst>
                <a:tab pos="346075" algn="l"/>
              </a:tabLst>
            </a:pPr>
            <a:r>
              <a:rPr lang="es-PE" sz="2400" spc="-10" dirty="0" err="1">
                <a:solidFill>
                  <a:srgbClr val="C6244E"/>
                </a:solidFill>
                <a:latin typeface="Arial"/>
                <a:cs typeface="Arial"/>
              </a:rPr>
              <a:t>Boolean</a:t>
            </a:r>
            <a:r>
              <a:rPr lang="es-PE" sz="2400" spc="-10" dirty="0">
                <a:solidFill>
                  <a:srgbClr val="C6244E"/>
                </a:solidFill>
              </a:rPr>
              <a:t>:</a:t>
            </a:r>
            <a:r>
              <a:rPr lang="es-PE" sz="2400" spc="-5" dirty="0">
                <a:solidFill>
                  <a:srgbClr val="333333"/>
                </a:solidFill>
                <a:latin typeface="Arial"/>
                <a:cs typeface="Arial"/>
              </a:rPr>
              <a:t> Booleanos verdaderos o</a:t>
            </a:r>
            <a:r>
              <a:rPr lang="es-PE" sz="2400" spc="-30" dirty="0">
                <a:solidFill>
                  <a:srgbClr val="333333"/>
                </a:solidFill>
                <a:latin typeface="Arial"/>
                <a:cs typeface="Arial"/>
              </a:rPr>
              <a:t> </a:t>
            </a:r>
            <a:r>
              <a:rPr lang="es-PE" sz="2400" dirty="0">
                <a:solidFill>
                  <a:srgbClr val="333333"/>
                </a:solidFill>
                <a:latin typeface="Arial"/>
                <a:cs typeface="Arial"/>
              </a:rPr>
              <a:t>falsos.</a:t>
            </a:r>
            <a:endParaRPr lang="es-PE" sz="2400" dirty="0">
              <a:latin typeface="Arial"/>
              <a:cs typeface="Arial"/>
            </a:endParaRPr>
          </a:p>
          <a:p>
            <a:pPr lvl="1">
              <a:buSzPct val="92307"/>
              <a:buChar char="•"/>
              <a:tabLst>
                <a:tab pos="346075" algn="l"/>
              </a:tabLst>
            </a:pPr>
            <a:r>
              <a:rPr lang="es-PE" sz="2400" spc="-5" dirty="0">
                <a:solidFill>
                  <a:srgbClr val="C6244E"/>
                </a:solidFill>
                <a:latin typeface="Arial"/>
                <a:cs typeface="Arial"/>
              </a:rPr>
              <a:t>Date:</a:t>
            </a:r>
            <a:r>
              <a:rPr lang="es-PE" sz="2400" spc="-90" dirty="0">
                <a:solidFill>
                  <a:srgbClr val="333333"/>
                </a:solidFill>
                <a:latin typeface="Arial"/>
                <a:cs typeface="Arial"/>
              </a:rPr>
              <a:t> </a:t>
            </a:r>
            <a:r>
              <a:rPr lang="es-PE" sz="2400" spc="-5" dirty="0">
                <a:solidFill>
                  <a:srgbClr val="333333"/>
                </a:solidFill>
                <a:latin typeface="Arial"/>
                <a:cs typeface="Arial"/>
              </a:rPr>
              <a:t>Fechas.</a:t>
            </a:r>
            <a:endParaRPr lang="es-PE" sz="2400" dirty="0">
              <a:latin typeface="Arial"/>
              <a:cs typeface="Arial"/>
            </a:endParaRPr>
          </a:p>
          <a:p>
            <a:pPr lvl="1">
              <a:buSzPct val="92307"/>
              <a:buChar char="•"/>
              <a:tabLst>
                <a:tab pos="346075" algn="l"/>
              </a:tabLst>
            </a:pPr>
            <a:r>
              <a:rPr lang="es-PE" sz="2400" spc="-5" dirty="0" err="1">
                <a:solidFill>
                  <a:srgbClr val="C6244E"/>
                </a:solidFill>
                <a:latin typeface="Arial"/>
                <a:cs typeface="Arial"/>
              </a:rPr>
              <a:t>Timestamp</a:t>
            </a:r>
            <a:r>
              <a:rPr lang="es-PE" sz="2400" spc="-5" dirty="0">
                <a:solidFill>
                  <a:srgbClr val="C6244E"/>
                </a:solidFill>
              </a:rPr>
              <a:t>:</a:t>
            </a:r>
            <a:r>
              <a:rPr lang="es-PE" sz="2400" spc="-5" dirty="0">
                <a:solidFill>
                  <a:srgbClr val="333333"/>
                </a:solidFill>
                <a:latin typeface="Arial"/>
                <a:cs typeface="Arial"/>
              </a:rPr>
              <a:t> Fecha / hora.</a:t>
            </a:r>
            <a:endParaRPr lang="es-PE" sz="2400" dirty="0">
              <a:latin typeface="Arial"/>
              <a:cs typeface="Arial"/>
            </a:endParaRPr>
          </a:p>
          <a:p>
            <a:pPr lvl="1">
              <a:buSzPct val="92307"/>
              <a:buChar char="•"/>
              <a:tabLst>
                <a:tab pos="346075" algn="l"/>
              </a:tabLst>
            </a:pPr>
            <a:r>
              <a:rPr lang="es-PE" sz="2400" spc="-10" dirty="0">
                <a:solidFill>
                  <a:srgbClr val="C6244E"/>
                </a:solidFill>
                <a:latin typeface="Arial"/>
                <a:cs typeface="Arial"/>
              </a:rPr>
              <a:t>Array:</a:t>
            </a:r>
            <a:r>
              <a:rPr lang="es-PE" sz="2400" spc="-5" dirty="0">
                <a:solidFill>
                  <a:srgbClr val="333333"/>
                </a:solidFill>
                <a:latin typeface="Arial"/>
                <a:cs typeface="Arial"/>
              </a:rPr>
              <a:t> Arreglos de otros tipos de</a:t>
            </a:r>
            <a:r>
              <a:rPr lang="es-PE" sz="2400" spc="-10" dirty="0">
                <a:solidFill>
                  <a:srgbClr val="333333"/>
                </a:solidFill>
                <a:latin typeface="Arial"/>
                <a:cs typeface="Arial"/>
              </a:rPr>
              <a:t> </a:t>
            </a:r>
            <a:r>
              <a:rPr lang="es-PE" sz="2400" spc="-5" dirty="0">
                <a:solidFill>
                  <a:srgbClr val="333333"/>
                </a:solidFill>
                <a:latin typeface="Arial"/>
                <a:cs typeface="Arial"/>
              </a:rPr>
              <a:t>dato.</a:t>
            </a:r>
            <a:endParaRPr lang="es-PE" sz="2400" dirty="0">
              <a:latin typeface="Arial"/>
              <a:cs typeface="Arial"/>
            </a:endParaRPr>
          </a:p>
          <a:p>
            <a:pPr lvl="1">
              <a:buSzPct val="92307"/>
              <a:buChar char="•"/>
              <a:tabLst>
                <a:tab pos="346075" algn="l"/>
              </a:tabLst>
            </a:pPr>
            <a:r>
              <a:rPr lang="es-PE" sz="2400" spc="-10" dirty="0" err="1">
                <a:solidFill>
                  <a:srgbClr val="C6244E"/>
                </a:solidFill>
                <a:latin typeface="Arial"/>
                <a:cs typeface="Arial"/>
              </a:rPr>
              <a:t>Object</a:t>
            </a:r>
            <a:r>
              <a:rPr lang="es-PE" sz="2400" spc="-10" dirty="0">
                <a:solidFill>
                  <a:srgbClr val="C6244E"/>
                </a:solidFill>
              </a:rPr>
              <a:t>:</a:t>
            </a:r>
            <a:r>
              <a:rPr lang="es-PE" sz="2400" spc="-5" dirty="0">
                <a:solidFill>
                  <a:srgbClr val="333333"/>
                </a:solidFill>
                <a:latin typeface="Arial"/>
                <a:cs typeface="Arial"/>
              </a:rPr>
              <a:t> Otros documentos</a:t>
            </a:r>
            <a:r>
              <a:rPr lang="es-PE" sz="2400" spc="-25" dirty="0">
                <a:solidFill>
                  <a:srgbClr val="333333"/>
                </a:solidFill>
                <a:latin typeface="Arial"/>
                <a:cs typeface="Arial"/>
              </a:rPr>
              <a:t> </a:t>
            </a:r>
            <a:r>
              <a:rPr lang="es-PE" sz="2400" spc="-5" dirty="0">
                <a:solidFill>
                  <a:srgbClr val="333333"/>
                </a:solidFill>
                <a:latin typeface="Arial"/>
                <a:cs typeface="Arial"/>
              </a:rPr>
              <a:t>embebidos.</a:t>
            </a:r>
            <a:endParaRPr lang="es-PE" sz="2400" dirty="0">
              <a:latin typeface="Arial"/>
              <a:cs typeface="Arial"/>
            </a:endParaRPr>
          </a:p>
          <a:p>
            <a:pPr lvl="1">
              <a:buSzPct val="92307"/>
              <a:buChar char="•"/>
              <a:tabLst>
                <a:tab pos="346075" algn="l"/>
              </a:tabLst>
            </a:pPr>
            <a:r>
              <a:rPr lang="es-PE" sz="2400" spc="-10" dirty="0" err="1">
                <a:solidFill>
                  <a:srgbClr val="C6244E"/>
                </a:solidFill>
                <a:latin typeface="Arial"/>
                <a:cs typeface="Arial"/>
              </a:rPr>
              <a:t>ObjectID</a:t>
            </a:r>
            <a:r>
              <a:rPr lang="es-PE" sz="2400" spc="-10" dirty="0">
                <a:solidFill>
                  <a:srgbClr val="C6244E"/>
                </a:solidFill>
              </a:rPr>
              <a:t>:</a:t>
            </a:r>
            <a:r>
              <a:rPr lang="es-PE" sz="2400" spc="-5" dirty="0">
                <a:solidFill>
                  <a:srgbClr val="333333"/>
                </a:solidFill>
                <a:latin typeface="Arial"/>
                <a:cs typeface="Arial"/>
              </a:rPr>
              <a:t> Identificador de objeto (campo </a:t>
            </a:r>
            <a:r>
              <a:rPr lang="es-PE" sz="2400" spc="-5" dirty="0">
                <a:solidFill>
                  <a:srgbClr val="C6244E"/>
                </a:solidFill>
                <a:latin typeface="Arial"/>
                <a:cs typeface="Arial"/>
              </a:rPr>
              <a:t>_id</a:t>
            </a:r>
            <a:r>
              <a:rPr lang="es-PE" sz="2400" spc="-5" dirty="0">
                <a:solidFill>
                  <a:srgbClr val="333333"/>
                </a:solidFill>
              </a:rPr>
              <a:t>).</a:t>
            </a:r>
            <a:endParaRPr lang="es-PE" sz="2400" dirty="0">
              <a:latin typeface="Arial"/>
              <a:cs typeface="Arial"/>
            </a:endParaRPr>
          </a:p>
          <a:p>
            <a:pPr lvl="1">
              <a:buSzPct val="92307"/>
              <a:buChar char="•"/>
              <a:tabLst>
                <a:tab pos="346075" algn="l"/>
              </a:tabLst>
            </a:pPr>
            <a:r>
              <a:rPr lang="es-PE" sz="2400" spc="-5" dirty="0">
                <a:solidFill>
                  <a:srgbClr val="C6244E"/>
                </a:solidFill>
                <a:latin typeface="Arial"/>
                <a:cs typeface="Arial"/>
              </a:rPr>
              <a:t>Data Binaria:</a:t>
            </a:r>
            <a:r>
              <a:rPr lang="es-PE" sz="2400" spc="-5" dirty="0">
                <a:solidFill>
                  <a:srgbClr val="333333"/>
                </a:solidFill>
                <a:latin typeface="Arial"/>
                <a:cs typeface="Arial"/>
              </a:rPr>
              <a:t> Punteros a archivos</a:t>
            </a:r>
            <a:r>
              <a:rPr lang="es-PE" sz="2400" spc="-50" dirty="0">
                <a:solidFill>
                  <a:srgbClr val="333333"/>
                </a:solidFill>
                <a:latin typeface="Arial"/>
                <a:cs typeface="Arial"/>
              </a:rPr>
              <a:t> </a:t>
            </a:r>
            <a:r>
              <a:rPr lang="es-PE" sz="2400" spc="-5" dirty="0">
                <a:solidFill>
                  <a:srgbClr val="333333"/>
                </a:solidFill>
                <a:latin typeface="Arial"/>
                <a:cs typeface="Arial"/>
              </a:rPr>
              <a:t>binarios.</a:t>
            </a:r>
            <a:endParaRPr lang="es-PE" sz="2400" dirty="0">
              <a:latin typeface="Arial"/>
              <a:cs typeface="Arial"/>
            </a:endParaRPr>
          </a:p>
          <a:p>
            <a:pPr lvl="1">
              <a:buSzPct val="92307"/>
              <a:buChar char="•"/>
              <a:tabLst>
                <a:tab pos="346075" algn="l"/>
              </a:tabLst>
            </a:pPr>
            <a:r>
              <a:rPr lang="es-PE" sz="2400" spc="-5" dirty="0" err="1">
                <a:solidFill>
                  <a:srgbClr val="C6244E"/>
                </a:solidFill>
                <a:latin typeface="Arial"/>
                <a:cs typeface="Arial"/>
              </a:rPr>
              <a:t>Javascript</a:t>
            </a:r>
            <a:r>
              <a:rPr lang="es-PE" sz="2400" spc="-5" dirty="0">
                <a:solidFill>
                  <a:srgbClr val="C6244E"/>
                </a:solidFill>
              </a:rPr>
              <a:t>:</a:t>
            </a:r>
            <a:r>
              <a:rPr lang="es-PE" sz="2400" spc="-5" dirty="0">
                <a:solidFill>
                  <a:srgbClr val="333333"/>
                </a:solidFill>
                <a:latin typeface="Arial"/>
                <a:cs typeface="Arial"/>
              </a:rPr>
              <a:t> código y funciones</a:t>
            </a:r>
            <a:r>
              <a:rPr lang="es-PE" sz="2400" spc="-20" dirty="0">
                <a:solidFill>
                  <a:srgbClr val="333333"/>
                </a:solidFill>
                <a:latin typeface="Arial"/>
                <a:cs typeface="Arial"/>
              </a:rPr>
              <a:t> </a:t>
            </a:r>
            <a:r>
              <a:rPr lang="es-PE" sz="2400" spc="-5" dirty="0" err="1">
                <a:solidFill>
                  <a:srgbClr val="333333"/>
                </a:solidFill>
                <a:latin typeface="Arial"/>
                <a:cs typeface="Arial"/>
              </a:rPr>
              <a:t>Javascript</a:t>
            </a:r>
            <a:endParaRPr lang="es-PE" sz="2400" dirty="0">
              <a:latin typeface="Arial"/>
              <a:cs typeface="Arial"/>
            </a:endParaRPr>
          </a:p>
        </p:txBody>
      </p:sp>
      <p:grpSp>
        <p:nvGrpSpPr>
          <p:cNvPr id="34" name="Group 33">
            <a:extLst>
              <a:ext uri="{FF2B5EF4-FFF2-40B4-BE49-F238E27FC236}">
                <a16:creationId xmlns:a16="http://schemas.microsoft.com/office/drawing/2014/main" id="{F911D6B2-D09E-4A20-82D1-B60A9DB2177E}"/>
              </a:ext>
            </a:extLst>
          </p:cNvPr>
          <p:cNvGrpSpPr/>
          <p:nvPr/>
        </p:nvGrpSpPr>
        <p:grpSpPr>
          <a:xfrm>
            <a:off x="8940799" y="1559559"/>
            <a:ext cx="1767840" cy="4022237"/>
            <a:chOff x="8940799" y="1559559"/>
            <a:chExt cx="1767840" cy="4022237"/>
          </a:xfrm>
        </p:grpSpPr>
        <p:grpSp>
          <p:nvGrpSpPr>
            <p:cNvPr id="32" name="Group 31">
              <a:extLst>
                <a:ext uri="{FF2B5EF4-FFF2-40B4-BE49-F238E27FC236}">
                  <a16:creationId xmlns:a16="http://schemas.microsoft.com/office/drawing/2014/main" id="{DF048739-13D4-457C-A753-DB75C0FCDD17}"/>
                </a:ext>
              </a:extLst>
            </p:cNvPr>
            <p:cNvGrpSpPr/>
            <p:nvPr/>
          </p:nvGrpSpPr>
          <p:grpSpPr>
            <a:xfrm>
              <a:off x="9448482" y="1683067"/>
              <a:ext cx="753745" cy="3574651"/>
              <a:chOff x="9448482" y="1683067"/>
              <a:chExt cx="753745" cy="3574651"/>
            </a:xfrm>
          </p:grpSpPr>
          <p:pic>
            <p:nvPicPr>
              <p:cNvPr id="3" name="Picture 2">
                <a:extLst>
                  <a:ext uri="{FF2B5EF4-FFF2-40B4-BE49-F238E27FC236}">
                    <a16:creationId xmlns:a16="http://schemas.microsoft.com/office/drawing/2014/main" id="{78C389F8-9E00-424A-8174-A636D6C96926}"/>
                  </a:ext>
                </a:extLst>
              </p:cNvPr>
              <p:cNvPicPr>
                <a:picLocks noChangeAspect="1"/>
              </p:cNvPicPr>
              <p:nvPr/>
            </p:nvPicPr>
            <p:blipFill>
              <a:blip r:embed="rId3"/>
              <a:stretch>
                <a:fillRect/>
              </a:stretch>
            </p:blipFill>
            <p:spPr>
              <a:xfrm>
                <a:off x="9448482" y="1683067"/>
                <a:ext cx="752475" cy="504825"/>
              </a:xfrm>
              <a:prstGeom prst="rect">
                <a:avLst/>
              </a:prstGeom>
            </p:spPr>
          </p:pic>
          <p:pic>
            <p:nvPicPr>
              <p:cNvPr id="25" name="Picture 24">
                <a:extLst>
                  <a:ext uri="{FF2B5EF4-FFF2-40B4-BE49-F238E27FC236}">
                    <a16:creationId xmlns:a16="http://schemas.microsoft.com/office/drawing/2014/main" id="{0142C51E-B078-4E14-BCAA-E74A04EC843A}"/>
                  </a:ext>
                </a:extLst>
              </p:cNvPr>
              <p:cNvPicPr>
                <a:picLocks noChangeAspect="1"/>
              </p:cNvPicPr>
              <p:nvPr/>
            </p:nvPicPr>
            <p:blipFill>
              <a:blip r:embed="rId4"/>
              <a:stretch>
                <a:fillRect/>
              </a:stretch>
            </p:blipFill>
            <p:spPr>
              <a:xfrm>
                <a:off x="9519919" y="2391104"/>
                <a:ext cx="609600" cy="571500"/>
              </a:xfrm>
              <a:prstGeom prst="rect">
                <a:avLst/>
              </a:prstGeom>
            </p:spPr>
          </p:pic>
          <p:pic>
            <p:nvPicPr>
              <p:cNvPr id="29" name="Picture 28">
                <a:extLst>
                  <a:ext uri="{FF2B5EF4-FFF2-40B4-BE49-F238E27FC236}">
                    <a16:creationId xmlns:a16="http://schemas.microsoft.com/office/drawing/2014/main" id="{008780D3-25FA-4A59-86F2-D9168500BE6A}"/>
                  </a:ext>
                </a:extLst>
              </p:cNvPr>
              <p:cNvPicPr>
                <a:picLocks noChangeAspect="1"/>
              </p:cNvPicPr>
              <p:nvPr/>
            </p:nvPicPr>
            <p:blipFill>
              <a:blip r:embed="rId5"/>
              <a:stretch>
                <a:fillRect/>
              </a:stretch>
            </p:blipFill>
            <p:spPr>
              <a:xfrm>
                <a:off x="9581832" y="3204045"/>
                <a:ext cx="619125" cy="619125"/>
              </a:xfrm>
              <a:prstGeom prst="rect">
                <a:avLst/>
              </a:prstGeom>
            </p:spPr>
          </p:pic>
          <p:pic>
            <p:nvPicPr>
              <p:cNvPr id="30" name="Picture 29">
                <a:extLst>
                  <a:ext uri="{FF2B5EF4-FFF2-40B4-BE49-F238E27FC236}">
                    <a16:creationId xmlns:a16="http://schemas.microsoft.com/office/drawing/2014/main" id="{77FFF9C3-2940-4595-A73E-7937425D7A1E}"/>
                  </a:ext>
                </a:extLst>
              </p:cNvPr>
              <p:cNvPicPr>
                <a:picLocks noChangeAspect="1"/>
              </p:cNvPicPr>
              <p:nvPr/>
            </p:nvPicPr>
            <p:blipFill>
              <a:blip r:embed="rId6"/>
              <a:stretch>
                <a:fillRect/>
              </a:stretch>
            </p:blipFill>
            <p:spPr>
              <a:xfrm>
                <a:off x="9581832" y="3962317"/>
                <a:ext cx="533400" cy="514350"/>
              </a:xfrm>
              <a:prstGeom prst="rect">
                <a:avLst/>
              </a:prstGeom>
            </p:spPr>
          </p:pic>
          <p:pic>
            <p:nvPicPr>
              <p:cNvPr id="31" name="Picture 30">
                <a:extLst>
                  <a:ext uri="{FF2B5EF4-FFF2-40B4-BE49-F238E27FC236}">
                    <a16:creationId xmlns:a16="http://schemas.microsoft.com/office/drawing/2014/main" id="{0CE21222-3CAF-420E-BDCA-3135F9FD5126}"/>
                  </a:ext>
                </a:extLst>
              </p:cNvPr>
              <p:cNvPicPr>
                <a:picLocks noChangeAspect="1"/>
              </p:cNvPicPr>
              <p:nvPr/>
            </p:nvPicPr>
            <p:blipFill>
              <a:blip r:embed="rId7"/>
              <a:stretch>
                <a:fillRect/>
              </a:stretch>
            </p:blipFill>
            <p:spPr>
              <a:xfrm>
                <a:off x="9602152" y="4724318"/>
                <a:ext cx="600075" cy="533400"/>
              </a:xfrm>
              <a:prstGeom prst="rect">
                <a:avLst/>
              </a:prstGeom>
            </p:spPr>
          </p:pic>
        </p:grpSp>
        <p:sp>
          <p:nvSpPr>
            <p:cNvPr id="33" name="Rectangle 32">
              <a:extLst>
                <a:ext uri="{FF2B5EF4-FFF2-40B4-BE49-F238E27FC236}">
                  <a16:creationId xmlns:a16="http://schemas.microsoft.com/office/drawing/2014/main" id="{37BB4060-5094-4114-B435-666554B52DEC}"/>
                </a:ext>
              </a:extLst>
            </p:cNvPr>
            <p:cNvSpPr/>
            <p:nvPr/>
          </p:nvSpPr>
          <p:spPr>
            <a:xfrm>
              <a:off x="8940799" y="1559559"/>
              <a:ext cx="1767840" cy="40222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2341615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DOCUMENTO (EJEMPLO)</a:t>
            </a:r>
            <a:endParaRPr dirty="0"/>
          </a:p>
        </p:txBody>
      </p:sp>
      <p:sp>
        <p:nvSpPr>
          <p:cNvPr id="12" name="TextBox 11">
            <a:extLst>
              <a:ext uri="{FF2B5EF4-FFF2-40B4-BE49-F238E27FC236}">
                <a16:creationId xmlns:a16="http://schemas.microsoft.com/office/drawing/2014/main" id="{4001258B-EE56-4BC6-B23F-7B714E93390E}"/>
              </a:ext>
            </a:extLst>
          </p:cNvPr>
          <p:cNvSpPr txBox="1"/>
          <p:nvPr/>
        </p:nvSpPr>
        <p:spPr>
          <a:xfrm>
            <a:off x="514348" y="1536174"/>
            <a:ext cx="7683761" cy="4093428"/>
          </a:xfrm>
          <a:prstGeom prst="rect">
            <a:avLst/>
          </a:prstGeom>
          <a:noFill/>
        </p:spPr>
        <p:txBody>
          <a:bodyPr wrap="square">
            <a:spAutoFit/>
          </a:bodyPr>
          <a:lstStyle/>
          <a:p>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"_id"</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err="1">
                <a:solidFill>
                  <a:srgbClr val="000000"/>
                </a:solidFill>
                <a:highlight>
                  <a:srgbClr val="FFFFFF"/>
                </a:highlight>
                <a:latin typeface="Courier New" panose="02070309020205020404" pitchFamily="49" charset="0"/>
              </a:rPr>
              <a:t>ObjectId</a:t>
            </a:r>
            <a:r>
              <a:rPr lang="es-PE" sz="2000" b="1" dirty="0">
                <a:solidFill>
                  <a:srgbClr val="8000FF"/>
                </a:solidFill>
                <a:highlight>
                  <a:srgbClr val="FFFFFF"/>
                </a:highlight>
                <a:latin typeface="Courier New" panose="02070309020205020404" pitchFamily="49" charset="0"/>
              </a:rPr>
              <a:t>(</a:t>
            </a:r>
            <a:r>
              <a:rPr lang="es-PE" sz="2000" b="0" dirty="0">
                <a:solidFill>
                  <a:srgbClr val="800000"/>
                </a:solidFill>
                <a:highlight>
                  <a:srgbClr val="FFFFFF"/>
                </a:highlight>
                <a:latin typeface="Courier New" panose="02070309020205020404" pitchFamily="49" charset="0"/>
              </a:rPr>
              <a:t>"51c420ba77edcdc3ec709218"</a:t>
            </a:r>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"nombre"</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"Manuel"</a:t>
            </a:r>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"apellidos"</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"Pérez"</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a:t>
            </a:r>
            <a:r>
              <a:rPr lang="es-PE" sz="2000" b="0" dirty="0" err="1">
                <a:solidFill>
                  <a:srgbClr val="800000"/>
                </a:solidFill>
                <a:highlight>
                  <a:srgbClr val="FFFFFF"/>
                </a:highlight>
                <a:latin typeface="Courier New" panose="02070309020205020404" pitchFamily="49" charset="0"/>
              </a:rPr>
              <a:t>fecha_nacimiento</a:t>
            </a:r>
            <a:r>
              <a:rPr lang="es-PE" sz="2000" b="0" dirty="0">
                <a:solidFill>
                  <a:srgbClr val="800000"/>
                </a:solidFill>
                <a:highlight>
                  <a:srgbClr val="FFFFFF"/>
                </a:highlight>
                <a:latin typeface="Courier New" panose="02070309020205020404" pitchFamily="49" charset="0"/>
              </a:rPr>
              <a:t>"</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"1982-03-03"</a:t>
            </a:r>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"altura"</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FF8000"/>
                </a:solidFill>
                <a:highlight>
                  <a:srgbClr val="FFFFFF"/>
                </a:highlight>
                <a:latin typeface="Courier New" panose="02070309020205020404" pitchFamily="49" charset="0"/>
              </a:rPr>
              <a:t>1.80</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p>
          <a:p>
            <a:r>
              <a:rPr lang="es-PE" sz="2000" b="0" dirty="0">
                <a:solidFill>
                  <a:srgbClr val="800000"/>
                </a:solidFill>
                <a:highlight>
                  <a:srgbClr val="FFFFFF"/>
                </a:highlight>
                <a:latin typeface="Courier New" panose="02070309020205020404" pitchFamily="49" charset="0"/>
              </a:rPr>
              <a:t>    "activo"</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1" dirty="0">
                <a:solidFill>
                  <a:srgbClr val="0000FF"/>
                </a:solidFill>
                <a:highlight>
                  <a:srgbClr val="FFFFFF"/>
                </a:highlight>
                <a:latin typeface="Courier New" panose="02070309020205020404" pitchFamily="49" charset="0"/>
              </a:rPr>
              <a:t>true</a:t>
            </a:r>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"intereses"</a:t>
            </a:r>
            <a:r>
              <a:rPr lang="es-PE" sz="2000" b="1" dirty="0">
                <a:solidFill>
                  <a:srgbClr val="8000FF"/>
                </a:solidFill>
                <a:highlight>
                  <a:srgbClr val="FFFFFF"/>
                </a:highlight>
                <a:latin typeface="Courier New" panose="02070309020205020404" pitchFamily="49" charset="0"/>
              </a:rPr>
              <a:t>:[</a:t>
            </a:r>
            <a:r>
              <a:rPr lang="es-PE" sz="2000" b="0" dirty="0">
                <a:solidFill>
                  <a:srgbClr val="800000"/>
                </a:solidFill>
                <a:highlight>
                  <a:srgbClr val="FFFFFF"/>
                </a:highlight>
                <a:latin typeface="Courier New" panose="02070309020205020404" pitchFamily="49" charset="0"/>
              </a:rPr>
              <a:t>"</a:t>
            </a:r>
            <a:r>
              <a:rPr lang="es-PE" sz="2000" b="0" dirty="0" err="1">
                <a:solidFill>
                  <a:srgbClr val="800000"/>
                </a:solidFill>
                <a:highlight>
                  <a:srgbClr val="FFFFFF"/>
                </a:highlight>
                <a:latin typeface="Courier New" panose="02070309020205020404" pitchFamily="49" charset="0"/>
              </a:rPr>
              <a:t>fútbol"</a:t>
            </a:r>
            <a:r>
              <a:rPr lang="es-PE" sz="2000" b="1" dirty="0" err="1">
                <a:solidFill>
                  <a:srgbClr val="8000FF"/>
                </a:solidFill>
                <a:highlight>
                  <a:srgbClr val="FFFFFF"/>
                </a:highlight>
                <a:latin typeface="Courier New" panose="02070309020205020404" pitchFamily="49" charset="0"/>
              </a:rPr>
              <a:t>,</a:t>
            </a:r>
            <a:r>
              <a:rPr lang="es-PE" sz="2000" b="0" dirty="0" err="1">
                <a:solidFill>
                  <a:srgbClr val="800000"/>
                </a:solidFill>
                <a:highlight>
                  <a:srgbClr val="FFFFFF"/>
                </a:highlight>
                <a:latin typeface="Courier New" panose="02070309020205020404" pitchFamily="49" charset="0"/>
              </a:rPr>
              <a:t>"tenis</a:t>
            </a:r>
            <a:r>
              <a:rPr lang="es-PE" sz="2000" b="0" dirty="0">
                <a:solidFill>
                  <a:srgbClr val="800000"/>
                </a:solidFill>
                <a:highlight>
                  <a:srgbClr val="FFFFFF"/>
                </a:highlight>
                <a:latin typeface="Courier New" panose="02070309020205020404" pitchFamily="49" charset="0"/>
              </a:rPr>
              <a:t>"</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a:t>
            </a:r>
            <a:r>
              <a:rPr lang="es-PE" sz="2000" b="0" dirty="0" err="1">
                <a:solidFill>
                  <a:srgbClr val="800000"/>
                </a:solidFill>
                <a:highlight>
                  <a:srgbClr val="FFFFFF"/>
                </a:highlight>
                <a:latin typeface="Courier New" panose="02070309020205020404" pitchFamily="49" charset="0"/>
              </a:rPr>
              <a:t>tarjeta_credito</a:t>
            </a:r>
            <a:r>
              <a:rPr lang="es-PE" sz="2000" b="0" dirty="0">
                <a:solidFill>
                  <a:srgbClr val="800000"/>
                </a:solidFill>
                <a:highlight>
                  <a:srgbClr val="FFFFFF"/>
                </a:highlight>
                <a:latin typeface="Courier New" panose="02070309020205020404" pitchFamily="49" charset="0"/>
              </a:rPr>
              <a:t>"</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1" dirty="0" err="1">
                <a:solidFill>
                  <a:srgbClr val="0000FF"/>
                </a:solidFill>
                <a:highlight>
                  <a:srgbClr val="FFFFFF"/>
                </a:highlight>
                <a:latin typeface="Courier New" panose="02070309020205020404" pitchFamily="49" charset="0"/>
              </a:rPr>
              <a:t>null</a:t>
            </a:r>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a:t>
            </a:r>
            <a:r>
              <a:rPr lang="es-PE" sz="2000" b="0" dirty="0" err="1">
                <a:solidFill>
                  <a:srgbClr val="800000"/>
                </a:solidFill>
                <a:highlight>
                  <a:srgbClr val="FFFFFF"/>
                </a:highlight>
                <a:latin typeface="Courier New" panose="02070309020205020404" pitchFamily="49" charset="0"/>
              </a:rPr>
              <a:t>dni</a:t>
            </a:r>
            <a:r>
              <a:rPr lang="es-PE" sz="2000" b="0" dirty="0">
                <a:solidFill>
                  <a:srgbClr val="800000"/>
                </a:solidFill>
                <a:highlight>
                  <a:srgbClr val="FFFFFF"/>
                </a:highlight>
                <a:latin typeface="Courier New" panose="02070309020205020404" pitchFamily="49" charset="0"/>
              </a:rPr>
              <a:t>"</a:t>
            </a:r>
            <a:r>
              <a:rPr lang="es-PE" sz="2000" b="1" dirty="0">
                <a:solidFill>
                  <a:srgbClr val="8000FF"/>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"numero"</a:t>
            </a:r>
            <a:r>
              <a:rPr lang="es-PE" sz="2000" b="1" dirty="0">
                <a:solidFill>
                  <a:srgbClr val="8000FF"/>
                </a:solidFill>
                <a:highlight>
                  <a:srgbClr val="FFFFFF"/>
                </a:highlight>
                <a:latin typeface="Courier New" panose="02070309020205020404" pitchFamily="49" charset="0"/>
              </a:rPr>
              <a:t>:</a:t>
            </a:r>
            <a:r>
              <a:rPr lang="es-PE" sz="2000" b="0" dirty="0">
                <a:solidFill>
                  <a:srgbClr val="800000"/>
                </a:solidFill>
                <a:highlight>
                  <a:srgbClr val="FFFFFF"/>
                </a:highlight>
                <a:latin typeface="Courier New" panose="02070309020205020404" pitchFamily="49" charset="0"/>
              </a:rPr>
              <a:t>"465464646J"</a:t>
            </a:r>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0" dirty="0">
                <a:solidFill>
                  <a:srgbClr val="800000"/>
                </a:solidFill>
                <a:highlight>
                  <a:srgbClr val="FFFFFF"/>
                </a:highlight>
                <a:latin typeface="Courier New" panose="02070309020205020404" pitchFamily="49" charset="0"/>
              </a:rPr>
              <a:t>"caducidad"</a:t>
            </a:r>
            <a:r>
              <a:rPr lang="es-PE" sz="2000" b="1" dirty="0">
                <a:solidFill>
                  <a:srgbClr val="8000FF"/>
                </a:solidFill>
                <a:highlight>
                  <a:srgbClr val="FFFFFF"/>
                </a:highlight>
                <a:latin typeface="Courier New" panose="02070309020205020404" pitchFamily="49" charset="0"/>
              </a:rPr>
              <a:t>:</a:t>
            </a:r>
            <a:r>
              <a:rPr lang="es-PE" sz="2000" b="0" dirty="0">
                <a:solidFill>
                  <a:srgbClr val="800000"/>
                </a:solidFill>
                <a:highlight>
                  <a:srgbClr val="FFFFFF"/>
                </a:highlight>
                <a:latin typeface="Courier New" panose="02070309020205020404" pitchFamily="49" charset="0"/>
              </a:rPr>
              <a:t>"2021-10-21"</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1" dirty="0">
                <a:solidFill>
                  <a:srgbClr val="8000FF"/>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p:txBody>
      </p:sp>
      <p:sp>
        <p:nvSpPr>
          <p:cNvPr id="13" name="object 4">
            <a:extLst>
              <a:ext uri="{FF2B5EF4-FFF2-40B4-BE49-F238E27FC236}">
                <a16:creationId xmlns:a16="http://schemas.microsoft.com/office/drawing/2014/main" id="{D3B67728-E1A6-4700-9B6D-D1C3E4BD6554}"/>
              </a:ext>
            </a:extLst>
          </p:cNvPr>
          <p:cNvSpPr txBox="1"/>
          <p:nvPr/>
        </p:nvSpPr>
        <p:spPr>
          <a:xfrm>
            <a:off x="8198109" y="1919681"/>
            <a:ext cx="3645159" cy="2623154"/>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Lst>
            </a:pPr>
            <a:r>
              <a:rPr lang="es-PE" sz="2400" spc="-10" dirty="0">
                <a:latin typeface="Arial"/>
                <a:cs typeface="Arial"/>
              </a:rPr>
              <a:t>Un documento en </a:t>
            </a:r>
            <a:r>
              <a:rPr lang="es-PE" sz="2400" spc="-10" dirty="0" err="1">
                <a:latin typeface="Arial"/>
                <a:cs typeface="Arial"/>
              </a:rPr>
              <a:t>MongoDb</a:t>
            </a:r>
            <a:r>
              <a:rPr lang="es-PE" sz="2400" spc="-10" dirty="0">
                <a:latin typeface="Arial"/>
                <a:cs typeface="Arial"/>
              </a:rPr>
              <a:t> no puede ocupar más de 16 MB.</a:t>
            </a:r>
          </a:p>
          <a:p>
            <a:pPr marL="355600" marR="5080" indent="-342900">
              <a:lnSpc>
                <a:spcPct val="100000"/>
              </a:lnSpc>
              <a:spcBef>
                <a:spcPts val="95"/>
              </a:spcBef>
              <a:buFont typeface="Arial"/>
              <a:buChar char="•"/>
              <a:tabLst>
                <a:tab pos="354965" algn="l"/>
                <a:tab pos="355600" algn="l"/>
              </a:tabLst>
            </a:pPr>
            <a:endParaRPr lang="es-PE" sz="2400" spc="-10" dirty="0">
              <a:latin typeface="Arial"/>
              <a:cs typeface="Arial"/>
            </a:endParaRPr>
          </a:p>
          <a:p>
            <a:pPr marL="355600" marR="5080" indent="-342900">
              <a:lnSpc>
                <a:spcPct val="100000"/>
              </a:lnSpc>
              <a:spcBef>
                <a:spcPts val="95"/>
              </a:spcBef>
              <a:buFont typeface="Arial"/>
              <a:buChar char="•"/>
              <a:tabLst>
                <a:tab pos="354965" algn="l"/>
                <a:tab pos="355600" algn="l"/>
              </a:tabLst>
            </a:pPr>
            <a:r>
              <a:rPr lang="en-US" sz="2400" spc="-5" dirty="0">
                <a:latin typeface="Arial"/>
                <a:cs typeface="Arial"/>
              </a:rPr>
              <a:t>No es </a:t>
            </a:r>
            <a:r>
              <a:rPr lang="en-US" sz="2400" spc="-5" dirty="0" err="1">
                <a:latin typeface="Arial"/>
                <a:cs typeface="Arial"/>
              </a:rPr>
              <a:t>necesario</a:t>
            </a:r>
            <a:r>
              <a:rPr lang="en-US" sz="2400" spc="-5" dirty="0">
                <a:latin typeface="Arial"/>
                <a:cs typeface="Arial"/>
              </a:rPr>
              <a:t> que los </a:t>
            </a:r>
            <a:r>
              <a:rPr lang="en-US" sz="2400" spc="-5" dirty="0" err="1">
                <a:latin typeface="Arial"/>
                <a:cs typeface="Arial"/>
              </a:rPr>
              <a:t>documentos</a:t>
            </a:r>
            <a:r>
              <a:rPr lang="en-US" sz="2400" spc="-5" dirty="0">
                <a:latin typeface="Arial"/>
                <a:cs typeface="Arial"/>
              </a:rPr>
              <a:t> </a:t>
            </a:r>
            <a:r>
              <a:rPr lang="en-US" sz="2400" spc="-5" dirty="0" err="1">
                <a:latin typeface="Arial"/>
                <a:cs typeface="Arial"/>
              </a:rPr>
              <a:t>tengan</a:t>
            </a:r>
            <a:r>
              <a:rPr lang="en-US" sz="2400" spc="-5" dirty="0">
                <a:latin typeface="Arial"/>
                <a:cs typeface="Arial"/>
              </a:rPr>
              <a:t> la </a:t>
            </a:r>
            <a:r>
              <a:rPr lang="en-US" sz="2400" spc="-5" dirty="0" err="1">
                <a:latin typeface="Arial"/>
                <a:cs typeface="Arial"/>
              </a:rPr>
              <a:t>misma</a:t>
            </a:r>
            <a:r>
              <a:rPr lang="en-US" sz="2400" spc="-5" dirty="0">
                <a:latin typeface="Arial"/>
                <a:cs typeface="Arial"/>
              </a:rPr>
              <a:t> </a:t>
            </a:r>
            <a:r>
              <a:rPr lang="en-US" sz="2400" spc="-5" dirty="0" err="1">
                <a:latin typeface="Arial"/>
                <a:cs typeface="Arial"/>
              </a:rPr>
              <a:t>estructura</a:t>
            </a:r>
            <a:r>
              <a:rPr lang="en-US" sz="2400" spc="-5" dirty="0">
                <a:latin typeface="Arial"/>
                <a:cs typeface="Arial"/>
              </a:rPr>
              <a:t>.</a:t>
            </a:r>
            <a:endParaRPr sz="2400" dirty="0">
              <a:latin typeface="Arial"/>
              <a:cs typeface="Arial"/>
            </a:endParaRPr>
          </a:p>
        </p:txBody>
      </p:sp>
    </p:spTree>
    <p:extLst>
      <p:ext uri="{BB962C8B-B14F-4D97-AF65-F5344CB8AC3E}">
        <p14:creationId xmlns:p14="http://schemas.microsoft.com/office/powerpoint/2010/main" val="3147938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HERRAMIENTAS QUE UTILIZAREMOS</a:t>
            </a:r>
            <a:endParaRPr lang="es-PE" dirty="0"/>
          </a:p>
        </p:txBody>
      </p:sp>
      <p:pic>
        <p:nvPicPr>
          <p:cNvPr id="5122" name="Picture 2" descr="Client-server Application - OOSE">
            <a:extLst>
              <a:ext uri="{FF2B5EF4-FFF2-40B4-BE49-F238E27FC236}">
                <a16:creationId xmlns:a16="http://schemas.microsoft.com/office/drawing/2014/main" id="{20E2188E-3A82-4129-8DE5-57EC01227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366" y="1839905"/>
            <a:ext cx="7582678" cy="291693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41D7DA1B-CCFA-4CFC-95BC-72CD3BED662A}"/>
              </a:ext>
            </a:extLst>
          </p:cNvPr>
          <p:cNvSpPr/>
          <p:nvPr/>
        </p:nvSpPr>
        <p:spPr>
          <a:xfrm>
            <a:off x="8480023" y="4680421"/>
            <a:ext cx="2853558" cy="725488"/>
          </a:xfrm>
          <a:prstGeom prst="rect">
            <a:avLst/>
          </a:prstGeom>
          <a:blipFill>
            <a:blip r:embed="rId3" cstate="print"/>
            <a:stretch>
              <a:fillRect/>
            </a:stretch>
          </a:blipFill>
        </p:spPr>
        <p:txBody>
          <a:bodyPr wrap="square" lIns="0" tIns="0" rIns="0" bIns="0" rtlCol="0"/>
          <a:lstStyle/>
          <a:p>
            <a:endParaRPr/>
          </a:p>
        </p:txBody>
      </p:sp>
      <p:pic>
        <p:nvPicPr>
          <p:cNvPr id="5124" name="Picture 4" descr="Instalando Robomongo en Ubuntu 16.04. - benjaGarrido">
            <a:extLst>
              <a:ext uri="{FF2B5EF4-FFF2-40B4-BE49-F238E27FC236}">
                <a16:creationId xmlns:a16="http://schemas.microsoft.com/office/drawing/2014/main" id="{D55627EA-BE56-4A83-BA05-D662851C0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105" y="2222241"/>
            <a:ext cx="2152261" cy="21522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0885A60-3B5F-4224-ACB9-7862D3BA7683}"/>
              </a:ext>
            </a:extLst>
          </p:cNvPr>
          <p:cNvSpPr txBox="1"/>
          <p:nvPr/>
        </p:nvSpPr>
        <p:spPr>
          <a:xfrm>
            <a:off x="1581590" y="4428627"/>
            <a:ext cx="1404206" cy="400110"/>
          </a:xfrm>
          <a:prstGeom prst="rect">
            <a:avLst/>
          </a:prstGeom>
          <a:noFill/>
        </p:spPr>
        <p:txBody>
          <a:bodyPr wrap="square">
            <a:spAutoFit/>
          </a:bodyPr>
          <a:lstStyle/>
          <a:p>
            <a:r>
              <a:rPr lang="es-PE" sz="2000" spc="-5" dirty="0">
                <a:latin typeface="Arial"/>
                <a:cs typeface="Arial"/>
              </a:rPr>
              <a:t>Robo 3T</a:t>
            </a:r>
            <a:endParaRPr lang="es-PE" sz="2000" dirty="0"/>
          </a:p>
        </p:txBody>
      </p:sp>
    </p:spTree>
    <p:extLst>
      <p:ext uri="{BB962C8B-B14F-4D97-AF65-F5344CB8AC3E}">
        <p14:creationId xmlns:p14="http://schemas.microsoft.com/office/powerpoint/2010/main" val="3687366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OPERACIONES CRUD CON MONGODB</a:t>
            </a:r>
            <a:endParaRPr lang="es-PE" dirty="0"/>
          </a:p>
        </p:txBody>
      </p:sp>
      <p:sp>
        <p:nvSpPr>
          <p:cNvPr id="7" name="object 2">
            <a:extLst>
              <a:ext uri="{FF2B5EF4-FFF2-40B4-BE49-F238E27FC236}">
                <a16:creationId xmlns:a16="http://schemas.microsoft.com/office/drawing/2014/main" id="{053D0C6F-9BDE-404C-BCB8-56DE9C086A4E}"/>
              </a:ext>
            </a:extLst>
          </p:cNvPr>
          <p:cNvSpPr txBox="1">
            <a:spLocks/>
          </p:cNvSpPr>
          <p:nvPr/>
        </p:nvSpPr>
        <p:spPr>
          <a:xfrm>
            <a:off x="4208362" y="1386972"/>
            <a:ext cx="3074181" cy="3981859"/>
          </a:xfrm>
          <a:prstGeom prst="rect">
            <a:avLst/>
          </a:prstGeom>
          <a:noFill/>
          <a:ln>
            <a:noFill/>
          </a:ln>
        </p:spPr>
        <p:txBody>
          <a:bodyPr spcFirstLastPara="1" vert="horz" wrap="square" lIns="0" tIns="234950" rIns="0" bIns="0" rtlCol="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Verdana"/>
              <a:buNone/>
              <a:defRPr sz="3200" b="1" i="0" u="none" strike="noStrike" cap="none">
                <a:solidFill>
                  <a:schemeClr val="accent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1850"/>
              </a:spcBef>
            </a:pPr>
            <a:r>
              <a:rPr lang="en-US" sz="6000" spc="-5" dirty="0">
                <a:solidFill>
                  <a:schemeClr val="tx1"/>
                </a:solidFill>
                <a:latin typeface="Times New Roman"/>
                <a:cs typeface="Times New Roman"/>
              </a:rPr>
              <a:t> CRUD</a:t>
            </a:r>
            <a:endParaRPr lang="en-US" sz="6000" dirty="0">
              <a:solidFill>
                <a:schemeClr val="tx1"/>
              </a:solidFill>
              <a:latin typeface="Times New Roman"/>
              <a:cs typeface="Times New Roman"/>
            </a:endParaRPr>
          </a:p>
          <a:p>
            <a:pPr marL="372745" marR="172085">
              <a:lnSpc>
                <a:spcPct val="100000"/>
              </a:lnSpc>
              <a:spcBef>
                <a:spcPts val="935"/>
              </a:spcBef>
            </a:pPr>
            <a:r>
              <a:rPr lang="en-US" sz="4000" dirty="0">
                <a:solidFill>
                  <a:srgbClr val="FF0000"/>
                </a:solidFill>
              </a:rPr>
              <a:t>C</a:t>
            </a:r>
            <a:r>
              <a:rPr lang="en-US" sz="4000" dirty="0">
                <a:solidFill>
                  <a:schemeClr val="tx1"/>
                </a:solidFill>
              </a:rPr>
              <a:t>REATE </a:t>
            </a:r>
            <a:r>
              <a:rPr lang="en-US" sz="4000" dirty="0"/>
              <a:t> </a:t>
            </a:r>
            <a:r>
              <a:rPr lang="en-US" sz="4000" dirty="0">
                <a:solidFill>
                  <a:srgbClr val="FF0000"/>
                </a:solidFill>
              </a:rPr>
              <a:t>R</a:t>
            </a:r>
            <a:r>
              <a:rPr lang="en-US" sz="4000" dirty="0">
                <a:solidFill>
                  <a:schemeClr val="tx1"/>
                </a:solidFill>
              </a:rPr>
              <a:t>EAD</a:t>
            </a:r>
            <a:r>
              <a:rPr lang="en-US" sz="4000" dirty="0"/>
              <a:t>  </a:t>
            </a:r>
            <a:r>
              <a:rPr lang="en-US" sz="4000" dirty="0">
                <a:solidFill>
                  <a:srgbClr val="FF0000"/>
                </a:solidFill>
              </a:rPr>
              <a:t>U</a:t>
            </a:r>
            <a:r>
              <a:rPr lang="en-US" sz="4000" dirty="0">
                <a:solidFill>
                  <a:schemeClr val="tx1"/>
                </a:solidFill>
              </a:rPr>
              <a:t>PDATE</a:t>
            </a:r>
            <a:r>
              <a:rPr lang="en-US" sz="4000" dirty="0"/>
              <a:t>  </a:t>
            </a:r>
            <a:r>
              <a:rPr lang="en-US" sz="4000" spc="-5" dirty="0">
                <a:solidFill>
                  <a:srgbClr val="FF0000"/>
                </a:solidFill>
              </a:rPr>
              <a:t>D</a:t>
            </a:r>
            <a:r>
              <a:rPr lang="en-US" sz="4000" spc="-5" dirty="0">
                <a:solidFill>
                  <a:schemeClr val="tx1"/>
                </a:solidFill>
              </a:rPr>
              <a:t>ELETE</a:t>
            </a:r>
            <a:endParaRPr lang="en-US" sz="4000" dirty="0">
              <a:solidFill>
                <a:schemeClr val="tx1"/>
              </a:solidFill>
            </a:endParaRPr>
          </a:p>
        </p:txBody>
      </p:sp>
    </p:spTree>
    <p:extLst>
      <p:ext uri="{BB962C8B-B14F-4D97-AF65-F5344CB8AC3E}">
        <p14:creationId xmlns:p14="http://schemas.microsoft.com/office/powerpoint/2010/main" val="1393504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CREATE</a:t>
            </a:r>
            <a:endParaRPr lang="es-PE" dirty="0"/>
          </a:p>
        </p:txBody>
      </p:sp>
      <p:sp>
        <p:nvSpPr>
          <p:cNvPr id="10" name="object 5">
            <a:extLst>
              <a:ext uri="{FF2B5EF4-FFF2-40B4-BE49-F238E27FC236}">
                <a16:creationId xmlns:a16="http://schemas.microsoft.com/office/drawing/2014/main" id="{2B2A95DE-9447-46C2-993B-70EA189E7D52}"/>
              </a:ext>
            </a:extLst>
          </p:cNvPr>
          <p:cNvSpPr/>
          <p:nvPr/>
        </p:nvSpPr>
        <p:spPr>
          <a:xfrm>
            <a:off x="974924" y="2259619"/>
            <a:ext cx="5618988" cy="1905000"/>
          </a:xfrm>
          <a:prstGeom prst="rect">
            <a:avLst/>
          </a:prstGeom>
          <a:blipFill>
            <a:blip r:embed="rId2" cstate="print"/>
            <a:stretch>
              <a:fillRect/>
            </a:stretch>
          </a:blipFill>
        </p:spPr>
        <p:txBody>
          <a:bodyPr wrap="square" lIns="0" tIns="0" rIns="0" bIns="0" rtlCol="0"/>
          <a:lstStyle/>
          <a:p>
            <a:endParaRPr dirty="0"/>
          </a:p>
        </p:txBody>
      </p:sp>
      <p:sp>
        <p:nvSpPr>
          <p:cNvPr id="11" name="object 6">
            <a:extLst>
              <a:ext uri="{FF2B5EF4-FFF2-40B4-BE49-F238E27FC236}">
                <a16:creationId xmlns:a16="http://schemas.microsoft.com/office/drawing/2014/main" id="{F75F5395-99BB-47E8-A6E7-314987A51FB5}"/>
              </a:ext>
            </a:extLst>
          </p:cNvPr>
          <p:cNvSpPr txBox="1"/>
          <p:nvPr/>
        </p:nvSpPr>
        <p:spPr>
          <a:xfrm>
            <a:off x="2099963" y="1379226"/>
            <a:ext cx="7666990" cy="505908"/>
          </a:xfrm>
          <a:prstGeom prst="rect">
            <a:avLst/>
          </a:prstGeom>
        </p:spPr>
        <p:txBody>
          <a:bodyPr vert="horz" wrap="square" lIns="0" tIns="13335" rIns="0" bIns="0" rtlCol="0">
            <a:spAutoFit/>
          </a:bodyPr>
          <a:lstStyle/>
          <a:p>
            <a:pPr marL="12700">
              <a:lnSpc>
                <a:spcPct val="100000"/>
              </a:lnSpc>
              <a:spcBef>
                <a:spcPts val="105"/>
              </a:spcBef>
            </a:pPr>
            <a:r>
              <a:rPr sz="3200" b="1" dirty="0">
                <a:latin typeface="Arial"/>
                <a:cs typeface="Arial"/>
              </a:rPr>
              <a:t>Añadir documentos a </a:t>
            </a:r>
            <a:r>
              <a:rPr sz="3200" b="1" spc="-5" dirty="0">
                <a:latin typeface="Arial"/>
                <a:cs typeface="Arial"/>
              </a:rPr>
              <a:t>una</a:t>
            </a:r>
            <a:r>
              <a:rPr sz="3200" b="1" spc="-114" dirty="0">
                <a:latin typeface="Arial"/>
                <a:cs typeface="Arial"/>
              </a:rPr>
              <a:t> </a:t>
            </a:r>
            <a:r>
              <a:rPr sz="3200" b="1" spc="-5" dirty="0" err="1">
                <a:latin typeface="Arial"/>
                <a:cs typeface="Arial"/>
              </a:rPr>
              <a:t>colección</a:t>
            </a:r>
            <a:endParaRPr sz="3200" dirty="0">
              <a:latin typeface="Arial"/>
              <a:cs typeface="Arial"/>
            </a:endParaRPr>
          </a:p>
        </p:txBody>
      </p:sp>
      <p:sp>
        <p:nvSpPr>
          <p:cNvPr id="12" name="object 7">
            <a:extLst>
              <a:ext uri="{FF2B5EF4-FFF2-40B4-BE49-F238E27FC236}">
                <a16:creationId xmlns:a16="http://schemas.microsoft.com/office/drawing/2014/main" id="{0D12894D-3118-42EA-BE73-0B25D76C2B73}"/>
              </a:ext>
            </a:extLst>
          </p:cNvPr>
          <p:cNvSpPr/>
          <p:nvPr/>
        </p:nvSpPr>
        <p:spPr>
          <a:xfrm>
            <a:off x="7446698" y="4011511"/>
            <a:ext cx="3561587" cy="1684020"/>
          </a:xfrm>
          <a:prstGeom prst="rect">
            <a:avLst/>
          </a:prstGeom>
          <a:blipFill>
            <a:blip r:embed="rId3" cstate="print"/>
            <a:stretch>
              <a:fillRect/>
            </a:stretch>
          </a:blipFill>
        </p:spPr>
        <p:txBody>
          <a:bodyPr wrap="square" lIns="0" tIns="0" rIns="0" bIns="0" rtlCol="0"/>
          <a:lstStyle/>
          <a:p>
            <a:endParaRPr/>
          </a:p>
        </p:txBody>
      </p:sp>
      <p:sp>
        <p:nvSpPr>
          <p:cNvPr id="13" name="object 8">
            <a:extLst>
              <a:ext uri="{FF2B5EF4-FFF2-40B4-BE49-F238E27FC236}">
                <a16:creationId xmlns:a16="http://schemas.microsoft.com/office/drawing/2014/main" id="{0D8176B0-2EF9-4647-A36D-331CDE54DCA3}"/>
              </a:ext>
            </a:extLst>
          </p:cNvPr>
          <p:cNvSpPr txBox="1"/>
          <p:nvPr/>
        </p:nvSpPr>
        <p:spPr>
          <a:xfrm>
            <a:off x="1581839" y="4539104"/>
            <a:ext cx="3741276" cy="874598"/>
          </a:xfrm>
          <a:prstGeom prst="rect">
            <a:avLst/>
          </a:prstGeom>
        </p:spPr>
        <p:txBody>
          <a:bodyPr vert="horz" wrap="square" lIns="0" tIns="12700" rIns="0" bIns="0" rtlCol="0">
            <a:spAutoFit/>
          </a:bodyPr>
          <a:lstStyle/>
          <a:p>
            <a:pPr marL="12700">
              <a:lnSpc>
                <a:spcPct val="100000"/>
              </a:lnSpc>
              <a:spcBef>
                <a:spcPts val="100"/>
              </a:spcBef>
            </a:pPr>
            <a:r>
              <a:rPr sz="2800" spc="5" dirty="0">
                <a:latin typeface="Calibri"/>
                <a:cs typeface="Calibri"/>
              </a:rPr>
              <a:t>db.users.insertOne()</a:t>
            </a:r>
            <a:endParaRPr sz="2800" dirty="0">
              <a:latin typeface="Calibri"/>
              <a:cs typeface="Calibri"/>
            </a:endParaRPr>
          </a:p>
          <a:p>
            <a:pPr marL="12700">
              <a:lnSpc>
                <a:spcPct val="100000"/>
              </a:lnSpc>
            </a:pPr>
            <a:r>
              <a:rPr sz="2800" spc="-5" dirty="0">
                <a:latin typeface="Calibri"/>
                <a:cs typeface="Calibri"/>
              </a:rPr>
              <a:t>db.users.insertMany()</a:t>
            </a:r>
            <a:endParaRPr sz="2800" dirty="0">
              <a:latin typeface="Calibri"/>
              <a:cs typeface="Calibri"/>
            </a:endParaRPr>
          </a:p>
        </p:txBody>
      </p:sp>
      <p:sp>
        <p:nvSpPr>
          <p:cNvPr id="18" name="TextBox 17">
            <a:extLst>
              <a:ext uri="{FF2B5EF4-FFF2-40B4-BE49-F238E27FC236}">
                <a16:creationId xmlns:a16="http://schemas.microsoft.com/office/drawing/2014/main" id="{76B1544C-BA59-4668-8AC5-40FA6055C621}"/>
              </a:ext>
            </a:extLst>
          </p:cNvPr>
          <p:cNvSpPr txBox="1"/>
          <p:nvPr/>
        </p:nvSpPr>
        <p:spPr>
          <a:xfrm>
            <a:off x="7159422" y="2110092"/>
            <a:ext cx="4712156" cy="1754326"/>
          </a:xfrm>
          <a:prstGeom prst="rect">
            <a:avLst/>
          </a:prstGeom>
          <a:noFill/>
        </p:spPr>
        <p:txBody>
          <a:bodyPr wrap="square">
            <a:spAutoFit/>
          </a:bodyPr>
          <a:lstStyle/>
          <a:p>
            <a:r>
              <a:rPr lang="es-PE" sz="1800" dirty="0"/>
              <a:t>Si la colección no existe al momento de ejecutar el </a:t>
            </a:r>
            <a:r>
              <a:rPr lang="es-PE" sz="1800" dirty="0" err="1"/>
              <a:t>insert</a:t>
            </a:r>
            <a:r>
              <a:rPr lang="es-PE" sz="1800" dirty="0"/>
              <a:t>, será creada.</a:t>
            </a:r>
          </a:p>
          <a:p>
            <a:r>
              <a:rPr lang="es-PE" sz="1800" dirty="0"/>
              <a:t>El campo _id es único, es el ‘</a:t>
            </a:r>
            <a:r>
              <a:rPr lang="es-PE" sz="1800" dirty="0" err="1"/>
              <a:t>primary</a:t>
            </a:r>
            <a:r>
              <a:rPr lang="es-PE" sz="1800" dirty="0"/>
              <a:t> </a:t>
            </a:r>
            <a:r>
              <a:rPr lang="es-PE" sz="1800" dirty="0" err="1"/>
              <a:t>key</a:t>
            </a:r>
            <a:r>
              <a:rPr lang="es-PE" sz="1800" dirty="0"/>
              <a:t>’ del documento, este se crea</a:t>
            </a:r>
          </a:p>
          <a:p>
            <a:r>
              <a:rPr lang="es-PE" sz="1800" dirty="0"/>
              <a:t>automáticamente, aunque puede ser seleccionado manualmente.</a:t>
            </a:r>
          </a:p>
        </p:txBody>
      </p:sp>
    </p:spTree>
    <p:extLst>
      <p:ext uri="{BB962C8B-B14F-4D97-AF65-F5344CB8AC3E}">
        <p14:creationId xmlns:p14="http://schemas.microsoft.com/office/powerpoint/2010/main" val="4130732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READ</a:t>
            </a:r>
            <a:endParaRPr lang="es-PE" dirty="0"/>
          </a:p>
        </p:txBody>
      </p:sp>
      <p:pic>
        <p:nvPicPr>
          <p:cNvPr id="11" name="Picture 2" descr="Search or find icon white silhouette on blue Vector Image">
            <a:extLst>
              <a:ext uri="{FF2B5EF4-FFF2-40B4-BE49-F238E27FC236}">
                <a16:creationId xmlns:a16="http://schemas.microsoft.com/office/drawing/2014/main" id="{D0B797CC-4E8D-4CDE-B1B2-87815A2193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46"/>
          <a:stretch/>
        </p:blipFill>
        <p:spPr bwMode="auto">
          <a:xfrm>
            <a:off x="9255882" y="1410339"/>
            <a:ext cx="2303881" cy="2195928"/>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a:extLst>
              <a:ext uri="{FF2B5EF4-FFF2-40B4-BE49-F238E27FC236}">
                <a16:creationId xmlns:a16="http://schemas.microsoft.com/office/drawing/2014/main" id="{7C3F721D-05B0-414C-9D24-9BCBC36A2BB2}"/>
              </a:ext>
            </a:extLst>
          </p:cNvPr>
          <p:cNvSpPr/>
          <p:nvPr/>
        </p:nvSpPr>
        <p:spPr>
          <a:xfrm>
            <a:off x="1096889" y="4129405"/>
            <a:ext cx="5098939" cy="1537968"/>
          </a:xfrm>
          <a:prstGeom prst="rect">
            <a:avLst/>
          </a:prstGeom>
          <a:blipFill>
            <a:blip r:embed="rId3" cstate="print"/>
            <a:stretch>
              <a:fillRect/>
            </a:stretch>
          </a:blipFill>
        </p:spPr>
        <p:txBody>
          <a:bodyPr wrap="square" lIns="0" tIns="0" rIns="0" bIns="0" rtlCol="0"/>
          <a:lstStyle/>
          <a:p>
            <a:endParaRPr/>
          </a:p>
        </p:txBody>
      </p:sp>
      <p:sp>
        <p:nvSpPr>
          <p:cNvPr id="13" name="object 6">
            <a:extLst>
              <a:ext uri="{FF2B5EF4-FFF2-40B4-BE49-F238E27FC236}">
                <a16:creationId xmlns:a16="http://schemas.microsoft.com/office/drawing/2014/main" id="{2C0394DE-C901-4869-A7D0-C8D6F56C5DD6}"/>
              </a:ext>
            </a:extLst>
          </p:cNvPr>
          <p:cNvSpPr/>
          <p:nvPr/>
        </p:nvSpPr>
        <p:spPr>
          <a:xfrm>
            <a:off x="7186297" y="4085235"/>
            <a:ext cx="4013054" cy="1490464"/>
          </a:xfrm>
          <a:prstGeom prst="rect">
            <a:avLst/>
          </a:prstGeom>
          <a:blipFill>
            <a:blip r:embed="rId4" cstate="print"/>
            <a:stretch>
              <a:fillRect/>
            </a:stretch>
          </a:blipFill>
        </p:spPr>
        <p:txBody>
          <a:bodyPr wrap="square" lIns="0" tIns="0" rIns="0" bIns="0" rtlCol="0"/>
          <a:lstStyle/>
          <a:p>
            <a:endParaRPr dirty="0"/>
          </a:p>
        </p:txBody>
      </p:sp>
      <p:sp>
        <p:nvSpPr>
          <p:cNvPr id="18" name="TextBox 17">
            <a:extLst>
              <a:ext uri="{FF2B5EF4-FFF2-40B4-BE49-F238E27FC236}">
                <a16:creationId xmlns:a16="http://schemas.microsoft.com/office/drawing/2014/main" id="{3F5BC3F9-0275-44D9-972C-2196307ECAFD}"/>
              </a:ext>
            </a:extLst>
          </p:cNvPr>
          <p:cNvSpPr txBox="1"/>
          <p:nvPr/>
        </p:nvSpPr>
        <p:spPr>
          <a:xfrm>
            <a:off x="587120" y="1846355"/>
            <a:ext cx="8151829" cy="1292662"/>
          </a:xfrm>
          <a:prstGeom prst="rect">
            <a:avLst/>
          </a:prstGeom>
          <a:noFill/>
        </p:spPr>
        <p:txBody>
          <a:bodyPr wrap="square">
            <a:spAutoFit/>
          </a:bodyPr>
          <a:lstStyle/>
          <a:p>
            <a:r>
              <a:rPr lang="en-US" sz="2600" b="1" dirty="0" err="1"/>
              <a:t>db.coleccion.find</a:t>
            </a:r>
            <a:r>
              <a:rPr lang="en-US" sz="2600" b="1" dirty="0"/>
              <a:t>() : </a:t>
            </a:r>
            <a:r>
              <a:rPr lang="en-US" sz="2600" dirty="0" err="1"/>
              <a:t>Muestra</a:t>
            </a:r>
            <a:r>
              <a:rPr lang="en-US" sz="2600" dirty="0"/>
              <a:t> la </a:t>
            </a:r>
            <a:r>
              <a:rPr lang="en-US" sz="2600" dirty="0" err="1"/>
              <a:t>colección</a:t>
            </a:r>
            <a:r>
              <a:rPr lang="en-US" sz="2600" dirty="0"/>
              <a:t> con los </a:t>
            </a:r>
            <a:r>
              <a:rPr lang="en-US" sz="2600" dirty="0" err="1"/>
              <a:t>documentos</a:t>
            </a:r>
            <a:r>
              <a:rPr lang="en-US" sz="2600" dirty="0"/>
              <a:t> que </a:t>
            </a:r>
            <a:r>
              <a:rPr lang="en-US" sz="2600" dirty="0" err="1"/>
              <a:t>fueron</a:t>
            </a:r>
            <a:r>
              <a:rPr lang="en-US" sz="2600" dirty="0"/>
              <a:t> </a:t>
            </a:r>
            <a:r>
              <a:rPr lang="en-US" sz="2600" dirty="0" err="1"/>
              <a:t>creados</a:t>
            </a:r>
            <a:r>
              <a:rPr lang="en-US" sz="2600" dirty="0"/>
              <a:t> </a:t>
            </a:r>
            <a:r>
              <a:rPr lang="en-US" sz="2600" dirty="0" err="1"/>
              <a:t>sobre</a:t>
            </a:r>
            <a:r>
              <a:rPr lang="en-US" sz="2600" dirty="0"/>
              <a:t> </a:t>
            </a:r>
            <a:r>
              <a:rPr lang="en-US" sz="2600" dirty="0" err="1"/>
              <a:t>ellos</a:t>
            </a:r>
            <a:r>
              <a:rPr lang="en-US" sz="2600" dirty="0"/>
              <a:t>. La </a:t>
            </a:r>
            <a:r>
              <a:rPr lang="en-US" sz="2600" dirty="0" err="1"/>
              <a:t>colección</a:t>
            </a:r>
            <a:r>
              <a:rPr lang="en-US" sz="2600" dirty="0"/>
              <a:t> es </a:t>
            </a:r>
            <a:r>
              <a:rPr lang="en-US" sz="2600" dirty="0" err="1"/>
              <a:t>mostrada</a:t>
            </a:r>
            <a:r>
              <a:rPr lang="en-US" sz="2600" dirty="0"/>
              <a:t> </a:t>
            </a:r>
            <a:r>
              <a:rPr lang="en-US" sz="2600" dirty="0" err="1"/>
              <a:t>en</a:t>
            </a:r>
            <a:r>
              <a:rPr lang="en-US" sz="2600" dirty="0"/>
              <a:t> </a:t>
            </a:r>
            <a:r>
              <a:rPr lang="en-US" sz="2600" dirty="0" err="1"/>
              <a:t>formato</a:t>
            </a:r>
            <a:r>
              <a:rPr lang="en-US" sz="2600" dirty="0"/>
              <a:t> </a:t>
            </a:r>
            <a:r>
              <a:rPr lang="en-US" sz="2600" b="1" dirty="0"/>
              <a:t>JSON</a:t>
            </a:r>
            <a:r>
              <a:rPr lang="en-US" sz="2600" dirty="0"/>
              <a:t> (JavaScript Object Notation).</a:t>
            </a:r>
          </a:p>
        </p:txBody>
      </p:sp>
    </p:spTree>
    <p:extLst>
      <p:ext uri="{BB962C8B-B14F-4D97-AF65-F5344CB8AC3E}">
        <p14:creationId xmlns:p14="http://schemas.microsoft.com/office/powerpoint/2010/main" val="85346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a:xfrm>
            <a:off x="525235" y="393508"/>
            <a:ext cx="11287125" cy="725488"/>
          </a:xfrm>
        </p:spPr>
        <p:txBody>
          <a:bodyPr/>
          <a:lstStyle/>
          <a:p>
            <a:pPr algn="ctr"/>
            <a:r>
              <a:rPr lang="en-US" dirty="0"/>
              <a:t>CRUD - READ</a:t>
            </a:r>
            <a:endParaRPr lang="es-PE" dirty="0"/>
          </a:p>
        </p:txBody>
      </p:sp>
      <p:sp>
        <p:nvSpPr>
          <p:cNvPr id="10" name="object 4">
            <a:extLst>
              <a:ext uri="{FF2B5EF4-FFF2-40B4-BE49-F238E27FC236}">
                <a16:creationId xmlns:a16="http://schemas.microsoft.com/office/drawing/2014/main" id="{C0FEF7E1-F12E-4676-97AF-36CC5C6D6B57}"/>
              </a:ext>
            </a:extLst>
          </p:cNvPr>
          <p:cNvSpPr txBox="1"/>
          <p:nvPr/>
        </p:nvSpPr>
        <p:spPr>
          <a:xfrm>
            <a:off x="1436261" y="1627269"/>
            <a:ext cx="10376099" cy="774571"/>
          </a:xfrm>
          <a:prstGeom prst="rect">
            <a:avLst/>
          </a:prstGeom>
          <a:solidFill>
            <a:srgbClr val="000000"/>
          </a:solidFill>
        </p:spPr>
        <p:txBody>
          <a:bodyPr vert="horz" wrap="square" lIns="0" tIns="35560" rIns="0" bIns="0" rtlCol="0">
            <a:spAutoFit/>
          </a:bodyPr>
          <a:lstStyle/>
          <a:p>
            <a:pPr marL="91440" marR="3018790" indent="76200">
              <a:lnSpc>
                <a:spcPct val="100000"/>
              </a:lnSpc>
              <a:spcBef>
                <a:spcPts val="280"/>
              </a:spcBef>
            </a:pPr>
            <a:r>
              <a:rPr sz="2400" spc="-5" dirty="0">
                <a:solidFill>
                  <a:srgbClr val="46FFD1"/>
                </a:solidFill>
                <a:latin typeface="Times New Roman"/>
                <a:cs typeface="Times New Roman"/>
              </a:rPr>
              <a:t>db.usua</a:t>
            </a:r>
            <a:r>
              <a:rPr sz="2400" spc="5" dirty="0">
                <a:solidFill>
                  <a:srgbClr val="46FFD1"/>
                </a:solidFill>
                <a:latin typeface="Times New Roman"/>
                <a:cs typeface="Times New Roman"/>
              </a:rPr>
              <a:t>r</a:t>
            </a:r>
            <a:r>
              <a:rPr sz="2400" dirty="0">
                <a:solidFill>
                  <a:srgbClr val="46FFD1"/>
                </a:solidFill>
                <a:latin typeface="Times New Roman"/>
                <a:cs typeface="Times New Roman"/>
              </a:rPr>
              <a:t>ios.</a:t>
            </a:r>
            <a:r>
              <a:rPr sz="2400" spc="5" dirty="0">
                <a:solidFill>
                  <a:srgbClr val="46FFD1"/>
                </a:solidFill>
                <a:latin typeface="Times New Roman"/>
                <a:cs typeface="Times New Roman"/>
              </a:rPr>
              <a:t>i</a:t>
            </a:r>
            <a:r>
              <a:rPr sz="2400" spc="-5" dirty="0">
                <a:solidFill>
                  <a:srgbClr val="46FFD1"/>
                </a:solidFill>
                <a:latin typeface="Times New Roman"/>
                <a:cs typeface="Times New Roman"/>
              </a:rPr>
              <a:t>nse</a:t>
            </a:r>
            <a:r>
              <a:rPr sz="2400" spc="5" dirty="0">
                <a:solidFill>
                  <a:srgbClr val="46FFD1"/>
                </a:solidFill>
                <a:latin typeface="Times New Roman"/>
                <a:cs typeface="Times New Roman"/>
              </a:rPr>
              <a:t>r</a:t>
            </a:r>
            <a:r>
              <a:rPr sz="2400" dirty="0">
                <a:solidFill>
                  <a:srgbClr val="46FFD1"/>
                </a:solidFill>
                <a:latin typeface="Times New Roman"/>
                <a:cs typeface="Times New Roman"/>
              </a:rPr>
              <a:t>t({  nombre:"Manuel",</a:t>
            </a:r>
            <a:r>
              <a:rPr lang="en-US" sz="2400" dirty="0">
                <a:solidFill>
                  <a:srgbClr val="46FFD1"/>
                </a:solidFill>
                <a:latin typeface="Times New Roman"/>
                <a:cs typeface="Times New Roman"/>
              </a:rPr>
              <a:t> </a:t>
            </a:r>
            <a:r>
              <a:rPr sz="2400" spc="-15" dirty="0" err="1">
                <a:solidFill>
                  <a:srgbClr val="46FFD1"/>
                </a:solidFill>
                <a:latin typeface="Times New Roman"/>
                <a:cs typeface="Times New Roman"/>
              </a:rPr>
              <a:t>apellido</a:t>
            </a:r>
            <a:r>
              <a:rPr sz="2400" spc="-15" dirty="0">
                <a:solidFill>
                  <a:srgbClr val="46FFD1"/>
                </a:solidFill>
                <a:latin typeface="Times New Roman"/>
                <a:cs typeface="Times New Roman"/>
              </a:rPr>
              <a:t>:"Viera",  </a:t>
            </a:r>
            <a:r>
              <a:rPr sz="2400" spc="-5" dirty="0">
                <a:solidFill>
                  <a:srgbClr val="46FFD1"/>
                </a:solidFill>
                <a:latin typeface="Times New Roman"/>
                <a:cs typeface="Times New Roman"/>
              </a:rPr>
              <a:t>usuario:"mviera",  </a:t>
            </a:r>
            <a:r>
              <a:rPr sz="2400" dirty="0">
                <a:solidFill>
                  <a:srgbClr val="46FFD1"/>
                </a:solidFill>
                <a:latin typeface="Times New Roman"/>
                <a:cs typeface="Times New Roman"/>
              </a:rPr>
              <a:t>edad:26,  </a:t>
            </a:r>
            <a:r>
              <a:rPr sz="2400" spc="-5" dirty="0" err="1">
                <a:solidFill>
                  <a:srgbClr val="46FFD1"/>
                </a:solidFill>
                <a:latin typeface="Times New Roman"/>
                <a:cs typeface="Times New Roman"/>
              </a:rPr>
              <a:t>ciudad:"Lima</a:t>
            </a:r>
            <a:r>
              <a:rPr sz="2400" spc="-5" dirty="0">
                <a:solidFill>
                  <a:srgbClr val="46FFD1"/>
                </a:solidFill>
                <a:latin typeface="Times New Roman"/>
                <a:cs typeface="Times New Roman"/>
              </a:rPr>
              <a:t>“</a:t>
            </a:r>
            <a:r>
              <a:rPr sz="2400" dirty="0">
                <a:solidFill>
                  <a:srgbClr val="46FFD1"/>
                </a:solidFill>
                <a:latin typeface="Times New Roman"/>
                <a:cs typeface="Times New Roman"/>
              </a:rPr>
              <a:t>})</a:t>
            </a:r>
            <a:endParaRPr sz="2400" dirty="0">
              <a:latin typeface="Times New Roman"/>
              <a:cs typeface="Times New Roman"/>
            </a:endParaRPr>
          </a:p>
        </p:txBody>
      </p:sp>
      <p:sp>
        <p:nvSpPr>
          <p:cNvPr id="11" name="object 5">
            <a:extLst>
              <a:ext uri="{FF2B5EF4-FFF2-40B4-BE49-F238E27FC236}">
                <a16:creationId xmlns:a16="http://schemas.microsoft.com/office/drawing/2014/main" id="{7B62169F-DE5B-4337-BC87-568C8DDF816A}"/>
              </a:ext>
            </a:extLst>
          </p:cNvPr>
          <p:cNvSpPr/>
          <p:nvPr/>
        </p:nvSpPr>
        <p:spPr>
          <a:xfrm>
            <a:off x="1436261" y="3767920"/>
            <a:ext cx="10131626" cy="1883159"/>
          </a:xfrm>
          <a:prstGeom prst="rect">
            <a:avLst/>
          </a:prstGeom>
          <a:blipFill>
            <a:blip r:embed="rId2" cstate="print"/>
            <a:stretch>
              <a:fillRect/>
            </a:stretch>
          </a:blipFill>
        </p:spPr>
        <p:txBody>
          <a:bodyPr wrap="square" lIns="0" tIns="0" rIns="0" bIns="0" rtlCol="0"/>
          <a:lstStyle/>
          <a:p>
            <a:endParaRPr/>
          </a:p>
        </p:txBody>
      </p:sp>
      <p:sp>
        <p:nvSpPr>
          <p:cNvPr id="12" name="object 6">
            <a:extLst>
              <a:ext uri="{FF2B5EF4-FFF2-40B4-BE49-F238E27FC236}">
                <a16:creationId xmlns:a16="http://schemas.microsoft.com/office/drawing/2014/main" id="{E6FF0942-29CD-4318-B803-E4982585DC8A}"/>
              </a:ext>
            </a:extLst>
          </p:cNvPr>
          <p:cNvSpPr txBox="1"/>
          <p:nvPr/>
        </p:nvSpPr>
        <p:spPr>
          <a:xfrm>
            <a:off x="1436261" y="3109553"/>
            <a:ext cx="2534920" cy="405239"/>
          </a:xfrm>
          <a:prstGeom prst="rect">
            <a:avLst/>
          </a:prstGeom>
          <a:solidFill>
            <a:srgbClr val="000000"/>
          </a:solidFill>
        </p:spPr>
        <p:txBody>
          <a:bodyPr vert="horz" wrap="square" lIns="0" tIns="35560" rIns="0" bIns="0" rtlCol="0">
            <a:spAutoFit/>
          </a:bodyPr>
          <a:lstStyle/>
          <a:p>
            <a:pPr marL="167640">
              <a:lnSpc>
                <a:spcPct val="100000"/>
              </a:lnSpc>
              <a:spcBef>
                <a:spcPts val="280"/>
              </a:spcBef>
            </a:pPr>
            <a:r>
              <a:rPr sz="2400" dirty="0">
                <a:solidFill>
                  <a:srgbClr val="46FFD1"/>
                </a:solidFill>
                <a:latin typeface="Times New Roman"/>
                <a:cs typeface="Times New Roman"/>
              </a:rPr>
              <a:t>db.usuarios.find()</a:t>
            </a:r>
            <a:endParaRPr sz="2400">
              <a:latin typeface="Times New Roman"/>
              <a:cs typeface="Times New Roman"/>
            </a:endParaRPr>
          </a:p>
        </p:txBody>
      </p:sp>
      <p:sp>
        <p:nvSpPr>
          <p:cNvPr id="13" name="object 7">
            <a:extLst>
              <a:ext uri="{FF2B5EF4-FFF2-40B4-BE49-F238E27FC236}">
                <a16:creationId xmlns:a16="http://schemas.microsoft.com/office/drawing/2014/main" id="{F7A6407E-5712-4934-9224-5A86B2473AF8}"/>
              </a:ext>
            </a:extLst>
          </p:cNvPr>
          <p:cNvSpPr/>
          <p:nvPr/>
        </p:nvSpPr>
        <p:spPr>
          <a:xfrm>
            <a:off x="707572" y="1839176"/>
            <a:ext cx="358140" cy="360045"/>
          </a:xfrm>
          <a:custGeom>
            <a:avLst/>
            <a:gdLst/>
            <a:ahLst/>
            <a:cxnLst/>
            <a:rect l="l" t="t" r="r" b="b"/>
            <a:pathLst>
              <a:path w="358140" h="360044">
                <a:moveTo>
                  <a:pt x="179069" y="0"/>
                </a:moveTo>
                <a:lnTo>
                  <a:pt x="131467" y="6424"/>
                </a:lnTo>
                <a:lnTo>
                  <a:pt x="88691" y="24553"/>
                </a:lnTo>
                <a:lnTo>
                  <a:pt x="52449" y="52673"/>
                </a:lnTo>
                <a:lnTo>
                  <a:pt x="24448" y="89069"/>
                </a:lnTo>
                <a:lnTo>
                  <a:pt x="6396" y="132027"/>
                </a:lnTo>
                <a:lnTo>
                  <a:pt x="0" y="179832"/>
                </a:lnTo>
                <a:lnTo>
                  <a:pt x="6396" y="227636"/>
                </a:lnTo>
                <a:lnTo>
                  <a:pt x="24448" y="270594"/>
                </a:lnTo>
                <a:lnTo>
                  <a:pt x="52449" y="306990"/>
                </a:lnTo>
                <a:lnTo>
                  <a:pt x="88691" y="335110"/>
                </a:lnTo>
                <a:lnTo>
                  <a:pt x="131467" y="353239"/>
                </a:lnTo>
                <a:lnTo>
                  <a:pt x="179069" y="359663"/>
                </a:lnTo>
                <a:lnTo>
                  <a:pt x="226672" y="353239"/>
                </a:lnTo>
                <a:lnTo>
                  <a:pt x="269448" y="335110"/>
                </a:lnTo>
                <a:lnTo>
                  <a:pt x="305690" y="306990"/>
                </a:lnTo>
                <a:lnTo>
                  <a:pt x="333691" y="270594"/>
                </a:lnTo>
                <a:lnTo>
                  <a:pt x="351743" y="227636"/>
                </a:lnTo>
                <a:lnTo>
                  <a:pt x="358140" y="179832"/>
                </a:lnTo>
                <a:lnTo>
                  <a:pt x="351743" y="132027"/>
                </a:lnTo>
                <a:lnTo>
                  <a:pt x="333691" y="89069"/>
                </a:lnTo>
                <a:lnTo>
                  <a:pt x="305690" y="52673"/>
                </a:lnTo>
                <a:lnTo>
                  <a:pt x="269448" y="24553"/>
                </a:lnTo>
                <a:lnTo>
                  <a:pt x="226672" y="6424"/>
                </a:lnTo>
                <a:lnTo>
                  <a:pt x="179069" y="0"/>
                </a:lnTo>
                <a:close/>
              </a:path>
            </a:pathLst>
          </a:custGeom>
          <a:solidFill>
            <a:srgbClr val="FF0000"/>
          </a:solidFill>
        </p:spPr>
        <p:txBody>
          <a:bodyPr wrap="square" lIns="0" tIns="0" rIns="0" bIns="0" rtlCol="0"/>
          <a:lstStyle/>
          <a:p>
            <a:endParaRPr/>
          </a:p>
        </p:txBody>
      </p:sp>
      <p:sp>
        <p:nvSpPr>
          <p:cNvPr id="18" name="object 8">
            <a:extLst>
              <a:ext uri="{FF2B5EF4-FFF2-40B4-BE49-F238E27FC236}">
                <a16:creationId xmlns:a16="http://schemas.microsoft.com/office/drawing/2014/main" id="{B64DCECC-75F0-4CA8-ADE3-14BBAB9DABDA}"/>
              </a:ext>
            </a:extLst>
          </p:cNvPr>
          <p:cNvSpPr txBox="1"/>
          <p:nvPr/>
        </p:nvSpPr>
        <p:spPr>
          <a:xfrm>
            <a:off x="838737" y="1879181"/>
            <a:ext cx="127000"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1</a:t>
            </a:r>
            <a:endParaRPr sz="1600">
              <a:latin typeface="Times New Roman"/>
              <a:cs typeface="Times New Roman"/>
            </a:endParaRPr>
          </a:p>
        </p:txBody>
      </p:sp>
      <p:sp>
        <p:nvSpPr>
          <p:cNvPr id="20" name="object 9">
            <a:extLst>
              <a:ext uri="{FF2B5EF4-FFF2-40B4-BE49-F238E27FC236}">
                <a16:creationId xmlns:a16="http://schemas.microsoft.com/office/drawing/2014/main" id="{5B4A88F5-0D88-41A0-82F1-6F1853D1744F}"/>
              </a:ext>
            </a:extLst>
          </p:cNvPr>
          <p:cNvSpPr/>
          <p:nvPr/>
        </p:nvSpPr>
        <p:spPr>
          <a:xfrm>
            <a:off x="666641" y="3170512"/>
            <a:ext cx="358140" cy="360045"/>
          </a:xfrm>
          <a:custGeom>
            <a:avLst/>
            <a:gdLst/>
            <a:ahLst/>
            <a:cxnLst/>
            <a:rect l="l" t="t" r="r" b="b"/>
            <a:pathLst>
              <a:path w="358140" h="360045">
                <a:moveTo>
                  <a:pt x="179069" y="0"/>
                </a:moveTo>
                <a:lnTo>
                  <a:pt x="131467" y="6424"/>
                </a:lnTo>
                <a:lnTo>
                  <a:pt x="88691" y="24553"/>
                </a:lnTo>
                <a:lnTo>
                  <a:pt x="52449" y="52673"/>
                </a:lnTo>
                <a:lnTo>
                  <a:pt x="24448" y="89069"/>
                </a:lnTo>
                <a:lnTo>
                  <a:pt x="6396" y="132027"/>
                </a:lnTo>
                <a:lnTo>
                  <a:pt x="0" y="179831"/>
                </a:lnTo>
                <a:lnTo>
                  <a:pt x="6396" y="227636"/>
                </a:lnTo>
                <a:lnTo>
                  <a:pt x="24448" y="270594"/>
                </a:lnTo>
                <a:lnTo>
                  <a:pt x="52449" y="306990"/>
                </a:lnTo>
                <a:lnTo>
                  <a:pt x="88691" y="335110"/>
                </a:lnTo>
                <a:lnTo>
                  <a:pt x="131467" y="353239"/>
                </a:lnTo>
                <a:lnTo>
                  <a:pt x="179069" y="359663"/>
                </a:lnTo>
                <a:lnTo>
                  <a:pt x="226672" y="353239"/>
                </a:lnTo>
                <a:lnTo>
                  <a:pt x="269448" y="335110"/>
                </a:lnTo>
                <a:lnTo>
                  <a:pt x="305690" y="306990"/>
                </a:lnTo>
                <a:lnTo>
                  <a:pt x="333691" y="270594"/>
                </a:lnTo>
                <a:lnTo>
                  <a:pt x="351743" y="227636"/>
                </a:lnTo>
                <a:lnTo>
                  <a:pt x="358140" y="179831"/>
                </a:lnTo>
                <a:lnTo>
                  <a:pt x="351743" y="132027"/>
                </a:lnTo>
                <a:lnTo>
                  <a:pt x="333691" y="89069"/>
                </a:lnTo>
                <a:lnTo>
                  <a:pt x="305690" y="52673"/>
                </a:lnTo>
                <a:lnTo>
                  <a:pt x="269448" y="24553"/>
                </a:lnTo>
                <a:lnTo>
                  <a:pt x="226672" y="6424"/>
                </a:lnTo>
                <a:lnTo>
                  <a:pt x="179069" y="0"/>
                </a:lnTo>
                <a:close/>
              </a:path>
            </a:pathLst>
          </a:custGeom>
          <a:solidFill>
            <a:srgbClr val="FF0000"/>
          </a:solidFill>
        </p:spPr>
        <p:txBody>
          <a:bodyPr wrap="square" lIns="0" tIns="0" rIns="0" bIns="0" rtlCol="0"/>
          <a:lstStyle/>
          <a:p>
            <a:endParaRPr/>
          </a:p>
        </p:txBody>
      </p:sp>
      <p:sp>
        <p:nvSpPr>
          <p:cNvPr id="21" name="object 10">
            <a:extLst>
              <a:ext uri="{FF2B5EF4-FFF2-40B4-BE49-F238E27FC236}">
                <a16:creationId xmlns:a16="http://schemas.microsoft.com/office/drawing/2014/main" id="{DDA3F413-9277-4B79-9005-5AF2B927BB3F}"/>
              </a:ext>
            </a:extLst>
          </p:cNvPr>
          <p:cNvSpPr txBox="1"/>
          <p:nvPr/>
        </p:nvSpPr>
        <p:spPr>
          <a:xfrm>
            <a:off x="798417" y="3210899"/>
            <a:ext cx="127000"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2</a:t>
            </a:r>
            <a:endParaRPr sz="1600">
              <a:latin typeface="Times New Roman"/>
              <a:cs typeface="Times New Roman"/>
            </a:endParaRPr>
          </a:p>
        </p:txBody>
      </p:sp>
    </p:spTree>
    <p:extLst>
      <p:ext uri="{BB962C8B-B14F-4D97-AF65-F5344CB8AC3E}">
        <p14:creationId xmlns:p14="http://schemas.microsoft.com/office/powerpoint/2010/main" val="629245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699405" y="2121248"/>
            <a:ext cx="11287200" cy="1394837"/>
          </a:xfrm>
          <a:prstGeom prst="rect">
            <a:avLst/>
          </a:prstGeom>
        </p:spPr>
        <p:txBody>
          <a:bodyPr spcFirstLastPara="1" wrap="square" lIns="91425" tIns="45700" rIns="91425" bIns="45700" anchor="ctr" anchorCtr="0">
            <a:noAutofit/>
          </a:bodyPr>
          <a:lstStyle/>
          <a:p>
            <a:pPr algn="ctr"/>
            <a:r>
              <a:rPr lang="es-PE" sz="4200" dirty="0"/>
              <a:t>¿CUÁNTOS DATOS SE PRODUCEN POR DÍA?</a:t>
            </a:r>
          </a:p>
        </p:txBody>
      </p:sp>
    </p:spTree>
    <p:extLst>
      <p:ext uri="{BB962C8B-B14F-4D97-AF65-F5344CB8AC3E}">
        <p14:creationId xmlns:p14="http://schemas.microsoft.com/office/powerpoint/2010/main" val="1741756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READ</a:t>
            </a:r>
            <a:endParaRPr lang="es-PE" dirty="0"/>
          </a:p>
        </p:txBody>
      </p:sp>
      <p:sp>
        <p:nvSpPr>
          <p:cNvPr id="11" name="object 4">
            <a:extLst>
              <a:ext uri="{FF2B5EF4-FFF2-40B4-BE49-F238E27FC236}">
                <a16:creationId xmlns:a16="http://schemas.microsoft.com/office/drawing/2014/main" id="{40AA8B8F-52F5-4B2B-AAB4-82FCA055BB94}"/>
              </a:ext>
            </a:extLst>
          </p:cNvPr>
          <p:cNvSpPr txBox="1"/>
          <p:nvPr/>
        </p:nvSpPr>
        <p:spPr>
          <a:xfrm>
            <a:off x="1766099" y="1502228"/>
            <a:ext cx="2962910" cy="462280"/>
          </a:xfrm>
          <a:prstGeom prst="rect">
            <a:avLst/>
          </a:prstGeom>
          <a:solidFill>
            <a:srgbClr val="000000"/>
          </a:solidFill>
        </p:spPr>
        <p:txBody>
          <a:bodyPr vert="horz" wrap="square" lIns="0" tIns="34925" rIns="0" bIns="0" rtlCol="0">
            <a:spAutoFit/>
          </a:bodyPr>
          <a:lstStyle/>
          <a:p>
            <a:pPr marL="167005">
              <a:lnSpc>
                <a:spcPct val="100000"/>
              </a:lnSpc>
              <a:spcBef>
                <a:spcPts val="275"/>
              </a:spcBef>
            </a:pPr>
            <a:r>
              <a:rPr sz="2400" dirty="0">
                <a:solidFill>
                  <a:srgbClr val="46FFD1"/>
                </a:solidFill>
                <a:latin typeface="Times New Roman"/>
                <a:cs typeface="Times New Roman"/>
              </a:rPr>
              <a:t>db.usuarios.findOne()</a:t>
            </a:r>
            <a:endParaRPr sz="2400" dirty="0">
              <a:latin typeface="Times New Roman"/>
              <a:cs typeface="Times New Roman"/>
            </a:endParaRPr>
          </a:p>
        </p:txBody>
      </p:sp>
      <p:sp>
        <p:nvSpPr>
          <p:cNvPr id="12" name="object 5">
            <a:extLst>
              <a:ext uri="{FF2B5EF4-FFF2-40B4-BE49-F238E27FC236}">
                <a16:creationId xmlns:a16="http://schemas.microsoft.com/office/drawing/2014/main" id="{19502F21-FC76-499A-9B69-91C653C55AB4}"/>
              </a:ext>
            </a:extLst>
          </p:cNvPr>
          <p:cNvSpPr/>
          <p:nvPr/>
        </p:nvSpPr>
        <p:spPr>
          <a:xfrm>
            <a:off x="903516" y="1552520"/>
            <a:ext cx="358140" cy="360045"/>
          </a:xfrm>
          <a:custGeom>
            <a:avLst/>
            <a:gdLst/>
            <a:ahLst/>
            <a:cxnLst/>
            <a:rect l="l" t="t" r="r" b="b"/>
            <a:pathLst>
              <a:path w="358140" h="360044">
                <a:moveTo>
                  <a:pt x="179069" y="0"/>
                </a:moveTo>
                <a:lnTo>
                  <a:pt x="131467" y="6424"/>
                </a:lnTo>
                <a:lnTo>
                  <a:pt x="88691" y="24553"/>
                </a:lnTo>
                <a:lnTo>
                  <a:pt x="52449" y="52673"/>
                </a:lnTo>
                <a:lnTo>
                  <a:pt x="24448" y="89069"/>
                </a:lnTo>
                <a:lnTo>
                  <a:pt x="6396" y="132027"/>
                </a:lnTo>
                <a:lnTo>
                  <a:pt x="0" y="179832"/>
                </a:lnTo>
                <a:lnTo>
                  <a:pt x="6396" y="227636"/>
                </a:lnTo>
                <a:lnTo>
                  <a:pt x="24448" y="270594"/>
                </a:lnTo>
                <a:lnTo>
                  <a:pt x="52449" y="306990"/>
                </a:lnTo>
                <a:lnTo>
                  <a:pt x="88691" y="335110"/>
                </a:lnTo>
                <a:lnTo>
                  <a:pt x="131467" y="353239"/>
                </a:lnTo>
                <a:lnTo>
                  <a:pt x="179069" y="359663"/>
                </a:lnTo>
                <a:lnTo>
                  <a:pt x="226672" y="353239"/>
                </a:lnTo>
                <a:lnTo>
                  <a:pt x="269448" y="335110"/>
                </a:lnTo>
                <a:lnTo>
                  <a:pt x="305690" y="306990"/>
                </a:lnTo>
                <a:lnTo>
                  <a:pt x="333691" y="270594"/>
                </a:lnTo>
                <a:lnTo>
                  <a:pt x="351743" y="227636"/>
                </a:lnTo>
                <a:lnTo>
                  <a:pt x="358140" y="179832"/>
                </a:lnTo>
                <a:lnTo>
                  <a:pt x="351743" y="132027"/>
                </a:lnTo>
                <a:lnTo>
                  <a:pt x="333691" y="89069"/>
                </a:lnTo>
                <a:lnTo>
                  <a:pt x="305690" y="52673"/>
                </a:lnTo>
                <a:lnTo>
                  <a:pt x="269448" y="24553"/>
                </a:lnTo>
                <a:lnTo>
                  <a:pt x="226672" y="6424"/>
                </a:lnTo>
                <a:lnTo>
                  <a:pt x="179069" y="0"/>
                </a:lnTo>
                <a:close/>
              </a:path>
            </a:pathLst>
          </a:custGeom>
          <a:solidFill>
            <a:srgbClr val="FF0000"/>
          </a:solidFill>
        </p:spPr>
        <p:txBody>
          <a:bodyPr wrap="square" lIns="0" tIns="0" rIns="0" bIns="0" rtlCol="0"/>
          <a:lstStyle/>
          <a:p>
            <a:endParaRPr/>
          </a:p>
        </p:txBody>
      </p:sp>
      <p:sp>
        <p:nvSpPr>
          <p:cNvPr id="13" name="object 6">
            <a:extLst>
              <a:ext uri="{FF2B5EF4-FFF2-40B4-BE49-F238E27FC236}">
                <a16:creationId xmlns:a16="http://schemas.microsoft.com/office/drawing/2014/main" id="{B787DCDF-B081-46C9-9A69-0C1E0E33FF3E}"/>
              </a:ext>
            </a:extLst>
          </p:cNvPr>
          <p:cNvSpPr txBox="1"/>
          <p:nvPr/>
        </p:nvSpPr>
        <p:spPr>
          <a:xfrm>
            <a:off x="1034681" y="1592525"/>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3</a:t>
            </a:r>
            <a:endParaRPr sz="1600" dirty="0">
              <a:latin typeface="Times New Roman"/>
              <a:cs typeface="Times New Roman"/>
            </a:endParaRPr>
          </a:p>
        </p:txBody>
      </p:sp>
      <p:sp>
        <p:nvSpPr>
          <p:cNvPr id="18" name="object 7">
            <a:extLst>
              <a:ext uri="{FF2B5EF4-FFF2-40B4-BE49-F238E27FC236}">
                <a16:creationId xmlns:a16="http://schemas.microsoft.com/office/drawing/2014/main" id="{B058A869-1F42-48F4-A9D5-EE14298F6C98}"/>
              </a:ext>
            </a:extLst>
          </p:cNvPr>
          <p:cNvSpPr/>
          <p:nvPr/>
        </p:nvSpPr>
        <p:spPr>
          <a:xfrm>
            <a:off x="851699" y="3923863"/>
            <a:ext cx="358140" cy="360045"/>
          </a:xfrm>
          <a:custGeom>
            <a:avLst/>
            <a:gdLst/>
            <a:ahLst/>
            <a:cxnLst/>
            <a:rect l="l" t="t" r="r" b="b"/>
            <a:pathLst>
              <a:path w="358140" h="360045">
                <a:moveTo>
                  <a:pt x="179069" y="0"/>
                </a:moveTo>
                <a:lnTo>
                  <a:pt x="131467" y="6424"/>
                </a:lnTo>
                <a:lnTo>
                  <a:pt x="88691" y="24553"/>
                </a:lnTo>
                <a:lnTo>
                  <a:pt x="52449" y="52673"/>
                </a:lnTo>
                <a:lnTo>
                  <a:pt x="24448" y="89069"/>
                </a:lnTo>
                <a:lnTo>
                  <a:pt x="6396" y="132027"/>
                </a:lnTo>
                <a:lnTo>
                  <a:pt x="0" y="179831"/>
                </a:lnTo>
                <a:lnTo>
                  <a:pt x="6396" y="227636"/>
                </a:lnTo>
                <a:lnTo>
                  <a:pt x="24448" y="270594"/>
                </a:lnTo>
                <a:lnTo>
                  <a:pt x="52449" y="306990"/>
                </a:lnTo>
                <a:lnTo>
                  <a:pt x="88691" y="335110"/>
                </a:lnTo>
                <a:lnTo>
                  <a:pt x="131467" y="353239"/>
                </a:lnTo>
                <a:lnTo>
                  <a:pt x="179069" y="359663"/>
                </a:lnTo>
                <a:lnTo>
                  <a:pt x="226672" y="353239"/>
                </a:lnTo>
                <a:lnTo>
                  <a:pt x="269448" y="335110"/>
                </a:lnTo>
                <a:lnTo>
                  <a:pt x="305690" y="306990"/>
                </a:lnTo>
                <a:lnTo>
                  <a:pt x="333691" y="270594"/>
                </a:lnTo>
                <a:lnTo>
                  <a:pt x="351743" y="227636"/>
                </a:lnTo>
                <a:lnTo>
                  <a:pt x="358140" y="179831"/>
                </a:lnTo>
                <a:lnTo>
                  <a:pt x="351743" y="132027"/>
                </a:lnTo>
                <a:lnTo>
                  <a:pt x="333691" y="89069"/>
                </a:lnTo>
                <a:lnTo>
                  <a:pt x="305690" y="52673"/>
                </a:lnTo>
                <a:lnTo>
                  <a:pt x="269448" y="24553"/>
                </a:lnTo>
                <a:lnTo>
                  <a:pt x="226672" y="6424"/>
                </a:lnTo>
                <a:lnTo>
                  <a:pt x="179069" y="0"/>
                </a:lnTo>
                <a:close/>
              </a:path>
            </a:pathLst>
          </a:custGeom>
          <a:solidFill>
            <a:srgbClr val="FF0000"/>
          </a:solidFill>
        </p:spPr>
        <p:txBody>
          <a:bodyPr wrap="square" lIns="0" tIns="0" rIns="0" bIns="0" rtlCol="0"/>
          <a:lstStyle/>
          <a:p>
            <a:endParaRPr/>
          </a:p>
        </p:txBody>
      </p:sp>
      <p:sp>
        <p:nvSpPr>
          <p:cNvPr id="20" name="object 8">
            <a:extLst>
              <a:ext uri="{FF2B5EF4-FFF2-40B4-BE49-F238E27FC236}">
                <a16:creationId xmlns:a16="http://schemas.microsoft.com/office/drawing/2014/main" id="{8AD63791-5062-4901-8632-2625E4C40B5C}"/>
              </a:ext>
            </a:extLst>
          </p:cNvPr>
          <p:cNvSpPr txBox="1"/>
          <p:nvPr/>
        </p:nvSpPr>
        <p:spPr>
          <a:xfrm>
            <a:off x="983475" y="3964250"/>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4</a:t>
            </a:r>
            <a:endParaRPr sz="1600">
              <a:latin typeface="Times New Roman"/>
              <a:cs typeface="Times New Roman"/>
            </a:endParaRPr>
          </a:p>
        </p:txBody>
      </p:sp>
      <p:sp>
        <p:nvSpPr>
          <p:cNvPr id="21" name="object 9">
            <a:extLst>
              <a:ext uri="{FF2B5EF4-FFF2-40B4-BE49-F238E27FC236}">
                <a16:creationId xmlns:a16="http://schemas.microsoft.com/office/drawing/2014/main" id="{09FA464E-B26E-4A07-A224-B9EE96026EEC}"/>
              </a:ext>
            </a:extLst>
          </p:cNvPr>
          <p:cNvSpPr/>
          <p:nvPr/>
        </p:nvSpPr>
        <p:spPr>
          <a:xfrm>
            <a:off x="1575599" y="2128592"/>
            <a:ext cx="6428232" cy="1456944"/>
          </a:xfrm>
          <a:prstGeom prst="rect">
            <a:avLst/>
          </a:prstGeom>
          <a:blipFill>
            <a:blip r:embed="rId2" cstate="print"/>
            <a:stretch>
              <a:fillRect/>
            </a:stretch>
          </a:blipFill>
        </p:spPr>
        <p:txBody>
          <a:bodyPr wrap="square" lIns="0" tIns="0" rIns="0" bIns="0" rtlCol="0"/>
          <a:lstStyle/>
          <a:p>
            <a:endParaRPr/>
          </a:p>
        </p:txBody>
      </p:sp>
      <p:sp>
        <p:nvSpPr>
          <p:cNvPr id="22" name="object 10">
            <a:extLst>
              <a:ext uri="{FF2B5EF4-FFF2-40B4-BE49-F238E27FC236}">
                <a16:creationId xmlns:a16="http://schemas.microsoft.com/office/drawing/2014/main" id="{6C0A5429-627C-4233-8EA7-119C0761A4BE}"/>
              </a:ext>
            </a:extLst>
          </p:cNvPr>
          <p:cNvSpPr txBox="1"/>
          <p:nvPr/>
        </p:nvSpPr>
        <p:spPr>
          <a:xfrm>
            <a:off x="4804448" y="1453206"/>
            <a:ext cx="4241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devuelve </a:t>
            </a:r>
            <a:r>
              <a:rPr sz="2400" spc="-5" dirty="0">
                <a:latin typeface="Times New Roman"/>
                <a:cs typeface="Times New Roman"/>
              </a:rPr>
              <a:t>solamente </a:t>
            </a:r>
            <a:r>
              <a:rPr sz="2400" dirty="0">
                <a:latin typeface="Times New Roman"/>
                <a:cs typeface="Times New Roman"/>
              </a:rPr>
              <a:t>un</a:t>
            </a:r>
            <a:r>
              <a:rPr sz="2400" spc="-80" dirty="0">
                <a:latin typeface="Times New Roman"/>
                <a:cs typeface="Times New Roman"/>
              </a:rPr>
              <a:t> </a:t>
            </a:r>
            <a:r>
              <a:rPr sz="2400" spc="-5" dirty="0">
                <a:latin typeface="Times New Roman"/>
                <a:cs typeface="Times New Roman"/>
              </a:rPr>
              <a:t>documento</a:t>
            </a:r>
            <a:endParaRPr sz="2400" dirty="0">
              <a:latin typeface="Times New Roman"/>
              <a:cs typeface="Times New Roman"/>
            </a:endParaRPr>
          </a:p>
        </p:txBody>
      </p:sp>
      <p:sp>
        <p:nvSpPr>
          <p:cNvPr id="23" name="object 11">
            <a:extLst>
              <a:ext uri="{FF2B5EF4-FFF2-40B4-BE49-F238E27FC236}">
                <a16:creationId xmlns:a16="http://schemas.microsoft.com/office/drawing/2014/main" id="{8DA4571E-3D8F-44D3-9084-98AC740D861C}"/>
              </a:ext>
            </a:extLst>
          </p:cNvPr>
          <p:cNvSpPr/>
          <p:nvPr/>
        </p:nvSpPr>
        <p:spPr>
          <a:xfrm>
            <a:off x="1532927" y="4291146"/>
            <a:ext cx="6390132" cy="1495044"/>
          </a:xfrm>
          <a:prstGeom prst="rect">
            <a:avLst/>
          </a:prstGeom>
          <a:blipFill>
            <a:blip r:embed="rId3" cstate="print"/>
            <a:stretch>
              <a:fillRect/>
            </a:stretch>
          </a:blipFill>
        </p:spPr>
        <p:txBody>
          <a:bodyPr wrap="square" lIns="0" tIns="0" rIns="0" bIns="0" rtlCol="0"/>
          <a:lstStyle/>
          <a:p>
            <a:endParaRPr/>
          </a:p>
        </p:txBody>
      </p:sp>
      <p:sp>
        <p:nvSpPr>
          <p:cNvPr id="24" name="object 12">
            <a:extLst>
              <a:ext uri="{FF2B5EF4-FFF2-40B4-BE49-F238E27FC236}">
                <a16:creationId xmlns:a16="http://schemas.microsoft.com/office/drawing/2014/main" id="{E56A6ADA-DC00-4E5C-8D8F-2283CD0A69CD}"/>
              </a:ext>
            </a:extLst>
          </p:cNvPr>
          <p:cNvSpPr txBox="1"/>
          <p:nvPr/>
        </p:nvSpPr>
        <p:spPr>
          <a:xfrm>
            <a:off x="1575599" y="3751651"/>
            <a:ext cx="3525520" cy="462280"/>
          </a:xfrm>
          <a:prstGeom prst="rect">
            <a:avLst/>
          </a:prstGeom>
          <a:solidFill>
            <a:srgbClr val="000000"/>
          </a:solidFill>
        </p:spPr>
        <p:txBody>
          <a:bodyPr vert="horz" wrap="square" lIns="0" tIns="35560" rIns="0" bIns="0" rtlCol="0">
            <a:spAutoFit/>
          </a:bodyPr>
          <a:lstStyle/>
          <a:p>
            <a:pPr marL="167005">
              <a:lnSpc>
                <a:spcPct val="100000"/>
              </a:lnSpc>
              <a:spcBef>
                <a:spcPts val="280"/>
              </a:spcBef>
            </a:pPr>
            <a:r>
              <a:rPr sz="2400" dirty="0">
                <a:solidFill>
                  <a:srgbClr val="46FFD1"/>
                </a:solidFill>
                <a:latin typeface="Times New Roman"/>
                <a:cs typeface="Times New Roman"/>
              </a:rPr>
              <a:t>db.usuarios.find().pretty()</a:t>
            </a:r>
            <a:endParaRPr sz="2400">
              <a:latin typeface="Times New Roman"/>
              <a:cs typeface="Times New Roman"/>
            </a:endParaRPr>
          </a:p>
        </p:txBody>
      </p:sp>
      <p:sp>
        <p:nvSpPr>
          <p:cNvPr id="25" name="object 13">
            <a:extLst>
              <a:ext uri="{FF2B5EF4-FFF2-40B4-BE49-F238E27FC236}">
                <a16:creationId xmlns:a16="http://schemas.microsoft.com/office/drawing/2014/main" id="{E6C22918-C51E-4473-8C28-19AB703F99A5}"/>
              </a:ext>
            </a:extLst>
          </p:cNvPr>
          <p:cNvSpPr txBox="1"/>
          <p:nvPr/>
        </p:nvSpPr>
        <p:spPr>
          <a:xfrm>
            <a:off x="5155856" y="3815151"/>
            <a:ext cx="3478529"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devuelve el contenido </a:t>
            </a:r>
            <a:r>
              <a:rPr sz="2000" spc="-10" dirty="0">
                <a:latin typeface="Times New Roman"/>
                <a:cs typeface="Times New Roman"/>
              </a:rPr>
              <a:t>más</a:t>
            </a:r>
            <a:r>
              <a:rPr sz="2000" spc="-130" dirty="0">
                <a:latin typeface="Times New Roman"/>
                <a:cs typeface="Times New Roman"/>
              </a:rPr>
              <a:t> </a:t>
            </a:r>
            <a:r>
              <a:rPr sz="2000" dirty="0">
                <a:latin typeface="Times New Roman"/>
                <a:cs typeface="Times New Roman"/>
              </a:rPr>
              <a:t>legible</a:t>
            </a:r>
            <a:endParaRPr sz="2000">
              <a:latin typeface="Times New Roman"/>
              <a:cs typeface="Times New Roman"/>
            </a:endParaRPr>
          </a:p>
        </p:txBody>
      </p:sp>
    </p:spTree>
    <p:extLst>
      <p:ext uri="{BB962C8B-B14F-4D97-AF65-F5344CB8AC3E}">
        <p14:creationId xmlns:p14="http://schemas.microsoft.com/office/powerpoint/2010/main" val="4078745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a:xfrm>
            <a:off x="514348" y="498438"/>
            <a:ext cx="11287125" cy="725488"/>
          </a:xfrm>
        </p:spPr>
        <p:txBody>
          <a:bodyPr/>
          <a:lstStyle/>
          <a:p>
            <a:pPr algn="ctr"/>
            <a:r>
              <a:rPr lang="en-US" dirty="0"/>
              <a:t>CRUD - READ</a:t>
            </a:r>
            <a:endParaRPr lang="es-PE" dirty="0"/>
          </a:p>
        </p:txBody>
      </p:sp>
      <p:sp>
        <p:nvSpPr>
          <p:cNvPr id="13" name="object 4">
            <a:extLst>
              <a:ext uri="{FF2B5EF4-FFF2-40B4-BE49-F238E27FC236}">
                <a16:creationId xmlns:a16="http://schemas.microsoft.com/office/drawing/2014/main" id="{ECF021EB-8F78-4524-9E6D-66B5D8FD27AE}"/>
              </a:ext>
            </a:extLst>
          </p:cNvPr>
          <p:cNvSpPr txBox="1"/>
          <p:nvPr/>
        </p:nvSpPr>
        <p:spPr>
          <a:xfrm>
            <a:off x="2154066" y="1575380"/>
            <a:ext cx="3491865" cy="462280"/>
          </a:xfrm>
          <a:prstGeom prst="rect">
            <a:avLst/>
          </a:prstGeom>
          <a:solidFill>
            <a:srgbClr val="000000"/>
          </a:solidFill>
        </p:spPr>
        <p:txBody>
          <a:bodyPr vert="horz" wrap="square" lIns="0" tIns="34925" rIns="0" bIns="0" rtlCol="0">
            <a:spAutoFit/>
          </a:bodyPr>
          <a:lstStyle/>
          <a:p>
            <a:pPr marL="167640">
              <a:lnSpc>
                <a:spcPct val="100000"/>
              </a:lnSpc>
              <a:spcBef>
                <a:spcPts val="275"/>
              </a:spcBef>
            </a:pPr>
            <a:r>
              <a:rPr sz="2400" dirty="0">
                <a:solidFill>
                  <a:srgbClr val="46FFD1"/>
                </a:solidFill>
                <a:latin typeface="Times New Roman"/>
                <a:cs typeface="Times New Roman"/>
              </a:rPr>
              <a:t>db.usuarios.find().count()</a:t>
            </a:r>
            <a:endParaRPr sz="2400">
              <a:latin typeface="Times New Roman"/>
              <a:cs typeface="Times New Roman"/>
            </a:endParaRPr>
          </a:p>
        </p:txBody>
      </p:sp>
      <p:sp>
        <p:nvSpPr>
          <p:cNvPr id="14" name="object 5">
            <a:extLst>
              <a:ext uri="{FF2B5EF4-FFF2-40B4-BE49-F238E27FC236}">
                <a16:creationId xmlns:a16="http://schemas.microsoft.com/office/drawing/2014/main" id="{9219DE76-EFF0-4181-BDB9-6EAC989DD2BE}"/>
              </a:ext>
            </a:extLst>
          </p:cNvPr>
          <p:cNvSpPr/>
          <p:nvPr/>
        </p:nvSpPr>
        <p:spPr>
          <a:xfrm>
            <a:off x="1291481" y="1625673"/>
            <a:ext cx="358140" cy="361315"/>
          </a:xfrm>
          <a:custGeom>
            <a:avLst/>
            <a:gdLst/>
            <a:ahLst/>
            <a:cxnLst/>
            <a:rect l="l" t="t" r="r" b="b"/>
            <a:pathLst>
              <a:path w="358140" h="361314">
                <a:moveTo>
                  <a:pt x="179070" y="0"/>
                </a:moveTo>
                <a:lnTo>
                  <a:pt x="131467" y="6454"/>
                </a:lnTo>
                <a:lnTo>
                  <a:pt x="88691" y="24666"/>
                </a:lnTo>
                <a:lnTo>
                  <a:pt x="52449" y="52911"/>
                </a:lnTo>
                <a:lnTo>
                  <a:pt x="24448" y="89464"/>
                </a:lnTo>
                <a:lnTo>
                  <a:pt x="6396" y="132600"/>
                </a:lnTo>
                <a:lnTo>
                  <a:pt x="0" y="180593"/>
                </a:lnTo>
                <a:lnTo>
                  <a:pt x="6396" y="228587"/>
                </a:lnTo>
                <a:lnTo>
                  <a:pt x="24448" y="271723"/>
                </a:lnTo>
                <a:lnTo>
                  <a:pt x="52449" y="308276"/>
                </a:lnTo>
                <a:lnTo>
                  <a:pt x="88691" y="336521"/>
                </a:lnTo>
                <a:lnTo>
                  <a:pt x="131467" y="354733"/>
                </a:lnTo>
                <a:lnTo>
                  <a:pt x="179070" y="361188"/>
                </a:lnTo>
                <a:lnTo>
                  <a:pt x="226672" y="354733"/>
                </a:lnTo>
                <a:lnTo>
                  <a:pt x="269448" y="336521"/>
                </a:lnTo>
                <a:lnTo>
                  <a:pt x="305690" y="308276"/>
                </a:lnTo>
                <a:lnTo>
                  <a:pt x="333691" y="271723"/>
                </a:lnTo>
                <a:lnTo>
                  <a:pt x="351743" y="228587"/>
                </a:lnTo>
                <a:lnTo>
                  <a:pt x="358139" y="180593"/>
                </a:lnTo>
                <a:lnTo>
                  <a:pt x="351743" y="132600"/>
                </a:lnTo>
                <a:lnTo>
                  <a:pt x="333691" y="89464"/>
                </a:lnTo>
                <a:lnTo>
                  <a:pt x="305690" y="52911"/>
                </a:lnTo>
                <a:lnTo>
                  <a:pt x="269448" y="24666"/>
                </a:lnTo>
                <a:lnTo>
                  <a:pt x="226672" y="6454"/>
                </a:lnTo>
                <a:lnTo>
                  <a:pt x="179070" y="0"/>
                </a:lnTo>
                <a:close/>
              </a:path>
            </a:pathLst>
          </a:custGeom>
          <a:solidFill>
            <a:srgbClr val="FF0000"/>
          </a:solidFill>
        </p:spPr>
        <p:txBody>
          <a:bodyPr wrap="square" lIns="0" tIns="0" rIns="0" bIns="0" rtlCol="0"/>
          <a:lstStyle/>
          <a:p>
            <a:endParaRPr/>
          </a:p>
        </p:txBody>
      </p:sp>
      <p:sp>
        <p:nvSpPr>
          <p:cNvPr id="18" name="object 6">
            <a:extLst>
              <a:ext uri="{FF2B5EF4-FFF2-40B4-BE49-F238E27FC236}">
                <a16:creationId xmlns:a16="http://schemas.microsoft.com/office/drawing/2014/main" id="{C1CC8117-E4C4-4FF6-BFC5-EB63C4DC5116}"/>
              </a:ext>
            </a:extLst>
          </p:cNvPr>
          <p:cNvSpPr txBox="1"/>
          <p:nvPr/>
        </p:nvSpPr>
        <p:spPr>
          <a:xfrm>
            <a:off x="1423257" y="1666058"/>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5</a:t>
            </a:r>
            <a:endParaRPr sz="1600">
              <a:latin typeface="Times New Roman"/>
              <a:cs typeface="Times New Roman"/>
            </a:endParaRPr>
          </a:p>
        </p:txBody>
      </p:sp>
      <p:sp>
        <p:nvSpPr>
          <p:cNvPr id="20" name="object 7">
            <a:extLst>
              <a:ext uri="{FF2B5EF4-FFF2-40B4-BE49-F238E27FC236}">
                <a16:creationId xmlns:a16="http://schemas.microsoft.com/office/drawing/2014/main" id="{FB3C4C39-2BD4-417C-AE79-7D3CFBA7BE05}"/>
              </a:ext>
            </a:extLst>
          </p:cNvPr>
          <p:cNvSpPr/>
          <p:nvPr/>
        </p:nvSpPr>
        <p:spPr>
          <a:xfrm>
            <a:off x="1283862" y="3911673"/>
            <a:ext cx="358140" cy="360045"/>
          </a:xfrm>
          <a:custGeom>
            <a:avLst/>
            <a:gdLst/>
            <a:ahLst/>
            <a:cxnLst/>
            <a:rect l="l" t="t" r="r" b="b"/>
            <a:pathLst>
              <a:path w="358140" h="360045">
                <a:moveTo>
                  <a:pt x="179070" y="0"/>
                </a:moveTo>
                <a:lnTo>
                  <a:pt x="131467" y="6424"/>
                </a:lnTo>
                <a:lnTo>
                  <a:pt x="88691" y="24553"/>
                </a:lnTo>
                <a:lnTo>
                  <a:pt x="52449" y="52673"/>
                </a:lnTo>
                <a:lnTo>
                  <a:pt x="24448" y="89069"/>
                </a:lnTo>
                <a:lnTo>
                  <a:pt x="6396" y="132027"/>
                </a:lnTo>
                <a:lnTo>
                  <a:pt x="0" y="179831"/>
                </a:lnTo>
                <a:lnTo>
                  <a:pt x="6396" y="227636"/>
                </a:lnTo>
                <a:lnTo>
                  <a:pt x="24448" y="270594"/>
                </a:lnTo>
                <a:lnTo>
                  <a:pt x="52449" y="306990"/>
                </a:lnTo>
                <a:lnTo>
                  <a:pt x="88691" y="335110"/>
                </a:lnTo>
                <a:lnTo>
                  <a:pt x="131467" y="353239"/>
                </a:lnTo>
                <a:lnTo>
                  <a:pt x="179070" y="359663"/>
                </a:lnTo>
                <a:lnTo>
                  <a:pt x="226672" y="353239"/>
                </a:lnTo>
                <a:lnTo>
                  <a:pt x="269448" y="335110"/>
                </a:lnTo>
                <a:lnTo>
                  <a:pt x="305690" y="306990"/>
                </a:lnTo>
                <a:lnTo>
                  <a:pt x="333691" y="270594"/>
                </a:lnTo>
                <a:lnTo>
                  <a:pt x="351743" y="227636"/>
                </a:lnTo>
                <a:lnTo>
                  <a:pt x="358139" y="179831"/>
                </a:lnTo>
                <a:lnTo>
                  <a:pt x="351743" y="132027"/>
                </a:lnTo>
                <a:lnTo>
                  <a:pt x="333691" y="89069"/>
                </a:lnTo>
                <a:lnTo>
                  <a:pt x="305690" y="52673"/>
                </a:lnTo>
                <a:lnTo>
                  <a:pt x="269448" y="24553"/>
                </a:lnTo>
                <a:lnTo>
                  <a:pt x="226672" y="6424"/>
                </a:lnTo>
                <a:lnTo>
                  <a:pt x="179070" y="0"/>
                </a:lnTo>
                <a:close/>
              </a:path>
            </a:pathLst>
          </a:custGeom>
          <a:solidFill>
            <a:srgbClr val="FF0000"/>
          </a:solidFill>
        </p:spPr>
        <p:txBody>
          <a:bodyPr wrap="square" lIns="0" tIns="0" rIns="0" bIns="0" rtlCol="0"/>
          <a:lstStyle/>
          <a:p>
            <a:endParaRPr/>
          </a:p>
        </p:txBody>
      </p:sp>
      <p:sp>
        <p:nvSpPr>
          <p:cNvPr id="21" name="object 8">
            <a:extLst>
              <a:ext uri="{FF2B5EF4-FFF2-40B4-BE49-F238E27FC236}">
                <a16:creationId xmlns:a16="http://schemas.microsoft.com/office/drawing/2014/main" id="{FB8BA0DC-A396-48A4-8514-31E1ED7B4FE1}"/>
              </a:ext>
            </a:extLst>
          </p:cNvPr>
          <p:cNvSpPr txBox="1"/>
          <p:nvPr/>
        </p:nvSpPr>
        <p:spPr>
          <a:xfrm>
            <a:off x="1415027" y="3951373"/>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6</a:t>
            </a:r>
            <a:endParaRPr sz="1600">
              <a:latin typeface="Times New Roman"/>
              <a:cs typeface="Times New Roman"/>
            </a:endParaRPr>
          </a:p>
        </p:txBody>
      </p:sp>
      <p:sp>
        <p:nvSpPr>
          <p:cNvPr id="22" name="object 9">
            <a:extLst>
              <a:ext uri="{FF2B5EF4-FFF2-40B4-BE49-F238E27FC236}">
                <a16:creationId xmlns:a16="http://schemas.microsoft.com/office/drawing/2014/main" id="{4463FA25-4237-4A1A-9249-56A5C9D33629}"/>
              </a:ext>
            </a:extLst>
          </p:cNvPr>
          <p:cNvSpPr txBox="1"/>
          <p:nvPr/>
        </p:nvSpPr>
        <p:spPr>
          <a:xfrm>
            <a:off x="5884984" y="1624838"/>
            <a:ext cx="5187462" cy="382156"/>
          </a:xfrm>
          <a:prstGeom prst="rect">
            <a:avLst/>
          </a:prstGeom>
        </p:spPr>
        <p:txBody>
          <a:bodyPr vert="horz" wrap="square" lIns="0" tIns="13335" rIns="0" bIns="0" rtlCol="0">
            <a:spAutoFit/>
          </a:bodyPr>
          <a:lstStyle/>
          <a:p>
            <a:pPr marL="12700">
              <a:lnSpc>
                <a:spcPct val="100000"/>
              </a:lnSpc>
              <a:spcBef>
                <a:spcPts val="105"/>
              </a:spcBef>
            </a:pPr>
            <a:r>
              <a:rPr lang="en-US" sz="2400" dirty="0" err="1">
                <a:latin typeface="Times New Roman"/>
                <a:cs typeface="Times New Roman"/>
              </a:rPr>
              <a:t>Cantidad</a:t>
            </a:r>
            <a:r>
              <a:rPr lang="en-US" sz="2400" dirty="0">
                <a:latin typeface="Times New Roman"/>
                <a:cs typeface="Times New Roman"/>
              </a:rPr>
              <a:t> </a:t>
            </a:r>
            <a:r>
              <a:rPr sz="2400" dirty="0">
                <a:latin typeface="Times New Roman"/>
                <a:cs typeface="Times New Roman"/>
              </a:rPr>
              <a:t>total</a:t>
            </a:r>
            <a:r>
              <a:rPr sz="2400" spc="-150" dirty="0">
                <a:latin typeface="Times New Roman"/>
                <a:cs typeface="Times New Roman"/>
              </a:rPr>
              <a:t> </a:t>
            </a:r>
            <a:r>
              <a:rPr sz="2400" dirty="0">
                <a:latin typeface="Times New Roman"/>
                <a:cs typeface="Times New Roman"/>
              </a:rPr>
              <a:t>de</a:t>
            </a:r>
            <a:r>
              <a:rPr lang="en-US" sz="2400" dirty="0">
                <a:latin typeface="Times New Roman"/>
                <a:cs typeface="Times New Roman"/>
              </a:rPr>
              <a:t> </a:t>
            </a:r>
            <a:r>
              <a:rPr sz="2400" dirty="0" err="1">
                <a:latin typeface="Times New Roman"/>
                <a:cs typeface="Times New Roman"/>
              </a:rPr>
              <a:t>documentos</a:t>
            </a:r>
            <a:r>
              <a:rPr sz="2400" spc="-45" dirty="0">
                <a:latin typeface="Times New Roman"/>
                <a:cs typeface="Times New Roman"/>
              </a:rPr>
              <a:t> </a:t>
            </a:r>
            <a:r>
              <a:rPr lang="en-US" sz="2400" spc="-45" dirty="0" err="1">
                <a:latin typeface="Times New Roman"/>
                <a:cs typeface="Times New Roman"/>
              </a:rPr>
              <a:t>encontrados</a:t>
            </a:r>
            <a:endParaRPr sz="2400" dirty="0">
              <a:latin typeface="Times New Roman"/>
              <a:cs typeface="Times New Roman"/>
            </a:endParaRPr>
          </a:p>
        </p:txBody>
      </p:sp>
      <p:sp>
        <p:nvSpPr>
          <p:cNvPr id="23" name="object 10">
            <a:extLst>
              <a:ext uri="{FF2B5EF4-FFF2-40B4-BE49-F238E27FC236}">
                <a16:creationId xmlns:a16="http://schemas.microsoft.com/office/drawing/2014/main" id="{88A60872-FDA4-4EB0-B59B-48C3C3D5590D}"/>
              </a:ext>
            </a:extLst>
          </p:cNvPr>
          <p:cNvSpPr txBox="1"/>
          <p:nvPr/>
        </p:nvSpPr>
        <p:spPr>
          <a:xfrm>
            <a:off x="2006238" y="3867476"/>
            <a:ext cx="2638425" cy="462280"/>
          </a:xfrm>
          <a:prstGeom prst="rect">
            <a:avLst/>
          </a:prstGeom>
          <a:solidFill>
            <a:srgbClr val="000000"/>
          </a:solidFill>
        </p:spPr>
        <p:txBody>
          <a:bodyPr vert="horz" wrap="square" lIns="0" tIns="36195" rIns="0" bIns="0" rtlCol="0">
            <a:spAutoFit/>
          </a:bodyPr>
          <a:lstStyle/>
          <a:p>
            <a:pPr marL="168275">
              <a:lnSpc>
                <a:spcPct val="100000"/>
              </a:lnSpc>
              <a:spcBef>
                <a:spcPts val="285"/>
              </a:spcBef>
            </a:pPr>
            <a:r>
              <a:rPr sz="2400" dirty="0">
                <a:solidFill>
                  <a:srgbClr val="46FFD1"/>
                </a:solidFill>
                <a:latin typeface="Times New Roman"/>
                <a:cs typeface="Times New Roman"/>
              </a:rPr>
              <a:t>db.usuarios.count()</a:t>
            </a:r>
            <a:endParaRPr sz="2400">
              <a:latin typeface="Times New Roman"/>
              <a:cs typeface="Times New Roman"/>
            </a:endParaRPr>
          </a:p>
        </p:txBody>
      </p:sp>
      <p:sp>
        <p:nvSpPr>
          <p:cNvPr id="24" name="object 11">
            <a:extLst>
              <a:ext uri="{FF2B5EF4-FFF2-40B4-BE49-F238E27FC236}">
                <a16:creationId xmlns:a16="http://schemas.microsoft.com/office/drawing/2014/main" id="{7C3B4D4A-8B0B-47C5-9826-46FCDE449882}"/>
              </a:ext>
            </a:extLst>
          </p:cNvPr>
          <p:cNvSpPr/>
          <p:nvPr/>
        </p:nvSpPr>
        <p:spPr>
          <a:xfrm>
            <a:off x="2154066" y="2102684"/>
            <a:ext cx="3400044" cy="1266444"/>
          </a:xfrm>
          <a:prstGeom prst="rect">
            <a:avLst/>
          </a:prstGeom>
          <a:blipFill>
            <a:blip r:embed="rId2" cstate="print"/>
            <a:stretch>
              <a:fillRect/>
            </a:stretch>
          </a:blipFill>
        </p:spPr>
        <p:txBody>
          <a:bodyPr wrap="square" lIns="0" tIns="0" rIns="0" bIns="0" rtlCol="0"/>
          <a:lstStyle/>
          <a:p>
            <a:endParaRPr/>
          </a:p>
        </p:txBody>
      </p:sp>
      <p:sp>
        <p:nvSpPr>
          <p:cNvPr id="25" name="object 12">
            <a:extLst>
              <a:ext uri="{FF2B5EF4-FFF2-40B4-BE49-F238E27FC236}">
                <a16:creationId xmlns:a16="http://schemas.microsoft.com/office/drawing/2014/main" id="{4FE9961B-FCD9-47D6-A3D1-B84BF2D46152}"/>
              </a:ext>
            </a:extLst>
          </p:cNvPr>
          <p:cNvSpPr txBox="1"/>
          <p:nvPr/>
        </p:nvSpPr>
        <p:spPr>
          <a:xfrm>
            <a:off x="5008899" y="3907538"/>
            <a:ext cx="4773930"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Times New Roman"/>
                <a:cs typeface="Times New Roman"/>
              </a:rPr>
              <a:t>T</a:t>
            </a:r>
            <a:r>
              <a:rPr sz="2400" dirty="0">
                <a:latin typeface="Times New Roman"/>
                <a:cs typeface="Times New Roman"/>
              </a:rPr>
              <a:t>otal de </a:t>
            </a:r>
            <a:r>
              <a:rPr sz="2400" spc="-5" dirty="0">
                <a:latin typeface="Times New Roman"/>
                <a:cs typeface="Times New Roman"/>
              </a:rPr>
              <a:t>documentos </a:t>
            </a:r>
            <a:r>
              <a:rPr sz="2400" dirty="0">
                <a:latin typeface="Times New Roman"/>
                <a:cs typeface="Times New Roman"/>
              </a:rPr>
              <a:t>en la</a:t>
            </a:r>
            <a:r>
              <a:rPr sz="2400" spc="-85" dirty="0">
                <a:latin typeface="Times New Roman"/>
                <a:cs typeface="Times New Roman"/>
              </a:rPr>
              <a:t> </a:t>
            </a:r>
            <a:r>
              <a:rPr sz="2400" dirty="0">
                <a:latin typeface="Times New Roman"/>
                <a:cs typeface="Times New Roman"/>
              </a:rPr>
              <a:t>colección</a:t>
            </a:r>
          </a:p>
        </p:txBody>
      </p:sp>
      <p:sp>
        <p:nvSpPr>
          <p:cNvPr id="32" name="object 13">
            <a:extLst>
              <a:ext uri="{FF2B5EF4-FFF2-40B4-BE49-F238E27FC236}">
                <a16:creationId xmlns:a16="http://schemas.microsoft.com/office/drawing/2014/main" id="{33CE03DD-C497-4FF5-A273-F3FE4F8819A0}"/>
              </a:ext>
            </a:extLst>
          </p:cNvPr>
          <p:cNvSpPr/>
          <p:nvPr/>
        </p:nvSpPr>
        <p:spPr>
          <a:xfrm>
            <a:off x="2176925" y="4707200"/>
            <a:ext cx="4049267" cy="99974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55273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READ</a:t>
            </a:r>
            <a:endParaRPr lang="es-PE" dirty="0"/>
          </a:p>
        </p:txBody>
      </p:sp>
      <p:sp>
        <p:nvSpPr>
          <p:cNvPr id="13" name="object 5">
            <a:extLst>
              <a:ext uri="{FF2B5EF4-FFF2-40B4-BE49-F238E27FC236}">
                <a16:creationId xmlns:a16="http://schemas.microsoft.com/office/drawing/2014/main" id="{2175CBE1-6A3D-408F-9BED-B1AB7E468BF0}"/>
              </a:ext>
            </a:extLst>
          </p:cNvPr>
          <p:cNvSpPr/>
          <p:nvPr/>
        </p:nvSpPr>
        <p:spPr>
          <a:xfrm>
            <a:off x="1319948" y="2039329"/>
            <a:ext cx="358140" cy="361315"/>
          </a:xfrm>
          <a:custGeom>
            <a:avLst/>
            <a:gdLst/>
            <a:ahLst/>
            <a:cxnLst/>
            <a:rect l="l" t="t" r="r" b="b"/>
            <a:pathLst>
              <a:path w="358140" h="361314">
                <a:moveTo>
                  <a:pt x="179070" y="0"/>
                </a:moveTo>
                <a:lnTo>
                  <a:pt x="131467" y="6454"/>
                </a:lnTo>
                <a:lnTo>
                  <a:pt x="88691" y="24666"/>
                </a:lnTo>
                <a:lnTo>
                  <a:pt x="52449" y="52911"/>
                </a:lnTo>
                <a:lnTo>
                  <a:pt x="24448" y="89464"/>
                </a:lnTo>
                <a:lnTo>
                  <a:pt x="6396" y="132600"/>
                </a:lnTo>
                <a:lnTo>
                  <a:pt x="0" y="180593"/>
                </a:lnTo>
                <a:lnTo>
                  <a:pt x="6396" y="228587"/>
                </a:lnTo>
                <a:lnTo>
                  <a:pt x="24448" y="271723"/>
                </a:lnTo>
                <a:lnTo>
                  <a:pt x="52449" y="308276"/>
                </a:lnTo>
                <a:lnTo>
                  <a:pt x="88691" y="336521"/>
                </a:lnTo>
                <a:lnTo>
                  <a:pt x="131467" y="354733"/>
                </a:lnTo>
                <a:lnTo>
                  <a:pt x="179070" y="361188"/>
                </a:lnTo>
                <a:lnTo>
                  <a:pt x="226672" y="354733"/>
                </a:lnTo>
                <a:lnTo>
                  <a:pt x="269448" y="336521"/>
                </a:lnTo>
                <a:lnTo>
                  <a:pt x="305690" y="308276"/>
                </a:lnTo>
                <a:lnTo>
                  <a:pt x="333691" y="271723"/>
                </a:lnTo>
                <a:lnTo>
                  <a:pt x="351743" y="228587"/>
                </a:lnTo>
                <a:lnTo>
                  <a:pt x="358139" y="180593"/>
                </a:lnTo>
                <a:lnTo>
                  <a:pt x="351743" y="132600"/>
                </a:lnTo>
                <a:lnTo>
                  <a:pt x="333691" y="89464"/>
                </a:lnTo>
                <a:lnTo>
                  <a:pt x="305690" y="52911"/>
                </a:lnTo>
                <a:lnTo>
                  <a:pt x="269448" y="24666"/>
                </a:lnTo>
                <a:lnTo>
                  <a:pt x="226672" y="6454"/>
                </a:lnTo>
                <a:lnTo>
                  <a:pt x="179070" y="0"/>
                </a:lnTo>
                <a:close/>
              </a:path>
            </a:pathLst>
          </a:custGeom>
          <a:solidFill>
            <a:srgbClr val="FF0000"/>
          </a:solidFill>
        </p:spPr>
        <p:txBody>
          <a:bodyPr wrap="square" lIns="0" tIns="0" rIns="0" bIns="0" rtlCol="0"/>
          <a:lstStyle/>
          <a:p>
            <a:endParaRPr/>
          </a:p>
        </p:txBody>
      </p:sp>
      <p:sp>
        <p:nvSpPr>
          <p:cNvPr id="14" name="object 6">
            <a:extLst>
              <a:ext uri="{FF2B5EF4-FFF2-40B4-BE49-F238E27FC236}">
                <a16:creationId xmlns:a16="http://schemas.microsoft.com/office/drawing/2014/main" id="{55D97B84-EFAF-4D5D-B979-B8F3924EA7C2}"/>
              </a:ext>
            </a:extLst>
          </p:cNvPr>
          <p:cNvSpPr txBox="1"/>
          <p:nvPr/>
        </p:nvSpPr>
        <p:spPr>
          <a:xfrm>
            <a:off x="1451724" y="2079714"/>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7</a:t>
            </a:r>
            <a:endParaRPr sz="1600">
              <a:latin typeface="Times New Roman"/>
              <a:cs typeface="Times New Roman"/>
            </a:endParaRPr>
          </a:p>
        </p:txBody>
      </p:sp>
      <p:sp>
        <p:nvSpPr>
          <p:cNvPr id="18" name="object 7">
            <a:extLst>
              <a:ext uri="{FF2B5EF4-FFF2-40B4-BE49-F238E27FC236}">
                <a16:creationId xmlns:a16="http://schemas.microsoft.com/office/drawing/2014/main" id="{64B1AD1C-7BD5-4724-B348-0EB6FD7CDC49}"/>
              </a:ext>
            </a:extLst>
          </p:cNvPr>
          <p:cNvSpPr/>
          <p:nvPr/>
        </p:nvSpPr>
        <p:spPr>
          <a:xfrm>
            <a:off x="1859443" y="1742149"/>
            <a:ext cx="9605725" cy="1113377"/>
          </a:xfrm>
          <a:custGeom>
            <a:avLst/>
            <a:gdLst/>
            <a:ahLst/>
            <a:cxnLst/>
            <a:rect l="l" t="t" r="r" b="b"/>
            <a:pathLst>
              <a:path w="7879080" h="954405">
                <a:moveTo>
                  <a:pt x="0" y="954024"/>
                </a:moveTo>
                <a:lnTo>
                  <a:pt x="7879080" y="954024"/>
                </a:lnTo>
                <a:lnTo>
                  <a:pt x="7879080" y="0"/>
                </a:lnTo>
                <a:lnTo>
                  <a:pt x="0" y="0"/>
                </a:lnTo>
                <a:lnTo>
                  <a:pt x="0" y="954024"/>
                </a:lnTo>
                <a:close/>
              </a:path>
            </a:pathLst>
          </a:custGeom>
          <a:solidFill>
            <a:srgbClr val="000000"/>
          </a:solidFill>
        </p:spPr>
        <p:txBody>
          <a:bodyPr wrap="square" lIns="0" tIns="0" rIns="0" bIns="0" rtlCol="0"/>
          <a:lstStyle/>
          <a:p>
            <a:endParaRPr sz="1600" dirty="0"/>
          </a:p>
        </p:txBody>
      </p:sp>
      <p:sp>
        <p:nvSpPr>
          <p:cNvPr id="20" name="object 8">
            <a:extLst>
              <a:ext uri="{FF2B5EF4-FFF2-40B4-BE49-F238E27FC236}">
                <a16:creationId xmlns:a16="http://schemas.microsoft.com/office/drawing/2014/main" id="{2DAADBFE-A699-461A-A7B4-5F72D6C3156A}"/>
              </a:ext>
            </a:extLst>
          </p:cNvPr>
          <p:cNvSpPr txBox="1"/>
          <p:nvPr/>
        </p:nvSpPr>
        <p:spPr>
          <a:xfrm>
            <a:off x="1938438" y="1769961"/>
            <a:ext cx="9157454" cy="998350"/>
          </a:xfrm>
          <a:prstGeom prst="rect">
            <a:avLst/>
          </a:prstGeom>
        </p:spPr>
        <p:txBody>
          <a:bodyPr vert="horz" wrap="square" lIns="0" tIns="13335" rIns="0" bIns="0" rtlCol="0">
            <a:spAutoFit/>
          </a:bodyPr>
          <a:lstStyle/>
          <a:p>
            <a:pPr marL="12700" marR="5080">
              <a:lnSpc>
                <a:spcPct val="100000"/>
              </a:lnSpc>
              <a:spcBef>
                <a:spcPts val="105"/>
              </a:spcBef>
            </a:pPr>
            <a:r>
              <a:rPr lang="es-PE" sz="1600" spc="-5" dirty="0" err="1">
                <a:solidFill>
                  <a:srgbClr val="46FFD1"/>
                </a:solidFill>
                <a:latin typeface="Times New Roman"/>
                <a:cs typeface="Times New Roman"/>
              </a:rPr>
              <a:t>db.usuarios.insert</a:t>
            </a:r>
            <a:r>
              <a:rPr lang="es-PE" sz="1600" spc="-5" dirty="0">
                <a:solidFill>
                  <a:srgbClr val="46FFD1"/>
                </a:solidFill>
                <a:latin typeface="Times New Roman"/>
                <a:cs typeface="Times New Roman"/>
              </a:rPr>
              <a:t>({nombre:"Paco",apellido:"Lombardi",usuario:"plombardi",edad:40,ciudad:"Arequipa"})  </a:t>
            </a:r>
            <a:r>
              <a:rPr lang="es-PE" sz="1600" spc="-5" dirty="0" err="1">
                <a:solidFill>
                  <a:srgbClr val="46FFD1"/>
                </a:solidFill>
                <a:latin typeface="Times New Roman"/>
                <a:cs typeface="Times New Roman"/>
              </a:rPr>
              <a:t>db.usuarios.insert</a:t>
            </a:r>
            <a:r>
              <a:rPr lang="es-PE" sz="1600" spc="-5" dirty="0">
                <a:solidFill>
                  <a:srgbClr val="46FFD1"/>
                </a:solidFill>
                <a:latin typeface="Times New Roman"/>
                <a:cs typeface="Times New Roman"/>
              </a:rPr>
              <a:t>({nombre:"Raul",apellido:"Martin",usuario:"rmartin",edad:39,ciudad:"Ica"})  </a:t>
            </a:r>
            <a:r>
              <a:rPr lang="es-PE" sz="1600" spc="-5" dirty="0" err="1">
                <a:solidFill>
                  <a:srgbClr val="46FFD1"/>
                </a:solidFill>
                <a:latin typeface="Times New Roman"/>
                <a:cs typeface="Times New Roman"/>
              </a:rPr>
              <a:t>db.usuarios.insert</a:t>
            </a:r>
            <a:r>
              <a:rPr lang="es-PE" sz="1600" spc="-5" dirty="0">
                <a:solidFill>
                  <a:srgbClr val="46FFD1"/>
                </a:solidFill>
                <a:latin typeface="Times New Roman"/>
                <a:cs typeface="Times New Roman"/>
              </a:rPr>
              <a:t>({nombre:"Jose",apellido:"Castillo",usuario:"jcastillo",edad:25,ciudad:"Huaraz"})  </a:t>
            </a:r>
            <a:r>
              <a:rPr lang="es-PE" sz="1600" spc="-5" dirty="0" err="1">
                <a:solidFill>
                  <a:srgbClr val="46FFD1"/>
                </a:solidFill>
                <a:latin typeface="Times New Roman"/>
                <a:cs typeface="Times New Roman"/>
              </a:rPr>
              <a:t>db.usuarios.insert</a:t>
            </a:r>
            <a:r>
              <a:rPr lang="es-PE" sz="1600" spc="-5" dirty="0">
                <a:solidFill>
                  <a:srgbClr val="46FFD1"/>
                </a:solidFill>
                <a:latin typeface="Times New Roman"/>
                <a:cs typeface="Times New Roman"/>
              </a:rPr>
              <a:t>({nombre:"Maria",apellido:"Castro",usuario:"mcastron",edad:18,ciudad:"Lima"})</a:t>
            </a:r>
            <a:endParaRPr lang="es-PE" sz="1600" dirty="0">
              <a:latin typeface="Times New Roman"/>
              <a:cs typeface="Times New Roman"/>
            </a:endParaRPr>
          </a:p>
        </p:txBody>
      </p:sp>
      <p:sp>
        <p:nvSpPr>
          <p:cNvPr id="21" name="object 4">
            <a:extLst>
              <a:ext uri="{FF2B5EF4-FFF2-40B4-BE49-F238E27FC236}">
                <a16:creationId xmlns:a16="http://schemas.microsoft.com/office/drawing/2014/main" id="{79CD0725-B0B2-4EE3-B847-9B2861C61E03}"/>
              </a:ext>
            </a:extLst>
          </p:cNvPr>
          <p:cNvSpPr txBox="1"/>
          <p:nvPr/>
        </p:nvSpPr>
        <p:spPr>
          <a:xfrm>
            <a:off x="1998128" y="3354023"/>
            <a:ext cx="4899225" cy="405239"/>
          </a:xfrm>
          <a:prstGeom prst="rect">
            <a:avLst/>
          </a:prstGeom>
          <a:solidFill>
            <a:srgbClr val="000000"/>
          </a:solidFill>
        </p:spPr>
        <p:txBody>
          <a:bodyPr vert="horz" wrap="square" lIns="0" tIns="35560" rIns="0" bIns="0" rtlCol="0">
            <a:spAutoFit/>
          </a:bodyPr>
          <a:lstStyle/>
          <a:p>
            <a:pPr marL="167640">
              <a:lnSpc>
                <a:spcPct val="100000"/>
              </a:lnSpc>
              <a:spcBef>
                <a:spcPts val="280"/>
              </a:spcBef>
            </a:pPr>
            <a:r>
              <a:rPr sz="2400" dirty="0" err="1">
                <a:solidFill>
                  <a:srgbClr val="46FFD1"/>
                </a:solidFill>
                <a:latin typeface="Times New Roman"/>
                <a:cs typeface="Times New Roman"/>
              </a:rPr>
              <a:t>db.</a:t>
            </a:r>
            <a:r>
              <a:rPr lang="en-US" sz="2400" dirty="0" err="1">
                <a:solidFill>
                  <a:srgbClr val="46FFD1"/>
                </a:solidFill>
                <a:latin typeface="Times New Roman"/>
                <a:cs typeface="Times New Roman"/>
              </a:rPr>
              <a:t>usuarios</a:t>
            </a:r>
            <a:r>
              <a:rPr sz="2400" dirty="0" err="1">
                <a:solidFill>
                  <a:srgbClr val="46FFD1"/>
                </a:solidFill>
                <a:latin typeface="Times New Roman"/>
                <a:cs typeface="Times New Roman"/>
              </a:rPr>
              <a:t>.find</a:t>
            </a:r>
            <a:r>
              <a:rPr sz="2400" dirty="0">
                <a:solidFill>
                  <a:srgbClr val="46FFD1"/>
                </a:solidFill>
                <a:latin typeface="Times New Roman"/>
                <a:cs typeface="Times New Roman"/>
              </a:rPr>
              <a:t>({ ciudad: </a:t>
            </a:r>
            <a:r>
              <a:rPr sz="2400" spc="-5" dirty="0">
                <a:solidFill>
                  <a:srgbClr val="46FFD1"/>
                </a:solidFill>
                <a:latin typeface="Times New Roman"/>
                <a:cs typeface="Times New Roman"/>
              </a:rPr>
              <a:t>"Lima"</a:t>
            </a:r>
            <a:r>
              <a:rPr sz="2400" spc="-90" dirty="0">
                <a:solidFill>
                  <a:srgbClr val="46FFD1"/>
                </a:solidFill>
                <a:latin typeface="Times New Roman"/>
                <a:cs typeface="Times New Roman"/>
              </a:rPr>
              <a:t> </a:t>
            </a:r>
            <a:r>
              <a:rPr sz="2400" dirty="0">
                <a:solidFill>
                  <a:srgbClr val="46FFD1"/>
                </a:solidFill>
                <a:latin typeface="Times New Roman"/>
                <a:cs typeface="Times New Roman"/>
              </a:rPr>
              <a:t>})</a:t>
            </a:r>
            <a:endParaRPr sz="2400" dirty="0">
              <a:latin typeface="Times New Roman"/>
              <a:cs typeface="Times New Roman"/>
            </a:endParaRPr>
          </a:p>
        </p:txBody>
      </p:sp>
      <p:sp>
        <p:nvSpPr>
          <p:cNvPr id="22" name="object 5">
            <a:extLst>
              <a:ext uri="{FF2B5EF4-FFF2-40B4-BE49-F238E27FC236}">
                <a16:creationId xmlns:a16="http://schemas.microsoft.com/office/drawing/2014/main" id="{BBBBCEF9-B535-4402-A5CE-26751E48B48D}"/>
              </a:ext>
            </a:extLst>
          </p:cNvPr>
          <p:cNvSpPr/>
          <p:nvPr/>
        </p:nvSpPr>
        <p:spPr>
          <a:xfrm>
            <a:off x="1319948" y="3363167"/>
            <a:ext cx="358140" cy="361315"/>
          </a:xfrm>
          <a:custGeom>
            <a:avLst/>
            <a:gdLst/>
            <a:ahLst/>
            <a:cxnLst/>
            <a:rect l="l" t="t" r="r" b="b"/>
            <a:pathLst>
              <a:path w="358140" h="361314">
                <a:moveTo>
                  <a:pt x="179070" y="0"/>
                </a:moveTo>
                <a:lnTo>
                  <a:pt x="131467" y="6454"/>
                </a:lnTo>
                <a:lnTo>
                  <a:pt x="88691" y="24666"/>
                </a:lnTo>
                <a:lnTo>
                  <a:pt x="52449" y="52911"/>
                </a:lnTo>
                <a:lnTo>
                  <a:pt x="24448" y="89464"/>
                </a:lnTo>
                <a:lnTo>
                  <a:pt x="6396" y="132600"/>
                </a:lnTo>
                <a:lnTo>
                  <a:pt x="0" y="180593"/>
                </a:lnTo>
                <a:lnTo>
                  <a:pt x="6396" y="228587"/>
                </a:lnTo>
                <a:lnTo>
                  <a:pt x="24448" y="271723"/>
                </a:lnTo>
                <a:lnTo>
                  <a:pt x="52449" y="308276"/>
                </a:lnTo>
                <a:lnTo>
                  <a:pt x="88691" y="336521"/>
                </a:lnTo>
                <a:lnTo>
                  <a:pt x="131467" y="354733"/>
                </a:lnTo>
                <a:lnTo>
                  <a:pt x="179070" y="361188"/>
                </a:lnTo>
                <a:lnTo>
                  <a:pt x="226672" y="354733"/>
                </a:lnTo>
                <a:lnTo>
                  <a:pt x="269448" y="336521"/>
                </a:lnTo>
                <a:lnTo>
                  <a:pt x="305690" y="308276"/>
                </a:lnTo>
                <a:lnTo>
                  <a:pt x="333691" y="271723"/>
                </a:lnTo>
                <a:lnTo>
                  <a:pt x="351743" y="228587"/>
                </a:lnTo>
                <a:lnTo>
                  <a:pt x="358139" y="180593"/>
                </a:lnTo>
                <a:lnTo>
                  <a:pt x="351743" y="132600"/>
                </a:lnTo>
                <a:lnTo>
                  <a:pt x="333691" y="89464"/>
                </a:lnTo>
                <a:lnTo>
                  <a:pt x="305690" y="52911"/>
                </a:lnTo>
                <a:lnTo>
                  <a:pt x="269448" y="24666"/>
                </a:lnTo>
                <a:lnTo>
                  <a:pt x="226672" y="6454"/>
                </a:lnTo>
                <a:lnTo>
                  <a:pt x="179070" y="0"/>
                </a:lnTo>
                <a:close/>
              </a:path>
            </a:pathLst>
          </a:custGeom>
          <a:solidFill>
            <a:srgbClr val="FF0000"/>
          </a:solidFill>
        </p:spPr>
        <p:txBody>
          <a:bodyPr wrap="square" lIns="0" tIns="0" rIns="0" bIns="0" rtlCol="0"/>
          <a:lstStyle/>
          <a:p>
            <a:endParaRPr/>
          </a:p>
        </p:txBody>
      </p:sp>
      <p:sp>
        <p:nvSpPr>
          <p:cNvPr id="23" name="object 6">
            <a:extLst>
              <a:ext uri="{FF2B5EF4-FFF2-40B4-BE49-F238E27FC236}">
                <a16:creationId xmlns:a16="http://schemas.microsoft.com/office/drawing/2014/main" id="{E60665DA-AF68-4CA9-A0DD-C7CBF11F5AF0}"/>
              </a:ext>
            </a:extLst>
          </p:cNvPr>
          <p:cNvSpPr txBox="1"/>
          <p:nvPr/>
        </p:nvSpPr>
        <p:spPr>
          <a:xfrm>
            <a:off x="1451724" y="3403552"/>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8</a:t>
            </a:r>
            <a:endParaRPr sz="1600" dirty="0">
              <a:latin typeface="Times New Roman"/>
              <a:cs typeface="Times New Roman"/>
            </a:endParaRPr>
          </a:p>
        </p:txBody>
      </p:sp>
      <p:sp>
        <p:nvSpPr>
          <p:cNvPr id="24" name="object 7">
            <a:extLst>
              <a:ext uri="{FF2B5EF4-FFF2-40B4-BE49-F238E27FC236}">
                <a16:creationId xmlns:a16="http://schemas.microsoft.com/office/drawing/2014/main" id="{4C6FA06B-8C69-4743-A62D-3A1A91649EA3}"/>
              </a:ext>
            </a:extLst>
          </p:cNvPr>
          <p:cNvSpPr/>
          <p:nvPr/>
        </p:nvSpPr>
        <p:spPr>
          <a:xfrm>
            <a:off x="1967649" y="4193746"/>
            <a:ext cx="6295644" cy="1324356"/>
          </a:xfrm>
          <a:prstGeom prst="rect">
            <a:avLst/>
          </a:prstGeom>
          <a:blipFill>
            <a:blip r:embed="rId2" cstate="print"/>
            <a:stretch>
              <a:fillRect/>
            </a:stretch>
          </a:blipFill>
        </p:spPr>
        <p:txBody>
          <a:bodyPr wrap="square" lIns="0" tIns="0" rIns="0" bIns="0" rtlCol="0"/>
          <a:lstStyle/>
          <a:p>
            <a:endParaRPr/>
          </a:p>
        </p:txBody>
      </p:sp>
      <p:sp>
        <p:nvSpPr>
          <p:cNvPr id="25" name="object 8">
            <a:extLst>
              <a:ext uri="{FF2B5EF4-FFF2-40B4-BE49-F238E27FC236}">
                <a16:creationId xmlns:a16="http://schemas.microsoft.com/office/drawing/2014/main" id="{EF19623E-5446-4834-9C8F-642E1AE5C6F3}"/>
              </a:ext>
            </a:extLst>
          </p:cNvPr>
          <p:cNvSpPr txBox="1"/>
          <p:nvPr/>
        </p:nvSpPr>
        <p:spPr>
          <a:xfrm>
            <a:off x="8496003" y="3354023"/>
            <a:ext cx="3527036" cy="2228815"/>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Times New Roman"/>
                <a:cs typeface="Times New Roman"/>
              </a:rPr>
              <a:t>De </a:t>
            </a:r>
            <a:r>
              <a:rPr sz="2400" dirty="0">
                <a:latin typeface="Times New Roman"/>
                <a:cs typeface="Times New Roman"/>
              </a:rPr>
              <a:t>esta </a:t>
            </a:r>
            <a:r>
              <a:rPr sz="2400" spc="-5" dirty="0">
                <a:latin typeface="Times New Roman"/>
                <a:cs typeface="Times New Roman"/>
              </a:rPr>
              <a:t>forma, pasamos como parámetro </a:t>
            </a:r>
            <a:r>
              <a:rPr sz="2400" dirty="0">
                <a:latin typeface="Times New Roman"/>
                <a:cs typeface="Times New Roman"/>
              </a:rPr>
              <a:t>un  </a:t>
            </a:r>
            <a:r>
              <a:rPr sz="2400" spc="-5" dirty="0">
                <a:latin typeface="Times New Roman"/>
                <a:cs typeface="Times New Roman"/>
              </a:rPr>
              <a:t>documento JSON </a:t>
            </a:r>
            <a:r>
              <a:rPr sz="2400" dirty="0">
                <a:latin typeface="Times New Roman"/>
                <a:cs typeface="Times New Roman"/>
              </a:rPr>
              <a:t>con la cláusula a </a:t>
            </a:r>
            <a:r>
              <a:rPr sz="2400" spc="-15" dirty="0">
                <a:latin typeface="Times New Roman"/>
                <a:cs typeface="Times New Roman"/>
              </a:rPr>
              <a:t>cumplir, </a:t>
            </a:r>
            <a:r>
              <a:rPr sz="2400" dirty="0">
                <a:latin typeface="Times New Roman"/>
                <a:cs typeface="Times New Roman"/>
              </a:rPr>
              <a:t>en</a:t>
            </a:r>
            <a:r>
              <a:rPr sz="2400" spc="-65" dirty="0">
                <a:latin typeface="Times New Roman"/>
                <a:cs typeface="Times New Roman"/>
              </a:rPr>
              <a:t> </a:t>
            </a:r>
            <a:r>
              <a:rPr sz="2400" dirty="0" err="1">
                <a:latin typeface="Times New Roman"/>
                <a:cs typeface="Times New Roman"/>
              </a:rPr>
              <a:t>este</a:t>
            </a:r>
            <a:r>
              <a:rPr sz="2400" dirty="0">
                <a:latin typeface="Times New Roman"/>
                <a:cs typeface="Times New Roman"/>
              </a:rPr>
              <a:t>  </a:t>
            </a:r>
            <a:r>
              <a:rPr sz="2400" dirty="0" err="1">
                <a:latin typeface="Times New Roman"/>
                <a:cs typeface="Times New Roman"/>
              </a:rPr>
              <a:t>caso</a:t>
            </a:r>
            <a:r>
              <a:rPr lang="en-US" sz="2400" dirty="0">
                <a:latin typeface="Times New Roman"/>
                <a:cs typeface="Times New Roman"/>
              </a:rPr>
              <a:t>,</a:t>
            </a:r>
            <a:r>
              <a:rPr sz="2400" dirty="0">
                <a:latin typeface="Times New Roman"/>
                <a:cs typeface="Times New Roman"/>
              </a:rPr>
              <a:t> que </a:t>
            </a:r>
            <a:r>
              <a:rPr lang="en-US" sz="2400" dirty="0" err="1">
                <a:latin typeface="Times New Roman"/>
                <a:cs typeface="Times New Roman"/>
              </a:rPr>
              <a:t>el</a:t>
            </a:r>
            <a:r>
              <a:rPr lang="en-US" sz="2400" dirty="0">
                <a:latin typeface="Times New Roman"/>
                <a:cs typeface="Times New Roman"/>
              </a:rPr>
              <a:t> campo </a:t>
            </a:r>
            <a:r>
              <a:rPr sz="2400" b="1" dirty="0">
                <a:latin typeface="Times New Roman"/>
                <a:cs typeface="Times New Roman"/>
              </a:rPr>
              <a:t>ciudad </a:t>
            </a:r>
            <a:r>
              <a:rPr sz="2400" dirty="0">
                <a:latin typeface="Times New Roman"/>
                <a:cs typeface="Times New Roman"/>
              </a:rPr>
              <a:t>tenga </a:t>
            </a:r>
            <a:r>
              <a:rPr sz="2400" spc="-5" dirty="0">
                <a:latin typeface="Times New Roman"/>
                <a:cs typeface="Times New Roman"/>
              </a:rPr>
              <a:t>como </a:t>
            </a:r>
            <a:r>
              <a:rPr sz="2400" dirty="0">
                <a:latin typeface="Times New Roman"/>
                <a:cs typeface="Times New Roman"/>
              </a:rPr>
              <a:t>valor</a:t>
            </a:r>
            <a:r>
              <a:rPr sz="2400" spc="-110" dirty="0">
                <a:latin typeface="Times New Roman"/>
                <a:cs typeface="Times New Roman"/>
              </a:rPr>
              <a:t> </a:t>
            </a:r>
            <a:r>
              <a:rPr sz="2400" i="1" spc="-5" dirty="0">
                <a:latin typeface="Times New Roman"/>
                <a:cs typeface="Times New Roman"/>
              </a:rPr>
              <a:t>Lima</a:t>
            </a:r>
            <a:r>
              <a:rPr sz="2400" spc="-5" dirty="0">
                <a:latin typeface="Times New Roman"/>
                <a:cs typeface="Times New Roman"/>
              </a:rPr>
              <a:t>.</a:t>
            </a:r>
            <a:endParaRPr sz="2400" dirty="0">
              <a:latin typeface="Times New Roman"/>
              <a:cs typeface="Times New Roman"/>
            </a:endParaRPr>
          </a:p>
        </p:txBody>
      </p:sp>
    </p:spTree>
    <p:extLst>
      <p:ext uri="{BB962C8B-B14F-4D97-AF65-F5344CB8AC3E}">
        <p14:creationId xmlns:p14="http://schemas.microsoft.com/office/powerpoint/2010/main" val="426402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READ</a:t>
            </a:r>
            <a:endParaRPr lang="es-PE" dirty="0"/>
          </a:p>
        </p:txBody>
      </p:sp>
      <p:sp>
        <p:nvSpPr>
          <p:cNvPr id="8" name="object 4">
            <a:extLst>
              <a:ext uri="{FF2B5EF4-FFF2-40B4-BE49-F238E27FC236}">
                <a16:creationId xmlns:a16="http://schemas.microsoft.com/office/drawing/2014/main" id="{6D72BE7F-C0C6-4107-B335-5735882AEE8D}"/>
              </a:ext>
            </a:extLst>
          </p:cNvPr>
          <p:cNvSpPr txBox="1"/>
          <p:nvPr/>
        </p:nvSpPr>
        <p:spPr>
          <a:xfrm>
            <a:off x="1127066" y="1603106"/>
            <a:ext cx="5904230" cy="462280"/>
          </a:xfrm>
          <a:prstGeom prst="rect">
            <a:avLst/>
          </a:prstGeom>
          <a:solidFill>
            <a:srgbClr val="000000"/>
          </a:solidFill>
        </p:spPr>
        <p:txBody>
          <a:bodyPr vert="horz" wrap="square" lIns="0" tIns="35560" rIns="0" bIns="0" rtlCol="0">
            <a:spAutoFit/>
          </a:bodyPr>
          <a:lstStyle/>
          <a:p>
            <a:pPr marL="91440">
              <a:lnSpc>
                <a:spcPct val="100000"/>
              </a:lnSpc>
              <a:spcBef>
                <a:spcPts val="280"/>
              </a:spcBef>
            </a:pPr>
            <a:r>
              <a:rPr sz="2400" dirty="0">
                <a:solidFill>
                  <a:srgbClr val="46FFD1"/>
                </a:solidFill>
                <a:latin typeface="Times New Roman"/>
                <a:cs typeface="Times New Roman"/>
              </a:rPr>
              <a:t>db.usuarios.find({ ciudad: </a:t>
            </a:r>
            <a:r>
              <a:rPr sz="2400" spc="-5" dirty="0">
                <a:solidFill>
                  <a:srgbClr val="46FFD1"/>
                </a:solidFill>
                <a:latin typeface="Times New Roman"/>
                <a:cs typeface="Times New Roman"/>
              </a:rPr>
              <a:t>"Lima", </a:t>
            </a:r>
            <a:r>
              <a:rPr sz="2400" dirty="0">
                <a:solidFill>
                  <a:srgbClr val="46FFD1"/>
                </a:solidFill>
                <a:latin typeface="Times New Roman"/>
                <a:cs typeface="Times New Roman"/>
              </a:rPr>
              <a:t>edad: 26</a:t>
            </a:r>
            <a:r>
              <a:rPr sz="2400" spc="-120" dirty="0">
                <a:solidFill>
                  <a:srgbClr val="46FFD1"/>
                </a:solidFill>
                <a:latin typeface="Times New Roman"/>
                <a:cs typeface="Times New Roman"/>
              </a:rPr>
              <a:t> </a:t>
            </a:r>
            <a:r>
              <a:rPr sz="2400" dirty="0">
                <a:solidFill>
                  <a:srgbClr val="46FFD1"/>
                </a:solidFill>
                <a:latin typeface="Times New Roman"/>
                <a:cs typeface="Times New Roman"/>
              </a:rPr>
              <a:t>})</a:t>
            </a:r>
            <a:endParaRPr sz="2400">
              <a:latin typeface="Times New Roman"/>
              <a:cs typeface="Times New Roman"/>
            </a:endParaRPr>
          </a:p>
        </p:txBody>
      </p:sp>
      <p:sp>
        <p:nvSpPr>
          <p:cNvPr id="9" name="object 5">
            <a:extLst>
              <a:ext uri="{FF2B5EF4-FFF2-40B4-BE49-F238E27FC236}">
                <a16:creationId xmlns:a16="http://schemas.microsoft.com/office/drawing/2014/main" id="{DFB71099-60C9-4448-A675-F1935B44C392}"/>
              </a:ext>
            </a:extLst>
          </p:cNvPr>
          <p:cNvSpPr/>
          <p:nvPr/>
        </p:nvSpPr>
        <p:spPr>
          <a:xfrm>
            <a:off x="448886" y="1612250"/>
            <a:ext cx="358140" cy="361315"/>
          </a:xfrm>
          <a:custGeom>
            <a:avLst/>
            <a:gdLst/>
            <a:ahLst/>
            <a:cxnLst/>
            <a:rect l="l" t="t" r="r" b="b"/>
            <a:pathLst>
              <a:path w="358140" h="361314">
                <a:moveTo>
                  <a:pt x="179070" y="0"/>
                </a:moveTo>
                <a:lnTo>
                  <a:pt x="131467" y="6454"/>
                </a:lnTo>
                <a:lnTo>
                  <a:pt x="88691" y="24666"/>
                </a:lnTo>
                <a:lnTo>
                  <a:pt x="52449" y="52911"/>
                </a:lnTo>
                <a:lnTo>
                  <a:pt x="24448" y="89464"/>
                </a:lnTo>
                <a:lnTo>
                  <a:pt x="6396" y="132600"/>
                </a:lnTo>
                <a:lnTo>
                  <a:pt x="0" y="180593"/>
                </a:lnTo>
                <a:lnTo>
                  <a:pt x="6396" y="228587"/>
                </a:lnTo>
                <a:lnTo>
                  <a:pt x="24448" y="271723"/>
                </a:lnTo>
                <a:lnTo>
                  <a:pt x="52449" y="308276"/>
                </a:lnTo>
                <a:lnTo>
                  <a:pt x="88691" y="336521"/>
                </a:lnTo>
                <a:lnTo>
                  <a:pt x="131467" y="354733"/>
                </a:lnTo>
                <a:lnTo>
                  <a:pt x="179070" y="361188"/>
                </a:lnTo>
                <a:lnTo>
                  <a:pt x="226672" y="354733"/>
                </a:lnTo>
                <a:lnTo>
                  <a:pt x="269448" y="336521"/>
                </a:lnTo>
                <a:lnTo>
                  <a:pt x="305690" y="308276"/>
                </a:lnTo>
                <a:lnTo>
                  <a:pt x="333691" y="271723"/>
                </a:lnTo>
                <a:lnTo>
                  <a:pt x="351743" y="228587"/>
                </a:lnTo>
                <a:lnTo>
                  <a:pt x="358139" y="180593"/>
                </a:lnTo>
                <a:lnTo>
                  <a:pt x="351743" y="132600"/>
                </a:lnTo>
                <a:lnTo>
                  <a:pt x="333691" y="89464"/>
                </a:lnTo>
                <a:lnTo>
                  <a:pt x="305690" y="52911"/>
                </a:lnTo>
                <a:lnTo>
                  <a:pt x="269448" y="24666"/>
                </a:lnTo>
                <a:lnTo>
                  <a:pt x="226672" y="6454"/>
                </a:lnTo>
                <a:lnTo>
                  <a:pt x="179070" y="0"/>
                </a:lnTo>
                <a:close/>
              </a:path>
            </a:pathLst>
          </a:custGeom>
          <a:solidFill>
            <a:srgbClr val="FF0000"/>
          </a:solidFill>
        </p:spPr>
        <p:txBody>
          <a:bodyPr wrap="square" lIns="0" tIns="0" rIns="0" bIns="0" rtlCol="0"/>
          <a:lstStyle/>
          <a:p>
            <a:endParaRPr/>
          </a:p>
        </p:txBody>
      </p:sp>
      <p:sp>
        <p:nvSpPr>
          <p:cNvPr id="10" name="object 6">
            <a:extLst>
              <a:ext uri="{FF2B5EF4-FFF2-40B4-BE49-F238E27FC236}">
                <a16:creationId xmlns:a16="http://schemas.microsoft.com/office/drawing/2014/main" id="{22A72C96-8950-49D4-94E0-E14FCD3DEF3A}"/>
              </a:ext>
            </a:extLst>
          </p:cNvPr>
          <p:cNvSpPr txBox="1"/>
          <p:nvPr/>
        </p:nvSpPr>
        <p:spPr>
          <a:xfrm>
            <a:off x="513911" y="1652635"/>
            <a:ext cx="229870" cy="258404"/>
          </a:xfrm>
          <a:prstGeom prst="rect">
            <a:avLst/>
          </a:prstGeom>
        </p:spPr>
        <p:txBody>
          <a:bodyPr vert="horz" wrap="square" lIns="0" tIns="12065" rIns="0" bIns="0" rtlCol="0">
            <a:spAutoFit/>
          </a:bodyPr>
          <a:lstStyle/>
          <a:p>
            <a:pPr marL="12700" algn="ctr">
              <a:lnSpc>
                <a:spcPct val="100000"/>
              </a:lnSpc>
              <a:spcBef>
                <a:spcPts val="95"/>
              </a:spcBef>
            </a:pPr>
            <a:r>
              <a:rPr lang="en-US" sz="1600" dirty="0">
                <a:solidFill>
                  <a:srgbClr val="FFFFFF"/>
                </a:solidFill>
                <a:latin typeface="Times New Roman"/>
                <a:cs typeface="Times New Roman"/>
              </a:rPr>
              <a:t>9</a:t>
            </a:r>
            <a:endParaRPr sz="1600" dirty="0">
              <a:latin typeface="Times New Roman"/>
              <a:cs typeface="Times New Roman"/>
            </a:endParaRPr>
          </a:p>
        </p:txBody>
      </p:sp>
      <p:sp>
        <p:nvSpPr>
          <p:cNvPr id="11" name="object 7">
            <a:extLst>
              <a:ext uri="{FF2B5EF4-FFF2-40B4-BE49-F238E27FC236}">
                <a16:creationId xmlns:a16="http://schemas.microsoft.com/office/drawing/2014/main" id="{E815EAF0-8614-4416-9194-110E5F07AB88}"/>
              </a:ext>
            </a:extLst>
          </p:cNvPr>
          <p:cNvSpPr txBox="1"/>
          <p:nvPr/>
        </p:nvSpPr>
        <p:spPr>
          <a:xfrm>
            <a:off x="1157545" y="4606482"/>
            <a:ext cx="10526455" cy="1213153"/>
          </a:xfrm>
          <a:prstGeom prst="rect">
            <a:avLst/>
          </a:prstGeom>
        </p:spPr>
        <p:txBody>
          <a:bodyPr vert="horz" wrap="square" lIns="0" tIns="12700" rIns="0" bIns="0" rtlCol="0">
            <a:spAutoFit/>
          </a:bodyPr>
          <a:lstStyle/>
          <a:p>
            <a:pPr marL="469900" marR="118745" indent="-457200">
              <a:lnSpc>
                <a:spcPct val="100000"/>
              </a:lnSpc>
              <a:spcBef>
                <a:spcPts val="100"/>
              </a:spcBef>
              <a:buFont typeface="Arial" panose="020B0604020202020204" pitchFamily="34" charset="0"/>
              <a:buChar char="•"/>
            </a:pPr>
            <a:r>
              <a:rPr lang="en-US" sz="2600" dirty="0" err="1">
                <a:latin typeface="Times New Roman"/>
                <a:cs typeface="Times New Roman"/>
              </a:rPr>
              <a:t>Obtiene</a:t>
            </a:r>
            <a:r>
              <a:rPr lang="en-US" sz="2600" dirty="0">
                <a:latin typeface="Times New Roman"/>
                <a:cs typeface="Times New Roman"/>
              </a:rPr>
              <a:t> </a:t>
            </a:r>
            <a:r>
              <a:rPr sz="2600" dirty="0" err="1">
                <a:latin typeface="Times New Roman"/>
                <a:cs typeface="Times New Roman"/>
              </a:rPr>
              <a:t>aquellos</a:t>
            </a:r>
            <a:r>
              <a:rPr sz="2600" dirty="0">
                <a:latin typeface="Times New Roman"/>
                <a:cs typeface="Times New Roman"/>
              </a:rPr>
              <a:t> usuarios cuya ciudad es </a:t>
            </a:r>
            <a:r>
              <a:rPr sz="2600" spc="-10" dirty="0">
                <a:latin typeface="Times New Roman"/>
                <a:cs typeface="Times New Roman"/>
              </a:rPr>
              <a:t>Lima </a:t>
            </a:r>
            <a:r>
              <a:rPr sz="2600" b="1" dirty="0">
                <a:latin typeface="Times New Roman"/>
                <a:cs typeface="Times New Roman"/>
              </a:rPr>
              <a:t>y </a:t>
            </a:r>
            <a:r>
              <a:rPr sz="2600" spc="-5" dirty="0">
                <a:latin typeface="Times New Roman"/>
                <a:cs typeface="Times New Roman"/>
              </a:rPr>
              <a:t>además</a:t>
            </a:r>
            <a:r>
              <a:rPr sz="2600" spc="-135" dirty="0">
                <a:latin typeface="Times New Roman"/>
                <a:cs typeface="Times New Roman"/>
              </a:rPr>
              <a:t> </a:t>
            </a:r>
            <a:r>
              <a:rPr sz="2600" dirty="0">
                <a:latin typeface="Times New Roman"/>
                <a:cs typeface="Times New Roman"/>
              </a:rPr>
              <a:t>su  edad sea</a:t>
            </a:r>
            <a:r>
              <a:rPr sz="2600" spc="-30" dirty="0">
                <a:latin typeface="Times New Roman"/>
                <a:cs typeface="Times New Roman"/>
              </a:rPr>
              <a:t> </a:t>
            </a:r>
            <a:r>
              <a:rPr sz="2600" spc="5" dirty="0">
                <a:latin typeface="Times New Roman"/>
                <a:cs typeface="Times New Roman"/>
              </a:rPr>
              <a:t>26.</a:t>
            </a:r>
            <a:endParaRPr lang="en-US" sz="2600" b="1" spc="5" dirty="0">
              <a:latin typeface="Times New Roman"/>
              <a:cs typeface="Times New Roman"/>
            </a:endParaRPr>
          </a:p>
          <a:p>
            <a:pPr marL="469900" indent="-457200">
              <a:lnSpc>
                <a:spcPct val="100000"/>
              </a:lnSpc>
              <a:buFont typeface="Arial" panose="020B0604020202020204" pitchFamily="34" charset="0"/>
              <a:buChar char="•"/>
            </a:pPr>
            <a:r>
              <a:rPr sz="2600" dirty="0">
                <a:latin typeface="Times New Roman"/>
                <a:cs typeface="Times New Roman"/>
              </a:rPr>
              <a:t>MongoDB </a:t>
            </a:r>
            <a:r>
              <a:rPr sz="2600" spc="-5" dirty="0">
                <a:latin typeface="Times New Roman"/>
                <a:cs typeface="Times New Roman"/>
              </a:rPr>
              <a:t>aplica </a:t>
            </a:r>
            <a:r>
              <a:rPr sz="2600" spc="5" dirty="0">
                <a:latin typeface="Times New Roman"/>
                <a:cs typeface="Times New Roman"/>
              </a:rPr>
              <a:t>por </a:t>
            </a:r>
            <a:r>
              <a:rPr sz="2600" dirty="0">
                <a:latin typeface="Times New Roman"/>
                <a:cs typeface="Times New Roman"/>
              </a:rPr>
              <a:t>defecto un </a:t>
            </a:r>
            <a:r>
              <a:rPr sz="2600" b="1" spc="5" dirty="0">
                <a:latin typeface="Times New Roman"/>
                <a:cs typeface="Times New Roman"/>
              </a:rPr>
              <a:t>AND </a:t>
            </a:r>
            <a:r>
              <a:rPr sz="2600" dirty="0">
                <a:latin typeface="Times New Roman"/>
                <a:cs typeface="Times New Roman"/>
              </a:rPr>
              <a:t>entre</a:t>
            </a:r>
            <a:r>
              <a:rPr sz="2600" spc="-130" dirty="0">
                <a:latin typeface="Times New Roman"/>
                <a:cs typeface="Times New Roman"/>
              </a:rPr>
              <a:t> </a:t>
            </a:r>
            <a:r>
              <a:rPr sz="2600" spc="-5" dirty="0">
                <a:latin typeface="Times New Roman"/>
                <a:cs typeface="Times New Roman"/>
              </a:rPr>
              <a:t>cláusulas(es</a:t>
            </a:r>
            <a:r>
              <a:rPr lang="en-US" sz="2600" dirty="0">
                <a:latin typeface="Times New Roman"/>
                <a:cs typeface="Times New Roman"/>
              </a:rPr>
              <a:t> </a:t>
            </a:r>
            <a:r>
              <a:rPr sz="2600" spc="-15" dirty="0" err="1">
                <a:latin typeface="Times New Roman"/>
                <a:cs typeface="Times New Roman"/>
              </a:rPr>
              <a:t>decir</a:t>
            </a:r>
            <a:r>
              <a:rPr sz="2600" spc="-15" dirty="0">
                <a:latin typeface="Times New Roman"/>
                <a:cs typeface="Times New Roman"/>
              </a:rPr>
              <a:t>, </a:t>
            </a:r>
            <a:r>
              <a:rPr sz="2600" dirty="0">
                <a:latin typeface="Times New Roman"/>
                <a:cs typeface="Times New Roman"/>
              </a:rPr>
              <a:t>la </a:t>
            </a:r>
            <a:r>
              <a:rPr sz="2600" spc="-5" dirty="0">
                <a:latin typeface="Times New Roman"/>
                <a:cs typeface="Times New Roman"/>
              </a:rPr>
              <a:t>coma </a:t>
            </a:r>
            <a:r>
              <a:rPr sz="2600" dirty="0">
                <a:latin typeface="Times New Roman"/>
                <a:cs typeface="Times New Roman"/>
              </a:rPr>
              <a:t>(</a:t>
            </a:r>
            <a:r>
              <a:rPr sz="2600" b="1" dirty="0">
                <a:latin typeface="Times New Roman"/>
                <a:cs typeface="Times New Roman"/>
              </a:rPr>
              <a:t>,</a:t>
            </a:r>
            <a:r>
              <a:rPr sz="2600" dirty="0">
                <a:latin typeface="Times New Roman"/>
                <a:cs typeface="Times New Roman"/>
              </a:rPr>
              <a:t>) es un operador</a:t>
            </a:r>
            <a:r>
              <a:rPr sz="2600" spc="-105" dirty="0">
                <a:latin typeface="Times New Roman"/>
                <a:cs typeface="Times New Roman"/>
              </a:rPr>
              <a:t> </a:t>
            </a:r>
            <a:r>
              <a:rPr sz="2600" b="1" dirty="0">
                <a:latin typeface="Times New Roman"/>
                <a:cs typeface="Times New Roman"/>
              </a:rPr>
              <a:t>AND</a:t>
            </a:r>
            <a:r>
              <a:rPr sz="2600" dirty="0">
                <a:latin typeface="Times New Roman"/>
                <a:cs typeface="Times New Roman"/>
              </a:rPr>
              <a:t>)</a:t>
            </a:r>
          </a:p>
        </p:txBody>
      </p:sp>
      <p:sp>
        <p:nvSpPr>
          <p:cNvPr id="13" name="object 8">
            <a:extLst>
              <a:ext uri="{FF2B5EF4-FFF2-40B4-BE49-F238E27FC236}">
                <a16:creationId xmlns:a16="http://schemas.microsoft.com/office/drawing/2014/main" id="{63B57132-996C-447D-88CF-3033D5BD1714}"/>
              </a:ext>
            </a:extLst>
          </p:cNvPr>
          <p:cNvSpPr/>
          <p:nvPr/>
        </p:nvSpPr>
        <p:spPr>
          <a:xfrm>
            <a:off x="1157545" y="2389489"/>
            <a:ext cx="10671597" cy="193576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29156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READ</a:t>
            </a:r>
            <a:endParaRPr lang="es-PE" dirty="0"/>
          </a:p>
        </p:txBody>
      </p:sp>
      <p:sp>
        <p:nvSpPr>
          <p:cNvPr id="12" name="object 4">
            <a:extLst>
              <a:ext uri="{FF2B5EF4-FFF2-40B4-BE49-F238E27FC236}">
                <a16:creationId xmlns:a16="http://schemas.microsoft.com/office/drawing/2014/main" id="{E00E4806-2D1B-4573-B147-57CB37563619}"/>
              </a:ext>
            </a:extLst>
          </p:cNvPr>
          <p:cNvSpPr txBox="1"/>
          <p:nvPr/>
        </p:nvSpPr>
        <p:spPr>
          <a:xfrm>
            <a:off x="1134977" y="1637215"/>
            <a:ext cx="8311917" cy="753411"/>
          </a:xfrm>
          <a:prstGeom prst="rect">
            <a:avLst/>
          </a:prstGeom>
          <a:solidFill>
            <a:srgbClr val="000000"/>
          </a:solidFill>
        </p:spPr>
        <p:txBody>
          <a:bodyPr vert="horz" wrap="square" lIns="0" tIns="37465" rIns="0" bIns="0" rtlCol="0" anchor="ctr" anchorCtr="0">
            <a:spAutoFit/>
          </a:bodyPr>
          <a:lstStyle/>
          <a:p>
            <a:pPr marL="91440">
              <a:lnSpc>
                <a:spcPct val="100000"/>
              </a:lnSpc>
              <a:spcBef>
                <a:spcPts val="295"/>
              </a:spcBef>
            </a:pPr>
            <a:r>
              <a:rPr sz="2200" spc="-5" dirty="0">
                <a:solidFill>
                  <a:srgbClr val="46FFD1"/>
                </a:solidFill>
                <a:latin typeface="Times New Roman"/>
                <a:cs typeface="Times New Roman"/>
              </a:rPr>
              <a:t>db.usuarios.find({ </a:t>
            </a:r>
            <a:r>
              <a:rPr sz="2200" dirty="0">
                <a:solidFill>
                  <a:srgbClr val="46FFD1"/>
                </a:solidFill>
                <a:latin typeface="Times New Roman"/>
                <a:cs typeface="Times New Roman"/>
              </a:rPr>
              <a:t>$or: [ {ciudad: </a:t>
            </a:r>
            <a:r>
              <a:rPr sz="2200" spc="-5" dirty="0">
                <a:solidFill>
                  <a:srgbClr val="46FFD1"/>
                </a:solidFill>
                <a:latin typeface="Times New Roman"/>
                <a:cs typeface="Times New Roman"/>
              </a:rPr>
              <a:t>"Lima" </a:t>
            </a:r>
            <a:r>
              <a:rPr sz="2200" dirty="0">
                <a:solidFill>
                  <a:srgbClr val="46FFD1"/>
                </a:solidFill>
                <a:latin typeface="Times New Roman"/>
                <a:cs typeface="Times New Roman"/>
              </a:rPr>
              <a:t>}, {ciudad: "Arequipa"} ]</a:t>
            </a:r>
            <a:r>
              <a:rPr sz="2200" spc="-140" dirty="0">
                <a:solidFill>
                  <a:srgbClr val="46FFD1"/>
                </a:solidFill>
                <a:latin typeface="Times New Roman"/>
                <a:cs typeface="Times New Roman"/>
              </a:rPr>
              <a:t> </a:t>
            </a:r>
            <a:r>
              <a:rPr sz="2200" dirty="0">
                <a:solidFill>
                  <a:srgbClr val="46FFD1"/>
                </a:solidFill>
                <a:latin typeface="Times New Roman"/>
                <a:cs typeface="Times New Roman"/>
              </a:rPr>
              <a:t>})</a:t>
            </a:r>
            <a:endParaRPr lang="en-US" sz="2200" dirty="0">
              <a:solidFill>
                <a:srgbClr val="46FFD1"/>
              </a:solidFill>
              <a:latin typeface="Times New Roman"/>
              <a:cs typeface="Times New Roman"/>
            </a:endParaRPr>
          </a:p>
          <a:p>
            <a:pPr marL="91440">
              <a:lnSpc>
                <a:spcPct val="100000"/>
              </a:lnSpc>
              <a:spcBef>
                <a:spcPts val="295"/>
              </a:spcBef>
            </a:pPr>
            <a:endParaRPr sz="2200" dirty="0">
              <a:latin typeface="Times New Roman"/>
              <a:cs typeface="Times New Roman"/>
            </a:endParaRPr>
          </a:p>
        </p:txBody>
      </p:sp>
      <p:sp>
        <p:nvSpPr>
          <p:cNvPr id="14" name="object 5">
            <a:extLst>
              <a:ext uri="{FF2B5EF4-FFF2-40B4-BE49-F238E27FC236}">
                <a16:creationId xmlns:a16="http://schemas.microsoft.com/office/drawing/2014/main" id="{5B0FF8EF-9A6E-4DF3-A5B4-CE538AD827DF}"/>
              </a:ext>
            </a:extLst>
          </p:cNvPr>
          <p:cNvSpPr/>
          <p:nvPr/>
        </p:nvSpPr>
        <p:spPr>
          <a:xfrm>
            <a:off x="427770" y="1718929"/>
            <a:ext cx="358140" cy="361315"/>
          </a:xfrm>
          <a:custGeom>
            <a:avLst/>
            <a:gdLst/>
            <a:ahLst/>
            <a:cxnLst/>
            <a:rect l="l" t="t" r="r" b="b"/>
            <a:pathLst>
              <a:path w="358140" h="361314">
                <a:moveTo>
                  <a:pt x="179070" y="0"/>
                </a:moveTo>
                <a:lnTo>
                  <a:pt x="131467" y="6454"/>
                </a:lnTo>
                <a:lnTo>
                  <a:pt x="88691" y="24666"/>
                </a:lnTo>
                <a:lnTo>
                  <a:pt x="52449" y="52911"/>
                </a:lnTo>
                <a:lnTo>
                  <a:pt x="24448" y="89464"/>
                </a:lnTo>
                <a:lnTo>
                  <a:pt x="6396" y="132600"/>
                </a:lnTo>
                <a:lnTo>
                  <a:pt x="0" y="180593"/>
                </a:lnTo>
                <a:lnTo>
                  <a:pt x="6396" y="228587"/>
                </a:lnTo>
                <a:lnTo>
                  <a:pt x="24448" y="271723"/>
                </a:lnTo>
                <a:lnTo>
                  <a:pt x="52449" y="308276"/>
                </a:lnTo>
                <a:lnTo>
                  <a:pt x="88691" y="336521"/>
                </a:lnTo>
                <a:lnTo>
                  <a:pt x="131467" y="354733"/>
                </a:lnTo>
                <a:lnTo>
                  <a:pt x="179070" y="361188"/>
                </a:lnTo>
                <a:lnTo>
                  <a:pt x="226672" y="354733"/>
                </a:lnTo>
                <a:lnTo>
                  <a:pt x="269448" y="336521"/>
                </a:lnTo>
                <a:lnTo>
                  <a:pt x="305690" y="308276"/>
                </a:lnTo>
                <a:lnTo>
                  <a:pt x="333691" y="271723"/>
                </a:lnTo>
                <a:lnTo>
                  <a:pt x="351743" y="228587"/>
                </a:lnTo>
                <a:lnTo>
                  <a:pt x="358139" y="180593"/>
                </a:lnTo>
                <a:lnTo>
                  <a:pt x="351743" y="132600"/>
                </a:lnTo>
                <a:lnTo>
                  <a:pt x="333691" y="89464"/>
                </a:lnTo>
                <a:lnTo>
                  <a:pt x="305690" y="52911"/>
                </a:lnTo>
                <a:lnTo>
                  <a:pt x="269448" y="24666"/>
                </a:lnTo>
                <a:lnTo>
                  <a:pt x="226672" y="6454"/>
                </a:lnTo>
                <a:lnTo>
                  <a:pt x="179070" y="0"/>
                </a:lnTo>
                <a:close/>
              </a:path>
            </a:pathLst>
          </a:custGeom>
          <a:solidFill>
            <a:srgbClr val="FF0000"/>
          </a:solidFill>
        </p:spPr>
        <p:txBody>
          <a:bodyPr wrap="square" lIns="0" tIns="0" rIns="0" bIns="0" rtlCol="0"/>
          <a:lstStyle/>
          <a:p>
            <a:endParaRPr/>
          </a:p>
        </p:txBody>
      </p:sp>
      <p:sp>
        <p:nvSpPr>
          <p:cNvPr id="15" name="object 6">
            <a:extLst>
              <a:ext uri="{FF2B5EF4-FFF2-40B4-BE49-F238E27FC236}">
                <a16:creationId xmlns:a16="http://schemas.microsoft.com/office/drawing/2014/main" id="{FAD92C09-BB44-4C2C-B3C6-106E69B65285}"/>
              </a:ext>
            </a:extLst>
          </p:cNvPr>
          <p:cNvSpPr txBox="1"/>
          <p:nvPr/>
        </p:nvSpPr>
        <p:spPr>
          <a:xfrm>
            <a:off x="497366" y="1759314"/>
            <a:ext cx="214629" cy="258404"/>
          </a:xfrm>
          <a:prstGeom prst="rect">
            <a:avLst/>
          </a:prstGeom>
        </p:spPr>
        <p:txBody>
          <a:bodyPr vert="horz" wrap="square" lIns="0" tIns="12065" rIns="0" bIns="0" rtlCol="0">
            <a:spAutoFit/>
          </a:bodyPr>
          <a:lstStyle/>
          <a:p>
            <a:pPr marL="12700">
              <a:lnSpc>
                <a:spcPct val="100000"/>
              </a:lnSpc>
              <a:spcBef>
                <a:spcPts val="95"/>
              </a:spcBef>
            </a:pPr>
            <a:r>
              <a:rPr lang="en-US" sz="1600" spc="-60" dirty="0">
                <a:solidFill>
                  <a:srgbClr val="FFFFFF"/>
                </a:solidFill>
                <a:latin typeface="Times New Roman"/>
                <a:cs typeface="Times New Roman"/>
              </a:rPr>
              <a:t>10</a:t>
            </a:r>
            <a:endParaRPr sz="1600" dirty="0">
              <a:latin typeface="Times New Roman"/>
              <a:cs typeface="Times New Roman"/>
            </a:endParaRPr>
          </a:p>
        </p:txBody>
      </p:sp>
      <p:sp>
        <p:nvSpPr>
          <p:cNvPr id="16" name="object 7">
            <a:extLst>
              <a:ext uri="{FF2B5EF4-FFF2-40B4-BE49-F238E27FC236}">
                <a16:creationId xmlns:a16="http://schemas.microsoft.com/office/drawing/2014/main" id="{40420225-94B5-4714-8F3F-B24BB5096C5C}"/>
              </a:ext>
            </a:extLst>
          </p:cNvPr>
          <p:cNvSpPr txBox="1"/>
          <p:nvPr/>
        </p:nvSpPr>
        <p:spPr>
          <a:xfrm>
            <a:off x="1105950" y="5180033"/>
            <a:ext cx="10425541" cy="628377"/>
          </a:xfrm>
          <a:prstGeom prst="rect">
            <a:avLst/>
          </a:prstGeom>
        </p:spPr>
        <p:txBody>
          <a:bodyPr vert="horz" wrap="square" lIns="0" tIns="12700" rIns="0" bIns="0" rtlCol="0">
            <a:spAutoFit/>
          </a:bodyPr>
          <a:lstStyle/>
          <a:p>
            <a:pPr marL="355600" marR="52069" indent="-342900">
              <a:lnSpc>
                <a:spcPct val="100000"/>
              </a:lnSpc>
              <a:spcBef>
                <a:spcPts val="100"/>
              </a:spcBef>
              <a:buFont typeface="Arial" panose="020B0604020202020204" pitchFamily="34" charset="0"/>
              <a:buChar char="•"/>
            </a:pPr>
            <a:r>
              <a:rPr sz="2000" dirty="0">
                <a:latin typeface="Times New Roman"/>
                <a:cs typeface="Times New Roman"/>
              </a:rPr>
              <a:t>Para </a:t>
            </a:r>
            <a:r>
              <a:rPr sz="2000" spc="-5" dirty="0">
                <a:latin typeface="Times New Roman"/>
                <a:cs typeface="Times New Roman"/>
              </a:rPr>
              <a:t>utilizar </a:t>
            </a:r>
            <a:r>
              <a:rPr sz="2000" dirty="0">
                <a:latin typeface="Times New Roman"/>
                <a:cs typeface="Times New Roman"/>
              </a:rPr>
              <a:t>un operador OR deberemos usar el operador </a:t>
            </a:r>
            <a:r>
              <a:rPr sz="2000" spc="10" dirty="0">
                <a:latin typeface="Times New Roman"/>
                <a:cs typeface="Times New Roman"/>
              </a:rPr>
              <a:t>$or</a:t>
            </a:r>
            <a:r>
              <a:rPr sz="2000" spc="-185" dirty="0">
                <a:latin typeface="Times New Roman"/>
                <a:cs typeface="Times New Roman"/>
              </a:rPr>
              <a:t> </a:t>
            </a:r>
            <a:r>
              <a:rPr sz="2000" dirty="0">
                <a:latin typeface="Times New Roman"/>
                <a:cs typeface="Times New Roman"/>
              </a:rPr>
              <a:t>de  MongoDB. $and para</a:t>
            </a:r>
            <a:r>
              <a:rPr sz="2000" spc="-195" dirty="0">
                <a:latin typeface="Times New Roman"/>
                <a:cs typeface="Times New Roman"/>
              </a:rPr>
              <a:t> </a:t>
            </a:r>
            <a:r>
              <a:rPr sz="2000" dirty="0">
                <a:latin typeface="Times New Roman"/>
                <a:cs typeface="Times New Roman"/>
              </a:rPr>
              <a:t>AND.</a:t>
            </a:r>
          </a:p>
          <a:p>
            <a:pPr marL="355600" indent="-342900">
              <a:lnSpc>
                <a:spcPct val="100000"/>
              </a:lnSpc>
              <a:buFont typeface="Arial" panose="020B0604020202020204" pitchFamily="34" charset="0"/>
              <a:buChar char="•"/>
            </a:pPr>
            <a:r>
              <a:rPr sz="2000" dirty="0" err="1">
                <a:latin typeface="Times New Roman"/>
                <a:cs typeface="Times New Roman"/>
              </a:rPr>
              <a:t>En</a:t>
            </a:r>
            <a:r>
              <a:rPr sz="2000" dirty="0">
                <a:latin typeface="Times New Roman"/>
                <a:cs typeface="Times New Roman"/>
              </a:rPr>
              <a:t> </a:t>
            </a:r>
            <a:r>
              <a:rPr sz="2000" spc="-5" dirty="0">
                <a:latin typeface="Times New Roman"/>
                <a:cs typeface="Times New Roman"/>
              </a:rPr>
              <a:t>este </a:t>
            </a:r>
            <a:r>
              <a:rPr sz="2000" dirty="0">
                <a:latin typeface="Times New Roman"/>
                <a:cs typeface="Times New Roman"/>
              </a:rPr>
              <a:t>caso </a:t>
            </a:r>
            <a:r>
              <a:rPr sz="2000" spc="-5" dirty="0">
                <a:latin typeface="Times New Roman"/>
                <a:cs typeface="Times New Roman"/>
              </a:rPr>
              <a:t>hemos </a:t>
            </a:r>
            <a:r>
              <a:rPr sz="2000" dirty="0">
                <a:latin typeface="Times New Roman"/>
                <a:cs typeface="Times New Roman"/>
              </a:rPr>
              <a:t>recuperado aquellos usuarios cuya ciudad</a:t>
            </a:r>
            <a:r>
              <a:rPr sz="2000" spc="-175" dirty="0">
                <a:latin typeface="Times New Roman"/>
                <a:cs typeface="Times New Roman"/>
              </a:rPr>
              <a:t> </a:t>
            </a:r>
            <a:r>
              <a:rPr sz="2000" dirty="0">
                <a:latin typeface="Times New Roman"/>
                <a:cs typeface="Times New Roman"/>
              </a:rPr>
              <a:t>es</a:t>
            </a:r>
            <a:r>
              <a:rPr lang="en-US" sz="2000" dirty="0">
                <a:latin typeface="Times New Roman"/>
                <a:cs typeface="Times New Roman"/>
              </a:rPr>
              <a:t> </a:t>
            </a:r>
            <a:r>
              <a:rPr sz="2000" spc="-10" dirty="0">
                <a:latin typeface="Times New Roman"/>
                <a:cs typeface="Times New Roman"/>
              </a:rPr>
              <a:t>Lima </a:t>
            </a:r>
            <a:r>
              <a:rPr sz="2000" b="1" dirty="0">
                <a:latin typeface="Times New Roman"/>
                <a:cs typeface="Times New Roman"/>
              </a:rPr>
              <a:t>o</a:t>
            </a:r>
            <a:r>
              <a:rPr sz="2000" b="1" spc="-110" dirty="0">
                <a:latin typeface="Times New Roman"/>
                <a:cs typeface="Times New Roman"/>
              </a:rPr>
              <a:t> </a:t>
            </a:r>
            <a:r>
              <a:rPr sz="2000" dirty="0">
                <a:latin typeface="Times New Roman"/>
                <a:cs typeface="Times New Roman"/>
              </a:rPr>
              <a:t>Arequipa.</a:t>
            </a:r>
          </a:p>
        </p:txBody>
      </p:sp>
      <p:sp>
        <p:nvSpPr>
          <p:cNvPr id="17" name="object 8">
            <a:extLst>
              <a:ext uri="{FF2B5EF4-FFF2-40B4-BE49-F238E27FC236}">
                <a16:creationId xmlns:a16="http://schemas.microsoft.com/office/drawing/2014/main" id="{2B45D881-6E35-4868-80CF-EED48FEE5BE4}"/>
              </a:ext>
            </a:extLst>
          </p:cNvPr>
          <p:cNvSpPr/>
          <p:nvPr/>
        </p:nvSpPr>
        <p:spPr>
          <a:xfrm>
            <a:off x="1105950" y="2704060"/>
            <a:ext cx="10389726" cy="232061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59266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USO DE OPERADORES</a:t>
            </a:r>
            <a:endParaRPr lang="es-PE" dirty="0"/>
          </a:p>
        </p:txBody>
      </p:sp>
      <p:graphicFrame>
        <p:nvGraphicFramePr>
          <p:cNvPr id="6" name="Table 3">
            <a:extLst>
              <a:ext uri="{FF2B5EF4-FFF2-40B4-BE49-F238E27FC236}">
                <a16:creationId xmlns:a16="http://schemas.microsoft.com/office/drawing/2014/main" id="{DDEBCF8E-50D9-4F8A-BEE6-733001C39E69}"/>
              </a:ext>
            </a:extLst>
          </p:cNvPr>
          <p:cNvGraphicFramePr>
            <a:graphicFrameLocks noGrp="1"/>
          </p:cNvGraphicFramePr>
          <p:nvPr>
            <p:extLst>
              <p:ext uri="{D42A27DB-BD31-4B8C-83A1-F6EECF244321}">
                <p14:modId xmlns:p14="http://schemas.microsoft.com/office/powerpoint/2010/main" val="160773917"/>
              </p:ext>
            </p:extLst>
          </p:nvPr>
        </p:nvGraphicFramePr>
        <p:xfrm>
          <a:off x="955743" y="1428264"/>
          <a:ext cx="10845730" cy="4267200"/>
        </p:xfrm>
        <a:graphic>
          <a:graphicData uri="http://schemas.openxmlformats.org/drawingml/2006/table">
            <a:tbl>
              <a:tblPr firstRow="1" bandRow="1">
                <a:tableStyleId>{284E427A-3D55-4303-BF80-6455036E1DE7}</a:tableStyleId>
              </a:tblPr>
              <a:tblGrid>
                <a:gridCol w="1541651">
                  <a:extLst>
                    <a:ext uri="{9D8B030D-6E8A-4147-A177-3AD203B41FA5}">
                      <a16:colId xmlns:a16="http://schemas.microsoft.com/office/drawing/2014/main" val="1699645037"/>
                    </a:ext>
                  </a:extLst>
                </a:gridCol>
                <a:gridCol w="9304079">
                  <a:extLst>
                    <a:ext uri="{9D8B030D-6E8A-4147-A177-3AD203B41FA5}">
                      <a16:colId xmlns:a16="http://schemas.microsoft.com/office/drawing/2014/main" val="149227722"/>
                    </a:ext>
                  </a:extLst>
                </a:gridCol>
              </a:tblGrid>
              <a:tr h="525612">
                <a:tc>
                  <a:txBody>
                    <a:bodyPr/>
                    <a:lstStyle/>
                    <a:p>
                      <a:pPr algn="ctr" fontAlgn="b"/>
                      <a:r>
                        <a:rPr lang="en-US" sz="2300" b="1" i="0" u="none" strike="noStrike" dirty="0" err="1">
                          <a:solidFill>
                            <a:schemeClr val="bg1"/>
                          </a:solidFill>
                          <a:effectLst/>
                          <a:latin typeface="Calibri" panose="020F0502020204030204" pitchFamily="34" charset="0"/>
                        </a:rPr>
                        <a:t>Operador</a:t>
                      </a:r>
                      <a:endParaRPr lang="en-US" sz="2300" b="1" i="0" u="none" strike="noStrike" dirty="0">
                        <a:solidFill>
                          <a:schemeClr val="bg1"/>
                        </a:solidFill>
                        <a:effectLst/>
                        <a:latin typeface="Calibri" panose="020F0502020204030204" pitchFamily="34" charset="0"/>
                      </a:endParaRPr>
                    </a:p>
                  </a:txBody>
                  <a:tcPr marT="91440" marB="91440" anchor="b"/>
                </a:tc>
                <a:tc>
                  <a:txBody>
                    <a:bodyPr/>
                    <a:lstStyle/>
                    <a:p>
                      <a:pPr algn="ctr" fontAlgn="b"/>
                      <a:r>
                        <a:rPr lang="en-US" sz="2300" b="1" i="0" u="none" strike="noStrike" dirty="0" err="1">
                          <a:solidFill>
                            <a:schemeClr val="bg1"/>
                          </a:solidFill>
                          <a:effectLst/>
                          <a:latin typeface="Calibri" panose="020F0502020204030204" pitchFamily="34" charset="0"/>
                        </a:rPr>
                        <a:t>Descripción</a:t>
                      </a:r>
                      <a:endParaRPr lang="en-US" sz="2300" b="1" i="0" u="none" strike="noStrike" dirty="0">
                        <a:solidFill>
                          <a:schemeClr val="bg1"/>
                        </a:solidFill>
                        <a:effectLst/>
                        <a:latin typeface="Calibri" panose="020F0502020204030204" pitchFamily="34" charset="0"/>
                      </a:endParaRPr>
                    </a:p>
                  </a:txBody>
                  <a:tcPr marT="91440" marB="91440" anchor="b"/>
                </a:tc>
                <a:extLst>
                  <a:ext uri="{0D108BD9-81ED-4DB2-BD59-A6C34878D82A}">
                    <a16:rowId xmlns:a16="http://schemas.microsoft.com/office/drawing/2014/main" val="2461810383"/>
                  </a:ext>
                </a:extLst>
              </a:tr>
              <a:tr h="525612">
                <a:tc>
                  <a:txBody>
                    <a:bodyPr/>
                    <a:lstStyle/>
                    <a:p>
                      <a:pPr algn="l" fontAlgn="b"/>
                      <a:r>
                        <a:rPr lang="en-US" sz="2300" b="1" i="0" u="none" strike="noStrike" dirty="0">
                          <a:solidFill>
                            <a:srgbClr val="000000"/>
                          </a:solidFill>
                          <a:effectLst/>
                          <a:latin typeface="Calibri" panose="020F0502020204030204" pitchFamily="34" charset="0"/>
                        </a:rPr>
                        <a:t>$</a:t>
                      </a:r>
                      <a:r>
                        <a:rPr lang="en-US" sz="2300" b="1" i="0" u="none" strike="noStrike" dirty="0" err="1">
                          <a:solidFill>
                            <a:srgbClr val="000000"/>
                          </a:solidFill>
                          <a:effectLst/>
                          <a:latin typeface="Calibri" panose="020F0502020204030204" pitchFamily="34" charset="0"/>
                        </a:rPr>
                        <a:t>gt</a:t>
                      </a:r>
                      <a:r>
                        <a:rPr lang="en-US" sz="2300" b="1" i="0" u="none" strike="noStrike" dirty="0">
                          <a:solidFill>
                            <a:srgbClr val="000000"/>
                          </a:solidFill>
                          <a:effectLst/>
                          <a:latin typeface="Calibri" panose="020F0502020204030204" pitchFamily="34" charset="0"/>
                        </a:rPr>
                        <a:t>:</a:t>
                      </a:r>
                    </a:p>
                  </a:txBody>
                  <a:tcPr marT="91440" marB="91440" anchor="b"/>
                </a:tc>
                <a:tc>
                  <a:txBody>
                    <a:bodyPr/>
                    <a:lstStyle/>
                    <a:p>
                      <a:pPr algn="l" fontAlgn="b"/>
                      <a:r>
                        <a:rPr lang="en-US" sz="2300" b="0" i="0" u="none" strike="noStrike">
                          <a:solidFill>
                            <a:srgbClr val="000000"/>
                          </a:solidFill>
                          <a:effectLst/>
                          <a:latin typeface="Calibri" panose="020F0502020204030204" pitchFamily="34" charset="0"/>
                        </a:rPr>
                        <a:t>mayor que (o greater than en inglés). (&gt;)</a:t>
                      </a:r>
                    </a:p>
                  </a:txBody>
                  <a:tcPr marT="91440" marB="91440" anchor="b"/>
                </a:tc>
                <a:extLst>
                  <a:ext uri="{0D108BD9-81ED-4DB2-BD59-A6C34878D82A}">
                    <a16:rowId xmlns:a16="http://schemas.microsoft.com/office/drawing/2014/main" val="2850002917"/>
                  </a:ext>
                </a:extLst>
              </a:tr>
              <a:tr h="525612">
                <a:tc>
                  <a:txBody>
                    <a:bodyPr/>
                    <a:lstStyle/>
                    <a:p>
                      <a:pPr algn="l" fontAlgn="b"/>
                      <a:r>
                        <a:rPr lang="en-US" sz="2300" b="1" i="0" u="none" strike="noStrike" dirty="0">
                          <a:solidFill>
                            <a:srgbClr val="000000"/>
                          </a:solidFill>
                          <a:effectLst/>
                          <a:latin typeface="Calibri" panose="020F0502020204030204" pitchFamily="34" charset="0"/>
                        </a:rPr>
                        <a:t>$</a:t>
                      </a:r>
                      <a:r>
                        <a:rPr lang="en-US" sz="2300" b="1" i="0" u="none" strike="noStrike" dirty="0" err="1">
                          <a:solidFill>
                            <a:srgbClr val="000000"/>
                          </a:solidFill>
                          <a:effectLst/>
                          <a:latin typeface="Calibri" panose="020F0502020204030204" pitchFamily="34" charset="0"/>
                        </a:rPr>
                        <a:t>lt</a:t>
                      </a:r>
                      <a:r>
                        <a:rPr lang="en-US" sz="2300" b="1" i="0" u="none" strike="noStrike" dirty="0">
                          <a:solidFill>
                            <a:srgbClr val="000000"/>
                          </a:solidFill>
                          <a:effectLst/>
                          <a:latin typeface="Calibri" panose="020F0502020204030204" pitchFamily="34" charset="0"/>
                        </a:rPr>
                        <a:t>:</a:t>
                      </a:r>
                    </a:p>
                  </a:txBody>
                  <a:tcPr marT="91440" marB="91440" anchor="b"/>
                </a:tc>
                <a:tc>
                  <a:txBody>
                    <a:bodyPr/>
                    <a:lstStyle/>
                    <a:p>
                      <a:pPr algn="l" fontAlgn="b"/>
                      <a:r>
                        <a:rPr lang="es-ES" sz="2300" b="0" i="0" u="none" strike="noStrike" dirty="0">
                          <a:solidFill>
                            <a:srgbClr val="000000"/>
                          </a:solidFill>
                          <a:effectLst/>
                          <a:latin typeface="Calibri" panose="020F0502020204030204" pitchFamily="34" charset="0"/>
                        </a:rPr>
                        <a:t>menor que (o </a:t>
                      </a:r>
                      <a:r>
                        <a:rPr lang="es-ES" sz="2300" b="0" i="0" u="none" strike="noStrike" dirty="0" err="1">
                          <a:solidFill>
                            <a:srgbClr val="000000"/>
                          </a:solidFill>
                          <a:effectLst/>
                          <a:latin typeface="Calibri" panose="020F0502020204030204" pitchFamily="34" charset="0"/>
                        </a:rPr>
                        <a:t>lower</a:t>
                      </a:r>
                      <a:r>
                        <a:rPr lang="es-ES" sz="2300" b="0" i="0" u="none" strike="noStrike" dirty="0">
                          <a:solidFill>
                            <a:srgbClr val="000000"/>
                          </a:solidFill>
                          <a:effectLst/>
                          <a:latin typeface="Calibri" panose="020F0502020204030204" pitchFamily="34" charset="0"/>
                        </a:rPr>
                        <a:t> </a:t>
                      </a:r>
                      <a:r>
                        <a:rPr lang="es-ES" sz="2300" b="0" i="0" u="none" strike="noStrike" dirty="0" err="1">
                          <a:solidFill>
                            <a:srgbClr val="000000"/>
                          </a:solidFill>
                          <a:effectLst/>
                          <a:latin typeface="Calibri" panose="020F0502020204030204" pitchFamily="34" charset="0"/>
                        </a:rPr>
                        <a:t>than</a:t>
                      </a:r>
                      <a:r>
                        <a:rPr lang="es-ES" sz="2300" b="0" i="0" u="none" strike="noStrike" dirty="0">
                          <a:solidFill>
                            <a:srgbClr val="000000"/>
                          </a:solidFill>
                          <a:effectLst/>
                          <a:latin typeface="Calibri" panose="020F0502020204030204" pitchFamily="34" charset="0"/>
                        </a:rPr>
                        <a:t> en inglés). (&lt;)</a:t>
                      </a:r>
                    </a:p>
                  </a:txBody>
                  <a:tcPr marT="91440" marB="91440" anchor="b"/>
                </a:tc>
                <a:extLst>
                  <a:ext uri="{0D108BD9-81ED-4DB2-BD59-A6C34878D82A}">
                    <a16:rowId xmlns:a16="http://schemas.microsoft.com/office/drawing/2014/main" val="3264176297"/>
                  </a:ext>
                </a:extLst>
              </a:tr>
              <a:tr h="525612">
                <a:tc>
                  <a:txBody>
                    <a:bodyPr/>
                    <a:lstStyle/>
                    <a:p>
                      <a:pPr algn="l" fontAlgn="b"/>
                      <a:r>
                        <a:rPr lang="en-US" sz="2300" b="1" i="0" u="none" strike="noStrike">
                          <a:solidFill>
                            <a:srgbClr val="000000"/>
                          </a:solidFill>
                          <a:effectLst/>
                          <a:latin typeface="Calibri" panose="020F0502020204030204" pitchFamily="34" charset="0"/>
                        </a:rPr>
                        <a:t>$gte:</a:t>
                      </a:r>
                    </a:p>
                  </a:txBody>
                  <a:tcPr marT="91440" marB="91440" anchor="b"/>
                </a:tc>
                <a:tc>
                  <a:txBody>
                    <a:bodyPr/>
                    <a:lstStyle/>
                    <a:p>
                      <a:pPr algn="l" fontAlgn="b"/>
                      <a:r>
                        <a:rPr lang="es-ES" sz="2300" b="0" i="0" u="none" strike="noStrike" dirty="0">
                          <a:solidFill>
                            <a:srgbClr val="000000"/>
                          </a:solidFill>
                          <a:effectLst/>
                          <a:latin typeface="Calibri" panose="020F0502020204030204" pitchFamily="34" charset="0"/>
                        </a:rPr>
                        <a:t>mayor o igual que (o </a:t>
                      </a:r>
                      <a:r>
                        <a:rPr lang="es-ES" sz="2300" b="0" i="0" u="none" strike="noStrike" dirty="0" err="1">
                          <a:solidFill>
                            <a:srgbClr val="000000"/>
                          </a:solidFill>
                          <a:effectLst/>
                          <a:latin typeface="Calibri" panose="020F0502020204030204" pitchFamily="34" charset="0"/>
                        </a:rPr>
                        <a:t>greather</a:t>
                      </a:r>
                      <a:r>
                        <a:rPr lang="es-ES" sz="2300" b="0" i="0" u="none" strike="noStrike" dirty="0">
                          <a:solidFill>
                            <a:srgbClr val="000000"/>
                          </a:solidFill>
                          <a:effectLst/>
                          <a:latin typeface="Calibri" panose="020F0502020204030204" pitchFamily="34" charset="0"/>
                        </a:rPr>
                        <a:t> </a:t>
                      </a:r>
                      <a:r>
                        <a:rPr lang="es-ES" sz="2300" b="0" i="0" u="none" strike="noStrike" dirty="0" err="1">
                          <a:solidFill>
                            <a:srgbClr val="000000"/>
                          </a:solidFill>
                          <a:effectLst/>
                          <a:latin typeface="Calibri" panose="020F0502020204030204" pitchFamily="34" charset="0"/>
                        </a:rPr>
                        <a:t>or</a:t>
                      </a:r>
                      <a:r>
                        <a:rPr lang="es-ES" sz="2300" b="0" i="0" u="none" strike="noStrike" dirty="0">
                          <a:solidFill>
                            <a:srgbClr val="000000"/>
                          </a:solidFill>
                          <a:effectLst/>
                          <a:latin typeface="Calibri" panose="020F0502020204030204" pitchFamily="34" charset="0"/>
                        </a:rPr>
                        <a:t> </a:t>
                      </a:r>
                      <a:r>
                        <a:rPr lang="es-ES" sz="2300" b="0" i="0" u="none" strike="noStrike" dirty="0" err="1">
                          <a:solidFill>
                            <a:srgbClr val="000000"/>
                          </a:solidFill>
                          <a:effectLst/>
                          <a:latin typeface="Calibri" panose="020F0502020204030204" pitchFamily="34" charset="0"/>
                        </a:rPr>
                        <a:t>equal</a:t>
                      </a:r>
                      <a:r>
                        <a:rPr lang="es-ES" sz="2300" b="0" i="0" u="none" strike="noStrike" dirty="0">
                          <a:solidFill>
                            <a:srgbClr val="000000"/>
                          </a:solidFill>
                          <a:effectLst/>
                          <a:latin typeface="Calibri" panose="020F0502020204030204" pitchFamily="34" charset="0"/>
                        </a:rPr>
                        <a:t> </a:t>
                      </a:r>
                      <a:r>
                        <a:rPr lang="es-ES" sz="2300" b="0" i="0" u="none" strike="noStrike" dirty="0" err="1">
                          <a:solidFill>
                            <a:srgbClr val="000000"/>
                          </a:solidFill>
                          <a:effectLst/>
                          <a:latin typeface="Calibri" panose="020F0502020204030204" pitchFamily="34" charset="0"/>
                        </a:rPr>
                        <a:t>than</a:t>
                      </a:r>
                      <a:r>
                        <a:rPr lang="es-ES" sz="2300" b="0" i="0" u="none" strike="noStrike" dirty="0">
                          <a:solidFill>
                            <a:srgbClr val="000000"/>
                          </a:solidFill>
                          <a:effectLst/>
                          <a:latin typeface="Calibri" panose="020F0502020204030204" pitchFamily="34" charset="0"/>
                        </a:rPr>
                        <a:t> en inglés). (&gt;=)</a:t>
                      </a:r>
                    </a:p>
                  </a:txBody>
                  <a:tcPr marT="91440" marB="91440" anchor="b"/>
                </a:tc>
                <a:extLst>
                  <a:ext uri="{0D108BD9-81ED-4DB2-BD59-A6C34878D82A}">
                    <a16:rowId xmlns:a16="http://schemas.microsoft.com/office/drawing/2014/main" val="1317258990"/>
                  </a:ext>
                </a:extLst>
              </a:tr>
              <a:tr h="525612">
                <a:tc>
                  <a:txBody>
                    <a:bodyPr/>
                    <a:lstStyle/>
                    <a:p>
                      <a:pPr algn="l" fontAlgn="b"/>
                      <a:r>
                        <a:rPr lang="en-US" sz="2300" b="1" i="0" u="none" strike="noStrike">
                          <a:solidFill>
                            <a:srgbClr val="000000"/>
                          </a:solidFill>
                          <a:effectLst/>
                          <a:latin typeface="Calibri" panose="020F0502020204030204" pitchFamily="34" charset="0"/>
                        </a:rPr>
                        <a:t>$lte:</a:t>
                      </a:r>
                    </a:p>
                  </a:txBody>
                  <a:tcPr marT="91440" marB="91440" anchor="b"/>
                </a:tc>
                <a:tc>
                  <a:txBody>
                    <a:bodyPr/>
                    <a:lstStyle/>
                    <a:p>
                      <a:pPr algn="l" fontAlgn="b"/>
                      <a:r>
                        <a:rPr lang="es-ES" sz="2300" b="0" i="0" u="none" strike="noStrike">
                          <a:solidFill>
                            <a:srgbClr val="000000"/>
                          </a:solidFill>
                          <a:effectLst/>
                          <a:latin typeface="Calibri" panose="020F0502020204030204" pitchFamily="34" charset="0"/>
                        </a:rPr>
                        <a:t>menor o igual que (o lower or equal than en inglés).(&lt;=)</a:t>
                      </a:r>
                    </a:p>
                  </a:txBody>
                  <a:tcPr marT="91440" marB="91440" anchor="b"/>
                </a:tc>
                <a:extLst>
                  <a:ext uri="{0D108BD9-81ED-4DB2-BD59-A6C34878D82A}">
                    <a16:rowId xmlns:a16="http://schemas.microsoft.com/office/drawing/2014/main" val="2861669506"/>
                  </a:ext>
                </a:extLst>
              </a:tr>
              <a:tr h="525612">
                <a:tc>
                  <a:txBody>
                    <a:bodyPr/>
                    <a:lstStyle/>
                    <a:p>
                      <a:pPr algn="l" fontAlgn="b"/>
                      <a:r>
                        <a:rPr lang="en-US" sz="2300" b="1" i="0" u="none" strike="noStrike">
                          <a:solidFill>
                            <a:srgbClr val="000000"/>
                          </a:solidFill>
                          <a:effectLst/>
                          <a:latin typeface="Calibri" panose="020F0502020204030204" pitchFamily="34" charset="0"/>
                        </a:rPr>
                        <a:t>$not:</a:t>
                      </a:r>
                    </a:p>
                  </a:txBody>
                  <a:tcPr marT="91440" marB="91440" anchor="b"/>
                </a:tc>
                <a:tc>
                  <a:txBody>
                    <a:bodyPr/>
                    <a:lstStyle/>
                    <a:p>
                      <a:pPr algn="l" fontAlgn="b"/>
                      <a:r>
                        <a:rPr lang="es-ES" sz="2300" b="0" i="0" u="none" strike="noStrike" dirty="0">
                          <a:solidFill>
                            <a:srgbClr val="000000"/>
                          </a:solidFill>
                          <a:effectLst/>
                          <a:latin typeface="Calibri" panose="020F0502020204030204" pitchFamily="34" charset="0"/>
                        </a:rPr>
                        <a:t>no (negación o </a:t>
                      </a:r>
                      <a:r>
                        <a:rPr lang="es-ES" sz="2300" b="0" i="0" u="none" strike="noStrike" dirty="0" err="1">
                          <a:solidFill>
                            <a:srgbClr val="000000"/>
                          </a:solidFill>
                          <a:effectLst/>
                          <a:latin typeface="Calibri" panose="020F0502020204030204" pitchFamily="34" charset="0"/>
                        </a:rPr>
                        <a:t>not</a:t>
                      </a:r>
                      <a:r>
                        <a:rPr lang="es-ES" sz="2300" b="0" i="0" u="none" strike="noStrike" dirty="0">
                          <a:solidFill>
                            <a:srgbClr val="000000"/>
                          </a:solidFill>
                          <a:effectLst/>
                          <a:latin typeface="Calibri" panose="020F0502020204030204" pitchFamily="34" charset="0"/>
                        </a:rPr>
                        <a:t> en inglés).</a:t>
                      </a:r>
                    </a:p>
                  </a:txBody>
                  <a:tcPr marT="91440" marB="91440" anchor="b"/>
                </a:tc>
                <a:extLst>
                  <a:ext uri="{0D108BD9-81ED-4DB2-BD59-A6C34878D82A}">
                    <a16:rowId xmlns:a16="http://schemas.microsoft.com/office/drawing/2014/main" val="1926865821"/>
                  </a:ext>
                </a:extLst>
              </a:tr>
              <a:tr h="525612">
                <a:tc>
                  <a:txBody>
                    <a:bodyPr/>
                    <a:lstStyle/>
                    <a:p>
                      <a:pPr algn="l" fontAlgn="b"/>
                      <a:r>
                        <a:rPr lang="en-US" sz="2300" b="1" i="0" u="none" strike="noStrike">
                          <a:solidFill>
                            <a:srgbClr val="000000"/>
                          </a:solidFill>
                          <a:effectLst/>
                          <a:latin typeface="Calibri" panose="020F0502020204030204" pitchFamily="34" charset="0"/>
                        </a:rPr>
                        <a:t>$in:</a:t>
                      </a:r>
                    </a:p>
                  </a:txBody>
                  <a:tcPr marT="91440" marB="91440" anchor="b"/>
                </a:tc>
                <a:tc>
                  <a:txBody>
                    <a:bodyPr/>
                    <a:lstStyle/>
                    <a:p>
                      <a:pPr algn="l" fontAlgn="b"/>
                      <a:r>
                        <a:rPr lang="es-ES" sz="2300" b="0" i="0" u="none" strike="noStrike" dirty="0">
                          <a:solidFill>
                            <a:srgbClr val="000000"/>
                          </a:solidFill>
                          <a:effectLst/>
                          <a:latin typeface="Calibri" panose="020F0502020204030204" pitchFamily="34" charset="0"/>
                        </a:rPr>
                        <a:t>en, para buscar dentro de un array.</a:t>
                      </a:r>
                    </a:p>
                  </a:txBody>
                  <a:tcPr marT="91440" marB="91440" anchor="b"/>
                </a:tc>
                <a:extLst>
                  <a:ext uri="{0D108BD9-81ED-4DB2-BD59-A6C34878D82A}">
                    <a16:rowId xmlns:a16="http://schemas.microsoft.com/office/drawing/2014/main" val="1103279553"/>
                  </a:ext>
                </a:extLst>
              </a:tr>
              <a:tr h="525612">
                <a:tc>
                  <a:txBody>
                    <a:bodyPr/>
                    <a:lstStyle/>
                    <a:p>
                      <a:pPr algn="l" fontAlgn="b"/>
                      <a:r>
                        <a:rPr lang="en-US" sz="2300" b="1" i="0" u="none" strike="noStrike" dirty="0">
                          <a:solidFill>
                            <a:srgbClr val="000000"/>
                          </a:solidFill>
                          <a:effectLst/>
                          <a:latin typeface="Calibri" panose="020F0502020204030204" pitchFamily="34" charset="0"/>
                        </a:rPr>
                        <a:t>$</a:t>
                      </a:r>
                      <a:r>
                        <a:rPr lang="en-US" sz="2300" b="1" i="0" u="none" strike="noStrike" dirty="0" err="1">
                          <a:solidFill>
                            <a:srgbClr val="000000"/>
                          </a:solidFill>
                          <a:effectLst/>
                          <a:latin typeface="Calibri" panose="020F0502020204030204" pitchFamily="34" charset="0"/>
                        </a:rPr>
                        <a:t>nin</a:t>
                      </a:r>
                      <a:r>
                        <a:rPr lang="en-US" sz="2300" b="1" i="0" u="none" strike="noStrike" dirty="0">
                          <a:solidFill>
                            <a:srgbClr val="000000"/>
                          </a:solidFill>
                          <a:effectLst/>
                          <a:latin typeface="Calibri" panose="020F0502020204030204" pitchFamily="34" charset="0"/>
                        </a:rPr>
                        <a:t>:</a:t>
                      </a:r>
                    </a:p>
                  </a:txBody>
                  <a:tcPr marT="91440" marB="91440" anchor="b"/>
                </a:tc>
                <a:tc>
                  <a:txBody>
                    <a:bodyPr/>
                    <a:lstStyle/>
                    <a:p>
                      <a:pPr algn="l" fontAlgn="b"/>
                      <a:r>
                        <a:rPr lang="es-ES" sz="2300" b="0" i="0" u="none" strike="noStrike" dirty="0">
                          <a:solidFill>
                            <a:srgbClr val="000000"/>
                          </a:solidFill>
                          <a:effectLst/>
                          <a:latin typeface="Calibri" panose="020F0502020204030204" pitchFamily="34" charset="0"/>
                        </a:rPr>
                        <a:t>no en, para buscar algo que no se encuentre en un determinado  array</a:t>
                      </a:r>
                    </a:p>
                  </a:txBody>
                  <a:tcPr marT="91440" marB="91440" anchor="b"/>
                </a:tc>
                <a:extLst>
                  <a:ext uri="{0D108BD9-81ED-4DB2-BD59-A6C34878D82A}">
                    <a16:rowId xmlns:a16="http://schemas.microsoft.com/office/drawing/2014/main" val="3980743805"/>
                  </a:ext>
                </a:extLst>
              </a:tr>
            </a:tbl>
          </a:graphicData>
        </a:graphic>
      </p:graphicFrame>
    </p:spTree>
    <p:extLst>
      <p:ext uri="{BB962C8B-B14F-4D97-AF65-F5344CB8AC3E}">
        <p14:creationId xmlns:p14="http://schemas.microsoft.com/office/powerpoint/2010/main" val="1880903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READ</a:t>
            </a:r>
            <a:endParaRPr lang="es-PE" dirty="0"/>
          </a:p>
        </p:txBody>
      </p:sp>
      <p:sp>
        <p:nvSpPr>
          <p:cNvPr id="32" name="object 4">
            <a:extLst>
              <a:ext uri="{FF2B5EF4-FFF2-40B4-BE49-F238E27FC236}">
                <a16:creationId xmlns:a16="http://schemas.microsoft.com/office/drawing/2014/main" id="{EAE2949D-9081-4D7B-B642-C4FA124458D0}"/>
              </a:ext>
            </a:extLst>
          </p:cNvPr>
          <p:cNvSpPr txBox="1"/>
          <p:nvPr/>
        </p:nvSpPr>
        <p:spPr>
          <a:xfrm>
            <a:off x="889535" y="1574955"/>
            <a:ext cx="6730465" cy="407163"/>
          </a:xfrm>
          <a:prstGeom prst="rect">
            <a:avLst/>
          </a:prstGeom>
          <a:solidFill>
            <a:srgbClr val="000000"/>
          </a:solidFill>
        </p:spPr>
        <p:txBody>
          <a:bodyPr vert="horz" wrap="square" lIns="0" tIns="37465" rIns="0" bIns="0" rtlCol="0">
            <a:spAutoFit/>
          </a:bodyPr>
          <a:lstStyle/>
          <a:p>
            <a:pPr marL="91440">
              <a:lnSpc>
                <a:spcPct val="100000"/>
              </a:lnSpc>
              <a:spcBef>
                <a:spcPts val="295"/>
              </a:spcBef>
            </a:pPr>
            <a:r>
              <a:rPr sz="2400" spc="-5" dirty="0">
                <a:solidFill>
                  <a:srgbClr val="46FFD1"/>
                </a:solidFill>
                <a:latin typeface="Times New Roman"/>
                <a:cs typeface="Times New Roman"/>
              </a:rPr>
              <a:t>db.usuarios.find({ ciudad:{$in:["Lima","Huaraz"]}})</a:t>
            </a:r>
            <a:endParaRPr sz="2400" dirty="0">
              <a:latin typeface="Times New Roman"/>
              <a:cs typeface="Times New Roman"/>
            </a:endParaRPr>
          </a:p>
        </p:txBody>
      </p:sp>
      <p:sp>
        <p:nvSpPr>
          <p:cNvPr id="33" name="object 5">
            <a:extLst>
              <a:ext uri="{FF2B5EF4-FFF2-40B4-BE49-F238E27FC236}">
                <a16:creationId xmlns:a16="http://schemas.microsoft.com/office/drawing/2014/main" id="{A8C844EC-1AAA-4869-8E79-056D68DC85A7}"/>
              </a:ext>
            </a:extLst>
          </p:cNvPr>
          <p:cNvSpPr/>
          <p:nvPr/>
        </p:nvSpPr>
        <p:spPr>
          <a:xfrm>
            <a:off x="371615" y="1584099"/>
            <a:ext cx="358140" cy="361315"/>
          </a:xfrm>
          <a:custGeom>
            <a:avLst/>
            <a:gdLst/>
            <a:ahLst/>
            <a:cxnLst/>
            <a:rect l="l" t="t" r="r" b="b"/>
            <a:pathLst>
              <a:path w="358140" h="361314">
                <a:moveTo>
                  <a:pt x="179070" y="0"/>
                </a:moveTo>
                <a:lnTo>
                  <a:pt x="131467" y="6454"/>
                </a:lnTo>
                <a:lnTo>
                  <a:pt x="88691" y="24666"/>
                </a:lnTo>
                <a:lnTo>
                  <a:pt x="52449" y="52911"/>
                </a:lnTo>
                <a:lnTo>
                  <a:pt x="24448" y="89464"/>
                </a:lnTo>
                <a:lnTo>
                  <a:pt x="6396" y="132600"/>
                </a:lnTo>
                <a:lnTo>
                  <a:pt x="0" y="180593"/>
                </a:lnTo>
                <a:lnTo>
                  <a:pt x="6396" y="228587"/>
                </a:lnTo>
                <a:lnTo>
                  <a:pt x="24448" y="271723"/>
                </a:lnTo>
                <a:lnTo>
                  <a:pt x="52449" y="308276"/>
                </a:lnTo>
                <a:lnTo>
                  <a:pt x="88691" y="336521"/>
                </a:lnTo>
                <a:lnTo>
                  <a:pt x="131467" y="354733"/>
                </a:lnTo>
                <a:lnTo>
                  <a:pt x="179070" y="361188"/>
                </a:lnTo>
                <a:lnTo>
                  <a:pt x="226672" y="354733"/>
                </a:lnTo>
                <a:lnTo>
                  <a:pt x="269448" y="336521"/>
                </a:lnTo>
                <a:lnTo>
                  <a:pt x="305690" y="308276"/>
                </a:lnTo>
                <a:lnTo>
                  <a:pt x="333691" y="271723"/>
                </a:lnTo>
                <a:lnTo>
                  <a:pt x="351743" y="228587"/>
                </a:lnTo>
                <a:lnTo>
                  <a:pt x="358139" y="180593"/>
                </a:lnTo>
                <a:lnTo>
                  <a:pt x="351743" y="132600"/>
                </a:lnTo>
                <a:lnTo>
                  <a:pt x="333691" y="89464"/>
                </a:lnTo>
                <a:lnTo>
                  <a:pt x="305690" y="52911"/>
                </a:lnTo>
                <a:lnTo>
                  <a:pt x="269448" y="24666"/>
                </a:lnTo>
                <a:lnTo>
                  <a:pt x="226672" y="6454"/>
                </a:lnTo>
                <a:lnTo>
                  <a:pt x="179070" y="0"/>
                </a:lnTo>
                <a:close/>
              </a:path>
            </a:pathLst>
          </a:custGeom>
          <a:solidFill>
            <a:srgbClr val="FF0000"/>
          </a:solidFill>
        </p:spPr>
        <p:txBody>
          <a:bodyPr wrap="square" lIns="0" tIns="0" rIns="0" bIns="0" rtlCol="0"/>
          <a:lstStyle/>
          <a:p>
            <a:endParaRPr/>
          </a:p>
        </p:txBody>
      </p:sp>
      <p:sp>
        <p:nvSpPr>
          <p:cNvPr id="34" name="object 6">
            <a:extLst>
              <a:ext uri="{FF2B5EF4-FFF2-40B4-BE49-F238E27FC236}">
                <a16:creationId xmlns:a16="http://schemas.microsoft.com/office/drawing/2014/main" id="{8A51514F-0CB6-4DCF-8D42-CC1B8B232B01}"/>
              </a:ext>
            </a:extLst>
          </p:cNvPr>
          <p:cNvSpPr txBox="1"/>
          <p:nvPr/>
        </p:nvSpPr>
        <p:spPr>
          <a:xfrm>
            <a:off x="436640" y="1624484"/>
            <a:ext cx="229870" cy="258404"/>
          </a:xfrm>
          <a:prstGeom prst="rect">
            <a:avLst/>
          </a:prstGeom>
        </p:spPr>
        <p:txBody>
          <a:bodyPr vert="horz" wrap="square" lIns="0" tIns="12065" rIns="0" bIns="0" rtlCol="0">
            <a:spAutoFit/>
          </a:bodyPr>
          <a:lstStyle/>
          <a:p>
            <a:pPr marL="12700">
              <a:lnSpc>
                <a:spcPct val="100000"/>
              </a:lnSpc>
              <a:spcBef>
                <a:spcPts val="95"/>
              </a:spcBef>
            </a:pPr>
            <a:r>
              <a:rPr lang="en-US" sz="1600" dirty="0">
                <a:solidFill>
                  <a:srgbClr val="FFFFFF"/>
                </a:solidFill>
                <a:latin typeface="Times New Roman"/>
                <a:cs typeface="Times New Roman"/>
              </a:rPr>
              <a:t>11</a:t>
            </a:r>
            <a:endParaRPr sz="1600" dirty="0">
              <a:latin typeface="Times New Roman"/>
              <a:cs typeface="Times New Roman"/>
            </a:endParaRPr>
          </a:p>
        </p:txBody>
      </p:sp>
      <p:sp>
        <p:nvSpPr>
          <p:cNvPr id="35" name="object 7">
            <a:extLst>
              <a:ext uri="{FF2B5EF4-FFF2-40B4-BE49-F238E27FC236}">
                <a16:creationId xmlns:a16="http://schemas.microsoft.com/office/drawing/2014/main" id="{BAD339B7-C07F-4EEC-AA54-1911CFE9F816}"/>
              </a:ext>
            </a:extLst>
          </p:cNvPr>
          <p:cNvSpPr txBox="1"/>
          <p:nvPr/>
        </p:nvSpPr>
        <p:spPr>
          <a:xfrm>
            <a:off x="9293769" y="2502678"/>
            <a:ext cx="2375557" cy="936154"/>
          </a:xfrm>
          <a:prstGeom prst="rect">
            <a:avLst/>
          </a:prstGeom>
        </p:spPr>
        <p:txBody>
          <a:bodyPr vert="horz" wrap="square" lIns="0" tIns="12700" rIns="0" bIns="0" rtlCol="0">
            <a:spAutoFit/>
          </a:bodyPr>
          <a:lstStyle/>
          <a:p>
            <a:pPr marL="12700">
              <a:lnSpc>
                <a:spcPct val="100000"/>
              </a:lnSpc>
              <a:spcBef>
                <a:spcPts val="100"/>
              </a:spcBef>
            </a:pPr>
            <a:r>
              <a:rPr lang="es-PE" sz="2000" dirty="0">
                <a:latin typeface="Times New Roman"/>
                <a:cs typeface="Times New Roman"/>
              </a:rPr>
              <a:t>Obtener  los usuarios cuya ciudad sea </a:t>
            </a:r>
            <a:r>
              <a:rPr lang="es-PE" sz="2000" spc="-10" dirty="0">
                <a:latin typeface="Times New Roman"/>
                <a:cs typeface="Times New Roman"/>
              </a:rPr>
              <a:t>Lima </a:t>
            </a:r>
            <a:r>
              <a:rPr lang="es-PE" sz="2000" dirty="0">
                <a:latin typeface="Times New Roman"/>
                <a:cs typeface="Times New Roman"/>
              </a:rPr>
              <a:t>o</a:t>
            </a:r>
            <a:r>
              <a:rPr lang="es-PE" sz="2000" spc="-140" dirty="0">
                <a:latin typeface="Times New Roman"/>
                <a:cs typeface="Times New Roman"/>
              </a:rPr>
              <a:t> </a:t>
            </a:r>
            <a:r>
              <a:rPr lang="es-PE" sz="2000" dirty="0">
                <a:latin typeface="Times New Roman"/>
                <a:cs typeface="Times New Roman"/>
              </a:rPr>
              <a:t>Huaraz</a:t>
            </a:r>
          </a:p>
        </p:txBody>
      </p:sp>
      <p:sp>
        <p:nvSpPr>
          <p:cNvPr id="36" name="object 8">
            <a:extLst>
              <a:ext uri="{FF2B5EF4-FFF2-40B4-BE49-F238E27FC236}">
                <a16:creationId xmlns:a16="http://schemas.microsoft.com/office/drawing/2014/main" id="{D4BE194F-F34C-4845-8299-13593BEA518E}"/>
              </a:ext>
            </a:extLst>
          </p:cNvPr>
          <p:cNvSpPr txBox="1"/>
          <p:nvPr/>
        </p:nvSpPr>
        <p:spPr>
          <a:xfrm>
            <a:off x="872772" y="4018466"/>
            <a:ext cx="6643370" cy="462280"/>
          </a:xfrm>
          <a:prstGeom prst="rect">
            <a:avLst/>
          </a:prstGeom>
          <a:solidFill>
            <a:srgbClr val="000000"/>
          </a:solidFill>
        </p:spPr>
        <p:txBody>
          <a:bodyPr vert="horz" wrap="square" lIns="0" tIns="35560" rIns="0" bIns="0" rtlCol="0">
            <a:spAutoFit/>
          </a:bodyPr>
          <a:lstStyle/>
          <a:p>
            <a:pPr marL="90805">
              <a:lnSpc>
                <a:spcPct val="100000"/>
              </a:lnSpc>
              <a:spcBef>
                <a:spcPts val="280"/>
              </a:spcBef>
            </a:pPr>
            <a:r>
              <a:rPr sz="2400" spc="-5" dirty="0">
                <a:solidFill>
                  <a:srgbClr val="00FF99"/>
                </a:solidFill>
                <a:latin typeface="Times New Roman"/>
                <a:cs typeface="Times New Roman"/>
              </a:rPr>
              <a:t>db.usuarios.find({edad:{$gt:30}})</a:t>
            </a:r>
            <a:endParaRPr sz="2400" dirty="0">
              <a:latin typeface="Times New Roman"/>
              <a:cs typeface="Times New Roman"/>
            </a:endParaRPr>
          </a:p>
        </p:txBody>
      </p:sp>
      <p:sp>
        <p:nvSpPr>
          <p:cNvPr id="37" name="object 9">
            <a:extLst>
              <a:ext uri="{FF2B5EF4-FFF2-40B4-BE49-F238E27FC236}">
                <a16:creationId xmlns:a16="http://schemas.microsoft.com/office/drawing/2014/main" id="{866E83B4-5CAF-405F-8043-4D4BAD3A8292}"/>
              </a:ext>
            </a:extLst>
          </p:cNvPr>
          <p:cNvSpPr/>
          <p:nvPr/>
        </p:nvSpPr>
        <p:spPr>
          <a:xfrm>
            <a:off x="303036" y="4087047"/>
            <a:ext cx="358140" cy="361315"/>
          </a:xfrm>
          <a:custGeom>
            <a:avLst/>
            <a:gdLst/>
            <a:ahLst/>
            <a:cxnLst/>
            <a:rect l="l" t="t" r="r" b="b"/>
            <a:pathLst>
              <a:path w="358140" h="361314">
                <a:moveTo>
                  <a:pt x="179069" y="0"/>
                </a:moveTo>
                <a:lnTo>
                  <a:pt x="131467" y="6454"/>
                </a:lnTo>
                <a:lnTo>
                  <a:pt x="88691" y="24666"/>
                </a:lnTo>
                <a:lnTo>
                  <a:pt x="52449" y="52911"/>
                </a:lnTo>
                <a:lnTo>
                  <a:pt x="24448" y="89464"/>
                </a:lnTo>
                <a:lnTo>
                  <a:pt x="6396" y="132600"/>
                </a:lnTo>
                <a:lnTo>
                  <a:pt x="0" y="180593"/>
                </a:lnTo>
                <a:lnTo>
                  <a:pt x="6396" y="228587"/>
                </a:lnTo>
                <a:lnTo>
                  <a:pt x="24448" y="271723"/>
                </a:lnTo>
                <a:lnTo>
                  <a:pt x="52449" y="308276"/>
                </a:lnTo>
                <a:lnTo>
                  <a:pt x="88691" y="336521"/>
                </a:lnTo>
                <a:lnTo>
                  <a:pt x="131467" y="354733"/>
                </a:lnTo>
                <a:lnTo>
                  <a:pt x="179069" y="361187"/>
                </a:lnTo>
                <a:lnTo>
                  <a:pt x="226672" y="354733"/>
                </a:lnTo>
                <a:lnTo>
                  <a:pt x="269448" y="336521"/>
                </a:lnTo>
                <a:lnTo>
                  <a:pt x="305690" y="308276"/>
                </a:lnTo>
                <a:lnTo>
                  <a:pt x="333691" y="271723"/>
                </a:lnTo>
                <a:lnTo>
                  <a:pt x="351743" y="228587"/>
                </a:lnTo>
                <a:lnTo>
                  <a:pt x="358140" y="180593"/>
                </a:lnTo>
                <a:lnTo>
                  <a:pt x="351743" y="132600"/>
                </a:lnTo>
                <a:lnTo>
                  <a:pt x="333691" y="89464"/>
                </a:lnTo>
                <a:lnTo>
                  <a:pt x="305690" y="52911"/>
                </a:lnTo>
                <a:lnTo>
                  <a:pt x="269448" y="24666"/>
                </a:lnTo>
                <a:lnTo>
                  <a:pt x="226672" y="6454"/>
                </a:lnTo>
                <a:lnTo>
                  <a:pt x="179069" y="0"/>
                </a:lnTo>
                <a:close/>
              </a:path>
            </a:pathLst>
          </a:custGeom>
          <a:solidFill>
            <a:srgbClr val="FF0000"/>
          </a:solidFill>
        </p:spPr>
        <p:txBody>
          <a:bodyPr wrap="square" lIns="0" tIns="0" rIns="0" bIns="0" rtlCol="0"/>
          <a:lstStyle/>
          <a:p>
            <a:endParaRPr/>
          </a:p>
        </p:txBody>
      </p:sp>
      <p:sp>
        <p:nvSpPr>
          <p:cNvPr id="38" name="object 10">
            <a:extLst>
              <a:ext uri="{FF2B5EF4-FFF2-40B4-BE49-F238E27FC236}">
                <a16:creationId xmlns:a16="http://schemas.microsoft.com/office/drawing/2014/main" id="{4141C35B-9688-4595-B6D5-A3F0D73128D2}"/>
              </a:ext>
            </a:extLst>
          </p:cNvPr>
          <p:cNvSpPr txBox="1"/>
          <p:nvPr/>
        </p:nvSpPr>
        <p:spPr>
          <a:xfrm>
            <a:off x="367755" y="4128322"/>
            <a:ext cx="229870" cy="258404"/>
          </a:xfrm>
          <a:prstGeom prst="rect">
            <a:avLst/>
          </a:prstGeom>
        </p:spPr>
        <p:txBody>
          <a:bodyPr vert="horz" wrap="square" lIns="0" tIns="12065" rIns="0" bIns="0" rtlCol="0">
            <a:spAutoFit/>
          </a:bodyPr>
          <a:lstStyle/>
          <a:p>
            <a:pPr marL="12700">
              <a:lnSpc>
                <a:spcPct val="100000"/>
              </a:lnSpc>
              <a:spcBef>
                <a:spcPts val="95"/>
              </a:spcBef>
            </a:pPr>
            <a:r>
              <a:rPr lang="en-US" sz="1600" dirty="0">
                <a:solidFill>
                  <a:srgbClr val="FFFFFF"/>
                </a:solidFill>
                <a:latin typeface="Times New Roman"/>
                <a:cs typeface="Times New Roman"/>
              </a:rPr>
              <a:t>12</a:t>
            </a:r>
            <a:endParaRPr sz="1600" dirty="0">
              <a:latin typeface="Times New Roman"/>
              <a:cs typeface="Times New Roman"/>
            </a:endParaRPr>
          </a:p>
        </p:txBody>
      </p:sp>
      <p:sp>
        <p:nvSpPr>
          <p:cNvPr id="39" name="object 11">
            <a:extLst>
              <a:ext uri="{FF2B5EF4-FFF2-40B4-BE49-F238E27FC236}">
                <a16:creationId xmlns:a16="http://schemas.microsoft.com/office/drawing/2014/main" id="{0E352F96-17A9-48B0-8102-D4FFFB220F84}"/>
              </a:ext>
            </a:extLst>
          </p:cNvPr>
          <p:cNvSpPr/>
          <p:nvPr/>
        </p:nvSpPr>
        <p:spPr>
          <a:xfrm>
            <a:off x="881916" y="2083971"/>
            <a:ext cx="7328019" cy="1606232"/>
          </a:xfrm>
          <a:prstGeom prst="rect">
            <a:avLst/>
          </a:prstGeom>
          <a:blipFill>
            <a:blip r:embed="rId2" cstate="print"/>
            <a:stretch>
              <a:fillRect/>
            </a:stretch>
          </a:blipFill>
          <a:ln>
            <a:solidFill>
              <a:schemeClr val="bg1">
                <a:lumMod val="85000"/>
              </a:schemeClr>
            </a:solidFill>
          </a:ln>
        </p:spPr>
        <p:txBody>
          <a:bodyPr wrap="square" lIns="0" tIns="0" rIns="0" bIns="0" rtlCol="0"/>
          <a:lstStyle/>
          <a:p>
            <a:endParaRPr/>
          </a:p>
        </p:txBody>
      </p:sp>
      <p:sp>
        <p:nvSpPr>
          <p:cNvPr id="40" name="object 12">
            <a:extLst>
              <a:ext uri="{FF2B5EF4-FFF2-40B4-BE49-F238E27FC236}">
                <a16:creationId xmlns:a16="http://schemas.microsoft.com/office/drawing/2014/main" id="{C25D66EA-EB48-4F2D-A2E6-3133805996B3}"/>
              </a:ext>
            </a:extLst>
          </p:cNvPr>
          <p:cNvSpPr/>
          <p:nvPr/>
        </p:nvSpPr>
        <p:spPr>
          <a:xfrm>
            <a:off x="872772" y="4480238"/>
            <a:ext cx="7328019" cy="1271631"/>
          </a:xfrm>
          <a:prstGeom prst="rect">
            <a:avLst/>
          </a:prstGeom>
          <a:blipFill>
            <a:blip r:embed="rId3" cstate="print"/>
            <a:stretch>
              <a:fillRect/>
            </a:stretch>
          </a:blipFill>
          <a:ln>
            <a:solidFill>
              <a:schemeClr val="bg1">
                <a:lumMod val="85000"/>
              </a:schemeClr>
            </a:solidFill>
          </a:ln>
        </p:spPr>
        <p:txBody>
          <a:bodyPr wrap="square" lIns="0" tIns="0" rIns="0" bIns="0" rtlCol="0"/>
          <a:lstStyle/>
          <a:p>
            <a:endParaRPr/>
          </a:p>
        </p:txBody>
      </p:sp>
      <p:sp>
        <p:nvSpPr>
          <p:cNvPr id="41" name="object 13">
            <a:extLst>
              <a:ext uri="{FF2B5EF4-FFF2-40B4-BE49-F238E27FC236}">
                <a16:creationId xmlns:a16="http://schemas.microsoft.com/office/drawing/2014/main" id="{73171531-F43C-4B27-ADCD-6159BBB0ED4D}"/>
              </a:ext>
            </a:extLst>
          </p:cNvPr>
          <p:cNvSpPr txBox="1"/>
          <p:nvPr/>
        </p:nvSpPr>
        <p:spPr>
          <a:xfrm>
            <a:off x="9293769" y="4664808"/>
            <a:ext cx="2143513" cy="628377"/>
          </a:xfrm>
          <a:prstGeom prst="rect">
            <a:avLst/>
          </a:prstGeom>
        </p:spPr>
        <p:txBody>
          <a:bodyPr vert="horz" wrap="square" lIns="0" tIns="12700" rIns="0" bIns="0" rtlCol="0">
            <a:spAutoFit/>
          </a:bodyPr>
          <a:lstStyle/>
          <a:p>
            <a:pPr marL="12700">
              <a:lnSpc>
                <a:spcPct val="100000"/>
              </a:lnSpc>
              <a:spcBef>
                <a:spcPts val="100"/>
              </a:spcBef>
            </a:pPr>
            <a:r>
              <a:rPr lang="en-US" sz="2000" dirty="0" err="1">
                <a:latin typeface="Times New Roman"/>
                <a:cs typeface="Times New Roman"/>
              </a:rPr>
              <a:t>Obtener</a:t>
            </a:r>
            <a:r>
              <a:rPr sz="2000" dirty="0">
                <a:latin typeface="Times New Roman"/>
                <a:cs typeface="Times New Roman"/>
              </a:rPr>
              <a:t> los usuarios cuya edad &gt;</a:t>
            </a:r>
            <a:r>
              <a:rPr sz="2000" spc="-180" dirty="0">
                <a:latin typeface="Times New Roman"/>
                <a:cs typeface="Times New Roman"/>
              </a:rPr>
              <a:t> </a:t>
            </a:r>
            <a:r>
              <a:rPr sz="2000" dirty="0">
                <a:latin typeface="Times New Roman"/>
                <a:cs typeface="Times New Roman"/>
              </a:rPr>
              <a:t>30</a:t>
            </a:r>
          </a:p>
        </p:txBody>
      </p:sp>
    </p:spTree>
    <p:extLst>
      <p:ext uri="{BB962C8B-B14F-4D97-AF65-F5344CB8AC3E}">
        <p14:creationId xmlns:p14="http://schemas.microsoft.com/office/powerpoint/2010/main" val="2679366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UPDATE</a:t>
            </a:r>
            <a:endParaRPr lang="es-PE" dirty="0"/>
          </a:p>
        </p:txBody>
      </p:sp>
      <p:sp>
        <p:nvSpPr>
          <p:cNvPr id="6" name="object 5">
            <a:extLst>
              <a:ext uri="{FF2B5EF4-FFF2-40B4-BE49-F238E27FC236}">
                <a16:creationId xmlns:a16="http://schemas.microsoft.com/office/drawing/2014/main" id="{D1F7AF39-13A9-409C-9C7D-455CD0CF7C9D}"/>
              </a:ext>
            </a:extLst>
          </p:cNvPr>
          <p:cNvSpPr/>
          <p:nvPr/>
        </p:nvSpPr>
        <p:spPr>
          <a:xfrm>
            <a:off x="1571388" y="3629236"/>
            <a:ext cx="8791814" cy="2014481"/>
          </a:xfrm>
          <a:prstGeom prst="rect">
            <a:avLst/>
          </a:prstGeom>
          <a:blipFill>
            <a:blip r:embed="rId2" cstate="print"/>
            <a:stretch>
              <a:fillRect/>
            </a:stretch>
          </a:blipFill>
        </p:spPr>
        <p:txBody>
          <a:bodyPr wrap="square" lIns="0" tIns="0" rIns="0" bIns="0" rtlCol="0"/>
          <a:lstStyle/>
          <a:p>
            <a:endParaRPr b="1" dirty="0"/>
          </a:p>
        </p:txBody>
      </p:sp>
      <p:sp>
        <p:nvSpPr>
          <p:cNvPr id="7" name="object 6">
            <a:extLst>
              <a:ext uri="{FF2B5EF4-FFF2-40B4-BE49-F238E27FC236}">
                <a16:creationId xmlns:a16="http://schemas.microsoft.com/office/drawing/2014/main" id="{0A14CE26-2B72-4092-8DA6-CAC429314841}"/>
              </a:ext>
            </a:extLst>
          </p:cNvPr>
          <p:cNvSpPr txBox="1"/>
          <p:nvPr/>
        </p:nvSpPr>
        <p:spPr>
          <a:xfrm>
            <a:off x="591531" y="1506776"/>
            <a:ext cx="11008937" cy="1853968"/>
          </a:xfrm>
          <a:prstGeom prst="rect">
            <a:avLst/>
          </a:prstGeom>
        </p:spPr>
        <p:txBody>
          <a:bodyPr vert="horz" wrap="square" lIns="0" tIns="14604" rIns="0" bIns="0" rtlCol="0">
            <a:spAutoFit/>
          </a:bodyPr>
          <a:lstStyle/>
          <a:p>
            <a:pPr marL="12700" marR="5080">
              <a:lnSpc>
                <a:spcPct val="99300"/>
              </a:lnSpc>
              <a:spcBef>
                <a:spcPts val="114"/>
              </a:spcBef>
            </a:pPr>
            <a:r>
              <a:rPr lang="es-PE" sz="2400" spc="-20" dirty="0">
                <a:cs typeface="Arial"/>
              </a:rPr>
              <a:t>Esta operación</a:t>
            </a:r>
            <a:r>
              <a:rPr lang="es-PE" sz="2400" spc="-190" dirty="0">
                <a:cs typeface="Arial"/>
              </a:rPr>
              <a:t> </a:t>
            </a:r>
            <a:r>
              <a:rPr lang="es-PE" sz="2400" spc="-15" dirty="0">
                <a:cs typeface="Arial"/>
              </a:rPr>
              <a:t>modifica</a:t>
            </a:r>
            <a:r>
              <a:rPr lang="es-PE" sz="2400" spc="-155" dirty="0">
                <a:cs typeface="Arial"/>
              </a:rPr>
              <a:t> </a:t>
            </a:r>
            <a:r>
              <a:rPr lang="es-PE" sz="2400" spc="-10" dirty="0">
                <a:cs typeface="Arial"/>
              </a:rPr>
              <a:t>un</a:t>
            </a:r>
            <a:r>
              <a:rPr lang="es-PE" sz="2400" spc="-160" dirty="0">
                <a:cs typeface="Arial"/>
              </a:rPr>
              <a:t> </a:t>
            </a:r>
            <a:r>
              <a:rPr lang="es-PE" sz="2400" spc="-15" dirty="0">
                <a:cs typeface="Arial"/>
              </a:rPr>
              <a:t>documento  </a:t>
            </a:r>
            <a:r>
              <a:rPr lang="es-PE" sz="2400" dirty="0">
                <a:cs typeface="Calibri"/>
              </a:rPr>
              <a:t>existente, </a:t>
            </a:r>
            <a:r>
              <a:rPr lang="es-PE" sz="2400" spc="20" dirty="0">
                <a:cs typeface="Calibri"/>
              </a:rPr>
              <a:t>apunta </a:t>
            </a:r>
            <a:r>
              <a:rPr lang="es-PE" sz="2400" dirty="0">
                <a:cs typeface="Calibri"/>
              </a:rPr>
              <a:t>a </a:t>
            </a:r>
            <a:r>
              <a:rPr lang="es-PE" sz="2400" spc="10" dirty="0">
                <a:cs typeface="Calibri"/>
              </a:rPr>
              <a:t>un documento </a:t>
            </a:r>
            <a:r>
              <a:rPr lang="es-PE" sz="2400" dirty="0">
                <a:cs typeface="Calibri"/>
              </a:rPr>
              <a:t>en  </a:t>
            </a:r>
            <a:r>
              <a:rPr lang="es-PE" sz="2400" spc="15" dirty="0">
                <a:cs typeface="Calibri"/>
              </a:rPr>
              <a:t>particular </a:t>
            </a:r>
            <a:r>
              <a:rPr lang="es-PE" sz="2400" dirty="0">
                <a:cs typeface="Calibri"/>
              </a:rPr>
              <a:t>o a </a:t>
            </a:r>
            <a:r>
              <a:rPr lang="es-PE" sz="2400" spc="20" dirty="0">
                <a:cs typeface="Calibri"/>
              </a:rPr>
              <a:t>muchos </a:t>
            </a:r>
            <a:r>
              <a:rPr lang="es-PE" sz="2400" spc="10" dirty="0">
                <a:cs typeface="Calibri"/>
              </a:rPr>
              <a:t>que </a:t>
            </a:r>
            <a:r>
              <a:rPr lang="es-PE" sz="2400" spc="25" dirty="0">
                <a:cs typeface="Calibri"/>
              </a:rPr>
              <a:t>cumplan</a:t>
            </a:r>
            <a:r>
              <a:rPr lang="es-PE" sz="2400" spc="-135" dirty="0">
                <a:cs typeface="Calibri"/>
              </a:rPr>
              <a:t> </a:t>
            </a:r>
            <a:r>
              <a:rPr lang="es-PE" sz="2400" spc="10" dirty="0">
                <a:cs typeface="Calibri"/>
              </a:rPr>
              <a:t>con  </a:t>
            </a:r>
            <a:r>
              <a:rPr lang="es-PE" sz="2400" spc="20" dirty="0">
                <a:cs typeface="Calibri"/>
              </a:rPr>
              <a:t>las </a:t>
            </a:r>
            <a:r>
              <a:rPr lang="es-PE" sz="2400" spc="15" dirty="0">
                <a:cs typeface="Calibri"/>
              </a:rPr>
              <a:t>condiciones </a:t>
            </a:r>
            <a:r>
              <a:rPr lang="es-PE" sz="2400" spc="10" dirty="0">
                <a:cs typeface="Calibri"/>
              </a:rPr>
              <a:t>del</a:t>
            </a:r>
            <a:r>
              <a:rPr lang="es-PE" sz="2400" dirty="0">
                <a:cs typeface="Calibri"/>
              </a:rPr>
              <a:t> </a:t>
            </a:r>
            <a:r>
              <a:rPr lang="es-PE" sz="2400" spc="5" dirty="0">
                <a:cs typeface="Calibri"/>
              </a:rPr>
              <a:t>criterio.</a:t>
            </a:r>
            <a:endParaRPr lang="es-PE" sz="2400" dirty="0">
              <a:cs typeface="Calibri"/>
            </a:endParaRPr>
          </a:p>
          <a:p>
            <a:pPr marL="12700">
              <a:lnSpc>
                <a:spcPct val="100000"/>
              </a:lnSpc>
            </a:pPr>
            <a:r>
              <a:rPr lang="es-PE" sz="2400" spc="30" dirty="0">
                <a:cs typeface="Calibri"/>
              </a:rPr>
              <a:t>Los </a:t>
            </a:r>
            <a:r>
              <a:rPr lang="es-PE" sz="2400" spc="5" dirty="0">
                <a:cs typeface="Calibri"/>
              </a:rPr>
              <a:t>criterios </a:t>
            </a:r>
            <a:r>
              <a:rPr lang="es-PE" sz="2400" spc="15" dirty="0">
                <a:cs typeface="Calibri"/>
              </a:rPr>
              <a:t>pueden</a:t>
            </a:r>
            <a:r>
              <a:rPr lang="es-PE" sz="2400" spc="-50" dirty="0">
                <a:cs typeface="Calibri"/>
              </a:rPr>
              <a:t> </a:t>
            </a:r>
            <a:r>
              <a:rPr lang="es-PE" sz="2400" spc="-5" dirty="0">
                <a:cs typeface="Calibri"/>
              </a:rPr>
              <a:t>ser:</a:t>
            </a:r>
            <a:endParaRPr lang="es-PE" sz="2400" dirty="0">
              <a:cs typeface="Calibri"/>
            </a:endParaRPr>
          </a:p>
          <a:p>
            <a:pPr marL="12700" marR="1619885">
              <a:lnSpc>
                <a:spcPct val="100000"/>
              </a:lnSpc>
            </a:pPr>
            <a:r>
              <a:rPr lang="es-PE" sz="2400" spc="15" dirty="0">
                <a:cs typeface="Calibri"/>
              </a:rPr>
              <a:t>&lt;campo&gt;:</a:t>
            </a:r>
            <a:r>
              <a:rPr lang="es-PE" sz="2400" spc="-175" dirty="0">
                <a:cs typeface="Calibri"/>
              </a:rPr>
              <a:t> </a:t>
            </a:r>
            <a:r>
              <a:rPr lang="es-PE" sz="2400" spc="5" dirty="0">
                <a:cs typeface="Calibri"/>
              </a:rPr>
              <a:t>&lt;valor&gt;  </a:t>
            </a:r>
            <a:r>
              <a:rPr lang="es-PE" sz="2400" dirty="0">
                <a:cs typeface="Calibri"/>
              </a:rPr>
              <a:t>O</a:t>
            </a:r>
          </a:p>
          <a:p>
            <a:pPr marL="12700">
              <a:lnSpc>
                <a:spcPct val="100000"/>
              </a:lnSpc>
            </a:pPr>
            <a:r>
              <a:rPr lang="es-PE" sz="2400" spc="15" dirty="0">
                <a:cs typeface="Calibri"/>
              </a:rPr>
              <a:t>&lt;campo&gt;: </a:t>
            </a:r>
            <a:r>
              <a:rPr lang="es-PE" sz="2400" dirty="0">
                <a:cs typeface="Calibri"/>
              </a:rPr>
              <a:t>{ </a:t>
            </a:r>
            <a:r>
              <a:rPr lang="es-PE" sz="2400" spc="5" dirty="0">
                <a:cs typeface="Calibri"/>
              </a:rPr>
              <a:t>&lt;operador&gt;: &lt;valor&gt;</a:t>
            </a:r>
            <a:r>
              <a:rPr lang="es-PE" sz="2400" spc="-195" dirty="0">
                <a:cs typeface="Calibri"/>
              </a:rPr>
              <a:t> </a:t>
            </a:r>
            <a:r>
              <a:rPr lang="es-PE" sz="2400" dirty="0">
                <a:cs typeface="Calibri"/>
              </a:rPr>
              <a:t>}</a:t>
            </a:r>
          </a:p>
        </p:txBody>
      </p:sp>
    </p:spTree>
    <p:extLst>
      <p:ext uri="{BB962C8B-B14F-4D97-AF65-F5344CB8AC3E}">
        <p14:creationId xmlns:p14="http://schemas.microsoft.com/office/powerpoint/2010/main" val="2499895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UPDATE</a:t>
            </a:r>
            <a:endParaRPr lang="es-PE" dirty="0"/>
          </a:p>
        </p:txBody>
      </p:sp>
      <p:sp>
        <p:nvSpPr>
          <p:cNvPr id="6" name="object 5">
            <a:extLst>
              <a:ext uri="{FF2B5EF4-FFF2-40B4-BE49-F238E27FC236}">
                <a16:creationId xmlns:a16="http://schemas.microsoft.com/office/drawing/2014/main" id="{C4A64C63-8167-4938-8303-A95BDD615F0A}"/>
              </a:ext>
            </a:extLst>
          </p:cNvPr>
          <p:cNvSpPr/>
          <p:nvPr/>
        </p:nvSpPr>
        <p:spPr>
          <a:xfrm>
            <a:off x="1883010" y="1497221"/>
            <a:ext cx="8187055" cy="707390"/>
          </a:xfrm>
          <a:custGeom>
            <a:avLst/>
            <a:gdLst/>
            <a:ahLst/>
            <a:cxnLst/>
            <a:rect l="l" t="t" r="r" b="b"/>
            <a:pathLst>
              <a:path w="8187055" h="707389">
                <a:moveTo>
                  <a:pt x="0" y="707136"/>
                </a:moveTo>
                <a:lnTo>
                  <a:pt x="8186928" y="707136"/>
                </a:lnTo>
                <a:lnTo>
                  <a:pt x="8186928" y="0"/>
                </a:lnTo>
                <a:lnTo>
                  <a:pt x="0" y="0"/>
                </a:lnTo>
                <a:lnTo>
                  <a:pt x="0" y="707136"/>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895971EC-FF2E-4358-8D1B-07D8F084B9E1}"/>
              </a:ext>
            </a:extLst>
          </p:cNvPr>
          <p:cNvSpPr txBox="1"/>
          <p:nvPr/>
        </p:nvSpPr>
        <p:spPr>
          <a:xfrm>
            <a:off x="1962665" y="1633872"/>
            <a:ext cx="8010525" cy="57404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FF99"/>
                </a:solidFill>
                <a:latin typeface="Arial"/>
                <a:cs typeface="Arial"/>
              </a:rPr>
              <a:t>db.usuarios.update({usuario:"rmartin"},{nombre:"Raul",apellido:"Martin",usuario</a:t>
            </a:r>
            <a:endParaRPr sz="1800">
              <a:latin typeface="Arial"/>
              <a:cs typeface="Arial"/>
            </a:endParaRPr>
          </a:p>
          <a:p>
            <a:pPr marL="12700">
              <a:lnSpc>
                <a:spcPct val="100000"/>
              </a:lnSpc>
            </a:pPr>
            <a:r>
              <a:rPr sz="1800" spc="-5" dirty="0">
                <a:solidFill>
                  <a:srgbClr val="00FF99"/>
                </a:solidFill>
                <a:latin typeface="Arial"/>
                <a:cs typeface="Arial"/>
              </a:rPr>
              <a:t>:"rmartin",edad:40,ciudad:"Ica"})</a:t>
            </a:r>
            <a:endParaRPr sz="1800">
              <a:latin typeface="Arial"/>
              <a:cs typeface="Arial"/>
            </a:endParaRPr>
          </a:p>
        </p:txBody>
      </p:sp>
      <p:sp>
        <p:nvSpPr>
          <p:cNvPr id="10" name="object 7">
            <a:extLst>
              <a:ext uri="{FF2B5EF4-FFF2-40B4-BE49-F238E27FC236}">
                <a16:creationId xmlns:a16="http://schemas.microsoft.com/office/drawing/2014/main" id="{57E215C7-4A7A-4EF3-9CEE-AF4E7A4F4F69}"/>
              </a:ext>
            </a:extLst>
          </p:cNvPr>
          <p:cNvSpPr/>
          <p:nvPr/>
        </p:nvSpPr>
        <p:spPr>
          <a:xfrm>
            <a:off x="1902823" y="2431433"/>
            <a:ext cx="6524244" cy="3352800"/>
          </a:xfrm>
          <a:prstGeom prst="rect">
            <a:avLst/>
          </a:prstGeom>
          <a:blipFill>
            <a:blip r:embed="rId2"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6534C0D7-2286-4421-B1AB-3C0FC1B806D8}"/>
              </a:ext>
            </a:extLst>
          </p:cNvPr>
          <p:cNvSpPr/>
          <p:nvPr/>
        </p:nvSpPr>
        <p:spPr>
          <a:xfrm>
            <a:off x="2582526" y="5384945"/>
            <a:ext cx="1367155" cy="288290"/>
          </a:xfrm>
          <a:custGeom>
            <a:avLst/>
            <a:gdLst/>
            <a:ahLst/>
            <a:cxnLst/>
            <a:rect l="l" t="t" r="r" b="b"/>
            <a:pathLst>
              <a:path w="1367155" h="288289">
                <a:moveTo>
                  <a:pt x="0" y="288036"/>
                </a:moveTo>
                <a:lnTo>
                  <a:pt x="1367028" y="288036"/>
                </a:lnTo>
                <a:lnTo>
                  <a:pt x="1367028" y="0"/>
                </a:lnTo>
                <a:lnTo>
                  <a:pt x="0" y="0"/>
                </a:lnTo>
                <a:lnTo>
                  <a:pt x="0" y="288036"/>
                </a:lnTo>
                <a:close/>
              </a:path>
            </a:pathLst>
          </a:custGeom>
          <a:ln w="9144">
            <a:solidFill>
              <a:srgbClr val="FF00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AE29322-1896-4921-80C8-3D219AEDA0DC}"/>
              </a:ext>
            </a:extLst>
          </p:cNvPr>
          <p:cNvSpPr/>
          <p:nvPr/>
        </p:nvSpPr>
        <p:spPr>
          <a:xfrm>
            <a:off x="1431906" y="1670957"/>
            <a:ext cx="358140" cy="360045"/>
          </a:xfrm>
          <a:custGeom>
            <a:avLst/>
            <a:gdLst/>
            <a:ahLst/>
            <a:cxnLst/>
            <a:rect l="l" t="t" r="r" b="b"/>
            <a:pathLst>
              <a:path w="358140" h="360044">
                <a:moveTo>
                  <a:pt x="179070" y="0"/>
                </a:moveTo>
                <a:lnTo>
                  <a:pt x="131467" y="6424"/>
                </a:lnTo>
                <a:lnTo>
                  <a:pt x="88691" y="24553"/>
                </a:lnTo>
                <a:lnTo>
                  <a:pt x="52449" y="52673"/>
                </a:lnTo>
                <a:lnTo>
                  <a:pt x="24448" y="89069"/>
                </a:lnTo>
                <a:lnTo>
                  <a:pt x="6396" y="132027"/>
                </a:lnTo>
                <a:lnTo>
                  <a:pt x="0" y="179832"/>
                </a:lnTo>
                <a:lnTo>
                  <a:pt x="6396" y="227636"/>
                </a:lnTo>
                <a:lnTo>
                  <a:pt x="24448" y="270594"/>
                </a:lnTo>
                <a:lnTo>
                  <a:pt x="52449" y="306990"/>
                </a:lnTo>
                <a:lnTo>
                  <a:pt x="88691" y="335110"/>
                </a:lnTo>
                <a:lnTo>
                  <a:pt x="131467" y="353239"/>
                </a:lnTo>
                <a:lnTo>
                  <a:pt x="179070" y="359663"/>
                </a:lnTo>
                <a:lnTo>
                  <a:pt x="226672" y="353239"/>
                </a:lnTo>
                <a:lnTo>
                  <a:pt x="269448" y="335110"/>
                </a:lnTo>
                <a:lnTo>
                  <a:pt x="305690" y="306990"/>
                </a:lnTo>
                <a:lnTo>
                  <a:pt x="333691" y="270594"/>
                </a:lnTo>
                <a:lnTo>
                  <a:pt x="351743" y="227636"/>
                </a:lnTo>
                <a:lnTo>
                  <a:pt x="358140" y="179832"/>
                </a:lnTo>
                <a:lnTo>
                  <a:pt x="351743" y="132027"/>
                </a:lnTo>
                <a:lnTo>
                  <a:pt x="333691" y="89069"/>
                </a:lnTo>
                <a:lnTo>
                  <a:pt x="305690" y="52673"/>
                </a:lnTo>
                <a:lnTo>
                  <a:pt x="269448" y="24553"/>
                </a:lnTo>
                <a:lnTo>
                  <a:pt x="226672" y="6424"/>
                </a:lnTo>
                <a:lnTo>
                  <a:pt x="179070" y="0"/>
                </a:lnTo>
                <a:close/>
              </a:path>
            </a:pathLst>
          </a:custGeom>
          <a:solidFill>
            <a:srgbClr val="FF0000"/>
          </a:solidFill>
        </p:spPr>
        <p:txBody>
          <a:bodyPr wrap="square" lIns="0" tIns="0" rIns="0" bIns="0" rtlCol="0"/>
          <a:lstStyle/>
          <a:p>
            <a:endParaRPr/>
          </a:p>
        </p:txBody>
      </p:sp>
      <p:sp>
        <p:nvSpPr>
          <p:cNvPr id="13" name="object 12">
            <a:extLst>
              <a:ext uri="{FF2B5EF4-FFF2-40B4-BE49-F238E27FC236}">
                <a16:creationId xmlns:a16="http://schemas.microsoft.com/office/drawing/2014/main" id="{DEC38971-B02D-4245-9DED-F04EDEE4C962}"/>
              </a:ext>
            </a:extLst>
          </p:cNvPr>
          <p:cNvSpPr txBox="1"/>
          <p:nvPr/>
        </p:nvSpPr>
        <p:spPr>
          <a:xfrm>
            <a:off x="1496321" y="1710073"/>
            <a:ext cx="229870" cy="258404"/>
          </a:xfrm>
          <a:prstGeom prst="rect">
            <a:avLst/>
          </a:prstGeom>
        </p:spPr>
        <p:txBody>
          <a:bodyPr vert="horz" wrap="square" lIns="0" tIns="12065" rIns="0" bIns="0" rtlCol="0">
            <a:spAutoFit/>
          </a:bodyPr>
          <a:lstStyle/>
          <a:p>
            <a:pPr marL="12700">
              <a:lnSpc>
                <a:spcPct val="100000"/>
              </a:lnSpc>
              <a:spcBef>
                <a:spcPts val="95"/>
              </a:spcBef>
            </a:pPr>
            <a:r>
              <a:rPr lang="en-US" sz="1600" dirty="0">
                <a:solidFill>
                  <a:srgbClr val="FFFFFF"/>
                </a:solidFill>
                <a:latin typeface="Times New Roman"/>
                <a:cs typeface="Times New Roman"/>
              </a:rPr>
              <a:t>13</a:t>
            </a:r>
            <a:endParaRPr sz="1600" dirty="0">
              <a:latin typeface="Times New Roman"/>
              <a:cs typeface="Times New Roman"/>
            </a:endParaRPr>
          </a:p>
        </p:txBody>
      </p:sp>
    </p:spTree>
    <p:extLst>
      <p:ext uri="{BB962C8B-B14F-4D97-AF65-F5344CB8AC3E}">
        <p14:creationId xmlns:p14="http://schemas.microsoft.com/office/powerpoint/2010/main" val="1193826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UPDATE</a:t>
            </a:r>
            <a:endParaRPr lang="es-PE" dirty="0"/>
          </a:p>
        </p:txBody>
      </p:sp>
      <p:sp>
        <p:nvSpPr>
          <p:cNvPr id="8" name="object 4">
            <a:extLst>
              <a:ext uri="{FF2B5EF4-FFF2-40B4-BE49-F238E27FC236}">
                <a16:creationId xmlns:a16="http://schemas.microsoft.com/office/drawing/2014/main" id="{D0E62AF0-E725-4720-B956-3EE087C7C9A9}"/>
              </a:ext>
            </a:extLst>
          </p:cNvPr>
          <p:cNvSpPr/>
          <p:nvPr/>
        </p:nvSpPr>
        <p:spPr>
          <a:xfrm>
            <a:off x="1017107" y="3518628"/>
            <a:ext cx="7007524" cy="2271153"/>
          </a:xfrm>
          <a:prstGeom prst="rect">
            <a:avLst/>
          </a:prstGeom>
          <a:blipFill>
            <a:blip r:embed="rId2" cstate="print"/>
            <a:stretch>
              <a:fillRect/>
            </a:stretch>
          </a:blipFill>
          <a:ln>
            <a:solidFill>
              <a:schemeClr val="bg1">
                <a:lumMod val="85000"/>
              </a:schemeClr>
            </a:solidFill>
          </a:ln>
        </p:spPr>
        <p:txBody>
          <a:bodyPr wrap="square" lIns="0" tIns="0" rIns="0" bIns="0" rtlCol="0"/>
          <a:lstStyle/>
          <a:p>
            <a:endParaRPr/>
          </a:p>
        </p:txBody>
      </p:sp>
      <p:sp>
        <p:nvSpPr>
          <p:cNvPr id="10" name="object 7">
            <a:extLst>
              <a:ext uri="{FF2B5EF4-FFF2-40B4-BE49-F238E27FC236}">
                <a16:creationId xmlns:a16="http://schemas.microsoft.com/office/drawing/2014/main" id="{35F2994D-294A-4375-AF1A-BC201E32FEF2}"/>
              </a:ext>
            </a:extLst>
          </p:cNvPr>
          <p:cNvSpPr txBox="1"/>
          <p:nvPr/>
        </p:nvSpPr>
        <p:spPr>
          <a:xfrm>
            <a:off x="483707" y="1551997"/>
            <a:ext cx="10441767" cy="751488"/>
          </a:xfrm>
          <a:prstGeom prst="rect">
            <a:avLst/>
          </a:prstGeom>
        </p:spPr>
        <p:txBody>
          <a:bodyPr vert="horz" wrap="square" lIns="0" tIns="12700" rIns="0" bIns="0" rtlCol="0">
            <a:spAutoFit/>
          </a:bodyPr>
          <a:lstStyle/>
          <a:p>
            <a:pPr marL="12700" marR="5080">
              <a:lnSpc>
                <a:spcPct val="100000"/>
              </a:lnSpc>
              <a:spcBef>
                <a:spcPts val="100"/>
              </a:spcBef>
            </a:pPr>
            <a:r>
              <a:rPr sz="2400" b="1" dirty="0">
                <a:latin typeface="Times New Roman"/>
                <a:cs typeface="Times New Roman"/>
              </a:rPr>
              <a:t>$set: </a:t>
            </a:r>
            <a:r>
              <a:rPr lang="en-US" sz="2400" dirty="0" err="1">
                <a:latin typeface="Times New Roman"/>
                <a:cs typeface="Times New Roman"/>
              </a:rPr>
              <a:t>P</a:t>
            </a:r>
            <a:r>
              <a:rPr sz="2400" spc="-5" dirty="0" err="1">
                <a:latin typeface="Times New Roman"/>
                <a:cs typeface="Times New Roman"/>
              </a:rPr>
              <a:t>ermite</a:t>
            </a:r>
            <a:r>
              <a:rPr sz="2400" spc="-5" dirty="0">
                <a:latin typeface="Times New Roman"/>
                <a:cs typeface="Times New Roman"/>
              </a:rPr>
              <a:t> </a:t>
            </a:r>
            <a:r>
              <a:rPr sz="2400" dirty="0">
                <a:latin typeface="Times New Roman"/>
                <a:cs typeface="Times New Roman"/>
              </a:rPr>
              <a:t>establecer un nuevo valor a un </a:t>
            </a:r>
            <a:r>
              <a:rPr sz="2400" spc="-5" dirty="0">
                <a:latin typeface="Times New Roman"/>
                <a:cs typeface="Times New Roman"/>
              </a:rPr>
              <a:t>campo </a:t>
            </a:r>
            <a:r>
              <a:rPr sz="2400" dirty="0">
                <a:latin typeface="Times New Roman"/>
                <a:cs typeface="Times New Roman"/>
              </a:rPr>
              <a:t>del  </a:t>
            </a:r>
            <a:r>
              <a:rPr sz="2400" spc="-5" dirty="0">
                <a:latin typeface="Times New Roman"/>
                <a:cs typeface="Times New Roman"/>
              </a:rPr>
              <a:t>documento. </a:t>
            </a:r>
            <a:r>
              <a:rPr sz="2400" spc="-10" dirty="0">
                <a:latin typeface="Times New Roman"/>
                <a:cs typeface="Times New Roman"/>
              </a:rPr>
              <a:t>Si </a:t>
            </a:r>
            <a:r>
              <a:rPr sz="2400" dirty="0">
                <a:latin typeface="Times New Roman"/>
                <a:cs typeface="Times New Roman"/>
              </a:rPr>
              <a:t>el </a:t>
            </a:r>
            <a:r>
              <a:rPr sz="2400" spc="-5" dirty="0">
                <a:latin typeface="Times New Roman"/>
                <a:cs typeface="Times New Roman"/>
              </a:rPr>
              <a:t>campo </a:t>
            </a:r>
            <a:r>
              <a:rPr sz="2400" dirty="0">
                <a:latin typeface="Times New Roman"/>
                <a:cs typeface="Times New Roman"/>
              </a:rPr>
              <a:t>no existe </a:t>
            </a:r>
            <a:r>
              <a:rPr sz="2400" spc="-5" dirty="0">
                <a:latin typeface="Times New Roman"/>
                <a:cs typeface="Times New Roman"/>
              </a:rPr>
              <a:t>actualmente </a:t>
            </a:r>
            <a:r>
              <a:rPr sz="2400" dirty="0">
                <a:latin typeface="Times New Roman"/>
                <a:cs typeface="Times New Roman"/>
              </a:rPr>
              <a:t>en el </a:t>
            </a:r>
            <a:r>
              <a:rPr sz="2400" spc="-5" dirty="0">
                <a:latin typeface="Times New Roman"/>
                <a:cs typeface="Times New Roman"/>
              </a:rPr>
              <a:t>documento,  </a:t>
            </a:r>
            <a:r>
              <a:rPr sz="2400" dirty="0">
                <a:latin typeface="Times New Roman"/>
                <a:cs typeface="Times New Roman"/>
              </a:rPr>
              <a:t>será creado</a:t>
            </a:r>
            <a:r>
              <a:rPr sz="2400" spc="-45" dirty="0">
                <a:latin typeface="Times New Roman"/>
                <a:cs typeface="Times New Roman"/>
              </a:rPr>
              <a:t> </a:t>
            </a:r>
            <a:r>
              <a:rPr sz="2400" spc="-5" dirty="0">
                <a:latin typeface="Times New Roman"/>
                <a:cs typeface="Times New Roman"/>
              </a:rPr>
              <a:t>automáticamente</a:t>
            </a:r>
            <a:endParaRPr sz="2400" dirty="0">
              <a:latin typeface="Times New Roman"/>
              <a:cs typeface="Times New Roman"/>
            </a:endParaRPr>
          </a:p>
        </p:txBody>
      </p:sp>
      <p:sp>
        <p:nvSpPr>
          <p:cNvPr id="11" name="object 10">
            <a:extLst>
              <a:ext uri="{FF2B5EF4-FFF2-40B4-BE49-F238E27FC236}">
                <a16:creationId xmlns:a16="http://schemas.microsoft.com/office/drawing/2014/main" id="{FBF12E34-8A83-49B2-8CB1-410081DE8264}"/>
              </a:ext>
            </a:extLst>
          </p:cNvPr>
          <p:cNvSpPr txBox="1"/>
          <p:nvPr/>
        </p:nvSpPr>
        <p:spPr>
          <a:xfrm>
            <a:off x="1017106" y="2545557"/>
            <a:ext cx="8918741" cy="754053"/>
          </a:xfrm>
          <a:prstGeom prst="rect">
            <a:avLst/>
          </a:prstGeom>
          <a:solidFill>
            <a:srgbClr val="000000"/>
          </a:solidFill>
        </p:spPr>
        <p:txBody>
          <a:bodyPr vert="horz" wrap="square" lIns="0" tIns="38100" rIns="0" bIns="0" rtlCol="0">
            <a:spAutoFit/>
          </a:bodyPr>
          <a:lstStyle/>
          <a:p>
            <a:pPr marL="90805">
              <a:lnSpc>
                <a:spcPct val="100000"/>
              </a:lnSpc>
              <a:spcBef>
                <a:spcPts val="300"/>
              </a:spcBef>
            </a:pPr>
            <a:r>
              <a:rPr sz="2200" spc="-5" dirty="0" err="1">
                <a:solidFill>
                  <a:srgbClr val="00FF99"/>
                </a:solidFill>
                <a:latin typeface="Times New Roman"/>
                <a:cs typeface="Times New Roman"/>
              </a:rPr>
              <a:t>db.usuarios.update</a:t>
            </a:r>
            <a:r>
              <a:rPr sz="2200" spc="-5" dirty="0">
                <a:solidFill>
                  <a:srgbClr val="00FF99"/>
                </a:solidFill>
                <a:latin typeface="Times New Roman"/>
                <a:cs typeface="Times New Roman"/>
              </a:rPr>
              <a:t>({ </a:t>
            </a:r>
            <a:r>
              <a:rPr sz="2200" dirty="0">
                <a:solidFill>
                  <a:srgbClr val="00FF99"/>
                </a:solidFill>
                <a:latin typeface="Times New Roman"/>
                <a:cs typeface="Times New Roman"/>
              </a:rPr>
              <a:t>edad:26, ciudad: </a:t>
            </a:r>
            <a:r>
              <a:rPr sz="2200" spc="-5" dirty="0">
                <a:solidFill>
                  <a:srgbClr val="00FF99"/>
                </a:solidFill>
                <a:latin typeface="Times New Roman"/>
                <a:cs typeface="Times New Roman"/>
              </a:rPr>
              <a:t>"Lima" </a:t>
            </a:r>
            <a:r>
              <a:rPr sz="2200" dirty="0">
                <a:solidFill>
                  <a:srgbClr val="00FF99"/>
                </a:solidFill>
                <a:latin typeface="Times New Roman"/>
                <a:cs typeface="Times New Roman"/>
              </a:rPr>
              <a:t>}, { $set: { edad: 33 }</a:t>
            </a:r>
            <a:r>
              <a:rPr sz="2200" spc="-100" dirty="0">
                <a:solidFill>
                  <a:srgbClr val="00FF99"/>
                </a:solidFill>
                <a:latin typeface="Times New Roman"/>
                <a:cs typeface="Times New Roman"/>
              </a:rPr>
              <a:t> </a:t>
            </a:r>
            <a:r>
              <a:rPr sz="2200" dirty="0">
                <a:solidFill>
                  <a:srgbClr val="00FF99"/>
                </a:solidFill>
                <a:latin typeface="Times New Roman"/>
                <a:cs typeface="Times New Roman"/>
              </a:rPr>
              <a:t>})</a:t>
            </a:r>
            <a:r>
              <a:rPr lang="en-US" sz="2200" dirty="0">
                <a:solidFill>
                  <a:srgbClr val="00FF99"/>
                </a:solidFill>
                <a:latin typeface="Times New Roman"/>
                <a:cs typeface="Times New Roman"/>
              </a:rPr>
              <a:t>;</a:t>
            </a:r>
          </a:p>
          <a:p>
            <a:pPr marL="90805">
              <a:lnSpc>
                <a:spcPct val="100000"/>
              </a:lnSpc>
              <a:spcBef>
                <a:spcPts val="300"/>
              </a:spcBef>
            </a:pPr>
            <a:endParaRPr sz="2200" dirty="0">
              <a:latin typeface="Times New Roman"/>
              <a:cs typeface="Times New Roman"/>
            </a:endParaRPr>
          </a:p>
        </p:txBody>
      </p:sp>
      <p:sp>
        <p:nvSpPr>
          <p:cNvPr id="12" name="object 13">
            <a:extLst>
              <a:ext uri="{FF2B5EF4-FFF2-40B4-BE49-F238E27FC236}">
                <a16:creationId xmlns:a16="http://schemas.microsoft.com/office/drawing/2014/main" id="{4B0CA9BD-B9B2-475C-AF66-72656600BBC2}"/>
              </a:ext>
            </a:extLst>
          </p:cNvPr>
          <p:cNvSpPr/>
          <p:nvPr/>
        </p:nvSpPr>
        <p:spPr>
          <a:xfrm>
            <a:off x="483707" y="2623280"/>
            <a:ext cx="358140" cy="360045"/>
          </a:xfrm>
          <a:custGeom>
            <a:avLst/>
            <a:gdLst/>
            <a:ahLst/>
            <a:cxnLst/>
            <a:rect l="l" t="t" r="r" b="b"/>
            <a:pathLst>
              <a:path w="358140" h="360045">
                <a:moveTo>
                  <a:pt x="179070" y="0"/>
                </a:moveTo>
                <a:lnTo>
                  <a:pt x="131467" y="6424"/>
                </a:lnTo>
                <a:lnTo>
                  <a:pt x="88691" y="24553"/>
                </a:lnTo>
                <a:lnTo>
                  <a:pt x="52449" y="52673"/>
                </a:lnTo>
                <a:lnTo>
                  <a:pt x="24448" y="89069"/>
                </a:lnTo>
                <a:lnTo>
                  <a:pt x="6396" y="132027"/>
                </a:lnTo>
                <a:lnTo>
                  <a:pt x="0" y="179831"/>
                </a:lnTo>
                <a:lnTo>
                  <a:pt x="6396" y="227636"/>
                </a:lnTo>
                <a:lnTo>
                  <a:pt x="24448" y="270594"/>
                </a:lnTo>
                <a:lnTo>
                  <a:pt x="52449" y="306990"/>
                </a:lnTo>
                <a:lnTo>
                  <a:pt x="88691" y="335110"/>
                </a:lnTo>
                <a:lnTo>
                  <a:pt x="131467" y="353239"/>
                </a:lnTo>
                <a:lnTo>
                  <a:pt x="179070" y="359663"/>
                </a:lnTo>
                <a:lnTo>
                  <a:pt x="226672" y="353239"/>
                </a:lnTo>
                <a:lnTo>
                  <a:pt x="269448" y="335110"/>
                </a:lnTo>
                <a:lnTo>
                  <a:pt x="305690" y="306990"/>
                </a:lnTo>
                <a:lnTo>
                  <a:pt x="333691" y="270594"/>
                </a:lnTo>
                <a:lnTo>
                  <a:pt x="351743" y="227636"/>
                </a:lnTo>
                <a:lnTo>
                  <a:pt x="358140" y="179831"/>
                </a:lnTo>
                <a:lnTo>
                  <a:pt x="351743" y="132027"/>
                </a:lnTo>
                <a:lnTo>
                  <a:pt x="333691" y="89069"/>
                </a:lnTo>
                <a:lnTo>
                  <a:pt x="305690" y="52673"/>
                </a:lnTo>
                <a:lnTo>
                  <a:pt x="269448" y="24553"/>
                </a:lnTo>
                <a:lnTo>
                  <a:pt x="226672" y="6424"/>
                </a:lnTo>
                <a:lnTo>
                  <a:pt x="179070" y="0"/>
                </a:lnTo>
                <a:close/>
              </a:path>
            </a:pathLst>
          </a:custGeom>
          <a:solidFill>
            <a:srgbClr val="FF0000"/>
          </a:solidFill>
        </p:spPr>
        <p:txBody>
          <a:bodyPr wrap="square" lIns="0" tIns="0" rIns="0" bIns="0" rtlCol="0"/>
          <a:lstStyle/>
          <a:p>
            <a:endParaRPr/>
          </a:p>
        </p:txBody>
      </p:sp>
      <p:sp>
        <p:nvSpPr>
          <p:cNvPr id="13" name="object 14">
            <a:extLst>
              <a:ext uri="{FF2B5EF4-FFF2-40B4-BE49-F238E27FC236}">
                <a16:creationId xmlns:a16="http://schemas.microsoft.com/office/drawing/2014/main" id="{C34F55F3-FB89-4A04-9864-3F98C12E7CB5}"/>
              </a:ext>
            </a:extLst>
          </p:cNvPr>
          <p:cNvSpPr txBox="1"/>
          <p:nvPr/>
        </p:nvSpPr>
        <p:spPr>
          <a:xfrm>
            <a:off x="548731" y="2663311"/>
            <a:ext cx="229870" cy="258404"/>
          </a:xfrm>
          <a:prstGeom prst="rect">
            <a:avLst/>
          </a:prstGeom>
        </p:spPr>
        <p:txBody>
          <a:bodyPr vert="horz" wrap="square" lIns="0" tIns="12065" rIns="0" bIns="0" rtlCol="0">
            <a:spAutoFit/>
          </a:bodyPr>
          <a:lstStyle/>
          <a:p>
            <a:pPr marL="12700">
              <a:lnSpc>
                <a:spcPct val="100000"/>
              </a:lnSpc>
              <a:spcBef>
                <a:spcPts val="95"/>
              </a:spcBef>
            </a:pPr>
            <a:r>
              <a:rPr lang="en-US" sz="1600" dirty="0">
                <a:solidFill>
                  <a:srgbClr val="FFFFFF"/>
                </a:solidFill>
                <a:latin typeface="Times New Roman"/>
                <a:cs typeface="Times New Roman"/>
              </a:rPr>
              <a:t>14</a:t>
            </a:r>
            <a:endParaRPr sz="1600" dirty="0">
              <a:latin typeface="Times New Roman"/>
              <a:cs typeface="Times New Roman"/>
            </a:endParaRPr>
          </a:p>
        </p:txBody>
      </p:sp>
    </p:spTree>
    <p:extLst>
      <p:ext uri="{BB962C8B-B14F-4D97-AF65-F5344CB8AC3E}">
        <p14:creationId xmlns:p14="http://schemas.microsoft.com/office/powerpoint/2010/main" val="156942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6146" name="Picture 2" descr="How Much Data is Generated Each Day?">
            <a:extLst>
              <a:ext uri="{FF2B5EF4-FFF2-40B4-BE49-F238E27FC236}">
                <a16:creationId xmlns:a16="http://schemas.microsoft.com/office/drawing/2014/main" id="{1AF5B756-0746-4CD2-8594-9E8BF23D5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53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DELETE</a:t>
            </a:r>
            <a:endParaRPr lang="es-PE" dirty="0"/>
          </a:p>
        </p:txBody>
      </p:sp>
      <p:sp>
        <p:nvSpPr>
          <p:cNvPr id="7" name="object 4">
            <a:extLst>
              <a:ext uri="{FF2B5EF4-FFF2-40B4-BE49-F238E27FC236}">
                <a16:creationId xmlns:a16="http://schemas.microsoft.com/office/drawing/2014/main" id="{17E50D8E-BF5C-4FA3-9E80-91053EFBB78A}"/>
              </a:ext>
            </a:extLst>
          </p:cNvPr>
          <p:cNvSpPr/>
          <p:nvPr/>
        </p:nvSpPr>
        <p:spPr>
          <a:xfrm>
            <a:off x="615742" y="2296530"/>
            <a:ext cx="7199080" cy="1441412"/>
          </a:xfrm>
          <a:prstGeom prst="rect">
            <a:avLst/>
          </a:prstGeom>
          <a:blipFill>
            <a:blip r:embed="rId2" cstate="print"/>
            <a:stretch>
              <a:fillRect/>
            </a:stretch>
          </a:blipFill>
        </p:spPr>
        <p:txBody>
          <a:bodyPr wrap="square" lIns="0" tIns="0" rIns="0" bIns="0" rtlCol="0"/>
          <a:lstStyle/>
          <a:p>
            <a:endParaRPr sz="2400"/>
          </a:p>
        </p:txBody>
      </p:sp>
      <p:sp>
        <p:nvSpPr>
          <p:cNvPr id="9" name="object 6">
            <a:extLst>
              <a:ext uri="{FF2B5EF4-FFF2-40B4-BE49-F238E27FC236}">
                <a16:creationId xmlns:a16="http://schemas.microsoft.com/office/drawing/2014/main" id="{91042349-41EC-407C-A03A-3461FAB58E4E}"/>
              </a:ext>
            </a:extLst>
          </p:cNvPr>
          <p:cNvSpPr txBox="1"/>
          <p:nvPr/>
        </p:nvSpPr>
        <p:spPr>
          <a:xfrm>
            <a:off x="615741" y="1403411"/>
            <a:ext cx="7860601" cy="382797"/>
          </a:xfrm>
          <a:prstGeom prst="rect">
            <a:avLst/>
          </a:prstGeom>
        </p:spPr>
        <p:txBody>
          <a:bodyPr vert="horz" wrap="square" lIns="0" tIns="13335" rIns="0" bIns="0" rtlCol="0">
            <a:spAutoFit/>
          </a:bodyPr>
          <a:lstStyle/>
          <a:p>
            <a:pPr marL="12700">
              <a:lnSpc>
                <a:spcPct val="100000"/>
              </a:lnSpc>
              <a:spcBef>
                <a:spcPts val="105"/>
              </a:spcBef>
            </a:pPr>
            <a:r>
              <a:rPr sz="2400" spc="-60" dirty="0">
                <a:latin typeface="Arial"/>
                <a:cs typeface="Arial"/>
              </a:rPr>
              <a:t>Esta</a:t>
            </a:r>
            <a:r>
              <a:rPr sz="2400" spc="-210" dirty="0">
                <a:latin typeface="Arial"/>
                <a:cs typeface="Arial"/>
              </a:rPr>
              <a:t> </a:t>
            </a:r>
            <a:r>
              <a:rPr sz="2400" spc="-20" dirty="0">
                <a:latin typeface="Arial"/>
                <a:cs typeface="Arial"/>
              </a:rPr>
              <a:t>operación</a:t>
            </a:r>
            <a:r>
              <a:rPr sz="2400" spc="-185" dirty="0">
                <a:latin typeface="Arial"/>
                <a:cs typeface="Arial"/>
              </a:rPr>
              <a:t> </a:t>
            </a:r>
            <a:r>
              <a:rPr sz="2400" spc="-5" dirty="0">
                <a:latin typeface="Arial"/>
                <a:cs typeface="Arial"/>
              </a:rPr>
              <a:t>eliminar</a:t>
            </a:r>
            <a:r>
              <a:rPr sz="2400" spc="-165" dirty="0">
                <a:latin typeface="Arial"/>
                <a:cs typeface="Arial"/>
              </a:rPr>
              <a:t> </a:t>
            </a:r>
            <a:r>
              <a:rPr sz="2400" spc="-15" dirty="0">
                <a:latin typeface="Arial"/>
                <a:cs typeface="Arial"/>
              </a:rPr>
              <a:t>el</a:t>
            </a:r>
            <a:r>
              <a:rPr sz="2400" spc="-125" dirty="0">
                <a:latin typeface="Arial"/>
                <a:cs typeface="Arial"/>
              </a:rPr>
              <a:t> </a:t>
            </a:r>
            <a:r>
              <a:rPr sz="2400" spc="-10" dirty="0">
                <a:latin typeface="Arial"/>
                <a:cs typeface="Arial"/>
              </a:rPr>
              <a:t>documento</a:t>
            </a:r>
            <a:r>
              <a:rPr sz="2400" spc="-180" dirty="0">
                <a:latin typeface="Arial"/>
                <a:cs typeface="Arial"/>
              </a:rPr>
              <a:t> </a:t>
            </a:r>
            <a:r>
              <a:rPr sz="2400" spc="-20" dirty="0">
                <a:latin typeface="Arial"/>
                <a:cs typeface="Arial"/>
              </a:rPr>
              <a:t>de</a:t>
            </a:r>
            <a:r>
              <a:rPr sz="2400" spc="-185" dirty="0">
                <a:latin typeface="Arial"/>
                <a:cs typeface="Arial"/>
              </a:rPr>
              <a:t> </a:t>
            </a:r>
            <a:r>
              <a:rPr sz="2400" spc="-10" dirty="0">
                <a:latin typeface="Arial"/>
                <a:cs typeface="Arial"/>
              </a:rPr>
              <a:t>la </a:t>
            </a:r>
            <a:r>
              <a:rPr sz="2400" spc="-35" dirty="0">
                <a:latin typeface="Arial"/>
                <a:cs typeface="Arial"/>
              </a:rPr>
              <a:t>colección.</a:t>
            </a:r>
            <a:endParaRPr sz="2400" dirty="0">
              <a:latin typeface="Arial"/>
              <a:cs typeface="Arial"/>
            </a:endParaRPr>
          </a:p>
        </p:txBody>
      </p:sp>
      <p:sp>
        <p:nvSpPr>
          <p:cNvPr id="13" name="object 7">
            <a:extLst>
              <a:ext uri="{FF2B5EF4-FFF2-40B4-BE49-F238E27FC236}">
                <a16:creationId xmlns:a16="http://schemas.microsoft.com/office/drawing/2014/main" id="{4E7C5537-E9B3-44BD-BA08-12D4EF476B98}"/>
              </a:ext>
            </a:extLst>
          </p:cNvPr>
          <p:cNvSpPr txBox="1"/>
          <p:nvPr/>
        </p:nvSpPr>
        <p:spPr>
          <a:xfrm>
            <a:off x="615741" y="5067978"/>
            <a:ext cx="11328019" cy="750847"/>
          </a:xfrm>
          <a:prstGeom prst="rect">
            <a:avLst/>
          </a:prstGeom>
        </p:spPr>
        <p:txBody>
          <a:bodyPr vert="horz" wrap="square" lIns="0" tIns="12065" rIns="0" bIns="0" rtlCol="0">
            <a:spAutoFit/>
          </a:bodyPr>
          <a:lstStyle/>
          <a:p>
            <a:pPr marL="12700">
              <a:lnSpc>
                <a:spcPct val="100000"/>
              </a:lnSpc>
              <a:spcBef>
                <a:spcPts val="95"/>
              </a:spcBef>
            </a:pPr>
            <a:r>
              <a:rPr sz="2400" spc="-5" dirty="0">
                <a:latin typeface="Times New Roman"/>
                <a:cs typeface="Times New Roman"/>
              </a:rPr>
              <a:t>El</a:t>
            </a:r>
            <a:r>
              <a:rPr sz="2400" spc="5" dirty="0">
                <a:latin typeface="Times New Roman"/>
                <a:cs typeface="Times New Roman"/>
              </a:rPr>
              <a:t> </a:t>
            </a:r>
            <a:r>
              <a:rPr sz="2400" spc="-10" dirty="0">
                <a:latin typeface="Times New Roman"/>
                <a:cs typeface="Times New Roman"/>
              </a:rPr>
              <a:t>parámetro</a:t>
            </a:r>
            <a:r>
              <a:rPr sz="2400" spc="75" dirty="0">
                <a:latin typeface="Times New Roman"/>
                <a:cs typeface="Times New Roman"/>
              </a:rPr>
              <a:t> </a:t>
            </a:r>
            <a:r>
              <a:rPr sz="2400" b="1" spc="-5" dirty="0">
                <a:latin typeface="Times New Roman"/>
                <a:cs typeface="Times New Roman"/>
              </a:rPr>
              <a:t>justOne</a:t>
            </a:r>
            <a:r>
              <a:rPr sz="2400" b="1" spc="50" dirty="0">
                <a:latin typeface="Times New Roman"/>
                <a:cs typeface="Times New Roman"/>
              </a:rPr>
              <a:t> </a:t>
            </a:r>
            <a:r>
              <a:rPr sz="2400" spc="-10" dirty="0">
                <a:latin typeface="Times New Roman"/>
                <a:cs typeface="Times New Roman"/>
              </a:rPr>
              <a:t>permite</a:t>
            </a:r>
            <a:r>
              <a:rPr sz="2400" spc="60" dirty="0">
                <a:latin typeface="Times New Roman"/>
                <a:cs typeface="Times New Roman"/>
              </a:rPr>
              <a:t> </a:t>
            </a:r>
            <a:r>
              <a:rPr sz="2400" dirty="0">
                <a:latin typeface="Times New Roman"/>
                <a:cs typeface="Times New Roman"/>
              </a:rPr>
              <a:t>indicar</a:t>
            </a:r>
            <a:r>
              <a:rPr sz="2400" spc="30" dirty="0">
                <a:latin typeface="Times New Roman"/>
                <a:cs typeface="Times New Roman"/>
              </a:rPr>
              <a:t> </a:t>
            </a:r>
            <a:r>
              <a:rPr sz="2400" spc="-5" dirty="0">
                <a:latin typeface="Times New Roman"/>
                <a:cs typeface="Times New Roman"/>
              </a:rPr>
              <a:t>al</a:t>
            </a:r>
            <a:r>
              <a:rPr sz="2400" spc="10" dirty="0">
                <a:latin typeface="Times New Roman"/>
                <a:cs typeface="Times New Roman"/>
              </a:rPr>
              <a:t> </a:t>
            </a:r>
            <a:r>
              <a:rPr sz="2400" spc="-10" dirty="0">
                <a:latin typeface="Times New Roman"/>
                <a:cs typeface="Times New Roman"/>
              </a:rPr>
              <a:t>método</a:t>
            </a:r>
            <a:r>
              <a:rPr sz="2400" spc="60" dirty="0">
                <a:latin typeface="Times New Roman"/>
                <a:cs typeface="Times New Roman"/>
              </a:rPr>
              <a:t> </a:t>
            </a:r>
            <a:r>
              <a:rPr sz="2400" spc="-10" dirty="0">
                <a:latin typeface="Times New Roman"/>
                <a:cs typeface="Times New Roman"/>
              </a:rPr>
              <a:t>remove()</a:t>
            </a:r>
            <a:r>
              <a:rPr sz="2400" spc="60" dirty="0">
                <a:latin typeface="Times New Roman"/>
                <a:cs typeface="Times New Roman"/>
              </a:rPr>
              <a:t> </a:t>
            </a:r>
            <a:r>
              <a:rPr sz="2400" spc="-5" dirty="0">
                <a:latin typeface="Times New Roman"/>
                <a:cs typeface="Times New Roman"/>
              </a:rPr>
              <a:t>si</a:t>
            </a:r>
            <a:r>
              <a:rPr sz="2400" spc="10" dirty="0">
                <a:latin typeface="Times New Roman"/>
                <a:cs typeface="Times New Roman"/>
              </a:rPr>
              <a:t> </a:t>
            </a:r>
            <a:r>
              <a:rPr sz="2400" spc="-10" dirty="0">
                <a:latin typeface="Times New Roman"/>
                <a:cs typeface="Times New Roman"/>
              </a:rPr>
              <a:t>queremos</a:t>
            </a:r>
            <a:r>
              <a:rPr sz="2400" spc="50" dirty="0">
                <a:latin typeface="Times New Roman"/>
                <a:cs typeface="Times New Roman"/>
              </a:rPr>
              <a:t> </a:t>
            </a:r>
            <a:r>
              <a:rPr sz="2400" spc="-5" dirty="0">
                <a:latin typeface="Times New Roman"/>
                <a:cs typeface="Times New Roman"/>
              </a:rPr>
              <a:t>eliminar</a:t>
            </a:r>
            <a:r>
              <a:rPr sz="2400" spc="60" dirty="0">
                <a:latin typeface="Times New Roman"/>
                <a:cs typeface="Times New Roman"/>
              </a:rPr>
              <a:t> </a:t>
            </a:r>
            <a:r>
              <a:rPr sz="2400" spc="-5" dirty="0" err="1">
                <a:latin typeface="Times New Roman"/>
                <a:cs typeface="Times New Roman"/>
              </a:rPr>
              <a:t>solamente</a:t>
            </a:r>
            <a:r>
              <a:rPr sz="2400" spc="65" dirty="0">
                <a:latin typeface="Times New Roman"/>
                <a:cs typeface="Times New Roman"/>
              </a:rPr>
              <a:t> </a:t>
            </a:r>
            <a:r>
              <a:rPr sz="2400" spc="-5" dirty="0">
                <a:latin typeface="Times New Roman"/>
                <a:cs typeface="Times New Roman"/>
              </a:rPr>
              <a:t>un</a:t>
            </a:r>
            <a:r>
              <a:rPr lang="en-US" sz="2400" dirty="0">
                <a:latin typeface="Times New Roman"/>
                <a:cs typeface="Times New Roman"/>
              </a:rPr>
              <a:t> </a:t>
            </a:r>
            <a:r>
              <a:rPr sz="2400" spc="-10" dirty="0" err="1">
                <a:latin typeface="Times New Roman"/>
                <a:cs typeface="Times New Roman"/>
              </a:rPr>
              <a:t>documento</a:t>
            </a:r>
            <a:r>
              <a:rPr sz="2400" spc="-10" dirty="0">
                <a:latin typeface="Times New Roman"/>
                <a:cs typeface="Times New Roman"/>
              </a:rPr>
              <a:t> </a:t>
            </a:r>
            <a:r>
              <a:rPr sz="2400" spc="-5" dirty="0">
                <a:latin typeface="Times New Roman"/>
                <a:cs typeface="Times New Roman"/>
              </a:rPr>
              <a:t>de todos los coincidentes. En ese caso, se debe pasar el valor true o</a:t>
            </a:r>
            <a:r>
              <a:rPr sz="2400" spc="285" dirty="0">
                <a:latin typeface="Times New Roman"/>
                <a:cs typeface="Times New Roman"/>
              </a:rPr>
              <a:t> </a:t>
            </a:r>
            <a:r>
              <a:rPr sz="2400" dirty="0">
                <a:latin typeface="Times New Roman"/>
                <a:cs typeface="Times New Roman"/>
              </a:rPr>
              <a:t>1.</a:t>
            </a:r>
          </a:p>
        </p:txBody>
      </p:sp>
      <p:sp>
        <p:nvSpPr>
          <p:cNvPr id="14" name="object 8">
            <a:extLst>
              <a:ext uri="{FF2B5EF4-FFF2-40B4-BE49-F238E27FC236}">
                <a16:creationId xmlns:a16="http://schemas.microsoft.com/office/drawing/2014/main" id="{E1A47E09-D0BD-4447-8EA5-A59377D743F1}"/>
              </a:ext>
            </a:extLst>
          </p:cNvPr>
          <p:cNvSpPr txBox="1"/>
          <p:nvPr/>
        </p:nvSpPr>
        <p:spPr>
          <a:xfrm>
            <a:off x="615742" y="3996118"/>
            <a:ext cx="9452085" cy="998350"/>
          </a:xfrm>
          <a:prstGeom prst="rect">
            <a:avLst/>
          </a:prstGeom>
          <a:solidFill>
            <a:schemeClr val="accent2">
              <a:lumMod val="40000"/>
              <a:lumOff val="60000"/>
            </a:schemeClr>
          </a:solidFill>
        </p:spPr>
        <p:txBody>
          <a:bodyPr vert="horz" wrap="square" lIns="0" tIns="36195" rIns="0" bIns="0" rtlCol="0">
            <a:spAutoFit/>
          </a:bodyPr>
          <a:lstStyle/>
          <a:p>
            <a:pPr marL="92075">
              <a:lnSpc>
                <a:spcPct val="100000"/>
              </a:lnSpc>
              <a:spcBef>
                <a:spcPts val="285"/>
              </a:spcBef>
            </a:pPr>
            <a:r>
              <a:rPr lang="en-US" sz="3000" b="1" spc="-5" dirty="0" err="1">
                <a:latin typeface="Times New Roman"/>
                <a:cs typeface="Times New Roman"/>
              </a:rPr>
              <a:t>Sintaxis</a:t>
            </a:r>
            <a:r>
              <a:rPr lang="en-US" sz="3000" b="1" spc="-5" dirty="0">
                <a:latin typeface="Times New Roman"/>
                <a:cs typeface="Times New Roman"/>
              </a:rPr>
              <a:t>: </a:t>
            </a:r>
            <a:r>
              <a:rPr sz="3000" spc="-5" dirty="0" err="1">
                <a:latin typeface="Times New Roman"/>
                <a:cs typeface="Times New Roman"/>
              </a:rPr>
              <a:t>db.collection.remove</a:t>
            </a:r>
            <a:r>
              <a:rPr sz="3000" spc="-5" dirty="0">
                <a:latin typeface="Times New Roman"/>
                <a:cs typeface="Times New Roman"/>
              </a:rPr>
              <a:t>(</a:t>
            </a:r>
            <a:r>
              <a:rPr sz="3000" spc="-40" dirty="0">
                <a:latin typeface="Times New Roman"/>
                <a:cs typeface="Times New Roman"/>
              </a:rPr>
              <a:t> </a:t>
            </a:r>
            <a:r>
              <a:rPr sz="3000" dirty="0">
                <a:latin typeface="Times New Roman"/>
                <a:cs typeface="Times New Roman"/>
              </a:rPr>
              <a:t>&lt;query&gt;,</a:t>
            </a:r>
            <a:r>
              <a:rPr lang="en-US" sz="3000" dirty="0">
                <a:latin typeface="Times New Roman"/>
                <a:cs typeface="Times New Roman"/>
              </a:rPr>
              <a:t> </a:t>
            </a:r>
            <a:r>
              <a:rPr sz="3000" dirty="0">
                <a:latin typeface="Times New Roman"/>
                <a:cs typeface="Times New Roman"/>
              </a:rPr>
              <a:t>&lt;justOne&gt;</a:t>
            </a:r>
            <a:r>
              <a:rPr sz="3000" spc="-40" dirty="0">
                <a:latin typeface="Times New Roman"/>
                <a:cs typeface="Times New Roman"/>
              </a:rPr>
              <a:t> </a:t>
            </a:r>
            <a:r>
              <a:rPr sz="3000" dirty="0">
                <a:latin typeface="Times New Roman"/>
                <a:cs typeface="Times New Roman"/>
              </a:rPr>
              <a:t>)</a:t>
            </a:r>
            <a:endParaRPr lang="en-US" sz="3000" dirty="0">
              <a:latin typeface="Times New Roman"/>
              <a:cs typeface="Times New Roman"/>
            </a:endParaRPr>
          </a:p>
          <a:p>
            <a:pPr marL="92075">
              <a:lnSpc>
                <a:spcPct val="100000"/>
              </a:lnSpc>
              <a:spcBef>
                <a:spcPts val="285"/>
              </a:spcBef>
            </a:pPr>
            <a:endParaRPr sz="3000" dirty="0">
              <a:latin typeface="Times New Roman"/>
              <a:cs typeface="Times New Roman"/>
            </a:endParaRPr>
          </a:p>
        </p:txBody>
      </p:sp>
    </p:spTree>
    <p:extLst>
      <p:ext uri="{BB962C8B-B14F-4D97-AF65-F5344CB8AC3E}">
        <p14:creationId xmlns:p14="http://schemas.microsoft.com/office/powerpoint/2010/main" val="238563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DELETE</a:t>
            </a:r>
            <a:endParaRPr lang="es-PE" dirty="0"/>
          </a:p>
        </p:txBody>
      </p:sp>
      <p:sp>
        <p:nvSpPr>
          <p:cNvPr id="11" name="object 4">
            <a:extLst>
              <a:ext uri="{FF2B5EF4-FFF2-40B4-BE49-F238E27FC236}">
                <a16:creationId xmlns:a16="http://schemas.microsoft.com/office/drawing/2014/main" id="{776842D4-A93C-423D-BEE7-25F6AF66671D}"/>
              </a:ext>
            </a:extLst>
          </p:cNvPr>
          <p:cNvSpPr txBox="1"/>
          <p:nvPr/>
        </p:nvSpPr>
        <p:spPr>
          <a:xfrm>
            <a:off x="1039395" y="1462102"/>
            <a:ext cx="5382895" cy="462280"/>
          </a:xfrm>
          <a:prstGeom prst="rect">
            <a:avLst/>
          </a:prstGeom>
          <a:solidFill>
            <a:srgbClr val="000000"/>
          </a:solidFill>
        </p:spPr>
        <p:txBody>
          <a:bodyPr vert="horz" wrap="square" lIns="0" tIns="35560" rIns="0" bIns="0" rtlCol="0">
            <a:spAutoFit/>
          </a:bodyPr>
          <a:lstStyle/>
          <a:p>
            <a:pPr marL="91440">
              <a:lnSpc>
                <a:spcPct val="100000"/>
              </a:lnSpc>
              <a:spcBef>
                <a:spcPts val="280"/>
              </a:spcBef>
            </a:pPr>
            <a:r>
              <a:rPr sz="2400" dirty="0">
                <a:solidFill>
                  <a:srgbClr val="00FF99"/>
                </a:solidFill>
                <a:latin typeface="Times New Roman"/>
                <a:cs typeface="Times New Roman"/>
              </a:rPr>
              <a:t>db.usuarios.remove({ edad: { </a:t>
            </a:r>
            <a:r>
              <a:rPr sz="2400" spc="-5" dirty="0">
                <a:solidFill>
                  <a:srgbClr val="00FF99"/>
                </a:solidFill>
                <a:latin typeface="Times New Roman"/>
                <a:cs typeface="Times New Roman"/>
              </a:rPr>
              <a:t>$gt: </a:t>
            </a:r>
            <a:r>
              <a:rPr sz="2400" dirty="0">
                <a:solidFill>
                  <a:srgbClr val="00FF99"/>
                </a:solidFill>
                <a:latin typeface="Times New Roman"/>
                <a:cs typeface="Times New Roman"/>
              </a:rPr>
              <a:t>30 }</a:t>
            </a:r>
            <a:r>
              <a:rPr sz="2400" spc="-95" dirty="0">
                <a:solidFill>
                  <a:srgbClr val="00FF99"/>
                </a:solidFill>
                <a:latin typeface="Times New Roman"/>
                <a:cs typeface="Times New Roman"/>
              </a:rPr>
              <a:t> </a:t>
            </a:r>
            <a:r>
              <a:rPr sz="2400" dirty="0">
                <a:solidFill>
                  <a:srgbClr val="00FF99"/>
                </a:solidFill>
                <a:latin typeface="Times New Roman"/>
                <a:cs typeface="Times New Roman"/>
              </a:rPr>
              <a:t>})</a:t>
            </a:r>
            <a:endParaRPr sz="2400">
              <a:latin typeface="Times New Roman"/>
              <a:cs typeface="Times New Roman"/>
            </a:endParaRPr>
          </a:p>
        </p:txBody>
      </p:sp>
      <p:sp>
        <p:nvSpPr>
          <p:cNvPr id="12" name="object 5">
            <a:extLst>
              <a:ext uri="{FF2B5EF4-FFF2-40B4-BE49-F238E27FC236}">
                <a16:creationId xmlns:a16="http://schemas.microsoft.com/office/drawing/2014/main" id="{CD9F00BD-53AA-4484-B3D2-0A8BA7250C24}"/>
              </a:ext>
            </a:extLst>
          </p:cNvPr>
          <p:cNvSpPr/>
          <p:nvPr/>
        </p:nvSpPr>
        <p:spPr>
          <a:xfrm>
            <a:off x="1045491" y="2089990"/>
            <a:ext cx="6844746" cy="2852492"/>
          </a:xfrm>
          <a:prstGeom prst="rect">
            <a:avLst/>
          </a:prstGeom>
          <a:blipFill>
            <a:blip r:embed="rId2" cstate="print"/>
            <a:stretch>
              <a:fillRect/>
            </a:stretch>
          </a:blipFill>
        </p:spPr>
        <p:txBody>
          <a:bodyPr wrap="square" lIns="0" tIns="0" rIns="0" bIns="0" rtlCol="0"/>
          <a:lstStyle/>
          <a:p>
            <a:endParaRPr/>
          </a:p>
        </p:txBody>
      </p:sp>
      <p:sp>
        <p:nvSpPr>
          <p:cNvPr id="19" name="object 6">
            <a:extLst>
              <a:ext uri="{FF2B5EF4-FFF2-40B4-BE49-F238E27FC236}">
                <a16:creationId xmlns:a16="http://schemas.microsoft.com/office/drawing/2014/main" id="{BF96138F-5AB8-4F3B-8FC6-7E4CF6D99754}"/>
              </a:ext>
            </a:extLst>
          </p:cNvPr>
          <p:cNvSpPr/>
          <p:nvPr/>
        </p:nvSpPr>
        <p:spPr>
          <a:xfrm>
            <a:off x="524283" y="1564209"/>
            <a:ext cx="358140" cy="360045"/>
          </a:xfrm>
          <a:custGeom>
            <a:avLst/>
            <a:gdLst/>
            <a:ahLst/>
            <a:cxnLst/>
            <a:rect l="l" t="t" r="r" b="b"/>
            <a:pathLst>
              <a:path w="358140" h="360044">
                <a:moveTo>
                  <a:pt x="179069" y="0"/>
                </a:moveTo>
                <a:lnTo>
                  <a:pt x="131467" y="6424"/>
                </a:lnTo>
                <a:lnTo>
                  <a:pt x="88691" y="24553"/>
                </a:lnTo>
                <a:lnTo>
                  <a:pt x="52449" y="52673"/>
                </a:lnTo>
                <a:lnTo>
                  <a:pt x="24448" y="89069"/>
                </a:lnTo>
                <a:lnTo>
                  <a:pt x="6396" y="132027"/>
                </a:lnTo>
                <a:lnTo>
                  <a:pt x="0" y="179831"/>
                </a:lnTo>
                <a:lnTo>
                  <a:pt x="6396" y="227636"/>
                </a:lnTo>
                <a:lnTo>
                  <a:pt x="24448" y="270594"/>
                </a:lnTo>
                <a:lnTo>
                  <a:pt x="52449" y="306990"/>
                </a:lnTo>
                <a:lnTo>
                  <a:pt x="88691" y="335110"/>
                </a:lnTo>
                <a:lnTo>
                  <a:pt x="131467" y="353239"/>
                </a:lnTo>
                <a:lnTo>
                  <a:pt x="179069" y="359663"/>
                </a:lnTo>
                <a:lnTo>
                  <a:pt x="226686" y="353239"/>
                </a:lnTo>
                <a:lnTo>
                  <a:pt x="269465" y="335110"/>
                </a:lnTo>
                <a:lnTo>
                  <a:pt x="305704" y="306990"/>
                </a:lnTo>
                <a:lnTo>
                  <a:pt x="333699" y="270594"/>
                </a:lnTo>
                <a:lnTo>
                  <a:pt x="351745" y="227636"/>
                </a:lnTo>
                <a:lnTo>
                  <a:pt x="358140" y="179831"/>
                </a:lnTo>
                <a:lnTo>
                  <a:pt x="351745" y="132027"/>
                </a:lnTo>
                <a:lnTo>
                  <a:pt x="333699" y="89069"/>
                </a:lnTo>
                <a:lnTo>
                  <a:pt x="305704" y="52673"/>
                </a:lnTo>
                <a:lnTo>
                  <a:pt x="269465" y="24553"/>
                </a:lnTo>
                <a:lnTo>
                  <a:pt x="226686" y="6424"/>
                </a:lnTo>
                <a:lnTo>
                  <a:pt x="179069" y="0"/>
                </a:lnTo>
                <a:close/>
              </a:path>
            </a:pathLst>
          </a:custGeom>
          <a:solidFill>
            <a:srgbClr val="FF0000"/>
          </a:solidFill>
        </p:spPr>
        <p:txBody>
          <a:bodyPr wrap="square" lIns="0" tIns="0" rIns="0" bIns="0" rtlCol="0"/>
          <a:lstStyle/>
          <a:p>
            <a:endParaRPr/>
          </a:p>
        </p:txBody>
      </p:sp>
      <p:sp>
        <p:nvSpPr>
          <p:cNvPr id="20" name="object 7">
            <a:extLst>
              <a:ext uri="{FF2B5EF4-FFF2-40B4-BE49-F238E27FC236}">
                <a16:creationId xmlns:a16="http://schemas.microsoft.com/office/drawing/2014/main" id="{5B997A31-A9BE-4310-B83E-8895291A031D}"/>
              </a:ext>
            </a:extLst>
          </p:cNvPr>
          <p:cNvSpPr txBox="1"/>
          <p:nvPr/>
        </p:nvSpPr>
        <p:spPr>
          <a:xfrm>
            <a:off x="588698" y="1603656"/>
            <a:ext cx="229870" cy="258404"/>
          </a:xfrm>
          <a:prstGeom prst="rect">
            <a:avLst/>
          </a:prstGeom>
        </p:spPr>
        <p:txBody>
          <a:bodyPr vert="horz" wrap="square" lIns="0" tIns="12065" rIns="0" bIns="0" rtlCol="0">
            <a:spAutoFit/>
          </a:bodyPr>
          <a:lstStyle/>
          <a:p>
            <a:pPr marL="12700">
              <a:lnSpc>
                <a:spcPct val="100000"/>
              </a:lnSpc>
              <a:spcBef>
                <a:spcPts val="95"/>
              </a:spcBef>
            </a:pPr>
            <a:r>
              <a:rPr lang="en-US" sz="1600" spc="-5" dirty="0">
                <a:solidFill>
                  <a:srgbClr val="FFFFFF"/>
                </a:solidFill>
                <a:latin typeface="Times New Roman"/>
                <a:cs typeface="Times New Roman"/>
              </a:rPr>
              <a:t>15</a:t>
            </a:r>
            <a:endParaRPr sz="1600" dirty="0">
              <a:latin typeface="Times New Roman"/>
              <a:cs typeface="Times New Roman"/>
            </a:endParaRPr>
          </a:p>
        </p:txBody>
      </p:sp>
      <p:sp>
        <p:nvSpPr>
          <p:cNvPr id="21" name="object 8">
            <a:extLst>
              <a:ext uri="{FF2B5EF4-FFF2-40B4-BE49-F238E27FC236}">
                <a16:creationId xmlns:a16="http://schemas.microsoft.com/office/drawing/2014/main" id="{712218D6-EEDD-4550-AF00-C5EEFAF5CBBC}"/>
              </a:ext>
            </a:extLst>
          </p:cNvPr>
          <p:cNvSpPr txBox="1"/>
          <p:nvPr/>
        </p:nvSpPr>
        <p:spPr>
          <a:xfrm>
            <a:off x="8275642" y="2829552"/>
            <a:ext cx="3762389" cy="1120820"/>
          </a:xfrm>
          <a:prstGeom prst="rect">
            <a:avLst/>
          </a:prstGeom>
        </p:spPr>
        <p:txBody>
          <a:bodyPr vert="horz" wrap="square" lIns="0" tIns="12700" rIns="0" bIns="0" rtlCol="0">
            <a:spAutoFit/>
          </a:bodyPr>
          <a:lstStyle/>
          <a:p>
            <a:pPr marL="12700" marR="5080">
              <a:lnSpc>
                <a:spcPct val="100000"/>
              </a:lnSpc>
              <a:spcBef>
                <a:spcPts val="100"/>
              </a:spcBef>
            </a:pPr>
            <a:r>
              <a:rPr lang="es-PE" sz="2400" spc="-5">
                <a:latin typeface="Times New Roman"/>
                <a:cs typeface="Times New Roman"/>
              </a:rPr>
              <a:t>Elimina </a:t>
            </a:r>
            <a:r>
              <a:rPr lang="es-PE" sz="2400">
                <a:latin typeface="Times New Roman"/>
                <a:cs typeface="Times New Roman"/>
              </a:rPr>
              <a:t>de </a:t>
            </a:r>
            <a:r>
              <a:rPr lang="es-PE" sz="2400" spc="-5">
                <a:latin typeface="Times New Roman"/>
                <a:cs typeface="Times New Roman"/>
              </a:rPr>
              <a:t>la </a:t>
            </a:r>
            <a:r>
              <a:rPr lang="es-PE" sz="2400">
                <a:latin typeface="Times New Roman"/>
                <a:cs typeface="Times New Roman"/>
              </a:rPr>
              <a:t>colección todos los usuarios cuya edad sea </a:t>
            </a:r>
            <a:r>
              <a:rPr lang="es-PE" sz="2400" spc="-5">
                <a:latin typeface="Times New Roman"/>
                <a:cs typeface="Times New Roman"/>
              </a:rPr>
              <a:t>mayor</a:t>
            </a:r>
            <a:r>
              <a:rPr lang="es-PE" sz="2400" spc="-190">
                <a:latin typeface="Times New Roman"/>
                <a:cs typeface="Times New Roman"/>
              </a:rPr>
              <a:t> que</a:t>
            </a:r>
            <a:r>
              <a:rPr lang="es-PE" sz="2400">
                <a:latin typeface="Times New Roman"/>
                <a:cs typeface="Times New Roman"/>
              </a:rPr>
              <a:t> </a:t>
            </a:r>
            <a:r>
              <a:rPr lang="es-PE" sz="2400" spc="5">
                <a:latin typeface="Times New Roman"/>
                <a:cs typeface="Times New Roman"/>
              </a:rPr>
              <a:t>30.</a:t>
            </a:r>
            <a:endParaRPr lang="es-PE" sz="2400">
              <a:latin typeface="Times New Roman"/>
              <a:cs typeface="Times New Roman"/>
            </a:endParaRPr>
          </a:p>
        </p:txBody>
      </p:sp>
      <p:sp>
        <p:nvSpPr>
          <p:cNvPr id="22" name="object 9">
            <a:extLst>
              <a:ext uri="{FF2B5EF4-FFF2-40B4-BE49-F238E27FC236}">
                <a16:creationId xmlns:a16="http://schemas.microsoft.com/office/drawing/2014/main" id="{7CEFACC3-9B37-459D-91A9-017E948D2349}"/>
              </a:ext>
            </a:extLst>
          </p:cNvPr>
          <p:cNvSpPr txBox="1"/>
          <p:nvPr/>
        </p:nvSpPr>
        <p:spPr>
          <a:xfrm>
            <a:off x="954399" y="5260699"/>
            <a:ext cx="6966584" cy="462280"/>
          </a:xfrm>
          <a:prstGeom prst="rect">
            <a:avLst/>
          </a:prstGeom>
          <a:solidFill>
            <a:srgbClr val="000000"/>
          </a:solidFill>
        </p:spPr>
        <p:txBody>
          <a:bodyPr vert="horz" wrap="square" lIns="0" tIns="35560" rIns="0" bIns="0" rtlCol="0">
            <a:spAutoFit/>
          </a:bodyPr>
          <a:lstStyle/>
          <a:p>
            <a:pPr marL="92075">
              <a:lnSpc>
                <a:spcPct val="100000"/>
              </a:lnSpc>
              <a:spcBef>
                <a:spcPts val="280"/>
              </a:spcBef>
            </a:pPr>
            <a:r>
              <a:rPr sz="2400" dirty="0">
                <a:solidFill>
                  <a:srgbClr val="00FF99"/>
                </a:solidFill>
                <a:latin typeface="Times New Roman"/>
                <a:cs typeface="Times New Roman"/>
              </a:rPr>
              <a:t>db.usuarios.remove({ edad: { </a:t>
            </a:r>
            <a:r>
              <a:rPr sz="2400" spc="-5" dirty="0">
                <a:solidFill>
                  <a:srgbClr val="00FF99"/>
                </a:solidFill>
                <a:latin typeface="Times New Roman"/>
                <a:cs typeface="Times New Roman"/>
              </a:rPr>
              <a:t>$gt: </a:t>
            </a:r>
            <a:r>
              <a:rPr sz="2400" dirty="0">
                <a:solidFill>
                  <a:srgbClr val="00FF99"/>
                </a:solidFill>
                <a:latin typeface="Times New Roman"/>
                <a:cs typeface="Times New Roman"/>
              </a:rPr>
              <a:t>30 } }, true</a:t>
            </a:r>
            <a:r>
              <a:rPr sz="2400" spc="-90" dirty="0">
                <a:solidFill>
                  <a:srgbClr val="00FF99"/>
                </a:solidFill>
                <a:latin typeface="Times New Roman"/>
                <a:cs typeface="Times New Roman"/>
              </a:rPr>
              <a:t> </a:t>
            </a:r>
            <a:r>
              <a:rPr sz="2400" dirty="0">
                <a:solidFill>
                  <a:srgbClr val="00FF99"/>
                </a:solidFill>
                <a:latin typeface="Times New Roman"/>
                <a:cs typeface="Times New Roman"/>
              </a:rPr>
              <a:t>)</a:t>
            </a:r>
            <a:endParaRPr sz="2400">
              <a:latin typeface="Times New Roman"/>
              <a:cs typeface="Times New Roman"/>
            </a:endParaRPr>
          </a:p>
        </p:txBody>
      </p:sp>
      <p:sp>
        <p:nvSpPr>
          <p:cNvPr id="23" name="object 10">
            <a:extLst>
              <a:ext uri="{FF2B5EF4-FFF2-40B4-BE49-F238E27FC236}">
                <a16:creationId xmlns:a16="http://schemas.microsoft.com/office/drawing/2014/main" id="{6D5209F1-D14E-4963-A9FD-AE42209C68F1}"/>
              </a:ext>
            </a:extLst>
          </p:cNvPr>
          <p:cNvSpPr/>
          <p:nvPr/>
        </p:nvSpPr>
        <p:spPr>
          <a:xfrm>
            <a:off x="457576" y="5310991"/>
            <a:ext cx="358140" cy="360045"/>
          </a:xfrm>
          <a:custGeom>
            <a:avLst/>
            <a:gdLst/>
            <a:ahLst/>
            <a:cxnLst/>
            <a:rect l="l" t="t" r="r" b="b"/>
            <a:pathLst>
              <a:path w="358140" h="360045">
                <a:moveTo>
                  <a:pt x="179069" y="0"/>
                </a:moveTo>
                <a:lnTo>
                  <a:pt x="131467" y="6424"/>
                </a:lnTo>
                <a:lnTo>
                  <a:pt x="88691" y="24553"/>
                </a:lnTo>
                <a:lnTo>
                  <a:pt x="52449" y="52673"/>
                </a:lnTo>
                <a:lnTo>
                  <a:pt x="24448" y="89069"/>
                </a:lnTo>
                <a:lnTo>
                  <a:pt x="6396" y="132027"/>
                </a:lnTo>
                <a:lnTo>
                  <a:pt x="0" y="179831"/>
                </a:lnTo>
                <a:lnTo>
                  <a:pt x="6396" y="227636"/>
                </a:lnTo>
                <a:lnTo>
                  <a:pt x="24448" y="270594"/>
                </a:lnTo>
                <a:lnTo>
                  <a:pt x="52449" y="306990"/>
                </a:lnTo>
                <a:lnTo>
                  <a:pt x="88691" y="335110"/>
                </a:lnTo>
                <a:lnTo>
                  <a:pt x="131467" y="353239"/>
                </a:lnTo>
                <a:lnTo>
                  <a:pt x="179069" y="359663"/>
                </a:lnTo>
                <a:lnTo>
                  <a:pt x="226686" y="353239"/>
                </a:lnTo>
                <a:lnTo>
                  <a:pt x="269465" y="335110"/>
                </a:lnTo>
                <a:lnTo>
                  <a:pt x="305704" y="306990"/>
                </a:lnTo>
                <a:lnTo>
                  <a:pt x="333699" y="270594"/>
                </a:lnTo>
                <a:lnTo>
                  <a:pt x="351745" y="227636"/>
                </a:lnTo>
                <a:lnTo>
                  <a:pt x="358140" y="179831"/>
                </a:lnTo>
                <a:lnTo>
                  <a:pt x="351745" y="132027"/>
                </a:lnTo>
                <a:lnTo>
                  <a:pt x="333699" y="89069"/>
                </a:lnTo>
                <a:lnTo>
                  <a:pt x="305704" y="52673"/>
                </a:lnTo>
                <a:lnTo>
                  <a:pt x="269465" y="24553"/>
                </a:lnTo>
                <a:lnTo>
                  <a:pt x="226686" y="6424"/>
                </a:lnTo>
                <a:lnTo>
                  <a:pt x="179069" y="0"/>
                </a:lnTo>
                <a:close/>
              </a:path>
            </a:pathLst>
          </a:custGeom>
          <a:solidFill>
            <a:srgbClr val="FF0000"/>
          </a:solidFill>
        </p:spPr>
        <p:txBody>
          <a:bodyPr wrap="square" lIns="0" tIns="0" rIns="0" bIns="0" rtlCol="0"/>
          <a:lstStyle/>
          <a:p>
            <a:endParaRPr/>
          </a:p>
        </p:txBody>
      </p:sp>
      <p:sp>
        <p:nvSpPr>
          <p:cNvPr id="24" name="object 11">
            <a:extLst>
              <a:ext uri="{FF2B5EF4-FFF2-40B4-BE49-F238E27FC236}">
                <a16:creationId xmlns:a16="http://schemas.microsoft.com/office/drawing/2014/main" id="{E3CC5179-6028-49B9-AF1A-564170B6A458}"/>
              </a:ext>
            </a:extLst>
          </p:cNvPr>
          <p:cNvSpPr txBox="1"/>
          <p:nvPr/>
        </p:nvSpPr>
        <p:spPr>
          <a:xfrm>
            <a:off x="521685" y="5351631"/>
            <a:ext cx="229870" cy="258404"/>
          </a:xfrm>
          <a:prstGeom prst="rect">
            <a:avLst/>
          </a:prstGeom>
        </p:spPr>
        <p:txBody>
          <a:bodyPr vert="horz" wrap="square" lIns="0" tIns="12065" rIns="0" bIns="0" rtlCol="0">
            <a:spAutoFit/>
          </a:bodyPr>
          <a:lstStyle/>
          <a:p>
            <a:pPr marL="12700">
              <a:lnSpc>
                <a:spcPct val="100000"/>
              </a:lnSpc>
              <a:spcBef>
                <a:spcPts val="95"/>
              </a:spcBef>
            </a:pPr>
            <a:r>
              <a:rPr lang="en-US" sz="1600" dirty="0">
                <a:solidFill>
                  <a:srgbClr val="FFFFFF"/>
                </a:solidFill>
                <a:latin typeface="Times New Roman"/>
                <a:cs typeface="Times New Roman"/>
              </a:rPr>
              <a:t>16</a:t>
            </a:r>
            <a:endParaRPr sz="1600" dirty="0">
              <a:latin typeface="Times New Roman"/>
              <a:cs typeface="Times New Roman"/>
            </a:endParaRPr>
          </a:p>
        </p:txBody>
      </p:sp>
    </p:spTree>
    <p:extLst>
      <p:ext uri="{BB962C8B-B14F-4D97-AF65-F5344CB8AC3E}">
        <p14:creationId xmlns:p14="http://schemas.microsoft.com/office/powerpoint/2010/main" val="1033814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CRUD - DELETE</a:t>
            </a:r>
            <a:endParaRPr lang="es-PE" dirty="0"/>
          </a:p>
        </p:txBody>
      </p:sp>
      <p:sp>
        <p:nvSpPr>
          <p:cNvPr id="13" name="object 4">
            <a:extLst>
              <a:ext uri="{FF2B5EF4-FFF2-40B4-BE49-F238E27FC236}">
                <a16:creationId xmlns:a16="http://schemas.microsoft.com/office/drawing/2014/main" id="{D946535D-529E-45FB-ABC0-81DC6D58D738}"/>
              </a:ext>
            </a:extLst>
          </p:cNvPr>
          <p:cNvSpPr txBox="1"/>
          <p:nvPr/>
        </p:nvSpPr>
        <p:spPr>
          <a:xfrm>
            <a:off x="1320361" y="3026809"/>
            <a:ext cx="5382895" cy="404598"/>
          </a:xfrm>
          <a:prstGeom prst="rect">
            <a:avLst/>
          </a:prstGeom>
          <a:solidFill>
            <a:srgbClr val="000000"/>
          </a:solidFill>
        </p:spPr>
        <p:txBody>
          <a:bodyPr vert="horz" wrap="square" lIns="0" tIns="34925" rIns="0" bIns="0" rtlCol="0">
            <a:spAutoFit/>
          </a:bodyPr>
          <a:lstStyle/>
          <a:p>
            <a:pPr marL="91440">
              <a:lnSpc>
                <a:spcPct val="100000"/>
              </a:lnSpc>
              <a:spcBef>
                <a:spcPts val="275"/>
              </a:spcBef>
            </a:pPr>
            <a:r>
              <a:rPr sz="2400" dirty="0">
                <a:solidFill>
                  <a:srgbClr val="00FF99"/>
                </a:solidFill>
                <a:latin typeface="Times New Roman"/>
                <a:cs typeface="Times New Roman"/>
              </a:rPr>
              <a:t>db.usuarios.drop()</a:t>
            </a:r>
            <a:endParaRPr sz="2400">
              <a:latin typeface="Times New Roman"/>
              <a:cs typeface="Times New Roman"/>
            </a:endParaRPr>
          </a:p>
        </p:txBody>
      </p:sp>
      <p:sp>
        <p:nvSpPr>
          <p:cNvPr id="14" name="object 5">
            <a:extLst>
              <a:ext uri="{FF2B5EF4-FFF2-40B4-BE49-F238E27FC236}">
                <a16:creationId xmlns:a16="http://schemas.microsoft.com/office/drawing/2014/main" id="{B908ADC3-F7E8-4615-9077-2934F5CE062A}"/>
              </a:ext>
            </a:extLst>
          </p:cNvPr>
          <p:cNvSpPr/>
          <p:nvPr/>
        </p:nvSpPr>
        <p:spPr>
          <a:xfrm>
            <a:off x="585793" y="1513134"/>
            <a:ext cx="358140" cy="360045"/>
          </a:xfrm>
          <a:custGeom>
            <a:avLst/>
            <a:gdLst/>
            <a:ahLst/>
            <a:cxnLst/>
            <a:rect l="l" t="t" r="r" b="b"/>
            <a:pathLst>
              <a:path w="358140" h="360044">
                <a:moveTo>
                  <a:pt x="179069" y="0"/>
                </a:moveTo>
                <a:lnTo>
                  <a:pt x="131467" y="6424"/>
                </a:lnTo>
                <a:lnTo>
                  <a:pt x="88691" y="24553"/>
                </a:lnTo>
                <a:lnTo>
                  <a:pt x="52449" y="52673"/>
                </a:lnTo>
                <a:lnTo>
                  <a:pt x="24448" y="89069"/>
                </a:lnTo>
                <a:lnTo>
                  <a:pt x="6396" y="132027"/>
                </a:lnTo>
                <a:lnTo>
                  <a:pt x="0" y="179831"/>
                </a:lnTo>
                <a:lnTo>
                  <a:pt x="6396" y="227636"/>
                </a:lnTo>
                <a:lnTo>
                  <a:pt x="24448" y="270594"/>
                </a:lnTo>
                <a:lnTo>
                  <a:pt x="52449" y="306990"/>
                </a:lnTo>
                <a:lnTo>
                  <a:pt x="88691" y="335110"/>
                </a:lnTo>
                <a:lnTo>
                  <a:pt x="131467" y="353239"/>
                </a:lnTo>
                <a:lnTo>
                  <a:pt x="179069" y="359663"/>
                </a:lnTo>
                <a:lnTo>
                  <a:pt x="226686" y="353239"/>
                </a:lnTo>
                <a:lnTo>
                  <a:pt x="269465" y="335110"/>
                </a:lnTo>
                <a:lnTo>
                  <a:pt x="305704" y="306990"/>
                </a:lnTo>
                <a:lnTo>
                  <a:pt x="333699" y="270594"/>
                </a:lnTo>
                <a:lnTo>
                  <a:pt x="351745" y="227636"/>
                </a:lnTo>
                <a:lnTo>
                  <a:pt x="358140" y="179831"/>
                </a:lnTo>
                <a:lnTo>
                  <a:pt x="351745" y="132027"/>
                </a:lnTo>
                <a:lnTo>
                  <a:pt x="333699" y="89069"/>
                </a:lnTo>
                <a:lnTo>
                  <a:pt x="305704" y="52673"/>
                </a:lnTo>
                <a:lnTo>
                  <a:pt x="269465" y="24553"/>
                </a:lnTo>
                <a:lnTo>
                  <a:pt x="226686" y="6424"/>
                </a:lnTo>
                <a:lnTo>
                  <a:pt x="179069" y="0"/>
                </a:lnTo>
                <a:close/>
              </a:path>
            </a:pathLst>
          </a:custGeom>
          <a:solidFill>
            <a:srgbClr val="FF0000"/>
          </a:solidFill>
        </p:spPr>
        <p:txBody>
          <a:bodyPr wrap="square" lIns="0" tIns="0" rIns="0" bIns="0" rtlCol="0"/>
          <a:lstStyle/>
          <a:p>
            <a:endParaRPr/>
          </a:p>
        </p:txBody>
      </p:sp>
      <p:sp>
        <p:nvSpPr>
          <p:cNvPr id="15" name="object 6">
            <a:extLst>
              <a:ext uri="{FF2B5EF4-FFF2-40B4-BE49-F238E27FC236}">
                <a16:creationId xmlns:a16="http://schemas.microsoft.com/office/drawing/2014/main" id="{5FBCEC75-D93C-40DB-88A8-D8F14366CA2A}"/>
              </a:ext>
            </a:extLst>
          </p:cNvPr>
          <p:cNvSpPr txBox="1"/>
          <p:nvPr/>
        </p:nvSpPr>
        <p:spPr>
          <a:xfrm>
            <a:off x="650208" y="1552581"/>
            <a:ext cx="229870" cy="258404"/>
          </a:xfrm>
          <a:prstGeom prst="rect">
            <a:avLst/>
          </a:prstGeom>
        </p:spPr>
        <p:txBody>
          <a:bodyPr vert="horz" wrap="square" lIns="0" tIns="12065" rIns="0" bIns="0" rtlCol="0">
            <a:spAutoFit/>
          </a:bodyPr>
          <a:lstStyle/>
          <a:p>
            <a:pPr marL="12700">
              <a:lnSpc>
                <a:spcPct val="100000"/>
              </a:lnSpc>
              <a:spcBef>
                <a:spcPts val="95"/>
              </a:spcBef>
            </a:pPr>
            <a:r>
              <a:rPr lang="en-US" sz="1600" spc="-5" dirty="0">
                <a:solidFill>
                  <a:srgbClr val="FFFFFF"/>
                </a:solidFill>
                <a:latin typeface="Times New Roman"/>
                <a:cs typeface="Times New Roman"/>
              </a:rPr>
              <a:t>17</a:t>
            </a:r>
            <a:endParaRPr sz="1600" dirty="0">
              <a:latin typeface="Times New Roman"/>
              <a:cs typeface="Times New Roman"/>
            </a:endParaRPr>
          </a:p>
        </p:txBody>
      </p:sp>
      <p:sp>
        <p:nvSpPr>
          <p:cNvPr id="16" name="object 7">
            <a:extLst>
              <a:ext uri="{FF2B5EF4-FFF2-40B4-BE49-F238E27FC236}">
                <a16:creationId xmlns:a16="http://schemas.microsoft.com/office/drawing/2014/main" id="{AC5DAA7C-5C0E-42A9-BFF0-EAC41C9EE519}"/>
              </a:ext>
            </a:extLst>
          </p:cNvPr>
          <p:cNvSpPr txBox="1"/>
          <p:nvPr/>
        </p:nvSpPr>
        <p:spPr>
          <a:xfrm>
            <a:off x="1320361" y="5125582"/>
            <a:ext cx="10340698" cy="689932"/>
          </a:xfrm>
          <a:prstGeom prst="rect">
            <a:avLst/>
          </a:prstGeom>
        </p:spPr>
        <p:txBody>
          <a:bodyPr vert="horz" wrap="square" lIns="0" tIns="12700" rIns="0" bIns="0" rtlCol="0">
            <a:spAutoFit/>
          </a:bodyPr>
          <a:lstStyle/>
          <a:p>
            <a:pPr marL="12700" marR="5080">
              <a:lnSpc>
                <a:spcPct val="100000"/>
              </a:lnSpc>
              <a:spcBef>
                <a:spcPts val="100"/>
              </a:spcBef>
            </a:pPr>
            <a:r>
              <a:rPr sz="2200" spc="-5" dirty="0">
                <a:latin typeface="Times New Roman"/>
                <a:cs typeface="Times New Roman"/>
              </a:rPr>
              <a:t>Si </a:t>
            </a:r>
            <a:r>
              <a:rPr sz="2200" dirty="0">
                <a:latin typeface="Times New Roman"/>
                <a:cs typeface="Times New Roman"/>
              </a:rPr>
              <a:t>queremos eliminar todos </a:t>
            </a:r>
            <a:r>
              <a:rPr sz="2200" spc="-5" dirty="0">
                <a:latin typeface="Times New Roman"/>
                <a:cs typeface="Times New Roman"/>
              </a:rPr>
              <a:t>los </a:t>
            </a:r>
            <a:r>
              <a:rPr sz="2200" dirty="0">
                <a:latin typeface="Times New Roman"/>
                <a:cs typeface="Times New Roman"/>
              </a:rPr>
              <a:t>documentos de una colección, </a:t>
            </a:r>
            <a:r>
              <a:rPr sz="2200" spc="-5" dirty="0">
                <a:latin typeface="Times New Roman"/>
                <a:cs typeface="Times New Roman"/>
              </a:rPr>
              <a:t>es  </a:t>
            </a:r>
            <a:r>
              <a:rPr sz="2200" dirty="0">
                <a:latin typeface="Times New Roman"/>
                <a:cs typeface="Times New Roman"/>
              </a:rPr>
              <a:t>recomendable utilizar el </a:t>
            </a:r>
            <a:r>
              <a:rPr sz="2200" spc="-5" dirty="0">
                <a:latin typeface="Times New Roman"/>
                <a:cs typeface="Times New Roman"/>
              </a:rPr>
              <a:t>método </a:t>
            </a:r>
            <a:r>
              <a:rPr sz="2200" dirty="0">
                <a:latin typeface="Times New Roman"/>
                <a:cs typeface="Times New Roman"/>
              </a:rPr>
              <a:t>drop(), que elimina la </a:t>
            </a:r>
            <a:r>
              <a:rPr sz="2200" b="1" dirty="0">
                <a:latin typeface="Times New Roman"/>
                <a:cs typeface="Times New Roman"/>
              </a:rPr>
              <a:t>colección</a:t>
            </a:r>
            <a:r>
              <a:rPr sz="2200" b="1" spc="-90" dirty="0">
                <a:latin typeface="Times New Roman"/>
                <a:cs typeface="Times New Roman"/>
              </a:rPr>
              <a:t> </a:t>
            </a:r>
            <a:r>
              <a:rPr sz="2200" b="1" dirty="0">
                <a:latin typeface="Times New Roman"/>
                <a:cs typeface="Times New Roman"/>
              </a:rPr>
              <a:t>completa</a:t>
            </a:r>
            <a:endParaRPr sz="2200" dirty="0">
              <a:latin typeface="Times New Roman"/>
              <a:cs typeface="Times New Roman"/>
            </a:endParaRPr>
          </a:p>
        </p:txBody>
      </p:sp>
      <p:sp>
        <p:nvSpPr>
          <p:cNvPr id="17" name="object 8">
            <a:extLst>
              <a:ext uri="{FF2B5EF4-FFF2-40B4-BE49-F238E27FC236}">
                <a16:creationId xmlns:a16="http://schemas.microsoft.com/office/drawing/2014/main" id="{000898AF-4D49-4B3D-AB41-5935ADB8D14E}"/>
              </a:ext>
            </a:extLst>
          </p:cNvPr>
          <p:cNvSpPr txBox="1"/>
          <p:nvPr/>
        </p:nvSpPr>
        <p:spPr>
          <a:xfrm>
            <a:off x="1320361" y="1462843"/>
            <a:ext cx="4693920" cy="404598"/>
          </a:xfrm>
          <a:prstGeom prst="rect">
            <a:avLst/>
          </a:prstGeom>
          <a:solidFill>
            <a:srgbClr val="000000"/>
          </a:solidFill>
        </p:spPr>
        <p:txBody>
          <a:bodyPr vert="horz" wrap="square" lIns="0" tIns="34925" rIns="0" bIns="0" rtlCol="0">
            <a:spAutoFit/>
          </a:bodyPr>
          <a:lstStyle/>
          <a:p>
            <a:pPr marL="90805">
              <a:lnSpc>
                <a:spcPct val="100000"/>
              </a:lnSpc>
              <a:spcBef>
                <a:spcPts val="275"/>
              </a:spcBef>
            </a:pPr>
            <a:r>
              <a:rPr sz="2400" spc="-5" dirty="0">
                <a:solidFill>
                  <a:srgbClr val="00FF99"/>
                </a:solidFill>
                <a:latin typeface="Times New Roman"/>
                <a:cs typeface="Times New Roman"/>
              </a:rPr>
              <a:t>db.usuarios.remove({})</a:t>
            </a:r>
            <a:endParaRPr sz="2400">
              <a:latin typeface="Times New Roman"/>
              <a:cs typeface="Times New Roman"/>
            </a:endParaRPr>
          </a:p>
        </p:txBody>
      </p:sp>
      <p:sp>
        <p:nvSpPr>
          <p:cNvPr id="18" name="object 9">
            <a:extLst>
              <a:ext uri="{FF2B5EF4-FFF2-40B4-BE49-F238E27FC236}">
                <a16:creationId xmlns:a16="http://schemas.microsoft.com/office/drawing/2014/main" id="{58620A58-3EED-4A56-AB9B-D12EEA3D4B42}"/>
              </a:ext>
            </a:extLst>
          </p:cNvPr>
          <p:cNvSpPr/>
          <p:nvPr/>
        </p:nvSpPr>
        <p:spPr>
          <a:xfrm>
            <a:off x="581221" y="3107640"/>
            <a:ext cx="358140" cy="353695"/>
          </a:xfrm>
          <a:custGeom>
            <a:avLst/>
            <a:gdLst/>
            <a:ahLst/>
            <a:cxnLst/>
            <a:rect l="l" t="t" r="r" b="b"/>
            <a:pathLst>
              <a:path w="358140" h="353695">
                <a:moveTo>
                  <a:pt x="179069" y="0"/>
                </a:moveTo>
                <a:lnTo>
                  <a:pt x="131467" y="6312"/>
                </a:lnTo>
                <a:lnTo>
                  <a:pt x="88691" y="24129"/>
                </a:lnTo>
                <a:lnTo>
                  <a:pt x="52449" y="51768"/>
                </a:lnTo>
                <a:lnTo>
                  <a:pt x="24448" y="87545"/>
                </a:lnTo>
                <a:lnTo>
                  <a:pt x="6396" y="129778"/>
                </a:lnTo>
                <a:lnTo>
                  <a:pt x="0" y="176783"/>
                </a:lnTo>
                <a:lnTo>
                  <a:pt x="6396" y="223789"/>
                </a:lnTo>
                <a:lnTo>
                  <a:pt x="24448" y="266022"/>
                </a:lnTo>
                <a:lnTo>
                  <a:pt x="52449" y="301799"/>
                </a:lnTo>
                <a:lnTo>
                  <a:pt x="88691" y="329437"/>
                </a:lnTo>
                <a:lnTo>
                  <a:pt x="131467" y="347255"/>
                </a:lnTo>
                <a:lnTo>
                  <a:pt x="179069" y="353567"/>
                </a:lnTo>
                <a:lnTo>
                  <a:pt x="226686" y="347255"/>
                </a:lnTo>
                <a:lnTo>
                  <a:pt x="269465" y="329437"/>
                </a:lnTo>
                <a:lnTo>
                  <a:pt x="305704" y="301799"/>
                </a:lnTo>
                <a:lnTo>
                  <a:pt x="333699" y="266022"/>
                </a:lnTo>
                <a:lnTo>
                  <a:pt x="351745" y="223789"/>
                </a:lnTo>
                <a:lnTo>
                  <a:pt x="358140" y="176783"/>
                </a:lnTo>
                <a:lnTo>
                  <a:pt x="351745" y="129778"/>
                </a:lnTo>
                <a:lnTo>
                  <a:pt x="333699" y="87545"/>
                </a:lnTo>
                <a:lnTo>
                  <a:pt x="305704" y="51768"/>
                </a:lnTo>
                <a:lnTo>
                  <a:pt x="269465" y="24129"/>
                </a:lnTo>
                <a:lnTo>
                  <a:pt x="226686" y="6312"/>
                </a:lnTo>
                <a:lnTo>
                  <a:pt x="179069" y="0"/>
                </a:lnTo>
                <a:close/>
              </a:path>
            </a:pathLst>
          </a:custGeom>
          <a:solidFill>
            <a:srgbClr val="FF0000"/>
          </a:solidFill>
        </p:spPr>
        <p:txBody>
          <a:bodyPr wrap="square" lIns="0" tIns="0" rIns="0" bIns="0" rtlCol="0"/>
          <a:lstStyle/>
          <a:p>
            <a:endParaRPr/>
          </a:p>
        </p:txBody>
      </p:sp>
      <p:sp>
        <p:nvSpPr>
          <p:cNvPr id="26" name="object 10">
            <a:extLst>
              <a:ext uri="{FF2B5EF4-FFF2-40B4-BE49-F238E27FC236}">
                <a16:creationId xmlns:a16="http://schemas.microsoft.com/office/drawing/2014/main" id="{6015CB3A-76E7-44F2-B73A-1C63D807C28B}"/>
              </a:ext>
            </a:extLst>
          </p:cNvPr>
          <p:cNvSpPr txBox="1"/>
          <p:nvPr/>
        </p:nvSpPr>
        <p:spPr>
          <a:xfrm>
            <a:off x="645331" y="3144597"/>
            <a:ext cx="229870" cy="258404"/>
          </a:xfrm>
          <a:prstGeom prst="rect">
            <a:avLst/>
          </a:prstGeom>
        </p:spPr>
        <p:txBody>
          <a:bodyPr vert="horz" wrap="square" lIns="0" tIns="12065" rIns="0" bIns="0" rtlCol="0">
            <a:spAutoFit/>
          </a:bodyPr>
          <a:lstStyle/>
          <a:p>
            <a:pPr marL="12700">
              <a:lnSpc>
                <a:spcPct val="100000"/>
              </a:lnSpc>
              <a:spcBef>
                <a:spcPts val="95"/>
              </a:spcBef>
            </a:pPr>
            <a:r>
              <a:rPr lang="en-US" sz="1600" dirty="0">
                <a:solidFill>
                  <a:srgbClr val="FFFFFF"/>
                </a:solidFill>
                <a:latin typeface="Times New Roman"/>
                <a:cs typeface="Times New Roman"/>
              </a:rPr>
              <a:t>18</a:t>
            </a:r>
            <a:endParaRPr sz="1600" dirty="0">
              <a:latin typeface="Times New Roman"/>
              <a:cs typeface="Times New Roman"/>
            </a:endParaRPr>
          </a:p>
        </p:txBody>
      </p:sp>
      <p:sp>
        <p:nvSpPr>
          <p:cNvPr id="27" name="object 11">
            <a:extLst>
              <a:ext uri="{FF2B5EF4-FFF2-40B4-BE49-F238E27FC236}">
                <a16:creationId xmlns:a16="http://schemas.microsoft.com/office/drawing/2014/main" id="{095BA53B-1675-4647-83B0-A06B5F9D84FE}"/>
              </a:ext>
            </a:extLst>
          </p:cNvPr>
          <p:cNvSpPr/>
          <p:nvPr/>
        </p:nvSpPr>
        <p:spPr>
          <a:xfrm>
            <a:off x="1320361" y="3590591"/>
            <a:ext cx="6607481" cy="1431597"/>
          </a:xfrm>
          <a:prstGeom prst="rect">
            <a:avLst/>
          </a:prstGeom>
          <a:blipFill>
            <a:blip r:embed="rId2" cstate="print"/>
            <a:stretch>
              <a:fillRect/>
            </a:stretch>
          </a:blipFill>
        </p:spPr>
        <p:txBody>
          <a:bodyPr wrap="square" lIns="0" tIns="0" rIns="0" bIns="0" rtlCol="0"/>
          <a:lstStyle/>
          <a:p>
            <a:endParaRPr dirty="0"/>
          </a:p>
        </p:txBody>
      </p:sp>
      <p:sp>
        <p:nvSpPr>
          <p:cNvPr id="28" name="object 12">
            <a:extLst>
              <a:ext uri="{FF2B5EF4-FFF2-40B4-BE49-F238E27FC236}">
                <a16:creationId xmlns:a16="http://schemas.microsoft.com/office/drawing/2014/main" id="{091176CD-1F1C-4BE8-80AE-2E834D9153E8}"/>
              </a:ext>
            </a:extLst>
          </p:cNvPr>
          <p:cNvSpPr txBox="1"/>
          <p:nvPr/>
        </p:nvSpPr>
        <p:spPr>
          <a:xfrm>
            <a:off x="1320361" y="1989539"/>
            <a:ext cx="9972850" cy="689932"/>
          </a:xfrm>
          <a:prstGeom prst="rect">
            <a:avLst/>
          </a:prstGeom>
        </p:spPr>
        <p:txBody>
          <a:bodyPr vert="horz" wrap="square" lIns="0" tIns="12700" rIns="0" bIns="0" rtlCol="0">
            <a:spAutoFit/>
          </a:bodyPr>
          <a:lstStyle/>
          <a:p>
            <a:pPr marL="12700" marR="5080">
              <a:lnSpc>
                <a:spcPct val="100000"/>
              </a:lnSpc>
              <a:spcBef>
                <a:spcPts val="100"/>
              </a:spcBef>
            </a:pPr>
            <a:r>
              <a:rPr sz="2200" dirty="0">
                <a:latin typeface="Times New Roman"/>
                <a:cs typeface="Times New Roman"/>
              </a:rPr>
              <a:t>Eliminar todos los documentos de una colección </a:t>
            </a:r>
            <a:r>
              <a:rPr sz="2200" spc="-5" dirty="0">
                <a:latin typeface="Times New Roman"/>
                <a:cs typeface="Times New Roman"/>
              </a:rPr>
              <a:t>si </a:t>
            </a:r>
            <a:r>
              <a:rPr sz="2200" dirty="0">
                <a:latin typeface="Times New Roman"/>
                <a:cs typeface="Times New Roman"/>
              </a:rPr>
              <a:t>no </a:t>
            </a:r>
            <a:r>
              <a:rPr sz="2200" spc="-5" dirty="0">
                <a:latin typeface="Times New Roman"/>
                <a:cs typeface="Times New Roman"/>
              </a:rPr>
              <a:t>se  </a:t>
            </a:r>
            <a:r>
              <a:rPr sz="2200" dirty="0">
                <a:latin typeface="Times New Roman"/>
                <a:cs typeface="Times New Roman"/>
              </a:rPr>
              <a:t>especifica una query o </a:t>
            </a:r>
            <a:r>
              <a:rPr sz="2200" spc="-5" dirty="0">
                <a:latin typeface="Times New Roman"/>
                <a:cs typeface="Times New Roman"/>
              </a:rPr>
              <a:t>si </a:t>
            </a:r>
            <a:r>
              <a:rPr sz="2200" dirty="0">
                <a:latin typeface="Times New Roman"/>
                <a:cs typeface="Times New Roman"/>
              </a:rPr>
              <a:t>ésta </a:t>
            </a:r>
            <a:r>
              <a:rPr sz="2200" spc="-5" dirty="0">
                <a:latin typeface="Times New Roman"/>
                <a:cs typeface="Times New Roman"/>
              </a:rPr>
              <a:t>está </a:t>
            </a:r>
            <a:r>
              <a:rPr sz="2200" dirty="0">
                <a:latin typeface="Times New Roman"/>
                <a:cs typeface="Times New Roman"/>
              </a:rPr>
              <a:t>vacía. La colección</a:t>
            </a:r>
            <a:r>
              <a:rPr sz="2200" spc="-95" dirty="0">
                <a:latin typeface="Times New Roman"/>
                <a:cs typeface="Times New Roman"/>
              </a:rPr>
              <a:t> </a:t>
            </a:r>
            <a:r>
              <a:rPr sz="2200" dirty="0">
                <a:latin typeface="Times New Roman"/>
                <a:cs typeface="Times New Roman"/>
              </a:rPr>
              <a:t>sigue  existiendo.</a:t>
            </a:r>
          </a:p>
        </p:txBody>
      </p:sp>
    </p:spTree>
    <p:extLst>
      <p:ext uri="{BB962C8B-B14F-4D97-AF65-F5344CB8AC3E}">
        <p14:creationId xmlns:p14="http://schemas.microsoft.com/office/powerpoint/2010/main" val="2956849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a:t>IMPORTAR DATOS</a:t>
            </a:r>
            <a:endParaRPr lang="es-PE" dirty="0"/>
          </a:p>
        </p:txBody>
      </p:sp>
      <p:sp>
        <p:nvSpPr>
          <p:cNvPr id="12" name="object 5">
            <a:extLst>
              <a:ext uri="{FF2B5EF4-FFF2-40B4-BE49-F238E27FC236}">
                <a16:creationId xmlns:a16="http://schemas.microsoft.com/office/drawing/2014/main" id="{7C6DBB37-E965-4784-976F-1C41DDCF5FA2}"/>
              </a:ext>
            </a:extLst>
          </p:cNvPr>
          <p:cNvSpPr txBox="1"/>
          <p:nvPr/>
        </p:nvSpPr>
        <p:spPr>
          <a:xfrm>
            <a:off x="1325378" y="1606894"/>
            <a:ext cx="9665063" cy="751488"/>
          </a:xfrm>
          <a:prstGeom prst="rect">
            <a:avLst/>
          </a:prstGeom>
        </p:spPr>
        <p:txBody>
          <a:bodyPr vert="horz" wrap="square" lIns="0" tIns="12700" rIns="0" bIns="0" rtlCol="0">
            <a:spAutoFit/>
          </a:bodyPr>
          <a:lstStyle/>
          <a:p>
            <a:pPr marL="12700" marR="5080">
              <a:lnSpc>
                <a:spcPct val="100000"/>
              </a:lnSpc>
              <a:spcBef>
                <a:spcPts val="100"/>
              </a:spcBef>
            </a:pPr>
            <a:r>
              <a:rPr lang="es-PE" sz="2400">
                <a:latin typeface="Times New Roman"/>
                <a:cs typeface="Times New Roman"/>
              </a:rPr>
              <a:t>Para </a:t>
            </a:r>
            <a:r>
              <a:rPr lang="es-PE" sz="2400" spc="-5">
                <a:latin typeface="Times New Roman"/>
                <a:cs typeface="Times New Roman"/>
              </a:rPr>
              <a:t>importar </a:t>
            </a:r>
            <a:r>
              <a:rPr lang="es-PE" sz="2400">
                <a:latin typeface="Times New Roman"/>
                <a:cs typeface="Times New Roman"/>
              </a:rPr>
              <a:t>datos </a:t>
            </a:r>
            <a:r>
              <a:rPr lang="es-PE" sz="2400" spc="-5">
                <a:latin typeface="Times New Roman"/>
                <a:cs typeface="Times New Roman"/>
              </a:rPr>
              <a:t>utilizaremos </a:t>
            </a:r>
            <a:r>
              <a:rPr lang="es-PE" sz="2400">
                <a:latin typeface="Times New Roman"/>
                <a:cs typeface="Times New Roman"/>
              </a:rPr>
              <a:t>el </a:t>
            </a:r>
            <a:r>
              <a:rPr lang="es-PE" sz="2400" spc="-5">
                <a:latin typeface="Times New Roman"/>
                <a:cs typeface="Times New Roman"/>
              </a:rPr>
              <a:t>comando </a:t>
            </a:r>
            <a:r>
              <a:rPr lang="es-PE" sz="2400" b="1">
                <a:latin typeface="Times New Roman"/>
                <a:cs typeface="Times New Roman"/>
              </a:rPr>
              <a:t>mongoimport</a:t>
            </a:r>
            <a:r>
              <a:rPr lang="es-PE" sz="2400">
                <a:latin typeface="Times New Roman"/>
                <a:cs typeface="Times New Roman"/>
              </a:rPr>
              <a:t>.  </a:t>
            </a:r>
            <a:r>
              <a:rPr lang="es-PE" sz="2400" spc="-5">
                <a:latin typeface="Times New Roman"/>
                <a:cs typeface="Times New Roman"/>
              </a:rPr>
              <a:t>Este comando es </a:t>
            </a:r>
            <a:r>
              <a:rPr lang="es-PE" sz="2400">
                <a:latin typeface="Times New Roman"/>
                <a:cs typeface="Times New Roman"/>
              </a:rPr>
              <a:t>capaz de </a:t>
            </a:r>
            <a:r>
              <a:rPr lang="es-PE" sz="2400" spc="-5">
                <a:latin typeface="Times New Roman"/>
                <a:cs typeface="Times New Roman"/>
              </a:rPr>
              <a:t>importar </a:t>
            </a:r>
            <a:r>
              <a:rPr lang="es-PE" sz="2400">
                <a:latin typeface="Times New Roman"/>
                <a:cs typeface="Times New Roman"/>
              </a:rPr>
              <a:t>datos en distintos  </a:t>
            </a:r>
            <a:r>
              <a:rPr lang="es-PE" sz="2400" spc="-5">
                <a:latin typeface="Times New Roman"/>
                <a:cs typeface="Times New Roman"/>
              </a:rPr>
              <a:t>formatos </a:t>
            </a:r>
            <a:r>
              <a:rPr lang="es-PE" sz="2400">
                <a:latin typeface="Times New Roman"/>
                <a:cs typeface="Times New Roman"/>
              </a:rPr>
              <a:t>a nuestra base de</a:t>
            </a:r>
            <a:r>
              <a:rPr lang="es-PE" sz="2400" spc="-20">
                <a:latin typeface="Times New Roman"/>
                <a:cs typeface="Times New Roman"/>
              </a:rPr>
              <a:t> </a:t>
            </a:r>
            <a:r>
              <a:rPr lang="es-PE" sz="2400">
                <a:latin typeface="Times New Roman"/>
                <a:cs typeface="Times New Roman"/>
              </a:rPr>
              <a:t>datos.</a:t>
            </a:r>
            <a:endParaRPr lang="es-PE" sz="2400" dirty="0">
              <a:latin typeface="Times New Roman"/>
              <a:cs typeface="Times New Roman"/>
            </a:endParaRPr>
          </a:p>
        </p:txBody>
      </p:sp>
      <p:sp>
        <p:nvSpPr>
          <p:cNvPr id="13" name="object 6">
            <a:extLst>
              <a:ext uri="{FF2B5EF4-FFF2-40B4-BE49-F238E27FC236}">
                <a16:creationId xmlns:a16="http://schemas.microsoft.com/office/drawing/2014/main" id="{6745CF9E-C8AA-46EA-9092-B0EA82618C64}"/>
              </a:ext>
            </a:extLst>
          </p:cNvPr>
          <p:cNvSpPr txBox="1"/>
          <p:nvPr/>
        </p:nvSpPr>
        <p:spPr>
          <a:xfrm>
            <a:off x="1325378" y="2707573"/>
            <a:ext cx="9665063" cy="774571"/>
          </a:xfrm>
          <a:prstGeom prst="rect">
            <a:avLst/>
          </a:prstGeom>
          <a:solidFill>
            <a:srgbClr val="FFEDCD"/>
          </a:solidFill>
        </p:spPr>
        <p:txBody>
          <a:bodyPr vert="horz" wrap="square" lIns="0" tIns="35560" rIns="0" bIns="0" rtlCol="0">
            <a:spAutoFit/>
          </a:bodyPr>
          <a:lstStyle/>
          <a:p>
            <a:pPr marL="91440" marR="261620">
              <a:lnSpc>
                <a:spcPct val="100000"/>
              </a:lnSpc>
              <a:spcBef>
                <a:spcPts val="280"/>
              </a:spcBef>
              <a:tabLst>
                <a:tab pos="3086735" algn="l"/>
                <a:tab pos="6676390" algn="l"/>
              </a:tabLst>
            </a:pPr>
            <a:r>
              <a:rPr lang="fr-FR" sz="2400" b="1" spc="-5" dirty="0" err="1">
                <a:latin typeface="Times New Roman"/>
                <a:cs typeface="Times New Roman"/>
              </a:rPr>
              <a:t>mongoimport</a:t>
            </a:r>
            <a:r>
              <a:rPr lang="fr-FR" sz="2400" spc="-5" dirty="0">
                <a:latin typeface="Times New Roman"/>
                <a:cs typeface="Times New Roman"/>
              </a:rPr>
              <a:t> --host localhost --port 27017 --</a:t>
            </a:r>
            <a:r>
              <a:rPr lang="fr-FR" sz="2400" spc="-5" dirty="0" err="1">
                <a:latin typeface="Times New Roman"/>
                <a:cs typeface="Times New Roman"/>
              </a:rPr>
              <a:t>db</a:t>
            </a:r>
            <a:r>
              <a:rPr lang="fr-FR" sz="2400" spc="-5" dirty="0">
                <a:latin typeface="Times New Roman"/>
                <a:cs typeface="Times New Roman"/>
              </a:rPr>
              <a:t> test --collection restaurants --drop --file d:/id/restaurant.json</a:t>
            </a:r>
            <a:endParaRPr lang="fr-FR" sz="2400" dirty="0">
              <a:latin typeface="Times New Roman"/>
              <a:cs typeface="Times New Roman"/>
            </a:endParaRPr>
          </a:p>
        </p:txBody>
      </p:sp>
      <p:pic>
        <p:nvPicPr>
          <p:cNvPr id="19" name="Picture 18">
            <a:extLst>
              <a:ext uri="{FF2B5EF4-FFF2-40B4-BE49-F238E27FC236}">
                <a16:creationId xmlns:a16="http://schemas.microsoft.com/office/drawing/2014/main" id="{B12918E3-003C-496F-93D5-E05EBD94C609}"/>
              </a:ext>
            </a:extLst>
          </p:cNvPr>
          <p:cNvPicPr>
            <a:picLocks noChangeAspect="1"/>
          </p:cNvPicPr>
          <p:nvPr/>
        </p:nvPicPr>
        <p:blipFill rotWithShape="1">
          <a:blip r:embed="rId3"/>
          <a:srcRect b="42318"/>
          <a:stretch/>
        </p:blipFill>
        <p:spPr>
          <a:xfrm>
            <a:off x="1236851" y="3831335"/>
            <a:ext cx="10334663" cy="1549244"/>
          </a:xfrm>
          <a:prstGeom prst="rect">
            <a:avLst/>
          </a:prstGeom>
          <a:ln>
            <a:solidFill>
              <a:schemeClr val="bg1">
                <a:lumMod val="75000"/>
              </a:schemeClr>
            </a:solidFill>
          </a:ln>
        </p:spPr>
      </p:pic>
    </p:spTree>
    <p:extLst>
      <p:ext uri="{BB962C8B-B14F-4D97-AF65-F5344CB8AC3E}">
        <p14:creationId xmlns:p14="http://schemas.microsoft.com/office/powerpoint/2010/main" val="342902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IMPORTAR DATOS</a:t>
            </a:r>
            <a:endParaRPr lang="es-PE" dirty="0"/>
          </a:p>
        </p:txBody>
      </p:sp>
      <p:sp>
        <p:nvSpPr>
          <p:cNvPr id="12" name="object 5">
            <a:extLst>
              <a:ext uri="{FF2B5EF4-FFF2-40B4-BE49-F238E27FC236}">
                <a16:creationId xmlns:a16="http://schemas.microsoft.com/office/drawing/2014/main" id="{7C6DBB37-E965-4784-976F-1C41DDCF5FA2}"/>
              </a:ext>
            </a:extLst>
          </p:cNvPr>
          <p:cNvSpPr txBox="1"/>
          <p:nvPr/>
        </p:nvSpPr>
        <p:spPr>
          <a:xfrm>
            <a:off x="1325378" y="1606894"/>
            <a:ext cx="9665063" cy="382156"/>
          </a:xfrm>
          <a:prstGeom prst="rect">
            <a:avLst/>
          </a:prstGeom>
        </p:spPr>
        <p:txBody>
          <a:bodyPr vert="horz" wrap="square" lIns="0" tIns="12700" rIns="0" bIns="0" rtlCol="0">
            <a:spAutoFit/>
          </a:bodyPr>
          <a:lstStyle/>
          <a:p>
            <a:pPr marL="12700" marR="5080">
              <a:lnSpc>
                <a:spcPct val="100000"/>
              </a:lnSpc>
              <a:spcBef>
                <a:spcPts val="100"/>
              </a:spcBef>
            </a:pPr>
            <a:r>
              <a:rPr lang="en-US" sz="2400" b="1" dirty="0">
                <a:latin typeface="Times New Roman"/>
                <a:cs typeface="Times New Roman"/>
              </a:rPr>
              <a:t>Carga de </a:t>
            </a:r>
            <a:r>
              <a:rPr lang="en-US" sz="2400" b="1" dirty="0" err="1">
                <a:latin typeface="Times New Roman"/>
                <a:cs typeface="Times New Roman"/>
              </a:rPr>
              <a:t>archivos</a:t>
            </a:r>
            <a:r>
              <a:rPr lang="en-US" sz="2400" b="1" dirty="0">
                <a:latin typeface="Times New Roman"/>
                <a:cs typeface="Times New Roman"/>
              </a:rPr>
              <a:t> csv</a:t>
            </a:r>
            <a:endParaRPr sz="2400" b="1" dirty="0">
              <a:latin typeface="Times New Roman"/>
              <a:cs typeface="Times New Roman"/>
            </a:endParaRPr>
          </a:p>
        </p:txBody>
      </p:sp>
      <p:sp>
        <p:nvSpPr>
          <p:cNvPr id="13" name="object 6">
            <a:extLst>
              <a:ext uri="{FF2B5EF4-FFF2-40B4-BE49-F238E27FC236}">
                <a16:creationId xmlns:a16="http://schemas.microsoft.com/office/drawing/2014/main" id="{6745CF9E-C8AA-46EA-9092-B0EA82618C64}"/>
              </a:ext>
            </a:extLst>
          </p:cNvPr>
          <p:cNvSpPr txBox="1"/>
          <p:nvPr/>
        </p:nvSpPr>
        <p:spPr>
          <a:xfrm>
            <a:off x="1325378" y="2284093"/>
            <a:ext cx="9926249" cy="774571"/>
          </a:xfrm>
          <a:prstGeom prst="rect">
            <a:avLst/>
          </a:prstGeom>
          <a:solidFill>
            <a:srgbClr val="FFEDCD"/>
          </a:solidFill>
        </p:spPr>
        <p:txBody>
          <a:bodyPr vert="horz" wrap="square" lIns="0" tIns="35560" rIns="0" bIns="0" rtlCol="0">
            <a:spAutoFit/>
          </a:bodyPr>
          <a:lstStyle/>
          <a:p>
            <a:pPr marL="91440" marR="261620">
              <a:lnSpc>
                <a:spcPct val="100000"/>
              </a:lnSpc>
              <a:spcBef>
                <a:spcPts val="280"/>
              </a:spcBef>
              <a:tabLst>
                <a:tab pos="3086735" algn="l"/>
                <a:tab pos="6676390" algn="l"/>
              </a:tabLst>
            </a:pPr>
            <a:r>
              <a:rPr lang="es-PE" sz="2400" b="1" spc="-5" dirty="0" err="1">
                <a:latin typeface="Times New Roman"/>
                <a:cs typeface="Times New Roman"/>
              </a:rPr>
              <a:t>mongoimport</a:t>
            </a:r>
            <a:r>
              <a:rPr lang="es-PE" sz="2400" b="1" spc="-5" dirty="0">
                <a:latin typeface="Times New Roman"/>
                <a:cs typeface="Times New Roman"/>
              </a:rPr>
              <a:t> </a:t>
            </a:r>
            <a:r>
              <a:rPr lang="es-PE" sz="2400" spc="-5" dirty="0">
                <a:latin typeface="Times New Roman"/>
                <a:cs typeface="Times New Roman"/>
              </a:rPr>
              <a:t>--host localhost --</a:t>
            </a:r>
            <a:r>
              <a:rPr lang="es-PE" sz="2400" spc="-5" dirty="0" err="1">
                <a:latin typeface="Times New Roman"/>
                <a:cs typeface="Times New Roman"/>
              </a:rPr>
              <a:t>db</a:t>
            </a:r>
            <a:r>
              <a:rPr lang="es-PE" sz="2400" spc="-5" dirty="0">
                <a:latin typeface="Times New Roman"/>
                <a:cs typeface="Times New Roman"/>
              </a:rPr>
              <a:t> </a:t>
            </a:r>
            <a:r>
              <a:rPr lang="es-PE" sz="2400" spc="-5" dirty="0" err="1">
                <a:latin typeface="Times New Roman"/>
                <a:cs typeface="Times New Roman"/>
              </a:rPr>
              <a:t>datasets</a:t>
            </a:r>
            <a:r>
              <a:rPr lang="es-PE" sz="2400" spc="-5" dirty="0">
                <a:latin typeface="Times New Roman"/>
                <a:cs typeface="Times New Roman"/>
              </a:rPr>
              <a:t> --</a:t>
            </a:r>
            <a:r>
              <a:rPr lang="es-PE" sz="2400" spc="-5" dirty="0" err="1">
                <a:latin typeface="Times New Roman"/>
                <a:cs typeface="Times New Roman"/>
              </a:rPr>
              <a:t>collection</a:t>
            </a:r>
            <a:r>
              <a:rPr lang="es-PE" sz="2400" spc="-5" dirty="0">
                <a:latin typeface="Times New Roman"/>
                <a:cs typeface="Times New Roman"/>
              </a:rPr>
              <a:t> </a:t>
            </a:r>
            <a:r>
              <a:rPr lang="es-PE" sz="2400" spc="-5" dirty="0" err="1">
                <a:latin typeface="Times New Roman"/>
                <a:cs typeface="Times New Roman"/>
              </a:rPr>
              <a:t>titanic</a:t>
            </a:r>
            <a:r>
              <a:rPr lang="es-PE" sz="2400" spc="-5" dirty="0">
                <a:latin typeface="Times New Roman"/>
                <a:cs typeface="Times New Roman"/>
              </a:rPr>
              <a:t> --</a:t>
            </a:r>
            <a:r>
              <a:rPr lang="es-PE" sz="2400" spc="-5" dirty="0" err="1">
                <a:latin typeface="Times New Roman"/>
                <a:cs typeface="Times New Roman"/>
              </a:rPr>
              <a:t>drop</a:t>
            </a:r>
            <a:r>
              <a:rPr lang="es-PE" sz="2400" spc="-5" dirty="0">
                <a:latin typeface="Times New Roman"/>
                <a:cs typeface="Times New Roman"/>
              </a:rPr>
              <a:t> --file d:/id/titanic.csv --</a:t>
            </a:r>
            <a:r>
              <a:rPr lang="es-PE" sz="2400" spc="-5" dirty="0" err="1">
                <a:latin typeface="Times New Roman"/>
                <a:cs typeface="Times New Roman"/>
              </a:rPr>
              <a:t>type</a:t>
            </a:r>
            <a:r>
              <a:rPr lang="es-PE" sz="2400" spc="-5" dirty="0">
                <a:latin typeface="Times New Roman"/>
                <a:cs typeface="Times New Roman"/>
              </a:rPr>
              <a:t> </a:t>
            </a:r>
            <a:r>
              <a:rPr lang="es-PE" sz="2400" spc="-5" dirty="0" err="1">
                <a:latin typeface="Times New Roman"/>
                <a:cs typeface="Times New Roman"/>
              </a:rPr>
              <a:t>csv</a:t>
            </a:r>
            <a:r>
              <a:rPr lang="es-PE" sz="2400" spc="-5" dirty="0">
                <a:latin typeface="Times New Roman"/>
                <a:cs typeface="Times New Roman"/>
              </a:rPr>
              <a:t> --</a:t>
            </a:r>
            <a:r>
              <a:rPr lang="es-PE" sz="2400" spc="-5" dirty="0" err="1">
                <a:latin typeface="Times New Roman"/>
                <a:cs typeface="Times New Roman"/>
              </a:rPr>
              <a:t>headerline</a:t>
            </a:r>
            <a:endParaRPr sz="2400" dirty="0">
              <a:latin typeface="Times New Roman"/>
              <a:cs typeface="Times New Roman"/>
            </a:endParaRPr>
          </a:p>
        </p:txBody>
      </p:sp>
      <p:pic>
        <p:nvPicPr>
          <p:cNvPr id="4" name="Picture 3">
            <a:extLst>
              <a:ext uri="{FF2B5EF4-FFF2-40B4-BE49-F238E27FC236}">
                <a16:creationId xmlns:a16="http://schemas.microsoft.com/office/drawing/2014/main" id="{F5A424D3-7748-495E-B812-80E8BF8760E4}"/>
              </a:ext>
            </a:extLst>
          </p:cNvPr>
          <p:cNvPicPr>
            <a:picLocks noChangeAspect="1"/>
          </p:cNvPicPr>
          <p:nvPr/>
        </p:nvPicPr>
        <p:blipFill>
          <a:blip r:embed="rId2"/>
          <a:stretch>
            <a:fillRect/>
          </a:stretch>
        </p:blipFill>
        <p:spPr>
          <a:xfrm>
            <a:off x="1233487" y="3507922"/>
            <a:ext cx="10487025" cy="1562100"/>
          </a:xfrm>
          <a:prstGeom prst="rect">
            <a:avLst/>
          </a:prstGeom>
          <a:ln>
            <a:solidFill>
              <a:schemeClr val="bg1">
                <a:lumMod val="75000"/>
              </a:schemeClr>
            </a:solidFill>
          </a:ln>
        </p:spPr>
      </p:pic>
    </p:spTree>
    <p:extLst>
      <p:ext uri="{BB962C8B-B14F-4D97-AF65-F5344CB8AC3E}">
        <p14:creationId xmlns:p14="http://schemas.microsoft.com/office/powerpoint/2010/main" val="314882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CÓDIGO JAVASCRIPT</a:t>
            </a:r>
            <a:endParaRPr lang="es-PE" dirty="0"/>
          </a:p>
        </p:txBody>
      </p:sp>
      <p:sp>
        <p:nvSpPr>
          <p:cNvPr id="9" name="TextBox 8">
            <a:extLst>
              <a:ext uri="{FF2B5EF4-FFF2-40B4-BE49-F238E27FC236}">
                <a16:creationId xmlns:a16="http://schemas.microsoft.com/office/drawing/2014/main" id="{E46813F3-B7B9-4FB4-BECE-D9828A444D66}"/>
              </a:ext>
            </a:extLst>
          </p:cNvPr>
          <p:cNvSpPr txBox="1"/>
          <p:nvPr/>
        </p:nvSpPr>
        <p:spPr>
          <a:xfrm>
            <a:off x="2356757" y="3264026"/>
            <a:ext cx="7478485" cy="2554545"/>
          </a:xfrm>
          <a:prstGeom prst="rect">
            <a:avLst/>
          </a:prstGeom>
          <a:noFill/>
        </p:spPr>
        <p:txBody>
          <a:bodyPr wrap="square">
            <a:spAutoFit/>
          </a:bodyPr>
          <a:lstStyle/>
          <a:p>
            <a:r>
              <a:rPr lang="es-PE" sz="2000" dirty="0">
                <a:solidFill>
                  <a:srgbClr val="008000"/>
                </a:solidFill>
                <a:highlight>
                  <a:srgbClr val="FFFFFF"/>
                </a:highlight>
                <a:latin typeface="Courier New" panose="02070309020205020404" pitchFamily="49" charset="0"/>
              </a:rPr>
              <a:t>//Es posible trabajar con datos primitivos</a:t>
            </a:r>
          </a:p>
          <a:p>
            <a:r>
              <a:rPr lang="es-PE" sz="2000" dirty="0">
                <a:solidFill>
                  <a:srgbClr val="000000"/>
                </a:solidFill>
                <a:highlight>
                  <a:srgbClr val="FFFFFF"/>
                </a:highlight>
                <a:latin typeface="Courier New" panose="02070309020205020404" pitchFamily="49" charset="0"/>
              </a:rPr>
              <a:t>a </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FF8000"/>
                </a:solidFill>
                <a:highlight>
                  <a:srgbClr val="FFFFFF"/>
                </a:highlight>
                <a:latin typeface="Courier New" panose="02070309020205020404" pitchFamily="49" charset="0"/>
              </a:rPr>
              <a:t>12</a:t>
            </a:r>
            <a:endParaRPr lang="es-PE" sz="2000" b="0" dirty="0">
              <a:solidFill>
                <a:srgbClr val="000000"/>
              </a:solidFill>
              <a:highlight>
                <a:srgbClr val="FFFFFF"/>
              </a:highlight>
              <a:latin typeface="Courier New" panose="02070309020205020404" pitchFamily="49" charset="0"/>
            </a:endParaRPr>
          </a:p>
          <a:p>
            <a:r>
              <a:rPr lang="es-PE" sz="2000" b="0" dirty="0" err="1">
                <a:solidFill>
                  <a:srgbClr val="000000"/>
                </a:solidFill>
                <a:highlight>
                  <a:srgbClr val="FFFFFF"/>
                </a:highlight>
                <a:latin typeface="Courier New" panose="02070309020205020404" pitchFamily="49" charset="0"/>
              </a:rPr>
              <a:t>print</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a</a:t>
            </a:r>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endParaRPr lang="es-PE" sz="2000" b="0" dirty="0">
              <a:solidFill>
                <a:srgbClr val="000000"/>
              </a:solidFill>
              <a:highlight>
                <a:srgbClr val="FFFFFF"/>
              </a:highlight>
              <a:latin typeface="Courier New" panose="02070309020205020404" pitchFamily="49" charset="0"/>
            </a:endParaRPr>
          </a:p>
          <a:p>
            <a:r>
              <a:rPr lang="es-PE" sz="2000" b="0" dirty="0">
                <a:solidFill>
                  <a:srgbClr val="008000"/>
                </a:solidFill>
                <a:highlight>
                  <a:srgbClr val="FFFFFF"/>
                </a:highlight>
                <a:latin typeface="Courier New" panose="02070309020205020404" pitchFamily="49" charset="0"/>
              </a:rPr>
              <a:t>//</a:t>
            </a:r>
            <a:r>
              <a:rPr lang="es-PE" sz="2000" b="0" dirty="0" err="1">
                <a:solidFill>
                  <a:srgbClr val="008000"/>
                </a:solidFill>
                <a:highlight>
                  <a:srgbClr val="FFFFFF"/>
                </a:highlight>
                <a:latin typeface="Courier New" panose="02070309020205020404" pitchFamily="49" charset="0"/>
              </a:rPr>
              <a:t>Tambien</a:t>
            </a:r>
            <a:r>
              <a:rPr lang="es-PE" sz="2000" b="0" dirty="0">
                <a:solidFill>
                  <a:srgbClr val="008000"/>
                </a:solidFill>
                <a:highlight>
                  <a:srgbClr val="FFFFFF"/>
                </a:highlight>
                <a:latin typeface="Courier New" panose="02070309020205020404" pitchFamily="49" charset="0"/>
              </a:rPr>
              <a:t> podemos trabajar con documentos</a:t>
            </a:r>
          </a:p>
          <a:p>
            <a:r>
              <a:rPr lang="es-PE" sz="2000" b="0" dirty="0" err="1">
                <a:solidFill>
                  <a:srgbClr val="000000"/>
                </a:solidFill>
                <a:highlight>
                  <a:srgbClr val="FFFFFF"/>
                </a:highlight>
                <a:latin typeface="Courier New" panose="02070309020205020404" pitchFamily="49" charset="0"/>
              </a:rPr>
              <a:t>doc</a:t>
            </a:r>
            <a:r>
              <a:rPr lang="es-PE" sz="2000" b="0" dirty="0">
                <a:solidFill>
                  <a:srgbClr val="000000"/>
                </a:solidFill>
                <a:highlight>
                  <a:srgbClr val="FFFFFF"/>
                </a:highlight>
                <a:latin typeface="Courier New" panose="02070309020205020404" pitchFamily="49" charset="0"/>
              </a:rPr>
              <a:t> </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nombre</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8080"/>
                </a:solidFill>
                <a:highlight>
                  <a:srgbClr val="FFFFFF"/>
                </a:highlight>
                <a:latin typeface="Courier New" panose="02070309020205020404" pitchFamily="49" charset="0"/>
              </a:rPr>
              <a:t>"Juan"</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apellido</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8080"/>
                </a:solidFill>
                <a:highlight>
                  <a:srgbClr val="FFFFFF"/>
                </a:highlight>
                <a:latin typeface="Courier New" panose="02070309020205020404" pitchFamily="49" charset="0"/>
              </a:rPr>
              <a:t>"Perez"</a:t>
            </a:r>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err="1">
                <a:solidFill>
                  <a:srgbClr val="000000"/>
                </a:solidFill>
                <a:highlight>
                  <a:srgbClr val="FFFFFF"/>
                </a:highlight>
                <a:latin typeface="Courier New" panose="02070309020205020404" pitchFamily="49" charset="0"/>
              </a:rPr>
              <a:t>db</a:t>
            </a:r>
            <a:r>
              <a:rPr lang="es-PE" sz="2000" b="1" dirty="0" err="1">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prueba</a:t>
            </a:r>
            <a:r>
              <a:rPr lang="es-PE" sz="2000" b="1" dirty="0" err="1">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insert</a:t>
            </a:r>
            <a:r>
              <a:rPr lang="es-PE" sz="2000" b="1" dirty="0">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doc</a:t>
            </a:r>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endParaRPr lang="es-PE" sz="2000" b="0" dirty="0">
              <a:solidFill>
                <a:srgbClr val="000000"/>
              </a:solidFill>
              <a:highlight>
                <a:srgbClr val="FFFFFF"/>
              </a:highlight>
              <a:latin typeface="Courier New" panose="02070309020205020404" pitchFamily="49" charset="0"/>
            </a:endParaRPr>
          </a:p>
        </p:txBody>
      </p:sp>
      <p:sp>
        <p:nvSpPr>
          <p:cNvPr id="14" name="object 4">
            <a:extLst>
              <a:ext uri="{FF2B5EF4-FFF2-40B4-BE49-F238E27FC236}">
                <a16:creationId xmlns:a16="http://schemas.microsoft.com/office/drawing/2014/main" id="{08CF029F-DD9D-4391-8466-BDB55086D5AE}"/>
              </a:ext>
            </a:extLst>
          </p:cNvPr>
          <p:cNvSpPr txBox="1"/>
          <p:nvPr/>
        </p:nvSpPr>
        <p:spPr>
          <a:xfrm>
            <a:off x="1404256" y="1721437"/>
            <a:ext cx="9818915" cy="1133002"/>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Lst>
            </a:pPr>
            <a:r>
              <a:rPr lang="es-PE" sz="2400" spc="-5">
                <a:latin typeface="Arial"/>
                <a:cs typeface="Arial"/>
              </a:rPr>
              <a:t>MongoDB posee un intérprete de Javascript que permita la ejecución de instrucciones en dicho lenguaje.</a:t>
            </a:r>
          </a:p>
          <a:p>
            <a:pPr marL="355600" marR="5080" indent="-342900">
              <a:lnSpc>
                <a:spcPct val="100000"/>
              </a:lnSpc>
              <a:spcBef>
                <a:spcPts val="95"/>
              </a:spcBef>
              <a:buFont typeface="Arial"/>
              <a:buChar char="•"/>
              <a:tabLst>
                <a:tab pos="354965" algn="l"/>
                <a:tab pos="355600" algn="l"/>
              </a:tabLst>
            </a:pPr>
            <a:r>
              <a:rPr lang="es-PE" sz="2400" spc="-5"/>
              <a:t>Puede ser muy útil para automatizar ciertas tareas.</a:t>
            </a:r>
            <a:endParaRPr lang="es-PE" sz="2400">
              <a:latin typeface="Arial"/>
              <a:cs typeface="Arial"/>
            </a:endParaRPr>
          </a:p>
        </p:txBody>
      </p:sp>
    </p:spTree>
    <p:extLst>
      <p:ext uri="{BB962C8B-B14F-4D97-AF65-F5344CB8AC3E}">
        <p14:creationId xmlns:p14="http://schemas.microsoft.com/office/powerpoint/2010/main" val="329778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D890-E14D-432A-BF1D-4DDDFC1B9FD5}"/>
              </a:ext>
            </a:extLst>
          </p:cNvPr>
          <p:cNvSpPr>
            <a:spLocks noGrp="1"/>
          </p:cNvSpPr>
          <p:nvPr>
            <p:ph type="title"/>
          </p:nvPr>
        </p:nvSpPr>
        <p:spPr/>
        <p:txBody>
          <a:bodyPr/>
          <a:lstStyle/>
          <a:p>
            <a:pPr algn="ctr"/>
            <a:r>
              <a:rPr lang="en-US" dirty="0"/>
              <a:t>CÓDIGO JAVASCRIPT</a:t>
            </a:r>
            <a:endParaRPr lang="es-PE" dirty="0"/>
          </a:p>
        </p:txBody>
      </p:sp>
      <p:sp>
        <p:nvSpPr>
          <p:cNvPr id="9" name="TextBox 8">
            <a:extLst>
              <a:ext uri="{FF2B5EF4-FFF2-40B4-BE49-F238E27FC236}">
                <a16:creationId xmlns:a16="http://schemas.microsoft.com/office/drawing/2014/main" id="{E46813F3-B7B9-4FB4-BECE-D9828A444D66}"/>
              </a:ext>
            </a:extLst>
          </p:cNvPr>
          <p:cNvSpPr txBox="1"/>
          <p:nvPr/>
        </p:nvSpPr>
        <p:spPr>
          <a:xfrm>
            <a:off x="1295399" y="1696483"/>
            <a:ext cx="9601201" cy="3785652"/>
          </a:xfrm>
          <a:prstGeom prst="rect">
            <a:avLst/>
          </a:prstGeom>
          <a:noFill/>
        </p:spPr>
        <p:txBody>
          <a:bodyPr wrap="square">
            <a:spAutoFit/>
          </a:bodyPr>
          <a:lstStyle/>
          <a:p>
            <a:r>
              <a:rPr lang="es-PE" sz="2000" b="0" dirty="0">
                <a:solidFill>
                  <a:srgbClr val="008000"/>
                </a:solidFill>
                <a:highlight>
                  <a:srgbClr val="FFFFFF"/>
                </a:highlight>
                <a:latin typeface="Courier New" panose="02070309020205020404" pitchFamily="49" charset="0"/>
              </a:rPr>
              <a:t>//Podemos trabajar con bucles</a:t>
            </a:r>
          </a:p>
          <a:p>
            <a:r>
              <a:rPr lang="nn-NO" sz="2000" b="1" dirty="0">
                <a:solidFill>
                  <a:srgbClr val="0000FF"/>
                </a:solidFill>
                <a:highlight>
                  <a:srgbClr val="FFFFFF"/>
                </a:highlight>
                <a:latin typeface="Courier New" panose="02070309020205020404" pitchFamily="49" charset="0"/>
              </a:rPr>
              <a:t>for</a:t>
            </a:r>
            <a:r>
              <a:rPr lang="nn-NO" sz="2000" b="1" dirty="0">
                <a:solidFill>
                  <a:srgbClr val="000080"/>
                </a:solidFill>
                <a:highlight>
                  <a:srgbClr val="FFFFFF"/>
                </a:highlight>
                <a:latin typeface="Courier New" panose="02070309020205020404" pitchFamily="49" charset="0"/>
              </a:rPr>
              <a:t>(</a:t>
            </a:r>
            <a:r>
              <a:rPr lang="nn-NO" sz="2000" b="0" dirty="0">
                <a:solidFill>
                  <a:srgbClr val="000000"/>
                </a:solidFill>
                <a:highlight>
                  <a:srgbClr val="FFFFFF"/>
                </a:highlight>
                <a:latin typeface="Courier New" panose="02070309020205020404" pitchFamily="49" charset="0"/>
              </a:rPr>
              <a:t>i </a:t>
            </a:r>
            <a:r>
              <a:rPr lang="nn-NO" sz="2000" b="1" dirty="0">
                <a:solidFill>
                  <a:srgbClr val="000080"/>
                </a:solidFill>
                <a:highlight>
                  <a:srgbClr val="FFFFFF"/>
                </a:highlight>
                <a:latin typeface="Courier New" panose="02070309020205020404" pitchFamily="49" charset="0"/>
              </a:rPr>
              <a:t>=</a:t>
            </a:r>
            <a:r>
              <a:rPr lang="nn-NO" sz="2000" b="0" dirty="0">
                <a:solidFill>
                  <a:srgbClr val="000000"/>
                </a:solidFill>
                <a:highlight>
                  <a:srgbClr val="FFFFFF"/>
                </a:highlight>
                <a:latin typeface="Courier New" panose="02070309020205020404" pitchFamily="49" charset="0"/>
              </a:rPr>
              <a:t> </a:t>
            </a:r>
            <a:r>
              <a:rPr lang="nn-NO" sz="2000" b="0" dirty="0">
                <a:solidFill>
                  <a:srgbClr val="FF8000"/>
                </a:solidFill>
                <a:highlight>
                  <a:srgbClr val="FFFFFF"/>
                </a:highlight>
                <a:latin typeface="Courier New" panose="02070309020205020404" pitchFamily="49" charset="0"/>
              </a:rPr>
              <a:t>0</a:t>
            </a:r>
            <a:r>
              <a:rPr lang="nn-NO" sz="2000" b="1" dirty="0">
                <a:solidFill>
                  <a:srgbClr val="000080"/>
                </a:solidFill>
                <a:highlight>
                  <a:srgbClr val="FFFFFF"/>
                </a:highlight>
                <a:latin typeface="Courier New" panose="02070309020205020404" pitchFamily="49" charset="0"/>
              </a:rPr>
              <a:t>;</a:t>
            </a:r>
            <a:r>
              <a:rPr lang="nn-NO" sz="2000" b="0" dirty="0">
                <a:solidFill>
                  <a:srgbClr val="000000"/>
                </a:solidFill>
                <a:highlight>
                  <a:srgbClr val="FFFFFF"/>
                </a:highlight>
                <a:latin typeface="Courier New" panose="02070309020205020404" pitchFamily="49" charset="0"/>
              </a:rPr>
              <a:t> i </a:t>
            </a:r>
            <a:r>
              <a:rPr lang="nn-NO" sz="2000" b="1" dirty="0">
                <a:solidFill>
                  <a:srgbClr val="000080"/>
                </a:solidFill>
                <a:highlight>
                  <a:srgbClr val="FFFFFF"/>
                </a:highlight>
                <a:latin typeface="Courier New" panose="02070309020205020404" pitchFamily="49" charset="0"/>
              </a:rPr>
              <a:t>&lt;</a:t>
            </a:r>
            <a:r>
              <a:rPr lang="nn-NO" sz="2000" b="0" dirty="0">
                <a:solidFill>
                  <a:srgbClr val="000000"/>
                </a:solidFill>
                <a:highlight>
                  <a:srgbClr val="FFFFFF"/>
                </a:highlight>
                <a:latin typeface="Courier New" panose="02070309020205020404" pitchFamily="49" charset="0"/>
              </a:rPr>
              <a:t> </a:t>
            </a:r>
            <a:r>
              <a:rPr lang="nn-NO" sz="2000" b="0" dirty="0">
                <a:solidFill>
                  <a:srgbClr val="FF8000"/>
                </a:solidFill>
                <a:highlight>
                  <a:srgbClr val="FFFFFF"/>
                </a:highlight>
                <a:latin typeface="Courier New" panose="02070309020205020404" pitchFamily="49" charset="0"/>
              </a:rPr>
              <a:t>20</a:t>
            </a:r>
            <a:r>
              <a:rPr lang="nn-NO" sz="2000" b="1" dirty="0">
                <a:solidFill>
                  <a:srgbClr val="000080"/>
                </a:solidFill>
                <a:highlight>
                  <a:srgbClr val="FFFFFF"/>
                </a:highlight>
                <a:latin typeface="Courier New" panose="02070309020205020404" pitchFamily="49" charset="0"/>
              </a:rPr>
              <a:t>;</a:t>
            </a:r>
            <a:r>
              <a:rPr lang="nn-NO" sz="2000" b="0" dirty="0">
                <a:solidFill>
                  <a:srgbClr val="000000"/>
                </a:solidFill>
                <a:highlight>
                  <a:srgbClr val="FFFFFF"/>
                </a:highlight>
                <a:latin typeface="Courier New" panose="02070309020205020404" pitchFamily="49" charset="0"/>
              </a:rPr>
              <a:t> i</a:t>
            </a:r>
            <a:r>
              <a:rPr lang="nn-NO" sz="2000" b="1" dirty="0">
                <a:solidFill>
                  <a:srgbClr val="000080"/>
                </a:solidFill>
                <a:highlight>
                  <a:srgbClr val="FFFFFF"/>
                </a:highlight>
                <a:latin typeface="Courier New" panose="02070309020205020404" pitchFamily="49" charset="0"/>
              </a:rPr>
              <a:t>++){</a:t>
            </a:r>
            <a:endParaRPr lang="nn-NO"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0" dirty="0" err="1">
                <a:solidFill>
                  <a:srgbClr val="000000"/>
                </a:solidFill>
                <a:highlight>
                  <a:srgbClr val="FFFFFF"/>
                </a:highlight>
                <a:latin typeface="Courier New" panose="02070309020205020404" pitchFamily="49" charset="0"/>
              </a:rPr>
              <a:t>db</a:t>
            </a:r>
            <a:r>
              <a:rPr lang="es-PE" sz="2000" b="1" dirty="0" err="1">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prueba</a:t>
            </a:r>
            <a:r>
              <a:rPr lang="es-PE" sz="2000" b="1" dirty="0" err="1">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insert</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nombre</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8080"/>
                </a:solidFill>
                <a:highlight>
                  <a:srgbClr val="FFFFFF"/>
                </a:highlight>
                <a:latin typeface="Courier New" panose="02070309020205020404" pitchFamily="49" charset="0"/>
              </a:rPr>
              <a:t>"nombre"</a:t>
            </a:r>
            <a:r>
              <a:rPr lang="es-PE" sz="2000" b="0" dirty="0">
                <a:solidFill>
                  <a:srgbClr val="000000"/>
                </a:solidFill>
                <a:highlight>
                  <a:srgbClr val="FFFFFF"/>
                </a:highlight>
                <a:latin typeface="Courier New" panose="02070309020205020404" pitchFamily="49" charset="0"/>
              </a:rPr>
              <a:t> </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i</a:t>
            </a:r>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apellido</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8080"/>
                </a:solidFill>
                <a:highlight>
                  <a:srgbClr val="FFFFFF"/>
                </a:highlight>
                <a:latin typeface="Courier New" panose="02070309020205020404" pitchFamily="49" charset="0"/>
              </a:rPr>
              <a:t>"apellido"</a:t>
            </a:r>
            <a:r>
              <a:rPr lang="es-PE" sz="2000" b="0" dirty="0">
                <a:solidFill>
                  <a:srgbClr val="000000"/>
                </a:solidFill>
                <a:highlight>
                  <a:srgbClr val="FFFFFF"/>
                </a:highlight>
                <a:latin typeface="Courier New" panose="02070309020205020404" pitchFamily="49" charset="0"/>
              </a:rPr>
              <a:t> </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i</a:t>
            </a:r>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endParaRPr lang="es-PE" sz="2000" b="0" dirty="0">
              <a:solidFill>
                <a:srgbClr val="000000"/>
              </a:solidFill>
              <a:highlight>
                <a:srgbClr val="FFFFFF"/>
              </a:highlight>
              <a:latin typeface="Courier New" panose="02070309020205020404" pitchFamily="49" charset="0"/>
            </a:endParaRPr>
          </a:p>
          <a:p>
            <a:r>
              <a:rPr lang="es-PE" sz="2000" b="0" dirty="0">
                <a:solidFill>
                  <a:srgbClr val="008000"/>
                </a:solidFill>
                <a:highlight>
                  <a:srgbClr val="FFFFFF"/>
                </a:highlight>
                <a:latin typeface="Courier New" panose="02070309020205020404" pitchFamily="49" charset="0"/>
              </a:rPr>
              <a:t>//</a:t>
            </a:r>
            <a:r>
              <a:rPr lang="es-PE" sz="2000" b="0" dirty="0" err="1">
                <a:solidFill>
                  <a:srgbClr val="008000"/>
                </a:solidFill>
                <a:highlight>
                  <a:srgbClr val="FFFFFF"/>
                </a:highlight>
                <a:latin typeface="Courier New" panose="02070309020205020404" pitchFamily="49" charset="0"/>
              </a:rPr>
              <a:t>Tambien</a:t>
            </a:r>
            <a:r>
              <a:rPr lang="es-PE" sz="2000" b="0" dirty="0">
                <a:solidFill>
                  <a:srgbClr val="008000"/>
                </a:solidFill>
                <a:highlight>
                  <a:srgbClr val="FFFFFF"/>
                </a:highlight>
                <a:latin typeface="Courier New" panose="02070309020205020404" pitchFamily="49" charset="0"/>
              </a:rPr>
              <a:t> con funciones</a:t>
            </a:r>
          </a:p>
          <a:p>
            <a:r>
              <a:rPr lang="es-PE" sz="2000" b="1" dirty="0" err="1">
                <a:solidFill>
                  <a:srgbClr val="0000FF"/>
                </a:solidFill>
                <a:highlight>
                  <a:srgbClr val="FFFFFF"/>
                </a:highlight>
                <a:latin typeface="Courier New" panose="02070309020205020404" pitchFamily="49" charset="0"/>
              </a:rPr>
              <a:t>function</a:t>
            </a:r>
            <a:r>
              <a:rPr lang="es-PE" sz="2000" b="0" dirty="0">
                <a:solidFill>
                  <a:srgbClr val="000000"/>
                </a:solidFill>
                <a:highlight>
                  <a:srgbClr val="FFFFFF"/>
                </a:highlight>
                <a:latin typeface="Courier New" panose="02070309020205020404" pitchFamily="49" charset="0"/>
              </a:rPr>
              <a:t> </a:t>
            </a:r>
            <a:r>
              <a:rPr lang="es-PE" sz="2000" b="0" dirty="0" err="1">
                <a:solidFill>
                  <a:srgbClr val="000000"/>
                </a:solidFill>
                <a:highlight>
                  <a:srgbClr val="FFFFFF"/>
                </a:highlight>
                <a:latin typeface="Courier New" panose="02070309020205020404" pitchFamily="49" charset="0"/>
              </a:rPr>
              <a:t>obtenerDocumento</a:t>
            </a:r>
            <a:r>
              <a:rPr lang="es-PE" sz="2000" b="1" dirty="0">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nomPersona</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err="1">
                <a:solidFill>
                  <a:srgbClr val="000000"/>
                </a:solidFill>
                <a:highlight>
                  <a:srgbClr val="FFFFFF"/>
                </a:highlight>
                <a:latin typeface="Courier New" panose="02070309020205020404" pitchFamily="49" charset="0"/>
              </a:rPr>
              <a:t>apePersona</a:t>
            </a:r>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res </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nombre</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err="1">
                <a:solidFill>
                  <a:srgbClr val="000000"/>
                </a:solidFill>
                <a:highlight>
                  <a:srgbClr val="FFFFFF"/>
                </a:highlight>
                <a:latin typeface="Courier New" panose="02070309020205020404" pitchFamily="49" charset="0"/>
              </a:rPr>
              <a:t>nomPersona</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apellido </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err="1">
                <a:solidFill>
                  <a:srgbClr val="000000"/>
                </a:solidFill>
                <a:highlight>
                  <a:srgbClr val="FFFFFF"/>
                </a:highlight>
                <a:latin typeface="Courier New" panose="02070309020205020404" pitchFamily="49" charset="0"/>
              </a:rPr>
              <a:t>apePersona</a:t>
            </a:r>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a:solidFill>
                  <a:srgbClr val="000000"/>
                </a:solidFill>
                <a:highlight>
                  <a:srgbClr val="FFFFFF"/>
                </a:highlight>
                <a:latin typeface="Courier New" panose="02070309020205020404" pitchFamily="49" charset="0"/>
              </a:rPr>
              <a:t>    </a:t>
            </a:r>
            <a:r>
              <a:rPr lang="es-PE" sz="2000" b="1" dirty="0" err="1">
                <a:solidFill>
                  <a:srgbClr val="0000FF"/>
                </a:solidFill>
                <a:highlight>
                  <a:srgbClr val="FFFFFF"/>
                </a:highlight>
                <a:latin typeface="Courier New" panose="02070309020205020404" pitchFamily="49" charset="0"/>
              </a:rPr>
              <a:t>return</a:t>
            </a:r>
            <a:r>
              <a:rPr lang="es-PE" sz="2000" b="0" dirty="0">
                <a:solidFill>
                  <a:srgbClr val="000000"/>
                </a:solidFill>
                <a:highlight>
                  <a:srgbClr val="FFFFFF"/>
                </a:highlight>
                <a:latin typeface="Courier New" panose="02070309020205020404" pitchFamily="49" charset="0"/>
              </a:rPr>
              <a:t> res</a:t>
            </a:r>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1" dirty="0">
                <a:solidFill>
                  <a:srgbClr val="000080"/>
                </a:solidFill>
                <a:highlight>
                  <a:srgbClr val="FFFFFF"/>
                </a:highlight>
                <a:latin typeface="Courier New" panose="02070309020205020404" pitchFamily="49" charset="0"/>
              </a:rPr>
              <a:t>}</a:t>
            </a:r>
            <a:endParaRPr lang="es-PE" sz="2000" b="0" dirty="0">
              <a:solidFill>
                <a:srgbClr val="000000"/>
              </a:solidFill>
              <a:highlight>
                <a:srgbClr val="FFFFFF"/>
              </a:highlight>
              <a:latin typeface="Courier New" panose="02070309020205020404" pitchFamily="49" charset="0"/>
            </a:endParaRPr>
          </a:p>
          <a:p>
            <a:r>
              <a:rPr lang="es-PE" sz="2000" b="0" dirty="0" err="1">
                <a:solidFill>
                  <a:srgbClr val="000000"/>
                </a:solidFill>
                <a:highlight>
                  <a:srgbClr val="FFFFFF"/>
                </a:highlight>
                <a:latin typeface="Courier New" panose="02070309020205020404" pitchFamily="49" charset="0"/>
              </a:rPr>
              <a:t>db</a:t>
            </a:r>
            <a:r>
              <a:rPr lang="es-PE" sz="2000" b="1" dirty="0" err="1">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prueba</a:t>
            </a:r>
            <a:r>
              <a:rPr lang="es-PE" sz="2000" b="1" dirty="0" err="1">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insert</a:t>
            </a:r>
            <a:r>
              <a:rPr lang="es-PE" sz="2000" b="1" dirty="0">
                <a:solidFill>
                  <a:srgbClr val="000080"/>
                </a:solidFill>
                <a:highlight>
                  <a:srgbClr val="FFFFFF"/>
                </a:highlight>
                <a:latin typeface="Courier New" panose="02070309020205020404" pitchFamily="49" charset="0"/>
              </a:rPr>
              <a:t>(</a:t>
            </a:r>
            <a:r>
              <a:rPr lang="es-PE" sz="2000" b="0" dirty="0" err="1">
                <a:solidFill>
                  <a:srgbClr val="000000"/>
                </a:solidFill>
                <a:highlight>
                  <a:srgbClr val="FFFFFF"/>
                </a:highlight>
                <a:latin typeface="Courier New" panose="02070309020205020404" pitchFamily="49" charset="0"/>
              </a:rPr>
              <a:t>obtenerDocumento</a:t>
            </a:r>
            <a:r>
              <a:rPr lang="es-PE" sz="2000" b="1" dirty="0">
                <a:solidFill>
                  <a:srgbClr val="000080"/>
                </a:solidFill>
                <a:highlight>
                  <a:srgbClr val="FFFFFF"/>
                </a:highlight>
                <a:latin typeface="Courier New" panose="02070309020205020404" pitchFamily="49" charset="0"/>
              </a:rPr>
              <a:t>(</a:t>
            </a:r>
            <a:r>
              <a:rPr lang="es-PE" sz="2000" b="0" dirty="0">
                <a:solidFill>
                  <a:srgbClr val="808080"/>
                </a:solidFill>
                <a:highlight>
                  <a:srgbClr val="FFFFFF"/>
                </a:highlight>
                <a:latin typeface="Courier New" panose="02070309020205020404" pitchFamily="49" charset="0"/>
              </a:rPr>
              <a:t>"Ana"</a:t>
            </a:r>
            <a:r>
              <a:rPr lang="es-PE" sz="2000" b="1" dirty="0">
                <a:solidFill>
                  <a:srgbClr val="000080"/>
                </a:solidFill>
                <a:highlight>
                  <a:srgbClr val="FFFFFF"/>
                </a:highlight>
                <a:latin typeface="Courier New" panose="02070309020205020404" pitchFamily="49" charset="0"/>
              </a:rPr>
              <a:t>,</a:t>
            </a:r>
            <a:r>
              <a:rPr lang="es-PE" sz="2000" b="0" dirty="0">
                <a:solidFill>
                  <a:srgbClr val="000000"/>
                </a:solidFill>
                <a:highlight>
                  <a:srgbClr val="FFFFFF"/>
                </a:highlight>
                <a:latin typeface="Courier New" panose="02070309020205020404" pitchFamily="49" charset="0"/>
              </a:rPr>
              <a:t> </a:t>
            </a:r>
            <a:r>
              <a:rPr lang="es-PE" sz="2000" b="0" dirty="0">
                <a:solidFill>
                  <a:srgbClr val="808080"/>
                </a:solidFill>
                <a:highlight>
                  <a:srgbClr val="FFFFFF"/>
                </a:highlight>
                <a:latin typeface="Courier New" panose="02070309020205020404" pitchFamily="49" charset="0"/>
              </a:rPr>
              <a:t>"Tang"</a:t>
            </a:r>
            <a:r>
              <a:rPr lang="es-PE" sz="2000" b="1" dirty="0">
                <a:solidFill>
                  <a:srgbClr val="000080"/>
                </a:solidFill>
                <a:highlight>
                  <a:srgbClr val="FFFFFF"/>
                </a:highlight>
                <a:latin typeface="Courier New" panose="02070309020205020404" pitchFamily="49" charset="0"/>
              </a:rPr>
              <a:t>));</a:t>
            </a:r>
            <a:endParaRPr lang="es-PE" sz="2000" dirty="0"/>
          </a:p>
        </p:txBody>
      </p:sp>
    </p:spTree>
    <p:extLst>
      <p:ext uri="{BB962C8B-B14F-4D97-AF65-F5344CB8AC3E}">
        <p14:creationId xmlns:p14="http://schemas.microsoft.com/office/powerpoint/2010/main" val="2391447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PE" dirty="0"/>
              <a:t>TIPOS DE DATOS</a:t>
            </a:r>
            <a:endParaRPr dirty="0"/>
          </a:p>
        </p:txBody>
      </p:sp>
      <p:pic>
        <p:nvPicPr>
          <p:cNvPr id="2" name="Picture 1">
            <a:extLst>
              <a:ext uri="{FF2B5EF4-FFF2-40B4-BE49-F238E27FC236}">
                <a16:creationId xmlns:a16="http://schemas.microsoft.com/office/drawing/2014/main" id="{50AAA738-8ADA-429D-B5C0-E4EFF4C4A587}"/>
              </a:ext>
            </a:extLst>
          </p:cNvPr>
          <p:cNvPicPr>
            <a:picLocks noChangeAspect="1"/>
          </p:cNvPicPr>
          <p:nvPr/>
        </p:nvPicPr>
        <p:blipFill>
          <a:blip r:embed="rId3"/>
          <a:stretch>
            <a:fillRect/>
          </a:stretch>
        </p:blipFill>
        <p:spPr>
          <a:xfrm>
            <a:off x="1276445" y="1799431"/>
            <a:ext cx="10045509" cy="2935129"/>
          </a:xfrm>
          <a:prstGeom prst="rect">
            <a:avLst/>
          </a:prstGeom>
        </p:spPr>
      </p:pic>
    </p:spTree>
    <p:extLst>
      <p:ext uri="{BB962C8B-B14F-4D97-AF65-F5344CB8AC3E}">
        <p14:creationId xmlns:p14="http://schemas.microsoft.com/office/powerpoint/2010/main" val="69829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PE" dirty="0"/>
              <a:t>TIPOS DE DATOS</a:t>
            </a:r>
            <a:endParaRPr dirty="0"/>
          </a:p>
        </p:txBody>
      </p:sp>
      <p:graphicFrame>
        <p:nvGraphicFramePr>
          <p:cNvPr id="3" name="Diagram 2">
            <a:extLst>
              <a:ext uri="{FF2B5EF4-FFF2-40B4-BE49-F238E27FC236}">
                <a16:creationId xmlns:a16="http://schemas.microsoft.com/office/drawing/2014/main" id="{5ACF43F7-1794-48D1-835B-B257DF58F825}"/>
              </a:ext>
            </a:extLst>
          </p:cNvPr>
          <p:cNvGraphicFramePr/>
          <p:nvPr>
            <p:extLst>
              <p:ext uri="{D42A27DB-BD31-4B8C-83A1-F6EECF244321}">
                <p14:modId xmlns:p14="http://schemas.microsoft.com/office/powerpoint/2010/main" val="472792532"/>
              </p:ext>
            </p:extLst>
          </p:nvPr>
        </p:nvGraphicFramePr>
        <p:xfrm>
          <a:off x="518475" y="1555424"/>
          <a:ext cx="7428322" cy="4071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descr="Thinking | Free Vectors, Stock Photos &amp; PSD">
            <a:extLst>
              <a:ext uri="{FF2B5EF4-FFF2-40B4-BE49-F238E27FC236}">
                <a16:creationId xmlns:a16="http://schemas.microsoft.com/office/drawing/2014/main" id="{D0ADF34C-B36B-4744-8AEE-6CBDC81505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0278" y="1788738"/>
            <a:ext cx="3469063" cy="34690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CA915EC-3E83-418E-B037-361A387EB2F2}"/>
              </a:ext>
            </a:extLst>
          </p:cNvPr>
          <p:cNvSpPr txBox="1"/>
          <p:nvPr/>
        </p:nvSpPr>
        <p:spPr>
          <a:xfrm>
            <a:off x="8807778" y="5257801"/>
            <a:ext cx="2865747" cy="400110"/>
          </a:xfrm>
          <a:prstGeom prst="rect">
            <a:avLst/>
          </a:prstGeom>
          <a:noFill/>
        </p:spPr>
        <p:txBody>
          <a:bodyPr wrap="square">
            <a:spAutoFit/>
          </a:bodyPr>
          <a:lstStyle/>
          <a:p>
            <a:pPr marL="50800" lvl="0" algn="l" rtl="0">
              <a:spcBef>
                <a:spcPts val="0"/>
              </a:spcBef>
              <a:spcAft>
                <a:spcPts val="0"/>
              </a:spcAft>
              <a:buSzPts val="2800"/>
            </a:pPr>
            <a:r>
              <a:rPr lang="en-US" sz="2000" dirty="0"/>
              <a:t>¿</a:t>
            </a:r>
            <a:r>
              <a:rPr lang="en-US" sz="2000" dirty="0" err="1"/>
              <a:t>Cuál</a:t>
            </a:r>
            <a:r>
              <a:rPr lang="en-US" sz="2000" dirty="0"/>
              <a:t> es la </a:t>
            </a:r>
            <a:r>
              <a:rPr lang="en-US" sz="2000" dirty="0" err="1"/>
              <a:t>tendencia</a:t>
            </a:r>
            <a:r>
              <a:rPr lang="en-US" sz="2000" dirty="0"/>
              <a:t>?</a:t>
            </a:r>
          </a:p>
        </p:txBody>
      </p:sp>
    </p:spTree>
    <p:extLst>
      <p:ext uri="{BB962C8B-B14F-4D97-AF65-F5344CB8AC3E}">
        <p14:creationId xmlns:p14="http://schemas.microsoft.com/office/powerpoint/2010/main" val="297967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PE" dirty="0"/>
              <a:t>ESCALAMIENTO</a:t>
            </a:r>
            <a:endParaRPr dirty="0"/>
          </a:p>
        </p:txBody>
      </p:sp>
      <p:pic>
        <p:nvPicPr>
          <p:cNvPr id="7172" name="Picture 4" descr="scaling-image">
            <a:extLst>
              <a:ext uri="{FF2B5EF4-FFF2-40B4-BE49-F238E27FC236}">
                <a16:creationId xmlns:a16="http://schemas.microsoft.com/office/drawing/2014/main" id="{9956564F-640E-42E3-A7C5-DE0884084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984" y="1446212"/>
            <a:ext cx="8476616" cy="4238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9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PE" dirty="0"/>
              <a:t>NOSQL</a:t>
            </a:r>
          </a:p>
        </p:txBody>
      </p:sp>
      <p:sp>
        <p:nvSpPr>
          <p:cNvPr id="6" name="object 5">
            <a:extLst>
              <a:ext uri="{FF2B5EF4-FFF2-40B4-BE49-F238E27FC236}">
                <a16:creationId xmlns:a16="http://schemas.microsoft.com/office/drawing/2014/main" id="{E231A01D-176B-48E3-94D7-4372DD9EBC21}"/>
              </a:ext>
            </a:extLst>
          </p:cNvPr>
          <p:cNvSpPr txBox="1"/>
          <p:nvPr/>
        </p:nvSpPr>
        <p:spPr>
          <a:xfrm>
            <a:off x="514348" y="1662471"/>
            <a:ext cx="6612009" cy="3890809"/>
          </a:xfrm>
          <a:prstGeom prst="rect">
            <a:avLst/>
          </a:prstGeom>
        </p:spPr>
        <p:txBody>
          <a:bodyPr vert="horz" wrap="square" lIns="0" tIns="12700" rIns="0" bIns="0" rtlCol="0">
            <a:spAutoFit/>
          </a:bodyPr>
          <a:lstStyle/>
          <a:p>
            <a:pPr marL="12700" marR="5080">
              <a:lnSpc>
                <a:spcPct val="100000"/>
              </a:lnSpc>
              <a:spcBef>
                <a:spcPts val="100"/>
              </a:spcBef>
              <a:tabLst>
                <a:tab pos="1213485" algn="l"/>
                <a:tab pos="2847340" algn="l"/>
              </a:tabLst>
            </a:pPr>
            <a:r>
              <a:rPr lang="es-PE" sz="2800" spc="30" dirty="0">
                <a:latin typeface="Arial"/>
                <a:cs typeface="Arial"/>
              </a:rPr>
              <a:t>NoSQL	</a:t>
            </a:r>
            <a:r>
              <a:rPr lang="es-PE" sz="2800" spc="-5" dirty="0">
                <a:latin typeface="Arial"/>
                <a:cs typeface="Arial"/>
              </a:rPr>
              <a:t>o </a:t>
            </a:r>
            <a:r>
              <a:rPr lang="es-PE" sz="2800" b="1" spc="60" dirty="0">
                <a:latin typeface="Arial"/>
                <a:cs typeface="Arial"/>
              </a:rPr>
              <a:t>"no </a:t>
            </a:r>
            <a:r>
              <a:rPr lang="es-PE" sz="2800" b="1" spc="40" dirty="0">
                <a:latin typeface="Arial"/>
                <a:cs typeface="Arial"/>
              </a:rPr>
              <a:t>sólo </a:t>
            </a:r>
            <a:r>
              <a:rPr lang="es-PE" sz="2800" b="1" spc="85" dirty="0">
                <a:latin typeface="Arial"/>
                <a:cs typeface="Arial"/>
              </a:rPr>
              <a:t>SQL"</a:t>
            </a:r>
            <a:r>
              <a:rPr lang="es-PE" sz="2800" spc="85" dirty="0">
                <a:latin typeface="Arial"/>
                <a:cs typeface="Arial"/>
              </a:rPr>
              <a:t>, </a:t>
            </a:r>
            <a:r>
              <a:rPr lang="es-PE" sz="2800" spc="15" dirty="0">
                <a:latin typeface="Arial"/>
                <a:cs typeface="Arial"/>
              </a:rPr>
              <a:t>esto </a:t>
            </a:r>
            <a:r>
              <a:rPr lang="es-PE" sz="2800" spc="20" dirty="0">
                <a:latin typeface="Arial"/>
                <a:cs typeface="Arial"/>
              </a:rPr>
              <a:t>hace </a:t>
            </a:r>
            <a:r>
              <a:rPr lang="es-PE" sz="2800" spc="5" dirty="0">
                <a:latin typeface="Arial"/>
                <a:cs typeface="Arial"/>
              </a:rPr>
              <a:t>referencia </a:t>
            </a:r>
            <a:r>
              <a:rPr lang="es-PE" sz="2800" spc="-5" dirty="0">
                <a:latin typeface="Arial"/>
                <a:cs typeface="Arial"/>
              </a:rPr>
              <a:t>a  </a:t>
            </a:r>
            <a:r>
              <a:rPr lang="es-PE" sz="2800" spc="-45" dirty="0">
                <a:latin typeface="Arial"/>
                <a:cs typeface="Arial"/>
              </a:rPr>
              <a:t>que </a:t>
            </a:r>
            <a:r>
              <a:rPr lang="es-PE" sz="2800" spc="-55" dirty="0">
                <a:latin typeface="Arial"/>
                <a:cs typeface="Arial"/>
              </a:rPr>
              <a:t>dichas </a:t>
            </a:r>
            <a:r>
              <a:rPr lang="es-PE" sz="2800" spc="-90" dirty="0">
                <a:latin typeface="Arial"/>
                <a:cs typeface="Arial"/>
              </a:rPr>
              <a:t>bases </a:t>
            </a:r>
            <a:r>
              <a:rPr lang="es-PE" sz="2800" spc="-35" dirty="0">
                <a:latin typeface="Arial"/>
                <a:cs typeface="Arial"/>
              </a:rPr>
              <a:t>de datos </a:t>
            </a:r>
            <a:r>
              <a:rPr lang="es-PE" sz="2800" spc="-15" dirty="0">
                <a:solidFill>
                  <a:srgbClr val="FF0000"/>
                </a:solidFill>
                <a:latin typeface="Arial"/>
                <a:cs typeface="Arial"/>
              </a:rPr>
              <a:t>difieren </a:t>
            </a:r>
            <a:r>
              <a:rPr lang="es-PE" sz="2800" spc="-20" dirty="0">
                <a:latin typeface="Arial"/>
                <a:cs typeface="Arial"/>
              </a:rPr>
              <a:t>del </a:t>
            </a:r>
            <a:r>
              <a:rPr lang="es-PE" sz="2800" spc="-25" dirty="0">
                <a:latin typeface="Arial"/>
                <a:cs typeface="Arial"/>
              </a:rPr>
              <a:t>modelo</a:t>
            </a:r>
            <a:r>
              <a:rPr lang="es-PE" sz="2800" spc="-280" dirty="0">
                <a:latin typeface="Arial"/>
                <a:cs typeface="Arial"/>
              </a:rPr>
              <a:t> </a:t>
            </a:r>
            <a:r>
              <a:rPr lang="es-PE" sz="2800" spc="-45" dirty="0">
                <a:latin typeface="Arial"/>
                <a:cs typeface="Arial"/>
              </a:rPr>
              <a:t>clásico  </a:t>
            </a:r>
            <a:r>
              <a:rPr lang="es-PE" sz="2800" b="1" spc="15" dirty="0">
                <a:solidFill>
                  <a:srgbClr val="FF0000"/>
                </a:solidFill>
                <a:latin typeface="Arial"/>
                <a:cs typeface="Arial"/>
              </a:rPr>
              <a:t>RDBMS</a:t>
            </a:r>
            <a:r>
              <a:rPr lang="es-PE" sz="2800" spc="15" dirty="0">
                <a:latin typeface="Arial"/>
                <a:cs typeface="Arial"/>
              </a:rPr>
              <a:t>,</a:t>
            </a:r>
            <a:r>
              <a:rPr lang="es-PE" sz="2800" spc="90" dirty="0">
                <a:latin typeface="Arial"/>
                <a:cs typeface="Arial"/>
              </a:rPr>
              <a:t> </a:t>
            </a:r>
            <a:r>
              <a:rPr lang="es-PE" sz="2800" spc="20" dirty="0">
                <a:latin typeface="Arial"/>
                <a:cs typeface="Arial"/>
              </a:rPr>
              <a:t>estas</a:t>
            </a:r>
            <a:r>
              <a:rPr lang="es-PE" sz="2800" spc="95" dirty="0">
                <a:latin typeface="Arial"/>
                <a:cs typeface="Arial"/>
              </a:rPr>
              <a:t> </a:t>
            </a:r>
            <a:r>
              <a:rPr lang="es-PE" sz="2800" spc="15" dirty="0">
                <a:latin typeface="Arial"/>
                <a:cs typeface="Arial"/>
              </a:rPr>
              <a:t>son </a:t>
            </a:r>
            <a:r>
              <a:rPr lang="es-PE" sz="2800" spc="-50" dirty="0">
                <a:latin typeface="Arial"/>
                <a:cs typeface="Arial"/>
              </a:rPr>
              <a:t>especialmente </a:t>
            </a:r>
            <a:r>
              <a:rPr lang="es-PE" sz="2800" spc="30" dirty="0">
                <a:latin typeface="Arial"/>
                <a:cs typeface="Arial"/>
              </a:rPr>
              <a:t>útil </a:t>
            </a:r>
            <a:r>
              <a:rPr lang="es-PE" sz="2800" spc="-35" dirty="0">
                <a:latin typeface="Arial"/>
                <a:cs typeface="Arial"/>
              </a:rPr>
              <a:t>cuando </a:t>
            </a:r>
            <a:r>
              <a:rPr lang="es-PE" sz="2800" spc="-60" dirty="0">
                <a:latin typeface="Arial"/>
                <a:cs typeface="Arial"/>
              </a:rPr>
              <a:t>una  </a:t>
            </a:r>
            <a:r>
              <a:rPr lang="es-PE" sz="2800" spc="-65" dirty="0">
                <a:latin typeface="Arial"/>
                <a:cs typeface="Arial"/>
              </a:rPr>
              <a:t>empresa </a:t>
            </a:r>
            <a:r>
              <a:rPr lang="es-PE" sz="2800" spc="-60" dirty="0">
                <a:latin typeface="Arial"/>
                <a:cs typeface="Arial"/>
              </a:rPr>
              <a:t>necesita </a:t>
            </a:r>
            <a:r>
              <a:rPr lang="es-PE" sz="2800" spc="-65" dirty="0">
                <a:latin typeface="Arial"/>
                <a:cs typeface="Arial"/>
              </a:rPr>
              <a:t>acceder </a:t>
            </a:r>
            <a:r>
              <a:rPr lang="es-PE" sz="2800" dirty="0">
                <a:latin typeface="Arial"/>
                <a:cs typeface="Arial"/>
              </a:rPr>
              <a:t>y </a:t>
            </a:r>
            <a:r>
              <a:rPr lang="es-PE" sz="2800" spc="-40" dirty="0">
                <a:latin typeface="Arial"/>
                <a:cs typeface="Arial"/>
              </a:rPr>
              <a:t>analizar </a:t>
            </a:r>
            <a:r>
              <a:rPr lang="es-PE" sz="2800" spc="-60" dirty="0">
                <a:latin typeface="Arial"/>
                <a:cs typeface="Arial"/>
              </a:rPr>
              <a:t>grandes  </a:t>
            </a:r>
            <a:r>
              <a:rPr lang="es-PE" sz="2800" spc="-40" dirty="0">
                <a:latin typeface="Arial"/>
                <a:cs typeface="Arial"/>
              </a:rPr>
              <a:t>cantidades </a:t>
            </a:r>
            <a:r>
              <a:rPr lang="es-PE" sz="2800" spc="-35" dirty="0">
                <a:latin typeface="Arial"/>
                <a:cs typeface="Arial"/>
              </a:rPr>
              <a:t>de datos </a:t>
            </a:r>
            <a:r>
              <a:rPr lang="es-PE" sz="2800" spc="-5" dirty="0">
                <a:latin typeface="Arial"/>
                <a:cs typeface="Arial"/>
              </a:rPr>
              <a:t>o </a:t>
            </a:r>
            <a:r>
              <a:rPr lang="es-PE" sz="2800" spc="-55" dirty="0">
                <a:latin typeface="Arial"/>
                <a:cs typeface="Arial"/>
              </a:rPr>
              <a:t>su </a:t>
            </a:r>
            <a:r>
              <a:rPr lang="es-PE" sz="2800" spc="-50" dirty="0">
                <a:latin typeface="Arial"/>
                <a:cs typeface="Arial"/>
              </a:rPr>
              <a:t>enfoque </a:t>
            </a:r>
            <a:r>
              <a:rPr lang="es-PE" sz="2800" spc="-5" dirty="0">
                <a:latin typeface="Arial"/>
                <a:cs typeface="Arial"/>
              </a:rPr>
              <a:t>arquitectural </a:t>
            </a:r>
            <a:r>
              <a:rPr lang="es-PE" sz="2800" spc="-50" dirty="0">
                <a:latin typeface="Arial"/>
                <a:cs typeface="Arial"/>
              </a:rPr>
              <a:t>esta  diseñado </a:t>
            </a:r>
            <a:r>
              <a:rPr lang="es-PE" sz="2800" spc="-35" dirty="0">
                <a:latin typeface="Arial"/>
                <a:cs typeface="Arial"/>
              </a:rPr>
              <a:t>para </a:t>
            </a:r>
            <a:r>
              <a:rPr lang="es-PE" sz="2800" spc="25" dirty="0">
                <a:latin typeface="Arial"/>
                <a:cs typeface="Arial"/>
              </a:rPr>
              <a:t>distribuir los </a:t>
            </a:r>
            <a:r>
              <a:rPr lang="es-PE" sz="2800" spc="15" dirty="0">
                <a:latin typeface="Arial"/>
                <a:cs typeface="Arial"/>
              </a:rPr>
              <a:t>centros de </a:t>
            </a:r>
            <a:r>
              <a:rPr lang="es-PE" sz="2800" spc="35" dirty="0">
                <a:latin typeface="Arial"/>
                <a:cs typeface="Arial"/>
              </a:rPr>
              <a:t>datos </a:t>
            </a:r>
            <a:r>
              <a:rPr lang="es-PE" sz="2800" dirty="0">
                <a:latin typeface="Arial"/>
                <a:cs typeface="Arial"/>
              </a:rPr>
              <a:t>y </a:t>
            </a:r>
            <a:r>
              <a:rPr lang="es-PE" sz="2800" spc="25" dirty="0">
                <a:latin typeface="Arial"/>
                <a:cs typeface="Arial"/>
              </a:rPr>
              <a:t>sus esquemas </a:t>
            </a:r>
            <a:r>
              <a:rPr lang="es-PE" sz="2800" spc="10" dirty="0">
                <a:latin typeface="Arial"/>
                <a:cs typeface="Arial"/>
              </a:rPr>
              <a:t>de </a:t>
            </a:r>
            <a:r>
              <a:rPr lang="es-PE" sz="2800" spc="30" dirty="0">
                <a:latin typeface="Arial"/>
                <a:cs typeface="Arial"/>
              </a:rPr>
              <a:t>datos </a:t>
            </a:r>
            <a:r>
              <a:rPr lang="es-PE" sz="2800" spc="10" dirty="0">
                <a:latin typeface="Arial"/>
                <a:cs typeface="Arial"/>
              </a:rPr>
              <a:t>no </a:t>
            </a:r>
            <a:r>
              <a:rPr lang="es-PE" sz="2800" spc="25" dirty="0">
                <a:latin typeface="Arial"/>
                <a:cs typeface="Arial"/>
              </a:rPr>
              <a:t>son</a:t>
            </a:r>
            <a:r>
              <a:rPr lang="es-PE" sz="2800" spc="-140" dirty="0">
                <a:latin typeface="Arial"/>
                <a:cs typeface="Arial"/>
              </a:rPr>
              <a:t> </a:t>
            </a:r>
            <a:r>
              <a:rPr lang="es-PE" sz="2800" spc="5" dirty="0">
                <a:latin typeface="Arial"/>
                <a:cs typeface="Arial"/>
              </a:rPr>
              <a:t>fijos.</a:t>
            </a:r>
            <a:endParaRPr lang="es-PE" sz="2800" dirty="0">
              <a:latin typeface="Arial"/>
              <a:cs typeface="Arial"/>
            </a:endParaRPr>
          </a:p>
        </p:txBody>
      </p:sp>
      <p:pic>
        <p:nvPicPr>
          <p:cNvPr id="4098" name="Picture 2" descr="NoSQL: Is It Right For Your Business? | Flint Hills Group">
            <a:extLst>
              <a:ext uri="{FF2B5EF4-FFF2-40B4-BE49-F238E27FC236}">
                <a16:creationId xmlns:a16="http://schemas.microsoft.com/office/drawing/2014/main" id="{4DCF5634-1B98-46A0-9296-104859A9C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6471" y="2302273"/>
            <a:ext cx="4677427" cy="24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20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4348" y="586363"/>
            <a:ext cx="11287200" cy="725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PE" dirty="0"/>
              <a:t>CARACTERÍSTICAS DE NoSQL</a:t>
            </a:r>
          </a:p>
        </p:txBody>
      </p:sp>
      <p:graphicFrame>
        <p:nvGraphicFramePr>
          <p:cNvPr id="2" name="Diagram 1">
            <a:extLst>
              <a:ext uri="{FF2B5EF4-FFF2-40B4-BE49-F238E27FC236}">
                <a16:creationId xmlns:a16="http://schemas.microsoft.com/office/drawing/2014/main" id="{5D58C494-43BF-4F4C-92AC-01061494BA18}"/>
              </a:ext>
            </a:extLst>
          </p:cNvPr>
          <p:cNvGraphicFramePr/>
          <p:nvPr>
            <p:extLst>
              <p:ext uri="{D42A27DB-BD31-4B8C-83A1-F6EECF244321}">
                <p14:modId xmlns:p14="http://schemas.microsoft.com/office/powerpoint/2010/main" val="2035200129"/>
              </p:ext>
            </p:extLst>
          </p:nvPr>
        </p:nvGraphicFramePr>
        <p:xfrm>
          <a:off x="1300479" y="1649691"/>
          <a:ext cx="9634613" cy="4061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826064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2143</Words>
  <Application>Microsoft Office PowerPoint</Application>
  <PresentationFormat>Widescreen</PresentationFormat>
  <Paragraphs>300</Paragraphs>
  <Slides>47</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Arial Narrow</vt:lpstr>
      <vt:lpstr>Calibri</vt:lpstr>
      <vt:lpstr>Consolas</vt:lpstr>
      <vt:lpstr>Courier New</vt:lpstr>
      <vt:lpstr>Lucida Sans</vt:lpstr>
      <vt:lpstr>Times New Roman</vt:lpstr>
      <vt:lpstr>Trebuchet MS</vt:lpstr>
      <vt:lpstr>Verdana</vt:lpstr>
      <vt:lpstr>Tema de Office</vt:lpstr>
      <vt:lpstr>PowerPoint Presentation</vt:lpstr>
      <vt:lpstr>AGENDA</vt:lpstr>
      <vt:lpstr>¿CUÁNTOS DATOS SE PRODUCEN POR DÍA?</vt:lpstr>
      <vt:lpstr>PowerPoint Presentation</vt:lpstr>
      <vt:lpstr>TIPOS DE DATOS</vt:lpstr>
      <vt:lpstr>TIPOS DE DATOS</vt:lpstr>
      <vt:lpstr>ESCALAMIENTO</vt:lpstr>
      <vt:lpstr>NOSQL</vt:lpstr>
      <vt:lpstr>CARACTERÍSTICAS DE NoSQL</vt:lpstr>
      <vt:lpstr>TEOREMA CAP</vt:lpstr>
      <vt:lpstr>CATEGORÍAS DE BASES DE DATOS NOSQL</vt:lpstr>
      <vt:lpstr>BASES DE DATOS COLUMNARES</vt:lpstr>
      <vt:lpstr>BASES DE DATOS COLUMNARES</vt:lpstr>
      <vt:lpstr>BASES DE DATOS DOCUMENTALES</vt:lpstr>
      <vt:lpstr>BASES DE DATOS DE CLAVE - VALOR</vt:lpstr>
      <vt:lpstr>BASES DE DATOS ORIENTADAS A GRAFOS</vt:lpstr>
      <vt:lpstr>PowerPoint Presentation</vt:lpstr>
      <vt:lpstr>MONGODB</vt:lpstr>
      <vt:lpstr>MONGODB</vt:lpstr>
      <vt:lpstr>QUIÉNES UTILIZAN MONGODB</vt:lpstr>
      <vt:lpstr>CONCEPTOS BÁSICOS</vt:lpstr>
      <vt:lpstr>CONCEPTOS BÁSICOS</vt:lpstr>
      <vt:lpstr>TIPOS DE DATOS</vt:lpstr>
      <vt:lpstr>DOCUMENTO (EJEMPLO)</vt:lpstr>
      <vt:lpstr>HERRAMIENTAS QUE UTILIZAREMOS</vt:lpstr>
      <vt:lpstr>OPERACIONES CRUD CON MONGODB</vt:lpstr>
      <vt:lpstr>CRUD - CREATE</vt:lpstr>
      <vt:lpstr>CRUD - READ</vt:lpstr>
      <vt:lpstr>CRUD - READ</vt:lpstr>
      <vt:lpstr>CRUD - READ</vt:lpstr>
      <vt:lpstr>CRUD - READ</vt:lpstr>
      <vt:lpstr>CRUD - READ</vt:lpstr>
      <vt:lpstr>CRUD - READ</vt:lpstr>
      <vt:lpstr>CRUD - READ</vt:lpstr>
      <vt:lpstr>USO DE OPERADORES</vt:lpstr>
      <vt:lpstr>CRUD - READ</vt:lpstr>
      <vt:lpstr>CRUD - UPDATE</vt:lpstr>
      <vt:lpstr>CRUD - UPDATE</vt:lpstr>
      <vt:lpstr>CRUD - UPDATE</vt:lpstr>
      <vt:lpstr>CRUD - DELETE</vt:lpstr>
      <vt:lpstr>CRUD - DELETE</vt:lpstr>
      <vt:lpstr>CRUD - DELETE</vt:lpstr>
      <vt:lpstr>IMPORTAR DATOS</vt:lpstr>
      <vt:lpstr>IMPORTAR DATOS</vt:lpstr>
      <vt:lpstr>CÓDIGO JAVASCRIPT</vt:lpstr>
      <vt:lpstr>CÓDIGO JAVASCRIPT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dc:creator>
  <cp:lastModifiedBy>Jose Caballero</cp:lastModifiedBy>
  <cp:revision>141</cp:revision>
  <dcterms:modified xsi:type="dcterms:W3CDTF">2021-07-17T19:37:49Z</dcterms:modified>
</cp:coreProperties>
</file>