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333" r:id="rId2"/>
    <p:sldId id="340" r:id="rId3"/>
    <p:sldId id="349" r:id="rId4"/>
    <p:sldId id="346" r:id="rId5"/>
    <p:sldId id="370" r:id="rId6"/>
    <p:sldId id="373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11" r:id="rId17"/>
    <p:sldId id="412" r:id="rId18"/>
    <p:sldId id="410" r:id="rId19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1C"/>
    <a:srgbClr val="FF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B95A6-628A-4F00-B418-630C7E3DFE8E}">
  <a:tblStyle styleId="{6E8B95A6-628A-4F00-B418-630C7E3DFE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1" autoAdjust="0"/>
    <p:restoredTop sz="94694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02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3" d="100"/>
          <a:sy n="123" d="100"/>
        </p:scale>
        <p:origin x="35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0CD27-47B9-AD48-B4DE-60162A2E0B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7DC2C9-B156-534D-8E40-C848812DC3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A6578-EAD0-834C-83D1-171C36565C98}" type="datetimeFigureOut">
              <a:rPr lang="es-PE" smtClean="0"/>
              <a:t>19/04/2022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717857-0327-0545-90E1-44BADE5F32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4223F-7976-5A49-9384-0FBC9D712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0BD6E-73C6-5E4E-8AA3-AA46CA83700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40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61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49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90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229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69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33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0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0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98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9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56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83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27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431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70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CUSTOM_9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224900" y="2951082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138074-521A-4CB7-9614-B1E551B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57" y="-1877"/>
            <a:ext cx="2561321" cy="884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hree columns" type="titleOnly" preserve="1">
  <p:cSld name="1_Slide with three columns">
    <p:bg>
      <p:bgPr>
        <a:solidFill>
          <a:srgbClr val="FF3A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575640" y="2167675"/>
            <a:ext cx="24486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2"/>
          </p:nvPr>
        </p:nvSpPr>
        <p:spPr>
          <a:xfrm>
            <a:off x="575640" y="2503926"/>
            <a:ext cx="24486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3"/>
          </p:nvPr>
        </p:nvSpPr>
        <p:spPr>
          <a:xfrm>
            <a:off x="3355575" y="2167675"/>
            <a:ext cx="24486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4"/>
          </p:nvPr>
        </p:nvSpPr>
        <p:spPr>
          <a:xfrm>
            <a:off x="3355575" y="2503926"/>
            <a:ext cx="24486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5"/>
          </p:nvPr>
        </p:nvSpPr>
        <p:spPr>
          <a:xfrm>
            <a:off x="6119761" y="2167675"/>
            <a:ext cx="24486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6"/>
          </p:nvPr>
        </p:nvSpPr>
        <p:spPr>
          <a:xfrm>
            <a:off x="6119761" y="2503926"/>
            <a:ext cx="24486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90CFE3-0E74-E845-9472-E7EDB30853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05447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slide with big number" preserve="1">
  <p:cSld name="1_Red slide with big number">
    <p:bg>
      <p:bgPr>
        <a:solidFill>
          <a:schemeClr val="tx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8000" b="1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881147" y="3077100"/>
            <a:ext cx="53817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BEA12D-5876-F84C-924F-80A98BCBA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5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 preserve="1">
  <p:cSld name="1_Slide with 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99700" y="911325"/>
            <a:ext cx="854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93BCDC-2364-5342-8B64-B47CD4C286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preserve="1">
  <p:cSld name="1_Main slide">
    <p:bg>
      <p:bgPr>
        <a:solidFill>
          <a:schemeClr val="tx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224900" y="2957137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60842-F737-4612-A947-C9FA3BDF1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57" y="-1877"/>
            <a:ext cx="2561321" cy="8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9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preserve="1">
  <p:cSld name="1_Main slide">
    <p:bg>
      <p:bgPr>
        <a:solidFill>
          <a:srgbClr val="FF3A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224900" y="2945026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8B4027-63BE-4471-9EC2-401A137E8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57" y="-1877"/>
            <a:ext cx="2561321" cy="8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preserve="1">
  <p:cSld name="1_Main slide">
    <p:bg>
      <p:bgPr>
        <a:solidFill>
          <a:schemeClr val="tx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6740B2-2B52-498B-B379-B910B6524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6348" y="4321238"/>
            <a:ext cx="2561321" cy="8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preserve="1">
  <p:cSld name="1_Main slide">
    <p:bg>
      <p:bgPr>
        <a:solidFill>
          <a:schemeClr val="bg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4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20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6C3590-54E2-45D9-AD99-8DF487F1BD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6348" y="4321238"/>
            <a:ext cx="2561321" cy="8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title 1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Char char="●"/>
              <a:defRPr sz="105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D424CB-1575-FB4E-A03E-542348CBF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title 1" preserve="1">
  <p:cSld name="1_Text slide with title 1">
    <p:bg>
      <p:bgPr>
        <a:solidFill>
          <a:srgbClr val="FF3A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Char char="●"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D424CB-1575-FB4E-A03E-542348CBF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32BB26-420C-9542-AE02-C2D8D2FDC7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05447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blank" preserve="1">
  <p:cSld name="1_Title and Sub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878E344-D77D-5346-AB71-8DB7D769D0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152" t="9801" r="613" b="14877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7" name="Google Shape;37;p6"/>
          <p:cNvSpPr/>
          <p:nvPr/>
        </p:nvSpPr>
        <p:spPr>
          <a:xfrm>
            <a:off x="5042452" y="589721"/>
            <a:ext cx="3821973" cy="4240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5336324" y="900355"/>
            <a:ext cx="25986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5336424" y="2100355"/>
            <a:ext cx="3270862" cy="17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6" name="Google Shape;216;p28">
            <a:extLst>
              <a:ext uri="{FF2B5EF4-FFF2-40B4-BE49-F238E27FC236}">
                <a16:creationId xmlns:a16="http://schemas.microsoft.com/office/drawing/2014/main" id="{9621EFEA-B57D-894F-9454-96EED43DCBE2}"/>
              </a:ext>
            </a:extLst>
          </p:cNvPr>
          <p:cNvSpPr/>
          <p:nvPr userDrawn="1"/>
        </p:nvSpPr>
        <p:spPr>
          <a:xfrm>
            <a:off x="5442296" y="1979400"/>
            <a:ext cx="166200" cy="37500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7F51E1-5589-6842-A5A4-9F0645876E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5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wo columns" type="twoColTx" preserve="1">
  <p:cSld name="1_Slide with two columns">
    <p:bg>
      <p:bgPr>
        <a:solidFill>
          <a:srgbClr val="FF3A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/>
          <p:nvPr/>
        </p:nvSpPr>
        <p:spPr>
          <a:xfrm>
            <a:off x="791700" y="4187374"/>
            <a:ext cx="2907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673179" y="2661975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4"/>
          </p:nvPr>
        </p:nvSpPr>
        <p:spPr>
          <a:xfrm>
            <a:off x="4785325" y="2661975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64;p10">
            <a:extLst>
              <a:ext uri="{FF2B5EF4-FFF2-40B4-BE49-F238E27FC236}">
                <a16:creationId xmlns:a16="http://schemas.microsoft.com/office/drawing/2014/main" id="{9B11CE8D-9E3F-B545-90A8-091FBDD976F7}"/>
              </a:ext>
            </a:extLst>
          </p:cNvPr>
          <p:cNvSpPr/>
          <p:nvPr userDrawn="1"/>
        </p:nvSpPr>
        <p:spPr>
          <a:xfrm>
            <a:off x="5040971" y="4187374"/>
            <a:ext cx="2907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6140CDB-8B02-8F47-85E2-53F35BB870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04DC8E-1314-C149-B3EA-968530BBD8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05447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520600" cy="20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  <a:defRPr sz="16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4" r:id="rId2"/>
    <p:sldLayoutId id="2147483675" r:id="rId3"/>
    <p:sldLayoutId id="2147483676" r:id="rId4"/>
    <p:sldLayoutId id="2147483677" r:id="rId5"/>
    <p:sldLayoutId id="2147483650" r:id="rId6"/>
    <p:sldLayoutId id="2147483681" r:id="rId7"/>
    <p:sldLayoutId id="2147483678" r:id="rId8"/>
    <p:sldLayoutId id="2147483683" r:id="rId9"/>
    <p:sldLayoutId id="2147483682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0CBF6-2642-4FFC-B023-2ECFB16D4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1728443"/>
            <a:ext cx="7489371" cy="1064700"/>
          </a:xfrm>
        </p:spPr>
        <p:txBody>
          <a:bodyPr/>
          <a:lstStyle/>
          <a:p>
            <a:r>
              <a:rPr lang="es-PE" dirty="0">
                <a:solidFill>
                  <a:srgbClr val="FF501C"/>
                </a:solidFill>
              </a:rPr>
              <a:t>MODELO ENTIDAD RELACIÓN EXTENDIDO (EERD)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0DB69D-63A4-4B99-ACB0-5FDF11E9D6A1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s-PE" dirty="0"/>
              <a:t>INGENIERÍA DE DATOS</a:t>
            </a:r>
          </a:p>
        </p:txBody>
      </p:sp>
    </p:spTree>
    <p:extLst>
      <p:ext uri="{BB962C8B-B14F-4D97-AF65-F5344CB8AC3E}">
        <p14:creationId xmlns:p14="http://schemas.microsoft.com/office/powerpoint/2010/main" val="167100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ESPECIALIZACIÓN / GENERALIZACIÓN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C7D39080-DDC9-4E9B-8800-14C5954A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51" y="3749780"/>
            <a:ext cx="7660801" cy="1059928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1638" tIns="58420" rIns="81638" bIns="40819" anchor="ctr"/>
          <a:lstStyle>
            <a:lvl1pPr marL="125413" indent="-1254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VE" b="1" i="1" u="sng" dirty="0">
                <a:latin typeface="Verdana" panose="020B0604030504040204" pitchFamily="34" charset="0"/>
                <a:ea typeface="Verdana" panose="020B0604030504040204" pitchFamily="34" charset="0"/>
              </a:rPr>
              <a:t>Restricción de Disyunción :</a:t>
            </a:r>
            <a:endParaRPr lang="es-V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1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s-VE" b="1" i="1" dirty="0">
                <a:latin typeface="Verdana" panose="020B0604030504040204" pitchFamily="34" charset="0"/>
                <a:ea typeface="Verdana" panose="020B0604030504040204" pitchFamily="34" charset="0"/>
              </a:rPr>
              <a:t>Especialización Total</a:t>
            </a:r>
            <a:r>
              <a:rPr lang="es-VE" dirty="0">
                <a:latin typeface="Verdana" panose="020B0604030504040204" pitchFamily="34" charset="0"/>
                <a:ea typeface="Verdana" panose="020B0604030504040204" pitchFamily="34" charset="0"/>
              </a:rPr>
              <a:t>: Toda entidad de la superclase debe tener al menos una entidad en las subclases.</a:t>
            </a:r>
          </a:p>
          <a:p>
            <a:pPr lvl="1" eaLnBrk="1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s-VE" b="1" i="1" dirty="0">
                <a:latin typeface="Verdana" panose="020B0604030504040204" pitchFamily="34" charset="0"/>
                <a:ea typeface="Verdana" panose="020B0604030504040204" pitchFamily="34" charset="0"/>
              </a:rPr>
              <a:t>Especialización Parcial</a:t>
            </a:r>
            <a:r>
              <a:rPr lang="es-VE" dirty="0">
                <a:latin typeface="Verdana" panose="020B0604030504040204" pitchFamily="34" charset="0"/>
                <a:ea typeface="Verdana" panose="020B0604030504040204" pitchFamily="34" charset="0"/>
              </a:rPr>
              <a:t>: Es posible tener una entidad en la superclase y ninguna en las subclases.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3183F-BAE5-4C3F-8A7D-E2B5EA46B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260" y="1520878"/>
            <a:ext cx="5268036" cy="20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ESPECIALIZACIÓN / GENERALIZACIÓN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8406006-14B7-4252-A1BB-8C92B27C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76" y="1522433"/>
            <a:ext cx="5524275" cy="3305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0B53B-3CCE-41E3-B39E-A340F1BED662}"/>
              </a:ext>
            </a:extLst>
          </p:cNvPr>
          <p:cNvSpPr txBox="1"/>
          <p:nvPr/>
        </p:nvSpPr>
        <p:spPr>
          <a:xfrm>
            <a:off x="478119" y="1771665"/>
            <a:ext cx="38491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EJEMPLO</a:t>
            </a:r>
          </a:p>
          <a:p>
            <a:endParaRPr lang="en-US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Tres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especializaciones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empleado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Asistente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Técnico,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Ingeniero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{Director}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Empleado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fijo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Empleado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por Horas}</a:t>
            </a:r>
          </a:p>
        </p:txBody>
      </p:sp>
    </p:spTree>
    <p:extLst>
      <p:ext uri="{BB962C8B-B14F-4D97-AF65-F5344CB8AC3E}">
        <p14:creationId xmlns:p14="http://schemas.microsoft.com/office/powerpoint/2010/main" val="199148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CATEGORÍAS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E2C71-293B-4C76-BF40-C8E6B7A46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250" y="1311851"/>
            <a:ext cx="6810232" cy="2343380"/>
          </a:xfrm>
          <a:prstGeom prst="rect">
            <a:avLst/>
          </a:prstGeom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1CA556CA-341D-4487-B196-757D814A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97" y="3831650"/>
            <a:ext cx="7723025" cy="123266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1638" tIns="58420" rIns="81638" bIns="40819" anchor="ctr"/>
          <a:lstStyle>
            <a:lvl1pPr marL="125413" indent="-1254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marL="342900" indent="-342900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Categoría: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Representa colecciones de entidades de distintos tipos. La relación siempre es disjunta.</a:t>
            </a:r>
          </a:p>
          <a:p>
            <a:pPr marL="342900" indent="-342900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Las categorías con restricciones totales, tienen un equivalente de especialización o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388432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CATEGORÍAS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23F4D52-E2EA-4C79-A715-51EE2A72E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70" y="563676"/>
            <a:ext cx="5603587" cy="4302472"/>
          </a:xfrm>
          <a:prstGeom prst="rect">
            <a:avLst/>
          </a:prstGeom>
        </p:spPr>
      </p:pic>
      <p:sp>
        <p:nvSpPr>
          <p:cNvPr id="7" name="Text Box 24">
            <a:extLst>
              <a:ext uri="{FF2B5EF4-FFF2-40B4-BE49-F238E27FC236}">
                <a16:creationId xmlns:a16="http://schemas.microsoft.com/office/drawing/2014/main" id="{95BC389F-28FD-4219-9A1B-9C1FA77B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4" y="1784486"/>
            <a:ext cx="2575631" cy="1736637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1638" tIns="58420" rIns="81638" bIns="40819" anchor="ctr"/>
          <a:lstStyle>
            <a:lvl1pPr marL="125413" indent="-1254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marL="0" indent="0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s-ES" b="1" u="sng" dirty="0">
                <a:latin typeface="Verdana" panose="020B0604030504040204" pitchFamily="34" charset="0"/>
                <a:ea typeface="Verdana" panose="020B0604030504040204" pitchFamily="34" charset="0"/>
              </a:rPr>
              <a:t>EJEMPLO</a:t>
            </a:r>
          </a:p>
          <a:p>
            <a:pPr marL="0" indent="0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endParaRPr lang="es-ES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Un vehículo registrado debe tener un propietario. Esta categoría agrupa distintos tipos de entidad como Persona, Empresa y Banco.</a:t>
            </a:r>
          </a:p>
        </p:txBody>
      </p:sp>
    </p:spTree>
    <p:extLst>
      <p:ext uri="{BB962C8B-B14F-4D97-AF65-F5344CB8AC3E}">
        <p14:creationId xmlns:p14="http://schemas.microsoft.com/office/powerpoint/2010/main" val="17476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AGREGACIÓN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25B3C6D-6D44-4D9E-9893-CCB761CC52CE}"/>
              </a:ext>
            </a:extLst>
          </p:cNvPr>
          <p:cNvSpPr txBox="1">
            <a:spLocks noChangeArrowheads="1"/>
          </p:cNvSpPr>
          <p:nvPr/>
        </p:nvSpPr>
        <p:spPr>
          <a:xfrm>
            <a:off x="514349" y="1383062"/>
            <a:ext cx="5234273" cy="298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Font typeface="Nunito"/>
              <a:buChar char="●"/>
              <a:defRPr sz="1050" b="0" i="0" u="none" strike="noStrike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La agregación es un concepto de abstracción para  construir objetos compuestos a partir de sus objetos componentes.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Permite combinar tipos de entidad entre los que existe una interrelación y formar una entidad de más alto nivel.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>
                <a:latin typeface="Verdana" panose="020B0604030504040204" pitchFamily="34" charset="0"/>
                <a:ea typeface="Verdana" panose="020B0604030504040204" pitchFamily="34" charset="0"/>
              </a:rPr>
              <a:t>Es útil cuando el tipo de entidad de más alto nivel se tiene que interrelacionar con otro tipo de entidad.</a:t>
            </a:r>
          </a:p>
        </p:txBody>
      </p:sp>
      <p:pic>
        <p:nvPicPr>
          <p:cNvPr id="1026" name="Picture 2" descr="Enhanced Entity Relationship Model Eer Model">
            <a:extLst>
              <a:ext uri="{FF2B5EF4-FFF2-40B4-BE49-F238E27FC236}">
                <a16:creationId xmlns:a16="http://schemas.microsoft.com/office/drawing/2014/main" id="{E7B99F67-11E2-4938-8F15-A10FB839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60" y="1716072"/>
            <a:ext cx="2255789" cy="231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6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AGREGACIÓN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E420-3D3D-4B86-A03A-C4620C2F3383}"/>
              </a:ext>
            </a:extLst>
          </p:cNvPr>
          <p:cNvSpPr txBox="1"/>
          <p:nvPr/>
        </p:nvSpPr>
        <p:spPr>
          <a:xfrm>
            <a:off x="641445" y="1437536"/>
            <a:ext cx="8325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latin typeface="Verdana" panose="020B0604030504040204" pitchFamily="34" charset="0"/>
                <a:ea typeface="Verdana" panose="020B0604030504040204" pitchFamily="34" charset="0"/>
              </a:rPr>
              <a:t>Ejemplo: </a:t>
            </a:r>
            <a:r>
              <a:rPr lang="es-ES_tradnl" sz="1400" dirty="0">
                <a:latin typeface="Verdana" panose="020B0604030504040204" pitchFamily="34" charset="0"/>
                <a:ea typeface="Verdana" panose="020B0604030504040204" pitchFamily="34" charset="0"/>
              </a:rPr>
              <a:t>Esquema  que almacena información sobre las entrevistas entre solicitantes de empleo y diferentes empresas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C1B133FA-90F1-4CFA-83E5-46BCDAD4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89" y="4161268"/>
            <a:ext cx="7669333" cy="6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10800" rIns="54000" bIns="10800">
            <a:spAutoFit/>
          </a:bodyPr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dirty="0">
                <a:latin typeface="Arial Narrow" panose="020B0606020202030204" pitchFamily="34" charset="0"/>
              </a:rPr>
              <a:t>- </a:t>
            </a:r>
            <a:r>
              <a:rPr lang="es-ES_tradnl" sz="1400" dirty="0">
                <a:latin typeface="Verdana" panose="020B0604030504040204" pitchFamily="34" charset="0"/>
                <a:ea typeface="Verdana" panose="020B0604030504040204" pitchFamily="34" charset="0"/>
              </a:rPr>
              <a:t>Algunas entrevistas dan lugar a ofertas de empleos y otras no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s-ES_tradnl" sz="1400" dirty="0">
                <a:latin typeface="Verdana" panose="020B0604030504040204" pitchFamily="34" charset="0"/>
                <a:ea typeface="Verdana" panose="020B0604030504040204" pitchFamily="34" charset="0"/>
              </a:rPr>
              <a:t>¿Cómo modelamos esto?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9B006-0307-4C96-AB85-618226724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22" y="2009812"/>
            <a:ext cx="6579998" cy="21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9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AGREGACIÓN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E420-3D3D-4B86-A03A-C4620C2F3383}"/>
              </a:ext>
            </a:extLst>
          </p:cNvPr>
          <p:cNvSpPr txBox="1"/>
          <p:nvPr/>
        </p:nvSpPr>
        <p:spPr>
          <a:xfrm>
            <a:off x="1084997" y="4249360"/>
            <a:ext cx="7192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s-ES_tradnl" sz="1400" dirty="0">
                <a:latin typeface="Verdana" panose="020B0604030504040204" pitchFamily="34" charset="0"/>
                <a:ea typeface="Verdana" panose="020B0604030504040204" pitchFamily="34" charset="0"/>
              </a:rPr>
              <a:t>OFERTA_EMPLEO tiene dependencia en existencia respecto de RESULTA_EN.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AA72B-2B97-473C-AAB6-5E927A1B2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78" y="1548920"/>
            <a:ext cx="6730408" cy="24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AGREGACIÓN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BE83-9167-4FE5-95ED-84738BDCC743}"/>
              </a:ext>
            </a:extLst>
          </p:cNvPr>
          <p:cNvSpPr txBox="1"/>
          <p:nvPr/>
        </p:nvSpPr>
        <p:spPr>
          <a:xfrm>
            <a:off x="627796" y="1315811"/>
            <a:ext cx="79225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>
                <a:latin typeface="Verdana" panose="020B0604030504040204" pitchFamily="34" charset="0"/>
                <a:ea typeface="Verdana" panose="020B0604030504040204" pitchFamily="34" charset="0"/>
              </a:rPr>
              <a:t>AGREGACIÓN COMPUESTO / COMPONENTE: </a:t>
            </a:r>
            <a:r>
              <a:rPr lang="es-ES_tradnl" dirty="0">
                <a:latin typeface="Verdana" panose="020B0604030504040204" pitchFamily="34" charset="0"/>
                <a:ea typeface="Verdana" panose="020B0604030504040204" pitchFamily="34" charset="0"/>
              </a:rPr>
              <a:t>Un todo se obtiene por la unión de diversas partes, que pueden ser objetos distintos y que desempeñan papeles distintos en la agregación.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C26AC-F888-42F1-8AAB-56B82522B99D}"/>
              </a:ext>
            </a:extLst>
          </p:cNvPr>
          <p:cNvSpPr txBox="1"/>
          <p:nvPr/>
        </p:nvSpPr>
        <p:spPr>
          <a:xfrm>
            <a:off x="689211" y="3421696"/>
            <a:ext cx="79225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>
                <a:latin typeface="Verdana" panose="020B0604030504040204" pitchFamily="34" charset="0"/>
                <a:ea typeface="Verdana" panose="020B0604030504040204" pitchFamily="34" charset="0"/>
              </a:rPr>
              <a:t>AGREGACIÓN COLECCIÓN / MIEMBRO : </a:t>
            </a:r>
            <a:r>
              <a:rPr lang="es-ES_tradnl" dirty="0">
                <a:latin typeface="Verdana" panose="020B0604030504040204" pitchFamily="34" charset="0"/>
                <a:ea typeface="Verdana" panose="020B0604030504040204" pitchFamily="34" charset="0"/>
              </a:rPr>
              <a:t>Un todo se obtiene por la unión de diversas partes  del mismo tipo y que desempeñan el mismo papel en la agregación. Se puede establecer orden entre las partes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787C6-C8CD-4A9B-9E9C-A8DC5A5E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960" y="2011186"/>
            <a:ext cx="2724150" cy="1390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14C1C-BDCB-43B6-8961-DDA3749AD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268" y="4180120"/>
            <a:ext cx="5834275" cy="9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586363"/>
            <a:ext cx="2092374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EJEMPLO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7CCD8F9-689E-4CDF-86B8-CC07616C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67" y="949107"/>
            <a:ext cx="6348390" cy="3992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371C8F-6DBC-4CD3-B32C-05AF920A38BB}"/>
              </a:ext>
            </a:extLst>
          </p:cNvPr>
          <p:cNvSpPr txBox="1"/>
          <p:nvPr/>
        </p:nvSpPr>
        <p:spPr>
          <a:xfrm>
            <a:off x="552471" y="2571750"/>
            <a:ext cx="209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Esquema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MER de un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Aeropuerto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5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s-PE" altLang="es-PE" sz="2200" dirty="0">
                <a:solidFill>
                  <a:srgbClr val="FF501C"/>
                </a:solidFill>
                <a:ea typeface="ＭＳ Ｐゴシック" pitchFamily="34" charset="-128"/>
              </a:rPr>
              <a:t>AGENDA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BCFD52D-704D-4256-99E2-A7AC3326ECC5}"/>
              </a:ext>
            </a:extLst>
          </p:cNvPr>
          <p:cNvSpPr txBox="1">
            <a:spLocks noChangeArrowheads="1"/>
          </p:cNvSpPr>
          <p:nvPr/>
        </p:nvSpPr>
        <p:spPr>
          <a:xfrm>
            <a:off x="514349" y="1383062"/>
            <a:ext cx="8157937" cy="153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Font typeface="Nunito"/>
              <a:buChar char="●"/>
              <a:defRPr sz="1050" b="0" i="0" u="none" strike="noStrike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1800" dirty="0"/>
              <a:t>Diagramas ER – Extendido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1950" dirty="0"/>
              <a:t>Subclases/superclases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1950" dirty="0" err="1"/>
              <a:t>Especializacion</a:t>
            </a:r>
            <a:r>
              <a:rPr lang="es-ES" sz="1950" dirty="0"/>
              <a:t>/</a:t>
            </a:r>
            <a:r>
              <a:rPr lang="es-ES" sz="1950" dirty="0" err="1"/>
              <a:t>generalizacion</a:t>
            </a:r>
            <a:endParaRPr lang="es-ES" sz="1950" dirty="0"/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1950" dirty="0" err="1"/>
              <a:t>Categorias</a:t>
            </a:r>
            <a:endParaRPr lang="es-ES" sz="1950" dirty="0"/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1950" dirty="0"/>
              <a:t>Agregación</a:t>
            </a:r>
          </a:p>
        </p:txBody>
      </p:sp>
    </p:spTree>
    <p:extLst>
      <p:ext uri="{BB962C8B-B14F-4D97-AF65-F5344CB8AC3E}">
        <p14:creationId xmlns:p14="http://schemas.microsoft.com/office/powerpoint/2010/main" val="19433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0CBF6-2642-4FFC-B023-2ECFB16D4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2039400"/>
            <a:ext cx="7489371" cy="1064700"/>
          </a:xfrm>
        </p:spPr>
        <p:txBody>
          <a:bodyPr/>
          <a:lstStyle/>
          <a:p>
            <a:r>
              <a:rPr lang="es-PE" dirty="0">
                <a:solidFill>
                  <a:srgbClr val="FF501C"/>
                </a:solidFill>
              </a:rPr>
              <a:t>METODOLOGÍA DE </a:t>
            </a:r>
            <a:br>
              <a:rPr lang="es-PE" dirty="0">
                <a:solidFill>
                  <a:srgbClr val="FF501C"/>
                </a:solidFill>
              </a:rPr>
            </a:br>
            <a:r>
              <a:rPr lang="es-PE" dirty="0">
                <a:solidFill>
                  <a:srgbClr val="FF501C"/>
                </a:solidFill>
              </a:rPr>
              <a:t>DISEÑO DE BD</a:t>
            </a:r>
          </a:p>
        </p:txBody>
      </p:sp>
    </p:spTree>
    <p:extLst>
      <p:ext uri="{BB962C8B-B14F-4D97-AF65-F5344CB8AC3E}">
        <p14:creationId xmlns:p14="http://schemas.microsoft.com/office/powerpoint/2010/main" val="106031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8291100" cy="725488"/>
          </a:xfrm>
        </p:spPr>
        <p:txBody>
          <a:bodyPr/>
          <a:lstStyle/>
          <a:p>
            <a:pPr algn="ctr" eaLnBrk="1" hangingPunct="1"/>
            <a:r>
              <a:rPr lang="es-PE" altLang="es-PE" sz="2200" dirty="0">
                <a:solidFill>
                  <a:srgbClr val="FF501C"/>
                </a:solidFill>
                <a:ea typeface="ＭＳ Ｐゴシック" pitchFamily="34" charset="-128"/>
              </a:rPr>
              <a:t>¿CÓMO SE DESARROLLAN LOS MODELOS DE DATOS? (PROCESO DE DISEÑO)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1BB65-E05E-454D-AC82-4F27C9CFB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166" y="1360783"/>
            <a:ext cx="5861388" cy="37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0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8291100" cy="725488"/>
          </a:xfrm>
        </p:spPr>
        <p:txBody>
          <a:bodyPr/>
          <a:lstStyle/>
          <a:p>
            <a:pPr algn="ctr" eaLnBrk="1" hangingPunct="1"/>
            <a:r>
              <a:rPr lang="es-PE" altLang="es-PE" sz="2200" dirty="0">
                <a:solidFill>
                  <a:srgbClr val="FF501C"/>
                </a:solidFill>
                <a:ea typeface="ＭＳ Ｐゴシック" pitchFamily="34" charset="-128"/>
              </a:rPr>
              <a:t>¿CÓMO SE DESARROLLAN LOS MODELOS DE DATOS?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C25D5-9A17-40C9-93FD-474CD48E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421" y="1560447"/>
            <a:ext cx="5259158" cy="35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RELACIONES TERNARIAS (N-ARIAS)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88278-AF3B-4688-8447-DB1B2F29A315}"/>
              </a:ext>
            </a:extLst>
          </p:cNvPr>
          <p:cNvSpPr txBox="1"/>
          <p:nvPr/>
        </p:nvSpPr>
        <p:spPr>
          <a:xfrm>
            <a:off x="880280" y="4185209"/>
            <a:ext cx="7704162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</a:rPr>
              <a:t>Un </a:t>
            </a:r>
            <a:r>
              <a:rPr lang="es-VE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Vínculo Ternario</a:t>
            </a:r>
            <a:r>
              <a:rPr lang="es-VE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</a:rPr>
              <a:t>es aquel en el que participan tres o más </a:t>
            </a:r>
            <a:r>
              <a:rPr lang="es-VE" sz="1400" i="1" dirty="0">
                <a:latin typeface="Verdana" panose="020B0604030504040204" pitchFamily="34" charset="0"/>
                <a:ea typeface="Verdana" panose="020B0604030504040204" pitchFamily="34" charset="0"/>
              </a:rPr>
              <a:t>Tipos de Entidad</a:t>
            </a: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</a:rPr>
              <a:t>. Un vinculo n-ario es aquel en el que participan n o más tipos de entidad.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B8D82-D1D3-4C82-AD5A-B81922229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99" y="1397544"/>
            <a:ext cx="6834401" cy="258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RELACIONES TERNARIAS (N-ARIAS)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F9D364-45CB-450E-936C-B17E97096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457" y="1528548"/>
            <a:ext cx="5273668" cy="33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8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ESPECIALIZACIÓN / GENERALIZACIÓN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51CB6-24BC-4104-AC07-6EB85C3F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21" y="1499516"/>
            <a:ext cx="6589452" cy="2332134"/>
          </a:xfrm>
          <a:prstGeom prst="rect">
            <a:avLst/>
          </a:prstGeom>
        </p:spPr>
      </p:pic>
      <p:sp>
        <p:nvSpPr>
          <p:cNvPr id="7" name="Text Box 27">
            <a:extLst>
              <a:ext uri="{FF2B5EF4-FFF2-40B4-BE49-F238E27FC236}">
                <a16:creationId xmlns:a16="http://schemas.microsoft.com/office/drawing/2014/main" id="{C7D39080-DDC9-4E9B-8800-14C5954A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521" y="3926297"/>
            <a:ext cx="7514135" cy="1059928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1638" tIns="58420" rIns="81638" bIns="40819" anchor="ctr"/>
          <a:lstStyle>
            <a:lvl1pPr marL="125413" indent="-1254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s-VE" b="1" i="1" dirty="0">
                <a:latin typeface="Verdana" panose="020B0604030504040204" pitchFamily="34" charset="0"/>
                <a:ea typeface="Verdana" panose="020B0604030504040204" pitchFamily="34" charset="0"/>
              </a:rPr>
              <a:t>Especialización</a:t>
            </a:r>
            <a:r>
              <a:rPr lang="es-VE" dirty="0">
                <a:latin typeface="Verdana" panose="020B0604030504040204" pitchFamily="34" charset="0"/>
                <a:ea typeface="Verdana" panose="020B0604030504040204" pitchFamily="34" charset="0"/>
              </a:rPr>
              <a:t>: Tomar un tipo de entidad y generar subclases que tengan atributos específicos.</a:t>
            </a:r>
          </a:p>
          <a:p>
            <a:pPr eaLnBrk="1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s-VE" b="1" i="1" dirty="0">
                <a:latin typeface="Verdana" panose="020B0604030504040204" pitchFamily="34" charset="0"/>
                <a:ea typeface="Verdana" panose="020B0604030504040204" pitchFamily="34" charset="0"/>
              </a:rPr>
              <a:t>Generalización</a:t>
            </a:r>
            <a:r>
              <a:rPr lang="es-VE" dirty="0">
                <a:latin typeface="Verdana" panose="020B0604030504040204" pitchFamily="34" charset="0"/>
                <a:ea typeface="Verdana" panose="020B0604030504040204" pitchFamily="34" charset="0"/>
              </a:rPr>
              <a:t>: Tomar un conjunto de tipos de entidades y abstraer sus atributos comunes en un tipo de entidad padre.</a:t>
            </a:r>
          </a:p>
        </p:txBody>
      </p:sp>
    </p:spTree>
    <p:extLst>
      <p:ext uri="{BB962C8B-B14F-4D97-AF65-F5344CB8AC3E}">
        <p14:creationId xmlns:p14="http://schemas.microsoft.com/office/powerpoint/2010/main" val="301452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10" name="4 Título">
            <a:extLst>
              <a:ext uri="{FF2B5EF4-FFF2-40B4-BE49-F238E27FC236}">
                <a16:creationId xmlns:a16="http://schemas.microsoft.com/office/drawing/2014/main" id="{3243C86E-E4F6-4559-B90F-CEA1E8B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586363"/>
            <a:ext cx="6895195" cy="725488"/>
          </a:xfrm>
        </p:spPr>
        <p:txBody>
          <a:bodyPr/>
          <a:lstStyle/>
          <a:p>
            <a:pPr eaLnBrk="1" hangingPunct="1"/>
            <a:r>
              <a:rPr lang="en-US" altLang="es-PE" sz="2200" dirty="0">
                <a:solidFill>
                  <a:srgbClr val="FF501C"/>
                </a:solidFill>
                <a:ea typeface="ＭＳ Ｐゴシック" pitchFamily="34" charset="-128"/>
              </a:rPr>
              <a:t>ESPECIALIZACIÓN / GENERALIZACIÓN</a:t>
            </a:r>
            <a:endParaRPr lang="es-PE" altLang="es-PE" sz="2200" dirty="0">
              <a:solidFill>
                <a:srgbClr val="FF501C"/>
              </a:solidFill>
              <a:ea typeface="ＭＳ Ｐゴシック" pitchFamily="34" charset="-128"/>
            </a:endParaRPr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C7D39080-DDC9-4E9B-8800-14C5954A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51" y="3831649"/>
            <a:ext cx="7660801" cy="1059928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1638" tIns="58420" rIns="81638" bIns="40819" anchor="ctr"/>
          <a:lstStyle>
            <a:lvl1pPr marL="125413" indent="-1254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s-VE" b="1" i="1" dirty="0">
                <a:latin typeface="Verdana" panose="020B0604030504040204" pitchFamily="34" charset="0"/>
                <a:ea typeface="Verdana" panose="020B0604030504040204" pitchFamily="34" charset="0"/>
              </a:rPr>
              <a:t>Disjunta</a:t>
            </a:r>
            <a:r>
              <a:rPr lang="es-VE" dirty="0">
                <a:latin typeface="Verdana" panose="020B0604030504040204" pitchFamily="34" charset="0"/>
                <a:ea typeface="Verdana" panose="020B0604030504040204" pitchFamily="34" charset="0"/>
              </a:rPr>
              <a:t>: Una entidad puede ser miembro de cuando más una de las subclases.</a:t>
            </a:r>
          </a:p>
          <a:p>
            <a:pPr eaLnBrk="1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s-VE" b="1" i="1" dirty="0">
                <a:latin typeface="Verdana" panose="020B0604030504040204" pitchFamily="34" charset="0"/>
                <a:ea typeface="Verdana" panose="020B0604030504040204" pitchFamily="34" charset="0"/>
              </a:rPr>
              <a:t>Traslapada</a:t>
            </a:r>
            <a:r>
              <a:rPr lang="es-VE" dirty="0">
                <a:latin typeface="Verdana" panose="020B0604030504040204" pitchFamily="34" charset="0"/>
                <a:ea typeface="Verdana" panose="020B0604030504040204" pitchFamily="34" charset="0"/>
              </a:rPr>
              <a:t>: La misma entidad puede ser miembro de más de una subclase de la especialización.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C9FC4-785C-4EAB-8B87-51D28C61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51" y="1495965"/>
            <a:ext cx="7171899" cy="21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01926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l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On-screen Show (16:9)</PresentationFormat>
  <Paragraphs>53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Nunito</vt:lpstr>
      <vt:lpstr>Times New Roman</vt:lpstr>
      <vt:lpstr>Verdana</vt:lpstr>
      <vt:lpstr>Arial Narrow</vt:lpstr>
      <vt:lpstr>Abril Fatface</vt:lpstr>
      <vt:lpstr>Arial</vt:lpstr>
      <vt:lpstr>Wingdings</vt:lpstr>
      <vt:lpstr>Business slide</vt:lpstr>
      <vt:lpstr>MODELO ENTIDAD RELACIÓN EXTENDIDO (EERD)</vt:lpstr>
      <vt:lpstr>AGENDA</vt:lpstr>
      <vt:lpstr>METODOLOGÍA DE  DISEÑO DE BD</vt:lpstr>
      <vt:lpstr>¿CÓMO SE DESARROLLAN LOS MODELOS DE DATOS? (PROCESO DE DISEÑO)</vt:lpstr>
      <vt:lpstr>¿CÓMO SE DESARROLLAN LOS MODELOS DE DATOS? </vt:lpstr>
      <vt:lpstr>RELACIONES TERNARIAS (N-ARIAS)</vt:lpstr>
      <vt:lpstr>RELACIONES TERNARIAS (N-ARIAS)</vt:lpstr>
      <vt:lpstr>ESPECIALIZACIÓN / GENERALIZACIÓN</vt:lpstr>
      <vt:lpstr>ESPECIALIZACIÓN / GENERALIZACIÓN</vt:lpstr>
      <vt:lpstr>ESPECIALIZACIÓN / GENERALIZACIÓN</vt:lpstr>
      <vt:lpstr>ESPECIALIZACIÓN / GENERALIZACIÓN</vt:lpstr>
      <vt:lpstr>CATEGORÍAS</vt:lpstr>
      <vt:lpstr>CATEGORÍAS</vt:lpstr>
      <vt:lpstr>AGREGACIÓN</vt:lpstr>
      <vt:lpstr>AGREGACIÓN</vt:lpstr>
      <vt:lpstr>AGREGACIÓN</vt:lpstr>
      <vt:lpstr>AGREGACIÓN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Aburto Herrera Beatrice</dc:creator>
  <cp:lastModifiedBy>Jose Caballero</cp:lastModifiedBy>
  <cp:revision>116</cp:revision>
  <dcterms:modified xsi:type="dcterms:W3CDTF">2022-04-19T13:55:25Z</dcterms:modified>
</cp:coreProperties>
</file>