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782" r:id="rId2"/>
    <p:sldMasterId id="2147484000" r:id="rId3"/>
  </p:sldMasterIdLst>
  <p:notesMasterIdLst>
    <p:notesMasterId r:id="rId38"/>
  </p:notesMasterIdLst>
  <p:handoutMasterIdLst>
    <p:handoutMasterId r:id="rId39"/>
  </p:handoutMasterIdLst>
  <p:sldIdLst>
    <p:sldId id="699" r:id="rId4"/>
    <p:sldId id="271" r:id="rId5"/>
    <p:sldId id="466" r:id="rId6"/>
    <p:sldId id="618" r:id="rId7"/>
    <p:sldId id="619" r:id="rId8"/>
    <p:sldId id="652" r:id="rId9"/>
    <p:sldId id="700" r:id="rId10"/>
    <p:sldId id="501" r:id="rId11"/>
    <p:sldId id="502" r:id="rId12"/>
    <p:sldId id="503" r:id="rId13"/>
    <p:sldId id="504" r:id="rId14"/>
    <p:sldId id="505" r:id="rId15"/>
    <p:sldId id="552" r:id="rId16"/>
    <p:sldId id="507" r:id="rId17"/>
    <p:sldId id="509" r:id="rId18"/>
    <p:sldId id="510" r:id="rId19"/>
    <p:sldId id="512" r:id="rId20"/>
    <p:sldId id="513" r:id="rId21"/>
    <p:sldId id="515" r:id="rId22"/>
    <p:sldId id="516" r:id="rId23"/>
    <p:sldId id="519" r:id="rId24"/>
    <p:sldId id="520" r:id="rId25"/>
    <p:sldId id="522" r:id="rId26"/>
    <p:sldId id="523" r:id="rId27"/>
    <p:sldId id="525" r:id="rId28"/>
    <p:sldId id="527" r:id="rId29"/>
    <p:sldId id="530" r:id="rId30"/>
    <p:sldId id="531" r:id="rId31"/>
    <p:sldId id="532" r:id="rId32"/>
    <p:sldId id="533" r:id="rId33"/>
    <p:sldId id="534" r:id="rId34"/>
    <p:sldId id="535" r:id="rId35"/>
    <p:sldId id="536" r:id="rId36"/>
    <p:sldId id="537" r:id="rId37"/>
  </p:sldIdLst>
  <p:sldSz cx="9144000" cy="6858000" type="screen4x3"/>
  <p:notesSz cx="7099300" cy="102346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800F"/>
    <a:srgbClr val="FFEECD"/>
    <a:srgbClr val="ECECFA"/>
    <a:srgbClr val="FF9900"/>
    <a:srgbClr val="FFE7B7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8" autoAdjust="0"/>
    <p:restoredTop sz="94422" autoAdjust="0"/>
  </p:normalViewPr>
  <p:slideViewPr>
    <p:cSldViewPr>
      <p:cViewPr varScale="1">
        <p:scale>
          <a:sx n="121" d="100"/>
          <a:sy n="121" d="100"/>
        </p:scale>
        <p:origin x="192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F0F03A-4CA9-4906-952A-389A554310C4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09576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PE" noProof="0"/>
              <a:t>Haga clic para modificar el estilo de texto del patrón</a:t>
            </a:r>
          </a:p>
          <a:p>
            <a:pPr lvl="1"/>
            <a:r>
              <a:rPr lang="es-PE" noProof="0"/>
              <a:t>Segundo nivel</a:t>
            </a:r>
          </a:p>
          <a:p>
            <a:pPr lvl="2"/>
            <a:r>
              <a:rPr lang="es-PE" noProof="0"/>
              <a:t>Tercer nivel</a:t>
            </a:r>
          </a:p>
          <a:p>
            <a:pPr lvl="3"/>
            <a:r>
              <a:rPr lang="es-PE" noProof="0"/>
              <a:t>Cuarto nivel</a:t>
            </a:r>
          </a:p>
          <a:p>
            <a:pPr lvl="4"/>
            <a:r>
              <a:rPr lang="es-PE" noProof="0"/>
              <a:t>Quinto nivel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07D03C01-7F4F-490E-8A5D-50F858803C2E}" type="slidenum">
              <a:rPr lang="es-PE" altLang="en-US"/>
              <a:pPr>
                <a:defRPr/>
              </a:pPr>
              <a:t>‹#›</a:t>
            </a:fld>
            <a:endParaRPr lang="es-PE" altLang="en-US"/>
          </a:p>
        </p:txBody>
      </p:sp>
    </p:spTree>
    <p:extLst>
      <p:ext uri="{BB962C8B-B14F-4D97-AF65-F5344CB8AC3E}">
        <p14:creationId xmlns:p14="http://schemas.microsoft.com/office/powerpoint/2010/main" val="447351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81863B-3366-4EC7-AB63-A7C49187DC72}" type="slidenum">
              <a:rPr lang="es-PE" alt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s-PE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73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1863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7849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5409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618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6308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1112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1125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9006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4944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7583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72B2EA7-4B94-475F-A48F-D326F4ED0A66}" type="slidenum">
              <a:rPr lang="es-PE" altLang="en-US" sz="1300" smtClean="0"/>
              <a:pPr>
                <a:spcBef>
                  <a:spcPct val="0"/>
                </a:spcBef>
              </a:pPr>
              <a:t>2</a:t>
            </a:fld>
            <a:endParaRPr lang="es-PE" altLang="en-U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altLang="en-US" dirty="0"/>
          </a:p>
        </p:txBody>
      </p:sp>
    </p:spTree>
    <p:extLst>
      <p:ext uri="{BB962C8B-B14F-4D97-AF65-F5344CB8AC3E}">
        <p14:creationId xmlns:p14="http://schemas.microsoft.com/office/powerpoint/2010/main" val="162190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5448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934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5713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0398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2369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0613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53624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73980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8191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9267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1336675" y="755650"/>
            <a:ext cx="5099050" cy="3770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ct val="0"/>
              </a:spcBef>
            </a:pPr>
            <a:endParaRPr lang="es-PE" altLang="es-PE" sz="2400" b="1">
              <a:solidFill>
                <a:schemeClr val="tx1"/>
              </a:solidFill>
              <a:latin typeface="Arial" panose="020B0604020202020204" pitchFamily="34" charset="0"/>
              <a:ea typeface="msmincho"/>
              <a:cs typeface="msmincho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/>
          </p:nvPr>
        </p:nvSpPr>
        <p:spPr>
          <a:xfrm>
            <a:off x="1201738" y="4784725"/>
            <a:ext cx="5373687" cy="38639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414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52012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67469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2198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1336675" y="755650"/>
            <a:ext cx="5099050" cy="3770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ct val="0"/>
              </a:spcBef>
            </a:pPr>
            <a:endParaRPr lang="es-PE" altLang="es-PE" sz="2400" b="1">
              <a:solidFill>
                <a:schemeClr val="tx1"/>
              </a:solidFill>
              <a:latin typeface="Arial" panose="020B0604020202020204" pitchFamily="34" charset="0"/>
              <a:ea typeface="msmincho"/>
              <a:cs typeface="msmincho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/>
          </p:nvPr>
        </p:nvSpPr>
        <p:spPr>
          <a:xfrm>
            <a:off x="1201738" y="4784725"/>
            <a:ext cx="5373687" cy="38639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220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674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6854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6392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3676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63688" y="965200"/>
            <a:ext cx="4643437" cy="34813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738" y="4784725"/>
            <a:ext cx="5373687" cy="3773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1741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B0691-265B-4AD4-B087-4DACAD884F31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5355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A8483-2680-4E66-8F2C-8DFBD6D47F3E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00807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1DE1F-E18F-496F-8277-BCF346F136B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004522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DCE04-201D-43C7-9624-436399F30C7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32941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AD801-B2F6-4FB9-8574-C246E511E509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2923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668C4-CA7D-40E2-B073-0415B093B82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36455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BB3E9-D651-457B-AEBA-4F35B636C2B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1602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/>
          <p:cNvSpPr/>
          <p:nvPr userDrawn="1"/>
        </p:nvSpPr>
        <p:spPr>
          <a:xfrm>
            <a:off x="0" y="6357938"/>
            <a:ext cx="9144000" cy="5000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PE"/>
          </a:p>
        </p:txBody>
      </p:sp>
      <p:sp>
        <p:nvSpPr>
          <p:cNvPr id="5" name="8 Rectángulo"/>
          <p:cNvSpPr/>
          <p:nvPr userDrawn="1"/>
        </p:nvSpPr>
        <p:spPr>
          <a:xfrm>
            <a:off x="0" y="142875"/>
            <a:ext cx="9144000" cy="2143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PE"/>
          </a:p>
        </p:txBody>
      </p:sp>
      <p:sp>
        <p:nvSpPr>
          <p:cNvPr id="6" name="9 Rectángulo"/>
          <p:cNvSpPr/>
          <p:nvPr userDrawn="1"/>
        </p:nvSpPr>
        <p:spPr>
          <a:xfrm>
            <a:off x="0" y="0"/>
            <a:ext cx="9144000" cy="3286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PE"/>
          </a:p>
        </p:txBody>
      </p:sp>
      <p:sp>
        <p:nvSpPr>
          <p:cNvPr id="8" name="11 CuadroTexto"/>
          <p:cNvSpPr txBox="1">
            <a:spLocks noChangeArrowheads="1"/>
          </p:cNvSpPr>
          <p:nvPr userDrawn="1"/>
        </p:nvSpPr>
        <p:spPr bwMode="auto">
          <a:xfrm>
            <a:off x="142875" y="6407150"/>
            <a:ext cx="22145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s-PE" sz="1300">
                <a:solidFill>
                  <a:schemeClr val="bg1"/>
                </a:solidFill>
              </a:rPr>
              <a:t>Universidad de Lima</a:t>
            </a:r>
            <a:endParaRPr lang="es-ES" sz="1300">
              <a:solidFill>
                <a:schemeClr val="bg1"/>
              </a:solidFill>
            </a:endParaRPr>
          </a:p>
        </p:txBody>
      </p:sp>
      <p:sp>
        <p:nvSpPr>
          <p:cNvPr id="9" name="12 CuadroTexto"/>
          <p:cNvSpPr txBox="1">
            <a:spLocks noChangeArrowheads="1"/>
          </p:cNvSpPr>
          <p:nvPr userDrawn="1"/>
        </p:nvSpPr>
        <p:spPr bwMode="auto">
          <a:xfrm>
            <a:off x="5500688" y="6407150"/>
            <a:ext cx="34290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s-PE" sz="1300">
                <a:solidFill>
                  <a:schemeClr val="bg1"/>
                </a:solidFill>
              </a:rPr>
              <a:t>Facultad de Ingeniería de Sistemas</a:t>
            </a:r>
            <a:endParaRPr lang="es-ES" sz="1300">
              <a:solidFill>
                <a:schemeClr val="bg1"/>
              </a:solidFill>
            </a:endParaRPr>
          </a:p>
        </p:txBody>
      </p:sp>
      <p:sp>
        <p:nvSpPr>
          <p:cNvPr id="10" name="13 CuadroTexto"/>
          <p:cNvSpPr txBox="1">
            <a:spLocks noChangeArrowheads="1"/>
          </p:cNvSpPr>
          <p:nvPr userDrawn="1"/>
        </p:nvSpPr>
        <p:spPr bwMode="auto">
          <a:xfrm>
            <a:off x="2786063" y="6386513"/>
            <a:ext cx="22145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s-PE" sz="1000">
                <a:solidFill>
                  <a:schemeClr val="bg1"/>
                </a:solidFill>
              </a:rPr>
              <a:t>Ingeniería de Software 1</a:t>
            </a:r>
            <a:endParaRPr lang="es-ES" sz="1000">
              <a:solidFill>
                <a:schemeClr val="bg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89804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DBB9E-6E7E-4EB8-BD28-FFD2350292C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53183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0504"/>
            <a:ext cx="7772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BF14E-B1AD-4EEF-A86C-E78CC5A54A6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04248" y="332656"/>
            <a:ext cx="2091109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73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62D73-B28F-4D29-9D7C-C74F20243B9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42343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E1509-D517-4FD7-B3E7-4F2C19B3F511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9376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F168D-86F0-4138-9933-63BFBD7C16A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258527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60BFE-E48E-4854-81E5-D0D78615A56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211188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A2094-3D3C-4DE7-8979-F318FE2665C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1135933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0D8C0-77B0-4F62-96BF-4A53E46CF6F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77764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D77B2-9685-4EBC-9ABB-4C718E93C76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1249213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2D859-697F-4710-968A-546ACFB4E2C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735918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8965B-EBAC-4997-9361-2F80063886E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775541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EC7E3-2442-4152-A52A-8CD89ABF4C8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29084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DE5D4-A284-421C-A634-8D456E6FE234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6729849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30ACF-7522-47B4-B40F-AC834D0B47E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7499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DBB10-9BC7-483A-9474-BF510DDE767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6654995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6AAE6-9A1D-42CB-A29B-949508284719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12962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/>
          <p:cNvSpPr/>
          <p:nvPr userDrawn="1"/>
        </p:nvSpPr>
        <p:spPr>
          <a:xfrm>
            <a:off x="0" y="6357938"/>
            <a:ext cx="9144000" cy="5000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PE"/>
          </a:p>
        </p:txBody>
      </p:sp>
      <p:sp>
        <p:nvSpPr>
          <p:cNvPr id="5" name="8 Rectángulo"/>
          <p:cNvSpPr/>
          <p:nvPr userDrawn="1"/>
        </p:nvSpPr>
        <p:spPr>
          <a:xfrm>
            <a:off x="0" y="142875"/>
            <a:ext cx="9144000" cy="2143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PE"/>
          </a:p>
        </p:txBody>
      </p:sp>
      <p:sp>
        <p:nvSpPr>
          <p:cNvPr id="6" name="9 Rectángulo"/>
          <p:cNvSpPr/>
          <p:nvPr userDrawn="1"/>
        </p:nvSpPr>
        <p:spPr>
          <a:xfrm>
            <a:off x="0" y="0"/>
            <a:ext cx="9144000" cy="3286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PE"/>
          </a:p>
        </p:txBody>
      </p:sp>
      <p:sp>
        <p:nvSpPr>
          <p:cNvPr id="8" name="11 CuadroTexto"/>
          <p:cNvSpPr txBox="1">
            <a:spLocks noChangeArrowheads="1"/>
          </p:cNvSpPr>
          <p:nvPr userDrawn="1"/>
        </p:nvSpPr>
        <p:spPr bwMode="auto">
          <a:xfrm>
            <a:off x="142875" y="6407150"/>
            <a:ext cx="22145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s-PE" altLang="es-PE" sz="1300">
                <a:solidFill>
                  <a:schemeClr val="bg1"/>
                </a:solidFill>
              </a:rPr>
              <a:t>Universidad de Lima</a:t>
            </a:r>
            <a:endParaRPr lang="es-ES" altLang="es-PE" sz="1300">
              <a:solidFill>
                <a:schemeClr val="bg1"/>
              </a:solidFill>
            </a:endParaRPr>
          </a:p>
        </p:txBody>
      </p:sp>
      <p:sp>
        <p:nvSpPr>
          <p:cNvPr id="9" name="12 CuadroTexto"/>
          <p:cNvSpPr txBox="1">
            <a:spLocks noChangeArrowheads="1"/>
          </p:cNvSpPr>
          <p:nvPr userDrawn="1"/>
        </p:nvSpPr>
        <p:spPr bwMode="auto">
          <a:xfrm>
            <a:off x="5500688" y="6407150"/>
            <a:ext cx="34290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s-PE" altLang="es-PE" sz="1300">
                <a:solidFill>
                  <a:schemeClr val="bg1"/>
                </a:solidFill>
              </a:rPr>
              <a:t>Facultad de Ingeniería de Sistemas</a:t>
            </a:r>
            <a:endParaRPr lang="es-ES" altLang="es-PE" sz="1300">
              <a:solidFill>
                <a:schemeClr val="bg1"/>
              </a:solidFill>
            </a:endParaRPr>
          </a:p>
        </p:txBody>
      </p:sp>
      <p:sp>
        <p:nvSpPr>
          <p:cNvPr id="10" name="13 CuadroTexto"/>
          <p:cNvSpPr txBox="1">
            <a:spLocks noChangeArrowheads="1"/>
          </p:cNvSpPr>
          <p:nvPr userDrawn="1"/>
        </p:nvSpPr>
        <p:spPr bwMode="auto">
          <a:xfrm>
            <a:off x="2786063" y="6386513"/>
            <a:ext cx="22145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s-PE" altLang="es-PE" sz="1000">
                <a:solidFill>
                  <a:schemeClr val="bg1"/>
                </a:solidFill>
              </a:rPr>
              <a:t>Ingeniería de Software 1</a:t>
            </a:r>
            <a:endParaRPr lang="es-ES" altLang="es-PE" sz="1000">
              <a:solidFill>
                <a:schemeClr val="bg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490176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5998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85761" y="472063"/>
            <a:ext cx="8465344" cy="725488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5762" y="1283277"/>
            <a:ext cx="8465344" cy="4245987"/>
          </a:xfrm>
        </p:spPr>
        <p:txBody>
          <a:bodyPr/>
          <a:lstStyle>
            <a:lvl1pPr>
              <a:defRPr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Verdana" charset="0"/>
                <a:ea typeface="Verdana" charset="0"/>
                <a:cs typeface="Verdana" charset="0"/>
              </a:defRPr>
            </a:lvl2pPr>
            <a:lvl3pPr>
              <a:defRPr>
                <a:latin typeface="Verdana" charset="0"/>
                <a:ea typeface="Verdana" charset="0"/>
                <a:cs typeface="Verdana" charset="0"/>
              </a:defRPr>
            </a:lvl3pPr>
            <a:lvl4pPr>
              <a:defRPr>
                <a:latin typeface="Verdana" charset="0"/>
                <a:ea typeface="Verdana" charset="0"/>
                <a:cs typeface="Verdana" charset="0"/>
              </a:defRPr>
            </a:lvl4pPr>
            <a:lvl5pPr>
              <a:defRPr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64136" y="122535"/>
            <a:ext cx="2086969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144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385761" y="586363"/>
            <a:ext cx="8465344" cy="725488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385762" y="1397577"/>
            <a:ext cx="8465344" cy="3943349"/>
          </a:xfrm>
        </p:spPr>
        <p:txBody>
          <a:bodyPr/>
          <a:lstStyle>
            <a:lvl1pPr>
              <a:defRPr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Verdana" charset="0"/>
                <a:ea typeface="Verdana" charset="0"/>
                <a:cs typeface="Verdana" charset="0"/>
              </a:defRPr>
            </a:lvl2pPr>
            <a:lvl3pPr>
              <a:defRPr>
                <a:latin typeface="Verdana" charset="0"/>
                <a:ea typeface="Verdana" charset="0"/>
                <a:cs typeface="Verdana" charset="0"/>
              </a:defRPr>
            </a:lvl3pPr>
            <a:lvl4pPr>
              <a:defRPr>
                <a:latin typeface="Verdana" charset="0"/>
                <a:ea typeface="Verdana" charset="0"/>
                <a:cs typeface="Verdana" charset="0"/>
              </a:defRPr>
            </a:lvl4pPr>
            <a:lvl5pPr>
              <a:defRPr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545553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64332" y="357188"/>
            <a:ext cx="8422481" cy="919163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64332" y="1354138"/>
            <a:ext cx="4071938" cy="42322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15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35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07720" y="1354138"/>
            <a:ext cx="4179093" cy="42322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15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35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13471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364332" y="1628776"/>
            <a:ext cx="8422481" cy="919163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  <p:sp>
        <p:nvSpPr>
          <p:cNvPr id="11" name="Marcador de contenido 2"/>
          <p:cNvSpPr>
            <a:spLocks noGrp="1"/>
          </p:cNvSpPr>
          <p:nvPr>
            <p:ph sz="half" idx="1"/>
          </p:nvPr>
        </p:nvSpPr>
        <p:spPr>
          <a:xfrm>
            <a:off x="364332" y="2625726"/>
            <a:ext cx="4071938" cy="3632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15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35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sp>
        <p:nvSpPr>
          <p:cNvPr id="12" name="Marcador de contenido 3"/>
          <p:cNvSpPr>
            <a:spLocks noGrp="1"/>
          </p:cNvSpPr>
          <p:nvPr>
            <p:ph sz="half" idx="2"/>
          </p:nvPr>
        </p:nvSpPr>
        <p:spPr>
          <a:xfrm>
            <a:off x="4607720" y="2625726"/>
            <a:ext cx="4179093" cy="3632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15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35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363981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85750" y="1628776"/>
            <a:ext cx="8543925" cy="747713"/>
          </a:xfrm>
        </p:spPr>
        <p:txBody>
          <a:bodyPr>
            <a:normAutofit/>
          </a:bodyPr>
          <a:lstStyle>
            <a:lvl1pPr>
              <a:defRPr sz="27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9349625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53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19053-9637-438B-9E16-FA26448A64C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4800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610A0-2281-46DB-9C4B-3D683D769E99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7611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5D1A6-B91E-4FF2-BB04-01D8BC40723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7559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2C938-79DD-4551-953E-BAC0C269A04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92280" y="262488"/>
            <a:ext cx="2016224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2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06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ChangeArrowheads="1"/>
          </p:cNvSpPr>
          <p:nvPr userDrawn="1"/>
        </p:nvSpPr>
        <p:spPr bwMode="auto">
          <a:xfrm>
            <a:off x="-180975" y="-171450"/>
            <a:ext cx="10009188" cy="7921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29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67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  <p:sldLayoutId id="2147483996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título del patrón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B083A2D-E9A3-489F-B9CC-3A0C1D05DB01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1143000" y="1752600"/>
            <a:ext cx="8001000" cy="0"/>
          </a:xfrm>
          <a:prstGeom prst="line">
            <a:avLst/>
          </a:prstGeom>
          <a:noFill/>
          <a:ln w="9525">
            <a:solidFill>
              <a:srgbClr val="FF7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97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DD745B7A-124A-2440-B855-8AD09298A361}" type="datetimeFigureOut">
              <a:rPr lang="es-ES_tradnl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8/9/22</a:t>
            </a:fld>
            <a:endParaRPr lang="es-ES_tradnl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E34BB804-8CF5-A44B-9844-AC8F6ABDCA4E}" type="slidenum">
              <a:rPr lang="es-ES_tradnl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s-ES_tradnl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5017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2720340"/>
            <a:ext cx="9144000" cy="19261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0" kern="12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s-ES_tradnl" sz="3000" b="1" dirty="0">
                <a:solidFill>
                  <a:prstClr val="white"/>
                </a:solidFill>
              </a:rPr>
              <a:t>INGENIERIA DE DATOS</a:t>
            </a:r>
          </a:p>
          <a:p>
            <a:pPr algn="ctr" fontAlgn="auto">
              <a:spcAft>
                <a:spcPts val="0"/>
              </a:spcAft>
            </a:pPr>
            <a:r>
              <a:rPr lang="es-PE" sz="3200" dirty="0">
                <a:solidFill>
                  <a:prstClr val="white"/>
                </a:solidFill>
                <a:latin typeface="Arial" panose="020B0604020202020204" pitchFamily="34" charset="0"/>
              </a:rPr>
              <a:t>Modelo Lógico</a:t>
            </a:r>
            <a:endParaRPr lang="es-ES_tradnl" sz="3000" b="1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C1D3C-DBF4-CC48-91B3-E557E2A9D540}"/>
              </a:ext>
            </a:extLst>
          </p:cNvPr>
          <p:cNvSpPr txBox="1"/>
          <p:nvPr/>
        </p:nvSpPr>
        <p:spPr>
          <a:xfrm>
            <a:off x="285750" y="1223096"/>
            <a:ext cx="2910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_tradnl" sz="9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CARRERA DE INGENIERÍA DE SISTEMAS</a:t>
            </a:r>
            <a:endParaRPr lang="en-US" sz="9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0B6133-F28D-0D42-BEC7-0F386FD40E89}"/>
              </a:ext>
            </a:extLst>
          </p:cNvPr>
          <p:cNvSpPr txBox="1"/>
          <p:nvPr/>
        </p:nvSpPr>
        <p:spPr>
          <a:xfrm>
            <a:off x="285750" y="5337901"/>
            <a:ext cx="5695468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_tradnl" sz="788" dirty="0">
                <a:solidFill>
                  <a:prstClr val="white"/>
                </a:solidFill>
                <a:latin typeface="Times" pitchFamily="2" charset="0"/>
                <a:ea typeface="Verdana" panose="020B0604030504040204" pitchFamily="34" charset="0"/>
                <a:cs typeface="Verdana" panose="020B0604030504040204" pitchFamily="34" charset="0"/>
              </a:rPr>
              <a:t>INGENIERIA DE DATOS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s-ES_tradnl" sz="788" dirty="0">
              <a:solidFill>
                <a:prstClr val="white"/>
              </a:solidFill>
              <a:latin typeface="Times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_tradnl" sz="788">
                <a:solidFill>
                  <a:prstClr val="white"/>
                </a:solidFill>
                <a:latin typeface="Times" pitchFamily="2" charset="0"/>
                <a:ea typeface="Verdana" panose="020B0604030504040204" pitchFamily="34" charset="0"/>
                <a:cs typeface="Verdana" panose="020B0604030504040204" pitchFamily="34" charset="0"/>
              </a:rPr>
              <a:t>ÁREA DE INGENIERÍA DE SOFTWARE</a:t>
            </a:r>
            <a:endParaRPr lang="en-US" sz="788" dirty="0">
              <a:solidFill>
                <a:prstClr val="black"/>
              </a:solidFill>
              <a:latin typeface="Times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9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89025" y="1004888"/>
            <a:ext cx="7620000" cy="981075"/>
          </a:xfrm>
        </p:spPr>
        <p:txBody>
          <a:bodyPr tIns="9601"/>
          <a:lstStyle/>
          <a:p>
            <a:pPr algn="l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</a:pPr>
            <a:r>
              <a:rPr lang="es-VE" sz="3200" b="1"/>
              <a:t>Transformación del MER al MR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89025" y="1739900"/>
            <a:ext cx="7154863" cy="4138613"/>
          </a:xfrm>
        </p:spPr>
        <p:txBody>
          <a:bodyPr/>
          <a:lstStyle/>
          <a:p>
            <a:pPr marL="0" indent="0" eaLnBrk="1">
              <a:lnSpc>
                <a:spcPts val="3975"/>
              </a:lnSpc>
              <a:buClr>
                <a:srgbClr val="0E594D"/>
              </a:buClr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s-VE" sz="2000"/>
              <a:t>Que podemos Transformar MER (</a:t>
            </a:r>
            <a:r>
              <a:rPr lang="es-VE" sz="2000" b="1" i="1" u="sng"/>
              <a:t>Básico</a:t>
            </a:r>
            <a:r>
              <a:rPr lang="es-VE" sz="2000"/>
              <a:t>):</a:t>
            </a:r>
          </a:p>
          <a:p>
            <a:pPr lvl="1" eaLnBrk="1"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s-VE" sz="1800"/>
          </a:p>
          <a:p>
            <a:pPr lvl="1" eaLnBrk="1"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endParaRPr lang="es-VE" sz="1800"/>
          </a:p>
          <a:p>
            <a:pPr lvl="1" eaLnBrk="1"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s-VE" sz="1800"/>
              <a:t>Entidades (no débiles)</a:t>
            </a:r>
          </a:p>
          <a:p>
            <a:pPr lvl="1" eaLnBrk="1"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s-VE" sz="1800"/>
              <a:t>Entidades Débiles</a:t>
            </a:r>
          </a:p>
          <a:p>
            <a:pPr lvl="1" eaLnBrk="1"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s-VE" sz="1800"/>
              <a:t>Vínculos 1:N</a:t>
            </a:r>
          </a:p>
          <a:p>
            <a:pPr lvl="1" eaLnBrk="1"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s-VE" sz="1800"/>
              <a:t>Vínculos 1:1</a:t>
            </a:r>
          </a:p>
          <a:p>
            <a:pPr lvl="1" eaLnBrk="1"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s-VE" sz="1800"/>
              <a:t>Vínculos M:N</a:t>
            </a:r>
          </a:p>
          <a:p>
            <a:pPr lvl="1" eaLnBrk="1"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s-VE" sz="1800"/>
              <a:t>Atributos Multivaluados</a:t>
            </a:r>
          </a:p>
          <a:p>
            <a:pPr lvl="1" eaLnBrk="1"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s-VE" sz="1800"/>
              <a:t>Vínculos n-arios</a:t>
            </a:r>
          </a:p>
        </p:txBody>
      </p:sp>
      <p:sp>
        <p:nvSpPr>
          <p:cNvPr id="50180" name="AutoShape 3"/>
          <p:cNvSpPr>
            <a:spLocks/>
          </p:cNvSpPr>
          <p:nvPr/>
        </p:nvSpPr>
        <p:spPr bwMode="auto">
          <a:xfrm>
            <a:off x="4899025" y="3068638"/>
            <a:ext cx="488950" cy="2305050"/>
          </a:xfrm>
          <a:prstGeom prst="rightBrace">
            <a:avLst>
              <a:gd name="adj1" fmla="val 58358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PE" sz="2177"/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5724525" y="3500438"/>
            <a:ext cx="2208213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60020" rIns="81638" bIns="40819"/>
          <a:lstStyle>
            <a:lvl1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ctr" eaLnBrk="1">
              <a:lnSpc>
                <a:spcPct val="93000"/>
              </a:lnSpc>
              <a:defRPr/>
            </a:pPr>
            <a:r>
              <a:rPr lang="es-VE" sz="2177" dirty="0"/>
              <a:t>Definir una serie</a:t>
            </a:r>
          </a:p>
          <a:p>
            <a:pPr algn="ctr" eaLnBrk="1">
              <a:lnSpc>
                <a:spcPct val="93000"/>
              </a:lnSpc>
              <a:defRPr/>
            </a:pPr>
            <a:r>
              <a:rPr lang="es-VE" sz="2177" dirty="0"/>
              <a:t>de esquemas de</a:t>
            </a:r>
          </a:p>
          <a:p>
            <a:pPr algn="ctr" eaLnBrk="1">
              <a:lnSpc>
                <a:spcPct val="93000"/>
              </a:lnSpc>
              <a:defRPr/>
            </a:pPr>
            <a:r>
              <a:rPr lang="es-VE" sz="2177" dirty="0"/>
              <a:t>relaciones</a:t>
            </a:r>
          </a:p>
          <a:p>
            <a:pPr algn="ctr" eaLnBrk="1">
              <a:lnSpc>
                <a:spcPct val="93000"/>
              </a:lnSpc>
              <a:defRPr/>
            </a:pPr>
            <a:r>
              <a:rPr lang="es-VE" sz="2177" dirty="0"/>
              <a:t>equivalentes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Group 2"/>
          <p:cNvGrpSpPr>
            <a:grpSpLocks/>
          </p:cNvGrpSpPr>
          <p:nvPr/>
        </p:nvGrpSpPr>
        <p:grpSpPr bwMode="auto">
          <a:xfrm>
            <a:off x="1085850" y="1916113"/>
            <a:ext cx="8061325" cy="4608512"/>
            <a:chOff x="376" y="929"/>
            <a:chExt cx="5598" cy="3360"/>
          </a:xfrm>
        </p:grpSpPr>
        <p:grpSp>
          <p:nvGrpSpPr>
            <p:cNvPr id="59397" name="Group 4"/>
            <p:cNvGrpSpPr>
              <a:grpSpLocks/>
            </p:cNvGrpSpPr>
            <p:nvPr/>
          </p:nvGrpSpPr>
          <p:grpSpPr bwMode="auto">
            <a:xfrm>
              <a:off x="376" y="3662"/>
              <a:ext cx="5598" cy="627"/>
              <a:chOff x="376" y="3662"/>
              <a:chExt cx="5598" cy="627"/>
            </a:xfrm>
          </p:grpSpPr>
          <p:sp>
            <p:nvSpPr>
              <p:cNvPr id="52247" name="Text Box 5"/>
              <p:cNvSpPr txBox="1">
                <a:spLocks noChangeArrowheads="1"/>
              </p:cNvSpPr>
              <p:nvPr/>
            </p:nvSpPr>
            <p:spPr bwMode="auto">
              <a:xfrm>
                <a:off x="376" y="3662"/>
                <a:ext cx="5598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8" tIns="58420" rIns="81638" bIns="40819"/>
              <a:lstStyle>
                <a:lvl1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1pPr>
                <a:lvl2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7300" algn="l"/>
                    <a:tab pos="5791200" algn="l"/>
                    <a:tab pos="6515100" algn="l"/>
                    <a:tab pos="7239000" algn="l"/>
                    <a:tab pos="7962900" algn="l"/>
                    <a:tab pos="8686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eaLnBrk="1">
                  <a:lnSpc>
                    <a:spcPct val="93000"/>
                  </a:lnSpc>
                  <a:defRPr/>
                </a:pPr>
                <a:r>
                  <a:rPr lang="es-VE" sz="1996" b="1" dirty="0"/>
                  <a:t>Empleado</a:t>
                </a:r>
                <a:r>
                  <a:rPr lang="es-VE" sz="1996" dirty="0"/>
                  <a:t> (</a:t>
                </a:r>
                <a:r>
                  <a:rPr lang="es-VE" sz="1996" u="sng" dirty="0" err="1">
                    <a:solidFill>
                      <a:srgbClr val="FF0000"/>
                    </a:solidFill>
                  </a:rPr>
                  <a:t>Dni</a:t>
                </a:r>
                <a:r>
                  <a:rPr lang="es-VE" sz="1996" dirty="0"/>
                  <a:t>, </a:t>
                </a:r>
                <a:r>
                  <a:rPr lang="es-VE" sz="1996" dirty="0" err="1"/>
                  <a:t>PrimNombre</a:t>
                </a:r>
                <a:r>
                  <a:rPr lang="es-VE" sz="1996" dirty="0"/>
                  <a:t>, </a:t>
                </a:r>
                <a:r>
                  <a:rPr lang="es-VE" sz="1996" dirty="0" err="1"/>
                  <a:t>PrimApellido</a:t>
                </a:r>
                <a:r>
                  <a:rPr lang="es-VE" sz="1996" dirty="0"/>
                  <a:t>, </a:t>
                </a:r>
                <a:r>
                  <a:rPr lang="es-VE" sz="1996" dirty="0" err="1"/>
                  <a:t>SegApellido</a:t>
                </a:r>
                <a:r>
                  <a:rPr lang="es-VE" sz="1996" dirty="0"/>
                  <a:t>, Teléfono)</a:t>
                </a:r>
              </a:p>
            </p:txBody>
          </p:sp>
          <p:grpSp>
            <p:nvGrpSpPr>
              <p:cNvPr id="59413" name="Group 6"/>
              <p:cNvGrpSpPr>
                <a:grpSpLocks/>
              </p:cNvGrpSpPr>
              <p:nvPr/>
            </p:nvGrpSpPr>
            <p:grpSpPr bwMode="auto">
              <a:xfrm>
                <a:off x="1303" y="3914"/>
                <a:ext cx="3544" cy="375"/>
                <a:chOff x="1303" y="3914"/>
                <a:chExt cx="3544" cy="375"/>
              </a:xfrm>
            </p:grpSpPr>
            <p:sp>
              <p:nvSpPr>
                <p:cNvPr id="52249" name="AutoShape 7"/>
                <p:cNvSpPr>
                  <a:spLocks/>
                </p:cNvSpPr>
                <p:nvPr/>
              </p:nvSpPr>
              <p:spPr bwMode="auto">
                <a:xfrm rot="-5400000">
                  <a:off x="1415" y="3802"/>
                  <a:ext cx="146" cy="369"/>
                </a:xfrm>
                <a:prstGeom prst="leftBrace">
                  <a:avLst>
                    <a:gd name="adj1" fmla="val 42112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es-PE" sz="2177"/>
                </a:p>
              </p:txBody>
            </p:sp>
            <p:sp>
              <p:nvSpPr>
                <p:cNvPr id="52250" name="AutoShape 8"/>
                <p:cNvSpPr>
                  <a:spLocks/>
                </p:cNvSpPr>
                <p:nvPr/>
              </p:nvSpPr>
              <p:spPr bwMode="auto">
                <a:xfrm rot="16200000">
                  <a:off x="3243" y="2455"/>
                  <a:ext cx="116" cy="3093"/>
                </a:xfrm>
                <a:prstGeom prst="leftBrace">
                  <a:avLst>
                    <a:gd name="adj1" fmla="val 232712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es-PE" sz="2177"/>
                </a:p>
              </p:txBody>
            </p:sp>
            <p:sp>
              <p:nvSpPr>
                <p:cNvPr id="5225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440" y="4070"/>
                  <a:ext cx="313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81638" tIns="55220" rIns="81638" bIns="40819"/>
                <a:lstStyle/>
                <a:p>
                  <a:pPr eaLnBrk="1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r>
                    <a:rPr lang="es-VE" sz="2177">
                      <a:solidFill>
                        <a:srgbClr val="000000"/>
                      </a:solidFill>
                    </a:rPr>
                    <a:t>PK</a:t>
                  </a:r>
                </a:p>
              </p:txBody>
            </p:sp>
            <p:sp>
              <p:nvSpPr>
                <p:cNvPr id="5225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397" y="4070"/>
                  <a:ext cx="1935" cy="2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81638" tIns="55220" rIns="81638" bIns="40819"/>
                <a:lstStyle>
                  <a:lvl1pPr>
                    <a:lnSpc>
                      <a:spcPct val="140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  <a:tab pos="2171700" algn="l"/>
                      <a:tab pos="2895600" algn="l"/>
                    </a:tabLst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DejaVu Sans" panose="020B0603030804020204" pitchFamily="34" charset="0"/>
                    </a:defRPr>
                  </a:lvl1pPr>
                  <a:lvl2pPr>
                    <a:lnSpc>
                      <a:spcPct val="140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  <a:tab pos="2171700" algn="l"/>
                      <a:tab pos="2895600" algn="l"/>
                    </a:tabLst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DejaVu Sans" panose="020B0603030804020204" pitchFamily="34" charset="0"/>
                    </a:defRPr>
                  </a:lvl2pPr>
                  <a:lvl3pPr>
                    <a:lnSpc>
                      <a:spcPct val="140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  <a:tab pos="2171700" algn="l"/>
                      <a:tab pos="2895600" algn="l"/>
                    </a:tabLst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DejaVu Sans" panose="020B0603030804020204" pitchFamily="34" charset="0"/>
                    </a:defRPr>
                  </a:lvl3pPr>
                  <a:lvl4pPr>
                    <a:lnSpc>
                      <a:spcPct val="140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  <a:tab pos="2171700" algn="l"/>
                      <a:tab pos="28956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DejaVu Sans" panose="020B0603030804020204" pitchFamily="34" charset="0"/>
                    </a:defRPr>
                  </a:lvl4pPr>
                  <a:lvl5pPr>
                    <a:lnSpc>
                      <a:spcPct val="140000"/>
                    </a:lnSpc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  <a:tab pos="2171700" algn="l"/>
                      <a:tab pos="28956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DejaVu Sans" panose="020B06030308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14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  <a:tab pos="2171700" algn="l"/>
                      <a:tab pos="28956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DejaVu Sans" panose="020B06030308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14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  <a:tab pos="2171700" algn="l"/>
                      <a:tab pos="28956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DejaVu Sans" panose="020B06030308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14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  <a:tab pos="2171700" algn="l"/>
                      <a:tab pos="28956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DejaVu Sans" panose="020B06030308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14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723900" algn="l"/>
                      <a:tab pos="1447800" algn="l"/>
                      <a:tab pos="2171700" algn="l"/>
                      <a:tab pos="28956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DejaVu Sans" panose="020B0603030804020204" pitchFamily="34" charset="0"/>
                    </a:defRPr>
                  </a:lvl9pPr>
                </a:lstStyle>
                <a:p>
                  <a:pPr eaLnBrk="1">
                    <a:lnSpc>
                      <a:spcPct val="93000"/>
                    </a:lnSpc>
                    <a:defRPr/>
                  </a:pPr>
                  <a:r>
                    <a:rPr lang="es-VE" sz="1633" dirty="0"/>
                    <a:t>Atributo compuesto </a:t>
                  </a:r>
                  <a:r>
                    <a:rPr lang="es-VE" sz="1633" b="1" i="1" dirty="0"/>
                    <a:t>Nombre</a:t>
                  </a:r>
                </a:p>
              </p:txBody>
            </p:sp>
          </p:grpSp>
        </p:grpSp>
        <p:grpSp>
          <p:nvGrpSpPr>
            <p:cNvPr id="59398" name="Group 12"/>
            <p:cNvGrpSpPr>
              <a:grpSpLocks/>
            </p:cNvGrpSpPr>
            <p:nvPr/>
          </p:nvGrpSpPr>
          <p:grpSpPr bwMode="auto">
            <a:xfrm>
              <a:off x="426" y="929"/>
              <a:ext cx="3627" cy="1927"/>
              <a:chOff x="426" y="929"/>
              <a:chExt cx="3627" cy="1927"/>
            </a:xfrm>
          </p:grpSpPr>
          <p:sp>
            <p:nvSpPr>
              <p:cNvPr id="52234" name="AutoShape 13"/>
              <p:cNvSpPr>
                <a:spLocks noChangeArrowheads="1"/>
              </p:cNvSpPr>
              <p:nvPr/>
            </p:nvSpPr>
            <p:spPr bwMode="auto">
              <a:xfrm>
                <a:off x="2013" y="2404"/>
                <a:ext cx="1356" cy="454"/>
              </a:xfrm>
              <a:prstGeom prst="roundRect">
                <a:avLst>
                  <a:gd name="adj" fmla="val 218"/>
                </a:avLst>
              </a:prstGeom>
              <a:solidFill>
                <a:srgbClr val="ECECF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56820" rIns="81638" bIns="40819" anchor="ctr" anchorCtr="1"/>
              <a:lstStyle>
                <a:lvl1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1pPr>
                <a:lvl2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defRPr/>
                </a:pPr>
                <a:r>
                  <a:rPr lang="es-VE" sz="1814"/>
                  <a:t>Empleado</a:t>
                </a:r>
              </a:p>
            </p:txBody>
          </p:sp>
          <p:sp>
            <p:nvSpPr>
              <p:cNvPr id="52235" name="Oval 14"/>
              <p:cNvSpPr>
                <a:spLocks noChangeArrowheads="1"/>
              </p:cNvSpPr>
              <p:nvPr/>
            </p:nvSpPr>
            <p:spPr bwMode="auto">
              <a:xfrm>
                <a:off x="539" y="2404"/>
                <a:ext cx="1130" cy="454"/>
              </a:xfrm>
              <a:prstGeom prst="ellipse">
                <a:avLst/>
              </a:prstGeom>
              <a:solidFill>
                <a:srgbClr val="FFEEC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53620" rIns="81638" bIns="40819" anchor="ctr" anchorCtr="1"/>
              <a:lstStyle>
                <a:lvl1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1pPr>
                <a:lvl2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defRPr/>
                </a:pPr>
                <a:r>
                  <a:rPr lang="es-VE" sz="1451" u="sng"/>
                  <a:t>Dni</a:t>
                </a:r>
              </a:p>
            </p:txBody>
          </p:sp>
          <p:sp>
            <p:nvSpPr>
              <p:cNvPr id="52236" name="Oval 15"/>
              <p:cNvSpPr>
                <a:spLocks noChangeArrowheads="1"/>
              </p:cNvSpPr>
              <p:nvPr/>
            </p:nvSpPr>
            <p:spPr bwMode="auto">
              <a:xfrm>
                <a:off x="2917" y="1722"/>
                <a:ext cx="1131" cy="454"/>
              </a:xfrm>
              <a:prstGeom prst="ellipse">
                <a:avLst/>
              </a:prstGeom>
              <a:solidFill>
                <a:srgbClr val="FFEEC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53620" rIns="81638" bIns="40819" anchor="ctr" anchorCtr="1"/>
              <a:lstStyle>
                <a:lvl1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1pPr>
                <a:lvl2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defRPr/>
                </a:pPr>
                <a:r>
                  <a:rPr lang="es-VE" sz="1451" dirty="0"/>
                  <a:t>Teléfono</a:t>
                </a:r>
              </a:p>
            </p:txBody>
          </p:sp>
          <p:cxnSp>
            <p:nvCxnSpPr>
              <p:cNvPr id="59402" name="AutoShape 16"/>
              <p:cNvCxnSpPr>
                <a:cxnSpLocks noChangeShapeType="1"/>
                <a:stCxn id="52235" idx="6"/>
                <a:endCxn id="52234" idx="1"/>
              </p:cNvCxnSpPr>
              <p:nvPr/>
            </p:nvCxnSpPr>
            <p:spPr bwMode="auto">
              <a:xfrm>
                <a:off x="1674" y="2629"/>
                <a:ext cx="339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403" name="AutoShape 17"/>
              <p:cNvCxnSpPr>
                <a:cxnSpLocks noChangeShapeType="1"/>
                <a:stCxn id="52240" idx="4"/>
                <a:endCxn id="52234" idx="0"/>
              </p:cNvCxnSpPr>
              <p:nvPr/>
            </p:nvCxnSpPr>
            <p:spPr bwMode="auto">
              <a:xfrm>
                <a:off x="1787" y="2176"/>
                <a:ext cx="906" cy="22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404" name="AutoShape 18"/>
              <p:cNvCxnSpPr>
                <a:cxnSpLocks noChangeShapeType="1"/>
                <a:stCxn id="52236" idx="4"/>
                <a:endCxn id="52234" idx="0"/>
              </p:cNvCxnSpPr>
              <p:nvPr/>
            </p:nvCxnSpPr>
            <p:spPr bwMode="auto">
              <a:xfrm flipH="1">
                <a:off x="2694" y="2176"/>
                <a:ext cx="793" cy="22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52240" name="Oval 19"/>
              <p:cNvSpPr>
                <a:spLocks noChangeArrowheads="1"/>
              </p:cNvSpPr>
              <p:nvPr/>
            </p:nvSpPr>
            <p:spPr bwMode="auto">
              <a:xfrm>
                <a:off x="1217" y="1722"/>
                <a:ext cx="1130" cy="454"/>
              </a:xfrm>
              <a:prstGeom prst="ellipse">
                <a:avLst/>
              </a:prstGeom>
              <a:solidFill>
                <a:srgbClr val="FF800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53620" rIns="81638" bIns="40819" anchor="ctr" anchorCtr="1"/>
              <a:lstStyle>
                <a:lvl1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1pPr>
                <a:lvl2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defRPr/>
                </a:pPr>
                <a:r>
                  <a:rPr lang="es-VE" sz="1451"/>
                  <a:t>Nombre</a:t>
                </a:r>
              </a:p>
            </p:txBody>
          </p:sp>
          <p:sp>
            <p:nvSpPr>
              <p:cNvPr id="52241" name="Oval 20"/>
              <p:cNvSpPr>
                <a:spLocks noChangeArrowheads="1"/>
              </p:cNvSpPr>
              <p:nvPr/>
            </p:nvSpPr>
            <p:spPr bwMode="auto">
              <a:xfrm>
                <a:off x="426" y="1269"/>
                <a:ext cx="1246" cy="343"/>
              </a:xfrm>
              <a:prstGeom prst="ellipse">
                <a:avLst/>
              </a:prstGeom>
              <a:solidFill>
                <a:srgbClr val="FFEEC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53620" rIns="81638" bIns="40819" anchor="ctr" anchorCtr="1"/>
              <a:lstStyle>
                <a:lvl1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1pPr>
                <a:lvl2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defRPr/>
                </a:pPr>
                <a:r>
                  <a:rPr lang="es-VE" sz="1451"/>
                  <a:t>PrimNombre</a:t>
                </a:r>
              </a:p>
            </p:txBody>
          </p:sp>
          <p:sp>
            <p:nvSpPr>
              <p:cNvPr id="52242" name="Oval 21"/>
              <p:cNvSpPr>
                <a:spLocks noChangeArrowheads="1"/>
              </p:cNvSpPr>
              <p:nvPr/>
            </p:nvSpPr>
            <p:spPr bwMode="auto">
              <a:xfrm>
                <a:off x="1106" y="929"/>
                <a:ext cx="1359" cy="340"/>
              </a:xfrm>
              <a:prstGeom prst="ellipse">
                <a:avLst/>
              </a:prstGeom>
              <a:solidFill>
                <a:srgbClr val="FFEEC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53620" rIns="81638" bIns="40819" anchor="ctr" anchorCtr="1"/>
              <a:lstStyle>
                <a:lvl1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1pPr>
                <a:lvl2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defRPr/>
                </a:pPr>
                <a:r>
                  <a:rPr lang="es-VE" sz="1451"/>
                  <a:t>PrimApellido</a:t>
                </a:r>
              </a:p>
            </p:txBody>
          </p:sp>
          <p:sp>
            <p:nvSpPr>
              <p:cNvPr id="52243" name="Oval 22"/>
              <p:cNvSpPr>
                <a:spLocks noChangeArrowheads="1"/>
              </p:cNvSpPr>
              <p:nvPr/>
            </p:nvSpPr>
            <p:spPr bwMode="auto">
              <a:xfrm>
                <a:off x="1901" y="1269"/>
                <a:ext cx="1246" cy="343"/>
              </a:xfrm>
              <a:prstGeom prst="ellipse">
                <a:avLst/>
              </a:prstGeom>
              <a:solidFill>
                <a:srgbClr val="FFEEC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53620" rIns="81638" bIns="40819" anchor="ctr" anchorCtr="1"/>
              <a:lstStyle>
                <a:lvl1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1pPr>
                <a:lvl2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defRPr/>
                </a:pPr>
                <a:r>
                  <a:rPr lang="es-VE" sz="1451"/>
                  <a:t>SegApellido</a:t>
                </a:r>
              </a:p>
            </p:txBody>
          </p:sp>
          <p:cxnSp>
            <p:nvCxnSpPr>
              <p:cNvPr id="59409" name="AutoShape 23"/>
              <p:cNvCxnSpPr>
                <a:cxnSpLocks noChangeShapeType="1"/>
                <a:stCxn id="52241" idx="4"/>
                <a:endCxn id="52240" idx="0"/>
              </p:cNvCxnSpPr>
              <p:nvPr/>
            </p:nvCxnSpPr>
            <p:spPr bwMode="auto">
              <a:xfrm>
                <a:off x="1050" y="1609"/>
                <a:ext cx="737" cy="11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410" name="AutoShape 24"/>
              <p:cNvCxnSpPr>
                <a:cxnSpLocks noChangeShapeType="1"/>
                <a:stCxn id="52242" idx="4"/>
                <a:endCxn id="52240" idx="0"/>
              </p:cNvCxnSpPr>
              <p:nvPr/>
            </p:nvCxnSpPr>
            <p:spPr bwMode="auto">
              <a:xfrm>
                <a:off x="1787" y="1269"/>
                <a:ext cx="0" cy="45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411" name="AutoShape 25"/>
              <p:cNvCxnSpPr>
                <a:cxnSpLocks noChangeShapeType="1"/>
                <a:stCxn id="52243" idx="4"/>
                <a:endCxn id="52240" idx="0"/>
              </p:cNvCxnSpPr>
              <p:nvPr/>
            </p:nvCxnSpPr>
            <p:spPr bwMode="auto">
              <a:xfrm flipH="1">
                <a:off x="1787" y="1609"/>
                <a:ext cx="736" cy="11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9" name="Rectangle 1"/>
          <p:cNvSpPr txBox="1">
            <a:spLocks noChangeArrowheads="1"/>
          </p:cNvSpPr>
          <p:nvPr/>
        </p:nvSpPr>
        <p:spPr>
          <a:xfrm>
            <a:off x="909638" y="1038225"/>
            <a:ext cx="8640762" cy="979488"/>
          </a:xfrm>
          <a:prstGeom prst="rect">
            <a:avLst/>
          </a:prstGeom>
        </p:spPr>
        <p:txBody>
          <a:bodyPr tIns="960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/>
            </a:pPr>
            <a:r>
              <a:rPr lang="es-VE" sz="4000" kern="0" dirty="0"/>
              <a:t>Transformación de Entidades</a:t>
            </a:r>
            <a:br>
              <a:rPr lang="es-VE" sz="4000" kern="0" dirty="0"/>
            </a:br>
            <a:endParaRPr lang="es-VE" sz="4000" kern="0" dirty="0"/>
          </a:p>
        </p:txBody>
      </p:sp>
      <p:sp>
        <p:nvSpPr>
          <p:cNvPr id="30" name="Flecha abajo 29"/>
          <p:cNvSpPr/>
          <p:nvPr/>
        </p:nvSpPr>
        <p:spPr bwMode="auto">
          <a:xfrm>
            <a:off x="4951413" y="4854575"/>
            <a:ext cx="558800" cy="765175"/>
          </a:xfrm>
          <a:prstGeom prst="downArrow">
            <a:avLst/>
          </a:prstGeom>
          <a:solidFill>
            <a:srgbClr val="FF9900"/>
          </a:solidFill>
          <a:ln w="9525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es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5"/>
          <p:cNvGrpSpPr>
            <a:grpSpLocks/>
          </p:cNvGrpSpPr>
          <p:nvPr/>
        </p:nvGrpSpPr>
        <p:grpSpPr bwMode="auto">
          <a:xfrm>
            <a:off x="539750" y="5648323"/>
            <a:ext cx="8513763" cy="937710"/>
            <a:chOff x="218" y="3750"/>
            <a:chExt cx="5913" cy="651"/>
          </a:xfrm>
        </p:grpSpPr>
        <p:sp>
          <p:nvSpPr>
            <p:cNvPr id="54289" name="Text Box 6"/>
            <p:cNvSpPr txBox="1">
              <a:spLocks noChangeArrowheads="1"/>
            </p:cNvSpPr>
            <p:nvPr/>
          </p:nvSpPr>
          <p:spPr bwMode="auto">
            <a:xfrm>
              <a:off x="218" y="3750"/>
              <a:ext cx="5913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8420" rIns="81638" bIns="40819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defRPr/>
              </a:pPr>
              <a:r>
                <a:rPr lang="es-VE" sz="1996" b="1" dirty="0"/>
                <a:t>Proyecto</a:t>
              </a:r>
              <a:r>
                <a:rPr lang="es-VE" sz="1996" dirty="0"/>
                <a:t> (</a:t>
              </a:r>
              <a:r>
                <a:rPr lang="es-VE" sz="1996" b="1" u="sng" dirty="0" err="1">
                  <a:solidFill>
                    <a:srgbClr val="FF0000"/>
                  </a:solidFill>
                </a:rPr>
                <a:t>Tipo_Proyecto</a:t>
              </a:r>
              <a:r>
                <a:rPr lang="es-VE" sz="1996" dirty="0"/>
                <a:t>, </a:t>
              </a:r>
              <a:r>
                <a:rPr lang="es-VE" sz="1996" b="1" u="sng" dirty="0" err="1">
                  <a:solidFill>
                    <a:srgbClr val="FF0000"/>
                  </a:solidFill>
                </a:rPr>
                <a:t>Numero_Proyecto</a:t>
              </a:r>
              <a:r>
                <a:rPr lang="es-VE" sz="1996" dirty="0"/>
                <a:t>, </a:t>
              </a:r>
              <a:r>
                <a:rPr lang="es-VE" sz="1996" dirty="0" err="1"/>
                <a:t>Nombre_Proyecto</a:t>
              </a:r>
              <a:r>
                <a:rPr lang="es-VE" sz="1996" dirty="0"/>
                <a:t>)</a:t>
              </a:r>
            </a:p>
          </p:txBody>
        </p:sp>
        <p:grpSp>
          <p:nvGrpSpPr>
            <p:cNvPr id="61455" name="Group 7"/>
            <p:cNvGrpSpPr>
              <a:grpSpLocks/>
            </p:cNvGrpSpPr>
            <p:nvPr/>
          </p:nvGrpSpPr>
          <p:grpSpPr bwMode="auto">
            <a:xfrm>
              <a:off x="1064" y="4040"/>
              <a:ext cx="2907" cy="361"/>
              <a:chOff x="1064" y="4040"/>
              <a:chExt cx="2907" cy="361"/>
            </a:xfrm>
          </p:grpSpPr>
          <p:sp>
            <p:nvSpPr>
              <p:cNvPr id="54291" name="AutoShape 8"/>
              <p:cNvSpPr>
                <a:spLocks/>
              </p:cNvSpPr>
              <p:nvPr/>
            </p:nvSpPr>
            <p:spPr bwMode="auto">
              <a:xfrm rot="16200000">
                <a:off x="2458" y="2646"/>
                <a:ext cx="119" cy="2907"/>
              </a:xfrm>
              <a:prstGeom prst="leftBrace">
                <a:avLst>
                  <a:gd name="adj1" fmla="val 2327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s-PE" sz="2177"/>
              </a:p>
            </p:txBody>
          </p:sp>
          <p:sp>
            <p:nvSpPr>
              <p:cNvPr id="54292" name="Text Box 9"/>
              <p:cNvSpPr txBox="1">
                <a:spLocks noChangeArrowheads="1"/>
              </p:cNvSpPr>
              <p:nvPr/>
            </p:nvSpPr>
            <p:spPr bwMode="auto">
              <a:xfrm>
                <a:off x="1975" y="4184"/>
                <a:ext cx="1084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8" tIns="55220" rIns="81638" bIns="40819"/>
              <a:lstStyle>
                <a:lvl1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1pPr>
                <a:lvl2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eaLnBrk="1">
                  <a:lnSpc>
                    <a:spcPct val="93000"/>
                  </a:lnSpc>
                  <a:defRPr/>
                </a:pPr>
                <a:r>
                  <a:rPr lang="es-VE" sz="1633" dirty="0"/>
                  <a:t>PK Compuesta</a:t>
                </a:r>
              </a:p>
            </p:txBody>
          </p:sp>
        </p:grpSp>
      </p:grpSp>
      <p:grpSp>
        <p:nvGrpSpPr>
          <p:cNvPr id="61443" name="Group 11"/>
          <p:cNvGrpSpPr>
            <a:grpSpLocks/>
          </p:cNvGrpSpPr>
          <p:nvPr/>
        </p:nvGrpSpPr>
        <p:grpSpPr bwMode="auto">
          <a:xfrm>
            <a:off x="2268079" y="2239963"/>
            <a:ext cx="4751846" cy="2149475"/>
            <a:chOff x="589" y="1408"/>
            <a:chExt cx="3300" cy="1493"/>
          </a:xfrm>
        </p:grpSpPr>
        <p:sp>
          <p:nvSpPr>
            <p:cNvPr id="54282" name="AutoShape 12"/>
            <p:cNvSpPr>
              <a:spLocks noChangeArrowheads="1"/>
            </p:cNvSpPr>
            <p:nvPr/>
          </p:nvSpPr>
          <p:spPr bwMode="auto">
            <a:xfrm>
              <a:off x="1742" y="2529"/>
              <a:ext cx="1119" cy="372"/>
            </a:xfrm>
            <a:prstGeom prst="roundRect">
              <a:avLst>
                <a:gd name="adj" fmla="val 269"/>
              </a:avLst>
            </a:prstGeom>
            <a:solidFill>
              <a:srgbClr val="ECECF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5220" rIns="81638" bIns="40819" anchor="ctr" anchorCtr="1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defRPr/>
              </a:pPr>
              <a:r>
                <a:rPr lang="es-VE" sz="1633"/>
                <a:t>Proyecto</a:t>
              </a:r>
            </a:p>
          </p:txBody>
        </p:sp>
        <p:sp>
          <p:nvSpPr>
            <p:cNvPr id="61448" name="Oval 13"/>
            <p:cNvSpPr>
              <a:spLocks noChangeArrowheads="1"/>
            </p:cNvSpPr>
            <p:nvPr/>
          </p:nvSpPr>
          <p:spPr bwMode="auto">
            <a:xfrm>
              <a:off x="589" y="1875"/>
              <a:ext cx="1619" cy="373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1200" b="1" i="1" u="sng" dirty="0" err="1">
                  <a:solidFill>
                    <a:srgbClr val="000000"/>
                  </a:solidFill>
                  <a:cs typeface="DejaVu Sans" panose="020B0603030804020204" pitchFamily="34" charset="0"/>
                </a:rPr>
                <a:t>Tipo_Proyecto</a:t>
              </a:r>
              <a:endParaRPr lang="es-VE" sz="1200" b="1" i="1" u="sng" dirty="0">
                <a:solidFill>
                  <a:srgbClr val="000000"/>
                </a:solidFill>
                <a:cs typeface="DejaVu Sans" panose="020B0603030804020204" pitchFamily="34" charset="0"/>
              </a:endParaRPr>
            </a:p>
          </p:txBody>
        </p:sp>
        <p:sp>
          <p:nvSpPr>
            <p:cNvPr id="61449" name="Oval 14"/>
            <p:cNvSpPr>
              <a:spLocks noChangeArrowheads="1"/>
            </p:cNvSpPr>
            <p:nvPr/>
          </p:nvSpPr>
          <p:spPr bwMode="auto">
            <a:xfrm>
              <a:off x="2396" y="1875"/>
              <a:ext cx="1493" cy="372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1200" dirty="0" err="1">
                  <a:solidFill>
                    <a:srgbClr val="000000"/>
                  </a:solidFill>
                  <a:cs typeface="DejaVu Sans" panose="020B0603030804020204" pitchFamily="34" charset="0"/>
                </a:rPr>
                <a:t>Nombre_Proyecto</a:t>
              </a:r>
              <a:endParaRPr lang="es-VE" sz="1200" dirty="0">
                <a:solidFill>
                  <a:srgbClr val="000000"/>
                </a:solidFill>
                <a:cs typeface="DejaVu Sans" panose="020B0603030804020204" pitchFamily="34" charset="0"/>
              </a:endParaRPr>
            </a:p>
          </p:txBody>
        </p:sp>
        <p:cxnSp>
          <p:nvCxnSpPr>
            <p:cNvPr id="61450" name="AutoShape 15"/>
            <p:cNvCxnSpPr>
              <a:cxnSpLocks noChangeShapeType="1"/>
              <a:stCxn id="61448" idx="4"/>
              <a:endCxn id="54282" idx="0"/>
            </p:cNvCxnSpPr>
            <p:nvPr/>
          </p:nvCxnSpPr>
          <p:spPr bwMode="auto">
            <a:xfrm>
              <a:off x="1398" y="2248"/>
              <a:ext cx="903" cy="2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451" name="AutoShape 16"/>
            <p:cNvCxnSpPr>
              <a:cxnSpLocks noChangeShapeType="1"/>
              <a:stCxn id="61449" idx="4"/>
              <a:endCxn id="54282" idx="0"/>
            </p:cNvCxnSpPr>
            <p:nvPr/>
          </p:nvCxnSpPr>
          <p:spPr bwMode="auto">
            <a:xfrm flipH="1">
              <a:off x="2303" y="2249"/>
              <a:ext cx="839" cy="2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1452" name="Oval 17"/>
            <p:cNvSpPr>
              <a:spLocks noChangeArrowheads="1"/>
            </p:cNvSpPr>
            <p:nvPr/>
          </p:nvSpPr>
          <p:spPr bwMode="auto">
            <a:xfrm>
              <a:off x="1557" y="1408"/>
              <a:ext cx="1492" cy="373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1200" b="1" i="1" u="sng" dirty="0" err="1">
                  <a:solidFill>
                    <a:srgbClr val="000000"/>
                  </a:solidFill>
                  <a:cs typeface="DejaVu Sans" panose="020B0603030804020204" pitchFamily="34" charset="0"/>
                </a:rPr>
                <a:t>Numero_Proyecto</a:t>
              </a:r>
              <a:endParaRPr lang="es-VE" sz="1200" b="1" i="1" u="sng" dirty="0">
                <a:solidFill>
                  <a:srgbClr val="000000"/>
                </a:solidFill>
                <a:cs typeface="DejaVu Sans" panose="020B0603030804020204" pitchFamily="34" charset="0"/>
              </a:endParaRPr>
            </a:p>
          </p:txBody>
        </p:sp>
        <p:cxnSp>
          <p:nvCxnSpPr>
            <p:cNvPr id="61453" name="AutoShape 18"/>
            <p:cNvCxnSpPr>
              <a:cxnSpLocks noChangeShapeType="1"/>
              <a:stCxn id="61452" idx="4"/>
              <a:endCxn id="54282" idx="0"/>
            </p:cNvCxnSpPr>
            <p:nvPr/>
          </p:nvCxnSpPr>
          <p:spPr bwMode="auto">
            <a:xfrm>
              <a:off x="2303" y="1782"/>
              <a:ext cx="0" cy="7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1" name="Rectangle 1"/>
          <p:cNvSpPr txBox="1">
            <a:spLocks noChangeArrowheads="1"/>
          </p:cNvSpPr>
          <p:nvPr/>
        </p:nvSpPr>
        <p:spPr>
          <a:xfrm>
            <a:off x="909638" y="1038225"/>
            <a:ext cx="8640762" cy="979488"/>
          </a:xfrm>
          <a:prstGeom prst="rect">
            <a:avLst/>
          </a:prstGeom>
        </p:spPr>
        <p:txBody>
          <a:bodyPr tIns="960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/>
            </a:pPr>
            <a:r>
              <a:rPr lang="es-VE" sz="4000" kern="0" dirty="0"/>
              <a:t>Transformación de Entidades</a:t>
            </a:r>
            <a:br>
              <a:rPr lang="es-VE" sz="4000" kern="0" dirty="0"/>
            </a:br>
            <a:endParaRPr lang="es-VE" sz="4000" kern="0" dirty="0"/>
          </a:p>
        </p:txBody>
      </p:sp>
      <p:sp>
        <p:nvSpPr>
          <p:cNvPr id="61445" name="Rectángulo 1"/>
          <p:cNvSpPr>
            <a:spLocks noChangeArrowheads="1"/>
          </p:cNvSpPr>
          <p:nvPr/>
        </p:nvSpPr>
        <p:spPr bwMode="auto">
          <a:xfrm>
            <a:off x="854075" y="3789363"/>
            <a:ext cx="1998663" cy="12001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VE" sz="1800">
                <a:latin typeface="Times New Roman" panose="02020603050405020304" pitchFamily="18" charset="0"/>
              </a:rPr>
              <a:t>En caso de que </a:t>
            </a:r>
            <a:r>
              <a:rPr lang="es-VE" sz="1800" u="sng">
                <a:latin typeface="Times New Roman" panose="02020603050405020304" pitchFamily="18" charset="0"/>
              </a:rPr>
              <a:t>más de un atributo</a:t>
            </a:r>
            <a:r>
              <a:rPr lang="es-VE" sz="1800">
                <a:latin typeface="Times New Roman" panose="02020603050405020304" pitchFamily="18" charset="0"/>
              </a:rPr>
              <a:t> sea parte de la clave primaria</a:t>
            </a:r>
            <a:endParaRPr lang="es-ES" sz="1800">
              <a:latin typeface="Times New Roman" panose="02020603050405020304" pitchFamily="18" charset="0"/>
            </a:endParaRPr>
          </a:p>
        </p:txBody>
      </p:sp>
      <p:sp>
        <p:nvSpPr>
          <p:cNvPr id="23" name="Flecha abajo 22"/>
          <p:cNvSpPr/>
          <p:nvPr/>
        </p:nvSpPr>
        <p:spPr bwMode="auto">
          <a:xfrm>
            <a:off x="4456113" y="4713288"/>
            <a:ext cx="557212" cy="766762"/>
          </a:xfrm>
          <a:prstGeom prst="downArrow">
            <a:avLst/>
          </a:prstGeom>
          <a:solidFill>
            <a:srgbClr val="FF9900"/>
          </a:solidFill>
          <a:ln w="9525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es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/>
          </p:nvPr>
        </p:nvSpPr>
        <p:spPr>
          <a:xfrm>
            <a:off x="971550" y="1341438"/>
            <a:ext cx="8640763" cy="979487"/>
          </a:xfrm>
        </p:spPr>
        <p:txBody>
          <a:bodyPr tIns="9601"/>
          <a:lstStyle/>
          <a:p>
            <a:pPr algn="l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</a:pPr>
            <a:r>
              <a:rPr lang="es-VE" sz="4000"/>
              <a:t>Transformación de Entidades</a:t>
            </a:r>
            <a:br>
              <a:rPr lang="es-VE" sz="4000"/>
            </a:br>
            <a:endParaRPr lang="es-VE" sz="40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6013" y="2060575"/>
            <a:ext cx="7808912" cy="5224463"/>
          </a:xfrm>
        </p:spPr>
        <p:txBody>
          <a:bodyPr/>
          <a:lstStyle/>
          <a:p>
            <a:pPr marL="555122" indent="-457200" eaLnBrk="1">
              <a:lnSpc>
                <a:spcPct val="93000"/>
              </a:lnSpc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s-VE" sz="2540" dirty="0"/>
              <a:t>Para cada tipo normal (no débil) de entidad E del modelo ER se define una relación R.</a:t>
            </a:r>
          </a:p>
          <a:p>
            <a:pPr marL="555122" indent="-457200" eaLnBrk="1"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s-VE" sz="2540" dirty="0"/>
              <a:t>En la relación R se incluyen todos los atributos simples de E.</a:t>
            </a:r>
          </a:p>
          <a:p>
            <a:pPr marL="555122" indent="-457200" eaLnBrk="1"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s-VE" sz="2540" dirty="0"/>
              <a:t>Se incluyen en R los atributos simples que sean componentes de los atributos compuestos.</a:t>
            </a:r>
          </a:p>
          <a:p>
            <a:pPr marL="555122" indent="-457200" eaLnBrk="1"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s-VE" sz="2540" dirty="0"/>
              <a:t>Se eligen todos los atributos clave de E como atributos claves de 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2"/>
          <p:cNvGrpSpPr>
            <a:grpSpLocks/>
          </p:cNvGrpSpPr>
          <p:nvPr/>
        </p:nvGrpSpPr>
        <p:grpSpPr bwMode="auto">
          <a:xfrm>
            <a:off x="787400" y="2176463"/>
            <a:ext cx="7275513" cy="1858962"/>
            <a:chOff x="340" y="968"/>
            <a:chExt cx="5669" cy="1499"/>
          </a:xfrm>
        </p:grpSpPr>
        <p:sp>
          <p:nvSpPr>
            <p:cNvPr id="65550" name="AutoShape 3"/>
            <p:cNvSpPr>
              <a:spLocks noChangeArrowheads="1"/>
            </p:cNvSpPr>
            <p:nvPr/>
          </p:nvSpPr>
          <p:spPr bwMode="auto">
            <a:xfrm>
              <a:off x="1258" y="1968"/>
              <a:ext cx="999" cy="333"/>
            </a:xfrm>
            <a:prstGeom prst="roundRect">
              <a:avLst>
                <a:gd name="adj" fmla="val 296"/>
              </a:avLst>
            </a:prstGeom>
            <a:solidFill>
              <a:srgbClr val="ECECF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5220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1400">
                  <a:cs typeface="DejaVu Sans" panose="020B0603030804020204" pitchFamily="34" charset="0"/>
                </a:rPr>
                <a:t>Proyecto</a:t>
              </a:r>
            </a:p>
          </p:txBody>
        </p:sp>
        <p:sp>
          <p:nvSpPr>
            <p:cNvPr id="65551" name="Oval 4"/>
            <p:cNvSpPr>
              <a:spLocks noChangeArrowheads="1"/>
            </p:cNvSpPr>
            <p:nvPr/>
          </p:nvSpPr>
          <p:spPr bwMode="auto">
            <a:xfrm>
              <a:off x="340" y="1384"/>
              <a:ext cx="1333" cy="333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1000" u="sng" dirty="0" err="1">
                  <a:solidFill>
                    <a:srgbClr val="000000"/>
                  </a:solidFill>
                  <a:cs typeface="DejaVu Sans" panose="020B0603030804020204" pitchFamily="34" charset="0"/>
                </a:rPr>
                <a:t>Tipo_Proyecto</a:t>
              </a:r>
              <a:endParaRPr lang="es-VE" sz="1000" u="sng" dirty="0">
                <a:solidFill>
                  <a:srgbClr val="000000"/>
                </a:solidFill>
                <a:cs typeface="DejaVu Sans" panose="020B0603030804020204" pitchFamily="34" charset="0"/>
              </a:endParaRPr>
            </a:p>
          </p:txBody>
        </p:sp>
        <p:sp>
          <p:nvSpPr>
            <p:cNvPr id="65552" name="Oval 5"/>
            <p:cNvSpPr>
              <a:spLocks noChangeArrowheads="1"/>
            </p:cNvSpPr>
            <p:nvPr/>
          </p:nvSpPr>
          <p:spPr bwMode="auto">
            <a:xfrm>
              <a:off x="1840" y="1384"/>
              <a:ext cx="1449" cy="333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1100" dirty="0" err="1">
                  <a:solidFill>
                    <a:srgbClr val="000000"/>
                  </a:solidFill>
                  <a:cs typeface="DejaVu Sans" panose="020B0603030804020204" pitchFamily="34" charset="0"/>
                </a:rPr>
                <a:t>Nombre_Proyecto</a:t>
              </a:r>
              <a:endParaRPr lang="es-VE" sz="1100" dirty="0">
                <a:solidFill>
                  <a:srgbClr val="000000"/>
                </a:solidFill>
                <a:cs typeface="DejaVu Sans" panose="020B0603030804020204" pitchFamily="34" charset="0"/>
              </a:endParaRPr>
            </a:p>
          </p:txBody>
        </p:sp>
        <p:cxnSp>
          <p:nvCxnSpPr>
            <p:cNvPr id="65553" name="AutoShape 6"/>
            <p:cNvCxnSpPr>
              <a:cxnSpLocks noChangeShapeType="1"/>
              <a:stCxn id="65551" idx="4"/>
              <a:endCxn id="65550" idx="0"/>
            </p:cNvCxnSpPr>
            <p:nvPr/>
          </p:nvCxnSpPr>
          <p:spPr bwMode="auto">
            <a:xfrm>
              <a:off x="1007" y="1718"/>
              <a:ext cx="750" cy="2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5554" name="AutoShape 7"/>
            <p:cNvCxnSpPr>
              <a:cxnSpLocks noChangeShapeType="1"/>
              <a:stCxn id="65552" idx="4"/>
              <a:endCxn id="65550" idx="0"/>
            </p:cNvCxnSpPr>
            <p:nvPr/>
          </p:nvCxnSpPr>
          <p:spPr bwMode="auto">
            <a:xfrm flipH="1">
              <a:off x="1757" y="1717"/>
              <a:ext cx="807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5555" name="Oval 8"/>
            <p:cNvSpPr>
              <a:spLocks noChangeArrowheads="1"/>
            </p:cNvSpPr>
            <p:nvPr/>
          </p:nvSpPr>
          <p:spPr bwMode="auto">
            <a:xfrm>
              <a:off x="1091" y="968"/>
              <a:ext cx="1333" cy="333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1000" u="sng" dirty="0" err="1">
                  <a:solidFill>
                    <a:srgbClr val="000000"/>
                  </a:solidFill>
                  <a:cs typeface="DejaVu Sans" panose="020B0603030804020204" pitchFamily="34" charset="0"/>
                </a:rPr>
                <a:t>Numero_Proyecto</a:t>
              </a:r>
              <a:endParaRPr lang="es-VE" sz="1000" u="sng" dirty="0">
                <a:solidFill>
                  <a:srgbClr val="000000"/>
                </a:solidFill>
                <a:cs typeface="DejaVu Sans" panose="020B0603030804020204" pitchFamily="34" charset="0"/>
              </a:endParaRPr>
            </a:p>
          </p:txBody>
        </p:sp>
        <p:cxnSp>
          <p:nvCxnSpPr>
            <p:cNvPr id="65556" name="AutoShape 9"/>
            <p:cNvCxnSpPr>
              <a:cxnSpLocks noChangeShapeType="1"/>
              <a:stCxn id="65555" idx="4"/>
              <a:endCxn id="65550" idx="0"/>
            </p:cNvCxnSpPr>
            <p:nvPr/>
          </p:nvCxnSpPr>
          <p:spPr bwMode="auto">
            <a:xfrm>
              <a:off x="1758" y="1301"/>
              <a:ext cx="0" cy="6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5557" name="Oval 10"/>
            <p:cNvSpPr>
              <a:spLocks noChangeArrowheads="1"/>
            </p:cNvSpPr>
            <p:nvPr/>
          </p:nvSpPr>
          <p:spPr bwMode="auto">
            <a:xfrm>
              <a:off x="3675" y="1384"/>
              <a:ext cx="1083" cy="333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1100" u="sng" dirty="0" err="1">
                  <a:solidFill>
                    <a:srgbClr val="000000"/>
                  </a:solidFill>
                  <a:cs typeface="DejaVu Sans" panose="020B0603030804020204" pitchFamily="34" charset="0"/>
                </a:rPr>
                <a:t>Código_Hito</a:t>
              </a:r>
              <a:endParaRPr lang="es-VE" sz="1100" u="sng" dirty="0">
                <a:solidFill>
                  <a:srgbClr val="000000"/>
                </a:solidFill>
                <a:cs typeface="DejaVu Sans" panose="020B0603030804020204" pitchFamily="34" charset="0"/>
              </a:endParaRPr>
            </a:p>
          </p:txBody>
        </p:sp>
        <p:sp>
          <p:nvSpPr>
            <p:cNvPr id="65558" name="Oval 11"/>
            <p:cNvSpPr>
              <a:spLocks noChangeArrowheads="1"/>
            </p:cNvSpPr>
            <p:nvPr/>
          </p:nvSpPr>
          <p:spPr bwMode="auto">
            <a:xfrm>
              <a:off x="4926" y="1384"/>
              <a:ext cx="1083" cy="333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1100">
                  <a:solidFill>
                    <a:srgbClr val="000000"/>
                  </a:solidFill>
                  <a:cs typeface="DejaVu Sans" panose="020B0603030804020204" pitchFamily="34" charset="0"/>
                </a:rPr>
                <a:t>Descripción_Hito</a:t>
              </a:r>
            </a:p>
          </p:txBody>
        </p:sp>
        <p:cxnSp>
          <p:nvCxnSpPr>
            <p:cNvPr id="65559" name="AutoShape 12"/>
            <p:cNvCxnSpPr>
              <a:cxnSpLocks noChangeShapeType="1"/>
              <a:stCxn id="65557" idx="4"/>
            </p:cNvCxnSpPr>
            <p:nvPr/>
          </p:nvCxnSpPr>
          <p:spPr bwMode="auto">
            <a:xfrm>
              <a:off x="4217" y="1718"/>
              <a:ext cx="624" cy="2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5560" name="AutoShape 13"/>
            <p:cNvCxnSpPr>
              <a:cxnSpLocks noChangeShapeType="1"/>
              <a:stCxn id="65558" idx="4"/>
            </p:cNvCxnSpPr>
            <p:nvPr/>
          </p:nvCxnSpPr>
          <p:spPr bwMode="auto">
            <a:xfrm flipH="1">
              <a:off x="4842" y="1718"/>
              <a:ext cx="624" cy="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5561" name="Oval 14"/>
            <p:cNvSpPr>
              <a:spLocks noChangeArrowheads="1"/>
            </p:cNvSpPr>
            <p:nvPr/>
          </p:nvSpPr>
          <p:spPr bwMode="auto">
            <a:xfrm>
              <a:off x="4342" y="968"/>
              <a:ext cx="999" cy="333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1100">
                  <a:solidFill>
                    <a:srgbClr val="000000"/>
                  </a:solidFill>
                  <a:cs typeface="DejaVu Sans" panose="020B0603030804020204" pitchFamily="34" charset="0"/>
                </a:rPr>
                <a:t>Fecha_Hito</a:t>
              </a:r>
            </a:p>
          </p:txBody>
        </p:sp>
        <p:cxnSp>
          <p:nvCxnSpPr>
            <p:cNvPr id="65562" name="AutoShape 15"/>
            <p:cNvCxnSpPr>
              <a:cxnSpLocks noChangeShapeType="1"/>
              <a:stCxn id="65561" idx="4"/>
            </p:cNvCxnSpPr>
            <p:nvPr/>
          </p:nvCxnSpPr>
          <p:spPr bwMode="auto">
            <a:xfrm>
              <a:off x="4842" y="1301"/>
              <a:ext cx="0" cy="6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65563" name="Group 16"/>
            <p:cNvGrpSpPr>
              <a:grpSpLocks/>
            </p:cNvGrpSpPr>
            <p:nvPr/>
          </p:nvGrpSpPr>
          <p:grpSpPr bwMode="auto">
            <a:xfrm>
              <a:off x="4342" y="1968"/>
              <a:ext cx="999" cy="333"/>
              <a:chOff x="4342" y="1968"/>
              <a:chExt cx="999" cy="333"/>
            </a:xfrm>
          </p:grpSpPr>
          <p:sp>
            <p:nvSpPr>
              <p:cNvPr id="65571" name="AutoShape 17"/>
              <p:cNvSpPr>
                <a:spLocks noChangeArrowheads="1"/>
              </p:cNvSpPr>
              <p:nvPr/>
            </p:nvSpPr>
            <p:spPr bwMode="auto">
              <a:xfrm>
                <a:off x="4342" y="1968"/>
                <a:ext cx="999" cy="333"/>
              </a:xfrm>
              <a:prstGeom prst="roundRect">
                <a:avLst>
                  <a:gd name="adj" fmla="val 296"/>
                </a:avLst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  <a:buFont typeface="Times New Roman" panose="02020603050405020304" pitchFamily="18" charset="0"/>
                  <a:buNone/>
                </a:pPr>
                <a:endParaRPr lang="es-PE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72" name="AutoShape 18"/>
              <p:cNvSpPr>
                <a:spLocks noChangeArrowheads="1"/>
              </p:cNvSpPr>
              <p:nvPr/>
            </p:nvSpPr>
            <p:spPr bwMode="auto">
              <a:xfrm>
                <a:off x="4380" y="2006"/>
                <a:ext cx="924" cy="258"/>
              </a:xfrm>
              <a:prstGeom prst="roundRect">
                <a:avLst>
                  <a:gd name="adj" fmla="val 384"/>
                </a:avLst>
              </a:prstGeom>
              <a:solidFill>
                <a:srgbClr val="ECECF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55220" rIns="81638" bIns="40819" anchor="ctr" anchorCtr="1"/>
              <a:lstStyle>
                <a:lvl1pPr>
                  <a:spcBef>
                    <a:spcPct val="20000"/>
                  </a:spcBef>
                  <a:buChar char="•"/>
                  <a:tabLst>
                    <a:tab pos="723900" algn="l"/>
                    <a:tab pos="14478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723900" algn="l"/>
                    <a:tab pos="14478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  <a:tab pos="14478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  <a:tab pos="14478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  <a:tab pos="14478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  <a:tab pos="14478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  <a:buFont typeface="Times New Roman" panose="02020603050405020304" pitchFamily="18" charset="0"/>
                  <a:buNone/>
                </a:pPr>
                <a:r>
                  <a:rPr lang="es-VE" sz="1400" b="1" i="1">
                    <a:cs typeface="DejaVu Sans" panose="020B0603030804020204" pitchFamily="34" charset="0"/>
                  </a:rPr>
                  <a:t>Hito</a:t>
                </a:r>
              </a:p>
            </p:txBody>
          </p:sp>
        </p:grpSp>
        <p:grpSp>
          <p:nvGrpSpPr>
            <p:cNvPr id="65564" name="Group 19"/>
            <p:cNvGrpSpPr>
              <a:grpSpLocks/>
            </p:cNvGrpSpPr>
            <p:nvPr/>
          </p:nvGrpSpPr>
          <p:grpSpPr bwMode="auto">
            <a:xfrm>
              <a:off x="2841" y="1801"/>
              <a:ext cx="916" cy="666"/>
              <a:chOff x="2841" y="1801"/>
              <a:chExt cx="916" cy="666"/>
            </a:xfrm>
          </p:grpSpPr>
          <p:sp>
            <p:nvSpPr>
              <p:cNvPr id="65569" name="AutoShape 20"/>
              <p:cNvSpPr>
                <a:spLocks noChangeArrowheads="1"/>
              </p:cNvSpPr>
              <p:nvPr/>
            </p:nvSpPr>
            <p:spPr bwMode="auto">
              <a:xfrm>
                <a:off x="2845" y="1801"/>
                <a:ext cx="912" cy="666"/>
              </a:xfrm>
              <a:prstGeom prst="diamond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  <a:buFont typeface="Times New Roman" panose="02020603050405020304" pitchFamily="18" charset="0"/>
                  <a:buNone/>
                </a:pPr>
                <a:endParaRPr lang="es-PE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70" name="AutoShape 21"/>
              <p:cNvSpPr>
                <a:spLocks noChangeArrowheads="1"/>
              </p:cNvSpPr>
              <p:nvPr/>
            </p:nvSpPr>
            <p:spPr bwMode="auto">
              <a:xfrm>
                <a:off x="2891" y="1849"/>
                <a:ext cx="817" cy="569"/>
              </a:xfrm>
              <a:prstGeom prst="diamond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8" tIns="52019" rIns="81638" bIns="40819" anchor="ctr"/>
              <a:lstStyle>
                <a:lvl1pPr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  <a:buFont typeface="Times New Roman" panose="02020603050405020304" pitchFamily="18" charset="0"/>
                  <a:buNone/>
                </a:pPr>
                <a:r>
                  <a:rPr lang="es-VE" sz="1100" b="1" i="1">
                    <a:cs typeface="DejaVu Sans" panose="020B0603030804020204" pitchFamily="34" charset="0"/>
                  </a:rPr>
                  <a:t>es_parte_de</a:t>
                </a:r>
              </a:p>
            </p:txBody>
          </p:sp>
        </p:grpSp>
        <p:cxnSp>
          <p:nvCxnSpPr>
            <p:cNvPr id="65565" name="AutoShape 22"/>
            <p:cNvCxnSpPr>
              <a:cxnSpLocks noChangeShapeType="1"/>
              <a:endCxn id="65550" idx="3"/>
            </p:cNvCxnSpPr>
            <p:nvPr/>
          </p:nvCxnSpPr>
          <p:spPr bwMode="auto">
            <a:xfrm flipH="1">
              <a:off x="2258" y="2135"/>
              <a:ext cx="58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5566" name="AutoShape 23"/>
            <p:cNvCxnSpPr>
              <a:cxnSpLocks noChangeShapeType="1"/>
            </p:cNvCxnSpPr>
            <p:nvPr/>
          </p:nvCxnSpPr>
          <p:spPr bwMode="auto">
            <a:xfrm flipH="1">
              <a:off x="3759" y="2135"/>
              <a:ext cx="58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5567" name="Text Box 24"/>
            <p:cNvSpPr txBox="1">
              <a:spLocks noChangeArrowheads="1"/>
            </p:cNvSpPr>
            <p:nvPr/>
          </p:nvSpPr>
          <p:spPr bwMode="auto">
            <a:xfrm>
              <a:off x="3759" y="2135"/>
              <a:ext cx="214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2019" rIns="81638" bIns="40819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65568" name="Text Box 25"/>
            <p:cNvSpPr txBox="1">
              <a:spLocks noChangeArrowheads="1"/>
            </p:cNvSpPr>
            <p:nvPr/>
          </p:nvSpPr>
          <p:spPr bwMode="auto">
            <a:xfrm>
              <a:off x="2625" y="2135"/>
              <a:ext cx="194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2019" rIns="81638" bIns="40819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65539" name="Text Box 27"/>
          <p:cNvSpPr txBox="1">
            <a:spLocks noChangeArrowheads="1"/>
          </p:cNvSpPr>
          <p:nvPr/>
        </p:nvSpPr>
        <p:spPr bwMode="auto">
          <a:xfrm>
            <a:off x="512763" y="4984750"/>
            <a:ext cx="8612187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220" rIns="81638" bIns="40819"/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s-VE" sz="1600" b="1" dirty="0">
                <a:solidFill>
                  <a:srgbClr val="000000"/>
                </a:solidFill>
                <a:cs typeface="DejaVu Sans" panose="020B0603030804020204" pitchFamily="34" charset="0"/>
              </a:rPr>
              <a:t>Hito</a:t>
            </a:r>
            <a:r>
              <a:rPr lang="es-VE" sz="1600" dirty="0">
                <a:solidFill>
                  <a:srgbClr val="000000"/>
                </a:solidFill>
                <a:cs typeface="DejaVu Sans" panose="020B0603030804020204" pitchFamily="34" charset="0"/>
              </a:rPr>
              <a:t> (</a:t>
            </a:r>
            <a:r>
              <a:rPr lang="es-VE" sz="1600" b="1" u="sng" dirty="0" err="1">
                <a:solidFill>
                  <a:srgbClr val="FF0000"/>
                </a:solidFill>
              </a:rPr>
              <a:t>Tipo_Proyecto</a:t>
            </a:r>
            <a:r>
              <a:rPr lang="es-VE" sz="1600" b="1" dirty="0">
                <a:solidFill>
                  <a:srgbClr val="000000"/>
                </a:solidFill>
              </a:rPr>
              <a:t>, </a:t>
            </a:r>
            <a:r>
              <a:rPr lang="es-VE" sz="1600" b="1" u="sng" dirty="0" err="1">
                <a:solidFill>
                  <a:srgbClr val="FF0000"/>
                </a:solidFill>
              </a:rPr>
              <a:t>Numero_Proyecto</a:t>
            </a:r>
            <a:r>
              <a:rPr lang="es-VE" sz="1600" b="1" dirty="0">
                <a:solidFill>
                  <a:srgbClr val="000000"/>
                </a:solidFill>
                <a:cs typeface="DejaVu Sans" panose="020B0603030804020204" pitchFamily="34" charset="0"/>
              </a:rPr>
              <a:t>, </a:t>
            </a:r>
            <a:r>
              <a:rPr lang="es-VE" sz="1600" b="1" u="sng" dirty="0" err="1">
                <a:solidFill>
                  <a:srgbClr val="FF0000"/>
                </a:solidFill>
                <a:cs typeface="DejaVu Sans" panose="020B0603030804020204" pitchFamily="34" charset="0"/>
              </a:rPr>
              <a:t>Código_Hito</a:t>
            </a:r>
            <a:r>
              <a:rPr lang="es-VE" sz="1600" dirty="0">
                <a:solidFill>
                  <a:srgbClr val="000000"/>
                </a:solidFill>
                <a:cs typeface="DejaVu Sans" panose="020B0603030804020204" pitchFamily="34" charset="0"/>
              </a:rPr>
              <a:t>, </a:t>
            </a:r>
            <a:r>
              <a:rPr lang="es-VE" sz="1600" dirty="0" err="1">
                <a:solidFill>
                  <a:srgbClr val="000000"/>
                </a:solidFill>
                <a:cs typeface="DejaVu Sans" panose="020B0603030804020204" pitchFamily="34" charset="0"/>
              </a:rPr>
              <a:t>Fecha_Hito</a:t>
            </a:r>
            <a:r>
              <a:rPr lang="es-VE" sz="1600" dirty="0">
                <a:solidFill>
                  <a:srgbClr val="000000"/>
                </a:solidFill>
                <a:cs typeface="DejaVu Sans" panose="020B0603030804020204" pitchFamily="34" charset="0"/>
              </a:rPr>
              <a:t>, </a:t>
            </a:r>
            <a:r>
              <a:rPr lang="es-VE" sz="1600" dirty="0" err="1">
                <a:solidFill>
                  <a:srgbClr val="000000"/>
                </a:solidFill>
                <a:cs typeface="DejaVu Sans" panose="020B0603030804020204" pitchFamily="34" charset="0"/>
              </a:rPr>
              <a:t>Descripción_Hito</a:t>
            </a:r>
            <a:r>
              <a:rPr lang="es-VE" sz="1600" dirty="0">
                <a:solidFill>
                  <a:srgbClr val="000000"/>
                </a:solidFill>
                <a:cs typeface="DejaVu Sans" panose="020B0603030804020204" pitchFamily="34" charset="0"/>
              </a:rPr>
              <a:t>)</a:t>
            </a:r>
          </a:p>
        </p:txBody>
      </p:sp>
      <p:sp>
        <p:nvSpPr>
          <p:cNvPr id="58382" name="AutoShape 28"/>
          <p:cNvSpPr>
            <a:spLocks/>
          </p:cNvSpPr>
          <p:nvPr/>
        </p:nvSpPr>
        <p:spPr bwMode="auto">
          <a:xfrm rot="16200000" flipV="1">
            <a:off x="6083300" y="2190751"/>
            <a:ext cx="160337" cy="3751262"/>
          </a:xfrm>
          <a:prstGeom prst="leftBrace">
            <a:avLst>
              <a:gd name="adj1" fmla="val 19397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PE" sz="2177"/>
          </a:p>
        </p:txBody>
      </p:sp>
      <p:sp>
        <p:nvSpPr>
          <p:cNvPr id="58374" name="Text Box 31"/>
          <p:cNvSpPr txBox="1">
            <a:spLocks noChangeArrowheads="1"/>
          </p:cNvSpPr>
          <p:nvPr/>
        </p:nvSpPr>
        <p:spPr bwMode="auto">
          <a:xfrm>
            <a:off x="1649413" y="6176963"/>
            <a:ext cx="6753225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220" rIns="81638" bIns="40819"/>
          <a:lstStyle>
            <a:lvl1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eaLnBrk="1">
              <a:lnSpc>
                <a:spcPct val="93000"/>
              </a:lnSpc>
              <a:defRPr/>
            </a:pPr>
            <a:r>
              <a:rPr lang="es-VE" sz="1633" b="1" dirty="0"/>
              <a:t>Proyecto</a:t>
            </a:r>
            <a:r>
              <a:rPr lang="es-VE" sz="1633" dirty="0"/>
              <a:t> (</a:t>
            </a:r>
            <a:r>
              <a:rPr lang="es-VE" sz="1633" b="1" u="sng" dirty="0" err="1">
                <a:solidFill>
                  <a:srgbClr val="FF0000"/>
                </a:solidFill>
              </a:rPr>
              <a:t>Tipo_Proyecto</a:t>
            </a:r>
            <a:r>
              <a:rPr lang="es-VE" sz="1633" b="1" dirty="0">
                <a:solidFill>
                  <a:srgbClr val="FF0000"/>
                </a:solidFill>
              </a:rPr>
              <a:t>, </a:t>
            </a:r>
            <a:r>
              <a:rPr lang="es-VE" sz="1633" b="1" u="sng" dirty="0" err="1">
                <a:solidFill>
                  <a:srgbClr val="FF0000"/>
                </a:solidFill>
              </a:rPr>
              <a:t>Numero_Proyecto</a:t>
            </a:r>
            <a:r>
              <a:rPr lang="es-VE" sz="1633" dirty="0"/>
              <a:t>, </a:t>
            </a:r>
            <a:r>
              <a:rPr lang="es-VE" sz="1633" dirty="0" err="1"/>
              <a:t>Descripción_Proyecto</a:t>
            </a:r>
            <a:r>
              <a:rPr lang="es-VE" sz="1633" dirty="0"/>
              <a:t>)</a:t>
            </a:r>
          </a:p>
        </p:txBody>
      </p:sp>
      <p:sp>
        <p:nvSpPr>
          <p:cNvPr id="58375" name="AutoShape 32"/>
          <p:cNvSpPr>
            <a:spLocks/>
          </p:cNvSpPr>
          <p:nvPr/>
        </p:nvSpPr>
        <p:spPr bwMode="auto">
          <a:xfrm rot="16200000" flipV="1">
            <a:off x="2694525" y="3672425"/>
            <a:ext cx="100525" cy="3359149"/>
          </a:xfrm>
          <a:prstGeom prst="leftBrace">
            <a:avLst>
              <a:gd name="adj1" fmla="val 19397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PE" sz="2177"/>
          </a:p>
        </p:txBody>
      </p:sp>
      <p:sp>
        <p:nvSpPr>
          <p:cNvPr id="58376" name="AutoShape 33"/>
          <p:cNvSpPr>
            <a:spLocks/>
          </p:cNvSpPr>
          <p:nvPr/>
        </p:nvSpPr>
        <p:spPr bwMode="auto">
          <a:xfrm rot="5400000">
            <a:off x="4366419" y="4355307"/>
            <a:ext cx="128587" cy="3511550"/>
          </a:xfrm>
          <a:prstGeom prst="leftBrace">
            <a:avLst>
              <a:gd name="adj1" fmla="val 19397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s-PE" sz="2177"/>
          </a:p>
        </p:txBody>
      </p:sp>
      <p:grpSp>
        <p:nvGrpSpPr>
          <p:cNvPr id="65544" name="Group 34"/>
          <p:cNvGrpSpPr>
            <a:grpSpLocks/>
          </p:cNvGrpSpPr>
          <p:nvPr/>
        </p:nvGrpSpPr>
        <p:grpSpPr bwMode="auto">
          <a:xfrm>
            <a:off x="2712478" y="5467350"/>
            <a:ext cx="1711885" cy="558800"/>
            <a:chOff x="1882" y="3470"/>
            <a:chExt cx="1133" cy="566"/>
          </a:xfrm>
        </p:grpSpPr>
        <p:sp>
          <p:nvSpPr>
            <p:cNvPr id="58378" name="Line 35"/>
            <p:cNvSpPr>
              <a:spLocks noChangeShapeType="1"/>
            </p:cNvSpPr>
            <p:nvPr/>
          </p:nvSpPr>
          <p:spPr bwMode="auto">
            <a:xfrm>
              <a:off x="3020" y="3660"/>
              <a:ext cx="0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s-ES" sz="2177"/>
            </a:p>
          </p:txBody>
        </p:sp>
        <p:sp>
          <p:nvSpPr>
            <p:cNvPr id="58379" name="Line 36"/>
            <p:cNvSpPr>
              <a:spLocks noChangeShapeType="1"/>
            </p:cNvSpPr>
            <p:nvPr/>
          </p:nvSpPr>
          <p:spPr bwMode="auto">
            <a:xfrm flipV="1">
              <a:off x="1882" y="3468"/>
              <a:ext cx="0" cy="1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s-ES" sz="2177"/>
            </a:p>
          </p:txBody>
        </p:sp>
        <p:sp>
          <p:nvSpPr>
            <p:cNvPr id="58380" name="Line 37"/>
            <p:cNvSpPr>
              <a:spLocks noChangeShapeType="1"/>
            </p:cNvSpPr>
            <p:nvPr/>
          </p:nvSpPr>
          <p:spPr bwMode="auto">
            <a:xfrm>
              <a:off x="1882" y="3660"/>
              <a:ext cx="11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s-ES" sz="2177"/>
            </a:p>
          </p:txBody>
        </p:sp>
      </p:grpSp>
      <p:sp>
        <p:nvSpPr>
          <p:cNvPr id="39" name="Rectangle 1"/>
          <p:cNvSpPr txBox="1">
            <a:spLocks noChangeArrowheads="1"/>
          </p:cNvSpPr>
          <p:nvPr/>
        </p:nvSpPr>
        <p:spPr>
          <a:xfrm>
            <a:off x="804863" y="1184275"/>
            <a:ext cx="8640762" cy="979488"/>
          </a:xfrm>
          <a:prstGeom prst="rect">
            <a:avLst/>
          </a:prstGeom>
        </p:spPr>
        <p:txBody>
          <a:bodyPr tIns="960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/>
            </a:pPr>
            <a:r>
              <a:rPr lang="es-VE" sz="3600" kern="0" dirty="0"/>
              <a:t>Transformación de Entidades Débiles</a:t>
            </a:r>
            <a:br>
              <a:rPr lang="es-VE" sz="3600" kern="0" dirty="0"/>
            </a:br>
            <a:endParaRPr lang="es-VE" sz="3600" kern="0" dirty="0"/>
          </a:p>
        </p:txBody>
      </p:sp>
      <p:sp>
        <p:nvSpPr>
          <p:cNvPr id="40" name="Flecha abajo 39"/>
          <p:cNvSpPr/>
          <p:nvPr/>
        </p:nvSpPr>
        <p:spPr bwMode="auto">
          <a:xfrm>
            <a:off x="5865813" y="4217988"/>
            <a:ext cx="557212" cy="765175"/>
          </a:xfrm>
          <a:prstGeom prst="downArrow">
            <a:avLst/>
          </a:prstGeom>
          <a:solidFill>
            <a:srgbClr val="FF9900"/>
          </a:solidFill>
          <a:ln w="9525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es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916113"/>
            <a:ext cx="7808912" cy="5224462"/>
          </a:xfrm>
        </p:spPr>
        <p:txBody>
          <a:bodyPr/>
          <a:lstStyle/>
          <a:p>
            <a:pPr marL="555122" indent="-457200" eaLnBrk="1">
              <a:lnSpc>
                <a:spcPct val="93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s-VE" sz="2540" dirty="0"/>
              <a:t>Para cada entidad débil D del modelo ER y su respectivo vínculo con su entidad propietaria E se define una relación R.</a:t>
            </a:r>
          </a:p>
          <a:p>
            <a:pPr marL="555122" indent="-457200" eaLnBrk="1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s-VE" sz="2540" dirty="0"/>
              <a:t>La relación R tiene todos los atributos de la entidad débil D más los atributos que conforman la clave primaria de la entidad propietaria E.</a:t>
            </a:r>
          </a:p>
          <a:p>
            <a:pPr marL="555122" indent="-457200" eaLnBrk="1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s-VE" sz="2540" dirty="0"/>
              <a:t>La clave primaria de la relación R está formada por los atributos de la clave primaria de la entidad propietaria E más los atributos de la clave parcial de D.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804863" y="1184275"/>
            <a:ext cx="8088312" cy="515938"/>
          </a:xfrm>
          <a:prstGeom prst="rect">
            <a:avLst/>
          </a:prstGeom>
        </p:spPr>
        <p:txBody>
          <a:bodyPr tIns="960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/>
            </a:pPr>
            <a:r>
              <a:rPr lang="es-VE" sz="3600" kern="0" dirty="0"/>
              <a:t>Transformación de Entidades Débiles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>
            <a:grpSpLocks/>
          </p:cNvGrpSpPr>
          <p:nvPr/>
        </p:nvGrpSpPr>
        <p:grpSpPr bwMode="auto">
          <a:xfrm>
            <a:off x="2043113" y="5221288"/>
            <a:ext cx="6275387" cy="1392237"/>
            <a:chOff x="1661" y="3334"/>
            <a:chExt cx="4358" cy="966"/>
          </a:xfrm>
        </p:grpSpPr>
        <p:sp>
          <p:nvSpPr>
            <p:cNvPr id="64547" name="Text Box 3"/>
            <p:cNvSpPr txBox="1">
              <a:spLocks noChangeArrowheads="1"/>
            </p:cNvSpPr>
            <p:nvPr/>
          </p:nvSpPr>
          <p:spPr bwMode="auto">
            <a:xfrm>
              <a:off x="1661" y="4082"/>
              <a:ext cx="3028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5220" rIns="81638" bIns="40819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defRPr/>
              </a:pPr>
              <a:r>
                <a:rPr lang="es-VE" sz="1633" b="1" dirty="0"/>
                <a:t>Departamento</a:t>
              </a:r>
              <a:r>
                <a:rPr lang="es-VE" sz="1633" dirty="0"/>
                <a:t> (</a:t>
              </a:r>
              <a:r>
                <a:rPr lang="es-VE" sz="1633" b="1" u="sng" dirty="0" err="1">
                  <a:solidFill>
                    <a:srgbClr val="FF0000"/>
                  </a:solidFill>
                </a:rPr>
                <a:t>Número_Dpto</a:t>
              </a:r>
              <a:r>
                <a:rPr lang="es-VE" sz="1633" dirty="0"/>
                <a:t>, </a:t>
              </a:r>
              <a:r>
                <a:rPr lang="es-VE" sz="1633" dirty="0" err="1"/>
                <a:t>Nombre_Dpto</a:t>
              </a:r>
              <a:r>
                <a:rPr lang="es-VE" sz="1633" dirty="0"/>
                <a:t>)</a:t>
              </a:r>
            </a:p>
          </p:txBody>
        </p:sp>
        <p:sp>
          <p:nvSpPr>
            <p:cNvPr id="64548" name="AutoShape 4"/>
            <p:cNvSpPr>
              <a:spLocks/>
            </p:cNvSpPr>
            <p:nvPr/>
          </p:nvSpPr>
          <p:spPr bwMode="auto">
            <a:xfrm rot="5400000">
              <a:off x="3106" y="3563"/>
              <a:ext cx="112" cy="925"/>
            </a:xfrm>
            <a:prstGeom prst="leftBrace">
              <a:avLst>
                <a:gd name="adj1" fmla="val 6912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PE" sz="2177"/>
            </a:p>
          </p:txBody>
        </p:sp>
        <p:grpSp>
          <p:nvGrpSpPr>
            <p:cNvPr id="69666" name="Group 5"/>
            <p:cNvGrpSpPr>
              <a:grpSpLocks/>
            </p:cNvGrpSpPr>
            <p:nvPr/>
          </p:nvGrpSpPr>
          <p:grpSpPr bwMode="auto">
            <a:xfrm>
              <a:off x="3175" y="3492"/>
              <a:ext cx="2335" cy="453"/>
              <a:chOff x="3175" y="3492"/>
              <a:chExt cx="2335" cy="453"/>
            </a:xfrm>
          </p:grpSpPr>
          <p:sp>
            <p:nvSpPr>
              <p:cNvPr id="64551" name="Line 6"/>
              <p:cNvSpPr>
                <a:spLocks noChangeShapeType="1"/>
              </p:cNvSpPr>
              <p:nvPr/>
            </p:nvSpPr>
            <p:spPr bwMode="auto">
              <a:xfrm>
                <a:off x="3175" y="3718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 sz="2177"/>
              </a:p>
            </p:txBody>
          </p:sp>
          <p:sp>
            <p:nvSpPr>
              <p:cNvPr id="64552" name="Line 7"/>
              <p:cNvSpPr>
                <a:spLocks noChangeShapeType="1"/>
              </p:cNvSpPr>
              <p:nvPr/>
            </p:nvSpPr>
            <p:spPr bwMode="auto">
              <a:xfrm>
                <a:off x="3175" y="3718"/>
                <a:ext cx="23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 sz="2177"/>
              </a:p>
            </p:txBody>
          </p:sp>
          <p:sp>
            <p:nvSpPr>
              <p:cNvPr id="64553" name="Line 8"/>
              <p:cNvSpPr>
                <a:spLocks noChangeShapeType="1"/>
              </p:cNvSpPr>
              <p:nvPr/>
            </p:nvSpPr>
            <p:spPr bwMode="auto">
              <a:xfrm>
                <a:off x="5511" y="3492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 sz="2177"/>
              </a:p>
            </p:txBody>
          </p:sp>
        </p:grpSp>
        <p:sp>
          <p:nvSpPr>
            <p:cNvPr id="64550" name="AutoShape 9"/>
            <p:cNvSpPr>
              <a:spLocks/>
            </p:cNvSpPr>
            <p:nvPr/>
          </p:nvSpPr>
          <p:spPr bwMode="auto">
            <a:xfrm rot="16200000" flipV="1">
              <a:off x="5453" y="2882"/>
              <a:ext cx="111" cy="1019"/>
            </a:xfrm>
            <a:prstGeom prst="leftBrace">
              <a:avLst>
                <a:gd name="adj1" fmla="val 7581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PE" sz="2177"/>
            </a:p>
          </p:txBody>
        </p:sp>
      </p:grpSp>
      <p:grpSp>
        <p:nvGrpSpPr>
          <p:cNvPr id="69635" name="Group 10"/>
          <p:cNvGrpSpPr>
            <a:grpSpLocks/>
          </p:cNvGrpSpPr>
          <p:nvPr/>
        </p:nvGrpSpPr>
        <p:grpSpPr bwMode="auto">
          <a:xfrm>
            <a:off x="684213" y="4789488"/>
            <a:ext cx="8094662" cy="493712"/>
            <a:chOff x="496" y="3245"/>
            <a:chExt cx="5621" cy="343"/>
          </a:xfrm>
        </p:grpSpPr>
        <p:sp>
          <p:nvSpPr>
            <p:cNvPr id="64541" name="AutoShape 11"/>
            <p:cNvSpPr>
              <a:spLocks/>
            </p:cNvSpPr>
            <p:nvPr/>
          </p:nvSpPr>
          <p:spPr bwMode="auto">
            <a:xfrm rot="5400000">
              <a:off x="5231" y="2790"/>
              <a:ext cx="110" cy="1020"/>
            </a:xfrm>
            <a:prstGeom prst="leftBrace">
              <a:avLst>
                <a:gd name="adj1" fmla="val 7581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PE" sz="2177"/>
            </a:p>
          </p:txBody>
        </p:sp>
        <p:sp>
          <p:nvSpPr>
            <p:cNvPr id="64542" name="Text Box 12"/>
            <p:cNvSpPr txBox="1">
              <a:spLocks noChangeArrowheads="1"/>
            </p:cNvSpPr>
            <p:nvPr/>
          </p:nvSpPr>
          <p:spPr bwMode="auto">
            <a:xfrm>
              <a:off x="496" y="3364"/>
              <a:ext cx="5621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5220" rIns="81638" bIns="40819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defRPr/>
              </a:pPr>
              <a:r>
                <a:rPr lang="es-VE" sz="1633" b="1" dirty="0"/>
                <a:t>Empleado</a:t>
              </a:r>
              <a:r>
                <a:rPr lang="es-VE" sz="1633" dirty="0"/>
                <a:t> (</a:t>
              </a:r>
              <a:r>
                <a:rPr lang="es-VE" sz="1633" b="1" u="sng" dirty="0" err="1">
                  <a:solidFill>
                    <a:srgbClr val="FF0000"/>
                  </a:solidFill>
                </a:rPr>
                <a:t>Dni</a:t>
              </a:r>
              <a:r>
                <a:rPr lang="es-VE" sz="1633" dirty="0"/>
                <a:t>, </a:t>
              </a:r>
              <a:r>
                <a:rPr lang="es-VE" sz="1633" dirty="0" err="1"/>
                <a:t>PrimNombre</a:t>
              </a:r>
              <a:r>
                <a:rPr lang="es-VE" sz="1633" dirty="0"/>
                <a:t>, </a:t>
              </a:r>
              <a:r>
                <a:rPr lang="es-VE" sz="1633" dirty="0" err="1"/>
                <a:t>PrimApellido</a:t>
              </a:r>
              <a:r>
                <a:rPr lang="es-VE" sz="1633" dirty="0"/>
                <a:t>, </a:t>
              </a:r>
              <a:r>
                <a:rPr lang="es-VE" sz="1633" dirty="0" err="1"/>
                <a:t>SegApellido</a:t>
              </a:r>
              <a:r>
                <a:rPr lang="es-VE" sz="1633" dirty="0"/>
                <a:t>, Teléfono, </a:t>
              </a:r>
              <a:r>
                <a:rPr lang="es-VE" sz="1633" b="1" i="1" dirty="0" err="1"/>
                <a:t>Numero_Dpto</a:t>
              </a:r>
              <a:r>
                <a:rPr lang="es-VE" sz="1633" dirty="0"/>
                <a:t>)</a:t>
              </a:r>
            </a:p>
          </p:txBody>
        </p:sp>
      </p:grpSp>
      <p:grpSp>
        <p:nvGrpSpPr>
          <p:cNvPr id="69636" name="Group 17"/>
          <p:cNvGrpSpPr>
            <a:grpSpLocks/>
          </p:cNvGrpSpPr>
          <p:nvPr/>
        </p:nvGrpSpPr>
        <p:grpSpPr bwMode="auto">
          <a:xfrm>
            <a:off x="773113" y="1992313"/>
            <a:ext cx="7916862" cy="2066925"/>
            <a:chOff x="435" y="885"/>
            <a:chExt cx="5498" cy="1435"/>
          </a:xfrm>
        </p:grpSpPr>
        <p:sp>
          <p:nvSpPr>
            <p:cNvPr id="69639" name="AutoShape 18"/>
            <p:cNvSpPr>
              <a:spLocks noChangeArrowheads="1"/>
            </p:cNvSpPr>
            <p:nvPr/>
          </p:nvSpPr>
          <p:spPr bwMode="auto">
            <a:xfrm>
              <a:off x="3307" y="1716"/>
              <a:ext cx="883" cy="604"/>
            </a:xfrm>
            <a:prstGeom prst="diamond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2019" rIns="81638" bIns="40819" anchor="ctr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 b="1" i="1">
                  <a:cs typeface="DejaVu Sans" panose="020B0603030804020204" pitchFamily="34" charset="0"/>
                </a:rPr>
                <a:t>pertenece_a</a:t>
              </a:r>
            </a:p>
          </p:txBody>
        </p:sp>
        <p:cxnSp>
          <p:nvCxnSpPr>
            <p:cNvPr id="69640" name="AutoShape 19"/>
            <p:cNvCxnSpPr>
              <a:cxnSpLocks noChangeShapeType="1"/>
              <a:stCxn id="64523" idx="3"/>
              <a:endCxn id="69639" idx="1"/>
            </p:cNvCxnSpPr>
            <p:nvPr/>
          </p:nvCxnSpPr>
          <p:spPr bwMode="auto">
            <a:xfrm>
              <a:off x="2400" y="2018"/>
              <a:ext cx="90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9641" name="AutoShape 20"/>
            <p:cNvCxnSpPr>
              <a:cxnSpLocks noChangeShapeType="1"/>
              <a:stCxn id="69639" idx="3"/>
              <a:endCxn id="64536" idx="1"/>
            </p:cNvCxnSpPr>
            <p:nvPr/>
          </p:nvCxnSpPr>
          <p:spPr bwMode="auto">
            <a:xfrm>
              <a:off x="4191" y="2018"/>
              <a:ext cx="34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9642" name="Text Box 21"/>
            <p:cNvSpPr txBox="1">
              <a:spLocks noChangeArrowheads="1"/>
            </p:cNvSpPr>
            <p:nvPr/>
          </p:nvSpPr>
          <p:spPr bwMode="auto">
            <a:xfrm>
              <a:off x="3112" y="2018"/>
              <a:ext cx="194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2019" rIns="81638" bIns="40819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69643" name="Text Box 22"/>
            <p:cNvSpPr txBox="1">
              <a:spLocks noChangeArrowheads="1"/>
            </p:cNvSpPr>
            <p:nvPr/>
          </p:nvSpPr>
          <p:spPr bwMode="auto">
            <a:xfrm>
              <a:off x="4191" y="2018"/>
              <a:ext cx="175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2019" rIns="81638" bIns="40819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523" name="AutoShape 23"/>
            <p:cNvSpPr>
              <a:spLocks noChangeArrowheads="1"/>
            </p:cNvSpPr>
            <p:nvPr/>
          </p:nvSpPr>
          <p:spPr bwMode="auto">
            <a:xfrm>
              <a:off x="1493" y="1867"/>
              <a:ext cx="905" cy="301"/>
            </a:xfrm>
            <a:prstGeom prst="roundRect">
              <a:avLst>
                <a:gd name="adj" fmla="val 329"/>
              </a:avLst>
            </a:prstGeom>
            <a:solidFill>
              <a:srgbClr val="ECECF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5220" rIns="81638" bIns="40819" anchor="ctr" anchorCtr="1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defRPr/>
              </a:pPr>
              <a:r>
                <a:rPr lang="es-VE" sz="1050" b="1"/>
                <a:t>Empleado</a:t>
              </a:r>
            </a:p>
          </p:txBody>
        </p:sp>
        <p:sp>
          <p:nvSpPr>
            <p:cNvPr id="69645" name="Oval 24"/>
            <p:cNvSpPr>
              <a:spLocks noChangeArrowheads="1"/>
            </p:cNvSpPr>
            <p:nvPr/>
          </p:nvSpPr>
          <p:spPr bwMode="auto">
            <a:xfrm>
              <a:off x="510" y="1867"/>
              <a:ext cx="755" cy="301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 u="sng">
                  <a:solidFill>
                    <a:srgbClr val="000000"/>
                  </a:solidFill>
                  <a:cs typeface="DejaVu Sans" panose="020B0603030804020204" pitchFamily="34" charset="0"/>
                </a:rPr>
                <a:t>Dni</a:t>
              </a:r>
            </a:p>
          </p:txBody>
        </p:sp>
        <p:sp>
          <p:nvSpPr>
            <p:cNvPr id="69646" name="Oval 25"/>
            <p:cNvSpPr>
              <a:spLocks noChangeArrowheads="1"/>
            </p:cNvSpPr>
            <p:nvPr/>
          </p:nvSpPr>
          <p:spPr bwMode="auto">
            <a:xfrm>
              <a:off x="2098" y="1414"/>
              <a:ext cx="755" cy="301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>
                  <a:solidFill>
                    <a:srgbClr val="000000"/>
                  </a:solidFill>
                  <a:cs typeface="DejaVu Sans" panose="020B0603030804020204" pitchFamily="34" charset="0"/>
                </a:rPr>
                <a:t>Teléfono</a:t>
              </a:r>
            </a:p>
          </p:txBody>
        </p:sp>
        <p:cxnSp>
          <p:nvCxnSpPr>
            <p:cNvPr id="69647" name="AutoShape 26"/>
            <p:cNvCxnSpPr>
              <a:cxnSpLocks noChangeShapeType="1"/>
              <a:stCxn id="69645" idx="6"/>
              <a:endCxn id="64523" idx="1"/>
            </p:cNvCxnSpPr>
            <p:nvPr/>
          </p:nvCxnSpPr>
          <p:spPr bwMode="auto">
            <a:xfrm>
              <a:off x="1266" y="2018"/>
              <a:ext cx="2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9648" name="AutoShape 27"/>
            <p:cNvCxnSpPr>
              <a:cxnSpLocks noChangeShapeType="1"/>
              <a:stCxn id="69650" idx="4"/>
              <a:endCxn id="64523" idx="0"/>
            </p:cNvCxnSpPr>
            <p:nvPr/>
          </p:nvCxnSpPr>
          <p:spPr bwMode="auto">
            <a:xfrm>
              <a:off x="1342" y="1716"/>
              <a:ext cx="604" cy="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9649" name="AutoShape 28"/>
            <p:cNvCxnSpPr>
              <a:cxnSpLocks noChangeShapeType="1"/>
              <a:stCxn id="69646" idx="4"/>
              <a:endCxn id="64523" idx="0"/>
            </p:cNvCxnSpPr>
            <p:nvPr/>
          </p:nvCxnSpPr>
          <p:spPr bwMode="auto">
            <a:xfrm flipH="1">
              <a:off x="1946" y="1716"/>
              <a:ext cx="528" cy="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9650" name="Oval 29"/>
            <p:cNvSpPr>
              <a:spLocks noChangeArrowheads="1"/>
            </p:cNvSpPr>
            <p:nvPr/>
          </p:nvSpPr>
          <p:spPr bwMode="auto">
            <a:xfrm>
              <a:off x="964" y="1414"/>
              <a:ext cx="755" cy="301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>
                  <a:solidFill>
                    <a:srgbClr val="000000"/>
                  </a:solidFill>
                  <a:cs typeface="DejaVu Sans" panose="020B0603030804020204" pitchFamily="34" charset="0"/>
                </a:rPr>
                <a:t>Nombre</a:t>
              </a:r>
            </a:p>
          </p:txBody>
        </p:sp>
        <p:sp>
          <p:nvSpPr>
            <p:cNvPr id="69651" name="Oval 30"/>
            <p:cNvSpPr>
              <a:spLocks noChangeArrowheads="1"/>
            </p:cNvSpPr>
            <p:nvPr/>
          </p:nvSpPr>
          <p:spPr bwMode="auto">
            <a:xfrm>
              <a:off x="435" y="1111"/>
              <a:ext cx="830" cy="226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>
                  <a:solidFill>
                    <a:srgbClr val="000000"/>
                  </a:solidFill>
                  <a:cs typeface="DejaVu Sans" panose="020B0603030804020204" pitchFamily="34" charset="0"/>
                </a:rPr>
                <a:t>PrimNombre</a:t>
              </a:r>
            </a:p>
          </p:txBody>
        </p:sp>
        <p:sp>
          <p:nvSpPr>
            <p:cNvPr id="69652" name="Oval 31"/>
            <p:cNvSpPr>
              <a:spLocks noChangeArrowheads="1"/>
            </p:cNvSpPr>
            <p:nvPr/>
          </p:nvSpPr>
          <p:spPr bwMode="auto">
            <a:xfrm>
              <a:off x="888" y="885"/>
              <a:ext cx="906" cy="226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>
                  <a:solidFill>
                    <a:srgbClr val="000000"/>
                  </a:solidFill>
                  <a:cs typeface="DejaVu Sans" panose="020B0603030804020204" pitchFamily="34" charset="0"/>
                </a:rPr>
                <a:t>PrimApellido</a:t>
              </a:r>
            </a:p>
          </p:txBody>
        </p:sp>
        <p:sp>
          <p:nvSpPr>
            <p:cNvPr id="69653" name="Oval 32"/>
            <p:cNvSpPr>
              <a:spLocks noChangeArrowheads="1"/>
            </p:cNvSpPr>
            <p:nvPr/>
          </p:nvSpPr>
          <p:spPr bwMode="auto">
            <a:xfrm>
              <a:off x="1418" y="1111"/>
              <a:ext cx="829" cy="226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>
                  <a:solidFill>
                    <a:srgbClr val="000000"/>
                  </a:solidFill>
                  <a:cs typeface="DejaVu Sans" panose="020B0603030804020204" pitchFamily="34" charset="0"/>
                </a:rPr>
                <a:t>SegApellido</a:t>
              </a:r>
            </a:p>
          </p:txBody>
        </p:sp>
        <p:cxnSp>
          <p:nvCxnSpPr>
            <p:cNvPr id="69654" name="AutoShape 33"/>
            <p:cNvCxnSpPr>
              <a:cxnSpLocks noChangeShapeType="1"/>
              <a:stCxn id="69651" idx="4"/>
              <a:endCxn id="69650" idx="0"/>
            </p:cNvCxnSpPr>
            <p:nvPr/>
          </p:nvCxnSpPr>
          <p:spPr bwMode="auto">
            <a:xfrm>
              <a:off x="850" y="1338"/>
              <a:ext cx="491" cy="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9655" name="AutoShape 34"/>
            <p:cNvCxnSpPr>
              <a:cxnSpLocks noChangeShapeType="1"/>
              <a:stCxn id="69652" idx="4"/>
              <a:endCxn id="69650" idx="0"/>
            </p:cNvCxnSpPr>
            <p:nvPr/>
          </p:nvCxnSpPr>
          <p:spPr bwMode="auto">
            <a:xfrm>
              <a:off x="1342" y="1111"/>
              <a:ext cx="0" cy="3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9656" name="AutoShape 35"/>
            <p:cNvCxnSpPr>
              <a:cxnSpLocks noChangeShapeType="1"/>
              <a:stCxn id="69653" idx="4"/>
              <a:endCxn id="69650" idx="0"/>
            </p:cNvCxnSpPr>
            <p:nvPr/>
          </p:nvCxnSpPr>
          <p:spPr bwMode="auto">
            <a:xfrm flipH="1">
              <a:off x="1342" y="1338"/>
              <a:ext cx="490" cy="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4536" name="AutoShape 36"/>
            <p:cNvSpPr>
              <a:spLocks noChangeArrowheads="1"/>
            </p:cNvSpPr>
            <p:nvPr/>
          </p:nvSpPr>
          <p:spPr bwMode="auto">
            <a:xfrm>
              <a:off x="4535" y="1867"/>
              <a:ext cx="1019" cy="301"/>
            </a:xfrm>
            <a:prstGeom prst="roundRect">
              <a:avLst>
                <a:gd name="adj" fmla="val 329"/>
              </a:avLst>
            </a:prstGeom>
            <a:solidFill>
              <a:srgbClr val="ECECF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5220" rIns="81638" bIns="40819" anchor="ctr" anchorCtr="1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defRPr/>
              </a:pPr>
              <a:r>
                <a:rPr lang="es-VE" sz="1050" b="1"/>
                <a:t>Departamento</a:t>
              </a:r>
            </a:p>
          </p:txBody>
        </p:sp>
        <p:sp>
          <p:nvSpPr>
            <p:cNvPr id="69658" name="Oval 37"/>
            <p:cNvSpPr>
              <a:spLocks noChangeArrowheads="1"/>
            </p:cNvSpPr>
            <p:nvPr/>
          </p:nvSpPr>
          <p:spPr bwMode="auto">
            <a:xfrm>
              <a:off x="4025" y="1247"/>
              <a:ext cx="888" cy="302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 u="sng">
                  <a:solidFill>
                    <a:srgbClr val="000000"/>
                  </a:solidFill>
                  <a:cs typeface="DejaVu Sans" panose="020B0603030804020204" pitchFamily="34" charset="0"/>
                </a:rPr>
                <a:t>Numero_Dpto</a:t>
              </a:r>
            </a:p>
          </p:txBody>
        </p:sp>
        <p:sp>
          <p:nvSpPr>
            <p:cNvPr id="69659" name="Oval 38"/>
            <p:cNvSpPr>
              <a:spLocks noChangeArrowheads="1"/>
            </p:cNvSpPr>
            <p:nvPr/>
          </p:nvSpPr>
          <p:spPr bwMode="auto">
            <a:xfrm>
              <a:off x="5045" y="1247"/>
              <a:ext cx="888" cy="302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>
                  <a:solidFill>
                    <a:srgbClr val="000000"/>
                  </a:solidFill>
                  <a:cs typeface="DejaVu Sans" panose="020B0603030804020204" pitchFamily="34" charset="0"/>
                </a:rPr>
                <a:t>Nombre_Dpto</a:t>
              </a:r>
            </a:p>
          </p:txBody>
        </p:sp>
        <p:cxnSp>
          <p:nvCxnSpPr>
            <p:cNvPr id="69660" name="AutoShape 39"/>
            <p:cNvCxnSpPr>
              <a:cxnSpLocks noChangeShapeType="1"/>
              <a:stCxn id="69658" idx="4"/>
              <a:endCxn id="64536" idx="0"/>
            </p:cNvCxnSpPr>
            <p:nvPr/>
          </p:nvCxnSpPr>
          <p:spPr bwMode="auto">
            <a:xfrm>
              <a:off x="4469" y="1549"/>
              <a:ext cx="576" cy="3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9661" name="AutoShape 40"/>
            <p:cNvCxnSpPr>
              <a:cxnSpLocks noChangeShapeType="1"/>
              <a:stCxn id="69659" idx="4"/>
              <a:endCxn id="64536" idx="0"/>
            </p:cNvCxnSpPr>
            <p:nvPr/>
          </p:nvCxnSpPr>
          <p:spPr bwMode="auto">
            <a:xfrm flipH="1">
              <a:off x="5045" y="1549"/>
              <a:ext cx="445" cy="3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cxnSp>
        <p:nvCxnSpPr>
          <p:cNvPr id="69637" name="Conector angular 2"/>
          <p:cNvCxnSpPr>
            <a:cxnSpLocks noChangeShapeType="1"/>
            <a:stCxn id="69639" idx="2"/>
            <a:endCxn id="64541" idx="1"/>
          </p:cNvCxnSpPr>
          <p:nvPr/>
        </p:nvCxnSpPr>
        <p:spPr bwMode="auto">
          <a:xfrm rot="16200000" flipH="1">
            <a:off x="6198394" y="3404394"/>
            <a:ext cx="730250" cy="20399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Rectangle 1"/>
          <p:cNvSpPr txBox="1">
            <a:spLocks noChangeArrowheads="1"/>
          </p:cNvSpPr>
          <p:nvPr/>
        </p:nvSpPr>
        <p:spPr>
          <a:xfrm>
            <a:off x="804863" y="1184275"/>
            <a:ext cx="8088312" cy="515938"/>
          </a:xfrm>
          <a:prstGeom prst="rect">
            <a:avLst/>
          </a:prstGeom>
        </p:spPr>
        <p:txBody>
          <a:bodyPr tIns="960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/>
            </a:pPr>
            <a:r>
              <a:rPr lang="es-VE" sz="3600" kern="0" dirty="0"/>
              <a:t>Transformación de Relaciones 1:N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2205038"/>
            <a:ext cx="7129463" cy="2921000"/>
          </a:xfrm>
        </p:spPr>
        <p:txBody>
          <a:bodyPr/>
          <a:lstStyle/>
          <a:p>
            <a:pPr marL="555122" indent="-457200" eaLnBrk="1">
              <a:lnSpc>
                <a:spcPct val="93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s-VE" sz="2540" dirty="0"/>
              <a:t>Para cada relación 1:N entre dos entidades (no débiles) E y F donde F está del lado N del vínculo, se añade a la relación correspondiente a la entidad F de alguna  la clave primaria de la otra entidad relacionada.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804863" y="1184275"/>
            <a:ext cx="8088312" cy="515938"/>
          </a:xfrm>
          <a:prstGeom prst="rect">
            <a:avLst/>
          </a:prstGeom>
        </p:spPr>
        <p:txBody>
          <a:bodyPr tIns="960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/>
            </a:pPr>
            <a:r>
              <a:rPr lang="es-VE" sz="3600" kern="0" dirty="0"/>
              <a:t>Transformación de Relaciones 1:N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9" name="Text Box 29"/>
          <p:cNvSpPr txBox="1">
            <a:spLocks noChangeArrowheads="1"/>
          </p:cNvSpPr>
          <p:nvPr/>
        </p:nvSpPr>
        <p:spPr bwMode="auto">
          <a:xfrm>
            <a:off x="2149475" y="5019675"/>
            <a:ext cx="5694363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220" rIns="81638" bIns="40819"/>
          <a:lstStyle>
            <a:lvl1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eaLnBrk="1">
              <a:lnSpc>
                <a:spcPct val="93000"/>
              </a:lnSpc>
              <a:defRPr/>
            </a:pPr>
            <a:r>
              <a:rPr lang="es-VE" sz="1633" b="1" dirty="0"/>
              <a:t>Departamento</a:t>
            </a:r>
            <a:r>
              <a:rPr lang="es-VE" sz="1633" dirty="0"/>
              <a:t> (</a:t>
            </a:r>
            <a:r>
              <a:rPr lang="es-VE" sz="1633" b="1" u="sng" dirty="0" err="1">
                <a:solidFill>
                  <a:srgbClr val="FF0000"/>
                </a:solidFill>
              </a:rPr>
              <a:t>Número_Dpto</a:t>
            </a:r>
            <a:r>
              <a:rPr lang="es-VE" sz="1633" dirty="0"/>
              <a:t>, </a:t>
            </a:r>
            <a:r>
              <a:rPr lang="es-VE" sz="1633" dirty="0" err="1"/>
              <a:t>Nombre_Dpto</a:t>
            </a:r>
            <a:r>
              <a:rPr lang="es-VE" sz="1633" dirty="0"/>
              <a:t>, </a:t>
            </a:r>
            <a:r>
              <a:rPr lang="es-VE" sz="1633" b="1" dirty="0" err="1"/>
              <a:t>Dni_Jefe</a:t>
            </a:r>
            <a:r>
              <a:rPr lang="es-VE" sz="1633" dirty="0"/>
              <a:t>)</a:t>
            </a:r>
          </a:p>
        </p:txBody>
      </p:sp>
      <p:grpSp>
        <p:nvGrpSpPr>
          <p:cNvPr id="73731" name="Group 31"/>
          <p:cNvGrpSpPr>
            <a:grpSpLocks/>
          </p:cNvGrpSpPr>
          <p:nvPr/>
        </p:nvGrpSpPr>
        <p:grpSpPr bwMode="auto">
          <a:xfrm>
            <a:off x="1692275" y="5300663"/>
            <a:ext cx="6608763" cy="1035050"/>
            <a:chOff x="880" y="3198"/>
            <a:chExt cx="4589" cy="1019"/>
          </a:xfrm>
        </p:grpSpPr>
        <p:sp>
          <p:nvSpPr>
            <p:cNvPr id="70662" name="Text Box 32"/>
            <p:cNvSpPr txBox="1">
              <a:spLocks noChangeArrowheads="1"/>
            </p:cNvSpPr>
            <p:nvPr/>
          </p:nvSpPr>
          <p:spPr bwMode="auto">
            <a:xfrm>
              <a:off x="880" y="4000"/>
              <a:ext cx="4589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5220" rIns="81638" bIns="40819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defRPr/>
              </a:pPr>
              <a:r>
                <a:rPr lang="es-VE" sz="1633" b="1" dirty="0"/>
                <a:t>Empleado</a:t>
              </a:r>
              <a:r>
                <a:rPr lang="es-VE" sz="1633" dirty="0"/>
                <a:t> (</a:t>
              </a:r>
              <a:r>
                <a:rPr lang="es-VE" sz="1633" b="1" u="sng" dirty="0" err="1">
                  <a:solidFill>
                    <a:srgbClr val="FF0000"/>
                  </a:solidFill>
                </a:rPr>
                <a:t>Dni</a:t>
              </a:r>
              <a:r>
                <a:rPr lang="es-VE" sz="1633" dirty="0"/>
                <a:t>, </a:t>
              </a:r>
              <a:r>
                <a:rPr lang="es-VE" sz="1633" dirty="0" err="1"/>
                <a:t>PrimNombre</a:t>
              </a:r>
              <a:r>
                <a:rPr lang="es-VE" sz="1633" dirty="0"/>
                <a:t>, </a:t>
              </a:r>
              <a:r>
                <a:rPr lang="es-VE" sz="1633" dirty="0" err="1"/>
                <a:t>PrimApellido</a:t>
              </a:r>
              <a:r>
                <a:rPr lang="es-VE" sz="1633" dirty="0"/>
                <a:t>, </a:t>
              </a:r>
              <a:r>
                <a:rPr lang="es-VE" sz="1633" dirty="0" err="1"/>
                <a:t>SegApellido</a:t>
              </a:r>
              <a:r>
                <a:rPr lang="es-VE" sz="1633" dirty="0"/>
                <a:t>, Teléfono)</a:t>
              </a:r>
            </a:p>
          </p:txBody>
        </p:sp>
        <p:sp>
          <p:nvSpPr>
            <p:cNvPr id="70663" name="AutoShape 33"/>
            <p:cNvSpPr>
              <a:spLocks/>
            </p:cNvSpPr>
            <p:nvPr/>
          </p:nvSpPr>
          <p:spPr bwMode="auto">
            <a:xfrm rot="16200000" flipV="1">
              <a:off x="4569" y="2847"/>
              <a:ext cx="111" cy="816"/>
            </a:xfrm>
            <a:prstGeom prst="leftBrace">
              <a:avLst>
                <a:gd name="adj1" fmla="val 6064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PE" sz="2177"/>
            </a:p>
          </p:txBody>
        </p:sp>
        <p:sp>
          <p:nvSpPr>
            <p:cNvPr id="70664" name="AutoShape 34"/>
            <p:cNvSpPr>
              <a:spLocks/>
            </p:cNvSpPr>
            <p:nvPr/>
          </p:nvSpPr>
          <p:spPr bwMode="auto">
            <a:xfrm rot="5400000">
              <a:off x="1746" y="3848"/>
              <a:ext cx="122" cy="254"/>
            </a:xfrm>
            <a:prstGeom prst="leftBrace">
              <a:avLst>
                <a:gd name="adj1" fmla="val 3370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PE" sz="2177"/>
            </a:p>
          </p:txBody>
        </p:sp>
        <p:grpSp>
          <p:nvGrpSpPr>
            <p:cNvPr id="73761" name="Group 35"/>
            <p:cNvGrpSpPr>
              <a:grpSpLocks/>
            </p:cNvGrpSpPr>
            <p:nvPr/>
          </p:nvGrpSpPr>
          <p:grpSpPr bwMode="auto">
            <a:xfrm>
              <a:off x="1810" y="3332"/>
              <a:ext cx="2816" cy="567"/>
              <a:chOff x="1810" y="3332"/>
              <a:chExt cx="2816" cy="567"/>
            </a:xfrm>
          </p:grpSpPr>
          <p:sp>
            <p:nvSpPr>
              <p:cNvPr id="70666" name="Line 36"/>
              <p:cNvSpPr>
                <a:spLocks noChangeShapeType="1"/>
              </p:cNvSpPr>
              <p:nvPr/>
            </p:nvSpPr>
            <p:spPr bwMode="auto">
              <a:xfrm>
                <a:off x="1810" y="3523"/>
                <a:ext cx="0" cy="3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 sz="2177"/>
              </a:p>
            </p:txBody>
          </p:sp>
          <p:sp>
            <p:nvSpPr>
              <p:cNvPr id="70667" name="Line 37"/>
              <p:cNvSpPr>
                <a:spLocks noChangeShapeType="1"/>
              </p:cNvSpPr>
              <p:nvPr/>
            </p:nvSpPr>
            <p:spPr bwMode="auto">
              <a:xfrm flipV="1">
                <a:off x="4626" y="3337"/>
                <a:ext cx="0" cy="1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 sz="2177"/>
              </a:p>
            </p:txBody>
          </p:sp>
          <p:sp>
            <p:nvSpPr>
              <p:cNvPr id="70668" name="Line 38"/>
              <p:cNvSpPr>
                <a:spLocks noChangeShapeType="1"/>
              </p:cNvSpPr>
              <p:nvPr/>
            </p:nvSpPr>
            <p:spPr bwMode="auto">
              <a:xfrm flipH="1" flipV="1">
                <a:off x="1810" y="3509"/>
                <a:ext cx="2810" cy="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 sz="2177"/>
              </a:p>
            </p:txBody>
          </p:sp>
        </p:grpSp>
      </p:grpSp>
      <p:sp>
        <p:nvSpPr>
          <p:cNvPr id="40" name="Rectangle 1"/>
          <p:cNvSpPr txBox="1">
            <a:spLocks noChangeArrowheads="1"/>
          </p:cNvSpPr>
          <p:nvPr/>
        </p:nvSpPr>
        <p:spPr>
          <a:xfrm>
            <a:off x="971550" y="1181100"/>
            <a:ext cx="8086725" cy="517525"/>
          </a:xfrm>
          <a:prstGeom prst="rect">
            <a:avLst/>
          </a:prstGeom>
        </p:spPr>
        <p:txBody>
          <a:bodyPr tIns="960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/>
            </a:pPr>
            <a:r>
              <a:rPr lang="es-VE" sz="3600" kern="0" dirty="0"/>
              <a:t>Transformación de Relaciones 1:1</a:t>
            </a:r>
          </a:p>
        </p:txBody>
      </p:sp>
      <p:grpSp>
        <p:nvGrpSpPr>
          <p:cNvPr id="73733" name="Group 17"/>
          <p:cNvGrpSpPr>
            <a:grpSpLocks/>
          </p:cNvGrpSpPr>
          <p:nvPr/>
        </p:nvGrpSpPr>
        <p:grpSpPr bwMode="auto">
          <a:xfrm>
            <a:off x="971550" y="2170113"/>
            <a:ext cx="7561263" cy="1916112"/>
            <a:chOff x="327" y="885"/>
            <a:chExt cx="5729" cy="1435"/>
          </a:xfrm>
        </p:grpSpPr>
        <p:sp>
          <p:nvSpPr>
            <p:cNvPr id="73735" name="AutoShape 18"/>
            <p:cNvSpPr>
              <a:spLocks noChangeArrowheads="1"/>
            </p:cNvSpPr>
            <p:nvPr/>
          </p:nvSpPr>
          <p:spPr bwMode="auto">
            <a:xfrm>
              <a:off x="3307" y="1716"/>
              <a:ext cx="883" cy="604"/>
            </a:xfrm>
            <a:prstGeom prst="diamond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2019" rIns="81638" bIns="40819" anchor="ctr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 b="1" i="1">
                  <a:cs typeface="DejaVu Sans" panose="020B0603030804020204" pitchFamily="34" charset="0"/>
                </a:rPr>
                <a:t>tiene_jefe</a:t>
              </a:r>
            </a:p>
          </p:txBody>
        </p:sp>
        <p:cxnSp>
          <p:nvCxnSpPr>
            <p:cNvPr id="73736" name="AutoShape 19"/>
            <p:cNvCxnSpPr>
              <a:cxnSpLocks noChangeShapeType="1"/>
              <a:stCxn id="47" idx="3"/>
              <a:endCxn id="73735" idx="1"/>
            </p:cNvCxnSpPr>
            <p:nvPr/>
          </p:nvCxnSpPr>
          <p:spPr bwMode="auto">
            <a:xfrm>
              <a:off x="2400" y="2018"/>
              <a:ext cx="90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3737" name="AutoShape 20"/>
            <p:cNvCxnSpPr>
              <a:cxnSpLocks noChangeShapeType="1"/>
              <a:stCxn id="73735" idx="3"/>
              <a:endCxn id="60" idx="1"/>
            </p:cNvCxnSpPr>
            <p:nvPr/>
          </p:nvCxnSpPr>
          <p:spPr bwMode="auto">
            <a:xfrm>
              <a:off x="4191" y="2018"/>
              <a:ext cx="34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3738" name="Text Box 21"/>
            <p:cNvSpPr txBox="1">
              <a:spLocks noChangeArrowheads="1"/>
            </p:cNvSpPr>
            <p:nvPr/>
          </p:nvSpPr>
          <p:spPr bwMode="auto">
            <a:xfrm>
              <a:off x="3112" y="2018"/>
              <a:ext cx="194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2019" rIns="81638" bIns="40819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1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3739" name="Text Box 22"/>
            <p:cNvSpPr txBox="1">
              <a:spLocks noChangeArrowheads="1"/>
            </p:cNvSpPr>
            <p:nvPr/>
          </p:nvSpPr>
          <p:spPr bwMode="auto">
            <a:xfrm>
              <a:off x="4191" y="2018"/>
              <a:ext cx="175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2019" rIns="81638" bIns="40819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1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" name="AutoShape 23"/>
            <p:cNvSpPr>
              <a:spLocks noChangeArrowheads="1"/>
            </p:cNvSpPr>
            <p:nvPr/>
          </p:nvSpPr>
          <p:spPr bwMode="auto">
            <a:xfrm>
              <a:off x="1493" y="1867"/>
              <a:ext cx="907" cy="301"/>
            </a:xfrm>
            <a:prstGeom prst="roundRect">
              <a:avLst>
                <a:gd name="adj" fmla="val 329"/>
              </a:avLst>
            </a:prstGeom>
            <a:solidFill>
              <a:srgbClr val="ECECF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5220" rIns="81638" bIns="40819" anchor="ctr" anchorCtr="1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defRPr/>
              </a:pPr>
              <a:r>
                <a:rPr lang="es-VE" sz="1050" b="1"/>
                <a:t>Empleado</a:t>
              </a:r>
            </a:p>
          </p:txBody>
        </p:sp>
        <p:sp>
          <p:nvSpPr>
            <p:cNvPr id="73741" name="Oval 24"/>
            <p:cNvSpPr>
              <a:spLocks noChangeArrowheads="1"/>
            </p:cNvSpPr>
            <p:nvPr/>
          </p:nvSpPr>
          <p:spPr bwMode="auto">
            <a:xfrm>
              <a:off x="510" y="1867"/>
              <a:ext cx="755" cy="301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 u="sng">
                  <a:solidFill>
                    <a:srgbClr val="000000"/>
                  </a:solidFill>
                  <a:cs typeface="DejaVu Sans" panose="020B0603030804020204" pitchFamily="34" charset="0"/>
                </a:rPr>
                <a:t>Dni</a:t>
              </a:r>
            </a:p>
          </p:txBody>
        </p:sp>
        <p:sp>
          <p:nvSpPr>
            <p:cNvPr id="73742" name="Oval 25"/>
            <p:cNvSpPr>
              <a:spLocks noChangeArrowheads="1"/>
            </p:cNvSpPr>
            <p:nvPr/>
          </p:nvSpPr>
          <p:spPr bwMode="auto">
            <a:xfrm>
              <a:off x="2098" y="1414"/>
              <a:ext cx="755" cy="301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>
                  <a:solidFill>
                    <a:srgbClr val="000000"/>
                  </a:solidFill>
                  <a:cs typeface="DejaVu Sans" panose="020B0603030804020204" pitchFamily="34" charset="0"/>
                </a:rPr>
                <a:t>Teléfono</a:t>
              </a:r>
            </a:p>
          </p:txBody>
        </p:sp>
        <p:cxnSp>
          <p:nvCxnSpPr>
            <p:cNvPr id="73743" name="AutoShape 26"/>
            <p:cNvCxnSpPr>
              <a:cxnSpLocks noChangeShapeType="1"/>
              <a:stCxn id="73741" idx="6"/>
              <a:endCxn id="47" idx="1"/>
            </p:cNvCxnSpPr>
            <p:nvPr/>
          </p:nvCxnSpPr>
          <p:spPr bwMode="auto">
            <a:xfrm>
              <a:off x="1266" y="2018"/>
              <a:ext cx="2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3744" name="AutoShape 27"/>
            <p:cNvCxnSpPr>
              <a:cxnSpLocks noChangeShapeType="1"/>
              <a:stCxn id="73746" idx="4"/>
              <a:endCxn id="47" idx="0"/>
            </p:cNvCxnSpPr>
            <p:nvPr/>
          </p:nvCxnSpPr>
          <p:spPr bwMode="auto">
            <a:xfrm>
              <a:off x="1342" y="1716"/>
              <a:ext cx="604" cy="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3745" name="AutoShape 28"/>
            <p:cNvCxnSpPr>
              <a:cxnSpLocks noChangeShapeType="1"/>
              <a:stCxn id="73742" idx="4"/>
              <a:endCxn id="47" idx="0"/>
            </p:cNvCxnSpPr>
            <p:nvPr/>
          </p:nvCxnSpPr>
          <p:spPr bwMode="auto">
            <a:xfrm flipH="1">
              <a:off x="1946" y="1716"/>
              <a:ext cx="528" cy="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3746" name="Oval 29"/>
            <p:cNvSpPr>
              <a:spLocks noChangeArrowheads="1"/>
            </p:cNvSpPr>
            <p:nvPr/>
          </p:nvSpPr>
          <p:spPr bwMode="auto">
            <a:xfrm>
              <a:off x="964" y="1414"/>
              <a:ext cx="755" cy="301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>
                  <a:solidFill>
                    <a:srgbClr val="000000"/>
                  </a:solidFill>
                  <a:cs typeface="DejaVu Sans" panose="020B0603030804020204" pitchFamily="34" charset="0"/>
                </a:rPr>
                <a:t>Nombre</a:t>
              </a:r>
            </a:p>
          </p:txBody>
        </p:sp>
        <p:sp>
          <p:nvSpPr>
            <p:cNvPr id="73747" name="Oval 30"/>
            <p:cNvSpPr>
              <a:spLocks noChangeArrowheads="1"/>
            </p:cNvSpPr>
            <p:nvPr/>
          </p:nvSpPr>
          <p:spPr bwMode="auto">
            <a:xfrm>
              <a:off x="327" y="1111"/>
              <a:ext cx="938" cy="175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>
                  <a:solidFill>
                    <a:srgbClr val="000000"/>
                  </a:solidFill>
                  <a:cs typeface="DejaVu Sans" panose="020B0603030804020204" pitchFamily="34" charset="0"/>
                </a:rPr>
                <a:t>PrimNombre</a:t>
              </a:r>
            </a:p>
          </p:txBody>
        </p:sp>
        <p:sp>
          <p:nvSpPr>
            <p:cNvPr id="73748" name="Oval 31"/>
            <p:cNvSpPr>
              <a:spLocks noChangeArrowheads="1"/>
            </p:cNvSpPr>
            <p:nvPr/>
          </p:nvSpPr>
          <p:spPr bwMode="auto">
            <a:xfrm>
              <a:off x="888" y="885"/>
              <a:ext cx="906" cy="226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>
                  <a:solidFill>
                    <a:srgbClr val="000000"/>
                  </a:solidFill>
                  <a:cs typeface="DejaVu Sans" panose="020B0603030804020204" pitchFamily="34" charset="0"/>
                </a:rPr>
                <a:t>PrimApellido</a:t>
              </a:r>
            </a:p>
          </p:txBody>
        </p:sp>
        <p:sp>
          <p:nvSpPr>
            <p:cNvPr id="73749" name="Oval 32"/>
            <p:cNvSpPr>
              <a:spLocks noChangeArrowheads="1"/>
            </p:cNvSpPr>
            <p:nvPr/>
          </p:nvSpPr>
          <p:spPr bwMode="auto">
            <a:xfrm>
              <a:off x="1418" y="1111"/>
              <a:ext cx="829" cy="226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>
                  <a:solidFill>
                    <a:srgbClr val="000000"/>
                  </a:solidFill>
                  <a:cs typeface="DejaVu Sans" panose="020B0603030804020204" pitchFamily="34" charset="0"/>
                </a:rPr>
                <a:t>SegApellido</a:t>
              </a:r>
            </a:p>
          </p:txBody>
        </p:sp>
        <p:cxnSp>
          <p:nvCxnSpPr>
            <p:cNvPr id="73750" name="AutoShape 33"/>
            <p:cNvCxnSpPr>
              <a:cxnSpLocks noChangeShapeType="1"/>
              <a:stCxn id="73747" idx="4"/>
              <a:endCxn id="73746" idx="0"/>
            </p:cNvCxnSpPr>
            <p:nvPr/>
          </p:nvCxnSpPr>
          <p:spPr bwMode="auto">
            <a:xfrm>
              <a:off x="796" y="1286"/>
              <a:ext cx="546" cy="1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3751" name="AutoShape 34"/>
            <p:cNvCxnSpPr>
              <a:cxnSpLocks noChangeShapeType="1"/>
              <a:stCxn id="73748" idx="4"/>
              <a:endCxn id="73746" idx="0"/>
            </p:cNvCxnSpPr>
            <p:nvPr/>
          </p:nvCxnSpPr>
          <p:spPr bwMode="auto">
            <a:xfrm>
              <a:off x="1342" y="1111"/>
              <a:ext cx="0" cy="3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3752" name="AutoShape 35"/>
            <p:cNvCxnSpPr>
              <a:cxnSpLocks noChangeShapeType="1"/>
              <a:stCxn id="73749" idx="4"/>
              <a:endCxn id="73746" idx="0"/>
            </p:cNvCxnSpPr>
            <p:nvPr/>
          </p:nvCxnSpPr>
          <p:spPr bwMode="auto">
            <a:xfrm flipH="1">
              <a:off x="1342" y="1338"/>
              <a:ext cx="490" cy="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0" name="AutoShape 36"/>
            <p:cNvSpPr>
              <a:spLocks noChangeArrowheads="1"/>
            </p:cNvSpPr>
            <p:nvPr/>
          </p:nvSpPr>
          <p:spPr bwMode="auto">
            <a:xfrm>
              <a:off x="4534" y="1867"/>
              <a:ext cx="1020" cy="301"/>
            </a:xfrm>
            <a:prstGeom prst="roundRect">
              <a:avLst>
                <a:gd name="adj" fmla="val 329"/>
              </a:avLst>
            </a:prstGeom>
            <a:solidFill>
              <a:srgbClr val="ECECF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5220" rIns="81638" bIns="40819" anchor="ctr" anchorCtr="1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defRPr/>
              </a:pPr>
              <a:r>
                <a:rPr lang="es-VE" sz="1050" b="1"/>
                <a:t>Departamento</a:t>
              </a:r>
            </a:p>
          </p:txBody>
        </p:sp>
        <p:sp>
          <p:nvSpPr>
            <p:cNvPr id="73754" name="Oval 37"/>
            <p:cNvSpPr>
              <a:spLocks noChangeArrowheads="1"/>
            </p:cNvSpPr>
            <p:nvPr/>
          </p:nvSpPr>
          <p:spPr bwMode="auto">
            <a:xfrm>
              <a:off x="3911" y="1247"/>
              <a:ext cx="1002" cy="302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 u="sng">
                  <a:solidFill>
                    <a:srgbClr val="000000"/>
                  </a:solidFill>
                  <a:cs typeface="DejaVu Sans" panose="020B0603030804020204" pitchFamily="34" charset="0"/>
                </a:rPr>
                <a:t>Numero_Dpto</a:t>
              </a:r>
            </a:p>
          </p:txBody>
        </p:sp>
        <p:sp>
          <p:nvSpPr>
            <p:cNvPr id="73755" name="Oval 38"/>
            <p:cNvSpPr>
              <a:spLocks noChangeArrowheads="1"/>
            </p:cNvSpPr>
            <p:nvPr/>
          </p:nvSpPr>
          <p:spPr bwMode="auto">
            <a:xfrm>
              <a:off x="5045" y="1247"/>
              <a:ext cx="1011" cy="302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>
                  <a:solidFill>
                    <a:srgbClr val="000000"/>
                  </a:solidFill>
                  <a:cs typeface="DejaVu Sans" panose="020B0603030804020204" pitchFamily="34" charset="0"/>
                </a:rPr>
                <a:t>Nombre_Dpto</a:t>
              </a:r>
            </a:p>
          </p:txBody>
        </p:sp>
        <p:cxnSp>
          <p:nvCxnSpPr>
            <p:cNvPr id="73756" name="AutoShape 39"/>
            <p:cNvCxnSpPr>
              <a:cxnSpLocks noChangeShapeType="1"/>
              <a:stCxn id="73754" idx="4"/>
              <a:endCxn id="60" idx="0"/>
            </p:cNvCxnSpPr>
            <p:nvPr/>
          </p:nvCxnSpPr>
          <p:spPr bwMode="auto">
            <a:xfrm>
              <a:off x="4412" y="1549"/>
              <a:ext cx="632" cy="3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3757" name="AutoShape 40"/>
            <p:cNvCxnSpPr>
              <a:cxnSpLocks noChangeShapeType="1"/>
              <a:stCxn id="73755" idx="4"/>
              <a:endCxn id="60" idx="0"/>
            </p:cNvCxnSpPr>
            <p:nvPr/>
          </p:nvCxnSpPr>
          <p:spPr bwMode="auto">
            <a:xfrm flipH="1">
              <a:off x="5044" y="1549"/>
              <a:ext cx="506" cy="3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68" name="Flecha abajo 67"/>
          <p:cNvSpPr/>
          <p:nvPr/>
        </p:nvSpPr>
        <p:spPr bwMode="auto">
          <a:xfrm>
            <a:off x="5208588" y="4216400"/>
            <a:ext cx="557212" cy="766763"/>
          </a:xfrm>
          <a:prstGeom prst="downArrow">
            <a:avLst/>
          </a:prstGeom>
          <a:solidFill>
            <a:srgbClr val="FF9900"/>
          </a:solidFill>
          <a:ln w="9525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es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7450" y="2205038"/>
            <a:ext cx="7126288" cy="3346450"/>
          </a:xfrm>
        </p:spPr>
        <p:txBody>
          <a:bodyPr/>
          <a:lstStyle/>
          <a:p>
            <a:pPr marL="555122" indent="-457200" eaLnBrk="1">
              <a:lnSpc>
                <a:spcPct val="93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s-VE" sz="2540" dirty="0"/>
              <a:t>Para cada relación 1:1 entre dos entidades (no débiles) E y F se añade a la relación de alguna de las entidades, a modo de clave foránea, la clave primaria de la otra entidad relacionada.</a:t>
            </a:r>
          </a:p>
          <a:p>
            <a:pPr marL="555122" indent="-457200" eaLnBrk="1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s-VE" sz="2540" dirty="0"/>
              <a:t>Se especifica una restricción que define que la clave foránea añadida debe ser única (no se puede repetir, porque de hacerlo entonces sería una relación 1:N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057275" y="1196975"/>
            <a:ext cx="8086725" cy="515938"/>
          </a:xfrm>
          <a:prstGeom prst="rect">
            <a:avLst/>
          </a:prstGeom>
        </p:spPr>
        <p:txBody>
          <a:bodyPr tIns="960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/>
            </a:pPr>
            <a:r>
              <a:rPr lang="es-VE" sz="3600" kern="0" dirty="0"/>
              <a:t>Transformación de Relaciones 1:1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PE" altLang="en-US"/>
              <a:t>Agenda</a:t>
            </a:r>
            <a:endParaRPr lang="es-ES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2060848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endParaRPr lang="es-ES" altLang="en-US" dirty="0"/>
          </a:p>
          <a:p>
            <a:pPr eaLnBrk="1" hangingPunct="1"/>
            <a:endParaRPr lang="es-ES" alt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6755450-A74A-4C82-A9A3-EEC8BB954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988840"/>
            <a:ext cx="777240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s-ES" altLang="en-US" sz="3200" dirty="0">
                <a:latin typeface="+mj-lt"/>
              </a:rPr>
              <a:t>Diseño Descendente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s-ES" altLang="en-US" sz="3200" dirty="0">
                <a:latin typeface="+mj-lt"/>
              </a:rPr>
              <a:t>Transformación de MER a MR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s-ES" altLang="en-US" sz="3200" dirty="0">
                <a:latin typeface="+mj-lt"/>
              </a:rPr>
              <a:t>Transformación de Entidades y Relaciones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s-ES" altLang="en-US" sz="3200" dirty="0">
                <a:latin typeface="+mj-lt"/>
              </a:rPr>
              <a:t>Casos especiales.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2460625" y="5745163"/>
            <a:ext cx="61595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60020" rIns="81638" bIns="40819"/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s-VE" sz="2000" b="1">
                <a:solidFill>
                  <a:srgbClr val="000000"/>
                </a:solidFill>
                <a:cs typeface="DejaVu Sans" panose="020B0603030804020204" pitchFamily="34" charset="0"/>
              </a:rPr>
              <a:t>Trabaja_en </a:t>
            </a:r>
            <a:r>
              <a:rPr lang="es-VE" sz="2000">
                <a:solidFill>
                  <a:srgbClr val="000000"/>
                </a:solidFill>
                <a:cs typeface="DejaVu Sans" panose="020B0603030804020204" pitchFamily="34" charset="0"/>
              </a:rPr>
              <a:t>(</a:t>
            </a:r>
            <a:r>
              <a:rPr lang="es-VE" sz="2000" b="1" u="sng">
                <a:solidFill>
                  <a:srgbClr val="FF0000"/>
                </a:solidFill>
                <a:cs typeface="DejaVu Sans" panose="020B0603030804020204" pitchFamily="34" charset="0"/>
              </a:rPr>
              <a:t>Dni</a:t>
            </a:r>
            <a:r>
              <a:rPr lang="es-VE" sz="2000" b="1">
                <a:solidFill>
                  <a:srgbClr val="FF0000"/>
                </a:solidFill>
                <a:cs typeface="DejaVu Sans" panose="020B0603030804020204" pitchFamily="34" charset="0"/>
              </a:rPr>
              <a:t>, </a:t>
            </a:r>
            <a:r>
              <a:rPr lang="es-VE" sz="2000" b="1" u="sng">
                <a:solidFill>
                  <a:srgbClr val="FF0000"/>
                </a:solidFill>
                <a:cs typeface="DejaVu Sans" panose="020B0603030804020204" pitchFamily="34" charset="0"/>
              </a:rPr>
              <a:t>Número_Proyecto</a:t>
            </a:r>
            <a:r>
              <a:rPr lang="es-VE" sz="2000">
                <a:solidFill>
                  <a:srgbClr val="000000"/>
                </a:solidFill>
                <a:cs typeface="DejaVu Sans" panose="020B0603030804020204" pitchFamily="34" charset="0"/>
              </a:rPr>
              <a:t>, Horas)</a:t>
            </a:r>
          </a:p>
        </p:txBody>
      </p:sp>
      <p:sp>
        <p:nvSpPr>
          <p:cNvPr id="76804" name="Text Box 3"/>
          <p:cNvSpPr txBox="1">
            <a:spLocks noChangeArrowheads="1"/>
          </p:cNvSpPr>
          <p:nvPr/>
        </p:nvSpPr>
        <p:spPr bwMode="auto">
          <a:xfrm>
            <a:off x="2730500" y="4968875"/>
            <a:ext cx="66103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220" rIns="81638" bIns="40819"/>
          <a:lstStyle>
            <a:lvl1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eaLnBrk="1">
              <a:lnSpc>
                <a:spcPct val="93000"/>
              </a:lnSpc>
              <a:defRPr/>
            </a:pPr>
            <a:r>
              <a:rPr lang="es-VE" sz="1633" b="1" dirty="0"/>
              <a:t>Empleado</a:t>
            </a:r>
            <a:r>
              <a:rPr lang="es-VE" sz="1633" dirty="0"/>
              <a:t> (</a:t>
            </a:r>
            <a:r>
              <a:rPr lang="es-VE" sz="1633" b="1" u="sng" dirty="0" err="1">
                <a:solidFill>
                  <a:srgbClr val="FF0000"/>
                </a:solidFill>
              </a:rPr>
              <a:t>Dni</a:t>
            </a:r>
            <a:r>
              <a:rPr lang="es-VE" sz="1633" dirty="0"/>
              <a:t>, </a:t>
            </a:r>
            <a:r>
              <a:rPr lang="es-VE" sz="1633" dirty="0" err="1"/>
              <a:t>PrimNombre</a:t>
            </a:r>
            <a:r>
              <a:rPr lang="es-VE" sz="1633" dirty="0"/>
              <a:t>, </a:t>
            </a:r>
            <a:r>
              <a:rPr lang="es-VE" sz="1633" dirty="0" err="1"/>
              <a:t>PrimApellido</a:t>
            </a:r>
            <a:r>
              <a:rPr lang="es-VE" sz="1633" dirty="0"/>
              <a:t>, </a:t>
            </a:r>
            <a:r>
              <a:rPr lang="es-VE" sz="1633" dirty="0" err="1"/>
              <a:t>SegApellido</a:t>
            </a:r>
            <a:r>
              <a:rPr lang="es-VE" sz="1633" dirty="0"/>
              <a:t>, Teléfono)</a:t>
            </a:r>
          </a:p>
        </p:txBody>
      </p:sp>
      <p:sp>
        <p:nvSpPr>
          <p:cNvPr id="76805" name="Line 4"/>
          <p:cNvSpPr>
            <a:spLocks noChangeShapeType="1"/>
          </p:cNvSpPr>
          <p:nvPr/>
        </p:nvSpPr>
        <p:spPr bwMode="auto">
          <a:xfrm flipV="1">
            <a:off x="4068763" y="5397500"/>
            <a:ext cx="0" cy="347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s-ES" sz="2177"/>
          </a:p>
        </p:txBody>
      </p:sp>
      <p:sp>
        <p:nvSpPr>
          <p:cNvPr id="76806" name="Text Box 5"/>
          <p:cNvSpPr txBox="1">
            <a:spLocks noChangeArrowheads="1"/>
          </p:cNvSpPr>
          <p:nvPr/>
        </p:nvSpPr>
        <p:spPr bwMode="auto">
          <a:xfrm>
            <a:off x="3436938" y="6323013"/>
            <a:ext cx="462915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220" rIns="81638" bIns="40819"/>
          <a:lstStyle>
            <a:lvl1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eaLnBrk="1">
              <a:lnSpc>
                <a:spcPct val="93000"/>
              </a:lnSpc>
              <a:defRPr/>
            </a:pPr>
            <a:r>
              <a:rPr lang="es-VE" sz="1633" b="1" dirty="0"/>
              <a:t>Proyecto</a:t>
            </a:r>
            <a:r>
              <a:rPr lang="es-VE" sz="1633" dirty="0"/>
              <a:t> (</a:t>
            </a:r>
            <a:r>
              <a:rPr lang="es-VE" sz="1633" b="1" u="sng" dirty="0" err="1">
                <a:solidFill>
                  <a:srgbClr val="FF0000"/>
                </a:solidFill>
              </a:rPr>
              <a:t>Número_Proyecto</a:t>
            </a:r>
            <a:r>
              <a:rPr lang="es-VE" sz="1633" dirty="0"/>
              <a:t>, </a:t>
            </a:r>
            <a:r>
              <a:rPr lang="es-VE" sz="1633" dirty="0" err="1"/>
              <a:t>Nombre_Proyecto</a:t>
            </a:r>
            <a:r>
              <a:rPr lang="es-VE" sz="1633" dirty="0"/>
              <a:t>)</a:t>
            </a:r>
          </a:p>
        </p:txBody>
      </p:sp>
      <p:sp>
        <p:nvSpPr>
          <p:cNvPr id="76807" name="Line 6"/>
          <p:cNvSpPr>
            <a:spLocks noChangeShapeType="1"/>
          </p:cNvSpPr>
          <p:nvPr/>
        </p:nvSpPr>
        <p:spPr bwMode="auto">
          <a:xfrm>
            <a:off x="5634038" y="6059488"/>
            <a:ext cx="0" cy="317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s-ES" sz="2177"/>
          </a:p>
        </p:txBody>
      </p:sp>
      <p:grpSp>
        <p:nvGrpSpPr>
          <p:cNvPr id="77831" name="Group 17"/>
          <p:cNvGrpSpPr>
            <a:grpSpLocks/>
          </p:cNvGrpSpPr>
          <p:nvPr/>
        </p:nvGrpSpPr>
        <p:grpSpPr bwMode="auto">
          <a:xfrm>
            <a:off x="971550" y="2170113"/>
            <a:ext cx="7848600" cy="1916112"/>
            <a:chOff x="327" y="885"/>
            <a:chExt cx="5947" cy="1435"/>
          </a:xfrm>
        </p:grpSpPr>
        <p:sp>
          <p:nvSpPr>
            <p:cNvPr id="77836" name="AutoShape 18"/>
            <p:cNvSpPr>
              <a:spLocks noChangeArrowheads="1"/>
            </p:cNvSpPr>
            <p:nvPr/>
          </p:nvSpPr>
          <p:spPr bwMode="auto">
            <a:xfrm>
              <a:off x="3307" y="1716"/>
              <a:ext cx="883" cy="604"/>
            </a:xfrm>
            <a:prstGeom prst="diamond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2019" rIns="81638" bIns="40819" anchor="ctr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 b="1" i="1">
                  <a:cs typeface="DejaVu Sans" panose="020B0603030804020204" pitchFamily="34" charset="0"/>
                </a:rPr>
                <a:t>Trabaja_en</a:t>
              </a:r>
            </a:p>
          </p:txBody>
        </p:sp>
        <p:cxnSp>
          <p:nvCxnSpPr>
            <p:cNvPr id="77837" name="AutoShape 19"/>
            <p:cNvCxnSpPr>
              <a:cxnSpLocks noChangeShapeType="1"/>
              <a:stCxn id="43" idx="3"/>
              <a:endCxn id="77836" idx="1"/>
            </p:cNvCxnSpPr>
            <p:nvPr/>
          </p:nvCxnSpPr>
          <p:spPr bwMode="auto">
            <a:xfrm>
              <a:off x="2400" y="2018"/>
              <a:ext cx="90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838" name="AutoShape 20"/>
            <p:cNvCxnSpPr>
              <a:cxnSpLocks noChangeShapeType="1"/>
              <a:stCxn id="77836" idx="3"/>
              <a:endCxn id="56" idx="1"/>
            </p:cNvCxnSpPr>
            <p:nvPr/>
          </p:nvCxnSpPr>
          <p:spPr bwMode="auto">
            <a:xfrm>
              <a:off x="4191" y="2018"/>
              <a:ext cx="34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7839" name="Text Box 21"/>
            <p:cNvSpPr txBox="1">
              <a:spLocks noChangeArrowheads="1"/>
            </p:cNvSpPr>
            <p:nvPr/>
          </p:nvSpPr>
          <p:spPr bwMode="auto">
            <a:xfrm>
              <a:off x="3112" y="2018"/>
              <a:ext cx="194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2019" rIns="81638" bIns="40819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77840" name="Text Box 22"/>
            <p:cNvSpPr txBox="1">
              <a:spLocks noChangeArrowheads="1"/>
            </p:cNvSpPr>
            <p:nvPr/>
          </p:nvSpPr>
          <p:spPr bwMode="auto">
            <a:xfrm>
              <a:off x="4191" y="2018"/>
              <a:ext cx="175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2019" rIns="81638" bIns="40819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43" name="AutoShape 23"/>
            <p:cNvSpPr>
              <a:spLocks noChangeArrowheads="1"/>
            </p:cNvSpPr>
            <p:nvPr/>
          </p:nvSpPr>
          <p:spPr bwMode="auto">
            <a:xfrm>
              <a:off x="1493" y="1867"/>
              <a:ext cx="907" cy="301"/>
            </a:xfrm>
            <a:prstGeom prst="roundRect">
              <a:avLst>
                <a:gd name="adj" fmla="val 329"/>
              </a:avLst>
            </a:prstGeom>
            <a:solidFill>
              <a:srgbClr val="ECECF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5220" rIns="81638" bIns="40819" anchor="ctr" anchorCtr="1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defRPr/>
              </a:pPr>
              <a:r>
                <a:rPr lang="es-VE" sz="1050" b="1"/>
                <a:t>Empleado</a:t>
              </a:r>
            </a:p>
          </p:txBody>
        </p:sp>
        <p:sp>
          <p:nvSpPr>
            <p:cNvPr id="77842" name="Oval 24"/>
            <p:cNvSpPr>
              <a:spLocks noChangeArrowheads="1"/>
            </p:cNvSpPr>
            <p:nvPr/>
          </p:nvSpPr>
          <p:spPr bwMode="auto">
            <a:xfrm>
              <a:off x="510" y="1867"/>
              <a:ext cx="755" cy="301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 u="sng">
                  <a:solidFill>
                    <a:srgbClr val="000000"/>
                  </a:solidFill>
                  <a:cs typeface="DejaVu Sans" panose="020B0603030804020204" pitchFamily="34" charset="0"/>
                </a:rPr>
                <a:t>Dni</a:t>
              </a:r>
            </a:p>
          </p:txBody>
        </p:sp>
        <p:sp>
          <p:nvSpPr>
            <p:cNvPr id="77843" name="Oval 25"/>
            <p:cNvSpPr>
              <a:spLocks noChangeArrowheads="1"/>
            </p:cNvSpPr>
            <p:nvPr/>
          </p:nvSpPr>
          <p:spPr bwMode="auto">
            <a:xfrm>
              <a:off x="2098" y="1414"/>
              <a:ext cx="755" cy="301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>
                  <a:solidFill>
                    <a:srgbClr val="000000"/>
                  </a:solidFill>
                  <a:cs typeface="DejaVu Sans" panose="020B0603030804020204" pitchFamily="34" charset="0"/>
                </a:rPr>
                <a:t>Teléfono</a:t>
              </a:r>
            </a:p>
          </p:txBody>
        </p:sp>
        <p:cxnSp>
          <p:nvCxnSpPr>
            <p:cNvPr id="77844" name="AutoShape 26"/>
            <p:cNvCxnSpPr>
              <a:cxnSpLocks noChangeShapeType="1"/>
              <a:stCxn id="77842" idx="6"/>
              <a:endCxn id="43" idx="1"/>
            </p:cNvCxnSpPr>
            <p:nvPr/>
          </p:nvCxnSpPr>
          <p:spPr bwMode="auto">
            <a:xfrm>
              <a:off x="1266" y="2018"/>
              <a:ext cx="2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845" name="AutoShape 27"/>
            <p:cNvCxnSpPr>
              <a:cxnSpLocks noChangeShapeType="1"/>
              <a:stCxn id="77847" idx="4"/>
              <a:endCxn id="43" idx="0"/>
            </p:cNvCxnSpPr>
            <p:nvPr/>
          </p:nvCxnSpPr>
          <p:spPr bwMode="auto">
            <a:xfrm>
              <a:off x="1342" y="1716"/>
              <a:ext cx="604" cy="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846" name="AutoShape 28"/>
            <p:cNvCxnSpPr>
              <a:cxnSpLocks noChangeShapeType="1"/>
              <a:stCxn id="77843" idx="4"/>
              <a:endCxn id="43" idx="0"/>
            </p:cNvCxnSpPr>
            <p:nvPr/>
          </p:nvCxnSpPr>
          <p:spPr bwMode="auto">
            <a:xfrm flipH="1">
              <a:off x="1946" y="1716"/>
              <a:ext cx="528" cy="1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7847" name="Oval 29"/>
            <p:cNvSpPr>
              <a:spLocks noChangeArrowheads="1"/>
            </p:cNvSpPr>
            <p:nvPr/>
          </p:nvSpPr>
          <p:spPr bwMode="auto">
            <a:xfrm>
              <a:off x="964" y="1414"/>
              <a:ext cx="755" cy="301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>
                  <a:solidFill>
                    <a:srgbClr val="000000"/>
                  </a:solidFill>
                  <a:cs typeface="DejaVu Sans" panose="020B0603030804020204" pitchFamily="34" charset="0"/>
                </a:rPr>
                <a:t>Nombre</a:t>
              </a:r>
            </a:p>
          </p:txBody>
        </p:sp>
        <p:sp>
          <p:nvSpPr>
            <p:cNvPr id="77848" name="Oval 30"/>
            <p:cNvSpPr>
              <a:spLocks noChangeArrowheads="1"/>
            </p:cNvSpPr>
            <p:nvPr/>
          </p:nvSpPr>
          <p:spPr bwMode="auto">
            <a:xfrm>
              <a:off x="327" y="1111"/>
              <a:ext cx="938" cy="175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>
                  <a:solidFill>
                    <a:srgbClr val="000000"/>
                  </a:solidFill>
                  <a:cs typeface="DejaVu Sans" panose="020B0603030804020204" pitchFamily="34" charset="0"/>
                </a:rPr>
                <a:t>PrimNombre</a:t>
              </a:r>
            </a:p>
          </p:txBody>
        </p:sp>
        <p:sp>
          <p:nvSpPr>
            <p:cNvPr id="77849" name="Oval 31"/>
            <p:cNvSpPr>
              <a:spLocks noChangeArrowheads="1"/>
            </p:cNvSpPr>
            <p:nvPr/>
          </p:nvSpPr>
          <p:spPr bwMode="auto">
            <a:xfrm>
              <a:off x="888" y="885"/>
              <a:ext cx="906" cy="226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>
                  <a:solidFill>
                    <a:srgbClr val="000000"/>
                  </a:solidFill>
                  <a:cs typeface="DejaVu Sans" panose="020B0603030804020204" pitchFamily="34" charset="0"/>
                </a:rPr>
                <a:t>PrimApellido</a:t>
              </a:r>
            </a:p>
          </p:txBody>
        </p:sp>
        <p:sp>
          <p:nvSpPr>
            <p:cNvPr id="77850" name="Oval 32"/>
            <p:cNvSpPr>
              <a:spLocks noChangeArrowheads="1"/>
            </p:cNvSpPr>
            <p:nvPr/>
          </p:nvSpPr>
          <p:spPr bwMode="auto">
            <a:xfrm>
              <a:off x="1418" y="1111"/>
              <a:ext cx="829" cy="226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>
                  <a:solidFill>
                    <a:srgbClr val="000000"/>
                  </a:solidFill>
                  <a:cs typeface="DejaVu Sans" panose="020B0603030804020204" pitchFamily="34" charset="0"/>
                </a:rPr>
                <a:t>SegApellido</a:t>
              </a:r>
            </a:p>
          </p:txBody>
        </p:sp>
        <p:cxnSp>
          <p:nvCxnSpPr>
            <p:cNvPr id="77851" name="AutoShape 33"/>
            <p:cNvCxnSpPr>
              <a:cxnSpLocks noChangeShapeType="1"/>
              <a:stCxn id="77848" idx="4"/>
              <a:endCxn id="77847" idx="0"/>
            </p:cNvCxnSpPr>
            <p:nvPr/>
          </p:nvCxnSpPr>
          <p:spPr bwMode="auto">
            <a:xfrm>
              <a:off x="796" y="1286"/>
              <a:ext cx="546" cy="1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852" name="AutoShape 34"/>
            <p:cNvCxnSpPr>
              <a:cxnSpLocks noChangeShapeType="1"/>
              <a:stCxn id="77849" idx="4"/>
              <a:endCxn id="77847" idx="0"/>
            </p:cNvCxnSpPr>
            <p:nvPr/>
          </p:nvCxnSpPr>
          <p:spPr bwMode="auto">
            <a:xfrm>
              <a:off x="1342" y="1111"/>
              <a:ext cx="0" cy="3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853" name="AutoShape 35"/>
            <p:cNvCxnSpPr>
              <a:cxnSpLocks noChangeShapeType="1"/>
              <a:stCxn id="77850" idx="4"/>
              <a:endCxn id="77847" idx="0"/>
            </p:cNvCxnSpPr>
            <p:nvPr/>
          </p:nvCxnSpPr>
          <p:spPr bwMode="auto">
            <a:xfrm flipH="1">
              <a:off x="1342" y="1338"/>
              <a:ext cx="490" cy="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" name="AutoShape 36"/>
            <p:cNvSpPr>
              <a:spLocks noChangeArrowheads="1"/>
            </p:cNvSpPr>
            <p:nvPr/>
          </p:nvSpPr>
          <p:spPr bwMode="auto">
            <a:xfrm>
              <a:off x="4535" y="1867"/>
              <a:ext cx="1019" cy="301"/>
            </a:xfrm>
            <a:prstGeom prst="roundRect">
              <a:avLst>
                <a:gd name="adj" fmla="val 329"/>
              </a:avLst>
            </a:prstGeom>
            <a:solidFill>
              <a:srgbClr val="ECECF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5220" rIns="81638" bIns="40819" anchor="ctr" anchorCtr="1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defRPr/>
              </a:pPr>
              <a:r>
                <a:rPr lang="es-VE" sz="1050" b="1" dirty="0"/>
                <a:t>Proyecto</a:t>
              </a:r>
            </a:p>
          </p:txBody>
        </p:sp>
        <p:sp>
          <p:nvSpPr>
            <p:cNvPr id="77855" name="Oval 37"/>
            <p:cNvSpPr>
              <a:spLocks noChangeArrowheads="1"/>
            </p:cNvSpPr>
            <p:nvPr/>
          </p:nvSpPr>
          <p:spPr bwMode="auto">
            <a:xfrm>
              <a:off x="4147" y="923"/>
              <a:ext cx="1205" cy="302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 u="sng">
                  <a:solidFill>
                    <a:srgbClr val="000000"/>
                  </a:solidFill>
                  <a:cs typeface="DejaVu Sans" panose="020B0603030804020204" pitchFamily="34" charset="0"/>
                </a:rPr>
                <a:t>Numero_Proyecto</a:t>
              </a:r>
            </a:p>
          </p:txBody>
        </p:sp>
        <p:sp>
          <p:nvSpPr>
            <p:cNvPr id="77856" name="Oval 38"/>
            <p:cNvSpPr>
              <a:spLocks noChangeArrowheads="1"/>
            </p:cNvSpPr>
            <p:nvPr/>
          </p:nvSpPr>
          <p:spPr bwMode="auto">
            <a:xfrm>
              <a:off x="5045" y="1247"/>
              <a:ext cx="1229" cy="302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>
                  <a:solidFill>
                    <a:srgbClr val="000000"/>
                  </a:solidFill>
                  <a:cs typeface="DejaVu Sans" panose="020B0603030804020204" pitchFamily="34" charset="0"/>
                </a:rPr>
                <a:t>Nombre_Proyecto</a:t>
              </a:r>
            </a:p>
          </p:txBody>
        </p:sp>
        <p:cxnSp>
          <p:nvCxnSpPr>
            <p:cNvPr id="77857" name="AutoShape 39"/>
            <p:cNvCxnSpPr>
              <a:cxnSpLocks noChangeShapeType="1"/>
              <a:stCxn id="77855" idx="4"/>
              <a:endCxn id="56" idx="0"/>
            </p:cNvCxnSpPr>
            <p:nvPr/>
          </p:nvCxnSpPr>
          <p:spPr bwMode="auto">
            <a:xfrm>
              <a:off x="4749" y="1225"/>
              <a:ext cx="295" cy="6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858" name="AutoShape 40"/>
            <p:cNvCxnSpPr>
              <a:cxnSpLocks noChangeShapeType="1"/>
              <a:stCxn id="77856" idx="4"/>
              <a:endCxn id="56" idx="0"/>
            </p:cNvCxnSpPr>
            <p:nvPr/>
          </p:nvCxnSpPr>
          <p:spPr bwMode="auto">
            <a:xfrm flipH="1">
              <a:off x="5045" y="1549"/>
              <a:ext cx="615" cy="3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77832" name="Oval 25"/>
          <p:cNvSpPr>
            <a:spLocks noChangeArrowheads="1"/>
          </p:cNvSpPr>
          <p:nvPr/>
        </p:nvSpPr>
        <p:spPr bwMode="auto">
          <a:xfrm>
            <a:off x="4967288" y="2690813"/>
            <a:ext cx="996950" cy="401637"/>
          </a:xfrm>
          <a:prstGeom prst="ellipse">
            <a:avLst/>
          </a:prstGeom>
          <a:solidFill>
            <a:srgbClr val="FFEECD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52019" rIns="81638" bIns="40819" anchor="ctr" anchorCtr="1"/>
          <a:lstStyle>
            <a:lvl1pPr>
              <a:spcBef>
                <a:spcPct val="20000"/>
              </a:spcBef>
              <a:buChar char="•"/>
              <a:tabLst>
                <a:tab pos="7239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s-VE" sz="900">
                <a:solidFill>
                  <a:srgbClr val="000000"/>
                </a:solidFill>
                <a:cs typeface="DejaVu Sans" panose="020B0603030804020204" pitchFamily="34" charset="0"/>
              </a:rPr>
              <a:t>Horas</a:t>
            </a:r>
          </a:p>
        </p:txBody>
      </p:sp>
      <p:cxnSp>
        <p:nvCxnSpPr>
          <p:cNvPr id="77833" name="AutoShape 28"/>
          <p:cNvCxnSpPr>
            <a:cxnSpLocks noChangeShapeType="1"/>
            <a:stCxn id="77832" idx="4"/>
            <a:endCxn id="77836" idx="0"/>
          </p:cNvCxnSpPr>
          <p:nvPr/>
        </p:nvCxnSpPr>
        <p:spPr bwMode="auto">
          <a:xfrm>
            <a:off x="5465763" y="3092450"/>
            <a:ext cx="22225" cy="1873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Rectangle 1"/>
          <p:cNvSpPr txBox="1">
            <a:spLocks noChangeArrowheads="1"/>
          </p:cNvSpPr>
          <p:nvPr/>
        </p:nvSpPr>
        <p:spPr>
          <a:xfrm>
            <a:off x="971550" y="1181100"/>
            <a:ext cx="8086725" cy="517525"/>
          </a:xfrm>
          <a:prstGeom prst="rect">
            <a:avLst/>
          </a:prstGeom>
        </p:spPr>
        <p:txBody>
          <a:bodyPr tIns="960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/>
            </a:pPr>
            <a:r>
              <a:rPr lang="es-VE" sz="3600" kern="0" dirty="0"/>
              <a:t>Transformación de Relaciones M:N</a:t>
            </a:r>
          </a:p>
        </p:txBody>
      </p:sp>
      <p:sp>
        <p:nvSpPr>
          <p:cNvPr id="71" name="Flecha abajo 70"/>
          <p:cNvSpPr/>
          <p:nvPr/>
        </p:nvSpPr>
        <p:spPr bwMode="auto">
          <a:xfrm>
            <a:off x="5208588" y="4210050"/>
            <a:ext cx="557212" cy="765175"/>
          </a:xfrm>
          <a:prstGeom prst="downArrow">
            <a:avLst/>
          </a:prstGeom>
          <a:solidFill>
            <a:srgbClr val="FF9900"/>
          </a:solidFill>
          <a:ln w="9525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es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17625" y="2133600"/>
            <a:ext cx="7431088" cy="3562350"/>
          </a:xfrm>
        </p:spPr>
        <p:txBody>
          <a:bodyPr/>
          <a:lstStyle/>
          <a:p>
            <a:pPr marL="555122" indent="-457200" eaLnBrk="1">
              <a:lnSpc>
                <a:spcPct val="93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s-VE" sz="2540" dirty="0"/>
              <a:t>Para cada relación M:N entre dos entidades se crea una relación R.</a:t>
            </a:r>
          </a:p>
          <a:p>
            <a:pPr marL="555122" indent="-457200" eaLnBrk="1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s-VE" sz="2540" dirty="0"/>
              <a:t>Los atributos de la relación R serán las claves primarias de las entidades relacionadas mas los atributos propios del vinculo.</a:t>
            </a:r>
          </a:p>
          <a:p>
            <a:pPr marL="555122" indent="-457200" eaLnBrk="1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s-VE" sz="2540" dirty="0"/>
              <a:t>La clave primaria de la relación R será el conjunto de todos los atributos que sean claves primarias de las entidades relacionadas.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971550" y="1181100"/>
            <a:ext cx="8086725" cy="517525"/>
          </a:xfrm>
          <a:prstGeom prst="rect">
            <a:avLst/>
          </a:prstGeom>
        </p:spPr>
        <p:txBody>
          <a:bodyPr tIns="960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/>
            </a:pPr>
            <a:r>
              <a:rPr lang="es-VE" sz="3600" kern="0" dirty="0"/>
              <a:t>Transformación de Relaciones M:N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2244725" y="5191125"/>
            <a:ext cx="48799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60020" rIns="81638" bIns="40819"/>
          <a:lstStyle>
            <a:lvl1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eaLnBrk="1">
              <a:lnSpc>
                <a:spcPct val="93000"/>
              </a:lnSpc>
              <a:defRPr/>
            </a:pPr>
            <a:r>
              <a:rPr lang="es-VE" sz="2177" b="1" dirty="0" err="1"/>
              <a:t>Oficinas_Dpto</a:t>
            </a:r>
            <a:r>
              <a:rPr lang="es-VE" sz="2177" dirty="0"/>
              <a:t> (</a:t>
            </a:r>
            <a:r>
              <a:rPr lang="es-VE" sz="2177" u="sng" dirty="0" err="1">
                <a:solidFill>
                  <a:srgbClr val="FF0000"/>
                </a:solidFill>
              </a:rPr>
              <a:t>Numero_Dpto</a:t>
            </a:r>
            <a:r>
              <a:rPr lang="es-VE" sz="2177" dirty="0">
                <a:solidFill>
                  <a:srgbClr val="FF0000"/>
                </a:solidFill>
              </a:rPr>
              <a:t>, </a:t>
            </a:r>
            <a:r>
              <a:rPr lang="es-VE" sz="2177" u="sng" dirty="0">
                <a:solidFill>
                  <a:srgbClr val="FF0000"/>
                </a:solidFill>
              </a:rPr>
              <a:t>Oficina</a:t>
            </a:r>
            <a:r>
              <a:rPr lang="es-VE" sz="2177" dirty="0"/>
              <a:t>)</a:t>
            </a:r>
          </a:p>
        </p:txBody>
      </p:sp>
      <p:grpSp>
        <p:nvGrpSpPr>
          <p:cNvPr id="81923" name="Group 4"/>
          <p:cNvGrpSpPr>
            <a:grpSpLocks/>
          </p:cNvGrpSpPr>
          <p:nvPr/>
        </p:nvGrpSpPr>
        <p:grpSpPr bwMode="auto">
          <a:xfrm>
            <a:off x="2505075" y="5711825"/>
            <a:ext cx="4360863" cy="965200"/>
            <a:chOff x="1491" y="3764"/>
            <a:chExt cx="3028" cy="671"/>
          </a:xfrm>
        </p:grpSpPr>
        <p:sp>
          <p:nvSpPr>
            <p:cNvPr id="85010" name="Text Box 5"/>
            <p:cNvSpPr txBox="1">
              <a:spLocks noChangeArrowheads="1"/>
            </p:cNvSpPr>
            <p:nvPr/>
          </p:nvSpPr>
          <p:spPr bwMode="auto">
            <a:xfrm>
              <a:off x="1491" y="4218"/>
              <a:ext cx="3028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5220" rIns="81638" bIns="40819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defRPr/>
              </a:pPr>
              <a:r>
                <a:rPr lang="es-VE" sz="1633" b="1" dirty="0"/>
                <a:t>Departamento</a:t>
              </a:r>
              <a:r>
                <a:rPr lang="es-VE" sz="1633" dirty="0"/>
                <a:t> (</a:t>
              </a:r>
              <a:r>
                <a:rPr lang="es-VE" sz="1633" u="sng" dirty="0" err="1">
                  <a:solidFill>
                    <a:srgbClr val="FF0000"/>
                  </a:solidFill>
                </a:rPr>
                <a:t>Número_Dpto</a:t>
              </a:r>
              <a:r>
                <a:rPr lang="es-VE" sz="1633" dirty="0"/>
                <a:t>, </a:t>
              </a:r>
              <a:r>
                <a:rPr lang="es-VE" sz="1633" dirty="0" err="1"/>
                <a:t>Nombre_Dpto</a:t>
              </a:r>
              <a:r>
                <a:rPr lang="es-VE" sz="1633" dirty="0"/>
                <a:t>)</a:t>
              </a:r>
            </a:p>
          </p:txBody>
        </p:sp>
        <p:sp>
          <p:nvSpPr>
            <p:cNvPr id="85011" name="AutoShape 6"/>
            <p:cNvSpPr>
              <a:spLocks/>
            </p:cNvSpPr>
            <p:nvPr/>
          </p:nvSpPr>
          <p:spPr bwMode="auto">
            <a:xfrm rot="5400000">
              <a:off x="2949" y="3654"/>
              <a:ext cx="106" cy="1020"/>
            </a:xfrm>
            <a:prstGeom prst="leftBrace">
              <a:avLst>
                <a:gd name="adj1" fmla="val 7581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PE" sz="2177"/>
            </a:p>
          </p:txBody>
        </p:sp>
        <p:sp>
          <p:nvSpPr>
            <p:cNvPr id="85012" name="Line 7"/>
            <p:cNvSpPr>
              <a:spLocks noChangeShapeType="1"/>
            </p:cNvSpPr>
            <p:nvPr/>
          </p:nvSpPr>
          <p:spPr bwMode="auto">
            <a:xfrm>
              <a:off x="3000" y="3764"/>
              <a:ext cx="0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s-ES" sz="2177"/>
            </a:p>
          </p:txBody>
        </p:sp>
      </p:grpSp>
      <p:grpSp>
        <p:nvGrpSpPr>
          <p:cNvPr id="47111" name="Group 9"/>
          <p:cNvGrpSpPr>
            <a:grpSpLocks/>
          </p:cNvGrpSpPr>
          <p:nvPr/>
        </p:nvGrpSpPr>
        <p:grpSpPr bwMode="auto">
          <a:xfrm>
            <a:off x="3035870" y="1936818"/>
            <a:ext cx="3286112" cy="2315104"/>
            <a:chOff x="476" y="779"/>
            <a:chExt cx="2720" cy="2010"/>
          </a:xfrm>
          <a:solidFill>
            <a:srgbClr val="FFE7B7"/>
          </a:solidFill>
        </p:grpSpPr>
        <p:grpSp>
          <p:nvGrpSpPr>
            <p:cNvPr id="47113" name="Group 10"/>
            <p:cNvGrpSpPr>
              <a:grpSpLocks/>
            </p:cNvGrpSpPr>
            <p:nvPr/>
          </p:nvGrpSpPr>
          <p:grpSpPr bwMode="auto">
            <a:xfrm>
              <a:off x="1896" y="1370"/>
              <a:ext cx="1301" cy="472"/>
              <a:chOff x="1896" y="1370"/>
              <a:chExt cx="1301" cy="472"/>
            </a:xfrm>
            <a:grpFill/>
          </p:grpSpPr>
          <p:sp>
            <p:nvSpPr>
              <p:cNvPr id="85008" name="Oval 11"/>
              <p:cNvSpPr>
                <a:spLocks noChangeArrowheads="1"/>
              </p:cNvSpPr>
              <p:nvPr/>
            </p:nvSpPr>
            <p:spPr bwMode="auto">
              <a:xfrm>
                <a:off x="1896" y="1370"/>
                <a:ext cx="1305" cy="472"/>
              </a:xfrm>
              <a:prstGeom prst="ellipse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s-PE" sz="1600"/>
              </a:p>
            </p:txBody>
          </p:sp>
          <p:sp>
            <p:nvSpPr>
              <p:cNvPr id="85009" name="Oval 12"/>
              <p:cNvSpPr>
                <a:spLocks noChangeArrowheads="1"/>
              </p:cNvSpPr>
              <p:nvPr/>
            </p:nvSpPr>
            <p:spPr bwMode="auto">
              <a:xfrm>
                <a:off x="1966" y="1418"/>
                <a:ext cx="1158" cy="375"/>
              </a:xfrm>
              <a:prstGeom prst="ellipse">
                <a:avLst/>
              </a:prstGeom>
              <a:solidFill>
                <a:srgbClr val="FF9933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55220" rIns="81638" bIns="40819" anchor="ctr" anchorCtr="1"/>
              <a:lstStyle>
                <a:lvl1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1pPr>
                <a:lvl2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defRPr/>
                </a:pPr>
                <a:r>
                  <a:rPr lang="es-VE" sz="1400" b="1" dirty="0">
                    <a:solidFill>
                      <a:schemeClr val="tx1"/>
                    </a:solidFill>
                  </a:rPr>
                  <a:t>Oficina</a:t>
                </a:r>
              </a:p>
            </p:txBody>
          </p:sp>
        </p:grpSp>
        <p:sp>
          <p:nvSpPr>
            <p:cNvPr id="85002" name="AutoShape 13"/>
            <p:cNvSpPr>
              <a:spLocks noChangeArrowheads="1"/>
            </p:cNvSpPr>
            <p:nvPr/>
          </p:nvSpPr>
          <p:spPr bwMode="auto">
            <a:xfrm>
              <a:off x="1068" y="2317"/>
              <a:ext cx="1540" cy="472"/>
            </a:xfrm>
            <a:prstGeom prst="roundRect">
              <a:avLst>
                <a:gd name="adj" fmla="val 208"/>
              </a:avLst>
            </a:prstGeom>
            <a:solidFill>
              <a:srgbClr val="ECECF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8420" rIns="81638" bIns="40819" anchor="ctr" anchorCtr="1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defRPr/>
              </a:pPr>
              <a:r>
                <a:rPr lang="es-VE" sz="1600"/>
                <a:t>Departamento</a:t>
              </a:r>
            </a:p>
          </p:txBody>
        </p:sp>
        <p:sp>
          <p:nvSpPr>
            <p:cNvPr id="85003" name="Oval 14"/>
            <p:cNvSpPr>
              <a:spLocks noChangeArrowheads="1"/>
            </p:cNvSpPr>
            <p:nvPr/>
          </p:nvSpPr>
          <p:spPr bwMode="auto">
            <a:xfrm>
              <a:off x="476" y="1370"/>
              <a:ext cx="1301" cy="472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5220" rIns="81638" bIns="40819" anchor="ctr" anchorCtr="1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defRPr/>
              </a:pPr>
              <a:r>
                <a:rPr lang="es-VE" sz="1200" u="sng"/>
                <a:t>Numero_Dpto</a:t>
              </a:r>
            </a:p>
          </p:txBody>
        </p:sp>
        <p:sp>
          <p:nvSpPr>
            <p:cNvPr id="85004" name="Oval 15"/>
            <p:cNvSpPr>
              <a:spLocks noChangeArrowheads="1"/>
            </p:cNvSpPr>
            <p:nvPr/>
          </p:nvSpPr>
          <p:spPr bwMode="auto">
            <a:xfrm>
              <a:off x="1186" y="779"/>
              <a:ext cx="1304" cy="472"/>
            </a:xfrm>
            <a:prstGeom prst="ellips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5220" rIns="81638" bIns="40819" anchor="ctr" anchorCtr="1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defRPr/>
              </a:pPr>
              <a:r>
                <a:rPr lang="es-VE" sz="1200"/>
                <a:t>Nombre_Dpto</a:t>
              </a:r>
            </a:p>
          </p:txBody>
        </p:sp>
        <p:cxnSp>
          <p:nvCxnSpPr>
            <p:cNvPr id="47117" name="AutoShape 16"/>
            <p:cNvCxnSpPr>
              <a:cxnSpLocks noChangeShapeType="1"/>
              <a:stCxn id="85003" idx="4"/>
              <a:endCxn id="85002" idx="0"/>
            </p:cNvCxnSpPr>
            <p:nvPr/>
          </p:nvCxnSpPr>
          <p:spPr bwMode="auto">
            <a:xfrm>
              <a:off x="1127" y="1844"/>
              <a:ext cx="709" cy="472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7118" name="AutoShape 17"/>
            <p:cNvCxnSpPr>
              <a:cxnSpLocks noChangeShapeType="1"/>
              <a:stCxn id="85004" idx="4"/>
              <a:endCxn id="85002" idx="0"/>
            </p:cNvCxnSpPr>
            <p:nvPr/>
          </p:nvCxnSpPr>
          <p:spPr bwMode="auto">
            <a:xfrm>
              <a:off x="1837" y="1252"/>
              <a:ext cx="0" cy="106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7119" name="AutoShape 18"/>
            <p:cNvCxnSpPr>
              <a:cxnSpLocks noChangeShapeType="1"/>
              <a:endCxn id="85002" idx="0"/>
            </p:cNvCxnSpPr>
            <p:nvPr/>
          </p:nvCxnSpPr>
          <p:spPr bwMode="auto">
            <a:xfrm flipH="1">
              <a:off x="1837" y="1844"/>
              <a:ext cx="709" cy="472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1" name="Rectangle 1"/>
          <p:cNvSpPr txBox="1">
            <a:spLocks noChangeArrowheads="1"/>
          </p:cNvSpPr>
          <p:nvPr/>
        </p:nvSpPr>
        <p:spPr>
          <a:xfrm>
            <a:off x="971550" y="595313"/>
            <a:ext cx="8086725" cy="1103312"/>
          </a:xfrm>
          <a:prstGeom prst="rect">
            <a:avLst/>
          </a:prstGeom>
        </p:spPr>
        <p:txBody>
          <a:bodyPr tIns="960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/>
            </a:pPr>
            <a:r>
              <a:rPr lang="es-VE" sz="3600" kern="0" dirty="0"/>
              <a:t>Transformación </a:t>
            </a:r>
          </a:p>
          <a:p>
            <a:pPr algn="l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/>
            </a:pPr>
            <a:r>
              <a:rPr lang="es-VE" sz="3600" kern="0" dirty="0"/>
              <a:t>Atributos </a:t>
            </a:r>
            <a:r>
              <a:rPr lang="es-VE" sz="3600" kern="0" dirty="0" err="1"/>
              <a:t>Multivaluados</a:t>
            </a:r>
            <a:endParaRPr lang="es-VE" sz="3600" kern="0" dirty="0"/>
          </a:p>
        </p:txBody>
      </p:sp>
      <p:sp>
        <p:nvSpPr>
          <p:cNvPr id="22" name="Flecha abajo 21"/>
          <p:cNvSpPr/>
          <p:nvPr/>
        </p:nvSpPr>
        <p:spPr bwMode="auto">
          <a:xfrm>
            <a:off x="4406900" y="4432300"/>
            <a:ext cx="557213" cy="766763"/>
          </a:xfrm>
          <a:prstGeom prst="downArrow">
            <a:avLst/>
          </a:prstGeom>
          <a:solidFill>
            <a:srgbClr val="FF9900"/>
          </a:solidFill>
          <a:ln w="9525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es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258888" y="2349500"/>
            <a:ext cx="7634287" cy="4238625"/>
          </a:xfrm>
        </p:spPr>
        <p:txBody>
          <a:bodyPr/>
          <a:lstStyle/>
          <a:p>
            <a:pPr marL="554038" indent="-457200" eaLnBrk="1">
              <a:lnSpc>
                <a:spcPct val="93000"/>
              </a:lnSpc>
              <a:buClr>
                <a:schemeClr val="tx1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s-VE" sz="2400"/>
              <a:t>Para cada atributo multivaluado se creará una relación R.</a:t>
            </a:r>
          </a:p>
          <a:p>
            <a:pPr marL="554038" indent="-457200" eaLnBrk="1">
              <a:buClr>
                <a:schemeClr val="tx1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s-VE" sz="2400"/>
              <a:t>Los atributos de la relación R serán la clave primaria de las entidad a la cual pertenece el atributo multivaluado más el (o los) atributos correspondientes al atributo multivaluado.</a:t>
            </a:r>
          </a:p>
          <a:p>
            <a:pPr marL="554038" indent="-457200" eaLnBrk="1">
              <a:buClr>
                <a:schemeClr val="tx1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s-VE" sz="2400"/>
              <a:t>La clave primaria de la relación R será la clave primaria de la entidad a la cual pertenece el atributo multivaluado más el (o los) atributos correspondientes al atributo multivaluado.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087438" y="620713"/>
            <a:ext cx="8086725" cy="1103312"/>
          </a:xfrm>
          <a:prstGeom prst="rect">
            <a:avLst/>
          </a:prstGeom>
        </p:spPr>
        <p:txBody>
          <a:bodyPr tIns="960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/>
            </a:pPr>
            <a:r>
              <a:rPr lang="es-VE" sz="3600" kern="0" dirty="0"/>
              <a:t>Transformación </a:t>
            </a:r>
          </a:p>
          <a:p>
            <a:pPr algn="l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/>
            </a:pPr>
            <a:r>
              <a:rPr lang="es-VE" sz="3600" kern="0" dirty="0"/>
              <a:t>Atributos </a:t>
            </a:r>
            <a:r>
              <a:rPr lang="es-VE" sz="3600" kern="0" dirty="0" err="1"/>
              <a:t>Multivaluados</a:t>
            </a:r>
            <a:endParaRPr lang="es-VE" sz="3600" kern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1"/>
          <p:cNvSpPr txBox="1">
            <a:spLocks noChangeArrowheads="1"/>
          </p:cNvSpPr>
          <p:nvPr/>
        </p:nvSpPr>
        <p:spPr bwMode="auto">
          <a:xfrm>
            <a:off x="1522413" y="5576888"/>
            <a:ext cx="663098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60020" rIns="81638" bIns="40819"/>
          <a:lstStyle>
            <a:lvl1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eaLnBrk="1">
              <a:lnSpc>
                <a:spcPct val="93000"/>
              </a:lnSpc>
              <a:defRPr/>
            </a:pPr>
            <a:r>
              <a:rPr lang="es-VE" sz="2177" b="1" dirty="0"/>
              <a:t>Presta</a:t>
            </a:r>
            <a:r>
              <a:rPr lang="es-VE" sz="2177" dirty="0"/>
              <a:t> (</a:t>
            </a:r>
            <a:r>
              <a:rPr lang="es-VE" sz="2177" u="sng" dirty="0" err="1">
                <a:solidFill>
                  <a:srgbClr val="FF0000"/>
                </a:solidFill>
              </a:rPr>
              <a:t>Numero_Dpto</a:t>
            </a:r>
            <a:r>
              <a:rPr lang="es-VE" sz="2177" dirty="0">
                <a:solidFill>
                  <a:srgbClr val="FF0000"/>
                </a:solidFill>
              </a:rPr>
              <a:t>, </a:t>
            </a:r>
            <a:r>
              <a:rPr lang="es-VE" sz="2177" u="sng" dirty="0" err="1">
                <a:solidFill>
                  <a:srgbClr val="FF0000"/>
                </a:solidFill>
              </a:rPr>
              <a:t>Código_Servicio</a:t>
            </a:r>
            <a:r>
              <a:rPr lang="es-VE" sz="2177" dirty="0">
                <a:solidFill>
                  <a:srgbClr val="FF0000"/>
                </a:solidFill>
              </a:rPr>
              <a:t>, </a:t>
            </a:r>
            <a:r>
              <a:rPr lang="es-VE" sz="2177" u="sng" dirty="0">
                <a:solidFill>
                  <a:srgbClr val="FF0000"/>
                </a:solidFill>
              </a:rPr>
              <a:t>Ruc</a:t>
            </a:r>
            <a:r>
              <a:rPr lang="es-VE" sz="2177" dirty="0"/>
              <a:t>, Fecha)</a:t>
            </a:r>
          </a:p>
        </p:txBody>
      </p:sp>
      <p:grpSp>
        <p:nvGrpSpPr>
          <p:cNvPr id="86019" name="Group 4"/>
          <p:cNvGrpSpPr>
            <a:grpSpLocks/>
          </p:cNvGrpSpPr>
          <p:nvPr/>
        </p:nvGrpSpPr>
        <p:grpSpPr bwMode="auto">
          <a:xfrm>
            <a:off x="1035050" y="1919288"/>
            <a:ext cx="7718425" cy="3124200"/>
            <a:chOff x="495" y="884"/>
            <a:chExt cx="5361" cy="2169"/>
          </a:xfrm>
        </p:grpSpPr>
        <p:grpSp>
          <p:nvGrpSpPr>
            <p:cNvPr id="86023" name="Group 5"/>
            <p:cNvGrpSpPr>
              <a:grpSpLocks/>
            </p:cNvGrpSpPr>
            <p:nvPr/>
          </p:nvGrpSpPr>
          <p:grpSpPr bwMode="auto">
            <a:xfrm>
              <a:off x="1550" y="1565"/>
              <a:ext cx="827" cy="302"/>
              <a:chOff x="1550" y="1565"/>
              <a:chExt cx="827" cy="302"/>
            </a:xfrm>
          </p:grpSpPr>
          <p:sp>
            <p:nvSpPr>
              <p:cNvPr id="86048" name="Oval 6"/>
              <p:cNvSpPr>
                <a:spLocks noChangeArrowheads="1"/>
              </p:cNvSpPr>
              <p:nvPr/>
            </p:nvSpPr>
            <p:spPr bwMode="auto">
              <a:xfrm>
                <a:off x="1550" y="1565"/>
                <a:ext cx="827" cy="302"/>
              </a:xfrm>
              <a:prstGeom prst="ellipse">
                <a:avLst/>
              </a:prstGeom>
              <a:solidFill>
                <a:srgbClr val="FFEEC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  <a:buFont typeface="Times New Roman" panose="02020603050405020304" pitchFamily="18" charset="0"/>
                  <a:buNone/>
                </a:pPr>
                <a:endParaRPr lang="es-PE" sz="12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049" name="Oval 7"/>
              <p:cNvSpPr>
                <a:spLocks noChangeArrowheads="1"/>
              </p:cNvSpPr>
              <p:nvPr/>
            </p:nvSpPr>
            <p:spPr bwMode="auto">
              <a:xfrm>
                <a:off x="1598" y="1596"/>
                <a:ext cx="735" cy="239"/>
              </a:xfrm>
              <a:prstGeom prst="ellipse">
                <a:avLst/>
              </a:prstGeom>
              <a:solidFill>
                <a:srgbClr val="FFEEC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52019" rIns="81638" bIns="40819" anchor="ctr" anchorCtr="1"/>
              <a:lstStyle>
                <a:lvl1pPr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  <a:buFont typeface="Times New Roman" panose="02020603050405020304" pitchFamily="18" charset="0"/>
                  <a:buNone/>
                </a:pPr>
                <a:r>
                  <a:rPr lang="es-VE" sz="900">
                    <a:solidFill>
                      <a:srgbClr val="000000"/>
                    </a:solidFill>
                    <a:cs typeface="DejaVu Sans" panose="020B0603030804020204" pitchFamily="34" charset="0"/>
                  </a:rPr>
                  <a:t>Lugares</a:t>
                </a:r>
              </a:p>
            </p:txBody>
          </p:sp>
        </p:grpSp>
        <p:sp>
          <p:nvSpPr>
            <p:cNvPr id="86024" name="AutoShape 8"/>
            <p:cNvSpPr>
              <a:spLocks noChangeArrowheads="1"/>
            </p:cNvSpPr>
            <p:nvPr/>
          </p:nvSpPr>
          <p:spPr bwMode="auto">
            <a:xfrm>
              <a:off x="1020" y="2170"/>
              <a:ext cx="982" cy="301"/>
            </a:xfrm>
            <a:prstGeom prst="roundRect">
              <a:avLst>
                <a:gd name="adj" fmla="val 329"/>
              </a:avLst>
            </a:prstGeom>
            <a:solidFill>
              <a:srgbClr val="ECECF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5220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1200" b="1">
                  <a:solidFill>
                    <a:srgbClr val="000000"/>
                  </a:solidFill>
                  <a:cs typeface="DejaVu Sans" panose="020B0603030804020204" pitchFamily="34" charset="0"/>
                </a:rPr>
                <a:t>Departamento</a:t>
              </a:r>
            </a:p>
          </p:txBody>
        </p:sp>
        <p:sp>
          <p:nvSpPr>
            <p:cNvPr id="86025" name="Oval 9"/>
            <p:cNvSpPr>
              <a:spLocks noChangeArrowheads="1"/>
            </p:cNvSpPr>
            <p:nvPr/>
          </p:nvSpPr>
          <p:spPr bwMode="auto">
            <a:xfrm>
              <a:off x="495" y="1565"/>
              <a:ext cx="978" cy="302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 u="sng">
                  <a:solidFill>
                    <a:srgbClr val="000000"/>
                  </a:solidFill>
                  <a:cs typeface="DejaVu Sans" panose="020B0603030804020204" pitchFamily="34" charset="0"/>
                </a:rPr>
                <a:t>Numero_Dpto</a:t>
              </a:r>
            </a:p>
          </p:txBody>
        </p:sp>
        <p:sp>
          <p:nvSpPr>
            <p:cNvPr id="86026" name="Oval 10"/>
            <p:cNvSpPr>
              <a:spLocks noChangeArrowheads="1"/>
            </p:cNvSpPr>
            <p:nvPr/>
          </p:nvSpPr>
          <p:spPr bwMode="auto">
            <a:xfrm>
              <a:off x="1020" y="1187"/>
              <a:ext cx="906" cy="302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>
                  <a:solidFill>
                    <a:srgbClr val="000000"/>
                  </a:solidFill>
                  <a:cs typeface="DejaVu Sans" panose="020B0603030804020204" pitchFamily="34" charset="0"/>
                </a:rPr>
                <a:t>Nombre_Dpto</a:t>
              </a:r>
            </a:p>
          </p:txBody>
        </p:sp>
        <p:cxnSp>
          <p:nvCxnSpPr>
            <p:cNvPr id="86027" name="AutoShape 11"/>
            <p:cNvCxnSpPr>
              <a:cxnSpLocks noChangeShapeType="1"/>
              <a:stCxn id="86025" idx="4"/>
              <a:endCxn id="86024" idx="0"/>
            </p:cNvCxnSpPr>
            <p:nvPr/>
          </p:nvCxnSpPr>
          <p:spPr bwMode="auto">
            <a:xfrm>
              <a:off x="984" y="1867"/>
              <a:ext cx="527" cy="3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6028" name="AutoShape 12"/>
            <p:cNvCxnSpPr>
              <a:cxnSpLocks noChangeShapeType="1"/>
              <a:stCxn id="86026" idx="4"/>
              <a:endCxn id="86024" idx="0"/>
            </p:cNvCxnSpPr>
            <p:nvPr/>
          </p:nvCxnSpPr>
          <p:spPr bwMode="auto">
            <a:xfrm>
              <a:off x="1473" y="1489"/>
              <a:ext cx="38" cy="6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6029" name="AutoShape 13"/>
            <p:cNvCxnSpPr>
              <a:cxnSpLocks noChangeShapeType="1"/>
              <a:endCxn id="86024" idx="0"/>
            </p:cNvCxnSpPr>
            <p:nvPr/>
          </p:nvCxnSpPr>
          <p:spPr bwMode="auto">
            <a:xfrm flipH="1">
              <a:off x="1512" y="1868"/>
              <a:ext cx="452" cy="3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6030" name="AutoShape 14"/>
            <p:cNvSpPr>
              <a:spLocks noChangeArrowheads="1"/>
            </p:cNvSpPr>
            <p:nvPr/>
          </p:nvSpPr>
          <p:spPr bwMode="auto">
            <a:xfrm>
              <a:off x="4270" y="2170"/>
              <a:ext cx="903" cy="301"/>
            </a:xfrm>
            <a:prstGeom prst="roundRect">
              <a:avLst>
                <a:gd name="adj" fmla="val 329"/>
              </a:avLst>
            </a:prstGeom>
            <a:solidFill>
              <a:srgbClr val="ECECF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5220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1200" b="1">
                  <a:solidFill>
                    <a:srgbClr val="000000"/>
                  </a:solidFill>
                  <a:cs typeface="DejaVu Sans" panose="020B0603030804020204" pitchFamily="34" charset="0"/>
                </a:rPr>
                <a:t>Cliente</a:t>
              </a:r>
            </a:p>
          </p:txBody>
        </p:sp>
        <p:sp>
          <p:nvSpPr>
            <p:cNvPr id="86031" name="Oval 15"/>
            <p:cNvSpPr>
              <a:spLocks noChangeArrowheads="1"/>
            </p:cNvSpPr>
            <p:nvPr/>
          </p:nvSpPr>
          <p:spPr bwMode="auto">
            <a:xfrm>
              <a:off x="3817" y="1640"/>
              <a:ext cx="905" cy="302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 u="sng">
                  <a:solidFill>
                    <a:srgbClr val="000000"/>
                  </a:solidFill>
                  <a:cs typeface="DejaVu Sans" panose="020B0603030804020204" pitchFamily="34" charset="0"/>
                </a:rPr>
                <a:t>Ruc</a:t>
              </a:r>
            </a:p>
          </p:txBody>
        </p:sp>
        <p:sp>
          <p:nvSpPr>
            <p:cNvPr id="86032" name="Oval 16"/>
            <p:cNvSpPr>
              <a:spLocks noChangeArrowheads="1"/>
            </p:cNvSpPr>
            <p:nvPr/>
          </p:nvSpPr>
          <p:spPr bwMode="auto">
            <a:xfrm>
              <a:off x="4800" y="1640"/>
              <a:ext cx="1056" cy="302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>
                  <a:solidFill>
                    <a:srgbClr val="000000"/>
                  </a:solidFill>
                  <a:cs typeface="DejaVu Sans" panose="020B0603030804020204" pitchFamily="34" charset="0"/>
                </a:rPr>
                <a:t>Nombre_Cliente</a:t>
              </a:r>
            </a:p>
          </p:txBody>
        </p:sp>
        <p:cxnSp>
          <p:nvCxnSpPr>
            <p:cNvPr id="86033" name="AutoShape 17"/>
            <p:cNvCxnSpPr>
              <a:cxnSpLocks noChangeShapeType="1"/>
              <a:stCxn id="86031" idx="4"/>
              <a:endCxn id="86030" idx="0"/>
            </p:cNvCxnSpPr>
            <p:nvPr/>
          </p:nvCxnSpPr>
          <p:spPr bwMode="auto">
            <a:xfrm>
              <a:off x="4271" y="1943"/>
              <a:ext cx="453" cy="2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6034" name="AutoShape 18"/>
            <p:cNvCxnSpPr>
              <a:cxnSpLocks noChangeShapeType="1"/>
              <a:stCxn id="86032" idx="4"/>
              <a:endCxn id="86030" idx="0"/>
            </p:cNvCxnSpPr>
            <p:nvPr/>
          </p:nvCxnSpPr>
          <p:spPr bwMode="auto">
            <a:xfrm flipH="1">
              <a:off x="4722" y="1942"/>
              <a:ext cx="606" cy="2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6035" name="AutoShape 19"/>
            <p:cNvSpPr>
              <a:spLocks noChangeArrowheads="1"/>
            </p:cNvSpPr>
            <p:nvPr/>
          </p:nvSpPr>
          <p:spPr bwMode="auto">
            <a:xfrm>
              <a:off x="2684" y="1414"/>
              <a:ext cx="906" cy="301"/>
            </a:xfrm>
            <a:prstGeom prst="roundRect">
              <a:avLst>
                <a:gd name="adj" fmla="val 329"/>
              </a:avLst>
            </a:prstGeom>
            <a:solidFill>
              <a:srgbClr val="ECECF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5220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1200" b="1">
                  <a:solidFill>
                    <a:srgbClr val="000000"/>
                  </a:solidFill>
                  <a:cs typeface="DejaVu Sans" panose="020B0603030804020204" pitchFamily="34" charset="0"/>
                </a:rPr>
                <a:t>Servicio</a:t>
              </a:r>
            </a:p>
          </p:txBody>
        </p:sp>
        <p:sp>
          <p:nvSpPr>
            <p:cNvPr id="86036" name="AutoShape 20"/>
            <p:cNvSpPr>
              <a:spLocks noChangeArrowheads="1"/>
            </p:cNvSpPr>
            <p:nvPr/>
          </p:nvSpPr>
          <p:spPr bwMode="auto">
            <a:xfrm>
              <a:off x="2684" y="2018"/>
              <a:ext cx="906" cy="604"/>
            </a:xfrm>
            <a:prstGeom prst="diamond">
              <a:avLst/>
            </a:prstGeom>
            <a:solidFill>
              <a:srgbClr val="FFCC99"/>
            </a:solidFill>
            <a:ln w="9525">
              <a:solidFill>
                <a:srgbClr val="FF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2019" rIns="81638" bIns="40819" anchor="ctr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1200" b="1" i="1">
                  <a:cs typeface="DejaVu Sans" panose="020B0603030804020204" pitchFamily="34" charset="0"/>
                </a:rPr>
                <a:t>presta</a:t>
              </a:r>
            </a:p>
          </p:txBody>
        </p:sp>
        <p:cxnSp>
          <p:nvCxnSpPr>
            <p:cNvPr id="86037" name="AutoShape 21"/>
            <p:cNvCxnSpPr>
              <a:cxnSpLocks noChangeShapeType="1"/>
              <a:stCxn id="86036" idx="1"/>
              <a:endCxn id="86024" idx="3"/>
            </p:cNvCxnSpPr>
            <p:nvPr/>
          </p:nvCxnSpPr>
          <p:spPr bwMode="auto">
            <a:xfrm flipH="1">
              <a:off x="2003" y="2321"/>
              <a:ext cx="67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6038" name="AutoShape 22"/>
            <p:cNvCxnSpPr>
              <a:cxnSpLocks noChangeShapeType="1"/>
              <a:stCxn id="86030" idx="1"/>
              <a:endCxn id="86036" idx="3"/>
            </p:cNvCxnSpPr>
            <p:nvPr/>
          </p:nvCxnSpPr>
          <p:spPr bwMode="auto">
            <a:xfrm flipH="1">
              <a:off x="3591" y="2321"/>
              <a:ext cx="67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6039" name="AutoShape 23"/>
            <p:cNvCxnSpPr>
              <a:cxnSpLocks noChangeShapeType="1"/>
              <a:stCxn id="86036" idx="0"/>
              <a:endCxn id="86035" idx="2"/>
            </p:cNvCxnSpPr>
            <p:nvPr/>
          </p:nvCxnSpPr>
          <p:spPr bwMode="auto">
            <a:xfrm flipV="1">
              <a:off x="3137" y="1716"/>
              <a:ext cx="0" cy="3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6040" name="Oval 24"/>
            <p:cNvSpPr>
              <a:spLocks noChangeArrowheads="1"/>
            </p:cNvSpPr>
            <p:nvPr/>
          </p:nvSpPr>
          <p:spPr bwMode="auto">
            <a:xfrm>
              <a:off x="2154" y="885"/>
              <a:ext cx="982" cy="302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 u="sng">
                  <a:solidFill>
                    <a:srgbClr val="000000"/>
                  </a:solidFill>
                  <a:cs typeface="DejaVu Sans" panose="020B0603030804020204" pitchFamily="34" charset="0"/>
                </a:rPr>
                <a:t>Código_Servicio</a:t>
              </a:r>
            </a:p>
          </p:txBody>
        </p:sp>
        <p:sp>
          <p:nvSpPr>
            <p:cNvPr id="86041" name="Oval 25"/>
            <p:cNvSpPr>
              <a:spLocks noChangeArrowheads="1"/>
            </p:cNvSpPr>
            <p:nvPr/>
          </p:nvSpPr>
          <p:spPr bwMode="auto">
            <a:xfrm>
              <a:off x="3213" y="884"/>
              <a:ext cx="1057" cy="302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>
                  <a:solidFill>
                    <a:srgbClr val="000000"/>
                  </a:solidFill>
                  <a:cs typeface="DejaVu Sans" panose="020B0603030804020204" pitchFamily="34" charset="0"/>
                </a:rPr>
                <a:t>Nombre_Servicio</a:t>
              </a:r>
            </a:p>
          </p:txBody>
        </p:sp>
        <p:cxnSp>
          <p:nvCxnSpPr>
            <p:cNvPr id="86042" name="AutoShape 26"/>
            <p:cNvCxnSpPr>
              <a:cxnSpLocks noChangeShapeType="1"/>
              <a:stCxn id="86035" idx="0"/>
              <a:endCxn id="86041" idx="4"/>
            </p:cNvCxnSpPr>
            <p:nvPr/>
          </p:nvCxnSpPr>
          <p:spPr bwMode="auto">
            <a:xfrm flipV="1">
              <a:off x="3137" y="1186"/>
              <a:ext cx="605" cy="2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6043" name="AutoShape 27"/>
            <p:cNvCxnSpPr>
              <a:cxnSpLocks noChangeShapeType="1"/>
              <a:stCxn id="86035" idx="0"/>
              <a:endCxn id="86040" idx="4"/>
            </p:cNvCxnSpPr>
            <p:nvPr/>
          </p:nvCxnSpPr>
          <p:spPr bwMode="auto">
            <a:xfrm flipH="1" flipV="1">
              <a:off x="2646" y="1187"/>
              <a:ext cx="490" cy="2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6044" name="Oval 28"/>
            <p:cNvSpPr>
              <a:spLocks noChangeArrowheads="1"/>
            </p:cNvSpPr>
            <p:nvPr/>
          </p:nvSpPr>
          <p:spPr bwMode="auto">
            <a:xfrm>
              <a:off x="3515" y="2751"/>
              <a:ext cx="981" cy="302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>
                  <a:solidFill>
                    <a:srgbClr val="000000"/>
                  </a:solidFill>
                  <a:cs typeface="DejaVu Sans" panose="020B0603030804020204" pitchFamily="34" charset="0"/>
                </a:rPr>
                <a:t>Fecha</a:t>
              </a:r>
            </a:p>
          </p:txBody>
        </p:sp>
        <p:cxnSp>
          <p:nvCxnSpPr>
            <p:cNvPr id="86045" name="AutoShape 29"/>
            <p:cNvCxnSpPr>
              <a:cxnSpLocks noChangeShapeType="1"/>
              <a:stCxn id="86044" idx="0"/>
            </p:cNvCxnSpPr>
            <p:nvPr/>
          </p:nvCxnSpPr>
          <p:spPr bwMode="auto">
            <a:xfrm flipH="1" flipV="1">
              <a:off x="3363" y="2482"/>
              <a:ext cx="643" cy="2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6046" name="Text Box 30"/>
            <p:cNvSpPr txBox="1">
              <a:spLocks noChangeArrowheads="1"/>
            </p:cNvSpPr>
            <p:nvPr/>
          </p:nvSpPr>
          <p:spPr bwMode="auto">
            <a:xfrm>
              <a:off x="2532" y="2321"/>
              <a:ext cx="194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2019" rIns="81638" bIns="40819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86047" name="Text Box 31"/>
            <p:cNvSpPr txBox="1">
              <a:spLocks noChangeArrowheads="1"/>
            </p:cNvSpPr>
            <p:nvPr/>
          </p:nvSpPr>
          <p:spPr bwMode="auto">
            <a:xfrm>
              <a:off x="3535" y="2321"/>
              <a:ext cx="206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2019" rIns="81638" bIns="40819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</a:p>
          </p:txBody>
        </p:sp>
      </p:grpSp>
      <p:sp>
        <p:nvSpPr>
          <p:cNvPr id="86020" name="Text Box 32"/>
          <p:cNvSpPr txBox="1">
            <a:spLocks noChangeArrowheads="1"/>
          </p:cNvSpPr>
          <p:nvPr/>
        </p:nvSpPr>
        <p:spPr bwMode="auto">
          <a:xfrm>
            <a:off x="-889000" y="5962650"/>
            <a:ext cx="5576888" cy="81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63219" rIns="81638" bIns="40819" anchor="ctr" anchorCtr="1"/>
          <a:lstStyle>
            <a:lvl1pPr>
              <a:spcBef>
                <a:spcPct val="20000"/>
              </a:spcBef>
              <a:buChar char="•"/>
              <a:tabLst>
                <a:tab pos="11620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1620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1620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1620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1620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620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620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620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1620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s-VE" sz="1800" b="1" i="1">
                <a:cs typeface="DejaVu Sans" panose="020B0603030804020204" pitchFamily="34" charset="0"/>
              </a:rPr>
              <a:t>* Evite las relaciones n-arios</a:t>
            </a:r>
          </a:p>
        </p:txBody>
      </p:sp>
      <p:sp>
        <p:nvSpPr>
          <p:cNvPr id="34" name="Rectangle 1"/>
          <p:cNvSpPr txBox="1">
            <a:spLocks noChangeArrowheads="1"/>
          </p:cNvSpPr>
          <p:nvPr/>
        </p:nvSpPr>
        <p:spPr>
          <a:xfrm>
            <a:off x="1035050" y="1179513"/>
            <a:ext cx="8108950" cy="569912"/>
          </a:xfrm>
          <a:prstGeom prst="rect">
            <a:avLst/>
          </a:prstGeom>
        </p:spPr>
        <p:txBody>
          <a:bodyPr tIns="960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/>
            </a:pPr>
            <a:r>
              <a:rPr lang="es-VE" sz="3600" kern="0" dirty="0"/>
              <a:t>Transformación de relaciones n-arios</a:t>
            </a:r>
          </a:p>
        </p:txBody>
      </p:sp>
      <p:sp>
        <p:nvSpPr>
          <p:cNvPr id="2" name="Flecha abajo 1"/>
          <p:cNvSpPr/>
          <p:nvPr/>
        </p:nvSpPr>
        <p:spPr bwMode="auto">
          <a:xfrm>
            <a:off x="4130675" y="4606925"/>
            <a:ext cx="557213" cy="766763"/>
          </a:xfrm>
          <a:prstGeom prst="downArrow">
            <a:avLst/>
          </a:prstGeom>
          <a:solidFill>
            <a:srgbClr val="FF9900"/>
          </a:solidFill>
          <a:ln w="9525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es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35088" y="2349500"/>
            <a:ext cx="7485062" cy="3706813"/>
          </a:xfrm>
        </p:spPr>
        <p:txBody>
          <a:bodyPr/>
          <a:lstStyle/>
          <a:p>
            <a:pPr marL="555122" indent="-457200" eaLnBrk="1">
              <a:lnSpc>
                <a:spcPct val="93000"/>
              </a:lnSpc>
              <a:buClr>
                <a:srgbClr val="0E594D"/>
              </a:buCl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s-VE" sz="2540" dirty="0"/>
              <a:t>Para cada relación M:N entre tres o más entidades se crea una relación R.</a:t>
            </a:r>
          </a:p>
          <a:p>
            <a:pPr marL="555122" indent="-457200" eaLnBrk="1">
              <a:buClr>
                <a:srgbClr val="0E594D"/>
              </a:buCl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s-VE" sz="2540" dirty="0"/>
              <a:t>Los atributos de la relación R serán las claves primarias de todas las entidades relacionadas más los atributos propios del vinculo.</a:t>
            </a:r>
          </a:p>
          <a:p>
            <a:pPr marL="555122" indent="-457200" eaLnBrk="1">
              <a:buClr>
                <a:srgbClr val="0E594D"/>
              </a:buCl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s-VE" sz="2540" dirty="0"/>
              <a:t>La clave primaria de la relación R será el conjunto de todos los atributos que sean claves primarias de todas las entidades relacionadas.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035050" y="1179513"/>
            <a:ext cx="8108950" cy="569912"/>
          </a:xfrm>
          <a:prstGeom prst="rect">
            <a:avLst/>
          </a:prstGeom>
        </p:spPr>
        <p:txBody>
          <a:bodyPr tIns="960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/>
            </a:pPr>
            <a:r>
              <a:rPr lang="es-VE" sz="3600" kern="0" dirty="0"/>
              <a:t>Transformación de relaciones n-arios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14" name="Group 2"/>
          <p:cNvGrpSpPr>
            <a:grpSpLocks/>
          </p:cNvGrpSpPr>
          <p:nvPr/>
        </p:nvGrpSpPr>
        <p:grpSpPr bwMode="auto">
          <a:xfrm>
            <a:off x="971550" y="1916113"/>
            <a:ext cx="7423003" cy="3822552"/>
            <a:chOff x="597" y="922"/>
            <a:chExt cx="5155" cy="2655"/>
          </a:xfrm>
        </p:grpSpPr>
        <p:sp>
          <p:nvSpPr>
            <p:cNvPr id="99334" name="AutoShape 3"/>
            <p:cNvSpPr>
              <a:spLocks noChangeArrowheads="1"/>
            </p:cNvSpPr>
            <p:nvPr/>
          </p:nvSpPr>
          <p:spPr bwMode="auto">
            <a:xfrm>
              <a:off x="2053" y="1607"/>
              <a:ext cx="942" cy="342"/>
            </a:xfrm>
            <a:prstGeom prst="roundRect">
              <a:avLst>
                <a:gd name="adj" fmla="val 292"/>
              </a:avLst>
            </a:prstGeom>
            <a:solidFill>
              <a:srgbClr val="ECECF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5220" rIns="81638" bIns="40819" anchor="ctr" anchorCtr="1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defRPr/>
              </a:pPr>
              <a:r>
                <a:rPr lang="es-VE" sz="1633" dirty="0"/>
                <a:t>Persona</a:t>
              </a:r>
            </a:p>
          </p:txBody>
        </p:sp>
        <p:sp>
          <p:nvSpPr>
            <p:cNvPr id="99335" name="Oval 4"/>
            <p:cNvSpPr>
              <a:spLocks noChangeArrowheads="1"/>
            </p:cNvSpPr>
            <p:nvPr/>
          </p:nvSpPr>
          <p:spPr bwMode="auto">
            <a:xfrm>
              <a:off x="1282" y="1265"/>
              <a:ext cx="687" cy="342"/>
            </a:xfrm>
            <a:prstGeom prst="ellipse">
              <a:avLst/>
            </a:prstGeom>
            <a:solidFill>
              <a:srgbClr val="FFE7B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defRPr/>
              </a:pPr>
              <a:r>
                <a:rPr lang="es-VE" sz="1270" u="sng"/>
                <a:t>Dni</a:t>
              </a:r>
            </a:p>
          </p:txBody>
        </p:sp>
        <p:sp>
          <p:nvSpPr>
            <p:cNvPr id="99336" name="Oval 5"/>
            <p:cNvSpPr>
              <a:spLocks noChangeArrowheads="1"/>
            </p:cNvSpPr>
            <p:nvPr/>
          </p:nvSpPr>
          <p:spPr bwMode="auto">
            <a:xfrm>
              <a:off x="1710" y="922"/>
              <a:ext cx="771" cy="342"/>
            </a:xfrm>
            <a:prstGeom prst="ellipse">
              <a:avLst/>
            </a:prstGeom>
            <a:solidFill>
              <a:srgbClr val="FFE7B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defRPr/>
              </a:pPr>
              <a:r>
                <a:rPr lang="es-VE" sz="1270"/>
                <a:t>Nombre</a:t>
              </a:r>
            </a:p>
          </p:txBody>
        </p:sp>
        <p:cxnSp>
          <p:nvCxnSpPr>
            <p:cNvPr id="90120" name="AutoShape 6"/>
            <p:cNvCxnSpPr>
              <a:cxnSpLocks noChangeShapeType="1"/>
              <a:stCxn id="99335" idx="6"/>
              <a:endCxn id="99334" idx="0"/>
            </p:cNvCxnSpPr>
            <p:nvPr/>
          </p:nvCxnSpPr>
          <p:spPr bwMode="auto">
            <a:xfrm>
              <a:off x="1968" y="1436"/>
              <a:ext cx="556" cy="1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0121" name="AutoShape 7"/>
            <p:cNvCxnSpPr>
              <a:cxnSpLocks noChangeShapeType="1"/>
              <a:stCxn id="99336" idx="4"/>
              <a:endCxn id="99334" idx="0"/>
            </p:cNvCxnSpPr>
            <p:nvPr/>
          </p:nvCxnSpPr>
          <p:spPr bwMode="auto">
            <a:xfrm>
              <a:off x="2096" y="1265"/>
              <a:ext cx="427" cy="3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9339" name="Oval 8"/>
            <p:cNvSpPr>
              <a:spLocks noChangeArrowheads="1"/>
            </p:cNvSpPr>
            <p:nvPr/>
          </p:nvSpPr>
          <p:spPr bwMode="auto">
            <a:xfrm>
              <a:off x="2568" y="922"/>
              <a:ext cx="770" cy="342"/>
            </a:xfrm>
            <a:prstGeom prst="ellipse">
              <a:avLst/>
            </a:prstGeom>
            <a:solidFill>
              <a:srgbClr val="FFE7B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defRPr/>
              </a:pPr>
              <a:r>
                <a:rPr lang="es-VE" sz="1270"/>
                <a:t>Apellido</a:t>
              </a:r>
            </a:p>
          </p:txBody>
        </p:sp>
        <p:sp>
          <p:nvSpPr>
            <p:cNvPr id="99340" name="Oval 9"/>
            <p:cNvSpPr>
              <a:spLocks noChangeArrowheads="1"/>
            </p:cNvSpPr>
            <p:nvPr/>
          </p:nvSpPr>
          <p:spPr bwMode="auto">
            <a:xfrm>
              <a:off x="2996" y="1265"/>
              <a:ext cx="840" cy="342"/>
            </a:xfrm>
            <a:prstGeom prst="ellipse">
              <a:avLst/>
            </a:prstGeom>
            <a:solidFill>
              <a:srgbClr val="FFE7B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defRPr/>
              </a:pPr>
              <a:r>
                <a:rPr lang="es-VE" sz="1270"/>
                <a:t>Dirección</a:t>
              </a:r>
            </a:p>
          </p:txBody>
        </p:sp>
        <p:cxnSp>
          <p:nvCxnSpPr>
            <p:cNvPr id="90124" name="AutoShape 10"/>
            <p:cNvCxnSpPr>
              <a:cxnSpLocks noChangeShapeType="1"/>
              <a:stCxn id="99339" idx="4"/>
              <a:endCxn id="99334" idx="0"/>
            </p:cNvCxnSpPr>
            <p:nvPr/>
          </p:nvCxnSpPr>
          <p:spPr bwMode="auto">
            <a:xfrm flipH="1">
              <a:off x="2524" y="1265"/>
              <a:ext cx="427" cy="3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0125" name="AutoShape 11"/>
            <p:cNvCxnSpPr>
              <a:cxnSpLocks noChangeShapeType="1"/>
              <a:stCxn id="99340" idx="2"/>
              <a:endCxn id="99334" idx="0"/>
            </p:cNvCxnSpPr>
            <p:nvPr/>
          </p:nvCxnSpPr>
          <p:spPr bwMode="auto">
            <a:xfrm flipH="1">
              <a:off x="2524" y="1436"/>
              <a:ext cx="472" cy="17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9343" name="Oval 12"/>
            <p:cNvSpPr>
              <a:spLocks noChangeArrowheads="1"/>
            </p:cNvSpPr>
            <p:nvPr/>
          </p:nvSpPr>
          <p:spPr bwMode="auto">
            <a:xfrm>
              <a:off x="2396" y="2121"/>
              <a:ext cx="256" cy="25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s-VE" sz="1270">
                  <a:solidFill>
                    <a:srgbClr val="000000"/>
                  </a:solidFill>
                </a:rPr>
                <a:t>O</a:t>
              </a:r>
            </a:p>
          </p:txBody>
        </p:sp>
        <p:cxnSp>
          <p:nvCxnSpPr>
            <p:cNvPr id="90127" name="AutoShape 13"/>
            <p:cNvCxnSpPr>
              <a:cxnSpLocks noChangeShapeType="1"/>
              <a:stCxn id="99334" idx="2"/>
              <a:endCxn id="99343" idx="0"/>
            </p:cNvCxnSpPr>
            <p:nvPr/>
          </p:nvCxnSpPr>
          <p:spPr bwMode="auto">
            <a:xfrm>
              <a:off x="2524" y="1950"/>
              <a:ext cx="0" cy="1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9345" name="AutoShape 14"/>
            <p:cNvSpPr>
              <a:spLocks noChangeArrowheads="1"/>
            </p:cNvSpPr>
            <p:nvPr/>
          </p:nvSpPr>
          <p:spPr bwMode="auto">
            <a:xfrm>
              <a:off x="854" y="2807"/>
              <a:ext cx="1027" cy="342"/>
            </a:xfrm>
            <a:prstGeom prst="roundRect">
              <a:avLst>
                <a:gd name="adj" fmla="val 292"/>
              </a:avLst>
            </a:prstGeom>
            <a:solidFill>
              <a:srgbClr val="ECECF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5220" rIns="81638" bIns="40819" anchor="ctr" anchorCtr="1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defRPr/>
              </a:pPr>
              <a:r>
                <a:rPr lang="es-VE" sz="1633" dirty="0"/>
                <a:t>Empleado</a:t>
              </a:r>
            </a:p>
          </p:txBody>
        </p:sp>
        <p:sp>
          <p:nvSpPr>
            <p:cNvPr id="99346" name="AutoShape 15"/>
            <p:cNvSpPr>
              <a:spLocks noChangeArrowheads="1"/>
            </p:cNvSpPr>
            <p:nvPr/>
          </p:nvSpPr>
          <p:spPr bwMode="auto">
            <a:xfrm>
              <a:off x="3167" y="2807"/>
              <a:ext cx="1027" cy="342"/>
            </a:xfrm>
            <a:prstGeom prst="roundRect">
              <a:avLst>
                <a:gd name="adj" fmla="val 292"/>
              </a:avLst>
            </a:prstGeom>
            <a:solidFill>
              <a:srgbClr val="ECECF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5220" rIns="81638" bIns="40819" anchor="ctr" anchorCtr="1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defRPr/>
              </a:pPr>
              <a:r>
                <a:rPr lang="es-VE" sz="1633" dirty="0"/>
                <a:t>Estudiante</a:t>
              </a:r>
            </a:p>
          </p:txBody>
        </p:sp>
        <p:sp>
          <p:nvSpPr>
            <p:cNvPr id="99347" name="AutoShape 16"/>
            <p:cNvSpPr>
              <a:spLocks noChangeArrowheads="1"/>
            </p:cNvSpPr>
            <p:nvPr/>
          </p:nvSpPr>
          <p:spPr bwMode="auto">
            <a:xfrm>
              <a:off x="2053" y="2807"/>
              <a:ext cx="938" cy="342"/>
            </a:xfrm>
            <a:prstGeom prst="roundRect">
              <a:avLst>
                <a:gd name="adj" fmla="val 292"/>
              </a:avLst>
            </a:prstGeom>
            <a:solidFill>
              <a:srgbClr val="ECECF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5220" rIns="81638" bIns="40819" anchor="ctr" anchorCtr="1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defRPr/>
              </a:pPr>
              <a:r>
                <a:rPr lang="es-VE" sz="1633" dirty="0"/>
                <a:t>Profesor</a:t>
              </a:r>
            </a:p>
          </p:txBody>
        </p:sp>
        <p:sp>
          <p:nvSpPr>
            <p:cNvPr id="99348" name="Oval 17"/>
            <p:cNvSpPr>
              <a:spLocks noChangeArrowheads="1"/>
            </p:cNvSpPr>
            <p:nvPr/>
          </p:nvSpPr>
          <p:spPr bwMode="auto">
            <a:xfrm>
              <a:off x="597" y="2291"/>
              <a:ext cx="856" cy="343"/>
            </a:xfrm>
            <a:prstGeom prst="ellipse">
              <a:avLst/>
            </a:prstGeom>
            <a:solidFill>
              <a:srgbClr val="FFE7B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defRPr/>
              </a:pPr>
              <a:r>
                <a:rPr lang="es-VE" sz="1270"/>
                <a:t>Salario</a:t>
              </a:r>
            </a:p>
          </p:txBody>
        </p:sp>
        <p:sp>
          <p:nvSpPr>
            <p:cNvPr id="99349" name="Oval 18"/>
            <p:cNvSpPr>
              <a:spLocks noChangeArrowheads="1"/>
            </p:cNvSpPr>
            <p:nvPr/>
          </p:nvSpPr>
          <p:spPr bwMode="auto">
            <a:xfrm>
              <a:off x="3595" y="2293"/>
              <a:ext cx="860" cy="343"/>
            </a:xfrm>
            <a:prstGeom prst="ellipse">
              <a:avLst/>
            </a:prstGeom>
            <a:solidFill>
              <a:srgbClr val="FFE7B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defRPr/>
              </a:pPr>
              <a:r>
                <a:rPr lang="es-VE" sz="1270"/>
                <a:t>Carrera</a:t>
              </a:r>
            </a:p>
          </p:txBody>
        </p:sp>
        <p:sp>
          <p:nvSpPr>
            <p:cNvPr id="99350" name="Oval 19"/>
            <p:cNvSpPr>
              <a:spLocks noChangeArrowheads="1"/>
            </p:cNvSpPr>
            <p:nvPr/>
          </p:nvSpPr>
          <p:spPr bwMode="auto">
            <a:xfrm>
              <a:off x="2139" y="3235"/>
              <a:ext cx="770" cy="342"/>
            </a:xfrm>
            <a:prstGeom prst="ellipse">
              <a:avLst/>
            </a:prstGeom>
            <a:solidFill>
              <a:srgbClr val="FFEEC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defRPr/>
              </a:pPr>
              <a:r>
                <a:rPr lang="es-VE" sz="1270" dirty="0" err="1"/>
                <a:t>Costo_Hora</a:t>
              </a:r>
              <a:endParaRPr lang="es-VE" sz="1270" dirty="0"/>
            </a:p>
          </p:txBody>
        </p:sp>
        <p:cxnSp>
          <p:nvCxnSpPr>
            <p:cNvPr id="90134" name="AutoShape 20"/>
            <p:cNvCxnSpPr>
              <a:cxnSpLocks noChangeShapeType="1"/>
              <a:stCxn id="99345" idx="0"/>
              <a:endCxn id="99343" idx="4"/>
            </p:cNvCxnSpPr>
            <p:nvPr/>
          </p:nvCxnSpPr>
          <p:spPr bwMode="auto">
            <a:xfrm flipV="1">
              <a:off x="1368" y="2378"/>
              <a:ext cx="1156" cy="4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0135" name="AutoShape 21"/>
            <p:cNvCxnSpPr>
              <a:cxnSpLocks noChangeShapeType="1"/>
              <a:stCxn id="99347" idx="0"/>
              <a:endCxn id="99343" idx="4"/>
            </p:cNvCxnSpPr>
            <p:nvPr/>
          </p:nvCxnSpPr>
          <p:spPr bwMode="auto">
            <a:xfrm flipV="1">
              <a:off x="2525" y="2378"/>
              <a:ext cx="0" cy="4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0136" name="AutoShape 22"/>
            <p:cNvCxnSpPr>
              <a:cxnSpLocks noChangeShapeType="1"/>
              <a:stCxn id="99346" idx="0"/>
              <a:endCxn id="99343" idx="4"/>
            </p:cNvCxnSpPr>
            <p:nvPr/>
          </p:nvCxnSpPr>
          <p:spPr bwMode="auto">
            <a:xfrm flipH="1" flipV="1">
              <a:off x="2525" y="2378"/>
              <a:ext cx="1155" cy="4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0137" name="AutoShape 23"/>
            <p:cNvCxnSpPr>
              <a:cxnSpLocks noChangeShapeType="1"/>
              <a:stCxn id="99349" idx="4"/>
              <a:endCxn id="99346" idx="3"/>
            </p:cNvCxnSpPr>
            <p:nvPr/>
          </p:nvCxnSpPr>
          <p:spPr bwMode="auto">
            <a:xfrm>
              <a:off x="4024" y="2636"/>
              <a:ext cx="0" cy="1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0138" name="AutoShape 24"/>
            <p:cNvCxnSpPr>
              <a:cxnSpLocks noChangeShapeType="1"/>
              <a:stCxn id="99345" idx="1"/>
              <a:endCxn id="99348" idx="4"/>
            </p:cNvCxnSpPr>
            <p:nvPr/>
          </p:nvCxnSpPr>
          <p:spPr bwMode="auto">
            <a:xfrm flipV="1">
              <a:off x="1025" y="2635"/>
              <a:ext cx="0" cy="1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0139" name="AutoShape 25"/>
            <p:cNvCxnSpPr>
              <a:cxnSpLocks noChangeShapeType="1"/>
              <a:stCxn id="99350" idx="0"/>
              <a:endCxn id="99347" idx="2"/>
            </p:cNvCxnSpPr>
            <p:nvPr/>
          </p:nvCxnSpPr>
          <p:spPr bwMode="auto">
            <a:xfrm flipV="1">
              <a:off x="2525" y="3149"/>
              <a:ext cx="0" cy="8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9357" name="Freeform 26"/>
            <p:cNvSpPr>
              <a:spLocks noChangeArrowheads="1"/>
            </p:cNvSpPr>
            <p:nvPr/>
          </p:nvSpPr>
          <p:spPr bwMode="auto">
            <a:xfrm>
              <a:off x="2396" y="2524"/>
              <a:ext cx="256" cy="386"/>
            </a:xfrm>
            <a:custGeom>
              <a:avLst/>
              <a:gdLst>
                <a:gd name="T0" fmla="*/ 0 w 1134"/>
                <a:gd name="T1" fmla="*/ 0 h 1706"/>
                <a:gd name="T2" fmla="*/ 13 w 1134"/>
                <a:gd name="T3" fmla="*/ 0 h 170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34" h="1706">
                  <a:moveTo>
                    <a:pt x="0" y="0"/>
                  </a:moveTo>
                  <a:cubicBezTo>
                    <a:pt x="566" y="1705"/>
                    <a:pt x="1133" y="0"/>
                    <a:pt x="1133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s-ES" sz="2177"/>
            </a:p>
          </p:txBody>
        </p:sp>
        <p:sp>
          <p:nvSpPr>
            <p:cNvPr id="99358" name="Freeform 27"/>
            <p:cNvSpPr>
              <a:spLocks noChangeArrowheads="1"/>
            </p:cNvSpPr>
            <p:nvPr/>
          </p:nvSpPr>
          <p:spPr bwMode="auto">
            <a:xfrm>
              <a:off x="1750" y="2411"/>
              <a:ext cx="364" cy="365"/>
            </a:xfrm>
            <a:custGeom>
              <a:avLst/>
              <a:gdLst>
                <a:gd name="T0" fmla="*/ 9 w 1608"/>
                <a:gd name="T1" fmla="*/ 0 h 1606"/>
                <a:gd name="T2" fmla="*/ 19 w 1608"/>
                <a:gd name="T3" fmla="*/ 9 h 160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608" h="1606">
                  <a:moveTo>
                    <a:pt x="805" y="0"/>
                  </a:moveTo>
                  <a:cubicBezTo>
                    <a:pt x="0" y="1605"/>
                    <a:pt x="1607" y="801"/>
                    <a:pt x="1607" y="801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s-ES" sz="2177"/>
            </a:p>
          </p:txBody>
        </p:sp>
        <p:sp>
          <p:nvSpPr>
            <p:cNvPr id="99359" name="Freeform 28"/>
            <p:cNvSpPr>
              <a:spLocks noChangeArrowheads="1"/>
            </p:cNvSpPr>
            <p:nvPr/>
          </p:nvSpPr>
          <p:spPr bwMode="auto">
            <a:xfrm>
              <a:off x="2926" y="2411"/>
              <a:ext cx="363" cy="365"/>
            </a:xfrm>
            <a:custGeom>
              <a:avLst/>
              <a:gdLst>
                <a:gd name="T0" fmla="*/ 9 w 1607"/>
                <a:gd name="T1" fmla="*/ 0 h 1607"/>
                <a:gd name="T2" fmla="*/ 0 w 1607"/>
                <a:gd name="T3" fmla="*/ 9 h 160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607" h="1607">
                  <a:moveTo>
                    <a:pt x="801" y="0"/>
                  </a:moveTo>
                  <a:cubicBezTo>
                    <a:pt x="1606" y="1606"/>
                    <a:pt x="0" y="801"/>
                    <a:pt x="0" y="801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s-ES" sz="2177"/>
            </a:p>
          </p:txBody>
        </p:sp>
        <p:grpSp>
          <p:nvGrpSpPr>
            <p:cNvPr id="90143" name="Group 29"/>
            <p:cNvGrpSpPr>
              <a:grpSpLocks/>
            </p:cNvGrpSpPr>
            <p:nvPr/>
          </p:nvGrpSpPr>
          <p:grpSpPr bwMode="auto">
            <a:xfrm>
              <a:off x="3069" y="1584"/>
              <a:ext cx="2312" cy="401"/>
              <a:chOff x="3069" y="1584"/>
              <a:chExt cx="2312" cy="401"/>
            </a:xfrm>
          </p:grpSpPr>
          <p:sp>
            <p:nvSpPr>
              <p:cNvPr id="99363" name="AutoShape 30"/>
              <p:cNvSpPr>
                <a:spLocks noChangeArrowheads="1"/>
              </p:cNvSpPr>
              <p:nvPr/>
            </p:nvSpPr>
            <p:spPr bwMode="auto">
              <a:xfrm flipH="1">
                <a:off x="3069" y="1670"/>
                <a:ext cx="679" cy="226"/>
              </a:xfrm>
              <a:prstGeom prst="rightArrow">
                <a:avLst>
                  <a:gd name="adj1" fmla="val 50000"/>
                  <a:gd name="adj2" fmla="val 75111"/>
                </a:avLst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es-PE" sz="2177"/>
              </a:p>
            </p:txBody>
          </p:sp>
          <p:sp>
            <p:nvSpPr>
              <p:cNvPr id="99364" name="Text Box 31"/>
              <p:cNvSpPr txBox="1">
                <a:spLocks noChangeArrowheads="1"/>
              </p:cNvSpPr>
              <p:nvPr/>
            </p:nvSpPr>
            <p:spPr bwMode="auto">
              <a:xfrm>
                <a:off x="3837" y="1584"/>
                <a:ext cx="1538" cy="4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81638" tIns="65963" rIns="81638" bIns="40819"/>
              <a:lstStyle>
                <a:lvl1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1pPr>
                <a:lvl2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eaLnBrk="1">
                  <a:lnSpc>
                    <a:spcPct val="89000"/>
                  </a:lnSpc>
                  <a:defRPr/>
                </a:pPr>
                <a:r>
                  <a:rPr lang="es-VE" sz="1814" b="1">
                    <a:latin typeface="Courier New" panose="02070309020205020404" pitchFamily="49" charset="0"/>
                  </a:rPr>
                  <a:t>E </a:t>
                </a:r>
                <a:r>
                  <a:rPr lang="es-VE" sz="1633"/>
                  <a:t>(Entidad Padre,</a:t>
                </a:r>
              </a:p>
              <a:p>
                <a:pPr eaLnBrk="1">
                  <a:lnSpc>
                    <a:spcPct val="93000"/>
                  </a:lnSpc>
                  <a:defRPr/>
                </a:pPr>
                <a:r>
                  <a:rPr lang="es-VE" sz="1633"/>
                  <a:t>Entidad Generalizada)</a:t>
                </a:r>
              </a:p>
            </p:txBody>
          </p:sp>
        </p:grpSp>
        <p:sp>
          <p:nvSpPr>
            <p:cNvPr id="99361" name="AutoShape 32"/>
            <p:cNvSpPr>
              <a:spLocks noChangeArrowheads="1"/>
            </p:cNvSpPr>
            <p:nvPr/>
          </p:nvSpPr>
          <p:spPr bwMode="auto">
            <a:xfrm flipH="1">
              <a:off x="4248" y="2868"/>
              <a:ext cx="335" cy="22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PE" sz="2177"/>
            </a:p>
          </p:txBody>
        </p:sp>
        <p:sp>
          <p:nvSpPr>
            <p:cNvPr id="99362" name="Text Box 33"/>
            <p:cNvSpPr txBox="1">
              <a:spLocks noChangeArrowheads="1"/>
            </p:cNvSpPr>
            <p:nvPr/>
          </p:nvSpPr>
          <p:spPr bwMode="auto">
            <a:xfrm>
              <a:off x="4634" y="2758"/>
              <a:ext cx="1118" cy="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65963" rIns="81638" bIns="40819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eaLnBrk="1">
                <a:lnSpc>
                  <a:spcPct val="89000"/>
                </a:lnSpc>
                <a:defRPr/>
              </a:pPr>
              <a:r>
                <a:rPr lang="es-VE" sz="1814" b="1">
                  <a:latin typeface="Courier New" panose="02070309020205020404" pitchFamily="49" charset="0"/>
                </a:rPr>
                <a:t>E</a:t>
              </a:r>
              <a:r>
                <a:rPr lang="es-VE" sz="1814" b="1" baseline="-33000">
                  <a:latin typeface="Courier New" panose="02070309020205020404" pitchFamily="49" charset="0"/>
                </a:rPr>
                <a:t>i </a:t>
              </a:r>
              <a:r>
                <a:rPr lang="es-VE" sz="1633"/>
                <a:t>(Entidades</a:t>
              </a:r>
            </a:p>
            <a:p>
              <a:pPr eaLnBrk="1">
                <a:lnSpc>
                  <a:spcPct val="93000"/>
                </a:lnSpc>
                <a:defRPr/>
              </a:pPr>
              <a:r>
                <a:rPr lang="es-VE" sz="1633"/>
                <a:t>Especializadas)</a:t>
              </a:r>
            </a:p>
          </p:txBody>
        </p:sp>
      </p:grpSp>
      <p:sp>
        <p:nvSpPr>
          <p:cNvPr id="36" name="Rectangle 1"/>
          <p:cNvSpPr txBox="1">
            <a:spLocks noChangeArrowheads="1"/>
          </p:cNvSpPr>
          <p:nvPr/>
        </p:nvSpPr>
        <p:spPr>
          <a:xfrm>
            <a:off x="1035050" y="1179513"/>
            <a:ext cx="8108950" cy="569912"/>
          </a:xfrm>
          <a:prstGeom prst="rect">
            <a:avLst/>
          </a:prstGeom>
        </p:spPr>
        <p:txBody>
          <a:bodyPr tIns="960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/>
            </a:pPr>
            <a:r>
              <a:rPr lang="es-VE" sz="3600" kern="0" dirty="0"/>
              <a:t>Transformación de Generalización</a:t>
            </a:r>
          </a:p>
        </p:txBody>
      </p: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401638" y="5826125"/>
            <a:ext cx="8259762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61620" rIns="81638" bIns="40819"/>
          <a:lstStyle>
            <a:lvl1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ctr" eaLnBrk="1">
              <a:lnSpc>
                <a:spcPct val="93000"/>
              </a:lnSpc>
              <a:defRPr/>
            </a:pPr>
            <a:r>
              <a:rPr lang="es-VE" sz="2358"/>
              <a:t>Existen </a:t>
            </a:r>
            <a:r>
              <a:rPr lang="es-VE" sz="2358" b="1" i="1" u="sng"/>
              <a:t>cuatro estrategias</a:t>
            </a:r>
            <a:r>
              <a:rPr lang="es-VE" sz="2358"/>
              <a:t> para transformar una relación de</a:t>
            </a:r>
          </a:p>
          <a:p>
            <a:pPr algn="ctr" eaLnBrk="1">
              <a:lnSpc>
                <a:spcPct val="93000"/>
              </a:lnSpc>
              <a:defRPr/>
            </a:pPr>
            <a:r>
              <a:rPr lang="es-VE" sz="2358"/>
              <a:t>generalización (o especialización) al modelo Relacional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35050" y="2133600"/>
            <a:ext cx="7808913" cy="5224463"/>
          </a:xfrm>
        </p:spPr>
        <p:txBody>
          <a:bodyPr/>
          <a:lstStyle/>
          <a:p>
            <a:pPr marL="96838" indent="0" eaLnBrk="1">
              <a:lnSpc>
                <a:spcPts val="3338"/>
              </a:lnSpc>
              <a:buClr>
                <a:schemeClr val="tx1"/>
              </a:buClr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s-VE" sz="2400" b="1" i="1" u="sng"/>
              <a:t>Estrategia 1:</a:t>
            </a:r>
            <a:r>
              <a:rPr lang="es-VE" sz="2400"/>
              <a:t> Crear una relación R para la entidad padre E y una relación R</a:t>
            </a:r>
            <a:r>
              <a:rPr lang="es-VE" sz="2400" baseline="-33000"/>
              <a:t>i</a:t>
            </a:r>
            <a:r>
              <a:rPr lang="es-VE" sz="2400"/>
              <a:t> para cada entidad especializada E</a:t>
            </a:r>
            <a:r>
              <a:rPr lang="es-VE" sz="2400" baseline="-33000"/>
              <a:t>i</a:t>
            </a:r>
            <a:r>
              <a:rPr lang="es-VE" sz="2400"/>
              <a:t>.</a:t>
            </a:r>
          </a:p>
          <a:p>
            <a:pPr marL="1379538" lvl="2" indent="-457200" eaLnBrk="1">
              <a:lnSpc>
                <a:spcPts val="3338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s-VE" sz="2000"/>
              <a:t>La relación R tiene todos los atributos de la entidad E.</a:t>
            </a:r>
          </a:p>
          <a:p>
            <a:pPr marL="1379538" lvl="2" indent="-457200" eaLnBrk="1">
              <a:lnSpc>
                <a:spcPts val="3338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s-VE" sz="2000"/>
              <a:t>Cada relación R</a:t>
            </a:r>
            <a:r>
              <a:rPr lang="es-VE" sz="2000" baseline="-33000"/>
              <a:t>i</a:t>
            </a:r>
            <a:r>
              <a:rPr lang="es-VE" sz="2000"/>
              <a:t> tiene todos los atributos de la entidad E</a:t>
            </a:r>
            <a:r>
              <a:rPr lang="es-VE" sz="2000" baseline="-33000"/>
              <a:t>i</a:t>
            </a:r>
            <a:r>
              <a:rPr lang="es-VE" sz="2000"/>
              <a:t> correspondiente.</a:t>
            </a:r>
          </a:p>
          <a:p>
            <a:pPr marL="1379538" lvl="2" indent="-457200" eaLnBrk="1">
              <a:lnSpc>
                <a:spcPts val="3338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s-VE" sz="2000"/>
              <a:t>Todas las relaciones (tanto R como cada R</a:t>
            </a:r>
            <a:r>
              <a:rPr lang="es-VE" sz="2000" baseline="-33000"/>
              <a:t>i</a:t>
            </a:r>
            <a:r>
              <a:rPr lang="es-VE" sz="2000"/>
              <a:t>) comparten la misma clave primaria de la entidad padre E.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035050" y="1179513"/>
            <a:ext cx="8108950" cy="569912"/>
          </a:xfrm>
          <a:prstGeom prst="rect">
            <a:avLst/>
          </a:prstGeom>
        </p:spPr>
        <p:txBody>
          <a:bodyPr tIns="960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/>
            </a:pPr>
            <a:r>
              <a:rPr lang="es-VE" sz="3600" kern="0" dirty="0"/>
              <a:t>Transformación de Generalización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10" name="Group 2"/>
          <p:cNvGrpSpPr>
            <a:grpSpLocks/>
          </p:cNvGrpSpPr>
          <p:nvPr/>
        </p:nvGrpSpPr>
        <p:grpSpPr bwMode="auto">
          <a:xfrm>
            <a:off x="2662238" y="1847850"/>
            <a:ext cx="4335462" cy="2695575"/>
            <a:chOff x="253" y="832"/>
            <a:chExt cx="2720" cy="1872"/>
          </a:xfrm>
        </p:grpSpPr>
        <p:sp>
          <p:nvSpPr>
            <p:cNvPr id="94218" name="AutoShape 3"/>
            <p:cNvSpPr>
              <a:spLocks noChangeArrowheads="1"/>
            </p:cNvSpPr>
            <p:nvPr/>
          </p:nvSpPr>
          <p:spPr bwMode="auto">
            <a:xfrm>
              <a:off x="1281" y="1316"/>
              <a:ext cx="664" cy="241"/>
            </a:xfrm>
            <a:prstGeom prst="roundRect">
              <a:avLst>
                <a:gd name="adj" fmla="val 412"/>
              </a:avLst>
            </a:prstGeom>
            <a:solidFill>
              <a:srgbClr val="ECECF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5220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1400" b="1">
                  <a:solidFill>
                    <a:srgbClr val="000000"/>
                  </a:solidFill>
                  <a:cs typeface="DejaVu Sans" panose="020B0603030804020204" pitchFamily="34" charset="0"/>
                </a:rPr>
                <a:t>Persona</a:t>
              </a:r>
            </a:p>
          </p:txBody>
        </p:sp>
        <p:sp>
          <p:nvSpPr>
            <p:cNvPr id="107536" name="Oval 4"/>
            <p:cNvSpPr>
              <a:spLocks noChangeArrowheads="1"/>
            </p:cNvSpPr>
            <p:nvPr/>
          </p:nvSpPr>
          <p:spPr bwMode="auto">
            <a:xfrm>
              <a:off x="737" y="1075"/>
              <a:ext cx="483" cy="240"/>
            </a:xfrm>
            <a:prstGeom prst="ellipse">
              <a:avLst/>
            </a:prstGeom>
            <a:solidFill>
              <a:srgbClr val="FFE7B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9619" rIns="81638" bIns="40819" anchor="ctr" anchorCtr="1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defRPr/>
              </a:pPr>
              <a:r>
                <a:rPr lang="es-VE" sz="998" u="sng"/>
                <a:t>Dni</a:t>
              </a:r>
            </a:p>
          </p:txBody>
        </p:sp>
        <p:sp>
          <p:nvSpPr>
            <p:cNvPr id="107537" name="Oval 5"/>
            <p:cNvSpPr>
              <a:spLocks noChangeArrowheads="1"/>
            </p:cNvSpPr>
            <p:nvPr/>
          </p:nvSpPr>
          <p:spPr bwMode="auto">
            <a:xfrm>
              <a:off x="995" y="832"/>
              <a:ext cx="587" cy="241"/>
            </a:xfrm>
            <a:prstGeom prst="ellipse">
              <a:avLst/>
            </a:prstGeom>
            <a:solidFill>
              <a:srgbClr val="FFE7B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9619" rIns="81638" bIns="40819" anchor="ctr" anchorCtr="1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defRPr/>
              </a:pPr>
              <a:r>
                <a:rPr lang="es-VE" sz="998"/>
                <a:t>Nombre</a:t>
              </a:r>
            </a:p>
          </p:txBody>
        </p:sp>
        <p:cxnSp>
          <p:nvCxnSpPr>
            <p:cNvPr id="94221" name="AutoShape 6"/>
            <p:cNvCxnSpPr>
              <a:cxnSpLocks noChangeShapeType="1"/>
              <a:stCxn id="107536" idx="6"/>
              <a:endCxn id="94218" idx="0"/>
            </p:cNvCxnSpPr>
            <p:nvPr/>
          </p:nvCxnSpPr>
          <p:spPr bwMode="auto">
            <a:xfrm>
              <a:off x="1220" y="1195"/>
              <a:ext cx="392" cy="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4222" name="AutoShape 7"/>
            <p:cNvCxnSpPr>
              <a:cxnSpLocks noChangeShapeType="1"/>
              <a:stCxn id="107537" idx="4"/>
              <a:endCxn id="94218" idx="0"/>
            </p:cNvCxnSpPr>
            <p:nvPr/>
          </p:nvCxnSpPr>
          <p:spPr bwMode="auto">
            <a:xfrm>
              <a:off x="1288" y="1073"/>
              <a:ext cx="325" cy="2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7540" name="Oval 8"/>
            <p:cNvSpPr>
              <a:spLocks noChangeArrowheads="1"/>
            </p:cNvSpPr>
            <p:nvPr/>
          </p:nvSpPr>
          <p:spPr bwMode="auto">
            <a:xfrm>
              <a:off x="1644" y="832"/>
              <a:ext cx="662" cy="241"/>
            </a:xfrm>
            <a:prstGeom prst="ellipse">
              <a:avLst/>
            </a:prstGeom>
            <a:solidFill>
              <a:srgbClr val="FFE7B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9619" rIns="81638" bIns="40819" anchor="ctr" anchorCtr="1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defRPr/>
              </a:pPr>
              <a:r>
                <a:rPr lang="es-VE" sz="998" dirty="0"/>
                <a:t>Apellido</a:t>
              </a:r>
            </a:p>
          </p:txBody>
        </p:sp>
        <p:sp>
          <p:nvSpPr>
            <p:cNvPr id="107541" name="Oval 9"/>
            <p:cNvSpPr>
              <a:spLocks noChangeArrowheads="1"/>
            </p:cNvSpPr>
            <p:nvPr/>
          </p:nvSpPr>
          <p:spPr bwMode="auto">
            <a:xfrm>
              <a:off x="1959" y="1100"/>
              <a:ext cx="633" cy="240"/>
            </a:xfrm>
            <a:prstGeom prst="ellipse">
              <a:avLst/>
            </a:prstGeom>
            <a:solidFill>
              <a:srgbClr val="FFE7B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9619" rIns="81638" bIns="40819" anchor="ctr" anchorCtr="1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defRPr/>
              </a:pPr>
              <a:r>
                <a:rPr lang="es-VE" sz="998"/>
                <a:t>Dirección</a:t>
              </a:r>
            </a:p>
          </p:txBody>
        </p:sp>
        <p:cxnSp>
          <p:nvCxnSpPr>
            <p:cNvPr id="94225" name="AutoShape 10"/>
            <p:cNvCxnSpPr>
              <a:cxnSpLocks noChangeShapeType="1"/>
              <a:stCxn id="107540" idx="4"/>
              <a:endCxn id="94218" idx="0"/>
            </p:cNvCxnSpPr>
            <p:nvPr/>
          </p:nvCxnSpPr>
          <p:spPr bwMode="auto">
            <a:xfrm flipH="1">
              <a:off x="1613" y="1073"/>
              <a:ext cx="363" cy="2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4226" name="AutoShape 11"/>
            <p:cNvCxnSpPr>
              <a:cxnSpLocks noChangeShapeType="1"/>
              <a:stCxn id="107541" idx="2"/>
              <a:endCxn id="94218" idx="0"/>
            </p:cNvCxnSpPr>
            <p:nvPr/>
          </p:nvCxnSpPr>
          <p:spPr bwMode="auto">
            <a:xfrm flipH="1">
              <a:off x="1613" y="1220"/>
              <a:ext cx="346" cy="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7544" name="Oval 12"/>
            <p:cNvSpPr>
              <a:spLocks noChangeArrowheads="1"/>
            </p:cNvSpPr>
            <p:nvPr/>
          </p:nvSpPr>
          <p:spPr bwMode="auto">
            <a:xfrm>
              <a:off x="1523" y="1678"/>
              <a:ext cx="180" cy="182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2019" rIns="81638" bIns="40819" anchor="ctr" anchorCtr="1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es-VE" sz="1270">
                  <a:solidFill>
                    <a:srgbClr val="000000"/>
                  </a:solidFill>
                </a:rPr>
                <a:t>O</a:t>
              </a:r>
            </a:p>
          </p:txBody>
        </p:sp>
        <p:cxnSp>
          <p:nvCxnSpPr>
            <p:cNvPr id="94228" name="AutoShape 13"/>
            <p:cNvCxnSpPr>
              <a:cxnSpLocks noChangeShapeType="1"/>
              <a:stCxn id="94218" idx="2"/>
              <a:endCxn id="107544" idx="0"/>
            </p:cNvCxnSpPr>
            <p:nvPr/>
          </p:nvCxnSpPr>
          <p:spPr bwMode="auto">
            <a:xfrm>
              <a:off x="1613" y="1557"/>
              <a:ext cx="0" cy="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4229" name="AutoShape 14"/>
            <p:cNvSpPr>
              <a:spLocks noChangeArrowheads="1"/>
            </p:cNvSpPr>
            <p:nvPr/>
          </p:nvSpPr>
          <p:spPr bwMode="auto">
            <a:xfrm>
              <a:off x="434" y="2162"/>
              <a:ext cx="725" cy="241"/>
            </a:xfrm>
            <a:prstGeom prst="roundRect">
              <a:avLst>
                <a:gd name="adj" fmla="val 412"/>
              </a:avLst>
            </a:prstGeom>
            <a:solidFill>
              <a:srgbClr val="ECECF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5220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1400" b="1">
                  <a:solidFill>
                    <a:srgbClr val="000000"/>
                  </a:solidFill>
                  <a:cs typeface="DejaVu Sans" panose="020B0603030804020204" pitchFamily="34" charset="0"/>
                </a:rPr>
                <a:t>Empleado</a:t>
              </a:r>
            </a:p>
          </p:txBody>
        </p:sp>
        <p:sp>
          <p:nvSpPr>
            <p:cNvPr id="94230" name="AutoShape 15"/>
            <p:cNvSpPr>
              <a:spLocks noChangeArrowheads="1"/>
            </p:cNvSpPr>
            <p:nvPr/>
          </p:nvSpPr>
          <p:spPr bwMode="auto">
            <a:xfrm>
              <a:off x="2067" y="2162"/>
              <a:ext cx="725" cy="241"/>
            </a:xfrm>
            <a:prstGeom prst="roundRect">
              <a:avLst>
                <a:gd name="adj" fmla="val 412"/>
              </a:avLst>
            </a:prstGeom>
            <a:solidFill>
              <a:srgbClr val="ECECF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5220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1400" b="1">
                  <a:solidFill>
                    <a:srgbClr val="000000"/>
                  </a:solidFill>
                  <a:cs typeface="DejaVu Sans" panose="020B0603030804020204" pitchFamily="34" charset="0"/>
                </a:rPr>
                <a:t>Estudiante</a:t>
              </a:r>
            </a:p>
          </p:txBody>
        </p:sp>
        <p:sp>
          <p:nvSpPr>
            <p:cNvPr id="94231" name="AutoShape 16"/>
            <p:cNvSpPr>
              <a:spLocks noChangeArrowheads="1"/>
            </p:cNvSpPr>
            <p:nvPr/>
          </p:nvSpPr>
          <p:spPr bwMode="auto">
            <a:xfrm>
              <a:off x="1281" y="2162"/>
              <a:ext cx="664" cy="241"/>
            </a:xfrm>
            <a:prstGeom prst="roundRect">
              <a:avLst>
                <a:gd name="adj" fmla="val 412"/>
              </a:avLst>
            </a:prstGeom>
            <a:solidFill>
              <a:srgbClr val="ECECFA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55220" rIns="81638" bIns="40819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r>
                <a:rPr lang="es-VE" sz="1400" b="1">
                  <a:solidFill>
                    <a:srgbClr val="000000"/>
                  </a:solidFill>
                  <a:cs typeface="DejaVu Sans" panose="020B0603030804020204" pitchFamily="34" charset="0"/>
                </a:rPr>
                <a:t>Profesor</a:t>
              </a:r>
            </a:p>
          </p:txBody>
        </p:sp>
        <p:sp>
          <p:nvSpPr>
            <p:cNvPr id="107549" name="Oval 17"/>
            <p:cNvSpPr>
              <a:spLocks noChangeArrowheads="1"/>
            </p:cNvSpPr>
            <p:nvPr/>
          </p:nvSpPr>
          <p:spPr bwMode="auto">
            <a:xfrm>
              <a:off x="253" y="1799"/>
              <a:ext cx="604" cy="241"/>
            </a:xfrm>
            <a:prstGeom prst="ellipse">
              <a:avLst/>
            </a:prstGeom>
            <a:solidFill>
              <a:srgbClr val="FFE7B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9619" rIns="81638" bIns="40819" anchor="ctr" anchorCtr="1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defRPr/>
              </a:pPr>
              <a:r>
                <a:rPr lang="es-VE" sz="998"/>
                <a:t>Salario</a:t>
              </a:r>
            </a:p>
          </p:txBody>
        </p:sp>
        <p:sp>
          <p:nvSpPr>
            <p:cNvPr id="107550" name="Oval 18"/>
            <p:cNvSpPr>
              <a:spLocks noChangeArrowheads="1"/>
            </p:cNvSpPr>
            <p:nvPr/>
          </p:nvSpPr>
          <p:spPr bwMode="auto">
            <a:xfrm>
              <a:off x="2369" y="1799"/>
              <a:ext cx="604" cy="241"/>
            </a:xfrm>
            <a:prstGeom prst="ellipse">
              <a:avLst/>
            </a:prstGeom>
            <a:solidFill>
              <a:srgbClr val="FFE7B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9619" rIns="81638" bIns="40819" anchor="ctr" anchorCtr="1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defRPr/>
              </a:pPr>
              <a:r>
                <a:rPr lang="es-VE" sz="998"/>
                <a:t>Carrera</a:t>
              </a:r>
            </a:p>
          </p:txBody>
        </p:sp>
        <p:sp>
          <p:nvSpPr>
            <p:cNvPr id="107551" name="Oval 19"/>
            <p:cNvSpPr>
              <a:spLocks noChangeArrowheads="1"/>
            </p:cNvSpPr>
            <p:nvPr/>
          </p:nvSpPr>
          <p:spPr bwMode="auto">
            <a:xfrm>
              <a:off x="1341" y="2463"/>
              <a:ext cx="814" cy="241"/>
            </a:xfrm>
            <a:prstGeom prst="ellipse">
              <a:avLst/>
            </a:prstGeom>
            <a:solidFill>
              <a:srgbClr val="FFE7B7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9619" rIns="81638" bIns="40819" anchor="ctr" anchorCtr="1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defRPr/>
              </a:pPr>
              <a:r>
                <a:rPr lang="es-VE" sz="998" dirty="0" err="1"/>
                <a:t>Costo_Hora</a:t>
              </a:r>
              <a:endParaRPr lang="es-VE" sz="998" dirty="0"/>
            </a:p>
          </p:txBody>
        </p:sp>
        <p:cxnSp>
          <p:nvCxnSpPr>
            <p:cNvPr id="94235" name="AutoShape 20"/>
            <p:cNvCxnSpPr>
              <a:cxnSpLocks noChangeShapeType="1"/>
              <a:stCxn id="94229" idx="0"/>
              <a:endCxn id="107544" idx="4"/>
            </p:cNvCxnSpPr>
            <p:nvPr/>
          </p:nvCxnSpPr>
          <p:spPr bwMode="auto">
            <a:xfrm flipV="1">
              <a:off x="797" y="1860"/>
              <a:ext cx="816" cy="3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4236" name="AutoShape 21"/>
            <p:cNvCxnSpPr>
              <a:cxnSpLocks noChangeShapeType="1"/>
              <a:stCxn id="94231" idx="0"/>
              <a:endCxn id="107544" idx="4"/>
            </p:cNvCxnSpPr>
            <p:nvPr/>
          </p:nvCxnSpPr>
          <p:spPr bwMode="auto">
            <a:xfrm flipV="1">
              <a:off x="1613" y="1860"/>
              <a:ext cx="0" cy="3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4237" name="AutoShape 22"/>
            <p:cNvCxnSpPr>
              <a:cxnSpLocks noChangeShapeType="1"/>
              <a:stCxn id="94230" idx="0"/>
              <a:endCxn id="107544" idx="4"/>
            </p:cNvCxnSpPr>
            <p:nvPr/>
          </p:nvCxnSpPr>
          <p:spPr bwMode="auto">
            <a:xfrm flipH="1" flipV="1">
              <a:off x="1613" y="1860"/>
              <a:ext cx="815" cy="30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4238" name="AutoShape 23"/>
            <p:cNvCxnSpPr>
              <a:cxnSpLocks noChangeShapeType="1"/>
              <a:stCxn id="107550" idx="4"/>
              <a:endCxn id="94230" idx="3"/>
            </p:cNvCxnSpPr>
            <p:nvPr/>
          </p:nvCxnSpPr>
          <p:spPr bwMode="auto">
            <a:xfrm>
              <a:off x="2672" y="2041"/>
              <a:ext cx="0" cy="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4239" name="AutoShape 24"/>
            <p:cNvCxnSpPr>
              <a:cxnSpLocks noChangeShapeType="1"/>
              <a:stCxn id="94229" idx="1"/>
              <a:endCxn id="107549" idx="4"/>
            </p:cNvCxnSpPr>
            <p:nvPr/>
          </p:nvCxnSpPr>
          <p:spPr bwMode="auto">
            <a:xfrm flipV="1">
              <a:off x="555" y="2041"/>
              <a:ext cx="0" cy="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4240" name="AutoShape 25"/>
            <p:cNvCxnSpPr>
              <a:cxnSpLocks noChangeShapeType="1"/>
              <a:stCxn id="107551" idx="0"/>
              <a:endCxn id="94231" idx="2"/>
            </p:cNvCxnSpPr>
            <p:nvPr/>
          </p:nvCxnSpPr>
          <p:spPr bwMode="auto">
            <a:xfrm flipH="1" flipV="1">
              <a:off x="1613" y="2403"/>
              <a:ext cx="134" cy="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7558" name="Freeform 26"/>
            <p:cNvSpPr>
              <a:spLocks noChangeArrowheads="1"/>
            </p:cNvSpPr>
            <p:nvPr/>
          </p:nvSpPr>
          <p:spPr bwMode="auto">
            <a:xfrm>
              <a:off x="1523" y="1962"/>
              <a:ext cx="181" cy="272"/>
            </a:xfrm>
            <a:custGeom>
              <a:avLst/>
              <a:gdLst>
                <a:gd name="T0" fmla="*/ 0 w 801"/>
                <a:gd name="T1" fmla="*/ 0 h 1204"/>
                <a:gd name="T2" fmla="*/ 9 w 801"/>
                <a:gd name="T3" fmla="*/ 0 h 120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01" h="1204">
                  <a:moveTo>
                    <a:pt x="0" y="0"/>
                  </a:moveTo>
                  <a:cubicBezTo>
                    <a:pt x="400" y="1203"/>
                    <a:pt x="800" y="0"/>
                    <a:pt x="8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s-ES" sz="2177"/>
            </a:p>
          </p:txBody>
        </p:sp>
        <p:sp>
          <p:nvSpPr>
            <p:cNvPr id="107559" name="Freeform 27"/>
            <p:cNvSpPr>
              <a:spLocks noChangeArrowheads="1"/>
            </p:cNvSpPr>
            <p:nvPr/>
          </p:nvSpPr>
          <p:spPr bwMode="auto">
            <a:xfrm>
              <a:off x="1067" y="1882"/>
              <a:ext cx="256" cy="258"/>
            </a:xfrm>
            <a:custGeom>
              <a:avLst/>
              <a:gdLst>
                <a:gd name="T0" fmla="*/ 7 w 1135"/>
                <a:gd name="T1" fmla="*/ 0 h 1134"/>
                <a:gd name="T2" fmla="*/ 13 w 1135"/>
                <a:gd name="T3" fmla="*/ 7 h 113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35" h="1134">
                  <a:moveTo>
                    <a:pt x="568" y="0"/>
                  </a:moveTo>
                  <a:cubicBezTo>
                    <a:pt x="0" y="1133"/>
                    <a:pt x="1134" y="566"/>
                    <a:pt x="1134" y="566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s-ES" sz="2177"/>
            </a:p>
          </p:txBody>
        </p:sp>
        <p:sp>
          <p:nvSpPr>
            <p:cNvPr id="107560" name="Freeform 28"/>
            <p:cNvSpPr>
              <a:spLocks noChangeArrowheads="1"/>
            </p:cNvSpPr>
            <p:nvPr/>
          </p:nvSpPr>
          <p:spPr bwMode="auto">
            <a:xfrm>
              <a:off x="1896" y="1882"/>
              <a:ext cx="257" cy="258"/>
            </a:xfrm>
            <a:custGeom>
              <a:avLst/>
              <a:gdLst>
                <a:gd name="T0" fmla="*/ 7 w 1136"/>
                <a:gd name="T1" fmla="*/ 0 h 1134"/>
                <a:gd name="T2" fmla="*/ 0 w 1136"/>
                <a:gd name="T3" fmla="*/ 7 h 113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36" h="1134">
                  <a:moveTo>
                    <a:pt x="566" y="0"/>
                  </a:moveTo>
                  <a:cubicBezTo>
                    <a:pt x="1135" y="1133"/>
                    <a:pt x="0" y="565"/>
                    <a:pt x="0" y="565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s-ES" sz="2177"/>
            </a:p>
          </p:txBody>
        </p:sp>
      </p:grpSp>
      <p:grpSp>
        <p:nvGrpSpPr>
          <p:cNvPr id="94211" name="Group 30"/>
          <p:cNvGrpSpPr>
            <a:grpSpLocks/>
          </p:cNvGrpSpPr>
          <p:nvPr/>
        </p:nvGrpSpPr>
        <p:grpSpPr bwMode="auto">
          <a:xfrm>
            <a:off x="1101725" y="4629150"/>
            <a:ext cx="4951413" cy="1282700"/>
            <a:chOff x="550" y="2713"/>
            <a:chExt cx="3439" cy="891"/>
          </a:xfrm>
        </p:grpSpPr>
        <p:sp>
          <p:nvSpPr>
            <p:cNvPr id="107531" name="Text Box 31"/>
            <p:cNvSpPr txBox="1">
              <a:spLocks noChangeArrowheads="1"/>
            </p:cNvSpPr>
            <p:nvPr/>
          </p:nvSpPr>
          <p:spPr bwMode="auto">
            <a:xfrm>
              <a:off x="550" y="2713"/>
              <a:ext cx="3439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6820" rIns="81638" bIns="40819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defRPr/>
              </a:pPr>
              <a:r>
                <a:rPr lang="es-VE" sz="1814" b="1" dirty="0"/>
                <a:t>Persona</a:t>
              </a:r>
              <a:r>
                <a:rPr lang="es-VE" sz="1814" dirty="0"/>
                <a:t> (</a:t>
              </a:r>
              <a:r>
                <a:rPr lang="es-VE" sz="1814" u="sng" dirty="0" err="1">
                  <a:solidFill>
                    <a:srgbClr val="FF0000"/>
                  </a:solidFill>
                </a:rPr>
                <a:t>Dni</a:t>
              </a:r>
              <a:r>
                <a:rPr lang="es-VE" sz="1814" dirty="0"/>
                <a:t>, Nombre, Apellido, Dirección)</a:t>
              </a:r>
            </a:p>
          </p:txBody>
        </p:sp>
        <p:sp>
          <p:nvSpPr>
            <p:cNvPr id="107532" name="Text Box 32"/>
            <p:cNvSpPr txBox="1">
              <a:spLocks noChangeArrowheads="1"/>
            </p:cNvSpPr>
            <p:nvPr/>
          </p:nvSpPr>
          <p:spPr bwMode="auto">
            <a:xfrm>
              <a:off x="552" y="2939"/>
              <a:ext cx="2085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6820" rIns="81638" bIns="40819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defRPr/>
              </a:pPr>
              <a:r>
                <a:rPr lang="es-VE" sz="1814" b="1" dirty="0"/>
                <a:t>Empleado</a:t>
              </a:r>
              <a:r>
                <a:rPr lang="es-VE" sz="1814" dirty="0"/>
                <a:t> (</a:t>
              </a:r>
              <a:r>
                <a:rPr lang="es-VE" sz="1814" u="sng" dirty="0" err="1">
                  <a:solidFill>
                    <a:srgbClr val="FF0000"/>
                  </a:solidFill>
                </a:rPr>
                <a:t>Dni</a:t>
              </a:r>
              <a:r>
                <a:rPr lang="es-VE" sz="1814" dirty="0"/>
                <a:t>, Salario)</a:t>
              </a:r>
            </a:p>
          </p:txBody>
        </p:sp>
        <p:sp>
          <p:nvSpPr>
            <p:cNvPr id="107533" name="Text Box 33"/>
            <p:cNvSpPr txBox="1">
              <a:spLocks noChangeArrowheads="1"/>
            </p:cNvSpPr>
            <p:nvPr/>
          </p:nvSpPr>
          <p:spPr bwMode="auto">
            <a:xfrm>
              <a:off x="550" y="3368"/>
              <a:ext cx="2324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6820" rIns="81638" bIns="40819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defRPr/>
              </a:pPr>
              <a:r>
                <a:rPr lang="es-VE" sz="1814" b="1" dirty="0"/>
                <a:t>Profesor</a:t>
              </a:r>
              <a:r>
                <a:rPr lang="es-VE" sz="1814" dirty="0"/>
                <a:t> (</a:t>
              </a:r>
              <a:r>
                <a:rPr lang="es-VE" sz="1814" u="sng" dirty="0" err="1">
                  <a:solidFill>
                    <a:srgbClr val="FF0000"/>
                  </a:solidFill>
                </a:rPr>
                <a:t>Dni</a:t>
              </a:r>
              <a:r>
                <a:rPr lang="es-VE" sz="1814" dirty="0"/>
                <a:t>, </a:t>
              </a:r>
              <a:r>
                <a:rPr lang="es-VE" sz="1814" dirty="0" err="1"/>
                <a:t>Costo_Hora</a:t>
              </a:r>
              <a:r>
                <a:rPr lang="es-VE" sz="1814" dirty="0"/>
                <a:t>)</a:t>
              </a:r>
            </a:p>
          </p:txBody>
        </p:sp>
        <p:sp>
          <p:nvSpPr>
            <p:cNvPr id="107534" name="Text Box 34"/>
            <p:cNvSpPr txBox="1">
              <a:spLocks noChangeArrowheads="1"/>
            </p:cNvSpPr>
            <p:nvPr/>
          </p:nvSpPr>
          <p:spPr bwMode="auto">
            <a:xfrm>
              <a:off x="562" y="3153"/>
              <a:ext cx="2164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6820" rIns="81638" bIns="40819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defRPr/>
              </a:pPr>
              <a:r>
                <a:rPr lang="es-VE" sz="1814" b="1" dirty="0"/>
                <a:t>Estudiante</a:t>
              </a:r>
              <a:r>
                <a:rPr lang="es-VE" sz="1814" dirty="0"/>
                <a:t> (</a:t>
              </a:r>
              <a:r>
                <a:rPr lang="es-VE" sz="1814" u="sng" dirty="0" err="1">
                  <a:solidFill>
                    <a:srgbClr val="FF0000"/>
                  </a:solidFill>
                </a:rPr>
                <a:t>Dni</a:t>
              </a:r>
              <a:r>
                <a:rPr lang="es-VE" sz="1814" dirty="0"/>
                <a:t>, Carrera)</a:t>
              </a:r>
            </a:p>
          </p:txBody>
        </p:sp>
      </p:grpSp>
      <p:sp>
        <p:nvSpPr>
          <p:cNvPr id="41" name="Rectangle 1"/>
          <p:cNvSpPr txBox="1">
            <a:spLocks noChangeArrowheads="1"/>
          </p:cNvSpPr>
          <p:nvPr/>
        </p:nvSpPr>
        <p:spPr>
          <a:xfrm>
            <a:off x="1135063" y="644525"/>
            <a:ext cx="8108950" cy="569913"/>
          </a:xfrm>
          <a:prstGeom prst="rect">
            <a:avLst/>
          </a:prstGeom>
        </p:spPr>
        <p:txBody>
          <a:bodyPr tIns="960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/>
            </a:pPr>
            <a:r>
              <a:rPr lang="es-VE" sz="3600" kern="0" dirty="0"/>
              <a:t>Transformación de Generalización</a:t>
            </a:r>
          </a:p>
          <a:p>
            <a:pPr algn="l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/>
            </a:pPr>
            <a:r>
              <a:rPr lang="es-VE" sz="3600" kern="0" dirty="0"/>
              <a:t>Estrategia 1 </a:t>
            </a:r>
          </a:p>
        </p:txBody>
      </p:sp>
      <p:sp>
        <p:nvSpPr>
          <p:cNvPr id="94213" name="Rectángulo 1"/>
          <p:cNvSpPr>
            <a:spLocks noChangeArrowheads="1"/>
          </p:cNvSpPr>
          <p:nvPr/>
        </p:nvSpPr>
        <p:spPr bwMode="auto">
          <a:xfrm>
            <a:off x="819150" y="6053138"/>
            <a:ext cx="78406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sz="1800">
                <a:latin typeface="Times New Roman" panose="02020603050405020304" pitchFamily="18" charset="0"/>
              </a:rPr>
              <a:t>* Esta estrategia funciona tanto para subclases que  se traslapan como para subclases disjuntas y para especializaciones totales o parciales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84275" y="1989138"/>
            <a:ext cx="7808913" cy="3640137"/>
          </a:xfrm>
        </p:spPr>
        <p:txBody>
          <a:bodyPr/>
          <a:lstStyle/>
          <a:p>
            <a:pPr marL="96838" indent="0" eaLnBrk="1">
              <a:lnSpc>
                <a:spcPts val="3338"/>
              </a:lnSpc>
              <a:buClr>
                <a:schemeClr val="tx1"/>
              </a:buClr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s-VE" sz="2400" b="1" i="1" u="sng"/>
              <a:t>Estrategia 2:</a:t>
            </a:r>
            <a:r>
              <a:rPr lang="es-VE" sz="2400"/>
              <a:t> Crear una relación R</a:t>
            </a:r>
            <a:r>
              <a:rPr lang="es-VE" sz="2400" baseline="-33000"/>
              <a:t>i</a:t>
            </a:r>
            <a:r>
              <a:rPr lang="es-VE" sz="2400"/>
              <a:t> para cada entidad especializada E</a:t>
            </a:r>
            <a:r>
              <a:rPr lang="es-VE" sz="2400" baseline="-33000"/>
              <a:t>i</a:t>
            </a:r>
            <a:r>
              <a:rPr lang="es-VE" sz="2400"/>
              <a:t>.</a:t>
            </a:r>
          </a:p>
          <a:p>
            <a:pPr marL="1379538" lvl="2" indent="-457200" eaLnBrk="1">
              <a:lnSpc>
                <a:spcPts val="3338"/>
              </a:lnSpc>
              <a:spcBef>
                <a:spcPts val="1038"/>
              </a:spcBef>
              <a:buClr>
                <a:schemeClr val="tx1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s-VE" sz="2000"/>
              <a:t>Cada relación R</a:t>
            </a:r>
            <a:r>
              <a:rPr lang="es-VE" sz="2000" baseline="-33000"/>
              <a:t>i</a:t>
            </a:r>
            <a:r>
              <a:rPr lang="es-VE" sz="2000"/>
              <a:t> tiene todos los atributos de la entidad E</a:t>
            </a:r>
            <a:r>
              <a:rPr lang="es-VE" sz="2000" baseline="-33000"/>
              <a:t>i</a:t>
            </a:r>
            <a:r>
              <a:rPr lang="es-VE" sz="2000"/>
              <a:t> correspondiente </a:t>
            </a:r>
            <a:r>
              <a:rPr lang="es-VE" sz="2000" b="1" i="1" u="sng"/>
              <a:t>más</a:t>
            </a:r>
            <a:r>
              <a:rPr lang="es-VE" sz="2000"/>
              <a:t> los atributos de la entidad padre E.</a:t>
            </a:r>
          </a:p>
          <a:p>
            <a:pPr marL="1379538" lvl="2" indent="-457200" eaLnBrk="1">
              <a:lnSpc>
                <a:spcPts val="3338"/>
              </a:lnSpc>
              <a:spcBef>
                <a:spcPts val="1038"/>
              </a:spcBef>
              <a:buClr>
                <a:schemeClr val="tx1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s-VE" sz="2000"/>
              <a:t>La clave primaria de cada relación R</a:t>
            </a:r>
            <a:r>
              <a:rPr lang="es-VE" sz="2000" baseline="-33000"/>
              <a:t>i</a:t>
            </a:r>
            <a:r>
              <a:rPr lang="es-VE" sz="2000"/>
              <a:t> es la clave primaria de la entidad padre E</a:t>
            </a:r>
            <a:r>
              <a:rPr lang="es-VE"/>
              <a:t>.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035050" y="1179513"/>
            <a:ext cx="8108950" cy="569912"/>
          </a:xfrm>
          <a:prstGeom prst="rect">
            <a:avLst/>
          </a:prstGeom>
        </p:spPr>
        <p:txBody>
          <a:bodyPr tIns="960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/>
            </a:pPr>
            <a:r>
              <a:rPr lang="es-VE" sz="3600" kern="0" dirty="0"/>
              <a:t>Transformación de Generalización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 txBox="1">
            <a:spLocks noGrp="1" noChangeArrowheads="1"/>
          </p:cNvSpPr>
          <p:nvPr>
            <p:ph type="title" idx="4294967295"/>
          </p:nvPr>
        </p:nvSpPr>
        <p:spPr bwMode="auto">
          <a:xfrm>
            <a:off x="0" y="2852738"/>
            <a:ext cx="9144000" cy="1143000"/>
          </a:xfrm>
          <a:prstGeom prst="rect">
            <a:avLst/>
          </a:prstGeom>
          <a:solidFill>
            <a:srgbClr val="FF800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0" tIns="57532" rIns="81630" bIns="42447" anchor="ctr"/>
          <a:lstStyle/>
          <a:p>
            <a:pPr>
              <a:tabLst>
                <a:tab pos="654050" algn="l"/>
                <a:tab pos="1311275" algn="l"/>
                <a:tab pos="1966913" algn="l"/>
                <a:tab pos="2624138" algn="l"/>
                <a:tab pos="3281363" algn="l"/>
                <a:tab pos="3937000" algn="l"/>
                <a:tab pos="4594225" algn="l"/>
                <a:tab pos="5251450" algn="l"/>
                <a:tab pos="5907088" algn="l"/>
                <a:tab pos="6564313" algn="l"/>
                <a:tab pos="7221538" algn="l"/>
              </a:tabLst>
            </a:pPr>
            <a:r>
              <a:rPr lang="es-PE" sz="2800" b="1">
                <a:solidFill>
                  <a:schemeClr val="bg1"/>
                </a:solidFill>
                <a:ea typeface="HG Mincho Light J"/>
                <a:cs typeface="Tahoma" panose="020B0604030504040204" pitchFamily="34" charset="0"/>
              </a:rPr>
              <a:t>Diseño Lógico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6" name="Group 2"/>
          <p:cNvGrpSpPr>
            <a:grpSpLocks/>
          </p:cNvGrpSpPr>
          <p:nvPr/>
        </p:nvGrpSpPr>
        <p:grpSpPr bwMode="auto">
          <a:xfrm>
            <a:off x="1065213" y="5227638"/>
            <a:ext cx="6951662" cy="1141412"/>
            <a:chOff x="752" y="3296"/>
            <a:chExt cx="4827" cy="793"/>
          </a:xfrm>
        </p:grpSpPr>
        <p:sp>
          <p:nvSpPr>
            <p:cNvPr id="111651" name="Text Box 3"/>
            <p:cNvSpPr txBox="1">
              <a:spLocks noChangeArrowheads="1"/>
            </p:cNvSpPr>
            <p:nvPr/>
          </p:nvSpPr>
          <p:spPr bwMode="auto">
            <a:xfrm>
              <a:off x="752" y="3296"/>
              <a:ext cx="4542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8420" rIns="81638" bIns="40819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defRPr/>
              </a:pPr>
              <a:r>
                <a:rPr lang="es-VE" sz="1996" b="1" dirty="0"/>
                <a:t>Empleado</a:t>
              </a:r>
              <a:r>
                <a:rPr lang="es-VE" sz="1996" dirty="0"/>
                <a:t> (</a:t>
              </a:r>
              <a:r>
                <a:rPr lang="es-VE" sz="1996" u="sng" dirty="0" err="1">
                  <a:solidFill>
                    <a:srgbClr val="FF0000"/>
                  </a:solidFill>
                </a:rPr>
                <a:t>Dni</a:t>
              </a:r>
              <a:r>
                <a:rPr lang="es-VE" sz="1996" dirty="0"/>
                <a:t>, Nombre, Apellido, Dirección, Salario)</a:t>
              </a:r>
            </a:p>
          </p:txBody>
        </p:sp>
        <p:sp>
          <p:nvSpPr>
            <p:cNvPr id="111652" name="Text Box 4"/>
            <p:cNvSpPr txBox="1">
              <a:spLocks noChangeArrowheads="1"/>
            </p:cNvSpPr>
            <p:nvPr/>
          </p:nvSpPr>
          <p:spPr bwMode="auto">
            <a:xfrm>
              <a:off x="770" y="3583"/>
              <a:ext cx="4809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8420" rIns="81638" bIns="40819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defRPr/>
              </a:pPr>
              <a:r>
                <a:rPr lang="es-VE" sz="1996" b="1" dirty="0"/>
                <a:t>Profesor</a:t>
              </a:r>
              <a:r>
                <a:rPr lang="es-VE" sz="1996" dirty="0"/>
                <a:t> (</a:t>
              </a:r>
              <a:r>
                <a:rPr lang="es-VE" sz="1996" u="sng" dirty="0" err="1">
                  <a:solidFill>
                    <a:srgbClr val="FF0000"/>
                  </a:solidFill>
                </a:rPr>
                <a:t>Dni</a:t>
              </a:r>
              <a:r>
                <a:rPr lang="es-VE" sz="1996" dirty="0"/>
                <a:t>, Nombre, Apellido, Dirección, </a:t>
              </a:r>
              <a:r>
                <a:rPr lang="es-VE" sz="1996" dirty="0" err="1"/>
                <a:t>Costo_Hora</a:t>
              </a:r>
              <a:r>
                <a:rPr lang="es-VE" sz="1996" dirty="0"/>
                <a:t>)</a:t>
              </a:r>
            </a:p>
          </p:txBody>
        </p:sp>
        <p:sp>
          <p:nvSpPr>
            <p:cNvPr id="111653" name="Text Box 5"/>
            <p:cNvSpPr txBox="1">
              <a:spLocks noChangeArrowheads="1"/>
            </p:cNvSpPr>
            <p:nvPr/>
          </p:nvSpPr>
          <p:spPr bwMode="auto">
            <a:xfrm>
              <a:off x="752" y="3838"/>
              <a:ext cx="463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8420" rIns="81638" bIns="40819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defRPr/>
              </a:pPr>
              <a:r>
                <a:rPr lang="es-VE" sz="1996" b="1" dirty="0"/>
                <a:t>Estudiante</a:t>
              </a:r>
              <a:r>
                <a:rPr lang="es-VE" sz="1996" dirty="0"/>
                <a:t> (</a:t>
              </a:r>
              <a:r>
                <a:rPr lang="es-VE" sz="1996" u="sng" dirty="0" err="1">
                  <a:solidFill>
                    <a:srgbClr val="FF0000"/>
                  </a:solidFill>
                </a:rPr>
                <a:t>Dni</a:t>
              </a:r>
              <a:r>
                <a:rPr lang="es-VE" sz="1996" dirty="0"/>
                <a:t>, Nombre, Apellido, Dirección, Carrera)</a:t>
              </a:r>
            </a:p>
          </p:txBody>
        </p:sp>
      </p:grpSp>
      <p:sp>
        <p:nvSpPr>
          <p:cNvPr id="38" name="Rectangle 1"/>
          <p:cNvSpPr txBox="1">
            <a:spLocks noChangeArrowheads="1"/>
          </p:cNvSpPr>
          <p:nvPr/>
        </p:nvSpPr>
        <p:spPr>
          <a:xfrm>
            <a:off x="1135063" y="644525"/>
            <a:ext cx="8108950" cy="569913"/>
          </a:xfrm>
          <a:prstGeom prst="rect">
            <a:avLst/>
          </a:prstGeom>
        </p:spPr>
        <p:txBody>
          <a:bodyPr tIns="960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/>
            </a:pPr>
            <a:r>
              <a:rPr lang="es-VE" sz="3600" kern="0" dirty="0"/>
              <a:t>Transformación de Generalización</a:t>
            </a:r>
          </a:p>
          <a:p>
            <a:pPr algn="l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/>
            </a:pPr>
            <a:r>
              <a:rPr lang="es-VE" sz="3600" kern="0" dirty="0"/>
              <a:t>Estrategia 2 </a:t>
            </a:r>
          </a:p>
        </p:txBody>
      </p:sp>
      <p:grpSp>
        <p:nvGrpSpPr>
          <p:cNvPr id="98308" name="Grupo 1"/>
          <p:cNvGrpSpPr>
            <a:grpSpLocks/>
          </p:cNvGrpSpPr>
          <p:nvPr/>
        </p:nvGrpSpPr>
        <p:grpSpPr bwMode="auto">
          <a:xfrm>
            <a:off x="2268538" y="2079625"/>
            <a:ext cx="6511925" cy="2695575"/>
            <a:chOff x="2267744" y="2080207"/>
            <a:chExt cx="6512428" cy="2695575"/>
          </a:xfrm>
        </p:grpSpPr>
        <p:grpSp>
          <p:nvGrpSpPr>
            <p:cNvPr id="98309" name="Group 2"/>
            <p:cNvGrpSpPr>
              <a:grpSpLocks/>
            </p:cNvGrpSpPr>
            <p:nvPr/>
          </p:nvGrpSpPr>
          <p:grpSpPr bwMode="auto">
            <a:xfrm>
              <a:off x="2267744" y="2080207"/>
              <a:ext cx="4335462" cy="2695575"/>
              <a:chOff x="253" y="832"/>
              <a:chExt cx="2720" cy="1872"/>
            </a:xfrm>
          </p:grpSpPr>
          <p:sp>
            <p:nvSpPr>
              <p:cNvPr id="98312" name="AutoShape 3"/>
              <p:cNvSpPr>
                <a:spLocks noChangeArrowheads="1"/>
              </p:cNvSpPr>
              <p:nvPr/>
            </p:nvSpPr>
            <p:spPr bwMode="auto">
              <a:xfrm>
                <a:off x="1281" y="1316"/>
                <a:ext cx="664" cy="241"/>
              </a:xfrm>
              <a:prstGeom prst="roundRect">
                <a:avLst>
                  <a:gd name="adj" fmla="val 412"/>
                </a:avLst>
              </a:prstGeom>
              <a:solidFill>
                <a:srgbClr val="ECECF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55220" rIns="81638" bIns="40819" anchor="ctr" anchorCtr="1"/>
              <a:lstStyle>
                <a:lvl1pPr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  <a:buFont typeface="Times New Roman" panose="02020603050405020304" pitchFamily="18" charset="0"/>
                  <a:buNone/>
                </a:pPr>
                <a:r>
                  <a:rPr lang="es-VE" sz="1400" b="1">
                    <a:solidFill>
                      <a:srgbClr val="000000"/>
                    </a:solidFill>
                    <a:cs typeface="DejaVu Sans" panose="020B0603030804020204" pitchFamily="34" charset="0"/>
                  </a:rPr>
                  <a:t>Persona</a:t>
                </a:r>
              </a:p>
            </p:txBody>
          </p:sp>
          <p:sp>
            <p:nvSpPr>
              <p:cNvPr id="41" name="Oval 4"/>
              <p:cNvSpPr>
                <a:spLocks noChangeArrowheads="1"/>
              </p:cNvSpPr>
              <p:nvPr/>
            </p:nvSpPr>
            <p:spPr bwMode="auto">
              <a:xfrm>
                <a:off x="737" y="1075"/>
                <a:ext cx="483" cy="240"/>
              </a:xfrm>
              <a:prstGeom prst="ellipse">
                <a:avLst/>
              </a:prstGeom>
              <a:solidFill>
                <a:srgbClr val="FFE7B7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49619" rIns="81638" bIns="40819" anchor="ctr" anchorCtr="1"/>
              <a:lstStyle>
                <a:lvl1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1pPr>
                <a:lvl2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defRPr/>
                </a:pPr>
                <a:r>
                  <a:rPr lang="es-VE" sz="998" u="sng"/>
                  <a:t>Dni</a:t>
                </a:r>
              </a:p>
            </p:txBody>
          </p:sp>
          <p:sp>
            <p:nvSpPr>
              <p:cNvPr id="42" name="Oval 5"/>
              <p:cNvSpPr>
                <a:spLocks noChangeArrowheads="1"/>
              </p:cNvSpPr>
              <p:nvPr/>
            </p:nvSpPr>
            <p:spPr bwMode="auto">
              <a:xfrm>
                <a:off x="995" y="832"/>
                <a:ext cx="587" cy="241"/>
              </a:xfrm>
              <a:prstGeom prst="ellipse">
                <a:avLst/>
              </a:prstGeom>
              <a:solidFill>
                <a:srgbClr val="FFE7B7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49619" rIns="81638" bIns="40819" anchor="ctr" anchorCtr="1"/>
              <a:lstStyle>
                <a:lvl1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1pPr>
                <a:lvl2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defRPr/>
                </a:pPr>
                <a:r>
                  <a:rPr lang="es-VE" sz="998"/>
                  <a:t>Nombre</a:t>
                </a:r>
              </a:p>
            </p:txBody>
          </p:sp>
          <p:cxnSp>
            <p:nvCxnSpPr>
              <p:cNvPr id="98315" name="AutoShape 6"/>
              <p:cNvCxnSpPr>
                <a:cxnSpLocks noChangeShapeType="1"/>
                <a:stCxn id="41" idx="6"/>
                <a:endCxn id="98312" idx="0"/>
              </p:cNvCxnSpPr>
              <p:nvPr/>
            </p:nvCxnSpPr>
            <p:spPr bwMode="auto">
              <a:xfrm>
                <a:off x="1220" y="1195"/>
                <a:ext cx="392" cy="1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316" name="AutoShape 7"/>
              <p:cNvCxnSpPr>
                <a:cxnSpLocks noChangeShapeType="1"/>
                <a:stCxn id="42" idx="4"/>
                <a:endCxn id="98312" idx="0"/>
              </p:cNvCxnSpPr>
              <p:nvPr/>
            </p:nvCxnSpPr>
            <p:spPr bwMode="auto">
              <a:xfrm>
                <a:off x="1288" y="1073"/>
                <a:ext cx="325" cy="24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45" name="Oval 8"/>
              <p:cNvSpPr>
                <a:spLocks noChangeArrowheads="1"/>
              </p:cNvSpPr>
              <p:nvPr/>
            </p:nvSpPr>
            <p:spPr bwMode="auto">
              <a:xfrm>
                <a:off x="1644" y="832"/>
                <a:ext cx="662" cy="241"/>
              </a:xfrm>
              <a:prstGeom prst="ellipse">
                <a:avLst/>
              </a:prstGeom>
              <a:solidFill>
                <a:srgbClr val="FFE7B7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49619" rIns="81638" bIns="40819" anchor="ctr" anchorCtr="1"/>
              <a:lstStyle>
                <a:lvl1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1pPr>
                <a:lvl2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defRPr/>
                </a:pPr>
                <a:r>
                  <a:rPr lang="es-VE" sz="998" dirty="0"/>
                  <a:t>Apellido</a:t>
                </a:r>
              </a:p>
            </p:txBody>
          </p:sp>
          <p:sp>
            <p:nvSpPr>
              <p:cNvPr id="46" name="Oval 9"/>
              <p:cNvSpPr>
                <a:spLocks noChangeArrowheads="1"/>
              </p:cNvSpPr>
              <p:nvPr/>
            </p:nvSpPr>
            <p:spPr bwMode="auto">
              <a:xfrm>
                <a:off x="1959" y="1100"/>
                <a:ext cx="633" cy="240"/>
              </a:xfrm>
              <a:prstGeom prst="ellipse">
                <a:avLst/>
              </a:prstGeom>
              <a:solidFill>
                <a:srgbClr val="FFE7B7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49619" rIns="81638" bIns="40819" anchor="ctr" anchorCtr="1"/>
              <a:lstStyle>
                <a:lvl1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1pPr>
                <a:lvl2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defRPr/>
                </a:pPr>
                <a:r>
                  <a:rPr lang="es-VE" sz="998"/>
                  <a:t>Dirección</a:t>
                </a:r>
              </a:p>
            </p:txBody>
          </p:sp>
          <p:cxnSp>
            <p:nvCxnSpPr>
              <p:cNvPr id="98319" name="AutoShape 10"/>
              <p:cNvCxnSpPr>
                <a:cxnSpLocks noChangeShapeType="1"/>
                <a:stCxn id="45" idx="4"/>
                <a:endCxn id="98312" idx="0"/>
              </p:cNvCxnSpPr>
              <p:nvPr/>
            </p:nvCxnSpPr>
            <p:spPr bwMode="auto">
              <a:xfrm flipH="1">
                <a:off x="1613" y="1073"/>
                <a:ext cx="363" cy="24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320" name="AutoShape 11"/>
              <p:cNvCxnSpPr>
                <a:cxnSpLocks noChangeShapeType="1"/>
                <a:stCxn id="46" idx="2"/>
                <a:endCxn id="98312" idx="0"/>
              </p:cNvCxnSpPr>
              <p:nvPr/>
            </p:nvCxnSpPr>
            <p:spPr bwMode="auto">
              <a:xfrm flipH="1">
                <a:off x="1613" y="1220"/>
                <a:ext cx="346" cy="9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49" name="Oval 12"/>
              <p:cNvSpPr>
                <a:spLocks noChangeArrowheads="1"/>
              </p:cNvSpPr>
              <p:nvPr/>
            </p:nvSpPr>
            <p:spPr bwMode="auto">
              <a:xfrm>
                <a:off x="1523" y="1678"/>
                <a:ext cx="180" cy="182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52019" rIns="81638" bIns="40819" anchor="ctr" anchorCtr="1"/>
              <a:lstStyle/>
              <a:p>
                <a:pPr algn="ctr"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s-VE" sz="1270" dirty="0">
                    <a:solidFill>
                      <a:srgbClr val="000000"/>
                    </a:solidFill>
                  </a:rPr>
                  <a:t>d</a:t>
                </a:r>
              </a:p>
            </p:txBody>
          </p:sp>
          <p:cxnSp>
            <p:nvCxnSpPr>
              <p:cNvPr id="98322" name="AutoShape 13"/>
              <p:cNvCxnSpPr>
                <a:cxnSpLocks noChangeShapeType="1"/>
                <a:stCxn id="98312" idx="2"/>
                <a:endCxn id="49" idx="0"/>
              </p:cNvCxnSpPr>
              <p:nvPr/>
            </p:nvCxnSpPr>
            <p:spPr bwMode="auto">
              <a:xfrm>
                <a:off x="1613" y="1557"/>
                <a:ext cx="0" cy="1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98323" name="AutoShape 14"/>
              <p:cNvSpPr>
                <a:spLocks noChangeArrowheads="1"/>
              </p:cNvSpPr>
              <p:nvPr/>
            </p:nvSpPr>
            <p:spPr bwMode="auto">
              <a:xfrm>
                <a:off x="434" y="2162"/>
                <a:ext cx="725" cy="241"/>
              </a:xfrm>
              <a:prstGeom prst="roundRect">
                <a:avLst>
                  <a:gd name="adj" fmla="val 412"/>
                </a:avLst>
              </a:prstGeom>
              <a:solidFill>
                <a:srgbClr val="ECECF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55220" rIns="81638" bIns="40819" anchor="ctr" anchorCtr="1"/>
              <a:lstStyle>
                <a:lvl1pPr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  <a:buFont typeface="Times New Roman" panose="02020603050405020304" pitchFamily="18" charset="0"/>
                  <a:buNone/>
                </a:pPr>
                <a:r>
                  <a:rPr lang="es-VE" sz="1400" b="1">
                    <a:solidFill>
                      <a:srgbClr val="000000"/>
                    </a:solidFill>
                    <a:cs typeface="DejaVu Sans" panose="020B0603030804020204" pitchFamily="34" charset="0"/>
                  </a:rPr>
                  <a:t>Empleado</a:t>
                </a:r>
              </a:p>
            </p:txBody>
          </p:sp>
          <p:sp>
            <p:nvSpPr>
              <p:cNvPr id="98324" name="AutoShape 15"/>
              <p:cNvSpPr>
                <a:spLocks noChangeArrowheads="1"/>
              </p:cNvSpPr>
              <p:nvPr/>
            </p:nvSpPr>
            <p:spPr bwMode="auto">
              <a:xfrm>
                <a:off x="2067" y="2162"/>
                <a:ext cx="725" cy="241"/>
              </a:xfrm>
              <a:prstGeom prst="roundRect">
                <a:avLst>
                  <a:gd name="adj" fmla="val 412"/>
                </a:avLst>
              </a:prstGeom>
              <a:solidFill>
                <a:srgbClr val="ECECF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55220" rIns="81638" bIns="40819" anchor="ctr" anchorCtr="1"/>
              <a:lstStyle>
                <a:lvl1pPr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  <a:buFont typeface="Times New Roman" panose="02020603050405020304" pitchFamily="18" charset="0"/>
                  <a:buNone/>
                </a:pPr>
                <a:r>
                  <a:rPr lang="es-VE" sz="1400" b="1">
                    <a:solidFill>
                      <a:srgbClr val="000000"/>
                    </a:solidFill>
                    <a:cs typeface="DejaVu Sans" panose="020B0603030804020204" pitchFamily="34" charset="0"/>
                  </a:rPr>
                  <a:t>Estudiante</a:t>
                </a:r>
              </a:p>
            </p:txBody>
          </p:sp>
          <p:sp>
            <p:nvSpPr>
              <p:cNvPr id="98325" name="AutoShape 16"/>
              <p:cNvSpPr>
                <a:spLocks noChangeArrowheads="1"/>
              </p:cNvSpPr>
              <p:nvPr/>
            </p:nvSpPr>
            <p:spPr bwMode="auto">
              <a:xfrm>
                <a:off x="1281" y="2162"/>
                <a:ext cx="664" cy="241"/>
              </a:xfrm>
              <a:prstGeom prst="roundRect">
                <a:avLst>
                  <a:gd name="adj" fmla="val 412"/>
                </a:avLst>
              </a:prstGeom>
              <a:solidFill>
                <a:srgbClr val="ECECF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55220" rIns="81638" bIns="40819" anchor="ctr" anchorCtr="1"/>
              <a:lstStyle>
                <a:lvl1pPr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  <a:buFont typeface="Times New Roman" panose="02020603050405020304" pitchFamily="18" charset="0"/>
                  <a:buNone/>
                </a:pPr>
                <a:r>
                  <a:rPr lang="es-VE" sz="1400" b="1">
                    <a:solidFill>
                      <a:srgbClr val="000000"/>
                    </a:solidFill>
                    <a:cs typeface="DejaVu Sans" panose="020B0603030804020204" pitchFamily="34" charset="0"/>
                  </a:rPr>
                  <a:t>Profesor</a:t>
                </a:r>
              </a:p>
            </p:txBody>
          </p:sp>
          <p:sp>
            <p:nvSpPr>
              <p:cNvPr id="54" name="Oval 17"/>
              <p:cNvSpPr>
                <a:spLocks noChangeArrowheads="1"/>
              </p:cNvSpPr>
              <p:nvPr/>
            </p:nvSpPr>
            <p:spPr bwMode="auto">
              <a:xfrm>
                <a:off x="253" y="1799"/>
                <a:ext cx="604" cy="241"/>
              </a:xfrm>
              <a:prstGeom prst="ellipse">
                <a:avLst/>
              </a:prstGeom>
              <a:solidFill>
                <a:srgbClr val="FFE7B7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49619" rIns="81638" bIns="40819" anchor="ctr" anchorCtr="1"/>
              <a:lstStyle>
                <a:lvl1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1pPr>
                <a:lvl2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defRPr/>
                </a:pPr>
                <a:r>
                  <a:rPr lang="es-VE" sz="998"/>
                  <a:t>Salario</a:t>
                </a:r>
              </a:p>
            </p:txBody>
          </p:sp>
          <p:sp>
            <p:nvSpPr>
              <p:cNvPr id="55" name="Oval 18"/>
              <p:cNvSpPr>
                <a:spLocks noChangeArrowheads="1"/>
              </p:cNvSpPr>
              <p:nvPr/>
            </p:nvSpPr>
            <p:spPr bwMode="auto">
              <a:xfrm>
                <a:off x="2371" y="1799"/>
                <a:ext cx="604" cy="241"/>
              </a:xfrm>
              <a:prstGeom prst="ellipse">
                <a:avLst/>
              </a:prstGeom>
              <a:solidFill>
                <a:srgbClr val="FFE7B7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49619" rIns="81638" bIns="40819" anchor="ctr" anchorCtr="1"/>
              <a:lstStyle>
                <a:lvl1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1pPr>
                <a:lvl2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defRPr/>
                </a:pPr>
                <a:r>
                  <a:rPr lang="es-VE" sz="998"/>
                  <a:t>Carrera</a:t>
                </a:r>
              </a:p>
            </p:txBody>
          </p:sp>
          <p:sp>
            <p:nvSpPr>
              <p:cNvPr id="56" name="Oval 19"/>
              <p:cNvSpPr>
                <a:spLocks noChangeArrowheads="1"/>
              </p:cNvSpPr>
              <p:nvPr/>
            </p:nvSpPr>
            <p:spPr bwMode="auto">
              <a:xfrm>
                <a:off x="1341" y="2463"/>
                <a:ext cx="814" cy="241"/>
              </a:xfrm>
              <a:prstGeom prst="ellipse">
                <a:avLst/>
              </a:prstGeom>
              <a:solidFill>
                <a:srgbClr val="FFE7B7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49619" rIns="81638" bIns="40819" anchor="ctr" anchorCtr="1"/>
              <a:lstStyle>
                <a:lvl1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1pPr>
                <a:lvl2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defRPr/>
                </a:pPr>
                <a:r>
                  <a:rPr lang="es-VE" sz="998" dirty="0" err="1"/>
                  <a:t>Costo_Hora</a:t>
                </a:r>
                <a:endParaRPr lang="es-VE" sz="998" dirty="0"/>
              </a:p>
            </p:txBody>
          </p:sp>
          <p:cxnSp>
            <p:nvCxnSpPr>
              <p:cNvPr id="98329" name="AutoShape 20"/>
              <p:cNvCxnSpPr>
                <a:cxnSpLocks noChangeShapeType="1"/>
                <a:stCxn id="98323" idx="0"/>
                <a:endCxn id="49" idx="4"/>
              </p:cNvCxnSpPr>
              <p:nvPr/>
            </p:nvCxnSpPr>
            <p:spPr bwMode="auto">
              <a:xfrm flipV="1">
                <a:off x="797" y="1860"/>
                <a:ext cx="816" cy="30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330" name="AutoShape 21"/>
              <p:cNvCxnSpPr>
                <a:cxnSpLocks noChangeShapeType="1"/>
                <a:stCxn id="98325" idx="0"/>
                <a:endCxn id="49" idx="4"/>
              </p:cNvCxnSpPr>
              <p:nvPr/>
            </p:nvCxnSpPr>
            <p:spPr bwMode="auto">
              <a:xfrm flipV="1">
                <a:off x="1613" y="1860"/>
                <a:ext cx="0" cy="30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331" name="AutoShape 22"/>
              <p:cNvCxnSpPr>
                <a:cxnSpLocks noChangeShapeType="1"/>
                <a:stCxn id="98324" idx="0"/>
                <a:endCxn id="49" idx="4"/>
              </p:cNvCxnSpPr>
              <p:nvPr/>
            </p:nvCxnSpPr>
            <p:spPr bwMode="auto">
              <a:xfrm flipH="1" flipV="1">
                <a:off x="1613" y="1860"/>
                <a:ext cx="815" cy="30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332" name="AutoShape 23"/>
              <p:cNvCxnSpPr>
                <a:cxnSpLocks noChangeShapeType="1"/>
                <a:stCxn id="55" idx="4"/>
                <a:endCxn id="98324" idx="3"/>
              </p:cNvCxnSpPr>
              <p:nvPr/>
            </p:nvCxnSpPr>
            <p:spPr bwMode="auto">
              <a:xfrm>
                <a:off x="2672" y="2041"/>
                <a:ext cx="0" cy="1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333" name="AutoShape 24"/>
              <p:cNvCxnSpPr>
                <a:cxnSpLocks noChangeShapeType="1"/>
                <a:stCxn id="98323" idx="1"/>
                <a:endCxn id="54" idx="4"/>
              </p:cNvCxnSpPr>
              <p:nvPr/>
            </p:nvCxnSpPr>
            <p:spPr bwMode="auto">
              <a:xfrm flipV="1">
                <a:off x="555" y="2041"/>
                <a:ext cx="0" cy="1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334" name="AutoShape 25"/>
              <p:cNvCxnSpPr>
                <a:cxnSpLocks noChangeShapeType="1"/>
                <a:stCxn id="56" idx="0"/>
                <a:endCxn id="98325" idx="2"/>
              </p:cNvCxnSpPr>
              <p:nvPr/>
            </p:nvCxnSpPr>
            <p:spPr bwMode="auto">
              <a:xfrm flipH="1" flipV="1">
                <a:off x="1613" y="2403"/>
                <a:ext cx="134" cy="6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63" name="Freeform 26"/>
              <p:cNvSpPr>
                <a:spLocks noChangeArrowheads="1"/>
              </p:cNvSpPr>
              <p:nvPr/>
            </p:nvSpPr>
            <p:spPr bwMode="auto">
              <a:xfrm>
                <a:off x="1523" y="1962"/>
                <a:ext cx="181" cy="272"/>
              </a:xfrm>
              <a:custGeom>
                <a:avLst/>
                <a:gdLst>
                  <a:gd name="T0" fmla="*/ 0 w 801"/>
                  <a:gd name="T1" fmla="*/ 0 h 1204"/>
                  <a:gd name="T2" fmla="*/ 9 w 801"/>
                  <a:gd name="T3" fmla="*/ 0 h 120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801" h="1204">
                    <a:moveTo>
                      <a:pt x="0" y="0"/>
                    </a:moveTo>
                    <a:cubicBezTo>
                      <a:pt x="400" y="1203"/>
                      <a:pt x="800" y="0"/>
                      <a:pt x="800" y="0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 sz="2177"/>
              </a:p>
            </p:txBody>
          </p:sp>
          <p:sp>
            <p:nvSpPr>
              <p:cNvPr id="64" name="Freeform 27"/>
              <p:cNvSpPr>
                <a:spLocks noChangeArrowheads="1"/>
              </p:cNvSpPr>
              <p:nvPr/>
            </p:nvSpPr>
            <p:spPr bwMode="auto">
              <a:xfrm>
                <a:off x="1067" y="1882"/>
                <a:ext cx="256" cy="258"/>
              </a:xfrm>
              <a:custGeom>
                <a:avLst/>
                <a:gdLst>
                  <a:gd name="T0" fmla="*/ 7 w 1135"/>
                  <a:gd name="T1" fmla="*/ 0 h 1134"/>
                  <a:gd name="T2" fmla="*/ 13 w 1135"/>
                  <a:gd name="T3" fmla="*/ 7 h 113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35" h="1134">
                    <a:moveTo>
                      <a:pt x="568" y="0"/>
                    </a:moveTo>
                    <a:cubicBezTo>
                      <a:pt x="0" y="1133"/>
                      <a:pt x="1134" y="566"/>
                      <a:pt x="1134" y="56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 sz="2177"/>
              </a:p>
            </p:txBody>
          </p:sp>
          <p:sp>
            <p:nvSpPr>
              <p:cNvPr id="65" name="Freeform 28"/>
              <p:cNvSpPr>
                <a:spLocks noChangeArrowheads="1"/>
              </p:cNvSpPr>
              <p:nvPr/>
            </p:nvSpPr>
            <p:spPr bwMode="auto">
              <a:xfrm>
                <a:off x="1896" y="1882"/>
                <a:ext cx="257" cy="258"/>
              </a:xfrm>
              <a:custGeom>
                <a:avLst/>
                <a:gdLst>
                  <a:gd name="T0" fmla="*/ 7 w 1136"/>
                  <a:gd name="T1" fmla="*/ 0 h 1134"/>
                  <a:gd name="T2" fmla="*/ 0 w 1136"/>
                  <a:gd name="T3" fmla="*/ 7 h 113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36" h="1134">
                    <a:moveTo>
                      <a:pt x="566" y="0"/>
                    </a:moveTo>
                    <a:cubicBezTo>
                      <a:pt x="1135" y="1133"/>
                      <a:pt x="0" y="565"/>
                      <a:pt x="0" y="565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 sz="2177"/>
              </a:p>
            </p:txBody>
          </p:sp>
        </p:grpSp>
        <p:sp>
          <p:nvSpPr>
            <p:cNvPr id="66" name="AutoShape 35"/>
            <p:cNvSpPr>
              <a:spLocks noChangeArrowheads="1"/>
            </p:cNvSpPr>
            <p:nvPr/>
          </p:nvSpPr>
          <p:spPr bwMode="auto">
            <a:xfrm rot="20400000" flipH="1">
              <a:off x="5030207" y="3031120"/>
              <a:ext cx="1451087" cy="325437"/>
            </a:xfrm>
            <a:prstGeom prst="rightArrow">
              <a:avLst>
                <a:gd name="adj1" fmla="val 50000"/>
                <a:gd name="adj2" fmla="val 91150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PE" sz="2177"/>
            </a:p>
          </p:txBody>
        </p:sp>
        <p:sp>
          <p:nvSpPr>
            <p:cNvPr id="67" name="Text Box 36"/>
            <p:cNvSpPr txBox="1">
              <a:spLocks noChangeArrowheads="1"/>
            </p:cNvSpPr>
            <p:nvPr/>
          </p:nvSpPr>
          <p:spPr bwMode="auto">
            <a:xfrm>
              <a:off x="6567026" y="2323095"/>
              <a:ext cx="2213146" cy="777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5220" rIns="81638" bIns="40819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defRPr/>
              </a:pPr>
              <a:r>
                <a:rPr lang="es-VE" sz="1633"/>
                <a:t>Aplica para</a:t>
              </a:r>
            </a:p>
            <a:p>
              <a:pPr eaLnBrk="1">
                <a:lnSpc>
                  <a:spcPct val="93000"/>
                </a:lnSpc>
                <a:defRPr/>
              </a:pPr>
              <a:r>
                <a:rPr lang="es-VE" sz="1633"/>
                <a:t>especializaciones</a:t>
              </a:r>
            </a:p>
            <a:p>
              <a:pPr eaLnBrk="1">
                <a:lnSpc>
                  <a:spcPct val="93000"/>
                </a:lnSpc>
                <a:defRPr/>
              </a:pPr>
              <a:r>
                <a:rPr lang="es-VE" sz="1633"/>
                <a:t>disjuntas y totales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2133600"/>
            <a:ext cx="7586663" cy="3983038"/>
          </a:xfrm>
        </p:spPr>
        <p:txBody>
          <a:bodyPr/>
          <a:lstStyle/>
          <a:p>
            <a:pPr marL="0" indent="0" eaLnBrk="1">
              <a:lnSpc>
                <a:spcPts val="3338"/>
              </a:lnSpc>
              <a:buClr>
                <a:srgbClr val="0E594D"/>
              </a:buClr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s-VE" sz="2400" b="1" i="1" u="sng"/>
              <a:t>Estrategia 3: </a:t>
            </a:r>
            <a:r>
              <a:rPr lang="es-VE" sz="2400"/>
              <a:t>Utilizar una misma relación R para la entidad padre E y para las entidades especializadas E</a:t>
            </a:r>
            <a:r>
              <a:rPr lang="es-VE" sz="2400" baseline="-33000"/>
              <a:t>i</a:t>
            </a:r>
            <a:r>
              <a:rPr lang="es-VE" sz="2400"/>
              <a:t>.</a:t>
            </a:r>
          </a:p>
          <a:p>
            <a:pPr lvl="2" eaLnBrk="1">
              <a:lnSpc>
                <a:spcPts val="3338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s-VE" sz="2000"/>
              <a:t>La relación R tiene todos los atributos de la entidad padre E </a:t>
            </a:r>
            <a:r>
              <a:rPr lang="es-VE" sz="2000" b="1" i="1" u="sng"/>
              <a:t>más</a:t>
            </a:r>
            <a:r>
              <a:rPr lang="es-VE" sz="2000"/>
              <a:t> todos los atributos todas las entidades especializadas E</a:t>
            </a:r>
            <a:r>
              <a:rPr lang="es-VE" sz="2000" baseline="-33000"/>
              <a:t>i</a:t>
            </a:r>
            <a:r>
              <a:rPr lang="es-VE" sz="2000"/>
              <a:t>.</a:t>
            </a:r>
          </a:p>
          <a:p>
            <a:pPr lvl="2" eaLnBrk="1">
              <a:lnSpc>
                <a:spcPts val="3338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s-VE" sz="2000"/>
              <a:t>Se crea un atributo adicional que define el “tipo” de entidad E</a:t>
            </a:r>
            <a:r>
              <a:rPr lang="es-VE" sz="2000" baseline="-33000"/>
              <a:t>i</a:t>
            </a:r>
            <a:r>
              <a:rPr lang="es-VE" sz="2000"/>
              <a:t> que representa una tupla en particular.</a:t>
            </a:r>
          </a:p>
          <a:p>
            <a:pPr lvl="2" eaLnBrk="1">
              <a:lnSpc>
                <a:spcPts val="3338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s-VE" sz="2000"/>
              <a:t>Aplica sólo a casos donde las subclases son disjuntas.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035050" y="1179513"/>
            <a:ext cx="8108950" cy="569912"/>
          </a:xfrm>
          <a:prstGeom prst="rect">
            <a:avLst/>
          </a:prstGeom>
        </p:spPr>
        <p:txBody>
          <a:bodyPr tIns="960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/>
            </a:pPr>
            <a:r>
              <a:rPr lang="es-VE" sz="3600" kern="0" dirty="0"/>
              <a:t>Transformación de Generalización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47" name="Text Box 3"/>
          <p:cNvSpPr txBox="1">
            <a:spLocks noChangeArrowheads="1"/>
          </p:cNvSpPr>
          <p:nvPr/>
        </p:nvSpPr>
        <p:spPr bwMode="auto">
          <a:xfrm>
            <a:off x="684213" y="5154613"/>
            <a:ext cx="7739062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220" rIns="81638" bIns="40819"/>
          <a:lstStyle>
            <a:lvl1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eaLnBrk="1">
              <a:lnSpc>
                <a:spcPct val="93000"/>
              </a:lnSpc>
              <a:defRPr/>
            </a:pPr>
            <a:r>
              <a:rPr lang="es-VE" sz="1633" b="1" dirty="0"/>
              <a:t>Persona</a:t>
            </a:r>
            <a:r>
              <a:rPr lang="es-VE" sz="1633" dirty="0"/>
              <a:t> (</a:t>
            </a:r>
            <a:r>
              <a:rPr lang="es-VE" sz="1633" u="sng" dirty="0" err="1">
                <a:solidFill>
                  <a:srgbClr val="FF0000"/>
                </a:solidFill>
              </a:rPr>
              <a:t>Dni</a:t>
            </a:r>
            <a:r>
              <a:rPr lang="es-VE" sz="1633" dirty="0"/>
              <a:t>, Nombre, Apellido, </a:t>
            </a:r>
            <a:r>
              <a:rPr lang="es-VE" sz="1633" dirty="0" err="1"/>
              <a:t>Dirección,</a:t>
            </a:r>
            <a:r>
              <a:rPr lang="es-VE" sz="1633" b="1" i="1" dirty="0" err="1"/>
              <a:t>Tipo</a:t>
            </a:r>
            <a:r>
              <a:rPr lang="es-VE" sz="1633" dirty="0"/>
              <a:t>, Salario, </a:t>
            </a:r>
            <a:r>
              <a:rPr lang="es-VE" sz="1633" dirty="0" err="1"/>
              <a:t>Costo_Hora</a:t>
            </a:r>
            <a:r>
              <a:rPr lang="es-VE" sz="1633" dirty="0"/>
              <a:t>, Carrera)</a:t>
            </a:r>
          </a:p>
        </p:txBody>
      </p:sp>
      <p:sp>
        <p:nvSpPr>
          <p:cNvPr id="102403" name="Text Box 35"/>
          <p:cNvSpPr txBox="1">
            <a:spLocks noChangeArrowheads="1"/>
          </p:cNvSpPr>
          <p:nvPr/>
        </p:nvSpPr>
        <p:spPr bwMode="auto">
          <a:xfrm>
            <a:off x="1249363" y="5538788"/>
            <a:ext cx="6923087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63219" rIns="81638" bIns="40819"/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s-VE" sz="1600">
                <a:solidFill>
                  <a:srgbClr val="000000"/>
                </a:solidFill>
                <a:cs typeface="DejaVu Sans" panose="020B0603030804020204" pitchFamily="34" charset="0"/>
              </a:rPr>
              <a:t>&lt;</a:t>
            </a:r>
            <a:r>
              <a:rPr lang="es-VE" sz="1600" u="sng">
                <a:solidFill>
                  <a:srgbClr val="000000"/>
                </a:solidFill>
                <a:cs typeface="DejaVu Sans" panose="020B0603030804020204" pitchFamily="34" charset="0"/>
              </a:rPr>
              <a:t>12453334</a:t>
            </a:r>
            <a:r>
              <a:rPr lang="es-VE" sz="1600">
                <a:solidFill>
                  <a:srgbClr val="000000"/>
                </a:solidFill>
                <a:cs typeface="DejaVu Sans" panose="020B0603030804020204" pitchFamily="34" charset="0"/>
              </a:rPr>
              <a:t>, Juan', 'Perez', 'Av. Los Cedros 356',0, 2000, </a:t>
            </a:r>
            <a:r>
              <a:rPr lang="es-VE" sz="1600" b="1" i="1">
                <a:solidFill>
                  <a:srgbClr val="800000"/>
                </a:solidFill>
                <a:cs typeface="DejaVu Sans" panose="020B0603030804020204" pitchFamily="34" charset="0"/>
              </a:rPr>
              <a:t>NULL</a:t>
            </a:r>
            <a:r>
              <a:rPr lang="es-VE" sz="1600">
                <a:solidFill>
                  <a:srgbClr val="000000"/>
                </a:solidFill>
                <a:cs typeface="DejaVu Sans" panose="020B0603030804020204" pitchFamily="34" charset="0"/>
              </a:rPr>
              <a:t>, </a:t>
            </a:r>
            <a:r>
              <a:rPr lang="es-VE" sz="1600" b="1" i="1">
                <a:solidFill>
                  <a:srgbClr val="800000"/>
                </a:solidFill>
                <a:cs typeface="DejaVu Sans" panose="020B0603030804020204" pitchFamily="34" charset="0"/>
              </a:rPr>
              <a:t>NULL</a:t>
            </a:r>
            <a:r>
              <a:rPr lang="es-VE" sz="1600">
                <a:solidFill>
                  <a:srgbClr val="000000"/>
                </a:solidFill>
                <a:cs typeface="DejaVu Sans" panose="020B0603030804020204" pitchFamily="34" charset="0"/>
              </a:rPr>
              <a:t>&gt;</a:t>
            </a:r>
          </a:p>
        </p:txBody>
      </p:sp>
      <p:sp>
        <p:nvSpPr>
          <p:cNvPr id="37" name="Rectangle 1"/>
          <p:cNvSpPr txBox="1">
            <a:spLocks noChangeArrowheads="1"/>
          </p:cNvSpPr>
          <p:nvPr/>
        </p:nvSpPr>
        <p:spPr>
          <a:xfrm>
            <a:off x="1135063" y="644525"/>
            <a:ext cx="8108950" cy="569913"/>
          </a:xfrm>
          <a:prstGeom prst="rect">
            <a:avLst/>
          </a:prstGeom>
        </p:spPr>
        <p:txBody>
          <a:bodyPr tIns="960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/>
            </a:pPr>
            <a:r>
              <a:rPr lang="es-VE" sz="3600" kern="0" dirty="0"/>
              <a:t>Transformación de Generalización</a:t>
            </a:r>
          </a:p>
          <a:p>
            <a:pPr algn="l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/>
            </a:pPr>
            <a:r>
              <a:rPr lang="es-VE" sz="3600" kern="0" dirty="0"/>
              <a:t>Estrategia 3 </a:t>
            </a:r>
          </a:p>
        </p:txBody>
      </p:sp>
      <p:grpSp>
        <p:nvGrpSpPr>
          <p:cNvPr id="102405" name="Grupo 37"/>
          <p:cNvGrpSpPr>
            <a:grpSpLocks/>
          </p:cNvGrpSpPr>
          <p:nvPr/>
        </p:nvGrpSpPr>
        <p:grpSpPr bwMode="auto">
          <a:xfrm>
            <a:off x="2268538" y="2079625"/>
            <a:ext cx="6511925" cy="2695575"/>
            <a:chOff x="2267744" y="2080207"/>
            <a:chExt cx="6512428" cy="2695575"/>
          </a:xfrm>
        </p:grpSpPr>
        <p:grpSp>
          <p:nvGrpSpPr>
            <p:cNvPr id="102407" name="Group 2"/>
            <p:cNvGrpSpPr>
              <a:grpSpLocks/>
            </p:cNvGrpSpPr>
            <p:nvPr/>
          </p:nvGrpSpPr>
          <p:grpSpPr bwMode="auto">
            <a:xfrm>
              <a:off x="2267744" y="2080207"/>
              <a:ext cx="4335462" cy="2695575"/>
              <a:chOff x="253" y="832"/>
              <a:chExt cx="2720" cy="1872"/>
            </a:xfrm>
          </p:grpSpPr>
          <p:sp>
            <p:nvSpPr>
              <p:cNvPr id="102410" name="AutoShape 3"/>
              <p:cNvSpPr>
                <a:spLocks noChangeArrowheads="1"/>
              </p:cNvSpPr>
              <p:nvPr/>
            </p:nvSpPr>
            <p:spPr bwMode="auto">
              <a:xfrm>
                <a:off x="1281" y="1316"/>
                <a:ext cx="664" cy="241"/>
              </a:xfrm>
              <a:prstGeom prst="roundRect">
                <a:avLst>
                  <a:gd name="adj" fmla="val 412"/>
                </a:avLst>
              </a:prstGeom>
              <a:solidFill>
                <a:srgbClr val="ECECF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55220" rIns="81638" bIns="40819" anchor="ctr" anchorCtr="1"/>
              <a:lstStyle>
                <a:lvl1pPr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  <a:buFont typeface="Times New Roman" panose="02020603050405020304" pitchFamily="18" charset="0"/>
                  <a:buNone/>
                </a:pPr>
                <a:r>
                  <a:rPr lang="es-VE" sz="1400" b="1">
                    <a:solidFill>
                      <a:srgbClr val="000000"/>
                    </a:solidFill>
                    <a:cs typeface="DejaVu Sans" panose="020B0603030804020204" pitchFamily="34" charset="0"/>
                  </a:rPr>
                  <a:t>Persona</a:t>
                </a:r>
              </a:p>
            </p:txBody>
          </p:sp>
          <p:sp>
            <p:nvSpPr>
              <p:cNvPr id="43" name="Oval 4"/>
              <p:cNvSpPr>
                <a:spLocks noChangeArrowheads="1"/>
              </p:cNvSpPr>
              <p:nvPr/>
            </p:nvSpPr>
            <p:spPr bwMode="auto">
              <a:xfrm>
                <a:off x="737" y="1075"/>
                <a:ext cx="483" cy="240"/>
              </a:xfrm>
              <a:prstGeom prst="ellipse">
                <a:avLst/>
              </a:prstGeom>
              <a:solidFill>
                <a:srgbClr val="FFE7B7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49619" rIns="81638" bIns="40819" anchor="ctr" anchorCtr="1"/>
              <a:lstStyle>
                <a:lvl1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1pPr>
                <a:lvl2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defRPr/>
                </a:pPr>
                <a:r>
                  <a:rPr lang="es-VE" sz="998" u="sng"/>
                  <a:t>Dni</a:t>
                </a:r>
              </a:p>
            </p:txBody>
          </p:sp>
          <p:sp>
            <p:nvSpPr>
              <p:cNvPr id="44" name="Oval 5"/>
              <p:cNvSpPr>
                <a:spLocks noChangeArrowheads="1"/>
              </p:cNvSpPr>
              <p:nvPr/>
            </p:nvSpPr>
            <p:spPr bwMode="auto">
              <a:xfrm>
                <a:off x="995" y="832"/>
                <a:ext cx="587" cy="241"/>
              </a:xfrm>
              <a:prstGeom prst="ellipse">
                <a:avLst/>
              </a:prstGeom>
              <a:solidFill>
                <a:srgbClr val="FFE7B7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49619" rIns="81638" bIns="40819" anchor="ctr" anchorCtr="1"/>
              <a:lstStyle>
                <a:lvl1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1pPr>
                <a:lvl2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defRPr/>
                </a:pPr>
                <a:r>
                  <a:rPr lang="es-VE" sz="998"/>
                  <a:t>Nombre</a:t>
                </a:r>
              </a:p>
            </p:txBody>
          </p:sp>
          <p:cxnSp>
            <p:nvCxnSpPr>
              <p:cNvPr id="102413" name="AutoShape 6"/>
              <p:cNvCxnSpPr>
                <a:cxnSpLocks noChangeShapeType="1"/>
                <a:stCxn id="43" idx="6"/>
                <a:endCxn id="102410" idx="0"/>
              </p:cNvCxnSpPr>
              <p:nvPr/>
            </p:nvCxnSpPr>
            <p:spPr bwMode="auto">
              <a:xfrm>
                <a:off x="1220" y="1195"/>
                <a:ext cx="392" cy="1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414" name="AutoShape 7"/>
              <p:cNvCxnSpPr>
                <a:cxnSpLocks noChangeShapeType="1"/>
                <a:stCxn id="44" idx="4"/>
                <a:endCxn id="102410" idx="0"/>
              </p:cNvCxnSpPr>
              <p:nvPr/>
            </p:nvCxnSpPr>
            <p:spPr bwMode="auto">
              <a:xfrm>
                <a:off x="1288" y="1073"/>
                <a:ext cx="325" cy="24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47" name="Oval 8"/>
              <p:cNvSpPr>
                <a:spLocks noChangeArrowheads="1"/>
              </p:cNvSpPr>
              <p:nvPr/>
            </p:nvSpPr>
            <p:spPr bwMode="auto">
              <a:xfrm>
                <a:off x="1644" y="832"/>
                <a:ext cx="662" cy="241"/>
              </a:xfrm>
              <a:prstGeom prst="ellipse">
                <a:avLst/>
              </a:prstGeom>
              <a:solidFill>
                <a:srgbClr val="FFE7B7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49619" rIns="81638" bIns="40819" anchor="ctr" anchorCtr="1"/>
              <a:lstStyle>
                <a:lvl1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1pPr>
                <a:lvl2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defRPr/>
                </a:pPr>
                <a:r>
                  <a:rPr lang="es-VE" sz="998" dirty="0"/>
                  <a:t>Apellido</a:t>
                </a:r>
              </a:p>
            </p:txBody>
          </p:sp>
          <p:sp>
            <p:nvSpPr>
              <p:cNvPr id="48" name="Oval 9"/>
              <p:cNvSpPr>
                <a:spLocks noChangeArrowheads="1"/>
              </p:cNvSpPr>
              <p:nvPr/>
            </p:nvSpPr>
            <p:spPr bwMode="auto">
              <a:xfrm>
                <a:off x="1959" y="1100"/>
                <a:ext cx="633" cy="240"/>
              </a:xfrm>
              <a:prstGeom prst="ellipse">
                <a:avLst/>
              </a:prstGeom>
              <a:solidFill>
                <a:srgbClr val="FFE7B7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49619" rIns="81638" bIns="40819" anchor="ctr" anchorCtr="1"/>
              <a:lstStyle>
                <a:lvl1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1pPr>
                <a:lvl2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defRPr/>
                </a:pPr>
                <a:r>
                  <a:rPr lang="es-VE" sz="998"/>
                  <a:t>Dirección</a:t>
                </a:r>
              </a:p>
            </p:txBody>
          </p:sp>
          <p:cxnSp>
            <p:nvCxnSpPr>
              <p:cNvPr id="102417" name="AutoShape 10"/>
              <p:cNvCxnSpPr>
                <a:cxnSpLocks noChangeShapeType="1"/>
                <a:stCxn id="47" idx="4"/>
                <a:endCxn id="102410" idx="0"/>
              </p:cNvCxnSpPr>
              <p:nvPr/>
            </p:nvCxnSpPr>
            <p:spPr bwMode="auto">
              <a:xfrm flipH="1">
                <a:off x="1613" y="1073"/>
                <a:ext cx="363" cy="24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418" name="AutoShape 11"/>
              <p:cNvCxnSpPr>
                <a:cxnSpLocks noChangeShapeType="1"/>
                <a:stCxn id="48" idx="2"/>
                <a:endCxn id="102410" idx="0"/>
              </p:cNvCxnSpPr>
              <p:nvPr/>
            </p:nvCxnSpPr>
            <p:spPr bwMode="auto">
              <a:xfrm flipH="1">
                <a:off x="1613" y="1220"/>
                <a:ext cx="346" cy="9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51" name="Oval 12"/>
              <p:cNvSpPr>
                <a:spLocks noChangeArrowheads="1"/>
              </p:cNvSpPr>
              <p:nvPr/>
            </p:nvSpPr>
            <p:spPr bwMode="auto">
              <a:xfrm>
                <a:off x="1523" y="1678"/>
                <a:ext cx="180" cy="182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52019" rIns="81638" bIns="40819" anchor="ctr" anchorCtr="1"/>
              <a:lstStyle/>
              <a:p>
                <a:pPr algn="ctr"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s-VE" sz="1270" dirty="0">
                    <a:solidFill>
                      <a:srgbClr val="000000"/>
                    </a:solidFill>
                  </a:rPr>
                  <a:t>d</a:t>
                </a:r>
              </a:p>
            </p:txBody>
          </p:sp>
          <p:cxnSp>
            <p:nvCxnSpPr>
              <p:cNvPr id="102420" name="AutoShape 13"/>
              <p:cNvCxnSpPr>
                <a:cxnSpLocks noChangeShapeType="1"/>
                <a:stCxn id="102410" idx="2"/>
                <a:endCxn id="51" idx="0"/>
              </p:cNvCxnSpPr>
              <p:nvPr/>
            </p:nvCxnSpPr>
            <p:spPr bwMode="auto">
              <a:xfrm>
                <a:off x="1613" y="1557"/>
                <a:ext cx="0" cy="1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02421" name="AutoShape 14"/>
              <p:cNvSpPr>
                <a:spLocks noChangeArrowheads="1"/>
              </p:cNvSpPr>
              <p:nvPr/>
            </p:nvSpPr>
            <p:spPr bwMode="auto">
              <a:xfrm>
                <a:off x="434" y="2162"/>
                <a:ext cx="725" cy="241"/>
              </a:xfrm>
              <a:prstGeom prst="roundRect">
                <a:avLst>
                  <a:gd name="adj" fmla="val 412"/>
                </a:avLst>
              </a:prstGeom>
              <a:solidFill>
                <a:srgbClr val="ECECF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55220" rIns="81638" bIns="40819" anchor="ctr" anchorCtr="1"/>
              <a:lstStyle>
                <a:lvl1pPr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  <a:buFont typeface="Times New Roman" panose="02020603050405020304" pitchFamily="18" charset="0"/>
                  <a:buNone/>
                </a:pPr>
                <a:r>
                  <a:rPr lang="es-VE" sz="1400" b="1">
                    <a:solidFill>
                      <a:srgbClr val="000000"/>
                    </a:solidFill>
                    <a:cs typeface="DejaVu Sans" panose="020B0603030804020204" pitchFamily="34" charset="0"/>
                  </a:rPr>
                  <a:t>Empleado</a:t>
                </a:r>
              </a:p>
            </p:txBody>
          </p:sp>
          <p:sp>
            <p:nvSpPr>
              <p:cNvPr id="102422" name="AutoShape 15"/>
              <p:cNvSpPr>
                <a:spLocks noChangeArrowheads="1"/>
              </p:cNvSpPr>
              <p:nvPr/>
            </p:nvSpPr>
            <p:spPr bwMode="auto">
              <a:xfrm>
                <a:off x="2067" y="2162"/>
                <a:ext cx="725" cy="241"/>
              </a:xfrm>
              <a:prstGeom prst="roundRect">
                <a:avLst>
                  <a:gd name="adj" fmla="val 412"/>
                </a:avLst>
              </a:prstGeom>
              <a:solidFill>
                <a:srgbClr val="ECECF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55220" rIns="81638" bIns="40819" anchor="ctr" anchorCtr="1"/>
              <a:lstStyle>
                <a:lvl1pPr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  <a:buFont typeface="Times New Roman" panose="02020603050405020304" pitchFamily="18" charset="0"/>
                  <a:buNone/>
                </a:pPr>
                <a:r>
                  <a:rPr lang="es-VE" sz="1400" b="1">
                    <a:solidFill>
                      <a:srgbClr val="000000"/>
                    </a:solidFill>
                    <a:cs typeface="DejaVu Sans" panose="020B0603030804020204" pitchFamily="34" charset="0"/>
                  </a:rPr>
                  <a:t>Estudiante</a:t>
                </a:r>
              </a:p>
            </p:txBody>
          </p:sp>
          <p:sp>
            <p:nvSpPr>
              <p:cNvPr id="102423" name="AutoShape 16"/>
              <p:cNvSpPr>
                <a:spLocks noChangeArrowheads="1"/>
              </p:cNvSpPr>
              <p:nvPr/>
            </p:nvSpPr>
            <p:spPr bwMode="auto">
              <a:xfrm>
                <a:off x="1281" y="2162"/>
                <a:ext cx="664" cy="241"/>
              </a:xfrm>
              <a:prstGeom prst="roundRect">
                <a:avLst>
                  <a:gd name="adj" fmla="val 412"/>
                </a:avLst>
              </a:prstGeom>
              <a:solidFill>
                <a:srgbClr val="ECECF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55220" rIns="81638" bIns="40819" anchor="ctr" anchorCtr="1"/>
              <a:lstStyle>
                <a:lvl1pPr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  <a:buFont typeface="Times New Roman" panose="02020603050405020304" pitchFamily="18" charset="0"/>
                  <a:buNone/>
                </a:pPr>
                <a:r>
                  <a:rPr lang="es-VE" sz="1400" b="1">
                    <a:solidFill>
                      <a:srgbClr val="000000"/>
                    </a:solidFill>
                    <a:cs typeface="DejaVu Sans" panose="020B0603030804020204" pitchFamily="34" charset="0"/>
                  </a:rPr>
                  <a:t>Profesor</a:t>
                </a:r>
              </a:p>
            </p:txBody>
          </p:sp>
          <p:sp>
            <p:nvSpPr>
              <p:cNvPr id="56" name="Oval 17"/>
              <p:cNvSpPr>
                <a:spLocks noChangeArrowheads="1"/>
              </p:cNvSpPr>
              <p:nvPr/>
            </p:nvSpPr>
            <p:spPr bwMode="auto">
              <a:xfrm>
                <a:off x="253" y="1799"/>
                <a:ext cx="604" cy="241"/>
              </a:xfrm>
              <a:prstGeom prst="ellipse">
                <a:avLst/>
              </a:prstGeom>
              <a:solidFill>
                <a:srgbClr val="FFE7B7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49619" rIns="81638" bIns="40819" anchor="ctr" anchorCtr="1"/>
              <a:lstStyle>
                <a:lvl1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1pPr>
                <a:lvl2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defRPr/>
                </a:pPr>
                <a:r>
                  <a:rPr lang="es-VE" sz="998"/>
                  <a:t>Salario</a:t>
                </a:r>
              </a:p>
            </p:txBody>
          </p:sp>
          <p:sp>
            <p:nvSpPr>
              <p:cNvPr id="57" name="Oval 18"/>
              <p:cNvSpPr>
                <a:spLocks noChangeArrowheads="1"/>
              </p:cNvSpPr>
              <p:nvPr/>
            </p:nvSpPr>
            <p:spPr bwMode="auto">
              <a:xfrm>
                <a:off x="2371" y="1799"/>
                <a:ext cx="604" cy="241"/>
              </a:xfrm>
              <a:prstGeom prst="ellipse">
                <a:avLst/>
              </a:prstGeom>
              <a:solidFill>
                <a:srgbClr val="FFE7B7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49619" rIns="81638" bIns="40819" anchor="ctr" anchorCtr="1"/>
              <a:lstStyle>
                <a:lvl1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1pPr>
                <a:lvl2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defRPr/>
                </a:pPr>
                <a:r>
                  <a:rPr lang="es-VE" sz="998"/>
                  <a:t>Carrera</a:t>
                </a:r>
              </a:p>
            </p:txBody>
          </p:sp>
          <p:sp>
            <p:nvSpPr>
              <p:cNvPr id="58" name="Oval 19"/>
              <p:cNvSpPr>
                <a:spLocks noChangeArrowheads="1"/>
              </p:cNvSpPr>
              <p:nvPr/>
            </p:nvSpPr>
            <p:spPr bwMode="auto">
              <a:xfrm>
                <a:off x="1341" y="2463"/>
                <a:ext cx="814" cy="241"/>
              </a:xfrm>
              <a:prstGeom prst="ellipse">
                <a:avLst/>
              </a:prstGeom>
              <a:solidFill>
                <a:srgbClr val="FFE7B7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49619" rIns="81638" bIns="40819" anchor="ctr" anchorCtr="1"/>
              <a:lstStyle>
                <a:lvl1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1pPr>
                <a:lvl2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defRPr/>
                </a:pPr>
                <a:r>
                  <a:rPr lang="es-VE" sz="998" dirty="0" err="1"/>
                  <a:t>Costo_Hora</a:t>
                </a:r>
                <a:endParaRPr lang="es-VE" sz="998" dirty="0"/>
              </a:p>
            </p:txBody>
          </p:sp>
          <p:cxnSp>
            <p:nvCxnSpPr>
              <p:cNvPr id="102427" name="AutoShape 20"/>
              <p:cNvCxnSpPr>
                <a:cxnSpLocks noChangeShapeType="1"/>
                <a:stCxn id="102421" idx="0"/>
                <a:endCxn id="51" idx="4"/>
              </p:cNvCxnSpPr>
              <p:nvPr/>
            </p:nvCxnSpPr>
            <p:spPr bwMode="auto">
              <a:xfrm flipV="1">
                <a:off x="797" y="1860"/>
                <a:ext cx="816" cy="30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428" name="AutoShape 21"/>
              <p:cNvCxnSpPr>
                <a:cxnSpLocks noChangeShapeType="1"/>
                <a:stCxn id="102423" idx="0"/>
                <a:endCxn id="51" idx="4"/>
              </p:cNvCxnSpPr>
              <p:nvPr/>
            </p:nvCxnSpPr>
            <p:spPr bwMode="auto">
              <a:xfrm flipV="1">
                <a:off x="1613" y="1860"/>
                <a:ext cx="0" cy="30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429" name="AutoShape 22"/>
              <p:cNvCxnSpPr>
                <a:cxnSpLocks noChangeShapeType="1"/>
                <a:stCxn id="102422" idx="0"/>
                <a:endCxn id="51" idx="4"/>
              </p:cNvCxnSpPr>
              <p:nvPr/>
            </p:nvCxnSpPr>
            <p:spPr bwMode="auto">
              <a:xfrm flipH="1" flipV="1">
                <a:off x="1613" y="1860"/>
                <a:ext cx="815" cy="30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430" name="AutoShape 23"/>
              <p:cNvCxnSpPr>
                <a:cxnSpLocks noChangeShapeType="1"/>
                <a:stCxn id="57" idx="4"/>
                <a:endCxn id="102422" idx="3"/>
              </p:cNvCxnSpPr>
              <p:nvPr/>
            </p:nvCxnSpPr>
            <p:spPr bwMode="auto">
              <a:xfrm>
                <a:off x="2672" y="2041"/>
                <a:ext cx="0" cy="1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431" name="AutoShape 24"/>
              <p:cNvCxnSpPr>
                <a:cxnSpLocks noChangeShapeType="1"/>
                <a:stCxn id="102421" idx="1"/>
                <a:endCxn id="56" idx="4"/>
              </p:cNvCxnSpPr>
              <p:nvPr/>
            </p:nvCxnSpPr>
            <p:spPr bwMode="auto">
              <a:xfrm flipV="1">
                <a:off x="555" y="2041"/>
                <a:ext cx="0" cy="1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432" name="AutoShape 25"/>
              <p:cNvCxnSpPr>
                <a:cxnSpLocks noChangeShapeType="1"/>
                <a:stCxn id="58" idx="0"/>
                <a:endCxn id="102423" idx="2"/>
              </p:cNvCxnSpPr>
              <p:nvPr/>
            </p:nvCxnSpPr>
            <p:spPr bwMode="auto">
              <a:xfrm flipH="1" flipV="1">
                <a:off x="1613" y="2403"/>
                <a:ext cx="134" cy="6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65" name="Freeform 26"/>
              <p:cNvSpPr>
                <a:spLocks noChangeArrowheads="1"/>
              </p:cNvSpPr>
              <p:nvPr/>
            </p:nvSpPr>
            <p:spPr bwMode="auto">
              <a:xfrm>
                <a:off x="1523" y="1962"/>
                <a:ext cx="181" cy="272"/>
              </a:xfrm>
              <a:custGeom>
                <a:avLst/>
                <a:gdLst>
                  <a:gd name="T0" fmla="*/ 0 w 801"/>
                  <a:gd name="T1" fmla="*/ 0 h 1204"/>
                  <a:gd name="T2" fmla="*/ 9 w 801"/>
                  <a:gd name="T3" fmla="*/ 0 h 120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801" h="1204">
                    <a:moveTo>
                      <a:pt x="0" y="0"/>
                    </a:moveTo>
                    <a:cubicBezTo>
                      <a:pt x="400" y="1203"/>
                      <a:pt x="800" y="0"/>
                      <a:pt x="800" y="0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 sz="2177"/>
              </a:p>
            </p:txBody>
          </p:sp>
          <p:sp>
            <p:nvSpPr>
              <p:cNvPr id="66" name="Freeform 27"/>
              <p:cNvSpPr>
                <a:spLocks noChangeArrowheads="1"/>
              </p:cNvSpPr>
              <p:nvPr/>
            </p:nvSpPr>
            <p:spPr bwMode="auto">
              <a:xfrm>
                <a:off x="1067" y="1882"/>
                <a:ext cx="256" cy="258"/>
              </a:xfrm>
              <a:custGeom>
                <a:avLst/>
                <a:gdLst>
                  <a:gd name="T0" fmla="*/ 7 w 1135"/>
                  <a:gd name="T1" fmla="*/ 0 h 1134"/>
                  <a:gd name="T2" fmla="*/ 13 w 1135"/>
                  <a:gd name="T3" fmla="*/ 7 h 113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35" h="1134">
                    <a:moveTo>
                      <a:pt x="568" y="0"/>
                    </a:moveTo>
                    <a:cubicBezTo>
                      <a:pt x="0" y="1133"/>
                      <a:pt x="1134" y="566"/>
                      <a:pt x="1134" y="56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 sz="2177"/>
              </a:p>
            </p:txBody>
          </p:sp>
          <p:sp>
            <p:nvSpPr>
              <p:cNvPr id="67" name="Freeform 28"/>
              <p:cNvSpPr>
                <a:spLocks noChangeArrowheads="1"/>
              </p:cNvSpPr>
              <p:nvPr/>
            </p:nvSpPr>
            <p:spPr bwMode="auto">
              <a:xfrm>
                <a:off x="1896" y="1882"/>
                <a:ext cx="257" cy="258"/>
              </a:xfrm>
              <a:custGeom>
                <a:avLst/>
                <a:gdLst>
                  <a:gd name="T0" fmla="*/ 7 w 1136"/>
                  <a:gd name="T1" fmla="*/ 0 h 1134"/>
                  <a:gd name="T2" fmla="*/ 0 w 1136"/>
                  <a:gd name="T3" fmla="*/ 7 h 113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36" h="1134">
                    <a:moveTo>
                      <a:pt x="566" y="0"/>
                    </a:moveTo>
                    <a:cubicBezTo>
                      <a:pt x="1135" y="1133"/>
                      <a:pt x="0" y="565"/>
                      <a:pt x="0" y="565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 sz="2177"/>
              </a:p>
            </p:txBody>
          </p:sp>
        </p:grpSp>
        <p:sp>
          <p:nvSpPr>
            <p:cNvPr id="40" name="AutoShape 35"/>
            <p:cNvSpPr>
              <a:spLocks noChangeArrowheads="1"/>
            </p:cNvSpPr>
            <p:nvPr/>
          </p:nvSpPr>
          <p:spPr bwMode="auto">
            <a:xfrm rot="20400000" flipH="1">
              <a:off x="5030207" y="3031120"/>
              <a:ext cx="1451087" cy="325437"/>
            </a:xfrm>
            <a:prstGeom prst="rightArrow">
              <a:avLst>
                <a:gd name="adj1" fmla="val 50000"/>
                <a:gd name="adj2" fmla="val 91150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PE" sz="2177"/>
            </a:p>
          </p:txBody>
        </p:sp>
        <p:sp>
          <p:nvSpPr>
            <p:cNvPr id="41" name="Text Box 36"/>
            <p:cNvSpPr txBox="1">
              <a:spLocks noChangeArrowheads="1"/>
            </p:cNvSpPr>
            <p:nvPr/>
          </p:nvSpPr>
          <p:spPr bwMode="auto">
            <a:xfrm>
              <a:off x="6567026" y="2323095"/>
              <a:ext cx="2213146" cy="777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5220" rIns="81638" bIns="40819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defRPr/>
              </a:pPr>
              <a:r>
                <a:rPr lang="es-VE" sz="1633" dirty="0"/>
                <a:t>Aplica sólo para</a:t>
              </a:r>
            </a:p>
            <a:p>
              <a:pPr eaLnBrk="1">
                <a:lnSpc>
                  <a:spcPct val="93000"/>
                </a:lnSpc>
                <a:defRPr/>
              </a:pPr>
              <a:r>
                <a:rPr lang="es-VE" sz="1633" dirty="0"/>
                <a:t>especializaciones</a:t>
              </a:r>
            </a:p>
            <a:p>
              <a:pPr eaLnBrk="1">
                <a:lnSpc>
                  <a:spcPct val="93000"/>
                </a:lnSpc>
                <a:defRPr/>
              </a:pPr>
              <a:r>
                <a:rPr lang="es-VE" sz="1633" dirty="0"/>
                <a:t>disjuntas </a:t>
              </a:r>
            </a:p>
          </p:txBody>
        </p:sp>
      </p:grpSp>
      <p:sp>
        <p:nvSpPr>
          <p:cNvPr id="102406" name="Rectángulo 1"/>
          <p:cNvSpPr>
            <a:spLocks noChangeArrowheads="1"/>
          </p:cNvSpPr>
          <p:nvPr/>
        </p:nvSpPr>
        <p:spPr bwMode="auto">
          <a:xfrm>
            <a:off x="139700" y="6161088"/>
            <a:ext cx="7964488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FontTx/>
              <a:buNone/>
            </a:pPr>
            <a:r>
              <a:rPr lang="es-VE" sz="1600">
                <a:latin typeface="Times New Roman" panose="02020603050405020304" pitchFamily="18" charset="0"/>
              </a:rPr>
              <a:t>* Donde </a:t>
            </a:r>
            <a:r>
              <a:rPr lang="es-VE" sz="1600" i="1">
                <a:latin typeface="Times New Roman" panose="02020603050405020304" pitchFamily="18" charset="0"/>
              </a:rPr>
              <a:t>Tipo</a:t>
            </a:r>
            <a:r>
              <a:rPr lang="es-VE" sz="1600">
                <a:latin typeface="Times New Roman" panose="02020603050405020304" pitchFamily="18" charset="0"/>
              </a:rPr>
              <a:t> puede ser 0 para la subclase Empleado, 1 para la subclase Profesor o 2 para la subclase Estudiante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36638" y="1916113"/>
            <a:ext cx="7808912" cy="4614862"/>
          </a:xfrm>
        </p:spPr>
        <p:txBody>
          <a:bodyPr/>
          <a:lstStyle/>
          <a:p>
            <a:pPr marL="97922" indent="0" eaLnBrk="1">
              <a:lnSpc>
                <a:spcPts val="3334"/>
              </a:lnSpc>
              <a:buClr>
                <a:schemeClr val="tx1"/>
              </a:buClr>
              <a:buFont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s-VE" sz="2540" b="1" i="1" u="sng" dirty="0"/>
              <a:t>Estrategia 4:</a:t>
            </a:r>
            <a:r>
              <a:rPr lang="es-VE" sz="2540" dirty="0"/>
              <a:t> Utilizar una misma relación R para la entidad padre E y para las entidades especializadas E</a:t>
            </a:r>
            <a:r>
              <a:rPr lang="es-VE" sz="2540" baseline="-33000" dirty="0"/>
              <a:t>i</a:t>
            </a:r>
            <a:r>
              <a:rPr lang="es-VE" sz="2540" dirty="0"/>
              <a:t>.</a:t>
            </a:r>
          </a:p>
          <a:p>
            <a:pPr marL="1379978" lvl="2" indent="-457200" eaLnBrk="1">
              <a:lnSpc>
                <a:spcPts val="3334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s-VE" sz="2000" dirty="0"/>
              <a:t>La relación R tiene todos los atributos de la entidad padre E </a:t>
            </a:r>
            <a:r>
              <a:rPr lang="es-VE" sz="2000" b="1" i="1" u="sng" dirty="0"/>
              <a:t>más</a:t>
            </a:r>
            <a:r>
              <a:rPr lang="es-VE" sz="2000" dirty="0"/>
              <a:t> todos los atributos todas las entidades especializadas E</a:t>
            </a:r>
            <a:r>
              <a:rPr lang="es-VE" sz="2000" baseline="-33000" dirty="0"/>
              <a:t>i</a:t>
            </a:r>
            <a:r>
              <a:rPr lang="es-VE" sz="2000" dirty="0"/>
              <a:t>. </a:t>
            </a:r>
          </a:p>
          <a:p>
            <a:pPr marL="1379978" lvl="2" indent="-457200" eaLnBrk="1">
              <a:lnSpc>
                <a:spcPts val="3334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s-VE" sz="2000" dirty="0"/>
              <a:t>Se crea un atributo booleano adicional por cada entidad especializada que define si una </a:t>
            </a:r>
            <a:r>
              <a:rPr lang="es-VE" sz="2000" dirty="0" err="1"/>
              <a:t>tupla</a:t>
            </a:r>
            <a:r>
              <a:rPr lang="es-VE" sz="2000" dirty="0"/>
              <a:t> en particular pertenece dicha entidad.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035050" y="1179513"/>
            <a:ext cx="8108950" cy="569912"/>
          </a:xfrm>
          <a:prstGeom prst="rect">
            <a:avLst/>
          </a:prstGeom>
        </p:spPr>
        <p:txBody>
          <a:bodyPr tIns="960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/>
            </a:pPr>
            <a:r>
              <a:rPr lang="es-VE" sz="3600" kern="0" dirty="0"/>
              <a:t>Transformación de Generalización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43" name="Text Box 3"/>
          <p:cNvSpPr txBox="1">
            <a:spLocks noChangeArrowheads="1"/>
          </p:cNvSpPr>
          <p:nvPr/>
        </p:nvSpPr>
        <p:spPr bwMode="auto">
          <a:xfrm>
            <a:off x="985838" y="4835525"/>
            <a:ext cx="9396412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220" rIns="81638" bIns="40819"/>
          <a:lstStyle>
            <a:lvl1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eaLnBrk="1">
              <a:lnSpc>
                <a:spcPct val="93000"/>
              </a:lnSpc>
              <a:defRPr/>
            </a:pPr>
            <a:r>
              <a:rPr lang="es-VE" sz="1633" b="1" dirty="0"/>
              <a:t>Persona</a:t>
            </a:r>
            <a:r>
              <a:rPr lang="es-VE" sz="1633" dirty="0"/>
              <a:t> (</a:t>
            </a:r>
            <a:r>
              <a:rPr lang="es-VE" sz="1633" u="sng" dirty="0" err="1">
                <a:solidFill>
                  <a:srgbClr val="FF0000"/>
                </a:solidFill>
              </a:rPr>
              <a:t>Dni</a:t>
            </a:r>
            <a:r>
              <a:rPr lang="es-VE" sz="1633" dirty="0"/>
              <a:t>, Nombre, Apellido, </a:t>
            </a:r>
            <a:r>
              <a:rPr lang="es-VE" sz="1633" dirty="0" err="1"/>
              <a:t>Dirección,</a:t>
            </a:r>
            <a:r>
              <a:rPr lang="es-VE" sz="1633" b="1" i="1" dirty="0" err="1"/>
              <a:t>Es_Empleado</a:t>
            </a:r>
            <a:r>
              <a:rPr lang="es-VE" sz="1633" dirty="0"/>
              <a:t>, Salario,  </a:t>
            </a:r>
            <a:r>
              <a:rPr lang="es-VE" sz="1633" b="1" i="1" dirty="0" err="1"/>
              <a:t>Es_Profesor</a:t>
            </a:r>
            <a:r>
              <a:rPr lang="es-VE" sz="1633" dirty="0"/>
              <a:t>, </a:t>
            </a:r>
          </a:p>
          <a:p>
            <a:pPr eaLnBrk="1">
              <a:lnSpc>
                <a:spcPct val="93000"/>
              </a:lnSpc>
              <a:defRPr/>
            </a:pPr>
            <a:r>
              <a:rPr lang="es-VE" sz="1633" dirty="0"/>
              <a:t>                </a:t>
            </a:r>
            <a:r>
              <a:rPr lang="es-VE" sz="1633" dirty="0" err="1"/>
              <a:t>Costo_Hora</a:t>
            </a:r>
            <a:r>
              <a:rPr lang="es-VE" sz="1633" dirty="0"/>
              <a:t>, </a:t>
            </a:r>
            <a:r>
              <a:rPr lang="es-VE" sz="1633" b="1" i="1" dirty="0" err="1"/>
              <a:t>Es_Estudiante</a:t>
            </a:r>
            <a:r>
              <a:rPr lang="es-VE" sz="1633" dirty="0"/>
              <a:t>, Carrera)</a:t>
            </a:r>
          </a:p>
        </p:txBody>
      </p:sp>
      <p:sp>
        <p:nvSpPr>
          <p:cNvPr id="106499" name="Text Box 5"/>
          <p:cNvSpPr txBox="1">
            <a:spLocks noChangeArrowheads="1"/>
          </p:cNvSpPr>
          <p:nvPr/>
        </p:nvSpPr>
        <p:spPr bwMode="auto">
          <a:xfrm>
            <a:off x="1362075" y="5541963"/>
            <a:ext cx="794226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8420" rIns="81638" bIns="40819"/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s-VE" sz="1400">
                <a:solidFill>
                  <a:srgbClr val="000000"/>
                </a:solidFill>
                <a:cs typeface="DejaVu Sans" panose="020B0603030804020204" pitchFamily="34" charset="0"/>
              </a:rPr>
              <a:t>&lt;</a:t>
            </a:r>
            <a:r>
              <a:rPr lang="es-VE" sz="1400" u="sng">
                <a:solidFill>
                  <a:srgbClr val="000000"/>
                </a:solidFill>
                <a:cs typeface="DejaVu Sans" panose="020B0603030804020204" pitchFamily="34" charset="0"/>
              </a:rPr>
              <a:t>12453334</a:t>
            </a:r>
            <a:r>
              <a:rPr lang="es-VE" sz="1400">
                <a:solidFill>
                  <a:srgbClr val="000000"/>
                </a:solidFill>
                <a:cs typeface="DejaVu Sans" panose="020B0603030804020204" pitchFamily="34" charset="0"/>
              </a:rPr>
              <a:t>, ‘Juan', 'Perez', 'Av. Los Cedros 356 ',true, 2000, true, 50, </a:t>
            </a:r>
            <a:r>
              <a:rPr lang="es-VE" sz="1400" b="1" i="1">
                <a:solidFill>
                  <a:srgbClr val="800000"/>
                </a:solidFill>
                <a:cs typeface="DejaVu Sans" panose="020B0603030804020204" pitchFamily="34" charset="0"/>
              </a:rPr>
              <a:t>false, NULL</a:t>
            </a:r>
            <a:r>
              <a:rPr lang="es-VE" sz="1400">
                <a:solidFill>
                  <a:srgbClr val="000000"/>
                </a:solidFill>
                <a:cs typeface="DejaVu Sans" panose="020B0603030804020204" pitchFamily="34" charset="0"/>
              </a:rPr>
              <a:t>&gt;</a:t>
            </a:r>
          </a:p>
        </p:txBody>
      </p:sp>
      <p:sp>
        <p:nvSpPr>
          <p:cNvPr id="37" name="Rectangle 1"/>
          <p:cNvSpPr txBox="1">
            <a:spLocks noChangeArrowheads="1"/>
          </p:cNvSpPr>
          <p:nvPr/>
        </p:nvSpPr>
        <p:spPr>
          <a:xfrm>
            <a:off x="1135063" y="644525"/>
            <a:ext cx="8108950" cy="569913"/>
          </a:xfrm>
          <a:prstGeom prst="rect">
            <a:avLst/>
          </a:prstGeom>
        </p:spPr>
        <p:txBody>
          <a:bodyPr tIns="960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l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/>
            </a:pPr>
            <a:r>
              <a:rPr lang="es-VE" sz="3600" kern="0" dirty="0"/>
              <a:t>Transformación de Generalización</a:t>
            </a:r>
          </a:p>
          <a:p>
            <a:pPr algn="l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/>
            </a:pPr>
            <a:r>
              <a:rPr lang="es-VE" sz="3600" kern="0" dirty="0"/>
              <a:t>Estrategia 4</a:t>
            </a:r>
          </a:p>
        </p:txBody>
      </p:sp>
      <p:grpSp>
        <p:nvGrpSpPr>
          <p:cNvPr id="106501" name="Grupo 37"/>
          <p:cNvGrpSpPr>
            <a:grpSpLocks/>
          </p:cNvGrpSpPr>
          <p:nvPr/>
        </p:nvGrpSpPr>
        <p:grpSpPr bwMode="auto">
          <a:xfrm>
            <a:off x="1933575" y="1985963"/>
            <a:ext cx="6511925" cy="2695575"/>
            <a:chOff x="2267744" y="2080207"/>
            <a:chExt cx="6512428" cy="2695575"/>
          </a:xfrm>
        </p:grpSpPr>
        <p:grpSp>
          <p:nvGrpSpPr>
            <p:cNvPr id="106503" name="Group 2"/>
            <p:cNvGrpSpPr>
              <a:grpSpLocks/>
            </p:cNvGrpSpPr>
            <p:nvPr/>
          </p:nvGrpSpPr>
          <p:grpSpPr bwMode="auto">
            <a:xfrm>
              <a:off x="2267744" y="2080207"/>
              <a:ext cx="4335462" cy="2695575"/>
              <a:chOff x="253" y="832"/>
              <a:chExt cx="2720" cy="1872"/>
            </a:xfrm>
          </p:grpSpPr>
          <p:sp>
            <p:nvSpPr>
              <p:cNvPr id="106506" name="AutoShape 3"/>
              <p:cNvSpPr>
                <a:spLocks noChangeArrowheads="1"/>
              </p:cNvSpPr>
              <p:nvPr/>
            </p:nvSpPr>
            <p:spPr bwMode="auto">
              <a:xfrm>
                <a:off x="1281" y="1316"/>
                <a:ext cx="664" cy="241"/>
              </a:xfrm>
              <a:prstGeom prst="roundRect">
                <a:avLst>
                  <a:gd name="adj" fmla="val 412"/>
                </a:avLst>
              </a:prstGeom>
              <a:solidFill>
                <a:srgbClr val="ECECF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55220" rIns="81638" bIns="40819" anchor="ctr" anchorCtr="1"/>
              <a:lstStyle>
                <a:lvl1pPr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  <a:buFont typeface="Times New Roman" panose="02020603050405020304" pitchFamily="18" charset="0"/>
                  <a:buNone/>
                </a:pPr>
                <a:r>
                  <a:rPr lang="es-VE" sz="1400" b="1">
                    <a:solidFill>
                      <a:srgbClr val="000000"/>
                    </a:solidFill>
                    <a:cs typeface="DejaVu Sans" panose="020B0603030804020204" pitchFamily="34" charset="0"/>
                  </a:rPr>
                  <a:t>Persona</a:t>
                </a:r>
              </a:p>
            </p:txBody>
          </p:sp>
          <p:sp>
            <p:nvSpPr>
              <p:cNvPr id="43" name="Oval 4"/>
              <p:cNvSpPr>
                <a:spLocks noChangeArrowheads="1"/>
              </p:cNvSpPr>
              <p:nvPr/>
            </p:nvSpPr>
            <p:spPr bwMode="auto">
              <a:xfrm>
                <a:off x="737" y="1075"/>
                <a:ext cx="483" cy="240"/>
              </a:xfrm>
              <a:prstGeom prst="ellipse">
                <a:avLst/>
              </a:prstGeom>
              <a:solidFill>
                <a:srgbClr val="FFE7B7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49619" rIns="81638" bIns="40819" anchor="ctr" anchorCtr="1"/>
              <a:lstStyle>
                <a:lvl1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1pPr>
                <a:lvl2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defRPr/>
                </a:pPr>
                <a:r>
                  <a:rPr lang="es-VE" sz="998" u="sng"/>
                  <a:t>Dni</a:t>
                </a:r>
              </a:p>
            </p:txBody>
          </p:sp>
          <p:sp>
            <p:nvSpPr>
              <p:cNvPr id="44" name="Oval 5"/>
              <p:cNvSpPr>
                <a:spLocks noChangeArrowheads="1"/>
              </p:cNvSpPr>
              <p:nvPr/>
            </p:nvSpPr>
            <p:spPr bwMode="auto">
              <a:xfrm>
                <a:off x="995" y="832"/>
                <a:ext cx="587" cy="241"/>
              </a:xfrm>
              <a:prstGeom prst="ellipse">
                <a:avLst/>
              </a:prstGeom>
              <a:solidFill>
                <a:srgbClr val="FFE7B7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49619" rIns="81638" bIns="40819" anchor="ctr" anchorCtr="1"/>
              <a:lstStyle>
                <a:lvl1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1pPr>
                <a:lvl2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defRPr/>
                </a:pPr>
                <a:r>
                  <a:rPr lang="es-VE" sz="998"/>
                  <a:t>Nombre</a:t>
                </a:r>
              </a:p>
            </p:txBody>
          </p:sp>
          <p:cxnSp>
            <p:nvCxnSpPr>
              <p:cNvPr id="106509" name="AutoShape 6"/>
              <p:cNvCxnSpPr>
                <a:cxnSpLocks noChangeShapeType="1"/>
                <a:stCxn id="43" idx="6"/>
                <a:endCxn id="106506" idx="0"/>
              </p:cNvCxnSpPr>
              <p:nvPr/>
            </p:nvCxnSpPr>
            <p:spPr bwMode="auto">
              <a:xfrm>
                <a:off x="1220" y="1195"/>
                <a:ext cx="392" cy="1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510" name="AutoShape 7"/>
              <p:cNvCxnSpPr>
                <a:cxnSpLocks noChangeShapeType="1"/>
                <a:stCxn id="44" idx="4"/>
                <a:endCxn id="106506" idx="0"/>
              </p:cNvCxnSpPr>
              <p:nvPr/>
            </p:nvCxnSpPr>
            <p:spPr bwMode="auto">
              <a:xfrm>
                <a:off x="1288" y="1073"/>
                <a:ext cx="325" cy="24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47" name="Oval 8"/>
              <p:cNvSpPr>
                <a:spLocks noChangeArrowheads="1"/>
              </p:cNvSpPr>
              <p:nvPr/>
            </p:nvSpPr>
            <p:spPr bwMode="auto">
              <a:xfrm>
                <a:off x="1644" y="832"/>
                <a:ext cx="662" cy="241"/>
              </a:xfrm>
              <a:prstGeom prst="ellipse">
                <a:avLst/>
              </a:prstGeom>
              <a:solidFill>
                <a:srgbClr val="FFE7B7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49619" rIns="81638" bIns="40819" anchor="ctr" anchorCtr="1"/>
              <a:lstStyle>
                <a:lvl1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1pPr>
                <a:lvl2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defRPr/>
                </a:pPr>
                <a:r>
                  <a:rPr lang="es-VE" sz="998" dirty="0"/>
                  <a:t>Apellido</a:t>
                </a:r>
              </a:p>
            </p:txBody>
          </p:sp>
          <p:sp>
            <p:nvSpPr>
              <p:cNvPr id="48" name="Oval 9"/>
              <p:cNvSpPr>
                <a:spLocks noChangeArrowheads="1"/>
              </p:cNvSpPr>
              <p:nvPr/>
            </p:nvSpPr>
            <p:spPr bwMode="auto">
              <a:xfrm>
                <a:off x="1959" y="1100"/>
                <a:ext cx="633" cy="240"/>
              </a:xfrm>
              <a:prstGeom prst="ellipse">
                <a:avLst/>
              </a:prstGeom>
              <a:solidFill>
                <a:srgbClr val="FFE7B7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49619" rIns="81638" bIns="40819" anchor="ctr" anchorCtr="1"/>
              <a:lstStyle>
                <a:lvl1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1pPr>
                <a:lvl2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defRPr/>
                </a:pPr>
                <a:r>
                  <a:rPr lang="es-VE" sz="998"/>
                  <a:t>Dirección</a:t>
                </a:r>
              </a:p>
            </p:txBody>
          </p:sp>
          <p:cxnSp>
            <p:nvCxnSpPr>
              <p:cNvPr id="106513" name="AutoShape 10"/>
              <p:cNvCxnSpPr>
                <a:cxnSpLocks noChangeShapeType="1"/>
                <a:stCxn id="47" idx="4"/>
                <a:endCxn id="106506" idx="0"/>
              </p:cNvCxnSpPr>
              <p:nvPr/>
            </p:nvCxnSpPr>
            <p:spPr bwMode="auto">
              <a:xfrm flipH="1">
                <a:off x="1613" y="1073"/>
                <a:ext cx="363" cy="24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514" name="AutoShape 11"/>
              <p:cNvCxnSpPr>
                <a:cxnSpLocks noChangeShapeType="1"/>
                <a:stCxn id="48" idx="2"/>
                <a:endCxn id="106506" idx="0"/>
              </p:cNvCxnSpPr>
              <p:nvPr/>
            </p:nvCxnSpPr>
            <p:spPr bwMode="auto">
              <a:xfrm flipH="1">
                <a:off x="1613" y="1220"/>
                <a:ext cx="346" cy="9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51" name="Oval 12"/>
              <p:cNvSpPr>
                <a:spLocks noChangeArrowheads="1"/>
              </p:cNvSpPr>
              <p:nvPr/>
            </p:nvSpPr>
            <p:spPr bwMode="auto">
              <a:xfrm>
                <a:off x="1523" y="1678"/>
                <a:ext cx="180" cy="182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52019" rIns="81638" bIns="40819" anchor="ctr" anchorCtr="1"/>
              <a:lstStyle/>
              <a:p>
                <a:pPr algn="ctr"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r>
                  <a:rPr lang="es-VE" sz="1270" dirty="0">
                    <a:solidFill>
                      <a:srgbClr val="000000"/>
                    </a:solidFill>
                  </a:rPr>
                  <a:t>d</a:t>
                </a:r>
              </a:p>
            </p:txBody>
          </p:sp>
          <p:cxnSp>
            <p:nvCxnSpPr>
              <p:cNvPr id="106516" name="AutoShape 13"/>
              <p:cNvCxnSpPr>
                <a:cxnSpLocks noChangeShapeType="1"/>
                <a:stCxn id="106506" idx="2"/>
                <a:endCxn id="51" idx="0"/>
              </p:cNvCxnSpPr>
              <p:nvPr/>
            </p:nvCxnSpPr>
            <p:spPr bwMode="auto">
              <a:xfrm>
                <a:off x="1613" y="1557"/>
                <a:ext cx="0" cy="1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06517" name="AutoShape 14"/>
              <p:cNvSpPr>
                <a:spLocks noChangeArrowheads="1"/>
              </p:cNvSpPr>
              <p:nvPr/>
            </p:nvSpPr>
            <p:spPr bwMode="auto">
              <a:xfrm>
                <a:off x="434" y="2162"/>
                <a:ext cx="725" cy="241"/>
              </a:xfrm>
              <a:prstGeom prst="roundRect">
                <a:avLst>
                  <a:gd name="adj" fmla="val 412"/>
                </a:avLst>
              </a:prstGeom>
              <a:solidFill>
                <a:srgbClr val="ECECF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55220" rIns="81638" bIns="40819" anchor="ctr" anchorCtr="1"/>
              <a:lstStyle>
                <a:lvl1pPr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  <a:buFont typeface="Times New Roman" panose="02020603050405020304" pitchFamily="18" charset="0"/>
                  <a:buNone/>
                </a:pPr>
                <a:r>
                  <a:rPr lang="es-VE" sz="1400" b="1">
                    <a:solidFill>
                      <a:srgbClr val="000000"/>
                    </a:solidFill>
                    <a:cs typeface="DejaVu Sans" panose="020B0603030804020204" pitchFamily="34" charset="0"/>
                  </a:rPr>
                  <a:t>Empleado</a:t>
                </a:r>
              </a:p>
            </p:txBody>
          </p:sp>
          <p:sp>
            <p:nvSpPr>
              <p:cNvPr id="106518" name="AutoShape 15"/>
              <p:cNvSpPr>
                <a:spLocks noChangeArrowheads="1"/>
              </p:cNvSpPr>
              <p:nvPr/>
            </p:nvSpPr>
            <p:spPr bwMode="auto">
              <a:xfrm>
                <a:off x="2067" y="2162"/>
                <a:ext cx="725" cy="241"/>
              </a:xfrm>
              <a:prstGeom prst="roundRect">
                <a:avLst>
                  <a:gd name="adj" fmla="val 412"/>
                </a:avLst>
              </a:prstGeom>
              <a:solidFill>
                <a:srgbClr val="ECECF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55220" rIns="81638" bIns="40819" anchor="ctr" anchorCtr="1"/>
              <a:lstStyle>
                <a:lvl1pPr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  <a:buFont typeface="Times New Roman" panose="02020603050405020304" pitchFamily="18" charset="0"/>
                  <a:buNone/>
                </a:pPr>
                <a:r>
                  <a:rPr lang="es-VE" sz="1400" b="1">
                    <a:solidFill>
                      <a:srgbClr val="000000"/>
                    </a:solidFill>
                    <a:cs typeface="DejaVu Sans" panose="020B0603030804020204" pitchFamily="34" charset="0"/>
                  </a:rPr>
                  <a:t>Estudiante</a:t>
                </a:r>
              </a:p>
            </p:txBody>
          </p:sp>
          <p:sp>
            <p:nvSpPr>
              <p:cNvPr id="106519" name="AutoShape 16"/>
              <p:cNvSpPr>
                <a:spLocks noChangeArrowheads="1"/>
              </p:cNvSpPr>
              <p:nvPr/>
            </p:nvSpPr>
            <p:spPr bwMode="auto">
              <a:xfrm>
                <a:off x="1281" y="2162"/>
                <a:ext cx="664" cy="241"/>
              </a:xfrm>
              <a:prstGeom prst="roundRect">
                <a:avLst>
                  <a:gd name="adj" fmla="val 412"/>
                </a:avLst>
              </a:prstGeom>
              <a:solidFill>
                <a:srgbClr val="ECECF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55220" rIns="81638" bIns="40819" anchor="ctr" anchorCtr="1"/>
              <a:lstStyle>
                <a:lvl1pPr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7239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7239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  <a:buFont typeface="Times New Roman" panose="02020603050405020304" pitchFamily="18" charset="0"/>
                  <a:buNone/>
                </a:pPr>
                <a:r>
                  <a:rPr lang="es-VE" sz="1400" b="1">
                    <a:solidFill>
                      <a:srgbClr val="000000"/>
                    </a:solidFill>
                    <a:cs typeface="DejaVu Sans" panose="020B0603030804020204" pitchFamily="34" charset="0"/>
                  </a:rPr>
                  <a:t>Profesor</a:t>
                </a:r>
              </a:p>
            </p:txBody>
          </p:sp>
          <p:sp>
            <p:nvSpPr>
              <p:cNvPr id="56" name="Oval 17"/>
              <p:cNvSpPr>
                <a:spLocks noChangeArrowheads="1"/>
              </p:cNvSpPr>
              <p:nvPr/>
            </p:nvSpPr>
            <p:spPr bwMode="auto">
              <a:xfrm>
                <a:off x="253" y="1799"/>
                <a:ext cx="604" cy="241"/>
              </a:xfrm>
              <a:prstGeom prst="ellipse">
                <a:avLst/>
              </a:prstGeom>
              <a:solidFill>
                <a:srgbClr val="FFE7B7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49619" rIns="81638" bIns="40819" anchor="ctr" anchorCtr="1"/>
              <a:lstStyle>
                <a:lvl1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1pPr>
                <a:lvl2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defRPr/>
                </a:pPr>
                <a:r>
                  <a:rPr lang="es-VE" sz="998"/>
                  <a:t>Salario</a:t>
                </a:r>
              </a:p>
            </p:txBody>
          </p:sp>
          <p:sp>
            <p:nvSpPr>
              <p:cNvPr id="57" name="Oval 18"/>
              <p:cNvSpPr>
                <a:spLocks noChangeArrowheads="1"/>
              </p:cNvSpPr>
              <p:nvPr/>
            </p:nvSpPr>
            <p:spPr bwMode="auto">
              <a:xfrm>
                <a:off x="2371" y="1799"/>
                <a:ext cx="604" cy="241"/>
              </a:xfrm>
              <a:prstGeom prst="ellipse">
                <a:avLst/>
              </a:prstGeom>
              <a:solidFill>
                <a:srgbClr val="FFE7B7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49619" rIns="81638" bIns="40819" anchor="ctr" anchorCtr="1"/>
              <a:lstStyle>
                <a:lvl1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1pPr>
                <a:lvl2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defRPr/>
                </a:pPr>
                <a:r>
                  <a:rPr lang="es-VE" sz="998"/>
                  <a:t>Carrera</a:t>
                </a:r>
              </a:p>
            </p:txBody>
          </p:sp>
          <p:sp>
            <p:nvSpPr>
              <p:cNvPr id="58" name="Oval 19"/>
              <p:cNvSpPr>
                <a:spLocks noChangeArrowheads="1"/>
              </p:cNvSpPr>
              <p:nvPr/>
            </p:nvSpPr>
            <p:spPr bwMode="auto">
              <a:xfrm>
                <a:off x="1341" y="2463"/>
                <a:ext cx="814" cy="241"/>
              </a:xfrm>
              <a:prstGeom prst="ellipse">
                <a:avLst/>
              </a:prstGeom>
              <a:solidFill>
                <a:srgbClr val="FFE7B7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49619" rIns="81638" bIns="40819" anchor="ctr" anchorCtr="1"/>
              <a:lstStyle>
                <a:lvl1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1pPr>
                <a:lvl2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2pPr>
                <a:lvl3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3pPr>
                <a:lvl4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4pPr>
                <a:lvl5pPr>
                  <a:lnSpc>
                    <a:spcPct val="140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anose="020B0603030804020204" pitchFamily="34" charset="0"/>
                  </a:defRPr>
                </a:lvl9pPr>
              </a:lstStyle>
              <a:p>
                <a:pPr algn="ctr" eaLnBrk="1">
                  <a:lnSpc>
                    <a:spcPct val="93000"/>
                  </a:lnSpc>
                  <a:defRPr/>
                </a:pPr>
                <a:r>
                  <a:rPr lang="es-VE" sz="998" dirty="0" err="1"/>
                  <a:t>Costo_Hora</a:t>
                </a:r>
                <a:endParaRPr lang="es-VE" sz="998" dirty="0"/>
              </a:p>
            </p:txBody>
          </p:sp>
          <p:cxnSp>
            <p:nvCxnSpPr>
              <p:cNvPr id="106523" name="AutoShape 20"/>
              <p:cNvCxnSpPr>
                <a:cxnSpLocks noChangeShapeType="1"/>
                <a:stCxn id="106517" idx="0"/>
                <a:endCxn id="51" idx="4"/>
              </p:cNvCxnSpPr>
              <p:nvPr/>
            </p:nvCxnSpPr>
            <p:spPr bwMode="auto">
              <a:xfrm flipV="1">
                <a:off x="797" y="1860"/>
                <a:ext cx="816" cy="30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524" name="AutoShape 21"/>
              <p:cNvCxnSpPr>
                <a:cxnSpLocks noChangeShapeType="1"/>
                <a:stCxn id="106519" idx="0"/>
                <a:endCxn id="51" idx="4"/>
              </p:cNvCxnSpPr>
              <p:nvPr/>
            </p:nvCxnSpPr>
            <p:spPr bwMode="auto">
              <a:xfrm flipV="1">
                <a:off x="1613" y="1860"/>
                <a:ext cx="0" cy="30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525" name="AutoShape 22"/>
              <p:cNvCxnSpPr>
                <a:cxnSpLocks noChangeShapeType="1"/>
                <a:stCxn id="106518" idx="0"/>
                <a:endCxn id="51" idx="4"/>
              </p:cNvCxnSpPr>
              <p:nvPr/>
            </p:nvCxnSpPr>
            <p:spPr bwMode="auto">
              <a:xfrm flipH="1" flipV="1">
                <a:off x="1613" y="1860"/>
                <a:ext cx="815" cy="30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526" name="AutoShape 23"/>
              <p:cNvCxnSpPr>
                <a:cxnSpLocks noChangeShapeType="1"/>
                <a:stCxn id="57" idx="4"/>
                <a:endCxn id="106518" idx="3"/>
              </p:cNvCxnSpPr>
              <p:nvPr/>
            </p:nvCxnSpPr>
            <p:spPr bwMode="auto">
              <a:xfrm>
                <a:off x="2672" y="2041"/>
                <a:ext cx="0" cy="1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527" name="AutoShape 24"/>
              <p:cNvCxnSpPr>
                <a:cxnSpLocks noChangeShapeType="1"/>
                <a:stCxn id="106517" idx="1"/>
                <a:endCxn id="56" idx="4"/>
              </p:cNvCxnSpPr>
              <p:nvPr/>
            </p:nvCxnSpPr>
            <p:spPr bwMode="auto">
              <a:xfrm flipV="1">
                <a:off x="555" y="2041"/>
                <a:ext cx="0" cy="12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528" name="AutoShape 25"/>
              <p:cNvCxnSpPr>
                <a:cxnSpLocks noChangeShapeType="1"/>
                <a:stCxn id="58" idx="0"/>
                <a:endCxn id="106519" idx="2"/>
              </p:cNvCxnSpPr>
              <p:nvPr/>
            </p:nvCxnSpPr>
            <p:spPr bwMode="auto">
              <a:xfrm flipH="1" flipV="1">
                <a:off x="1613" y="2403"/>
                <a:ext cx="134" cy="6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65" name="Freeform 26"/>
              <p:cNvSpPr>
                <a:spLocks noChangeArrowheads="1"/>
              </p:cNvSpPr>
              <p:nvPr/>
            </p:nvSpPr>
            <p:spPr bwMode="auto">
              <a:xfrm>
                <a:off x="1523" y="1962"/>
                <a:ext cx="181" cy="272"/>
              </a:xfrm>
              <a:custGeom>
                <a:avLst/>
                <a:gdLst>
                  <a:gd name="T0" fmla="*/ 0 w 801"/>
                  <a:gd name="T1" fmla="*/ 0 h 1204"/>
                  <a:gd name="T2" fmla="*/ 9 w 801"/>
                  <a:gd name="T3" fmla="*/ 0 h 120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801" h="1204">
                    <a:moveTo>
                      <a:pt x="0" y="0"/>
                    </a:moveTo>
                    <a:cubicBezTo>
                      <a:pt x="400" y="1203"/>
                      <a:pt x="800" y="0"/>
                      <a:pt x="800" y="0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 sz="2177"/>
              </a:p>
            </p:txBody>
          </p:sp>
          <p:sp>
            <p:nvSpPr>
              <p:cNvPr id="66" name="Freeform 27"/>
              <p:cNvSpPr>
                <a:spLocks noChangeArrowheads="1"/>
              </p:cNvSpPr>
              <p:nvPr/>
            </p:nvSpPr>
            <p:spPr bwMode="auto">
              <a:xfrm>
                <a:off x="1067" y="1882"/>
                <a:ext cx="256" cy="258"/>
              </a:xfrm>
              <a:custGeom>
                <a:avLst/>
                <a:gdLst>
                  <a:gd name="T0" fmla="*/ 7 w 1135"/>
                  <a:gd name="T1" fmla="*/ 0 h 1134"/>
                  <a:gd name="T2" fmla="*/ 13 w 1135"/>
                  <a:gd name="T3" fmla="*/ 7 h 113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35" h="1134">
                    <a:moveTo>
                      <a:pt x="568" y="0"/>
                    </a:moveTo>
                    <a:cubicBezTo>
                      <a:pt x="0" y="1133"/>
                      <a:pt x="1134" y="566"/>
                      <a:pt x="1134" y="566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 sz="2177"/>
              </a:p>
            </p:txBody>
          </p:sp>
          <p:sp>
            <p:nvSpPr>
              <p:cNvPr id="67" name="Freeform 28"/>
              <p:cNvSpPr>
                <a:spLocks noChangeArrowheads="1"/>
              </p:cNvSpPr>
              <p:nvPr/>
            </p:nvSpPr>
            <p:spPr bwMode="auto">
              <a:xfrm>
                <a:off x="1896" y="1882"/>
                <a:ext cx="257" cy="258"/>
              </a:xfrm>
              <a:custGeom>
                <a:avLst/>
                <a:gdLst>
                  <a:gd name="T0" fmla="*/ 7 w 1136"/>
                  <a:gd name="T1" fmla="*/ 0 h 1134"/>
                  <a:gd name="T2" fmla="*/ 0 w 1136"/>
                  <a:gd name="T3" fmla="*/ 7 h 113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36" h="1134">
                    <a:moveTo>
                      <a:pt x="566" y="0"/>
                    </a:moveTo>
                    <a:cubicBezTo>
                      <a:pt x="1135" y="1133"/>
                      <a:pt x="0" y="565"/>
                      <a:pt x="0" y="565"/>
                    </a:cubicBez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s-ES" sz="2177"/>
              </a:p>
            </p:txBody>
          </p:sp>
        </p:grpSp>
        <p:sp>
          <p:nvSpPr>
            <p:cNvPr id="40" name="AutoShape 35"/>
            <p:cNvSpPr>
              <a:spLocks noChangeArrowheads="1"/>
            </p:cNvSpPr>
            <p:nvPr/>
          </p:nvSpPr>
          <p:spPr bwMode="auto">
            <a:xfrm rot="20400000" flipH="1">
              <a:off x="5030207" y="3031119"/>
              <a:ext cx="1451087" cy="325438"/>
            </a:xfrm>
            <a:prstGeom prst="rightArrow">
              <a:avLst>
                <a:gd name="adj1" fmla="val 50000"/>
                <a:gd name="adj2" fmla="val 91150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PE" sz="2177"/>
            </a:p>
          </p:txBody>
        </p:sp>
        <p:sp>
          <p:nvSpPr>
            <p:cNvPr id="41" name="Text Box 36"/>
            <p:cNvSpPr txBox="1">
              <a:spLocks noChangeArrowheads="1"/>
            </p:cNvSpPr>
            <p:nvPr/>
          </p:nvSpPr>
          <p:spPr bwMode="auto">
            <a:xfrm>
              <a:off x="6567026" y="2323094"/>
              <a:ext cx="2213146" cy="777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5220" rIns="81638" bIns="40819"/>
            <a:lstStyle>
              <a:lvl1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lnSpc>
                  <a:spcPct val="140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defRPr/>
              </a:pPr>
              <a:r>
                <a:rPr lang="es-VE" sz="1633" dirty="0"/>
                <a:t>Aplica sólo para</a:t>
              </a:r>
            </a:p>
            <a:p>
              <a:pPr eaLnBrk="1">
                <a:lnSpc>
                  <a:spcPct val="93000"/>
                </a:lnSpc>
                <a:defRPr/>
              </a:pPr>
              <a:r>
                <a:rPr lang="es-VE" sz="1633" dirty="0"/>
                <a:t>especializaciones</a:t>
              </a:r>
            </a:p>
            <a:p>
              <a:pPr eaLnBrk="1">
                <a:lnSpc>
                  <a:spcPct val="93000"/>
                </a:lnSpc>
                <a:defRPr/>
              </a:pPr>
              <a:r>
                <a:rPr lang="es-VE" sz="1633" dirty="0"/>
                <a:t>disjuntas  y traslapadas</a:t>
              </a:r>
            </a:p>
          </p:txBody>
        </p:sp>
      </p:grpSp>
      <p:sp>
        <p:nvSpPr>
          <p:cNvPr id="106502" name="Rectángulo 1"/>
          <p:cNvSpPr>
            <a:spLocks noChangeArrowheads="1"/>
          </p:cNvSpPr>
          <p:nvPr/>
        </p:nvSpPr>
        <p:spPr bwMode="auto">
          <a:xfrm>
            <a:off x="146050" y="6164263"/>
            <a:ext cx="7305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sz="1600">
                <a:latin typeface="Times New Roman" panose="02020603050405020304" pitchFamily="18" charset="0"/>
              </a:rPr>
              <a:t>* Los atributos “Es_ ” son verdaderos para una tupla si esta es una entidad especializada de la entidad correspondiente</a:t>
            </a:r>
            <a:endParaRPr lang="es-PE" sz="1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293402"/>
            <a:ext cx="8079728" cy="982080"/>
          </a:xfrm>
          <a:prstGeom prst="rect">
            <a:avLst/>
          </a:prstGeom>
        </p:spPr>
        <p:txBody>
          <a:bodyPr tIns="9600"/>
          <a:lstStyle/>
          <a:p>
            <a:pPr eaLnBrk="1" hangingPunct="1">
              <a:tabLst>
                <a:tab pos="655570" algn="l"/>
                <a:tab pos="1312727" algn="l"/>
                <a:tab pos="1968296" algn="l"/>
                <a:tab pos="2625453" algn="l"/>
                <a:tab pos="3282610" algn="l"/>
                <a:tab pos="3938180" algn="l"/>
                <a:tab pos="4595337" algn="l"/>
                <a:tab pos="5252494" algn="l"/>
                <a:tab pos="5908062" algn="l"/>
                <a:tab pos="6565220" algn="l"/>
              </a:tabLst>
              <a:defRPr/>
            </a:pPr>
            <a:r>
              <a:rPr lang="es-VE" altLang="es-PE" sz="3199" dirty="0">
                <a:solidFill>
                  <a:srgbClr val="0070C0"/>
                </a:solidFill>
                <a:ea typeface="HG Mincho Light J"/>
                <a:cs typeface="Tahoma" panose="020B0604030504040204" pitchFamily="34" charset="0"/>
              </a:rPr>
              <a:t>Proceso de Diseño de una BD</a:t>
            </a:r>
          </a:p>
        </p:txBody>
      </p:sp>
      <p:grpSp>
        <p:nvGrpSpPr>
          <p:cNvPr id="20483" name="Group 2"/>
          <p:cNvGrpSpPr>
            <a:grpSpLocks/>
          </p:cNvGrpSpPr>
          <p:nvPr/>
        </p:nvGrpSpPr>
        <p:grpSpPr bwMode="auto">
          <a:xfrm>
            <a:off x="551521" y="1306441"/>
            <a:ext cx="8039520" cy="4645440"/>
            <a:chOff x="383" y="907"/>
            <a:chExt cx="5583" cy="3226"/>
          </a:xfrm>
        </p:grpSpPr>
        <p:sp>
          <p:nvSpPr>
            <p:cNvPr id="20485" name="Line 3"/>
            <p:cNvSpPr>
              <a:spLocks noChangeShapeType="1"/>
            </p:cNvSpPr>
            <p:nvPr/>
          </p:nvSpPr>
          <p:spPr bwMode="auto">
            <a:xfrm>
              <a:off x="524" y="3628"/>
              <a:ext cx="544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2177"/>
            </a:p>
          </p:txBody>
        </p:sp>
        <p:sp>
          <p:nvSpPr>
            <p:cNvPr id="66566" name="Freeform 4"/>
            <p:cNvSpPr>
              <a:spLocks noChangeArrowheads="1"/>
            </p:cNvSpPr>
            <p:nvPr/>
          </p:nvSpPr>
          <p:spPr bwMode="auto">
            <a:xfrm>
              <a:off x="978" y="907"/>
              <a:ext cx="1246" cy="566"/>
            </a:xfrm>
            <a:custGeom>
              <a:avLst/>
              <a:gdLst>
                <a:gd name="T0" fmla="*/ 17576 w 884"/>
                <a:gd name="T1" fmla="*/ 676 h 526"/>
                <a:gd name="T2" fmla="*/ 17840 w 884"/>
                <a:gd name="T3" fmla="*/ 720 h 526"/>
                <a:gd name="T4" fmla="*/ 17576 w 884"/>
                <a:gd name="T5" fmla="*/ 822 h 526"/>
                <a:gd name="T6" fmla="*/ 16247 w 884"/>
                <a:gd name="T7" fmla="*/ 939 h 526"/>
                <a:gd name="T8" fmla="*/ 14034 w 884"/>
                <a:gd name="T9" fmla="*/ 986 h 526"/>
                <a:gd name="T10" fmla="*/ 12712 w 884"/>
                <a:gd name="T11" fmla="*/ 972 h 526"/>
                <a:gd name="T12" fmla="*/ 11654 w 884"/>
                <a:gd name="T13" fmla="*/ 939 h 526"/>
                <a:gd name="T14" fmla="*/ 10990 w 884"/>
                <a:gd name="T15" fmla="*/ 994 h 526"/>
                <a:gd name="T16" fmla="*/ 10092 w 884"/>
                <a:gd name="T17" fmla="*/ 1018 h 526"/>
                <a:gd name="T18" fmla="*/ 9174 w 884"/>
                <a:gd name="T19" fmla="*/ 994 h 526"/>
                <a:gd name="T20" fmla="*/ 8639 w 884"/>
                <a:gd name="T21" fmla="*/ 939 h 526"/>
                <a:gd name="T22" fmla="*/ 7720 w 884"/>
                <a:gd name="T23" fmla="*/ 963 h 526"/>
                <a:gd name="T24" fmla="*/ 6805 w 884"/>
                <a:gd name="T25" fmla="*/ 972 h 526"/>
                <a:gd name="T26" fmla="*/ 4863 w 884"/>
                <a:gd name="T27" fmla="*/ 939 h 526"/>
                <a:gd name="T28" fmla="*/ 3536 w 884"/>
                <a:gd name="T29" fmla="*/ 858 h 526"/>
                <a:gd name="T30" fmla="*/ 3004 w 884"/>
                <a:gd name="T31" fmla="*/ 798 h 526"/>
                <a:gd name="T32" fmla="*/ 3004 w 884"/>
                <a:gd name="T33" fmla="*/ 798 h 526"/>
                <a:gd name="T34" fmla="*/ 1975 w 884"/>
                <a:gd name="T35" fmla="*/ 790 h 526"/>
                <a:gd name="T36" fmla="*/ 533 w 884"/>
                <a:gd name="T37" fmla="*/ 720 h 526"/>
                <a:gd name="T38" fmla="*/ 0 w 884"/>
                <a:gd name="T39" fmla="*/ 594 h 526"/>
                <a:gd name="T40" fmla="*/ 651 w 884"/>
                <a:gd name="T41" fmla="*/ 469 h 526"/>
                <a:gd name="T42" fmla="*/ 2209 w 884"/>
                <a:gd name="T43" fmla="*/ 387 h 526"/>
                <a:gd name="T44" fmla="*/ 2209 w 884"/>
                <a:gd name="T45" fmla="*/ 387 h 526"/>
                <a:gd name="T46" fmla="*/ 2087 w 884"/>
                <a:gd name="T47" fmla="*/ 365 h 526"/>
                <a:gd name="T48" fmla="*/ 1708 w 884"/>
                <a:gd name="T49" fmla="*/ 308 h 526"/>
                <a:gd name="T50" fmla="*/ 1834 w 884"/>
                <a:gd name="T51" fmla="*/ 195 h 526"/>
                <a:gd name="T52" fmla="*/ 3270 w 884"/>
                <a:gd name="T53" fmla="*/ 91 h 526"/>
                <a:gd name="T54" fmla="*/ 4984 w 884"/>
                <a:gd name="T55" fmla="*/ 79 h 526"/>
                <a:gd name="T56" fmla="*/ 6045 w 884"/>
                <a:gd name="T57" fmla="*/ 113 h 526"/>
                <a:gd name="T58" fmla="*/ 6544 w 884"/>
                <a:gd name="T59" fmla="*/ 148 h 526"/>
                <a:gd name="T60" fmla="*/ 6667 w 884"/>
                <a:gd name="T61" fmla="*/ 148 h 526"/>
                <a:gd name="T62" fmla="*/ 6667 w 884"/>
                <a:gd name="T63" fmla="*/ 148 h 526"/>
                <a:gd name="T64" fmla="*/ 6805 w 884"/>
                <a:gd name="T65" fmla="*/ 148 h 526"/>
                <a:gd name="T66" fmla="*/ 7458 w 884"/>
                <a:gd name="T67" fmla="*/ 102 h 526"/>
                <a:gd name="T68" fmla="*/ 8372 w 884"/>
                <a:gd name="T69" fmla="*/ 79 h 526"/>
                <a:gd name="T70" fmla="*/ 8908 w 884"/>
                <a:gd name="T71" fmla="*/ 91 h 526"/>
                <a:gd name="T72" fmla="*/ 9442 w 884"/>
                <a:gd name="T73" fmla="*/ 102 h 526"/>
                <a:gd name="T74" fmla="*/ 9580 w 884"/>
                <a:gd name="T75" fmla="*/ 102 h 526"/>
                <a:gd name="T76" fmla="*/ 9580 w 884"/>
                <a:gd name="T77" fmla="*/ 91 h 526"/>
                <a:gd name="T78" fmla="*/ 10881 w 884"/>
                <a:gd name="T79" fmla="*/ 22 h 526"/>
                <a:gd name="T80" fmla="*/ 12581 w 884"/>
                <a:gd name="T81" fmla="*/ 0 h 526"/>
                <a:gd name="T82" fmla="*/ 14687 w 884"/>
                <a:gd name="T83" fmla="*/ 46 h 526"/>
                <a:gd name="T84" fmla="*/ 15858 w 884"/>
                <a:gd name="T85" fmla="*/ 148 h 526"/>
                <a:gd name="T86" fmla="*/ 15982 w 884"/>
                <a:gd name="T87" fmla="*/ 228 h 526"/>
                <a:gd name="T88" fmla="*/ 15982 w 884"/>
                <a:gd name="T89" fmla="*/ 241 h 526"/>
                <a:gd name="T90" fmla="*/ 16125 w 884"/>
                <a:gd name="T91" fmla="*/ 250 h 526"/>
                <a:gd name="T92" fmla="*/ 16369 w 884"/>
                <a:gd name="T93" fmla="*/ 250 h 526"/>
                <a:gd name="T94" fmla="*/ 17430 w 884"/>
                <a:gd name="T95" fmla="*/ 263 h 526"/>
                <a:gd name="T96" fmla="*/ 18873 w 884"/>
                <a:gd name="T97" fmla="*/ 330 h 526"/>
                <a:gd name="T98" fmla="*/ 19412 w 884"/>
                <a:gd name="T99" fmla="*/ 457 h 526"/>
                <a:gd name="T100" fmla="*/ 18873 w 884"/>
                <a:gd name="T101" fmla="*/ 572 h 526"/>
                <a:gd name="T102" fmla="*/ 17430 w 884"/>
                <a:gd name="T103" fmla="*/ 653 h 52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884"/>
                <a:gd name="T157" fmla="*/ 0 h 526"/>
                <a:gd name="T158" fmla="*/ 884 w 884"/>
                <a:gd name="T159" fmla="*/ 526 h 52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884" h="526">
                  <a:moveTo>
                    <a:pt x="794" y="337"/>
                  </a:moveTo>
                  <a:lnTo>
                    <a:pt x="800" y="349"/>
                  </a:lnTo>
                  <a:lnTo>
                    <a:pt x="806" y="361"/>
                  </a:lnTo>
                  <a:lnTo>
                    <a:pt x="812" y="373"/>
                  </a:lnTo>
                  <a:lnTo>
                    <a:pt x="812" y="390"/>
                  </a:lnTo>
                  <a:lnTo>
                    <a:pt x="800" y="426"/>
                  </a:lnTo>
                  <a:lnTo>
                    <a:pt x="776" y="461"/>
                  </a:lnTo>
                  <a:lnTo>
                    <a:pt x="740" y="485"/>
                  </a:lnTo>
                  <a:lnTo>
                    <a:pt x="693" y="503"/>
                  </a:lnTo>
                  <a:lnTo>
                    <a:pt x="639" y="509"/>
                  </a:lnTo>
                  <a:lnTo>
                    <a:pt x="609" y="503"/>
                  </a:lnTo>
                  <a:lnTo>
                    <a:pt x="579" y="503"/>
                  </a:lnTo>
                  <a:lnTo>
                    <a:pt x="555" y="497"/>
                  </a:lnTo>
                  <a:lnTo>
                    <a:pt x="531" y="485"/>
                  </a:lnTo>
                  <a:lnTo>
                    <a:pt x="519" y="503"/>
                  </a:lnTo>
                  <a:lnTo>
                    <a:pt x="501" y="515"/>
                  </a:lnTo>
                  <a:lnTo>
                    <a:pt x="484" y="521"/>
                  </a:lnTo>
                  <a:lnTo>
                    <a:pt x="460" y="526"/>
                  </a:lnTo>
                  <a:lnTo>
                    <a:pt x="442" y="521"/>
                  </a:lnTo>
                  <a:lnTo>
                    <a:pt x="418" y="515"/>
                  </a:lnTo>
                  <a:lnTo>
                    <a:pt x="406" y="503"/>
                  </a:lnTo>
                  <a:lnTo>
                    <a:pt x="394" y="485"/>
                  </a:lnTo>
                  <a:lnTo>
                    <a:pt x="376" y="491"/>
                  </a:lnTo>
                  <a:lnTo>
                    <a:pt x="352" y="497"/>
                  </a:lnTo>
                  <a:lnTo>
                    <a:pt x="334" y="497"/>
                  </a:lnTo>
                  <a:lnTo>
                    <a:pt x="310" y="503"/>
                  </a:lnTo>
                  <a:lnTo>
                    <a:pt x="263" y="497"/>
                  </a:lnTo>
                  <a:lnTo>
                    <a:pt x="221" y="485"/>
                  </a:lnTo>
                  <a:lnTo>
                    <a:pt x="185" y="467"/>
                  </a:lnTo>
                  <a:lnTo>
                    <a:pt x="161" y="444"/>
                  </a:lnTo>
                  <a:lnTo>
                    <a:pt x="143" y="414"/>
                  </a:lnTo>
                  <a:lnTo>
                    <a:pt x="137" y="414"/>
                  </a:lnTo>
                  <a:lnTo>
                    <a:pt x="131" y="414"/>
                  </a:lnTo>
                  <a:lnTo>
                    <a:pt x="90" y="408"/>
                  </a:lnTo>
                  <a:lnTo>
                    <a:pt x="54" y="390"/>
                  </a:lnTo>
                  <a:lnTo>
                    <a:pt x="24" y="373"/>
                  </a:lnTo>
                  <a:lnTo>
                    <a:pt x="6" y="343"/>
                  </a:lnTo>
                  <a:lnTo>
                    <a:pt x="0" y="308"/>
                  </a:lnTo>
                  <a:lnTo>
                    <a:pt x="6" y="272"/>
                  </a:lnTo>
                  <a:lnTo>
                    <a:pt x="30" y="242"/>
                  </a:lnTo>
                  <a:lnTo>
                    <a:pt x="60" y="219"/>
                  </a:lnTo>
                  <a:lnTo>
                    <a:pt x="101" y="201"/>
                  </a:lnTo>
                  <a:lnTo>
                    <a:pt x="107" y="201"/>
                  </a:lnTo>
                  <a:lnTo>
                    <a:pt x="95" y="189"/>
                  </a:lnTo>
                  <a:lnTo>
                    <a:pt x="84" y="177"/>
                  </a:lnTo>
                  <a:lnTo>
                    <a:pt x="78" y="160"/>
                  </a:lnTo>
                  <a:lnTo>
                    <a:pt x="78" y="142"/>
                  </a:lnTo>
                  <a:lnTo>
                    <a:pt x="84" y="100"/>
                  </a:lnTo>
                  <a:lnTo>
                    <a:pt x="113" y="71"/>
                  </a:lnTo>
                  <a:lnTo>
                    <a:pt x="149" y="47"/>
                  </a:lnTo>
                  <a:lnTo>
                    <a:pt x="197" y="35"/>
                  </a:lnTo>
                  <a:lnTo>
                    <a:pt x="227" y="41"/>
                  </a:lnTo>
                  <a:lnTo>
                    <a:pt x="251" y="47"/>
                  </a:lnTo>
                  <a:lnTo>
                    <a:pt x="275" y="59"/>
                  </a:lnTo>
                  <a:lnTo>
                    <a:pt x="293" y="77"/>
                  </a:lnTo>
                  <a:lnTo>
                    <a:pt x="298" y="77"/>
                  </a:lnTo>
                  <a:lnTo>
                    <a:pt x="304" y="77"/>
                  </a:lnTo>
                  <a:lnTo>
                    <a:pt x="310" y="77"/>
                  </a:lnTo>
                  <a:lnTo>
                    <a:pt x="322" y="59"/>
                  </a:lnTo>
                  <a:lnTo>
                    <a:pt x="340" y="53"/>
                  </a:lnTo>
                  <a:lnTo>
                    <a:pt x="358" y="47"/>
                  </a:lnTo>
                  <a:lnTo>
                    <a:pt x="382" y="41"/>
                  </a:lnTo>
                  <a:lnTo>
                    <a:pt x="394" y="41"/>
                  </a:lnTo>
                  <a:lnTo>
                    <a:pt x="406" y="47"/>
                  </a:lnTo>
                  <a:lnTo>
                    <a:pt x="418" y="53"/>
                  </a:lnTo>
                  <a:lnTo>
                    <a:pt x="430" y="53"/>
                  </a:lnTo>
                  <a:lnTo>
                    <a:pt x="436" y="53"/>
                  </a:lnTo>
                  <a:lnTo>
                    <a:pt x="436" y="47"/>
                  </a:lnTo>
                  <a:lnTo>
                    <a:pt x="466" y="29"/>
                  </a:lnTo>
                  <a:lnTo>
                    <a:pt x="496" y="12"/>
                  </a:lnTo>
                  <a:lnTo>
                    <a:pt x="531" y="6"/>
                  </a:lnTo>
                  <a:lnTo>
                    <a:pt x="573" y="0"/>
                  </a:lnTo>
                  <a:lnTo>
                    <a:pt x="621" y="6"/>
                  </a:lnTo>
                  <a:lnTo>
                    <a:pt x="669" y="24"/>
                  </a:lnTo>
                  <a:lnTo>
                    <a:pt x="699" y="47"/>
                  </a:lnTo>
                  <a:lnTo>
                    <a:pt x="722" y="77"/>
                  </a:lnTo>
                  <a:lnTo>
                    <a:pt x="728" y="112"/>
                  </a:lnTo>
                  <a:lnTo>
                    <a:pt x="728" y="118"/>
                  </a:lnTo>
                  <a:lnTo>
                    <a:pt x="728" y="124"/>
                  </a:lnTo>
                  <a:lnTo>
                    <a:pt x="728" y="130"/>
                  </a:lnTo>
                  <a:lnTo>
                    <a:pt x="734" y="130"/>
                  </a:lnTo>
                  <a:lnTo>
                    <a:pt x="740" y="130"/>
                  </a:lnTo>
                  <a:lnTo>
                    <a:pt x="746" y="130"/>
                  </a:lnTo>
                  <a:lnTo>
                    <a:pt x="794" y="136"/>
                  </a:lnTo>
                  <a:lnTo>
                    <a:pt x="830" y="148"/>
                  </a:lnTo>
                  <a:lnTo>
                    <a:pt x="860" y="171"/>
                  </a:lnTo>
                  <a:lnTo>
                    <a:pt x="878" y="201"/>
                  </a:lnTo>
                  <a:lnTo>
                    <a:pt x="884" y="237"/>
                  </a:lnTo>
                  <a:lnTo>
                    <a:pt x="878" y="272"/>
                  </a:lnTo>
                  <a:lnTo>
                    <a:pt x="860" y="296"/>
                  </a:lnTo>
                  <a:lnTo>
                    <a:pt x="830" y="319"/>
                  </a:lnTo>
                  <a:lnTo>
                    <a:pt x="794" y="337"/>
                  </a:lnTo>
                </a:path>
              </a:pathLst>
            </a:custGeom>
            <a:solidFill>
              <a:srgbClr val="00B0F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0" tIns="55214" rIns="81630" bIns="40814" anchor="ctr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  <a:defRPr/>
              </a:pPr>
              <a:r>
                <a:rPr lang="es-VE" altLang="es-PE" sz="1400" b="1">
                  <a:solidFill>
                    <a:srgbClr val="000000"/>
                  </a:solidFill>
                  <a:ea typeface="msmincho"/>
                </a:rPr>
                <a:t>Mundo Real</a:t>
              </a:r>
            </a:p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  <a:defRPr/>
              </a:pPr>
              <a:r>
                <a:rPr lang="es-VE" altLang="es-PE" sz="1400" b="1">
                  <a:solidFill>
                    <a:srgbClr val="000000"/>
                  </a:solidFill>
                  <a:ea typeface="msmincho"/>
                </a:rPr>
                <a:t>(Minimundo)</a:t>
              </a:r>
            </a:p>
          </p:txBody>
        </p:sp>
        <p:sp>
          <p:nvSpPr>
            <p:cNvPr id="66567" name="Text Box 5"/>
            <p:cNvSpPr txBox="1">
              <a:spLocks noChangeArrowheads="1"/>
            </p:cNvSpPr>
            <p:nvPr/>
          </p:nvSpPr>
          <p:spPr bwMode="auto">
            <a:xfrm>
              <a:off x="2679" y="907"/>
              <a:ext cx="1246" cy="56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0" tIns="55214" rIns="81630" bIns="40814" anchor="ctr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  <a:defRPr/>
              </a:pPr>
              <a:r>
                <a:rPr lang="es-VE" altLang="es-PE" sz="1400" b="1">
                  <a:solidFill>
                    <a:srgbClr val="000000"/>
                  </a:solidFill>
                  <a:ea typeface="msmincho"/>
                </a:rPr>
                <a:t>Recolección y Análisis de Requerimientos</a:t>
              </a:r>
            </a:p>
          </p:txBody>
        </p:sp>
        <p:sp>
          <p:nvSpPr>
            <p:cNvPr id="66568" name="Text Box 6"/>
            <p:cNvSpPr txBox="1">
              <a:spLocks noChangeArrowheads="1"/>
            </p:cNvSpPr>
            <p:nvPr/>
          </p:nvSpPr>
          <p:spPr bwMode="auto">
            <a:xfrm>
              <a:off x="1205" y="2381"/>
              <a:ext cx="1360" cy="226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0" tIns="55214" rIns="81630" bIns="40814" anchor="ctr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  <a:defRPr/>
              </a:pPr>
              <a:r>
                <a:rPr lang="es-VE" altLang="es-PE" sz="1400" b="1">
                  <a:solidFill>
                    <a:schemeClr val="bg1"/>
                  </a:solidFill>
                  <a:ea typeface="msmincho"/>
                </a:rPr>
                <a:t>Análisis Funcional</a:t>
              </a:r>
            </a:p>
          </p:txBody>
        </p:sp>
        <p:sp>
          <p:nvSpPr>
            <p:cNvPr id="66569" name="Text Box 7"/>
            <p:cNvSpPr txBox="1">
              <a:spLocks noChangeArrowheads="1"/>
            </p:cNvSpPr>
            <p:nvPr/>
          </p:nvSpPr>
          <p:spPr bwMode="auto">
            <a:xfrm>
              <a:off x="4039" y="2381"/>
              <a:ext cx="1360" cy="22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0" tIns="55214" rIns="81630" bIns="40814" anchor="ctr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  <a:defRPr/>
              </a:pPr>
              <a:r>
                <a:rPr lang="es-VE" altLang="es-PE" sz="1400" b="1">
                  <a:solidFill>
                    <a:schemeClr val="bg1"/>
                  </a:solidFill>
                  <a:ea typeface="msmincho"/>
                </a:rPr>
                <a:t>Diseño Conceptual</a:t>
              </a:r>
            </a:p>
          </p:txBody>
        </p:sp>
        <p:sp>
          <p:nvSpPr>
            <p:cNvPr id="66570" name="Text Box 8"/>
            <p:cNvSpPr txBox="1">
              <a:spLocks noChangeArrowheads="1"/>
            </p:cNvSpPr>
            <p:nvPr/>
          </p:nvSpPr>
          <p:spPr bwMode="auto">
            <a:xfrm>
              <a:off x="4039" y="3410"/>
              <a:ext cx="1360" cy="4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0" tIns="55214" rIns="81630" bIns="40814" anchor="ctr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  <a:defRPr/>
              </a:pPr>
              <a:r>
                <a:rPr lang="es-VE" altLang="es-PE" sz="1400" b="1">
                  <a:solidFill>
                    <a:schemeClr val="bg1"/>
                  </a:solidFill>
                  <a:ea typeface="msmincho"/>
                </a:rPr>
                <a:t>Diseño Lógico</a:t>
              </a:r>
            </a:p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  <a:defRPr/>
              </a:pPr>
              <a:r>
                <a:rPr lang="es-VE" altLang="es-PE" sz="1400" b="1">
                  <a:solidFill>
                    <a:schemeClr val="bg1"/>
                  </a:solidFill>
                  <a:ea typeface="msmincho"/>
                </a:rPr>
                <a:t>(Transformación)</a:t>
              </a:r>
            </a:p>
          </p:txBody>
        </p:sp>
        <p:sp>
          <p:nvSpPr>
            <p:cNvPr id="66571" name="Text Box 9"/>
            <p:cNvSpPr txBox="1">
              <a:spLocks noChangeArrowheads="1"/>
            </p:cNvSpPr>
            <p:nvPr/>
          </p:nvSpPr>
          <p:spPr bwMode="auto">
            <a:xfrm>
              <a:off x="4039" y="1814"/>
              <a:ext cx="1360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0" tIns="55214" rIns="81630" bIns="40814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  <a:defRPr/>
              </a:pPr>
              <a:r>
                <a:rPr lang="es-VE" altLang="es-PE" sz="1400" b="1">
                  <a:solidFill>
                    <a:srgbClr val="000000"/>
                  </a:solidFill>
                  <a:ea typeface="msmincho"/>
                </a:rPr>
                <a:t>Requerimientos de</a:t>
              </a:r>
            </a:p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  <a:defRPr/>
              </a:pPr>
              <a:r>
                <a:rPr lang="es-VE" altLang="es-PE" sz="1400" b="1">
                  <a:solidFill>
                    <a:srgbClr val="000000"/>
                  </a:solidFill>
                  <a:ea typeface="msmincho"/>
                </a:rPr>
                <a:t>la Base de Datos</a:t>
              </a:r>
            </a:p>
          </p:txBody>
        </p:sp>
        <p:sp>
          <p:nvSpPr>
            <p:cNvPr id="66572" name="Text Box 10"/>
            <p:cNvSpPr txBox="1">
              <a:spLocks noChangeArrowheads="1"/>
            </p:cNvSpPr>
            <p:nvPr/>
          </p:nvSpPr>
          <p:spPr bwMode="auto">
            <a:xfrm>
              <a:off x="1205" y="1814"/>
              <a:ext cx="1360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0" tIns="55214" rIns="81630" bIns="40814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  <a:defRPr/>
              </a:pPr>
              <a:r>
                <a:rPr lang="es-VE" altLang="es-PE" sz="1400" b="1">
                  <a:solidFill>
                    <a:srgbClr val="000000"/>
                  </a:solidFill>
                  <a:ea typeface="msmincho"/>
                </a:rPr>
                <a:t>Requerimientos</a:t>
              </a:r>
            </a:p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  <a:defRPr/>
              </a:pPr>
              <a:r>
                <a:rPr lang="es-VE" altLang="es-PE" sz="1400" b="1">
                  <a:solidFill>
                    <a:srgbClr val="000000"/>
                  </a:solidFill>
                  <a:ea typeface="msmincho"/>
                </a:rPr>
                <a:t>Funcionales</a:t>
              </a:r>
            </a:p>
          </p:txBody>
        </p:sp>
        <p:cxnSp>
          <p:nvCxnSpPr>
            <p:cNvPr id="20493" name="AutoShape 11"/>
            <p:cNvCxnSpPr>
              <a:cxnSpLocks noChangeShapeType="1"/>
              <a:stCxn id="66566" idx="3"/>
              <a:endCxn id="66567" idx="1"/>
            </p:cNvCxnSpPr>
            <p:nvPr/>
          </p:nvCxnSpPr>
          <p:spPr bwMode="auto">
            <a:xfrm>
              <a:off x="2225" y="1191"/>
              <a:ext cx="45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0494" name="AutoShape 12"/>
            <p:cNvCxnSpPr>
              <a:cxnSpLocks noChangeShapeType="1"/>
              <a:stCxn id="66567" idx="2"/>
              <a:endCxn id="66572" idx="0"/>
            </p:cNvCxnSpPr>
            <p:nvPr/>
          </p:nvCxnSpPr>
          <p:spPr bwMode="auto">
            <a:xfrm flipH="1">
              <a:off x="1885" y="1474"/>
              <a:ext cx="1416" cy="3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0495" name="AutoShape 13"/>
            <p:cNvCxnSpPr>
              <a:cxnSpLocks noChangeShapeType="1"/>
              <a:stCxn id="66567" idx="2"/>
              <a:endCxn id="66571" idx="0"/>
            </p:cNvCxnSpPr>
            <p:nvPr/>
          </p:nvCxnSpPr>
          <p:spPr bwMode="auto">
            <a:xfrm>
              <a:off x="3302" y="1474"/>
              <a:ext cx="1417" cy="3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0496" name="AutoShape 14"/>
            <p:cNvCxnSpPr>
              <a:cxnSpLocks noChangeShapeType="1"/>
              <a:stCxn id="66572" idx="2"/>
              <a:endCxn id="66568" idx="0"/>
            </p:cNvCxnSpPr>
            <p:nvPr/>
          </p:nvCxnSpPr>
          <p:spPr bwMode="auto">
            <a:xfrm>
              <a:off x="1885" y="2194"/>
              <a:ext cx="0" cy="1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0497" name="AutoShape 15"/>
            <p:cNvCxnSpPr>
              <a:cxnSpLocks noChangeShapeType="1"/>
              <a:stCxn id="66571" idx="2"/>
              <a:endCxn id="66569" idx="0"/>
            </p:cNvCxnSpPr>
            <p:nvPr/>
          </p:nvCxnSpPr>
          <p:spPr bwMode="auto">
            <a:xfrm>
              <a:off x="4720" y="2194"/>
              <a:ext cx="0" cy="1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6578" name="Text Box 16"/>
            <p:cNvSpPr txBox="1">
              <a:spLocks noChangeArrowheads="1"/>
            </p:cNvSpPr>
            <p:nvPr/>
          </p:nvSpPr>
          <p:spPr bwMode="auto">
            <a:xfrm>
              <a:off x="4039" y="2834"/>
              <a:ext cx="1360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0" tIns="55214" rIns="81630" bIns="40814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  <a:defRPr/>
              </a:pPr>
              <a:r>
                <a:rPr lang="es-VE" altLang="es-PE" sz="1400" b="1">
                  <a:solidFill>
                    <a:srgbClr val="000000"/>
                  </a:solidFill>
                  <a:ea typeface="msmincho"/>
                </a:rPr>
                <a:t>Esquema Conceptual</a:t>
              </a:r>
            </a:p>
          </p:txBody>
        </p:sp>
        <p:sp>
          <p:nvSpPr>
            <p:cNvPr id="66579" name="Text Box 17"/>
            <p:cNvSpPr txBox="1">
              <a:spLocks noChangeArrowheads="1"/>
            </p:cNvSpPr>
            <p:nvPr/>
          </p:nvSpPr>
          <p:spPr bwMode="auto">
            <a:xfrm>
              <a:off x="864" y="2834"/>
              <a:ext cx="2040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0" tIns="55214" rIns="81630" bIns="40814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  <a:defRPr/>
              </a:pPr>
              <a:r>
                <a:rPr lang="es-VE" altLang="es-PE" sz="1400" b="1">
                  <a:solidFill>
                    <a:srgbClr val="000000"/>
                  </a:solidFill>
                  <a:ea typeface="msmincho"/>
                </a:rPr>
                <a:t>Especificación de Transacciones de Alto Nivel</a:t>
              </a:r>
            </a:p>
          </p:txBody>
        </p:sp>
        <p:cxnSp>
          <p:nvCxnSpPr>
            <p:cNvPr id="20500" name="AutoShape 18"/>
            <p:cNvCxnSpPr>
              <a:cxnSpLocks noChangeShapeType="1"/>
              <a:stCxn id="66568" idx="2"/>
              <a:endCxn id="66579" idx="0"/>
            </p:cNvCxnSpPr>
            <p:nvPr/>
          </p:nvCxnSpPr>
          <p:spPr bwMode="auto">
            <a:xfrm>
              <a:off x="1885" y="2608"/>
              <a:ext cx="0" cy="2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0501" name="AutoShape 19"/>
            <p:cNvCxnSpPr>
              <a:cxnSpLocks noChangeShapeType="1"/>
              <a:stCxn id="66569" idx="2"/>
              <a:endCxn id="66578" idx="0"/>
            </p:cNvCxnSpPr>
            <p:nvPr/>
          </p:nvCxnSpPr>
          <p:spPr bwMode="auto">
            <a:xfrm>
              <a:off x="4720" y="2608"/>
              <a:ext cx="0" cy="2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0502" name="AutoShape 20"/>
            <p:cNvCxnSpPr>
              <a:cxnSpLocks noChangeShapeType="1"/>
              <a:stCxn id="66578" idx="2"/>
              <a:endCxn id="66570" idx="0"/>
            </p:cNvCxnSpPr>
            <p:nvPr/>
          </p:nvCxnSpPr>
          <p:spPr bwMode="auto">
            <a:xfrm>
              <a:off x="4720" y="3214"/>
              <a:ext cx="0" cy="1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0503" name="AutoShape 21"/>
            <p:cNvCxnSpPr>
              <a:cxnSpLocks noChangeShapeType="1"/>
              <a:stCxn id="66579" idx="2"/>
            </p:cNvCxnSpPr>
            <p:nvPr/>
          </p:nvCxnSpPr>
          <p:spPr bwMode="auto">
            <a:xfrm>
              <a:off x="1885" y="3214"/>
              <a:ext cx="0" cy="91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0504" name="AutoShape 22"/>
            <p:cNvCxnSpPr>
              <a:cxnSpLocks noChangeShapeType="1"/>
              <a:stCxn id="66570" idx="2"/>
            </p:cNvCxnSpPr>
            <p:nvPr/>
          </p:nvCxnSpPr>
          <p:spPr bwMode="auto">
            <a:xfrm>
              <a:off x="4720" y="3855"/>
              <a:ext cx="0" cy="2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6585" name="Text Box 23"/>
            <p:cNvSpPr txBox="1">
              <a:spLocks noChangeArrowheads="1"/>
            </p:cNvSpPr>
            <p:nvPr/>
          </p:nvSpPr>
          <p:spPr bwMode="auto">
            <a:xfrm>
              <a:off x="383" y="3275"/>
              <a:ext cx="1088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0" tIns="55214" rIns="81630" bIns="40814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  <a:defRPr/>
              </a:pPr>
              <a:r>
                <a:rPr lang="es-VE" altLang="es-PE" sz="1400" b="1">
                  <a:solidFill>
                    <a:srgbClr val="000000"/>
                  </a:solidFill>
                  <a:ea typeface="msmincho"/>
                </a:rPr>
                <a:t>Independiente</a:t>
              </a:r>
            </a:p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  <a:defRPr/>
              </a:pPr>
              <a:r>
                <a:rPr lang="es-VE" altLang="es-PE" sz="1400" b="1">
                  <a:solidFill>
                    <a:srgbClr val="000000"/>
                  </a:solidFill>
                  <a:ea typeface="msmincho"/>
                </a:rPr>
                <a:t>del SGBD</a:t>
              </a:r>
            </a:p>
          </p:txBody>
        </p:sp>
        <p:sp>
          <p:nvSpPr>
            <p:cNvPr id="66586" name="Text Box 24"/>
            <p:cNvSpPr txBox="1">
              <a:spLocks noChangeArrowheads="1"/>
            </p:cNvSpPr>
            <p:nvPr/>
          </p:nvSpPr>
          <p:spPr bwMode="auto">
            <a:xfrm>
              <a:off x="383" y="3616"/>
              <a:ext cx="1088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0" tIns="55214" rIns="81630" bIns="40814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  <a:defRPr/>
              </a:pPr>
              <a:r>
                <a:rPr lang="es-VE" altLang="es-PE" sz="1400" b="1">
                  <a:solidFill>
                    <a:srgbClr val="000000"/>
                  </a:solidFill>
                  <a:ea typeface="msmincho"/>
                </a:rPr>
                <a:t>Dependiente</a:t>
              </a:r>
            </a:p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  <a:defRPr/>
              </a:pPr>
              <a:r>
                <a:rPr lang="es-VE" altLang="es-PE" sz="1400" b="1">
                  <a:solidFill>
                    <a:srgbClr val="000000"/>
                  </a:solidFill>
                  <a:ea typeface="msmincho"/>
                </a:rPr>
                <a:t>del SGBD</a:t>
              </a:r>
            </a:p>
          </p:txBody>
        </p:sp>
      </p:grpSp>
      <p:sp>
        <p:nvSpPr>
          <p:cNvPr id="66564" name="Text Box 25"/>
          <p:cNvSpPr txBox="1">
            <a:spLocks noChangeArrowheads="1"/>
          </p:cNvSpPr>
          <p:nvPr/>
        </p:nvSpPr>
        <p:spPr bwMode="auto">
          <a:xfrm>
            <a:off x="239041" y="5855401"/>
            <a:ext cx="1740960" cy="32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0" tIns="55214" rIns="81630" bIns="40814"/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  <a:defRPr/>
            </a:pPr>
            <a:r>
              <a:rPr lang="es-VE" altLang="es-PE" sz="1400" b="1" i="1">
                <a:solidFill>
                  <a:srgbClr val="000000"/>
                </a:solidFill>
                <a:ea typeface="msmincho"/>
              </a:rPr>
              <a:t>Fuente:</a:t>
            </a:r>
            <a:r>
              <a:rPr lang="es-VE" altLang="es-PE" sz="1400" b="1">
                <a:solidFill>
                  <a:srgbClr val="000000"/>
                </a:solidFill>
                <a:ea typeface="msmincho"/>
              </a:rPr>
              <a:t> Navathe</a:t>
            </a:r>
          </a:p>
        </p:txBody>
      </p:sp>
      <p:sp>
        <p:nvSpPr>
          <p:cNvPr id="2" name="Rectángulo 1"/>
          <p:cNvSpPr/>
          <p:nvPr/>
        </p:nvSpPr>
        <p:spPr bwMode="auto">
          <a:xfrm>
            <a:off x="5508104" y="4716361"/>
            <a:ext cx="2664296" cy="1299600"/>
          </a:xfrm>
          <a:prstGeom prst="rect">
            <a:avLst/>
          </a:prstGeom>
          <a:noFill/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7103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587521" y="1011241"/>
            <a:ext cx="8039520" cy="5009760"/>
            <a:chOff x="383" y="726"/>
            <a:chExt cx="5583" cy="3479"/>
          </a:xfrm>
        </p:grpSpPr>
        <p:sp>
          <p:nvSpPr>
            <p:cNvPr id="22533" name="Line 3"/>
            <p:cNvSpPr>
              <a:spLocks noChangeShapeType="1"/>
            </p:cNvSpPr>
            <p:nvPr/>
          </p:nvSpPr>
          <p:spPr bwMode="auto">
            <a:xfrm>
              <a:off x="524" y="1520"/>
              <a:ext cx="544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 sz="2177"/>
            </a:p>
          </p:txBody>
        </p:sp>
        <p:sp>
          <p:nvSpPr>
            <p:cNvPr id="68614" name="Text Box 4"/>
            <p:cNvSpPr txBox="1">
              <a:spLocks noChangeArrowheads="1"/>
            </p:cNvSpPr>
            <p:nvPr/>
          </p:nvSpPr>
          <p:spPr bwMode="auto">
            <a:xfrm>
              <a:off x="4039" y="1301"/>
              <a:ext cx="1360" cy="4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0" tIns="55214" rIns="81630" bIns="40814" anchor="ctr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  <a:defRPr/>
              </a:pPr>
              <a:r>
                <a:rPr lang="es-VE" altLang="es-PE" sz="1400" b="1">
                  <a:solidFill>
                    <a:schemeClr val="bg1"/>
                  </a:solidFill>
                  <a:ea typeface="msmincho"/>
                </a:rPr>
                <a:t>Diseño Lógico</a:t>
              </a:r>
            </a:p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  <a:defRPr/>
              </a:pPr>
              <a:r>
                <a:rPr lang="es-VE" altLang="es-PE" sz="1400" b="1">
                  <a:solidFill>
                    <a:schemeClr val="bg1"/>
                  </a:solidFill>
                  <a:ea typeface="msmincho"/>
                </a:rPr>
                <a:t>(Transformación)</a:t>
              </a:r>
            </a:p>
          </p:txBody>
        </p:sp>
        <p:sp>
          <p:nvSpPr>
            <p:cNvPr id="68615" name="Text Box 5"/>
            <p:cNvSpPr txBox="1">
              <a:spLocks noChangeArrowheads="1"/>
            </p:cNvSpPr>
            <p:nvPr/>
          </p:nvSpPr>
          <p:spPr bwMode="auto">
            <a:xfrm>
              <a:off x="4039" y="726"/>
              <a:ext cx="1360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0" tIns="55214" rIns="81630" bIns="40814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  <a:defRPr/>
              </a:pPr>
              <a:r>
                <a:rPr lang="es-VE" altLang="es-PE" sz="1400" b="1">
                  <a:solidFill>
                    <a:srgbClr val="000000"/>
                  </a:solidFill>
                  <a:ea typeface="msmincho"/>
                </a:rPr>
                <a:t>Esquema Conceptual</a:t>
              </a:r>
            </a:p>
          </p:txBody>
        </p:sp>
        <p:sp>
          <p:nvSpPr>
            <p:cNvPr id="68616" name="Text Box 6"/>
            <p:cNvSpPr txBox="1">
              <a:spLocks noChangeArrowheads="1"/>
            </p:cNvSpPr>
            <p:nvPr/>
          </p:nvSpPr>
          <p:spPr bwMode="auto">
            <a:xfrm>
              <a:off x="864" y="726"/>
              <a:ext cx="2040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0" tIns="55214" rIns="81630" bIns="40814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  <a:defRPr/>
              </a:pPr>
              <a:r>
                <a:rPr lang="es-VE" altLang="es-PE" sz="1400" b="1" dirty="0">
                  <a:solidFill>
                    <a:srgbClr val="000000"/>
                  </a:solidFill>
                  <a:ea typeface="msmincho"/>
                </a:rPr>
                <a:t>Especificación de Transacciones de Alto Nivel</a:t>
              </a:r>
            </a:p>
          </p:txBody>
        </p:sp>
        <p:cxnSp>
          <p:nvCxnSpPr>
            <p:cNvPr id="22537" name="AutoShape 7"/>
            <p:cNvCxnSpPr>
              <a:cxnSpLocks noChangeShapeType="1"/>
              <a:stCxn id="68615" idx="2"/>
              <a:endCxn id="68614" idx="0"/>
            </p:cNvCxnSpPr>
            <p:nvPr/>
          </p:nvCxnSpPr>
          <p:spPr bwMode="auto">
            <a:xfrm>
              <a:off x="4720" y="1106"/>
              <a:ext cx="0" cy="1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38" name="AutoShape 8"/>
            <p:cNvCxnSpPr>
              <a:cxnSpLocks noChangeShapeType="1"/>
              <a:stCxn id="68616" idx="2"/>
              <a:endCxn id="68625" idx="0"/>
            </p:cNvCxnSpPr>
            <p:nvPr/>
          </p:nvCxnSpPr>
          <p:spPr bwMode="auto">
            <a:xfrm>
              <a:off x="1885" y="1106"/>
              <a:ext cx="0" cy="9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39" name="AutoShape 9"/>
            <p:cNvCxnSpPr>
              <a:cxnSpLocks noChangeShapeType="1"/>
              <a:stCxn id="68614" idx="2"/>
              <a:endCxn id="68622" idx="0"/>
            </p:cNvCxnSpPr>
            <p:nvPr/>
          </p:nvCxnSpPr>
          <p:spPr bwMode="auto">
            <a:xfrm>
              <a:off x="4720" y="1746"/>
              <a:ext cx="0" cy="1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8620" name="Text Box 10"/>
            <p:cNvSpPr txBox="1">
              <a:spLocks noChangeArrowheads="1"/>
            </p:cNvSpPr>
            <p:nvPr/>
          </p:nvSpPr>
          <p:spPr bwMode="auto">
            <a:xfrm>
              <a:off x="383" y="1167"/>
              <a:ext cx="1088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0" tIns="55214" rIns="81630" bIns="40814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  <a:defRPr/>
              </a:pPr>
              <a:r>
                <a:rPr lang="es-VE" altLang="es-PE" sz="1400" b="1">
                  <a:solidFill>
                    <a:srgbClr val="000000"/>
                  </a:solidFill>
                  <a:ea typeface="msmincho"/>
                </a:rPr>
                <a:t>Independiente</a:t>
              </a:r>
            </a:p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  <a:defRPr/>
              </a:pPr>
              <a:r>
                <a:rPr lang="es-VE" altLang="es-PE" sz="1400" b="1">
                  <a:solidFill>
                    <a:srgbClr val="000000"/>
                  </a:solidFill>
                  <a:ea typeface="msmincho"/>
                </a:rPr>
                <a:t>del SGBD</a:t>
              </a:r>
            </a:p>
          </p:txBody>
        </p:sp>
        <p:sp>
          <p:nvSpPr>
            <p:cNvPr id="68621" name="Text Box 11"/>
            <p:cNvSpPr txBox="1">
              <a:spLocks noChangeArrowheads="1"/>
            </p:cNvSpPr>
            <p:nvPr/>
          </p:nvSpPr>
          <p:spPr bwMode="auto">
            <a:xfrm>
              <a:off x="383" y="1507"/>
              <a:ext cx="1088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0" tIns="55214" rIns="81630" bIns="40814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  <a:defRPr/>
              </a:pPr>
              <a:r>
                <a:rPr lang="es-VE" altLang="es-PE" sz="1400" b="1">
                  <a:solidFill>
                    <a:srgbClr val="000000"/>
                  </a:solidFill>
                  <a:ea typeface="msmincho"/>
                </a:rPr>
                <a:t>Dependiente</a:t>
              </a:r>
            </a:p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  <a:defRPr/>
              </a:pPr>
              <a:r>
                <a:rPr lang="es-VE" altLang="es-PE" sz="1400" b="1">
                  <a:solidFill>
                    <a:srgbClr val="000000"/>
                  </a:solidFill>
                  <a:ea typeface="msmincho"/>
                </a:rPr>
                <a:t>del SGBD</a:t>
              </a:r>
            </a:p>
          </p:txBody>
        </p:sp>
        <p:sp>
          <p:nvSpPr>
            <p:cNvPr id="68622" name="Text Box 12"/>
            <p:cNvSpPr txBox="1">
              <a:spLocks noChangeArrowheads="1"/>
            </p:cNvSpPr>
            <p:nvPr/>
          </p:nvSpPr>
          <p:spPr bwMode="auto">
            <a:xfrm>
              <a:off x="4039" y="1941"/>
              <a:ext cx="1360" cy="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0" tIns="55214" rIns="81630" bIns="40814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  <a:defRPr/>
              </a:pPr>
              <a:r>
                <a:rPr lang="es-VE" altLang="es-PE" sz="1400" b="1">
                  <a:solidFill>
                    <a:srgbClr val="000000"/>
                  </a:solidFill>
                  <a:ea typeface="msmincho"/>
                </a:rPr>
                <a:t>Esquema (Conceptual) lógico (en el modo de un SGBD)</a:t>
              </a:r>
            </a:p>
          </p:txBody>
        </p:sp>
        <p:sp>
          <p:nvSpPr>
            <p:cNvPr id="68623" name="Text Box 13"/>
            <p:cNvSpPr txBox="1">
              <a:spLocks noChangeArrowheads="1"/>
            </p:cNvSpPr>
            <p:nvPr/>
          </p:nvSpPr>
          <p:spPr bwMode="auto">
            <a:xfrm>
              <a:off x="4039" y="2857"/>
              <a:ext cx="1360" cy="21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0" tIns="55214" rIns="81630" bIns="40814" anchor="ctr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  <a:defRPr/>
              </a:pPr>
              <a:r>
                <a:rPr lang="es-VE" altLang="es-PE" sz="1400" b="1">
                  <a:solidFill>
                    <a:schemeClr val="bg1"/>
                  </a:solidFill>
                  <a:ea typeface="msmincho"/>
                </a:rPr>
                <a:t>Diseño Físico</a:t>
              </a:r>
            </a:p>
          </p:txBody>
        </p:sp>
        <p:cxnSp>
          <p:nvCxnSpPr>
            <p:cNvPr id="22544" name="AutoShape 14"/>
            <p:cNvCxnSpPr>
              <a:cxnSpLocks noChangeShapeType="1"/>
              <a:stCxn id="68622" idx="2"/>
              <a:endCxn id="68623" idx="0"/>
            </p:cNvCxnSpPr>
            <p:nvPr/>
          </p:nvCxnSpPr>
          <p:spPr bwMode="auto">
            <a:xfrm>
              <a:off x="4720" y="2643"/>
              <a:ext cx="0" cy="2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8625" name="Text Box 15"/>
            <p:cNvSpPr txBox="1">
              <a:spLocks noChangeArrowheads="1"/>
            </p:cNvSpPr>
            <p:nvPr/>
          </p:nvSpPr>
          <p:spPr bwMode="auto">
            <a:xfrm>
              <a:off x="1205" y="2072"/>
              <a:ext cx="1360" cy="444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0" tIns="55214" rIns="81630" bIns="40814" anchor="ctr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  <a:defRPr/>
              </a:pPr>
              <a:r>
                <a:rPr lang="es-VE" altLang="es-PE" sz="1400" b="1">
                  <a:solidFill>
                    <a:schemeClr val="bg1"/>
                  </a:solidFill>
                  <a:ea typeface="msmincho"/>
                </a:rPr>
                <a:t>Diseño de Programas</a:t>
              </a:r>
            </a:p>
          </p:txBody>
        </p:sp>
        <p:cxnSp>
          <p:nvCxnSpPr>
            <p:cNvPr id="22546" name="AutoShape 16"/>
            <p:cNvCxnSpPr>
              <a:cxnSpLocks noChangeShapeType="1"/>
              <a:stCxn id="68622" idx="1"/>
              <a:endCxn id="68625" idx="3"/>
            </p:cNvCxnSpPr>
            <p:nvPr/>
          </p:nvCxnSpPr>
          <p:spPr bwMode="auto">
            <a:xfrm flipH="1">
              <a:off x="2565" y="2292"/>
              <a:ext cx="1473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8627" name="Text Box 17"/>
            <p:cNvSpPr txBox="1">
              <a:spLocks noChangeArrowheads="1"/>
            </p:cNvSpPr>
            <p:nvPr/>
          </p:nvSpPr>
          <p:spPr bwMode="auto">
            <a:xfrm>
              <a:off x="864" y="3987"/>
              <a:ext cx="2040" cy="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0" tIns="55214" rIns="81630" bIns="40814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  <a:defRPr/>
              </a:pPr>
              <a:r>
                <a:rPr lang="es-VE" altLang="es-PE" sz="1400" b="1">
                  <a:solidFill>
                    <a:srgbClr val="000000"/>
                  </a:solidFill>
                  <a:ea typeface="msmincho"/>
                </a:rPr>
                <a:t>Programas de Aplicación</a:t>
              </a:r>
            </a:p>
          </p:txBody>
        </p:sp>
        <p:sp>
          <p:nvSpPr>
            <p:cNvPr id="68628" name="Text Box 18"/>
            <p:cNvSpPr txBox="1">
              <a:spLocks noChangeArrowheads="1"/>
            </p:cNvSpPr>
            <p:nvPr/>
          </p:nvSpPr>
          <p:spPr bwMode="auto">
            <a:xfrm>
              <a:off x="1205" y="3255"/>
              <a:ext cx="1360" cy="444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0" tIns="55214" rIns="81630" bIns="40814" anchor="ctr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  <a:defRPr/>
              </a:pPr>
              <a:r>
                <a:rPr lang="es-VE" altLang="es-PE" sz="1400" b="1">
                  <a:solidFill>
                    <a:schemeClr val="bg1"/>
                  </a:solidFill>
                  <a:ea typeface="msmincho"/>
                </a:rPr>
                <a:t>Implementación de Transacciones</a:t>
              </a:r>
            </a:p>
          </p:txBody>
        </p:sp>
        <p:cxnSp>
          <p:nvCxnSpPr>
            <p:cNvPr id="22549" name="AutoShape 19"/>
            <p:cNvCxnSpPr>
              <a:cxnSpLocks noChangeShapeType="1"/>
              <a:stCxn id="68625" idx="2"/>
              <a:endCxn id="68628" idx="0"/>
            </p:cNvCxnSpPr>
            <p:nvPr/>
          </p:nvCxnSpPr>
          <p:spPr bwMode="auto">
            <a:xfrm>
              <a:off x="1885" y="2517"/>
              <a:ext cx="0" cy="7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50" name="AutoShape 20"/>
            <p:cNvCxnSpPr>
              <a:cxnSpLocks noChangeShapeType="1"/>
              <a:stCxn id="68628" idx="2"/>
              <a:endCxn id="68627" idx="0"/>
            </p:cNvCxnSpPr>
            <p:nvPr/>
          </p:nvCxnSpPr>
          <p:spPr bwMode="auto">
            <a:xfrm>
              <a:off x="1885" y="3700"/>
              <a:ext cx="0" cy="28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8631" name="Text Box 21"/>
            <p:cNvSpPr txBox="1">
              <a:spLocks noChangeArrowheads="1"/>
            </p:cNvSpPr>
            <p:nvPr/>
          </p:nvSpPr>
          <p:spPr bwMode="auto">
            <a:xfrm>
              <a:off x="3926" y="3288"/>
              <a:ext cx="1586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0" tIns="55214" rIns="81630" bIns="40814" anchor="ctr" anchorCtr="1"/>
            <a:lstStyle>
              <a:lvl1pPr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  <a:defRPr/>
              </a:pPr>
              <a:r>
                <a:rPr lang="es-VE" altLang="es-PE" sz="1400" b="1">
                  <a:solidFill>
                    <a:srgbClr val="000000"/>
                  </a:solidFill>
                  <a:ea typeface="msmincho"/>
                </a:rPr>
                <a:t>Esquema Interno</a:t>
              </a:r>
            </a:p>
            <a:p>
              <a:pPr algn="ctr" eaLnBrk="1" hangingPunct="1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Font typeface="Times New Roman" panose="02020603050405020304" pitchFamily="18" charset="0"/>
                <a:buNone/>
                <a:defRPr/>
              </a:pPr>
              <a:r>
                <a:rPr lang="es-VE" altLang="es-PE" sz="1400" b="1">
                  <a:solidFill>
                    <a:srgbClr val="000000"/>
                  </a:solidFill>
                  <a:ea typeface="msmincho"/>
                </a:rPr>
                <a:t>(para el mismo SGBD)</a:t>
              </a:r>
            </a:p>
          </p:txBody>
        </p:sp>
        <p:cxnSp>
          <p:nvCxnSpPr>
            <p:cNvPr id="22552" name="AutoShape 22"/>
            <p:cNvCxnSpPr>
              <a:cxnSpLocks noChangeShapeType="1"/>
              <a:stCxn id="68623" idx="2"/>
              <a:endCxn id="68631" idx="0"/>
            </p:cNvCxnSpPr>
            <p:nvPr/>
          </p:nvCxnSpPr>
          <p:spPr bwMode="auto">
            <a:xfrm>
              <a:off x="4720" y="3075"/>
              <a:ext cx="0" cy="2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53" name="AutoShape 23"/>
            <p:cNvCxnSpPr>
              <a:cxnSpLocks noChangeShapeType="1"/>
              <a:stCxn id="68631" idx="1"/>
              <a:endCxn id="68628" idx="3"/>
            </p:cNvCxnSpPr>
            <p:nvPr/>
          </p:nvCxnSpPr>
          <p:spPr bwMode="auto">
            <a:xfrm flipH="1">
              <a:off x="2565" y="3478"/>
              <a:ext cx="135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54" name="AutoShape 24"/>
            <p:cNvCxnSpPr>
              <a:cxnSpLocks noChangeShapeType="1"/>
              <a:stCxn id="68616" idx="3"/>
              <a:endCxn id="68623" idx="1"/>
            </p:cNvCxnSpPr>
            <p:nvPr/>
          </p:nvCxnSpPr>
          <p:spPr bwMode="auto">
            <a:xfrm>
              <a:off x="2905" y="915"/>
              <a:ext cx="1133" cy="20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68612" name="Text Box 27"/>
          <p:cNvSpPr txBox="1">
            <a:spLocks noChangeArrowheads="1"/>
          </p:cNvSpPr>
          <p:nvPr/>
        </p:nvSpPr>
        <p:spPr bwMode="auto">
          <a:xfrm>
            <a:off x="-198719" y="5862601"/>
            <a:ext cx="1740960" cy="31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0" tIns="55214" rIns="81630" bIns="40814"/>
          <a:lstStyle>
            <a:lvl1pPr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  <a:defRPr/>
            </a:pPr>
            <a:r>
              <a:rPr lang="es-VE" altLang="es-PE" sz="1400" b="1" i="1" dirty="0">
                <a:solidFill>
                  <a:srgbClr val="000000"/>
                </a:solidFill>
                <a:ea typeface="msmincho"/>
              </a:rPr>
              <a:t>Fuente:</a:t>
            </a:r>
            <a:r>
              <a:rPr lang="es-VE" altLang="es-PE" sz="1400" b="1" dirty="0">
                <a:solidFill>
                  <a:srgbClr val="000000"/>
                </a:solidFill>
                <a:ea typeface="msmincho"/>
              </a:rPr>
              <a:t> </a:t>
            </a:r>
            <a:r>
              <a:rPr lang="es-VE" altLang="es-PE" sz="1400" b="1" dirty="0" err="1">
                <a:solidFill>
                  <a:srgbClr val="000000"/>
                </a:solidFill>
                <a:ea typeface="msmincho"/>
              </a:rPr>
              <a:t>Navathe</a:t>
            </a:r>
            <a:endParaRPr lang="es-VE" altLang="es-PE" sz="1400" b="1" dirty="0">
              <a:solidFill>
                <a:srgbClr val="000000"/>
              </a:solidFill>
              <a:ea typeface="msmincho"/>
            </a:endParaRPr>
          </a:p>
        </p:txBody>
      </p:sp>
      <p:sp>
        <p:nvSpPr>
          <p:cNvPr id="27" name="Rectangle 1"/>
          <p:cNvSpPr txBox="1">
            <a:spLocks noChangeArrowheads="1"/>
          </p:cNvSpPr>
          <p:nvPr/>
        </p:nvSpPr>
        <p:spPr bwMode="auto">
          <a:xfrm>
            <a:off x="262081" y="85321"/>
            <a:ext cx="9087840" cy="982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9600" rIns="0" bIns="0" anchor="ctr"/>
          <a:lstStyle>
            <a:lvl1pPr algn="l" defTabSz="449263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b="1">
                <a:solidFill>
                  <a:srgbClr val="FFFFFF"/>
                </a:solidFill>
                <a:latin typeface="ConduitMdITC TT" charset="0"/>
                <a:cs typeface="DejaVu Sans" panose="020B0603030804020204" pitchFamily="34" charset="0"/>
              </a:defRPr>
            </a:lvl2pPr>
            <a:lvl3pPr algn="l" defTabSz="449263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b="1">
                <a:solidFill>
                  <a:srgbClr val="FFFFFF"/>
                </a:solidFill>
                <a:latin typeface="ConduitMdITC TT" charset="0"/>
                <a:cs typeface="DejaVu Sans" panose="020B0603030804020204" pitchFamily="34" charset="0"/>
              </a:defRPr>
            </a:lvl3pPr>
            <a:lvl4pPr algn="l" defTabSz="449263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b="1">
                <a:solidFill>
                  <a:srgbClr val="FFFFFF"/>
                </a:solidFill>
                <a:latin typeface="ConduitMdITC TT" charset="0"/>
                <a:cs typeface="DejaVu Sans" panose="020B0603030804020204" pitchFamily="34" charset="0"/>
              </a:defRPr>
            </a:lvl4pPr>
            <a:lvl5pPr algn="l" defTabSz="449263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b="1">
                <a:solidFill>
                  <a:srgbClr val="FFFFFF"/>
                </a:solidFill>
                <a:latin typeface="ConduitMdITC TT" charset="0"/>
                <a:cs typeface="DejaVu Sans" panose="020B0603030804020204" pitchFamily="34" charset="0"/>
              </a:defRPr>
            </a:lvl5pPr>
            <a:lvl6pPr marL="2514600" indent="-22860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b="1">
                <a:solidFill>
                  <a:srgbClr val="FFFFFF"/>
                </a:solidFill>
                <a:latin typeface="ConduitMdITC TT" charset="0"/>
                <a:cs typeface="DejaVu Sans" panose="020B0603030804020204" pitchFamily="34" charset="0"/>
              </a:defRPr>
            </a:lvl6pPr>
            <a:lvl7pPr marL="2971800" indent="-22860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b="1">
                <a:solidFill>
                  <a:srgbClr val="FFFFFF"/>
                </a:solidFill>
                <a:latin typeface="ConduitMdITC TT" charset="0"/>
                <a:cs typeface="DejaVu Sans" panose="020B0603030804020204" pitchFamily="34" charset="0"/>
              </a:defRPr>
            </a:lvl7pPr>
            <a:lvl8pPr marL="3429000" indent="-22860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b="1">
                <a:solidFill>
                  <a:srgbClr val="FFFFFF"/>
                </a:solidFill>
                <a:latin typeface="ConduitMdITC TT" charset="0"/>
                <a:cs typeface="DejaVu Sans" panose="020B0603030804020204" pitchFamily="34" charset="0"/>
              </a:defRPr>
            </a:lvl8pPr>
            <a:lvl9pPr marL="3886200" indent="-228600" algn="l" defTabSz="449263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b="1">
                <a:solidFill>
                  <a:srgbClr val="FFFFFF"/>
                </a:solidFill>
                <a:latin typeface="ConduitMdITC TT" charset="0"/>
                <a:cs typeface="DejaVu Sans" panose="020B0603030804020204" pitchFamily="34" charset="0"/>
              </a:defRPr>
            </a:lvl9pPr>
          </a:lstStyle>
          <a:p>
            <a:pPr eaLnBrk="1" hangingPunct="1">
              <a:tabLst>
                <a:tab pos="655570" algn="l"/>
                <a:tab pos="1312727" algn="l"/>
                <a:tab pos="1968296" algn="l"/>
                <a:tab pos="2625453" algn="l"/>
                <a:tab pos="3282610" algn="l"/>
                <a:tab pos="3938180" algn="l"/>
                <a:tab pos="4595337" algn="l"/>
                <a:tab pos="5252494" algn="l"/>
                <a:tab pos="5908062" algn="l"/>
                <a:tab pos="6565220" algn="l"/>
              </a:tabLst>
              <a:defRPr/>
            </a:pPr>
            <a:r>
              <a:rPr lang="es-VE" altLang="es-PE" sz="3199">
                <a:solidFill>
                  <a:srgbClr val="0070C0"/>
                </a:solidFill>
                <a:ea typeface="HG Mincho Light J"/>
                <a:cs typeface="Tahoma" panose="020B0604030504040204" pitchFamily="34" charset="0"/>
              </a:rPr>
              <a:t>Proceso de Diseño de una BD</a:t>
            </a:r>
            <a:endParaRPr lang="es-VE" altLang="es-PE" sz="3199" dirty="0">
              <a:solidFill>
                <a:srgbClr val="0070C0"/>
              </a:solidFill>
              <a:ea typeface="HG Mincho Light J"/>
              <a:cs typeface="Tahoma" panose="020B0604030504040204" pitchFamily="34" charset="0"/>
            </a:endParaRPr>
          </a:p>
        </p:txBody>
      </p:sp>
      <p:sp>
        <p:nvSpPr>
          <p:cNvPr id="28" name="Rectángulo 27"/>
          <p:cNvSpPr/>
          <p:nvPr/>
        </p:nvSpPr>
        <p:spPr bwMode="auto">
          <a:xfrm>
            <a:off x="5580112" y="1577489"/>
            <a:ext cx="2664296" cy="1299600"/>
          </a:xfrm>
          <a:prstGeom prst="rect">
            <a:avLst/>
          </a:prstGeom>
          <a:noFill/>
          <a:ln w="9525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8868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 txBox="1">
            <a:spLocks noGrp="1" noChangeArrowheads="1"/>
          </p:cNvSpPr>
          <p:nvPr>
            <p:ph type="title"/>
          </p:nvPr>
        </p:nvSpPr>
        <p:spPr>
          <a:xfrm>
            <a:off x="370609" y="707636"/>
            <a:ext cx="7021440" cy="979200"/>
          </a:xfrm>
        </p:spPr>
        <p:txBody>
          <a:bodyPr vert="horz" wrap="square" lIns="91440" tIns="9601" rIns="91440" bIns="45720" numCol="1" anchor="ctr" anchorCtr="0" compatLnSpc="1">
            <a:prstTxWarp prst="textNoShape">
              <a:avLst/>
            </a:prstTxWarp>
          </a:bodyPr>
          <a:lstStyle/>
          <a:p>
            <a:pPr eaLnBrk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</a:pPr>
            <a:r>
              <a:rPr lang="es-VE" dirty="0">
                <a:ea typeface="HG Mincho Light J"/>
                <a:cs typeface="Tahoma" panose="020B0604030504040204" pitchFamily="34" charset="0"/>
              </a:rPr>
              <a:t>Diseño Descendente</a:t>
            </a:r>
          </a:p>
        </p:txBody>
      </p:sp>
      <p:grpSp>
        <p:nvGrpSpPr>
          <p:cNvPr id="22531" name="Group 2"/>
          <p:cNvGrpSpPr>
            <a:grpSpLocks/>
          </p:cNvGrpSpPr>
          <p:nvPr/>
        </p:nvGrpSpPr>
        <p:grpSpPr bwMode="auto">
          <a:xfrm>
            <a:off x="570163" y="2955125"/>
            <a:ext cx="4720320" cy="2666892"/>
            <a:chOff x="227" y="846"/>
            <a:chExt cx="2720" cy="1867"/>
          </a:xfrm>
        </p:grpSpPr>
        <p:grpSp>
          <p:nvGrpSpPr>
            <p:cNvPr id="22544" name="Group 3"/>
            <p:cNvGrpSpPr>
              <a:grpSpLocks/>
            </p:cNvGrpSpPr>
            <p:nvPr/>
          </p:nvGrpSpPr>
          <p:grpSpPr bwMode="auto">
            <a:xfrm>
              <a:off x="714" y="1212"/>
              <a:ext cx="491" cy="162"/>
              <a:chOff x="714" y="1212"/>
              <a:chExt cx="491" cy="162"/>
            </a:xfrm>
          </p:grpSpPr>
          <p:sp>
            <p:nvSpPr>
              <p:cNvPr id="22581" name="Oval 4"/>
              <p:cNvSpPr>
                <a:spLocks noChangeArrowheads="1"/>
              </p:cNvSpPr>
              <p:nvPr/>
            </p:nvSpPr>
            <p:spPr bwMode="auto">
              <a:xfrm>
                <a:off x="714" y="1212"/>
                <a:ext cx="491" cy="16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PE" sz="2177"/>
              </a:p>
            </p:txBody>
          </p:sp>
          <p:sp>
            <p:nvSpPr>
              <p:cNvPr id="22582" name="Oval 5"/>
              <p:cNvSpPr>
                <a:spLocks noChangeArrowheads="1"/>
              </p:cNvSpPr>
              <p:nvPr/>
            </p:nvSpPr>
            <p:spPr bwMode="auto">
              <a:xfrm>
                <a:off x="739" y="1228"/>
                <a:ext cx="446" cy="128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48819" rIns="81638" bIns="40819" anchor="ctr" anchorCtr="1"/>
              <a:lstStyle/>
              <a:p>
                <a:pPr algn="ctr"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s-VE" sz="907" dirty="0">
                    <a:solidFill>
                      <a:srgbClr val="000000"/>
                    </a:solidFill>
                  </a:rPr>
                  <a:t>Lugares</a:t>
                </a:r>
              </a:p>
            </p:txBody>
          </p:sp>
        </p:grpSp>
        <p:sp>
          <p:nvSpPr>
            <p:cNvPr id="22545" name="AutoShape 6"/>
            <p:cNvSpPr>
              <a:spLocks noChangeArrowheads="1"/>
            </p:cNvSpPr>
            <p:nvPr/>
          </p:nvSpPr>
          <p:spPr bwMode="auto">
            <a:xfrm>
              <a:off x="430" y="1536"/>
              <a:ext cx="527" cy="162"/>
            </a:xfrm>
            <a:prstGeom prst="roundRect">
              <a:avLst>
                <a:gd name="adj" fmla="val 61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7219" rIns="81638" bIns="40819" anchor="ctr" anchorCtr="1"/>
            <a:lstStyle>
              <a:lvl1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726" dirty="0">
                  <a:solidFill>
                    <a:srgbClr val="000000"/>
                  </a:solidFill>
                </a:rPr>
                <a:t>Departamento</a:t>
              </a:r>
            </a:p>
          </p:txBody>
        </p:sp>
        <p:sp>
          <p:nvSpPr>
            <p:cNvPr id="22546" name="Oval 7"/>
            <p:cNvSpPr>
              <a:spLocks noChangeArrowheads="1"/>
            </p:cNvSpPr>
            <p:nvPr/>
          </p:nvSpPr>
          <p:spPr bwMode="auto">
            <a:xfrm>
              <a:off x="227" y="1212"/>
              <a:ext cx="446" cy="16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8819" rIns="81638" bIns="40819" anchor="ctr" anchorCtr="1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 u="sng">
                  <a:solidFill>
                    <a:srgbClr val="000000"/>
                  </a:solidFill>
                </a:rPr>
                <a:t>Código</a:t>
              </a:r>
            </a:p>
          </p:txBody>
        </p:sp>
        <p:sp>
          <p:nvSpPr>
            <p:cNvPr id="22547" name="Oval 8"/>
            <p:cNvSpPr>
              <a:spLocks noChangeArrowheads="1"/>
            </p:cNvSpPr>
            <p:nvPr/>
          </p:nvSpPr>
          <p:spPr bwMode="auto">
            <a:xfrm>
              <a:off x="470" y="1008"/>
              <a:ext cx="446" cy="16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8819" rIns="81638" bIns="40819" anchor="ctr" anchorCtr="1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 dirty="0">
                  <a:solidFill>
                    <a:srgbClr val="000000"/>
                  </a:solidFill>
                </a:rPr>
                <a:t>Nombre</a:t>
              </a:r>
            </a:p>
          </p:txBody>
        </p:sp>
        <p:cxnSp>
          <p:nvCxnSpPr>
            <p:cNvPr id="22548" name="AutoShape 9"/>
            <p:cNvCxnSpPr>
              <a:cxnSpLocks noChangeShapeType="1"/>
              <a:stCxn id="22546" idx="4"/>
              <a:endCxn id="22545" idx="0"/>
            </p:cNvCxnSpPr>
            <p:nvPr/>
          </p:nvCxnSpPr>
          <p:spPr bwMode="auto">
            <a:xfrm>
              <a:off x="450" y="1374"/>
              <a:ext cx="243" cy="1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49" name="AutoShape 10"/>
            <p:cNvCxnSpPr>
              <a:cxnSpLocks noChangeShapeType="1"/>
              <a:stCxn id="22547" idx="4"/>
              <a:endCxn id="22545" idx="0"/>
            </p:cNvCxnSpPr>
            <p:nvPr/>
          </p:nvCxnSpPr>
          <p:spPr bwMode="auto">
            <a:xfrm>
              <a:off x="694" y="1171"/>
              <a:ext cx="0" cy="3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50" name="AutoShape 11"/>
            <p:cNvCxnSpPr>
              <a:cxnSpLocks noChangeShapeType="1"/>
              <a:endCxn id="22545" idx="0"/>
            </p:cNvCxnSpPr>
            <p:nvPr/>
          </p:nvCxnSpPr>
          <p:spPr bwMode="auto">
            <a:xfrm flipH="1">
              <a:off x="694" y="1374"/>
              <a:ext cx="243" cy="1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51" name="AutoShape 12"/>
            <p:cNvSpPr>
              <a:spLocks noChangeArrowheads="1"/>
            </p:cNvSpPr>
            <p:nvPr/>
          </p:nvSpPr>
          <p:spPr bwMode="auto">
            <a:xfrm>
              <a:off x="2176" y="1536"/>
              <a:ext cx="486" cy="162"/>
            </a:xfrm>
            <a:prstGeom prst="roundRect">
              <a:avLst>
                <a:gd name="adj" fmla="val 61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8819" rIns="81638" bIns="40819" anchor="ctr" anchorCtr="1"/>
            <a:lstStyle>
              <a:lvl1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>
                  <a:solidFill>
                    <a:srgbClr val="000000"/>
                  </a:solidFill>
                </a:rPr>
                <a:t>Cliente</a:t>
              </a:r>
            </a:p>
          </p:txBody>
        </p:sp>
        <p:sp>
          <p:nvSpPr>
            <p:cNvPr id="22552" name="Oval 13"/>
            <p:cNvSpPr>
              <a:spLocks noChangeArrowheads="1"/>
            </p:cNvSpPr>
            <p:nvPr/>
          </p:nvSpPr>
          <p:spPr bwMode="auto">
            <a:xfrm>
              <a:off x="1933" y="1252"/>
              <a:ext cx="486" cy="161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8819" rIns="81638" bIns="40819" anchor="ctr" anchorCtr="1"/>
            <a:lstStyle>
              <a:lvl1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 u="sng">
                  <a:solidFill>
                    <a:srgbClr val="000000"/>
                  </a:solidFill>
                </a:rPr>
                <a:t>RUC</a:t>
              </a:r>
            </a:p>
          </p:txBody>
        </p:sp>
        <p:sp>
          <p:nvSpPr>
            <p:cNvPr id="22553" name="Oval 14"/>
            <p:cNvSpPr>
              <a:spLocks noChangeArrowheads="1"/>
            </p:cNvSpPr>
            <p:nvPr/>
          </p:nvSpPr>
          <p:spPr bwMode="auto">
            <a:xfrm>
              <a:off x="2461" y="1252"/>
              <a:ext cx="486" cy="161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8819" rIns="81638" bIns="40819" anchor="ctr" anchorCtr="1"/>
            <a:lstStyle>
              <a:lvl1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>
                  <a:solidFill>
                    <a:srgbClr val="000000"/>
                  </a:solidFill>
                </a:rPr>
                <a:t>Nombre</a:t>
              </a:r>
            </a:p>
          </p:txBody>
        </p:sp>
        <p:cxnSp>
          <p:nvCxnSpPr>
            <p:cNvPr id="22554" name="AutoShape 15"/>
            <p:cNvCxnSpPr>
              <a:cxnSpLocks noChangeShapeType="1"/>
              <a:stCxn id="22552" idx="4"/>
              <a:endCxn id="22551" idx="0"/>
            </p:cNvCxnSpPr>
            <p:nvPr/>
          </p:nvCxnSpPr>
          <p:spPr bwMode="auto">
            <a:xfrm>
              <a:off x="2176" y="1415"/>
              <a:ext cx="243" cy="1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55" name="AutoShape 16"/>
            <p:cNvCxnSpPr>
              <a:cxnSpLocks noChangeShapeType="1"/>
              <a:stCxn id="22553" idx="4"/>
              <a:endCxn id="22551" idx="0"/>
            </p:cNvCxnSpPr>
            <p:nvPr/>
          </p:nvCxnSpPr>
          <p:spPr bwMode="auto">
            <a:xfrm flipH="1">
              <a:off x="2420" y="1415"/>
              <a:ext cx="283" cy="1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56" name="AutoShape 17"/>
            <p:cNvSpPr>
              <a:spLocks noChangeArrowheads="1"/>
            </p:cNvSpPr>
            <p:nvPr/>
          </p:nvSpPr>
          <p:spPr bwMode="auto">
            <a:xfrm>
              <a:off x="1324" y="1130"/>
              <a:ext cx="486" cy="161"/>
            </a:xfrm>
            <a:prstGeom prst="roundRect">
              <a:avLst>
                <a:gd name="adj" fmla="val 61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8819" rIns="81638" bIns="40819" anchor="ctr" anchorCtr="1"/>
            <a:lstStyle>
              <a:lvl1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>
                  <a:solidFill>
                    <a:srgbClr val="000000"/>
                  </a:solidFill>
                </a:rPr>
                <a:t>Servicio</a:t>
              </a:r>
            </a:p>
          </p:txBody>
        </p:sp>
        <p:sp>
          <p:nvSpPr>
            <p:cNvPr id="22557" name="AutoShape 18"/>
            <p:cNvSpPr>
              <a:spLocks noChangeArrowheads="1"/>
            </p:cNvSpPr>
            <p:nvPr/>
          </p:nvSpPr>
          <p:spPr bwMode="auto">
            <a:xfrm>
              <a:off x="1323" y="1455"/>
              <a:ext cx="486" cy="324"/>
            </a:xfrm>
            <a:prstGeom prst="diamond">
              <a:avLst/>
            </a:prstGeom>
            <a:solidFill>
              <a:srgbClr val="FF6699">
                <a:alpha val="98824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8819" rIns="81638" bIns="40819" anchor="ctr"/>
            <a:lstStyle>
              <a:lvl1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 b="1" i="1">
                  <a:solidFill>
                    <a:srgbClr val="000000"/>
                  </a:solidFill>
                </a:rPr>
                <a:t>presta</a:t>
              </a:r>
            </a:p>
          </p:txBody>
        </p:sp>
        <p:cxnSp>
          <p:nvCxnSpPr>
            <p:cNvPr id="22558" name="AutoShape 19"/>
            <p:cNvCxnSpPr>
              <a:cxnSpLocks noChangeShapeType="1"/>
              <a:stCxn id="22557" idx="1"/>
              <a:endCxn id="22545" idx="3"/>
            </p:cNvCxnSpPr>
            <p:nvPr/>
          </p:nvCxnSpPr>
          <p:spPr bwMode="auto">
            <a:xfrm flipH="1">
              <a:off x="958" y="1618"/>
              <a:ext cx="36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59" name="AutoShape 20"/>
            <p:cNvCxnSpPr>
              <a:cxnSpLocks noChangeShapeType="1"/>
              <a:stCxn id="22551" idx="1"/>
              <a:endCxn id="22557" idx="3"/>
            </p:cNvCxnSpPr>
            <p:nvPr/>
          </p:nvCxnSpPr>
          <p:spPr bwMode="auto">
            <a:xfrm flipH="1">
              <a:off x="1811" y="1618"/>
              <a:ext cx="36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60" name="AutoShape 21"/>
            <p:cNvCxnSpPr>
              <a:cxnSpLocks noChangeShapeType="1"/>
              <a:stCxn id="22557" idx="0"/>
              <a:endCxn id="22556" idx="2"/>
            </p:cNvCxnSpPr>
            <p:nvPr/>
          </p:nvCxnSpPr>
          <p:spPr bwMode="auto">
            <a:xfrm flipV="1">
              <a:off x="1567" y="1293"/>
              <a:ext cx="0" cy="1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61" name="Oval 22"/>
            <p:cNvSpPr>
              <a:spLocks noChangeArrowheads="1"/>
            </p:cNvSpPr>
            <p:nvPr/>
          </p:nvSpPr>
          <p:spPr bwMode="auto">
            <a:xfrm>
              <a:off x="1039" y="846"/>
              <a:ext cx="527" cy="16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8819" rIns="81638" bIns="40819" anchor="ctr" anchorCtr="1"/>
            <a:lstStyle>
              <a:lvl1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 u="sng">
                  <a:solidFill>
                    <a:srgbClr val="000000"/>
                  </a:solidFill>
                </a:rPr>
                <a:t>Código</a:t>
              </a:r>
            </a:p>
          </p:txBody>
        </p:sp>
        <p:sp>
          <p:nvSpPr>
            <p:cNvPr id="22562" name="Oval 23"/>
            <p:cNvSpPr>
              <a:spLocks noChangeArrowheads="1"/>
            </p:cNvSpPr>
            <p:nvPr/>
          </p:nvSpPr>
          <p:spPr bwMode="auto">
            <a:xfrm>
              <a:off x="1608" y="846"/>
              <a:ext cx="527" cy="16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8819" rIns="81638" bIns="40819" anchor="ctr" anchorCtr="1"/>
            <a:lstStyle>
              <a:lvl1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>
                  <a:solidFill>
                    <a:srgbClr val="000000"/>
                  </a:solidFill>
                </a:rPr>
                <a:t>Nombre</a:t>
              </a:r>
            </a:p>
          </p:txBody>
        </p:sp>
        <p:cxnSp>
          <p:nvCxnSpPr>
            <p:cNvPr id="22563" name="AutoShape 24"/>
            <p:cNvCxnSpPr>
              <a:cxnSpLocks noChangeShapeType="1"/>
              <a:stCxn id="22556" idx="0"/>
              <a:endCxn id="22562" idx="4"/>
            </p:cNvCxnSpPr>
            <p:nvPr/>
          </p:nvCxnSpPr>
          <p:spPr bwMode="auto">
            <a:xfrm flipV="1">
              <a:off x="1567" y="1008"/>
              <a:ext cx="304" cy="1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64" name="AutoShape 25"/>
            <p:cNvCxnSpPr>
              <a:cxnSpLocks noChangeShapeType="1"/>
              <a:stCxn id="22556" idx="0"/>
              <a:endCxn id="22561" idx="4"/>
            </p:cNvCxnSpPr>
            <p:nvPr/>
          </p:nvCxnSpPr>
          <p:spPr bwMode="auto">
            <a:xfrm flipH="1" flipV="1">
              <a:off x="1303" y="1008"/>
              <a:ext cx="263" cy="1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65" name="Oval 26"/>
            <p:cNvSpPr>
              <a:spLocks noChangeArrowheads="1"/>
            </p:cNvSpPr>
            <p:nvPr/>
          </p:nvSpPr>
          <p:spPr bwMode="auto">
            <a:xfrm>
              <a:off x="1770" y="1849"/>
              <a:ext cx="527" cy="161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8819" rIns="81638" bIns="40819" anchor="ctr" anchorCtr="1"/>
            <a:lstStyle>
              <a:lvl1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>
                  <a:solidFill>
                    <a:srgbClr val="000000"/>
                  </a:solidFill>
                </a:rPr>
                <a:t>Fecha</a:t>
              </a:r>
            </a:p>
          </p:txBody>
        </p:sp>
        <p:cxnSp>
          <p:nvCxnSpPr>
            <p:cNvPr id="22566" name="AutoShape 27"/>
            <p:cNvCxnSpPr>
              <a:cxnSpLocks noChangeShapeType="1"/>
              <a:stCxn id="22565" idx="0"/>
            </p:cNvCxnSpPr>
            <p:nvPr/>
          </p:nvCxnSpPr>
          <p:spPr bwMode="auto">
            <a:xfrm flipH="1" flipV="1">
              <a:off x="1688" y="1704"/>
              <a:ext cx="345" cy="1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67" name="Text Box 28"/>
            <p:cNvSpPr txBox="1">
              <a:spLocks noChangeArrowheads="1"/>
            </p:cNvSpPr>
            <p:nvPr/>
          </p:nvSpPr>
          <p:spPr bwMode="auto">
            <a:xfrm>
              <a:off x="1188" y="1618"/>
              <a:ext cx="205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8819" rIns="81638" bIns="40819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22568" name="Text Box 29"/>
            <p:cNvSpPr txBox="1">
              <a:spLocks noChangeArrowheads="1"/>
            </p:cNvSpPr>
            <p:nvPr/>
          </p:nvSpPr>
          <p:spPr bwMode="auto">
            <a:xfrm>
              <a:off x="1754" y="1618"/>
              <a:ext cx="215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8819" rIns="81638" bIns="40819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22569" name="AutoShape 30"/>
            <p:cNvSpPr>
              <a:spLocks noChangeArrowheads="1"/>
            </p:cNvSpPr>
            <p:nvPr/>
          </p:nvSpPr>
          <p:spPr bwMode="auto">
            <a:xfrm>
              <a:off x="917" y="2349"/>
              <a:ext cx="487" cy="162"/>
            </a:xfrm>
            <a:prstGeom prst="roundRect">
              <a:avLst>
                <a:gd name="adj" fmla="val 61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8819" rIns="81638" bIns="40819" anchor="ctr" anchorCtr="1"/>
            <a:lstStyle>
              <a:lvl1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>
                  <a:solidFill>
                    <a:srgbClr val="000000"/>
                  </a:solidFill>
                </a:rPr>
                <a:t>Empleado</a:t>
              </a:r>
            </a:p>
          </p:txBody>
        </p:sp>
        <p:sp>
          <p:nvSpPr>
            <p:cNvPr id="22570" name="Oval 31"/>
            <p:cNvSpPr>
              <a:spLocks noChangeArrowheads="1"/>
            </p:cNvSpPr>
            <p:nvPr/>
          </p:nvSpPr>
          <p:spPr bwMode="auto">
            <a:xfrm>
              <a:off x="1526" y="2552"/>
              <a:ext cx="405" cy="161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8819" rIns="81638" bIns="40819" anchor="ctr" anchorCtr="1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 u="sng">
                  <a:solidFill>
                    <a:srgbClr val="000000"/>
                  </a:solidFill>
                </a:rPr>
                <a:t>Dni</a:t>
              </a:r>
            </a:p>
          </p:txBody>
        </p:sp>
        <p:sp>
          <p:nvSpPr>
            <p:cNvPr id="22571" name="Oval 32"/>
            <p:cNvSpPr>
              <a:spLocks noChangeArrowheads="1"/>
            </p:cNvSpPr>
            <p:nvPr/>
          </p:nvSpPr>
          <p:spPr bwMode="auto">
            <a:xfrm>
              <a:off x="1526" y="2146"/>
              <a:ext cx="501" cy="161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8819" rIns="81638" bIns="40819" anchor="ctr" anchorCtr="1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>
                  <a:solidFill>
                    <a:srgbClr val="000000"/>
                  </a:solidFill>
                </a:rPr>
                <a:t>Teléfono</a:t>
              </a:r>
            </a:p>
          </p:txBody>
        </p:sp>
        <p:cxnSp>
          <p:nvCxnSpPr>
            <p:cNvPr id="22572" name="AutoShape 33"/>
            <p:cNvCxnSpPr>
              <a:cxnSpLocks noChangeShapeType="1"/>
              <a:stCxn id="22570" idx="2"/>
              <a:endCxn id="22569" idx="3"/>
            </p:cNvCxnSpPr>
            <p:nvPr/>
          </p:nvCxnSpPr>
          <p:spPr bwMode="auto">
            <a:xfrm flipH="1" flipV="1">
              <a:off x="1405" y="2430"/>
              <a:ext cx="121" cy="2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73" name="AutoShape 34"/>
            <p:cNvCxnSpPr>
              <a:cxnSpLocks noChangeShapeType="1"/>
              <a:stCxn id="22575" idx="2"/>
              <a:endCxn id="22569" idx="3"/>
            </p:cNvCxnSpPr>
            <p:nvPr/>
          </p:nvCxnSpPr>
          <p:spPr bwMode="auto">
            <a:xfrm flipH="1">
              <a:off x="1404" y="2429"/>
              <a:ext cx="12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74" name="AutoShape 35"/>
            <p:cNvCxnSpPr>
              <a:cxnSpLocks noChangeShapeType="1"/>
              <a:stCxn id="22571" idx="2"/>
              <a:endCxn id="22569" idx="3"/>
            </p:cNvCxnSpPr>
            <p:nvPr/>
          </p:nvCxnSpPr>
          <p:spPr bwMode="auto">
            <a:xfrm flipH="1">
              <a:off x="1404" y="2226"/>
              <a:ext cx="122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75" name="Oval 36"/>
            <p:cNvSpPr>
              <a:spLocks noChangeArrowheads="1"/>
            </p:cNvSpPr>
            <p:nvPr/>
          </p:nvSpPr>
          <p:spPr bwMode="auto">
            <a:xfrm>
              <a:off x="1527" y="2349"/>
              <a:ext cx="486" cy="161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8819" rIns="81638" bIns="40819" anchor="ctr" anchorCtr="1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 dirty="0">
                  <a:solidFill>
                    <a:srgbClr val="000000"/>
                  </a:solidFill>
                </a:rPr>
                <a:t>Nombre</a:t>
              </a:r>
            </a:p>
          </p:txBody>
        </p:sp>
        <p:sp>
          <p:nvSpPr>
            <p:cNvPr id="22576" name="AutoShape 37"/>
            <p:cNvSpPr>
              <a:spLocks noChangeArrowheads="1"/>
            </p:cNvSpPr>
            <p:nvPr/>
          </p:nvSpPr>
          <p:spPr bwMode="auto">
            <a:xfrm>
              <a:off x="471" y="1862"/>
              <a:ext cx="446" cy="324"/>
            </a:xfrm>
            <a:prstGeom prst="diamond">
              <a:avLst/>
            </a:prstGeom>
            <a:solidFill>
              <a:srgbClr val="FF6699">
                <a:alpha val="98824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7219" rIns="81638" bIns="40819" anchor="ctr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726" b="1" i="1">
                  <a:solidFill>
                    <a:srgbClr val="000000"/>
                  </a:solidFill>
                </a:rPr>
                <a:t>pertenece</a:t>
              </a:r>
            </a:p>
          </p:txBody>
        </p:sp>
        <p:sp>
          <p:nvSpPr>
            <p:cNvPr id="22577" name="Text Box 38"/>
            <p:cNvSpPr txBox="1">
              <a:spLocks noChangeArrowheads="1"/>
            </p:cNvSpPr>
            <p:nvPr/>
          </p:nvSpPr>
          <p:spPr bwMode="auto">
            <a:xfrm>
              <a:off x="646" y="2183"/>
              <a:ext cx="205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8819" rIns="81638" bIns="40819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22578" name="Text Box 39"/>
            <p:cNvSpPr txBox="1">
              <a:spLocks noChangeArrowheads="1"/>
            </p:cNvSpPr>
            <p:nvPr/>
          </p:nvSpPr>
          <p:spPr bwMode="auto">
            <a:xfrm>
              <a:off x="662" y="1735"/>
              <a:ext cx="189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8819" rIns="81638" bIns="40819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22579" name="AutoShape 40"/>
            <p:cNvCxnSpPr>
              <a:cxnSpLocks noChangeShapeType="1"/>
              <a:stCxn id="22569" idx="0"/>
              <a:endCxn id="22576" idx="2"/>
            </p:cNvCxnSpPr>
            <p:nvPr/>
          </p:nvCxnSpPr>
          <p:spPr bwMode="auto">
            <a:xfrm flipH="1" flipV="1">
              <a:off x="694" y="2187"/>
              <a:ext cx="466" cy="1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580" name="AutoShape 41"/>
            <p:cNvCxnSpPr>
              <a:cxnSpLocks noChangeShapeType="1"/>
              <a:stCxn id="22545" idx="2"/>
              <a:endCxn id="22576" idx="0"/>
            </p:cNvCxnSpPr>
            <p:nvPr/>
          </p:nvCxnSpPr>
          <p:spPr bwMode="auto">
            <a:xfrm>
              <a:off x="694" y="1699"/>
              <a:ext cx="0" cy="1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2532" name="AutoShape 42"/>
          <p:cNvSpPr>
            <a:spLocks noChangeArrowheads="1"/>
          </p:cNvSpPr>
          <p:nvPr/>
        </p:nvSpPr>
        <p:spPr bwMode="auto">
          <a:xfrm>
            <a:off x="5235000" y="4005800"/>
            <a:ext cx="816480" cy="489600"/>
          </a:xfrm>
          <a:prstGeom prst="rightArrow">
            <a:avLst>
              <a:gd name="adj1" fmla="val 50000"/>
              <a:gd name="adj2" fmla="val 41691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sz="2177"/>
          </a:p>
        </p:txBody>
      </p:sp>
      <p:grpSp>
        <p:nvGrpSpPr>
          <p:cNvPr id="22533" name="Group 43"/>
          <p:cNvGrpSpPr>
            <a:grpSpLocks/>
          </p:cNvGrpSpPr>
          <p:nvPr/>
        </p:nvGrpSpPr>
        <p:grpSpPr bwMode="auto">
          <a:xfrm>
            <a:off x="5637716" y="2862768"/>
            <a:ext cx="3653280" cy="2090880"/>
            <a:chOff x="3584" y="951"/>
            <a:chExt cx="2537" cy="1452"/>
          </a:xfrm>
        </p:grpSpPr>
        <p:sp>
          <p:nvSpPr>
            <p:cNvPr id="22539" name="Text Box 44"/>
            <p:cNvSpPr txBox="1">
              <a:spLocks noChangeArrowheads="1"/>
            </p:cNvSpPr>
            <p:nvPr/>
          </p:nvSpPr>
          <p:spPr bwMode="auto">
            <a:xfrm>
              <a:off x="3977" y="951"/>
              <a:ext cx="1751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2019" rIns="81638" bIns="40819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1270">
                  <a:solidFill>
                    <a:srgbClr val="000000"/>
                  </a:solidFill>
                </a:rPr>
                <a:t>Departamento (</a:t>
              </a:r>
              <a:r>
                <a:rPr lang="es-VE" sz="1270" u="sng">
                  <a:solidFill>
                    <a:srgbClr val="000000"/>
                  </a:solidFill>
                </a:rPr>
                <a:t>Código</a:t>
              </a:r>
              <a:r>
                <a:rPr lang="es-VE" sz="1270">
                  <a:solidFill>
                    <a:srgbClr val="000000"/>
                  </a:solidFill>
                </a:rPr>
                <a:t>, Nombre)</a:t>
              </a:r>
            </a:p>
          </p:txBody>
        </p:sp>
        <p:sp>
          <p:nvSpPr>
            <p:cNvPr id="22540" name="Text Box 45"/>
            <p:cNvSpPr txBox="1">
              <a:spLocks noChangeArrowheads="1"/>
            </p:cNvSpPr>
            <p:nvPr/>
          </p:nvSpPr>
          <p:spPr bwMode="auto">
            <a:xfrm>
              <a:off x="4245" y="1610"/>
              <a:ext cx="1214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2019" rIns="81638" bIns="40819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1270">
                  <a:solidFill>
                    <a:srgbClr val="000000"/>
                  </a:solidFill>
                </a:rPr>
                <a:t>Cliente (</a:t>
              </a:r>
              <a:r>
                <a:rPr lang="es-VE" sz="1270" u="sng">
                  <a:solidFill>
                    <a:srgbClr val="000000"/>
                  </a:solidFill>
                </a:rPr>
                <a:t>RUC</a:t>
              </a:r>
              <a:r>
                <a:rPr lang="es-VE" sz="1270">
                  <a:solidFill>
                    <a:srgbClr val="000000"/>
                  </a:solidFill>
                </a:rPr>
                <a:t>, Nombre)</a:t>
              </a:r>
            </a:p>
          </p:txBody>
        </p:sp>
        <p:sp>
          <p:nvSpPr>
            <p:cNvPr id="22541" name="Text Box 46"/>
            <p:cNvSpPr txBox="1">
              <a:spLocks noChangeArrowheads="1"/>
            </p:cNvSpPr>
            <p:nvPr/>
          </p:nvSpPr>
          <p:spPr bwMode="auto">
            <a:xfrm>
              <a:off x="4133" y="1926"/>
              <a:ext cx="1439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2019" rIns="81638" bIns="40819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1270">
                  <a:solidFill>
                    <a:srgbClr val="000000"/>
                  </a:solidFill>
                </a:rPr>
                <a:t>Servicio (</a:t>
              </a:r>
              <a:r>
                <a:rPr lang="es-VE" sz="1270" u="sng">
                  <a:solidFill>
                    <a:srgbClr val="000000"/>
                  </a:solidFill>
                </a:rPr>
                <a:t>Código</a:t>
              </a:r>
              <a:r>
                <a:rPr lang="es-VE" sz="1270">
                  <a:solidFill>
                    <a:srgbClr val="000000"/>
                  </a:solidFill>
                </a:rPr>
                <a:t>, Nombre)</a:t>
              </a:r>
            </a:p>
          </p:txBody>
        </p:sp>
        <p:sp>
          <p:nvSpPr>
            <p:cNvPr id="22542" name="Text Box 47"/>
            <p:cNvSpPr txBox="1">
              <a:spLocks noChangeArrowheads="1"/>
            </p:cNvSpPr>
            <p:nvPr/>
          </p:nvSpPr>
          <p:spPr bwMode="auto">
            <a:xfrm>
              <a:off x="3584" y="1270"/>
              <a:ext cx="2537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2019" rIns="81638" bIns="40819"/>
            <a:lstStyle>
              <a:lvl1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1270">
                  <a:solidFill>
                    <a:srgbClr val="000000"/>
                  </a:solidFill>
                </a:rPr>
                <a:t>Empleado (</a:t>
              </a:r>
              <a:r>
                <a:rPr lang="es-VE" sz="1270" u="sng">
                  <a:solidFill>
                    <a:srgbClr val="000000"/>
                  </a:solidFill>
                </a:rPr>
                <a:t>DNI</a:t>
              </a:r>
              <a:r>
                <a:rPr lang="es-VE" sz="1270">
                  <a:solidFill>
                    <a:srgbClr val="000000"/>
                  </a:solidFill>
                </a:rPr>
                <a:t>, Nombre, Teléfono, CodDpto)</a:t>
              </a:r>
            </a:p>
          </p:txBody>
        </p:sp>
        <p:sp>
          <p:nvSpPr>
            <p:cNvPr id="22543" name="Text Box 48"/>
            <p:cNvSpPr txBox="1">
              <a:spLocks noChangeArrowheads="1"/>
            </p:cNvSpPr>
            <p:nvPr/>
          </p:nvSpPr>
          <p:spPr bwMode="auto">
            <a:xfrm>
              <a:off x="3797" y="2221"/>
              <a:ext cx="211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2019" rIns="81638" bIns="40819"/>
            <a:lstStyle>
              <a:lvl1pPr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1270" dirty="0">
                  <a:solidFill>
                    <a:srgbClr val="000000"/>
                  </a:solidFill>
                </a:rPr>
                <a:t>Presta (</a:t>
              </a:r>
              <a:r>
                <a:rPr lang="es-VE" sz="1270" u="sng" dirty="0" err="1">
                  <a:solidFill>
                    <a:srgbClr val="000000"/>
                  </a:solidFill>
                </a:rPr>
                <a:t>CódDpto</a:t>
              </a:r>
              <a:r>
                <a:rPr lang="es-VE" sz="1270" dirty="0">
                  <a:solidFill>
                    <a:srgbClr val="000000"/>
                  </a:solidFill>
                </a:rPr>
                <a:t>, </a:t>
              </a:r>
              <a:r>
                <a:rPr lang="es-VE" sz="1270" u="sng" dirty="0" err="1">
                  <a:solidFill>
                    <a:srgbClr val="000000"/>
                  </a:solidFill>
                </a:rPr>
                <a:t>CodServ</a:t>
              </a:r>
              <a:r>
                <a:rPr lang="es-VE" sz="1270" dirty="0">
                  <a:solidFill>
                    <a:srgbClr val="000000"/>
                  </a:solidFill>
                </a:rPr>
                <a:t>, </a:t>
              </a:r>
              <a:r>
                <a:rPr lang="es-VE" sz="1270" u="sng" dirty="0">
                  <a:solidFill>
                    <a:srgbClr val="000000"/>
                  </a:solidFill>
                </a:rPr>
                <a:t>RUC</a:t>
              </a:r>
              <a:r>
                <a:rPr lang="es-VE" sz="1270" dirty="0">
                  <a:solidFill>
                    <a:srgbClr val="000000"/>
                  </a:solidFill>
                </a:rPr>
                <a:t>, Fecha)</a:t>
              </a:r>
            </a:p>
          </p:txBody>
        </p:sp>
      </p:grpSp>
      <p:grpSp>
        <p:nvGrpSpPr>
          <p:cNvPr id="22534" name="Group 49"/>
          <p:cNvGrpSpPr>
            <a:grpSpLocks/>
          </p:cNvGrpSpPr>
          <p:nvPr/>
        </p:nvGrpSpPr>
        <p:grpSpPr bwMode="auto">
          <a:xfrm>
            <a:off x="4539912" y="5041680"/>
            <a:ext cx="1520640" cy="1634400"/>
            <a:chOff x="2647" y="2674"/>
            <a:chExt cx="1056" cy="1135"/>
          </a:xfrm>
          <a:solidFill>
            <a:srgbClr val="FFFFFF"/>
          </a:solidFill>
        </p:grpSpPr>
        <p:sp>
          <p:nvSpPr>
            <p:cNvPr id="22537" name="AutoShape 50"/>
            <p:cNvSpPr>
              <a:spLocks noChangeArrowheads="1"/>
            </p:cNvSpPr>
            <p:nvPr/>
          </p:nvSpPr>
          <p:spPr bwMode="auto">
            <a:xfrm>
              <a:off x="2873" y="2674"/>
              <a:ext cx="604" cy="755"/>
            </a:xfrm>
            <a:prstGeom prst="flowChartMagneticDisk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PE" sz="2177"/>
            </a:p>
          </p:txBody>
        </p:sp>
        <p:sp>
          <p:nvSpPr>
            <p:cNvPr id="22538" name="Text Box 51"/>
            <p:cNvSpPr txBox="1">
              <a:spLocks noChangeArrowheads="1"/>
            </p:cNvSpPr>
            <p:nvPr/>
          </p:nvSpPr>
          <p:spPr bwMode="auto">
            <a:xfrm>
              <a:off x="2647" y="3430"/>
              <a:ext cx="1056" cy="37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5220" rIns="81638" bIns="40819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2177">
                  <a:solidFill>
                    <a:srgbClr val="000000"/>
                  </a:solidFill>
                </a:rPr>
                <a:t>Base de Datos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2177">
                  <a:solidFill>
                    <a:srgbClr val="000000"/>
                  </a:solidFill>
                </a:rPr>
                <a:t>Relacional</a:t>
              </a:r>
            </a:p>
          </p:txBody>
        </p:sp>
      </p:grpSp>
      <p:sp>
        <p:nvSpPr>
          <p:cNvPr id="5129" name="Text Box 53"/>
          <p:cNvSpPr txBox="1">
            <a:spLocks noChangeArrowheads="1"/>
          </p:cNvSpPr>
          <p:nvPr/>
        </p:nvSpPr>
        <p:spPr bwMode="auto">
          <a:xfrm>
            <a:off x="834965" y="1892440"/>
            <a:ext cx="7837920" cy="816480"/>
          </a:xfrm>
          <a:prstGeom prst="rect">
            <a:avLst/>
          </a:prstGeom>
          <a:solidFill>
            <a:srgbClr val="FFE7B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1638" tIns="58420" rIns="81638" bIns="40819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ctr" eaLnBrk="1">
              <a:defRPr/>
            </a:pPr>
            <a:r>
              <a:rPr lang="es-VE" sz="1996" dirty="0">
                <a:solidFill>
                  <a:srgbClr val="000000"/>
                </a:solidFill>
              </a:rPr>
              <a:t>El Diseño Descendente se basa en el uso de los modelos semánticos de datos.</a:t>
            </a: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8F2CBD99-C522-4A05-BAB5-30DD8514D2F6}"/>
              </a:ext>
            </a:extLst>
          </p:cNvPr>
          <p:cNvSpPr/>
          <p:nvPr/>
        </p:nvSpPr>
        <p:spPr bwMode="auto">
          <a:xfrm rot="10800000">
            <a:off x="6214328" y="5242854"/>
            <a:ext cx="1152128" cy="758325"/>
          </a:xfrm>
          <a:prstGeom prst="bentArrow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</a:pPr>
            <a:endParaRPr lang="en-US" sz="2177"/>
          </a:p>
        </p:txBody>
      </p:sp>
    </p:spTree>
    <p:extLst>
      <p:ext uri="{BB962C8B-B14F-4D97-AF65-F5344CB8AC3E}">
        <p14:creationId xmlns:p14="http://schemas.microsoft.com/office/powerpoint/2010/main" val="2419580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 txBox="1">
            <a:spLocks noGrp="1" noChangeArrowheads="1"/>
          </p:cNvSpPr>
          <p:nvPr>
            <p:ph type="title" idx="4294967295"/>
          </p:nvPr>
        </p:nvSpPr>
        <p:spPr bwMode="auto">
          <a:xfrm>
            <a:off x="0" y="2852738"/>
            <a:ext cx="9144000" cy="1143000"/>
          </a:xfrm>
          <a:prstGeom prst="rect">
            <a:avLst/>
          </a:prstGeom>
          <a:solidFill>
            <a:srgbClr val="FF800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0" tIns="57532" rIns="81630" bIns="42447" anchor="ctr"/>
          <a:lstStyle/>
          <a:p>
            <a:pPr>
              <a:tabLst>
                <a:tab pos="654050" algn="l"/>
                <a:tab pos="1311275" algn="l"/>
                <a:tab pos="1966913" algn="l"/>
                <a:tab pos="2624138" algn="l"/>
                <a:tab pos="3281363" algn="l"/>
                <a:tab pos="3937000" algn="l"/>
                <a:tab pos="4594225" algn="l"/>
                <a:tab pos="5251450" algn="l"/>
                <a:tab pos="5907088" algn="l"/>
                <a:tab pos="6564313" algn="l"/>
                <a:tab pos="7221538" algn="l"/>
              </a:tabLst>
            </a:pPr>
            <a:r>
              <a:rPr lang="es-PE" sz="2800" b="1" dirty="0">
                <a:solidFill>
                  <a:schemeClr val="bg1"/>
                </a:solidFill>
                <a:ea typeface="HG Mincho Light J"/>
                <a:cs typeface="Tahoma" panose="020B0604030504040204" pitchFamily="34" charset="0"/>
              </a:rPr>
              <a:t>Mapeo MER - MR</a:t>
            </a:r>
          </a:p>
        </p:txBody>
      </p:sp>
    </p:spTree>
    <p:extLst>
      <p:ext uri="{BB962C8B-B14F-4D97-AF65-F5344CB8AC3E}">
        <p14:creationId xmlns:p14="http://schemas.microsoft.com/office/powerpoint/2010/main" val="248517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28700" y="514350"/>
            <a:ext cx="7808913" cy="1058863"/>
          </a:xfrm>
        </p:spPr>
        <p:txBody>
          <a:bodyPr/>
          <a:lstStyle/>
          <a:p>
            <a:pPr marL="96838" indent="0" eaLnBrk="1">
              <a:lnSpc>
                <a:spcPts val="3975"/>
              </a:lnSpc>
              <a:buClr>
                <a:srgbClr val="0E594D"/>
              </a:buClr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s-VE" sz="2800" b="1"/>
              <a:t>¿Por que es necesario transformar del modelo ER al modelo Relacional?</a:t>
            </a:r>
          </a:p>
        </p:txBody>
      </p:sp>
      <p:sp>
        <p:nvSpPr>
          <p:cNvPr id="46089" name="Text Box 54"/>
          <p:cNvSpPr txBox="1">
            <a:spLocks noChangeArrowheads="1"/>
          </p:cNvSpPr>
          <p:nvPr/>
        </p:nvSpPr>
        <p:spPr bwMode="auto">
          <a:xfrm>
            <a:off x="1012825" y="5195888"/>
            <a:ext cx="3267075" cy="1328737"/>
          </a:xfrm>
          <a:prstGeom prst="rect">
            <a:avLst/>
          </a:prstGeom>
          <a:solidFill>
            <a:srgbClr val="FFE7B7"/>
          </a:solidFill>
          <a:ln>
            <a:noFill/>
          </a:ln>
          <a:effectLst/>
        </p:spPr>
        <p:txBody>
          <a:bodyPr lIns="81638" tIns="55220" rIns="81638" bIns="40819"/>
          <a:lstStyle>
            <a:lvl1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49263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ctr" eaLnBrk="1">
              <a:lnSpc>
                <a:spcPct val="93000"/>
              </a:lnSpc>
              <a:defRPr/>
            </a:pPr>
            <a:r>
              <a:rPr lang="es-VE" sz="1270" b="1" dirty="0">
                <a:solidFill>
                  <a:schemeClr val="tx1"/>
                </a:solidFill>
              </a:rPr>
              <a:t>Así como existe una relación entre una clase de un diagrama de clases y el código, también existe una relación entre una entidad (o un vínculo) de un diagrama ER o una clase y el modelo relacional</a:t>
            </a:r>
          </a:p>
        </p:txBody>
      </p:sp>
      <p:grpSp>
        <p:nvGrpSpPr>
          <p:cNvPr id="55" name="Group 2">
            <a:extLst>
              <a:ext uri="{FF2B5EF4-FFF2-40B4-BE49-F238E27FC236}">
                <a16:creationId xmlns:a16="http://schemas.microsoft.com/office/drawing/2014/main" id="{6D3BF85B-1760-4DAE-8E77-A72D1868F1A6}"/>
              </a:ext>
            </a:extLst>
          </p:cNvPr>
          <p:cNvGrpSpPr>
            <a:grpSpLocks/>
          </p:cNvGrpSpPr>
          <p:nvPr/>
        </p:nvGrpSpPr>
        <p:grpSpPr bwMode="auto">
          <a:xfrm>
            <a:off x="570163" y="2228325"/>
            <a:ext cx="4720320" cy="2666892"/>
            <a:chOff x="227" y="846"/>
            <a:chExt cx="2720" cy="1867"/>
          </a:xfrm>
        </p:grpSpPr>
        <p:grpSp>
          <p:nvGrpSpPr>
            <p:cNvPr id="56" name="Group 3">
              <a:extLst>
                <a:ext uri="{FF2B5EF4-FFF2-40B4-BE49-F238E27FC236}">
                  <a16:creationId xmlns:a16="http://schemas.microsoft.com/office/drawing/2014/main" id="{95F52917-3EE2-45F5-89C1-0E89B8403F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" y="1212"/>
              <a:ext cx="491" cy="162"/>
              <a:chOff x="714" y="1212"/>
              <a:chExt cx="491" cy="162"/>
            </a:xfrm>
          </p:grpSpPr>
          <p:sp>
            <p:nvSpPr>
              <p:cNvPr id="93" name="Oval 4">
                <a:extLst>
                  <a:ext uri="{FF2B5EF4-FFF2-40B4-BE49-F238E27FC236}">
                    <a16:creationId xmlns:a16="http://schemas.microsoft.com/office/drawing/2014/main" id="{EF9D919E-2102-4DC2-BA10-6AFD57A8A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" y="1212"/>
                <a:ext cx="491" cy="16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s-PE" sz="2177"/>
              </a:p>
            </p:txBody>
          </p:sp>
          <p:sp>
            <p:nvSpPr>
              <p:cNvPr id="94" name="Oval 5">
                <a:extLst>
                  <a:ext uri="{FF2B5EF4-FFF2-40B4-BE49-F238E27FC236}">
                    <a16:creationId xmlns:a16="http://schemas.microsoft.com/office/drawing/2014/main" id="{9A70C1AC-4880-4300-9F3A-94F359B47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" y="1228"/>
                <a:ext cx="446" cy="128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81638" tIns="48819" rIns="81638" bIns="40819" anchor="ctr" anchorCtr="1"/>
              <a:lstStyle/>
              <a:p>
                <a:pPr algn="ctr" eaLnBrk="1">
                  <a:lnSpc>
                    <a:spcPct val="93000"/>
                  </a:lnSpc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es-VE" sz="907" dirty="0">
                    <a:solidFill>
                      <a:srgbClr val="000000"/>
                    </a:solidFill>
                  </a:rPr>
                  <a:t>Lugares</a:t>
                </a:r>
              </a:p>
            </p:txBody>
          </p:sp>
        </p:grpSp>
        <p:sp>
          <p:nvSpPr>
            <p:cNvPr id="57" name="AutoShape 6">
              <a:extLst>
                <a:ext uri="{FF2B5EF4-FFF2-40B4-BE49-F238E27FC236}">
                  <a16:creationId xmlns:a16="http://schemas.microsoft.com/office/drawing/2014/main" id="{492388DA-D27E-4F33-B57A-64038F15D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1536"/>
              <a:ext cx="527" cy="162"/>
            </a:xfrm>
            <a:prstGeom prst="roundRect">
              <a:avLst>
                <a:gd name="adj" fmla="val 61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7219" rIns="81638" bIns="40819" anchor="ctr" anchorCtr="1"/>
            <a:lstStyle>
              <a:lvl1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726" dirty="0">
                  <a:solidFill>
                    <a:srgbClr val="000000"/>
                  </a:solidFill>
                </a:rPr>
                <a:t>Departamento</a:t>
              </a:r>
            </a:p>
          </p:txBody>
        </p:sp>
        <p:sp>
          <p:nvSpPr>
            <p:cNvPr id="58" name="Oval 7">
              <a:extLst>
                <a:ext uri="{FF2B5EF4-FFF2-40B4-BE49-F238E27FC236}">
                  <a16:creationId xmlns:a16="http://schemas.microsoft.com/office/drawing/2014/main" id="{680B8472-2F43-4A57-AAC0-CA047108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" y="1212"/>
              <a:ext cx="446" cy="16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8819" rIns="81638" bIns="40819" anchor="ctr" anchorCtr="1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 u="sng">
                  <a:solidFill>
                    <a:srgbClr val="000000"/>
                  </a:solidFill>
                </a:rPr>
                <a:t>Código</a:t>
              </a:r>
            </a:p>
          </p:txBody>
        </p:sp>
        <p:sp>
          <p:nvSpPr>
            <p:cNvPr id="59" name="Oval 8">
              <a:extLst>
                <a:ext uri="{FF2B5EF4-FFF2-40B4-BE49-F238E27FC236}">
                  <a16:creationId xmlns:a16="http://schemas.microsoft.com/office/drawing/2014/main" id="{51967CF6-FD4B-432B-A1D7-3644E6F70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" y="1008"/>
              <a:ext cx="446" cy="16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8819" rIns="81638" bIns="40819" anchor="ctr" anchorCtr="1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 dirty="0">
                  <a:solidFill>
                    <a:srgbClr val="000000"/>
                  </a:solidFill>
                </a:rPr>
                <a:t>Nombre</a:t>
              </a:r>
            </a:p>
          </p:txBody>
        </p:sp>
        <p:cxnSp>
          <p:nvCxnSpPr>
            <p:cNvPr id="60" name="AutoShape 9">
              <a:extLst>
                <a:ext uri="{FF2B5EF4-FFF2-40B4-BE49-F238E27FC236}">
                  <a16:creationId xmlns:a16="http://schemas.microsoft.com/office/drawing/2014/main" id="{6321FBF4-86CC-42F7-9454-5D9572CEFAA8}"/>
                </a:ext>
              </a:extLst>
            </p:cNvPr>
            <p:cNvCxnSpPr>
              <a:cxnSpLocks noChangeShapeType="1"/>
              <a:stCxn id="58" idx="4"/>
              <a:endCxn id="57" idx="0"/>
            </p:cNvCxnSpPr>
            <p:nvPr/>
          </p:nvCxnSpPr>
          <p:spPr bwMode="auto">
            <a:xfrm>
              <a:off x="450" y="1374"/>
              <a:ext cx="243" cy="1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10">
              <a:extLst>
                <a:ext uri="{FF2B5EF4-FFF2-40B4-BE49-F238E27FC236}">
                  <a16:creationId xmlns:a16="http://schemas.microsoft.com/office/drawing/2014/main" id="{057DA9B4-FCE1-483F-A9FE-E45E2A935286}"/>
                </a:ext>
              </a:extLst>
            </p:cNvPr>
            <p:cNvCxnSpPr>
              <a:cxnSpLocks noChangeShapeType="1"/>
              <a:stCxn id="59" idx="4"/>
              <a:endCxn id="57" idx="0"/>
            </p:cNvCxnSpPr>
            <p:nvPr/>
          </p:nvCxnSpPr>
          <p:spPr bwMode="auto">
            <a:xfrm>
              <a:off x="694" y="1171"/>
              <a:ext cx="0" cy="3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11">
              <a:extLst>
                <a:ext uri="{FF2B5EF4-FFF2-40B4-BE49-F238E27FC236}">
                  <a16:creationId xmlns:a16="http://schemas.microsoft.com/office/drawing/2014/main" id="{4EEB468E-1505-43A0-B3BF-3857D0D72089}"/>
                </a:ext>
              </a:extLst>
            </p:cNvPr>
            <p:cNvCxnSpPr>
              <a:cxnSpLocks noChangeShapeType="1"/>
              <a:endCxn id="57" idx="0"/>
            </p:cNvCxnSpPr>
            <p:nvPr/>
          </p:nvCxnSpPr>
          <p:spPr bwMode="auto">
            <a:xfrm flipH="1">
              <a:off x="694" y="1374"/>
              <a:ext cx="243" cy="1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3" name="AutoShape 12">
              <a:extLst>
                <a:ext uri="{FF2B5EF4-FFF2-40B4-BE49-F238E27FC236}">
                  <a16:creationId xmlns:a16="http://schemas.microsoft.com/office/drawing/2014/main" id="{40AB74A9-FCB6-4F4D-BBC2-20BF99DCA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" y="1536"/>
              <a:ext cx="486" cy="162"/>
            </a:xfrm>
            <a:prstGeom prst="roundRect">
              <a:avLst>
                <a:gd name="adj" fmla="val 61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8819" rIns="81638" bIns="40819" anchor="ctr" anchorCtr="1"/>
            <a:lstStyle>
              <a:lvl1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>
                  <a:solidFill>
                    <a:srgbClr val="000000"/>
                  </a:solidFill>
                </a:rPr>
                <a:t>Cliente</a:t>
              </a:r>
            </a:p>
          </p:txBody>
        </p:sp>
        <p:sp>
          <p:nvSpPr>
            <p:cNvPr id="64" name="Oval 13">
              <a:extLst>
                <a:ext uri="{FF2B5EF4-FFF2-40B4-BE49-F238E27FC236}">
                  <a16:creationId xmlns:a16="http://schemas.microsoft.com/office/drawing/2014/main" id="{06DDBF0C-15F9-4144-AB60-89298495B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252"/>
              <a:ext cx="486" cy="161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8819" rIns="81638" bIns="40819" anchor="ctr" anchorCtr="1"/>
            <a:lstStyle>
              <a:lvl1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 u="sng">
                  <a:solidFill>
                    <a:srgbClr val="000000"/>
                  </a:solidFill>
                </a:rPr>
                <a:t>RUC</a:t>
              </a:r>
            </a:p>
          </p:txBody>
        </p:sp>
        <p:sp>
          <p:nvSpPr>
            <p:cNvPr id="65" name="Oval 14">
              <a:extLst>
                <a:ext uri="{FF2B5EF4-FFF2-40B4-BE49-F238E27FC236}">
                  <a16:creationId xmlns:a16="http://schemas.microsoft.com/office/drawing/2014/main" id="{AB5A01D2-0A30-4AD5-BFC4-314A04AEB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" y="1252"/>
              <a:ext cx="486" cy="161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8819" rIns="81638" bIns="40819" anchor="ctr" anchorCtr="1"/>
            <a:lstStyle>
              <a:lvl1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>
                  <a:solidFill>
                    <a:srgbClr val="000000"/>
                  </a:solidFill>
                </a:rPr>
                <a:t>Nombre</a:t>
              </a:r>
            </a:p>
          </p:txBody>
        </p:sp>
        <p:cxnSp>
          <p:nvCxnSpPr>
            <p:cNvPr id="66" name="AutoShape 15">
              <a:extLst>
                <a:ext uri="{FF2B5EF4-FFF2-40B4-BE49-F238E27FC236}">
                  <a16:creationId xmlns:a16="http://schemas.microsoft.com/office/drawing/2014/main" id="{BAEF1480-8301-4422-848C-0586F2BE7097}"/>
                </a:ext>
              </a:extLst>
            </p:cNvPr>
            <p:cNvCxnSpPr>
              <a:cxnSpLocks noChangeShapeType="1"/>
              <a:stCxn id="64" idx="4"/>
              <a:endCxn id="63" idx="0"/>
            </p:cNvCxnSpPr>
            <p:nvPr/>
          </p:nvCxnSpPr>
          <p:spPr bwMode="auto">
            <a:xfrm>
              <a:off x="2176" y="1415"/>
              <a:ext cx="243" cy="1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16">
              <a:extLst>
                <a:ext uri="{FF2B5EF4-FFF2-40B4-BE49-F238E27FC236}">
                  <a16:creationId xmlns:a16="http://schemas.microsoft.com/office/drawing/2014/main" id="{32E97C0A-D546-4E9C-B59D-2AF04C97FCFE}"/>
                </a:ext>
              </a:extLst>
            </p:cNvPr>
            <p:cNvCxnSpPr>
              <a:cxnSpLocks noChangeShapeType="1"/>
              <a:stCxn id="65" idx="4"/>
              <a:endCxn id="63" idx="0"/>
            </p:cNvCxnSpPr>
            <p:nvPr/>
          </p:nvCxnSpPr>
          <p:spPr bwMode="auto">
            <a:xfrm flipH="1">
              <a:off x="2420" y="1415"/>
              <a:ext cx="283" cy="1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8" name="AutoShape 17">
              <a:extLst>
                <a:ext uri="{FF2B5EF4-FFF2-40B4-BE49-F238E27FC236}">
                  <a16:creationId xmlns:a16="http://schemas.microsoft.com/office/drawing/2014/main" id="{F541A2EC-7D8C-4E61-B83C-21509494E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" y="1130"/>
              <a:ext cx="486" cy="161"/>
            </a:xfrm>
            <a:prstGeom prst="roundRect">
              <a:avLst>
                <a:gd name="adj" fmla="val 61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8819" rIns="81638" bIns="40819" anchor="ctr" anchorCtr="1"/>
            <a:lstStyle>
              <a:lvl1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>
                  <a:solidFill>
                    <a:srgbClr val="000000"/>
                  </a:solidFill>
                </a:rPr>
                <a:t>Servicio</a:t>
              </a:r>
            </a:p>
          </p:txBody>
        </p:sp>
        <p:sp>
          <p:nvSpPr>
            <p:cNvPr id="69" name="AutoShape 18">
              <a:extLst>
                <a:ext uri="{FF2B5EF4-FFF2-40B4-BE49-F238E27FC236}">
                  <a16:creationId xmlns:a16="http://schemas.microsoft.com/office/drawing/2014/main" id="{500B6E1D-0181-40A3-B0D8-D90CD06C2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1455"/>
              <a:ext cx="486" cy="324"/>
            </a:xfrm>
            <a:prstGeom prst="diamond">
              <a:avLst/>
            </a:prstGeom>
            <a:solidFill>
              <a:srgbClr val="FF6699">
                <a:alpha val="98824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8819" rIns="81638" bIns="40819" anchor="ctr"/>
            <a:lstStyle>
              <a:lvl1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 b="1" i="1">
                  <a:solidFill>
                    <a:srgbClr val="000000"/>
                  </a:solidFill>
                </a:rPr>
                <a:t>presta</a:t>
              </a:r>
            </a:p>
          </p:txBody>
        </p:sp>
        <p:cxnSp>
          <p:nvCxnSpPr>
            <p:cNvPr id="70" name="AutoShape 19">
              <a:extLst>
                <a:ext uri="{FF2B5EF4-FFF2-40B4-BE49-F238E27FC236}">
                  <a16:creationId xmlns:a16="http://schemas.microsoft.com/office/drawing/2014/main" id="{039EA0F6-A7A1-4ED8-BCD1-53FC197B9AE0}"/>
                </a:ext>
              </a:extLst>
            </p:cNvPr>
            <p:cNvCxnSpPr>
              <a:cxnSpLocks noChangeShapeType="1"/>
              <a:stCxn id="69" idx="1"/>
              <a:endCxn id="57" idx="3"/>
            </p:cNvCxnSpPr>
            <p:nvPr/>
          </p:nvCxnSpPr>
          <p:spPr bwMode="auto">
            <a:xfrm flipH="1">
              <a:off x="958" y="1618"/>
              <a:ext cx="36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20">
              <a:extLst>
                <a:ext uri="{FF2B5EF4-FFF2-40B4-BE49-F238E27FC236}">
                  <a16:creationId xmlns:a16="http://schemas.microsoft.com/office/drawing/2014/main" id="{6CA462BD-0EA0-466D-9962-6CDAB62BC9F1}"/>
                </a:ext>
              </a:extLst>
            </p:cNvPr>
            <p:cNvCxnSpPr>
              <a:cxnSpLocks noChangeShapeType="1"/>
              <a:stCxn id="63" idx="1"/>
              <a:endCxn id="69" idx="3"/>
            </p:cNvCxnSpPr>
            <p:nvPr/>
          </p:nvCxnSpPr>
          <p:spPr bwMode="auto">
            <a:xfrm flipH="1">
              <a:off x="1811" y="1618"/>
              <a:ext cx="36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21">
              <a:extLst>
                <a:ext uri="{FF2B5EF4-FFF2-40B4-BE49-F238E27FC236}">
                  <a16:creationId xmlns:a16="http://schemas.microsoft.com/office/drawing/2014/main" id="{9A252111-4845-4647-8B1A-FCFE01079B43}"/>
                </a:ext>
              </a:extLst>
            </p:cNvPr>
            <p:cNvCxnSpPr>
              <a:cxnSpLocks noChangeShapeType="1"/>
              <a:stCxn id="69" idx="0"/>
              <a:endCxn id="68" idx="2"/>
            </p:cNvCxnSpPr>
            <p:nvPr/>
          </p:nvCxnSpPr>
          <p:spPr bwMode="auto">
            <a:xfrm flipV="1">
              <a:off x="1567" y="1293"/>
              <a:ext cx="0" cy="1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3" name="Oval 22">
              <a:extLst>
                <a:ext uri="{FF2B5EF4-FFF2-40B4-BE49-F238E27FC236}">
                  <a16:creationId xmlns:a16="http://schemas.microsoft.com/office/drawing/2014/main" id="{9E5E984A-0CC8-4917-9D66-75E21B5F7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" y="846"/>
              <a:ext cx="527" cy="16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8819" rIns="81638" bIns="40819" anchor="ctr" anchorCtr="1"/>
            <a:lstStyle>
              <a:lvl1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 u="sng">
                  <a:solidFill>
                    <a:srgbClr val="000000"/>
                  </a:solidFill>
                </a:rPr>
                <a:t>Código</a:t>
              </a:r>
            </a:p>
          </p:txBody>
        </p:sp>
        <p:sp>
          <p:nvSpPr>
            <p:cNvPr id="74" name="Oval 23">
              <a:extLst>
                <a:ext uri="{FF2B5EF4-FFF2-40B4-BE49-F238E27FC236}">
                  <a16:creationId xmlns:a16="http://schemas.microsoft.com/office/drawing/2014/main" id="{1BC18322-F16B-4688-B6CA-A2A69E90C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846"/>
              <a:ext cx="527" cy="162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8819" rIns="81638" bIns="40819" anchor="ctr" anchorCtr="1"/>
            <a:lstStyle>
              <a:lvl1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>
                  <a:solidFill>
                    <a:srgbClr val="000000"/>
                  </a:solidFill>
                </a:rPr>
                <a:t>Nombre</a:t>
              </a:r>
            </a:p>
          </p:txBody>
        </p:sp>
        <p:cxnSp>
          <p:nvCxnSpPr>
            <p:cNvPr id="75" name="AutoShape 24">
              <a:extLst>
                <a:ext uri="{FF2B5EF4-FFF2-40B4-BE49-F238E27FC236}">
                  <a16:creationId xmlns:a16="http://schemas.microsoft.com/office/drawing/2014/main" id="{DE68435A-1B63-4098-BDDA-028880E6FAA1}"/>
                </a:ext>
              </a:extLst>
            </p:cNvPr>
            <p:cNvCxnSpPr>
              <a:cxnSpLocks noChangeShapeType="1"/>
              <a:stCxn id="68" idx="0"/>
              <a:endCxn id="74" idx="4"/>
            </p:cNvCxnSpPr>
            <p:nvPr/>
          </p:nvCxnSpPr>
          <p:spPr bwMode="auto">
            <a:xfrm flipV="1">
              <a:off x="1567" y="1008"/>
              <a:ext cx="304" cy="1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25">
              <a:extLst>
                <a:ext uri="{FF2B5EF4-FFF2-40B4-BE49-F238E27FC236}">
                  <a16:creationId xmlns:a16="http://schemas.microsoft.com/office/drawing/2014/main" id="{D343FE14-1B68-4A98-92CC-C9EC1ACB04C0}"/>
                </a:ext>
              </a:extLst>
            </p:cNvPr>
            <p:cNvCxnSpPr>
              <a:cxnSpLocks noChangeShapeType="1"/>
              <a:stCxn id="68" idx="0"/>
              <a:endCxn id="73" idx="4"/>
            </p:cNvCxnSpPr>
            <p:nvPr/>
          </p:nvCxnSpPr>
          <p:spPr bwMode="auto">
            <a:xfrm flipH="1" flipV="1">
              <a:off x="1303" y="1008"/>
              <a:ext cx="263" cy="1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7" name="Oval 26">
              <a:extLst>
                <a:ext uri="{FF2B5EF4-FFF2-40B4-BE49-F238E27FC236}">
                  <a16:creationId xmlns:a16="http://schemas.microsoft.com/office/drawing/2014/main" id="{80BAEBBA-0B6D-43F6-99DB-35C65E7A4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" y="1849"/>
              <a:ext cx="527" cy="161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8819" rIns="81638" bIns="40819" anchor="ctr" anchorCtr="1"/>
            <a:lstStyle>
              <a:lvl1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>
                  <a:solidFill>
                    <a:srgbClr val="000000"/>
                  </a:solidFill>
                </a:rPr>
                <a:t>Fecha</a:t>
              </a:r>
            </a:p>
          </p:txBody>
        </p:sp>
        <p:cxnSp>
          <p:nvCxnSpPr>
            <p:cNvPr id="78" name="AutoShape 27">
              <a:extLst>
                <a:ext uri="{FF2B5EF4-FFF2-40B4-BE49-F238E27FC236}">
                  <a16:creationId xmlns:a16="http://schemas.microsoft.com/office/drawing/2014/main" id="{D3F4966B-C332-4FDF-83D5-FD8441E101E8}"/>
                </a:ext>
              </a:extLst>
            </p:cNvPr>
            <p:cNvCxnSpPr>
              <a:cxnSpLocks noChangeShapeType="1"/>
              <a:stCxn id="77" idx="0"/>
            </p:cNvCxnSpPr>
            <p:nvPr/>
          </p:nvCxnSpPr>
          <p:spPr bwMode="auto">
            <a:xfrm flipH="1" flipV="1">
              <a:off x="1688" y="1704"/>
              <a:ext cx="345" cy="14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9" name="Text Box 28">
              <a:extLst>
                <a:ext uri="{FF2B5EF4-FFF2-40B4-BE49-F238E27FC236}">
                  <a16:creationId xmlns:a16="http://schemas.microsoft.com/office/drawing/2014/main" id="{E88F07FF-36DF-42AE-938D-ADB57AEF8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8" y="1618"/>
              <a:ext cx="205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8819" rIns="81638" bIns="40819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80" name="Text Box 29">
              <a:extLst>
                <a:ext uri="{FF2B5EF4-FFF2-40B4-BE49-F238E27FC236}">
                  <a16:creationId xmlns:a16="http://schemas.microsoft.com/office/drawing/2014/main" id="{BE1E884A-9019-4ADB-ADED-0FB823869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4" y="1618"/>
              <a:ext cx="215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8819" rIns="81638" bIns="40819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>
                  <a:solidFill>
                    <a:srgbClr val="000000"/>
                  </a:solidFill>
                </a:rPr>
                <a:t>M</a:t>
              </a:r>
            </a:p>
          </p:txBody>
        </p:sp>
        <p:sp>
          <p:nvSpPr>
            <p:cNvPr id="81" name="AutoShape 30">
              <a:extLst>
                <a:ext uri="{FF2B5EF4-FFF2-40B4-BE49-F238E27FC236}">
                  <a16:creationId xmlns:a16="http://schemas.microsoft.com/office/drawing/2014/main" id="{8EAB333A-5303-4ED5-807E-52C3644A3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" y="2349"/>
              <a:ext cx="487" cy="162"/>
            </a:xfrm>
            <a:prstGeom prst="roundRect">
              <a:avLst>
                <a:gd name="adj" fmla="val 61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8819" rIns="81638" bIns="40819" anchor="ctr" anchorCtr="1"/>
            <a:lstStyle>
              <a:lvl1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>
                  <a:solidFill>
                    <a:srgbClr val="000000"/>
                  </a:solidFill>
                </a:rPr>
                <a:t>Empleado</a:t>
              </a:r>
            </a:p>
          </p:txBody>
        </p:sp>
        <p:sp>
          <p:nvSpPr>
            <p:cNvPr id="82" name="Oval 31">
              <a:extLst>
                <a:ext uri="{FF2B5EF4-FFF2-40B4-BE49-F238E27FC236}">
                  <a16:creationId xmlns:a16="http://schemas.microsoft.com/office/drawing/2014/main" id="{7F72CB88-0D0B-46E7-B079-1936406EB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" y="2552"/>
              <a:ext cx="405" cy="161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8819" rIns="81638" bIns="40819" anchor="ctr" anchorCtr="1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 u="sng">
                  <a:solidFill>
                    <a:srgbClr val="000000"/>
                  </a:solidFill>
                </a:rPr>
                <a:t>Dni</a:t>
              </a:r>
            </a:p>
          </p:txBody>
        </p:sp>
        <p:sp>
          <p:nvSpPr>
            <p:cNvPr id="83" name="Oval 32">
              <a:extLst>
                <a:ext uri="{FF2B5EF4-FFF2-40B4-BE49-F238E27FC236}">
                  <a16:creationId xmlns:a16="http://schemas.microsoft.com/office/drawing/2014/main" id="{9711DCE8-922A-4338-B9B5-E17127A25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" y="2146"/>
              <a:ext cx="501" cy="161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8819" rIns="81638" bIns="40819" anchor="ctr" anchorCtr="1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>
                  <a:solidFill>
                    <a:srgbClr val="000000"/>
                  </a:solidFill>
                </a:rPr>
                <a:t>Teléfono</a:t>
              </a:r>
            </a:p>
          </p:txBody>
        </p:sp>
        <p:cxnSp>
          <p:nvCxnSpPr>
            <p:cNvPr id="84" name="AutoShape 33">
              <a:extLst>
                <a:ext uri="{FF2B5EF4-FFF2-40B4-BE49-F238E27FC236}">
                  <a16:creationId xmlns:a16="http://schemas.microsoft.com/office/drawing/2014/main" id="{CC8CC613-4418-4205-A01D-B145F6CE2024}"/>
                </a:ext>
              </a:extLst>
            </p:cNvPr>
            <p:cNvCxnSpPr>
              <a:cxnSpLocks noChangeShapeType="1"/>
              <a:stCxn id="82" idx="2"/>
              <a:endCxn id="81" idx="3"/>
            </p:cNvCxnSpPr>
            <p:nvPr/>
          </p:nvCxnSpPr>
          <p:spPr bwMode="auto">
            <a:xfrm flipH="1" flipV="1">
              <a:off x="1405" y="2430"/>
              <a:ext cx="121" cy="2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5" name="AutoShape 34">
              <a:extLst>
                <a:ext uri="{FF2B5EF4-FFF2-40B4-BE49-F238E27FC236}">
                  <a16:creationId xmlns:a16="http://schemas.microsoft.com/office/drawing/2014/main" id="{0242FEB2-158B-4B81-844C-E70F65111029}"/>
                </a:ext>
              </a:extLst>
            </p:cNvPr>
            <p:cNvCxnSpPr>
              <a:cxnSpLocks noChangeShapeType="1"/>
              <a:stCxn id="87" idx="2"/>
              <a:endCxn id="81" idx="3"/>
            </p:cNvCxnSpPr>
            <p:nvPr/>
          </p:nvCxnSpPr>
          <p:spPr bwMode="auto">
            <a:xfrm flipH="1">
              <a:off x="1404" y="2429"/>
              <a:ext cx="12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86" name="AutoShape 35">
              <a:extLst>
                <a:ext uri="{FF2B5EF4-FFF2-40B4-BE49-F238E27FC236}">
                  <a16:creationId xmlns:a16="http://schemas.microsoft.com/office/drawing/2014/main" id="{1ABAE00B-0BF5-486B-A77D-A3D1A5C72326}"/>
                </a:ext>
              </a:extLst>
            </p:cNvPr>
            <p:cNvCxnSpPr>
              <a:cxnSpLocks noChangeShapeType="1"/>
              <a:stCxn id="83" idx="2"/>
              <a:endCxn id="81" idx="3"/>
            </p:cNvCxnSpPr>
            <p:nvPr/>
          </p:nvCxnSpPr>
          <p:spPr bwMode="auto">
            <a:xfrm flipH="1">
              <a:off x="1404" y="2226"/>
              <a:ext cx="122" cy="2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7" name="Oval 36">
              <a:extLst>
                <a:ext uri="{FF2B5EF4-FFF2-40B4-BE49-F238E27FC236}">
                  <a16:creationId xmlns:a16="http://schemas.microsoft.com/office/drawing/2014/main" id="{BDA174F1-6DAD-4684-BD28-1F35296EB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2349"/>
              <a:ext cx="486" cy="161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81638" tIns="48819" rIns="81638" bIns="40819" anchor="ctr" anchorCtr="1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 dirty="0">
                  <a:solidFill>
                    <a:srgbClr val="000000"/>
                  </a:solidFill>
                </a:rPr>
                <a:t>Nombre</a:t>
              </a:r>
            </a:p>
          </p:txBody>
        </p:sp>
        <p:sp>
          <p:nvSpPr>
            <p:cNvPr id="88" name="AutoShape 37">
              <a:extLst>
                <a:ext uri="{FF2B5EF4-FFF2-40B4-BE49-F238E27FC236}">
                  <a16:creationId xmlns:a16="http://schemas.microsoft.com/office/drawing/2014/main" id="{C11FC325-C38E-4604-88BC-E428725F8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1862"/>
              <a:ext cx="446" cy="324"/>
            </a:xfrm>
            <a:prstGeom prst="diamond">
              <a:avLst/>
            </a:prstGeom>
            <a:solidFill>
              <a:srgbClr val="FF6699">
                <a:alpha val="98824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7219" rIns="81638" bIns="40819" anchor="ctr"/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726" b="1" i="1">
                  <a:solidFill>
                    <a:srgbClr val="000000"/>
                  </a:solidFill>
                </a:rPr>
                <a:t>pertenece</a:t>
              </a:r>
            </a:p>
          </p:txBody>
        </p:sp>
        <p:sp>
          <p:nvSpPr>
            <p:cNvPr id="89" name="Text Box 38">
              <a:extLst>
                <a:ext uri="{FF2B5EF4-FFF2-40B4-BE49-F238E27FC236}">
                  <a16:creationId xmlns:a16="http://schemas.microsoft.com/office/drawing/2014/main" id="{9F2BA7DE-90E2-4664-95C7-487CD1B01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" y="2183"/>
              <a:ext cx="205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8819" rIns="81638" bIns="40819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90" name="Text Box 39">
              <a:extLst>
                <a:ext uri="{FF2B5EF4-FFF2-40B4-BE49-F238E27FC236}">
                  <a16:creationId xmlns:a16="http://schemas.microsoft.com/office/drawing/2014/main" id="{9127D467-FBA1-46AB-AAC2-E74F2B0C0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1735"/>
              <a:ext cx="189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48819" rIns="81638" bIns="40819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907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91" name="AutoShape 40">
              <a:extLst>
                <a:ext uri="{FF2B5EF4-FFF2-40B4-BE49-F238E27FC236}">
                  <a16:creationId xmlns:a16="http://schemas.microsoft.com/office/drawing/2014/main" id="{40F42A28-B896-4EDD-8F72-BF082EEC9BD5}"/>
                </a:ext>
              </a:extLst>
            </p:cNvPr>
            <p:cNvCxnSpPr>
              <a:cxnSpLocks noChangeShapeType="1"/>
              <a:stCxn id="81" idx="0"/>
              <a:endCxn id="88" idx="2"/>
            </p:cNvCxnSpPr>
            <p:nvPr/>
          </p:nvCxnSpPr>
          <p:spPr bwMode="auto">
            <a:xfrm flipH="1" flipV="1">
              <a:off x="694" y="2187"/>
              <a:ext cx="466" cy="1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92" name="AutoShape 41">
              <a:extLst>
                <a:ext uri="{FF2B5EF4-FFF2-40B4-BE49-F238E27FC236}">
                  <a16:creationId xmlns:a16="http://schemas.microsoft.com/office/drawing/2014/main" id="{5D0401FA-523B-4724-B339-859878773A42}"/>
                </a:ext>
              </a:extLst>
            </p:cNvPr>
            <p:cNvCxnSpPr>
              <a:cxnSpLocks noChangeShapeType="1"/>
              <a:stCxn id="57" idx="2"/>
              <a:endCxn id="88" idx="0"/>
            </p:cNvCxnSpPr>
            <p:nvPr/>
          </p:nvCxnSpPr>
          <p:spPr bwMode="auto">
            <a:xfrm>
              <a:off x="694" y="1699"/>
              <a:ext cx="0" cy="16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95" name="AutoShape 42">
            <a:extLst>
              <a:ext uri="{FF2B5EF4-FFF2-40B4-BE49-F238E27FC236}">
                <a16:creationId xmlns:a16="http://schemas.microsoft.com/office/drawing/2014/main" id="{D0A57A0D-BE48-451B-99B7-4EDA2356F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000" y="3279000"/>
            <a:ext cx="816480" cy="489600"/>
          </a:xfrm>
          <a:prstGeom prst="rightArrow">
            <a:avLst>
              <a:gd name="adj1" fmla="val 50000"/>
              <a:gd name="adj2" fmla="val 41691"/>
            </a:avLst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PE" sz="2177"/>
          </a:p>
        </p:txBody>
      </p:sp>
      <p:grpSp>
        <p:nvGrpSpPr>
          <p:cNvPr id="96" name="Group 43">
            <a:extLst>
              <a:ext uri="{FF2B5EF4-FFF2-40B4-BE49-F238E27FC236}">
                <a16:creationId xmlns:a16="http://schemas.microsoft.com/office/drawing/2014/main" id="{E5DF935C-20DB-4C25-AD82-81B252F636CC}"/>
              </a:ext>
            </a:extLst>
          </p:cNvPr>
          <p:cNvGrpSpPr>
            <a:grpSpLocks/>
          </p:cNvGrpSpPr>
          <p:nvPr/>
        </p:nvGrpSpPr>
        <p:grpSpPr bwMode="auto">
          <a:xfrm>
            <a:off x="5637716" y="2135968"/>
            <a:ext cx="3653280" cy="2090880"/>
            <a:chOff x="3584" y="951"/>
            <a:chExt cx="2537" cy="1452"/>
          </a:xfrm>
        </p:grpSpPr>
        <p:sp>
          <p:nvSpPr>
            <p:cNvPr id="97" name="Text Box 44">
              <a:extLst>
                <a:ext uri="{FF2B5EF4-FFF2-40B4-BE49-F238E27FC236}">
                  <a16:creationId xmlns:a16="http://schemas.microsoft.com/office/drawing/2014/main" id="{A11FFBE8-1229-4C79-908D-85D6866A3F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" y="951"/>
              <a:ext cx="1751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2019" rIns="81638" bIns="40819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1270" dirty="0">
                  <a:solidFill>
                    <a:srgbClr val="000000"/>
                  </a:solidFill>
                </a:rPr>
                <a:t>Departamento (</a:t>
              </a:r>
              <a:r>
                <a:rPr lang="es-VE" sz="1270" u="sng" dirty="0">
                  <a:solidFill>
                    <a:srgbClr val="000000"/>
                  </a:solidFill>
                </a:rPr>
                <a:t>Código</a:t>
              </a:r>
              <a:r>
                <a:rPr lang="es-VE" sz="1270" dirty="0">
                  <a:solidFill>
                    <a:srgbClr val="000000"/>
                  </a:solidFill>
                </a:rPr>
                <a:t>, Nombre)</a:t>
              </a:r>
            </a:p>
          </p:txBody>
        </p:sp>
        <p:sp>
          <p:nvSpPr>
            <p:cNvPr id="98" name="Text Box 45">
              <a:extLst>
                <a:ext uri="{FF2B5EF4-FFF2-40B4-BE49-F238E27FC236}">
                  <a16:creationId xmlns:a16="http://schemas.microsoft.com/office/drawing/2014/main" id="{BCC6BE3B-008E-4103-8F28-5C76DCDFE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5" y="1610"/>
              <a:ext cx="1214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2019" rIns="81638" bIns="40819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1270">
                  <a:solidFill>
                    <a:srgbClr val="000000"/>
                  </a:solidFill>
                </a:rPr>
                <a:t>Cliente (</a:t>
              </a:r>
              <a:r>
                <a:rPr lang="es-VE" sz="1270" u="sng">
                  <a:solidFill>
                    <a:srgbClr val="000000"/>
                  </a:solidFill>
                </a:rPr>
                <a:t>RUC</a:t>
              </a:r>
              <a:r>
                <a:rPr lang="es-VE" sz="1270">
                  <a:solidFill>
                    <a:srgbClr val="000000"/>
                  </a:solidFill>
                </a:rPr>
                <a:t>, Nombre)</a:t>
              </a:r>
            </a:p>
          </p:txBody>
        </p:sp>
        <p:sp>
          <p:nvSpPr>
            <p:cNvPr id="99" name="Text Box 46">
              <a:extLst>
                <a:ext uri="{FF2B5EF4-FFF2-40B4-BE49-F238E27FC236}">
                  <a16:creationId xmlns:a16="http://schemas.microsoft.com/office/drawing/2014/main" id="{F4F33835-80C3-44C0-892D-9F02BE3D7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3" y="1926"/>
              <a:ext cx="1439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2019" rIns="81638" bIns="40819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1270">
                  <a:solidFill>
                    <a:srgbClr val="000000"/>
                  </a:solidFill>
                </a:rPr>
                <a:t>Servicio (</a:t>
              </a:r>
              <a:r>
                <a:rPr lang="es-VE" sz="1270" u="sng">
                  <a:solidFill>
                    <a:srgbClr val="000000"/>
                  </a:solidFill>
                </a:rPr>
                <a:t>Código</a:t>
              </a:r>
              <a:r>
                <a:rPr lang="es-VE" sz="1270">
                  <a:solidFill>
                    <a:srgbClr val="000000"/>
                  </a:solidFill>
                </a:rPr>
                <a:t>, Nombre)</a:t>
              </a:r>
            </a:p>
          </p:txBody>
        </p:sp>
        <p:sp>
          <p:nvSpPr>
            <p:cNvPr id="100" name="Text Box 47">
              <a:extLst>
                <a:ext uri="{FF2B5EF4-FFF2-40B4-BE49-F238E27FC236}">
                  <a16:creationId xmlns:a16="http://schemas.microsoft.com/office/drawing/2014/main" id="{052F2C57-0642-44F5-B09C-089CCE580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1270"/>
              <a:ext cx="2537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2019" rIns="81638" bIns="40819"/>
            <a:lstStyle>
              <a:lvl1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1270">
                  <a:solidFill>
                    <a:srgbClr val="000000"/>
                  </a:solidFill>
                </a:rPr>
                <a:t>Empleado (</a:t>
              </a:r>
              <a:r>
                <a:rPr lang="es-VE" sz="1270" u="sng">
                  <a:solidFill>
                    <a:srgbClr val="000000"/>
                  </a:solidFill>
                </a:rPr>
                <a:t>DNI</a:t>
              </a:r>
              <a:r>
                <a:rPr lang="es-VE" sz="1270">
                  <a:solidFill>
                    <a:srgbClr val="000000"/>
                  </a:solidFill>
                </a:rPr>
                <a:t>, Nombre, Teléfono, CodDpto)</a:t>
              </a:r>
            </a:p>
          </p:txBody>
        </p:sp>
        <p:sp>
          <p:nvSpPr>
            <p:cNvPr id="101" name="Text Box 48">
              <a:extLst>
                <a:ext uri="{FF2B5EF4-FFF2-40B4-BE49-F238E27FC236}">
                  <a16:creationId xmlns:a16="http://schemas.microsoft.com/office/drawing/2014/main" id="{A3EAB00E-6EE6-4867-BDAD-0EFA3AFFB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" y="2221"/>
              <a:ext cx="2110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2019" rIns="81638" bIns="40819"/>
            <a:lstStyle>
              <a:lvl1pPr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1270" dirty="0">
                  <a:solidFill>
                    <a:srgbClr val="000000"/>
                  </a:solidFill>
                </a:rPr>
                <a:t>Presta (</a:t>
              </a:r>
              <a:r>
                <a:rPr lang="es-VE" sz="1270" u="sng" dirty="0" err="1">
                  <a:solidFill>
                    <a:srgbClr val="000000"/>
                  </a:solidFill>
                </a:rPr>
                <a:t>CódDpto</a:t>
              </a:r>
              <a:r>
                <a:rPr lang="es-VE" sz="1270" dirty="0">
                  <a:solidFill>
                    <a:srgbClr val="000000"/>
                  </a:solidFill>
                </a:rPr>
                <a:t>, </a:t>
              </a:r>
              <a:r>
                <a:rPr lang="es-VE" sz="1270" u="sng" dirty="0" err="1">
                  <a:solidFill>
                    <a:srgbClr val="000000"/>
                  </a:solidFill>
                </a:rPr>
                <a:t>CodServ</a:t>
              </a:r>
              <a:r>
                <a:rPr lang="es-VE" sz="1270" dirty="0">
                  <a:solidFill>
                    <a:srgbClr val="000000"/>
                  </a:solidFill>
                </a:rPr>
                <a:t>, </a:t>
              </a:r>
              <a:r>
                <a:rPr lang="es-VE" sz="1270" u="sng" dirty="0">
                  <a:solidFill>
                    <a:srgbClr val="000000"/>
                  </a:solidFill>
                </a:rPr>
                <a:t>RUC</a:t>
              </a:r>
              <a:r>
                <a:rPr lang="es-VE" sz="1270" dirty="0">
                  <a:solidFill>
                    <a:srgbClr val="000000"/>
                  </a:solidFill>
                </a:rPr>
                <a:t>, Fecha)</a:t>
              </a:r>
            </a:p>
          </p:txBody>
        </p:sp>
      </p:grpSp>
      <p:grpSp>
        <p:nvGrpSpPr>
          <p:cNvPr id="102" name="Group 49">
            <a:extLst>
              <a:ext uri="{FF2B5EF4-FFF2-40B4-BE49-F238E27FC236}">
                <a16:creationId xmlns:a16="http://schemas.microsoft.com/office/drawing/2014/main" id="{E3F19A8B-2F0E-45DE-A44E-C30C1A5BBB6D}"/>
              </a:ext>
            </a:extLst>
          </p:cNvPr>
          <p:cNvGrpSpPr>
            <a:grpSpLocks/>
          </p:cNvGrpSpPr>
          <p:nvPr/>
        </p:nvGrpSpPr>
        <p:grpSpPr bwMode="auto">
          <a:xfrm>
            <a:off x="4539912" y="4314880"/>
            <a:ext cx="1520640" cy="1634400"/>
            <a:chOff x="2647" y="2674"/>
            <a:chExt cx="1056" cy="1135"/>
          </a:xfrm>
          <a:solidFill>
            <a:srgbClr val="FFFFFF"/>
          </a:solidFill>
        </p:grpSpPr>
        <p:sp>
          <p:nvSpPr>
            <p:cNvPr id="103" name="AutoShape 50">
              <a:extLst>
                <a:ext uri="{FF2B5EF4-FFF2-40B4-BE49-F238E27FC236}">
                  <a16:creationId xmlns:a16="http://schemas.microsoft.com/office/drawing/2014/main" id="{F378150E-8C2A-4A8C-977C-5C3805922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" y="2674"/>
              <a:ext cx="604" cy="755"/>
            </a:xfrm>
            <a:prstGeom prst="flowChartMagneticDisk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s-PE" sz="2177"/>
            </a:p>
          </p:txBody>
        </p:sp>
        <p:sp>
          <p:nvSpPr>
            <p:cNvPr id="104" name="Text Box 51">
              <a:extLst>
                <a:ext uri="{FF2B5EF4-FFF2-40B4-BE49-F238E27FC236}">
                  <a16:creationId xmlns:a16="http://schemas.microsoft.com/office/drawing/2014/main" id="{F1FF64B2-1660-4B66-AE08-F86AE19F6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7" y="3430"/>
              <a:ext cx="1056" cy="37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8" tIns="55220" rIns="81638" bIns="40819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cs typeface="DejaVu Sans" panose="020B0603030804020204" pitchFamily="34" charset="0"/>
                </a:defRPr>
              </a:lvl9pPr>
            </a:lstStyle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2177">
                  <a:solidFill>
                    <a:srgbClr val="000000"/>
                  </a:solidFill>
                </a:rPr>
                <a:t>Base de Datos</a:t>
              </a:r>
            </a:p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s-VE" sz="2177">
                  <a:solidFill>
                    <a:srgbClr val="000000"/>
                  </a:solidFill>
                </a:rPr>
                <a:t>Relacional</a:t>
              </a:r>
            </a:p>
          </p:txBody>
        </p:sp>
      </p:grpSp>
      <p:sp>
        <p:nvSpPr>
          <p:cNvPr id="105" name="Arrow: Bent 104">
            <a:extLst>
              <a:ext uri="{FF2B5EF4-FFF2-40B4-BE49-F238E27FC236}">
                <a16:creationId xmlns:a16="http://schemas.microsoft.com/office/drawing/2014/main" id="{59D69822-3A8A-46BF-B4D5-CF7223C33405}"/>
              </a:ext>
            </a:extLst>
          </p:cNvPr>
          <p:cNvSpPr/>
          <p:nvPr/>
        </p:nvSpPr>
        <p:spPr bwMode="auto">
          <a:xfrm rot="10800000">
            <a:off x="6214328" y="4516054"/>
            <a:ext cx="1152128" cy="758325"/>
          </a:xfrm>
          <a:prstGeom prst="bentArrow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</a:pPr>
            <a:endParaRPr lang="en-US" sz="2177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 txBox="1">
            <a:spLocks noGrp="1" noChangeArrowheads="1"/>
          </p:cNvSpPr>
          <p:nvPr>
            <p:ph type="body" idx="4294967295"/>
          </p:nvPr>
        </p:nvSpPr>
        <p:spPr>
          <a:xfrm>
            <a:off x="1258888" y="2060575"/>
            <a:ext cx="7129462" cy="4532313"/>
          </a:xfrm>
        </p:spPr>
        <p:txBody>
          <a:bodyPr/>
          <a:lstStyle/>
          <a:p>
            <a:pPr eaLnBrk="1">
              <a:lnSpc>
                <a:spcPts val="3975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s-VE" sz="2400" dirty="0">
                <a:latin typeface="+mj-lt"/>
              </a:rPr>
              <a:t>El MER es un modelo de datos conceptual de alto nivel. Facilita las tareas de diseño conceptual de bases de datos.</a:t>
            </a:r>
          </a:p>
          <a:p>
            <a:pPr eaLnBrk="1">
              <a:lnSpc>
                <a:spcPts val="3975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s-VE" sz="2400" dirty="0">
                <a:latin typeface="+mj-lt"/>
              </a:rPr>
              <a:t>Es necesario traducirlo a un </a:t>
            </a:r>
            <a:r>
              <a:rPr lang="es-VE" sz="2400" b="1" dirty="0">
                <a:latin typeface="+mj-lt"/>
              </a:rPr>
              <a:t>esquema</a:t>
            </a:r>
            <a:r>
              <a:rPr lang="es-VE" sz="2400" dirty="0">
                <a:latin typeface="+mj-lt"/>
              </a:rPr>
              <a:t> que sea </a:t>
            </a:r>
            <a:r>
              <a:rPr lang="es-VE" sz="2400" b="1" dirty="0">
                <a:latin typeface="+mj-lt"/>
              </a:rPr>
              <a:t>compatible con un SGBD</a:t>
            </a:r>
            <a:r>
              <a:rPr lang="es-VE" sz="2400" dirty="0">
                <a:latin typeface="+mj-lt"/>
              </a:rPr>
              <a:t>.</a:t>
            </a:r>
          </a:p>
          <a:p>
            <a:pPr eaLnBrk="1">
              <a:lnSpc>
                <a:spcPts val="3975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/>
            </a:pPr>
            <a:r>
              <a:rPr lang="es-VE" sz="2400" dirty="0">
                <a:latin typeface="+mj-lt"/>
              </a:rPr>
              <a:t>El Modelo Relacional es utilizado por la mayoría de los SGBD existentes en el mercado.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16013" y="692150"/>
            <a:ext cx="7808912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97922" indent="0" eaLnBrk="1">
              <a:lnSpc>
                <a:spcPts val="3980"/>
              </a:lnSpc>
              <a:buClr>
                <a:srgbClr val="0E594D"/>
              </a:buClr>
              <a:buFont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s-VE" sz="2800" b="1" kern="0" dirty="0"/>
              <a:t>¿Por que es necesario transformar del modelo ER al modelo Relacional?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antilla UL sin linea">
  <a:themeElements>
    <a:clrScheme name="Plantilla U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lantilla U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lantilla U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U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U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U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U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U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U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lantilla UL">
  <a:themeElements>
    <a:clrScheme name="Plantilla U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lantilla U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lantilla U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U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U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U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U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U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U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Ulima2</Template>
  <TotalTime>0</TotalTime>
  <Words>1954</Words>
  <Application>Microsoft Macintosh PowerPoint</Application>
  <PresentationFormat>On-screen Show (4:3)</PresentationFormat>
  <Paragraphs>382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Times</vt:lpstr>
      <vt:lpstr>Times New Roman</vt:lpstr>
      <vt:lpstr>Verdana</vt:lpstr>
      <vt:lpstr>Plantilla UL sin linea</vt:lpstr>
      <vt:lpstr>Plantilla UL</vt:lpstr>
      <vt:lpstr>Tema de Office</vt:lpstr>
      <vt:lpstr>PowerPoint Presentation</vt:lpstr>
      <vt:lpstr>Agenda</vt:lpstr>
      <vt:lpstr>Diseño Lógico</vt:lpstr>
      <vt:lpstr>Proceso de Diseño de una BD</vt:lpstr>
      <vt:lpstr>PowerPoint Presentation</vt:lpstr>
      <vt:lpstr>Diseño Descendente</vt:lpstr>
      <vt:lpstr>Mapeo MER - MR</vt:lpstr>
      <vt:lpstr>PowerPoint Presentation</vt:lpstr>
      <vt:lpstr>PowerPoint Presentation</vt:lpstr>
      <vt:lpstr>Transformación del MER al MR</vt:lpstr>
      <vt:lpstr>PowerPoint Presentation</vt:lpstr>
      <vt:lpstr>PowerPoint Presentation</vt:lpstr>
      <vt:lpstr>Transformación de Entidades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Universidad de Lima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Segunda Semana</dc:title>
  <dc:creator>Nehil M.C</dc:creator>
  <cp:lastModifiedBy>JOSE ALBERTO CABALLERO ORTIZ</cp:lastModifiedBy>
  <cp:revision>357</cp:revision>
  <dcterms:created xsi:type="dcterms:W3CDTF">2004-03-03T18:05:31Z</dcterms:created>
  <dcterms:modified xsi:type="dcterms:W3CDTF">2022-09-09T00:30:31Z</dcterms:modified>
</cp:coreProperties>
</file>