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82" r:id="rId2"/>
    <p:sldMasterId id="2147483999" r:id="rId3"/>
  </p:sldMasterIdLst>
  <p:notesMasterIdLst>
    <p:notesMasterId r:id="rId49"/>
  </p:notesMasterIdLst>
  <p:handoutMasterIdLst>
    <p:handoutMasterId r:id="rId50"/>
  </p:handoutMasterIdLst>
  <p:sldIdLst>
    <p:sldId id="627" r:id="rId4"/>
    <p:sldId id="271" r:id="rId5"/>
    <p:sldId id="553" r:id="rId6"/>
    <p:sldId id="554" r:id="rId7"/>
    <p:sldId id="555" r:id="rId8"/>
    <p:sldId id="556" r:id="rId9"/>
    <p:sldId id="558" r:id="rId10"/>
    <p:sldId id="557" r:id="rId11"/>
    <p:sldId id="595" r:id="rId12"/>
    <p:sldId id="560" r:id="rId13"/>
    <p:sldId id="567" r:id="rId14"/>
    <p:sldId id="568" r:id="rId15"/>
    <p:sldId id="596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626" r:id="rId27"/>
    <p:sldId id="625" r:id="rId28"/>
    <p:sldId id="621" r:id="rId29"/>
    <p:sldId id="623" r:id="rId30"/>
    <p:sldId id="579" r:id="rId31"/>
    <p:sldId id="580" r:id="rId32"/>
    <p:sldId id="581" r:id="rId33"/>
    <p:sldId id="582" r:id="rId34"/>
    <p:sldId id="583" r:id="rId35"/>
    <p:sldId id="561" r:id="rId36"/>
    <p:sldId id="598" r:id="rId37"/>
    <p:sldId id="599" r:id="rId38"/>
    <p:sldId id="600" r:id="rId39"/>
    <p:sldId id="601" r:id="rId40"/>
    <p:sldId id="602" r:id="rId41"/>
    <p:sldId id="603" r:id="rId42"/>
    <p:sldId id="604" r:id="rId43"/>
    <p:sldId id="605" r:id="rId44"/>
    <p:sldId id="606" r:id="rId45"/>
    <p:sldId id="607" r:id="rId46"/>
    <p:sldId id="608" r:id="rId47"/>
    <p:sldId id="609" r:id="rId48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F"/>
    <a:srgbClr val="FFEECD"/>
    <a:srgbClr val="ECECFA"/>
    <a:srgbClr val="FF9900"/>
    <a:srgbClr val="FFE7B7"/>
    <a:srgbClr val="FFCC99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2000" autoAdjust="0"/>
  </p:normalViewPr>
  <p:slideViewPr>
    <p:cSldViewPr>
      <p:cViewPr>
        <p:scale>
          <a:sx n="100" d="100"/>
          <a:sy n="100" d="100"/>
        </p:scale>
        <p:origin x="888" y="-108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F0F03A-4CA9-4906-952A-389A554310C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09576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noProof="0"/>
              <a:t>Haga clic para modificar el estilo de texto del patrón</a:t>
            </a:r>
          </a:p>
          <a:p>
            <a:pPr lvl="1"/>
            <a:r>
              <a:rPr lang="es-PE" noProof="0"/>
              <a:t>Segundo nivel</a:t>
            </a:r>
          </a:p>
          <a:p>
            <a:pPr lvl="2"/>
            <a:r>
              <a:rPr lang="es-PE" noProof="0"/>
              <a:t>Tercer nivel</a:t>
            </a:r>
          </a:p>
          <a:p>
            <a:pPr lvl="3"/>
            <a:r>
              <a:rPr lang="es-PE" noProof="0"/>
              <a:t>Cuarto nivel</a:t>
            </a:r>
          </a:p>
          <a:p>
            <a:pPr lvl="4"/>
            <a:r>
              <a:rPr lang="es-PE" noProof="0"/>
              <a:t>Quinto nivel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07D03C01-7F4F-490E-8A5D-50F858803C2E}" type="slidenum">
              <a:rPr lang="es-PE" altLang="en-US"/>
              <a:pPr>
                <a:defRPr/>
              </a:pPr>
              <a:t>‹#›</a:t>
            </a:fld>
            <a:endParaRPr lang="es-PE" altLang="en-US"/>
          </a:p>
        </p:txBody>
      </p:sp>
    </p:spTree>
    <p:extLst>
      <p:ext uri="{BB962C8B-B14F-4D97-AF65-F5344CB8AC3E}">
        <p14:creationId xmlns:p14="http://schemas.microsoft.com/office/powerpoint/2010/main" val="447351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81863B-3366-4EC7-AB63-A7C49187DC72}" type="slidenum">
              <a:rPr kumimoji="0" lang="es-PE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PE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449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D118D08-608E-48BA-9B64-6E2664671D9B}" type="slidenum">
              <a:rPr lang="es-ES" altLang="es-PE" smtClean="0"/>
              <a:pPr>
                <a:spcBef>
                  <a:spcPct val="0"/>
                </a:spcBef>
              </a:pPr>
              <a:t>16</a:t>
            </a:fld>
            <a:endParaRPr lang="es-ES" altLang="es-PE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9063" y="760413"/>
            <a:ext cx="4999037" cy="3751262"/>
          </a:xfrm>
          <a:ln w="12700" cap="flat">
            <a:solidFill>
              <a:schemeClr val="tx1"/>
            </a:solidFill>
          </a:ln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638" y="4770438"/>
            <a:ext cx="5702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16" tIns="51259" rIns="102516" bIns="51259"/>
          <a:lstStyle/>
          <a:p>
            <a:r>
              <a:rPr lang="es-ES" altLang="es-PE"/>
              <a:t>Indices UNIQUE                                                     Son creados automáticamente cuando se crean las restricciones de PRIMARY KEY y  UNIQUE.</a:t>
            </a:r>
          </a:p>
        </p:txBody>
      </p:sp>
    </p:spTree>
    <p:extLst>
      <p:ext uri="{BB962C8B-B14F-4D97-AF65-F5344CB8AC3E}">
        <p14:creationId xmlns:p14="http://schemas.microsoft.com/office/powerpoint/2010/main" val="980749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74865B3-D38D-4A6B-8557-BEA2A9B76C15}" type="slidenum">
              <a:rPr lang="es-ES" altLang="es-PE" smtClean="0"/>
              <a:pPr>
                <a:spcBef>
                  <a:spcPct val="0"/>
                </a:spcBef>
              </a:pPr>
              <a:t>17</a:t>
            </a:fld>
            <a:endParaRPr lang="es-ES" altLang="es-PE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9063" y="760413"/>
            <a:ext cx="4999037" cy="3751262"/>
          </a:xfrm>
          <a:ln w="12700" cap="flat">
            <a:solidFill>
              <a:schemeClr val="tx1"/>
            </a:solidFill>
          </a:ln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638" y="4770438"/>
            <a:ext cx="5702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16" tIns="51259" rIns="102516" bIns="51259"/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972594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9B3F473-3D78-4C74-8F81-F867E51D64A6}" type="slidenum">
              <a:rPr lang="es-ES" altLang="es-PE" smtClean="0"/>
              <a:pPr>
                <a:spcBef>
                  <a:spcPct val="0"/>
                </a:spcBef>
              </a:pPr>
              <a:t>18</a:t>
            </a:fld>
            <a:endParaRPr lang="es-ES" altLang="es-PE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9063" y="760413"/>
            <a:ext cx="4999037" cy="3751262"/>
          </a:xfrm>
          <a:ln w="12700" cap="flat">
            <a:solidFill>
              <a:schemeClr val="tx1"/>
            </a:solidFill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638" y="4770438"/>
            <a:ext cx="5702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16" tIns="51259" rIns="102516" bIns="51259"/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20076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4B1EE4-5861-4CBB-8842-B2EDABE76877}" type="slidenum">
              <a:rPr lang="es-ES" altLang="es-PE" smtClean="0"/>
              <a:pPr>
                <a:spcBef>
                  <a:spcPct val="0"/>
                </a:spcBef>
              </a:pPr>
              <a:t>19</a:t>
            </a:fld>
            <a:endParaRPr lang="es-ES" altLang="es-PE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9063" y="760413"/>
            <a:ext cx="4999037" cy="3751262"/>
          </a:xfrm>
          <a:ln w="12700" cap="flat">
            <a:solidFill>
              <a:schemeClr val="tx1"/>
            </a:solidFill>
          </a:ln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638" y="4770438"/>
            <a:ext cx="5702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16" tIns="51259" rIns="102516" bIns="51259"/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822239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BAA525-D4AC-4AF9-88B0-5C75CFB31E0E}" type="slidenum">
              <a:rPr lang="es-ES" altLang="es-PE" smtClean="0"/>
              <a:pPr>
                <a:spcBef>
                  <a:spcPct val="0"/>
                </a:spcBef>
              </a:pPr>
              <a:t>20</a:t>
            </a:fld>
            <a:endParaRPr lang="es-ES" altLang="es-PE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9063" y="760413"/>
            <a:ext cx="4999037" cy="3751262"/>
          </a:xfrm>
          <a:ln w="12700" cap="flat">
            <a:solidFill>
              <a:schemeClr val="tx1"/>
            </a:solidFill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638" y="4770438"/>
            <a:ext cx="5702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16" tIns="51259" rIns="102516" bIns="51259"/>
          <a:lstStyle/>
          <a:p>
            <a:r>
              <a:rPr lang="es-ES" altLang="es-PE"/>
              <a:t>Debe tener privilegios específicos para:</a:t>
            </a:r>
          </a:p>
          <a:p>
            <a:r>
              <a:rPr lang="es-ES" altLang="es-PE"/>
              <a:t>CREAR TABLAS</a:t>
            </a:r>
          </a:p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87951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5CCA04-2B38-446C-BC6D-7DD9A00A8871}" type="slidenum">
              <a:rPr lang="es-ES" altLang="es-PE" smtClean="0"/>
              <a:pPr>
                <a:spcBef>
                  <a:spcPct val="0"/>
                </a:spcBef>
              </a:pPr>
              <a:t>22</a:t>
            </a:fld>
            <a:endParaRPr lang="es-ES" altLang="es-PE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9063" y="760413"/>
            <a:ext cx="4999037" cy="3751262"/>
          </a:xfrm>
          <a:ln w="12700" cap="flat">
            <a:solidFill>
              <a:schemeClr val="tx1"/>
            </a:solidFill>
          </a:ln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638" y="4770438"/>
            <a:ext cx="5702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16" tIns="51259" rIns="102516" bIns="51259"/>
          <a:lstStyle/>
          <a:p>
            <a:endParaRPr lang="es-ES" altLang="es-P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04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B7B8A3-0B11-449D-9190-B6E3AB01EE9D}" type="slidenum">
              <a:rPr lang="es-ES" altLang="es-PE" smtClean="0"/>
              <a:pPr>
                <a:spcBef>
                  <a:spcPct val="0"/>
                </a:spcBef>
              </a:pPr>
              <a:t>23</a:t>
            </a:fld>
            <a:endParaRPr lang="es-ES" altLang="es-PE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9063" y="760413"/>
            <a:ext cx="4999037" cy="3751262"/>
          </a:xfrm>
          <a:ln w="12700" cap="flat">
            <a:solidFill>
              <a:schemeClr val="tx1"/>
            </a:solidFill>
          </a:ln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638" y="4770438"/>
            <a:ext cx="5702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16" tIns="51259" rIns="102516" bIns="51259"/>
          <a:lstStyle/>
          <a:p>
            <a:endParaRPr lang="es-ES" altLang="es-P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75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9726677-F42B-4BAD-A454-2A4FEEB64BB9}" type="slidenum">
              <a:rPr lang="es-ES" altLang="es-PE" smtClean="0"/>
              <a:pPr>
                <a:spcBef>
                  <a:spcPct val="0"/>
                </a:spcBef>
              </a:pPr>
              <a:t>29</a:t>
            </a:fld>
            <a:endParaRPr lang="es-ES" altLang="es-PE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9063" y="760413"/>
            <a:ext cx="4999037" cy="3751262"/>
          </a:xfrm>
          <a:ln w="12700" cap="flat">
            <a:solidFill>
              <a:schemeClr val="tx1"/>
            </a:solidFill>
          </a:ln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638" y="4770438"/>
            <a:ext cx="5702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16" tIns="51259" rIns="102516" bIns="51259"/>
          <a:lstStyle/>
          <a:p>
            <a:r>
              <a:rPr lang="es-ES" altLang="es-PE" sz="1000"/>
              <a:t>Debe tener privilegios específicos para:</a:t>
            </a:r>
          </a:p>
          <a:p>
            <a:r>
              <a:rPr lang="es-ES" altLang="es-PE" sz="1000"/>
              <a:t>ALTERAR TABLAS</a:t>
            </a:r>
          </a:p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65039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BBC72D-748F-4962-9433-91D2C6BB3585}" type="slidenum">
              <a:rPr lang="es-ES" altLang="es-PE" smtClean="0"/>
              <a:pPr>
                <a:spcBef>
                  <a:spcPct val="0"/>
                </a:spcBef>
              </a:pPr>
              <a:t>31</a:t>
            </a:fld>
            <a:endParaRPr lang="es-ES" altLang="es-PE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9063" y="760413"/>
            <a:ext cx="4999037" cy="3751262"/>
          </a:xfrm>
          <a:ln w="12700" cap="flat">
            <a:solidFill>
              <a:schemeClr val="tx1"/>
            </a:solidFill>
          </a:ln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638" y="4770438"/>
            <a:ext cx="5702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16" tIns="51259" rIns="102516" bIns="51259"/>
          <a:lstStyle/>
          <a:p>
            <a:r>
              <a:rPr lang="es-ES" altLang="es-PE"/>
              <a:t>Debe tener privilegios específicos para:</a:t>
            </a:r>
          </a:p>
          <a:p>
            <a:r>
              <a:rPr lang="es-ES" altLang="es-PE"/>
              <a:t>ELIMINAR TABLAS</a:t>
            </a:r>
          </a:p>
        </p:txBody>
      </p:sp>
    </p:spTree>
    <p:extLst>
      <p:ext uri="{BB962C8B-B14F-4D97-AF65-F5344CB8AC3E}">
        <p14:creationId xmlns:p14="http://schemas.microsoft.com/office/powerpoint/2010/main" val="1256549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C3AEB1F-E076-42A9-85E3-47E5CC3EC7B1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7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72B2EA7-4B94-475F-A48F-D326F4ED0A66}" type="slidenum">
              <a:rPr lang="es-PE" altLang="en-US" sz="1300" smtClean="0"/>
              <a:pPr>
                <a:spcBef>
                  <a:spcPct val="0"/>
                </a:spcBef>
              </a:pPr>
              <a:t>2</a:t>
            </a:fld>
            <a:endParaRPr lang="es-PE" altLang="en-U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n-US"/>
          </a:p>
        </p:txBody>
      </p:sp>
    </p:spTree>
    <p:extLst>
      <p:ext uri="{BB962C8B-B14F-4D97-AF65-F5344CB8AC3E}">
        <p14:creationId xmlns:p14="http://schemas.microsoft.com/office/powerpoint/2010/main" val="162190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658D8E-F33E-44C0-9875-74F153417979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90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B791116-07E1-467B-88C1-7CA613C8DE8C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49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CA2338C-28B8-4524-87E7-8AE1B86D8725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04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11AB273-16A2-4BC1-9F30-66357EBD7014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7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234BBD-8D32-46BB-B770-D5A45BFAC3B6}" type="slidenum">
              <a:rPr lang="es-MX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s-MX" altLang="es-PE">
              <a:latin typeface="Arial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s-MX" altLang="es-PE">
                <a:latin typeface="Arial" panose="020B0604020202020204" pitchFamily="34" charset="0"/>
              </a:rPr>
              <a:t>Por motivos históricos se pronuncia </a:t>
            </a:r>
            <a:r>
              <a:rPr lang="es-MX" altLang="es-PE" b="1" u="sng">
                <a:latin typeface="Arial" panose="020B0604020202020204" pitchFamily="34" charset="0"/>
              </a:rPr>
              <a:t>“Sicuel”</a:t>
            </a:r>
          </a:p>
        </p:txBody>
      </p:sp>
    </p:spTree>
    <p:extLst>
      <p:ext uri="{BB962C8B-B14F-4D97-AF65-F5344CB8AC3E}">
        <p14:creationId xmlns:p14="http://schemas.microsoft.com/office/powerpoint/2010/main" val="189110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12FBD0F-33F9-4DDE-8A47-54D3AA723F9C}" type="slidenum">
              <a:rPr lang="es-MX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s-MX" altLang="es-PE"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es-MX" altLang="es-PE" b="1">
                <a:latin typeface="Arial" panose="020B0604020202020204" pitchFamily="34" charset="0"/>
              </a:rPr>
              <a:t>Historia e Introducción a SQL</a:t>
            </a:r>
          </a:p>
        </p:txBody>
      </p:sp>
    </p:spTree>
    <p:extLst>
      <p:ext uri="{BB962C8B-B14F-4D97-AF65-F5344CB8AC3E}">
        <p14:creationId xmlns:p14="http://schemas.microsoft.com/office/powerpoint/2010/main" val="95351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5715" name="Marcador de nota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15716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4AE55A-FA29-4489-986B-0EEB9BD97FF1}" type="slidenum">
              <a:rPr lang="es-PE" altLang="en-US" sz="1300" smtClean="0"/>
              <a:pPr/>
              <a:t>7</a:t>
            </a:fld>
            <a:endParaRPr lang="es-PE" altLang="en-US" sz="1300"/>
          </a:p>
        </p:txBody>
      </p:sp>
    </p:spTree>
    <p:extLst>
      <p:ext uri="{BB962C8B-B14F-4D97-AF65-F5344CB8AC3E}">
        <p14:creationId xmlns:p14="http://schemas.microsoft.com/office/powerpoint/2010/main" val="380823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C13AA3-9642-4547-98E5-ABCD327E4F54}" type="slidenum">
              <a:rPr lang="es-ES" altLang="es-PE" smtClean="0"/>
              <a:pPr>
                <a:spcBef>
                  <a:spcPct val="0"/>
                </a:spcBef>
              </a:pPr>
              <a:t>11</a:t>
            </a:fld>
            <a:endParaRPr lang="es-ES" altLang="es-PE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9063" y="760413"/>
            <a:ext cx="4999037" cy="3751262"/>
          </a:xfrm>
          <a:ln w="12700" cap="flat">
            <a:solidFill>
              <a:schemeClr val="tx1"/>
            </a:solidFill>
          </a:ln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638" y="4770438"/>
            <a:ext cx="5702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16" tIns="51259" rIns="102516" bIns="51259"/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573910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CA414F1-CDFA-414E-BA11-9B39D51896A6}" type="slidenum">
              <a:rPr lang="es-ES" altLang="es-PE" smtClean="0"/>
              <a:pPr>
                <a:spcBef>
                  <a:spcPct val="0"/>
                </a:spcBef>
              </a:pPr>
              <a:t>12</a:t>
            </a:fld>
            <a:endParaRPr lang="es-ES" altLang="es-PE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9063" y="760413"/>
            <a:ext cx="4999037" cy="3751262"/>
          </a:xfrm>
          <a:ln w="12700" cap="flat">
            <a:solidFill>
              <a:schemeClr val="tx1"/>
            </a:solidFill>
          </a:ln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638" y="4770438"/>
            <a:ext cx="5702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16" tIns="51259" rIns="102516" bIns="51259"/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89484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19E130E-54FD-43D1-AED4-73E1E56E0A0E}" type="slidenum">
              <a:rPr lang="es-ES" altLang="es-PE" smtClean="0"/>
              <a:pPr>
                <a:spcBef>
                  <a:spcPct val="0"/>
                </a:spcBef>
              </a:pPr>
              <a:t>14</a:t>
            </a:fld>
            <a:endParaRPr lang="es-ES" altLang="es-PE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9063" y="760413"/>
            <a:ext cx="4999037" cy="3751262"/>
          </a:xfrm>
          <a:ln w="12700" cap="flat">
            <a:solidFill>
              <a:schemeClr val="tx1"/>
            </a:solidFill>
          </a:ln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638" y="4770438"/>
            <a:ext cx="5702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16" tIns="51259" rIns="102516" bIns="51259"/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90051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49F62A6-D2D3-423F-B318-A1FF98C48C8D}" type="slidenum">
              <a:rPr lang="es-ES" altLang="es-PE" smtClean="0"/>
              <a:pPr>
                <a:spcBef>
                  <a:spcPct val="0"/>
                </a:spcBef>
              </a:pPr>
              <a:t>15</a:t>
            </a:fld>
            <a:endParaRPr lang="es-ES" altLang="es-PE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9063" y="760413"/>
            <a:ext cx="4999037" cy="3751262"/>
          </a:xfrm>
          <a:ln w="12700" cap="flat">
            <a:solidFill>
              <a:schemeClr val="tx1"/>
            </a:solidFill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638" y="4770438"/>
            <a:ext cx="5702300" cy="4519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16" tIns="51259" rIns="102516" bIns="51259"/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42379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B0691-265B-4AD4-B087-4DACAD884F3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5355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A8483-2680-4E66-8F2C-8DFBD6D47F3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0807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1DE1F-E18F-496F-8277-BCF346F136B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04522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DCE04-201D-43C7-9624-436399F30C7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3294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AD801-B2F6-4FB9-8574-C246E511E50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2923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668C4-CA7D-40E2-B073-0415B093B82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36455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BB3E9-D651-457B-AEBA-4F35B636C2B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1602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/>
          <p:cNvSpPr/>
          <p:nvPr userDrawn="1"/>
        </p:nvSpPr>
        <p:spPr>
          <a:xfrm>
            <a:off x="0" y="6357938"/>
            <a:ext cx="9144000" cy="500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  <p:sp>
        <p:nvSpPr>
          <p:cNvPr id="5" name="8 Rectángulo"/>
          <p:cNvSpPr/>
          <p:nvPr userDrawn="1"/>
        </p:nvSpPr>
        <p:spPr>
          <a:xfrm>
            <a:off x="0" y="142875"/>
            <a:ext cx="9144000" cy="2143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  <p:sp>
        <p:nvSpPr>
          <p:cNvPr id="6" name="9 Rectángulo"/>
          <p:cNvSpPr/>
          <p:nvPr userDrawn="1"/>
        </p:nvSpPr>
        <p:spPr>
          <a:xfrm>
            <a:off x="0" y="0"/>
            <a:ext cx="9144000" cy="328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  <p:sp>
        <p:nvSpPr>
          <p:cNvPr id="8" name="11 CuadroTexto"/>
          <p:cNvSpPr txBox="1">
            <a:spLocks noChangeArrowheads="1"/>
          </p:cNvSpPr>
          <p:nvPr userDrawn="1"/>
        </p:nvSpPr>
        <p:spPr bwMode="auto">
          <a:xfrm>
            <a:off x="142875" y="6407150"/>
            <a:ext cx="22145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s-PE" sz="1300">
                <a:solidFill>
                  <a:schemeClr val="bg1"/>
                </a:solidFill>
              </a:rPr>
              <a:t>Universidad de Lima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9" name="12 CuadroTexto"/>
          <p:cNvSpPr txBox="1">
            <a:spLocks noChangeArrowheads="1"/>
          </p:cNvSpPr>
          <p:nvPr userDrawn="1"/>
        </p:nvSpPr>
        <p:spPr bwMode="auto">
          <a:xfrm>
            <a:off x="5500688" y="6407150"/>
            <a:ext cx="34290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s-PE" sz="1300">
                <a:solidFill>
                  <a:schemeClr val="bg1"/>
                </a:solidFill>
              </a:rPr>
              <a:t>Facultad de Ingeniería de Sistemas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10" name="13 CuadroTexto"/>
          <p:cNvSpPr txBox="1">
            <a:spLocks noChangeArrowheads="1"/>
          </p:cNvSpPr>
          <p:nvPr userDrawn="1"/>
        </p:nvSpPr>
        <p:spPr bwMode="auto">
          <a:xfrm>
            <a:off x="2786063" y="6386513"/>
            <a:ext cx="22145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s-PE" sz="1000">
                <a:solidFill>
                  <a:schemeClr val="bg1"/>
                </a:solidFill>
              </a:rPr>
              <a:t>Ingeniería de Software 1</a:t>
            </a:r>
            <a:endParaRPr lang="es-ES" sz="100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89804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DBB9E-6E7E-4EB8-BD28-FFD2350292C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53183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BF14E-B1AD-4EEF-A86C-E78CC5A54A6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55473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62D73-B28F-4D29-9D7C-C74F20243B9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2343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E1509-D517-4FD7-B3E7-4F2C19B3F51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9376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F168D-86F0-4138-9933-63BFBD7C16A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58527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0BFE-E48E-4854-81E5-D0D78615A56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21118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A2094-3D3C-4DE7-8979-F318FE2665C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13593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0D8C0-77B0-4F62-96BF-4A53E46CF6F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77764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D77B2-9685-4EBC-9ABB-4C718E93C76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24921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2D859-697F-4710-968A-546ACFB4E2C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73591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8965B-EBAC-4997-9361-2F80063886E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77554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EC7E3-2442-4152-A52A-8CD89ABF4C8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29084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DE5D4-A284-421C-A634-8D456E6FE23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729849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30ACF-7522-47B4-B40F-AC834D0B47E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7499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DBB10-9BC7-483A-9474-BF510DDE767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654995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6AAE6-9A1D-42CB-A29B-94950828471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12962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/>
          <p:cNvSpPr/>
          <p:nvPr userDrawn="1"/>
        </p:nvSpPr>
        <p:spPr>
          <a:xfrm>
            <a:off x="0" y="6357938"/>
            <a:ext cx="9144000" cy="500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  <p:sp>
        <p:nvSpPr>
          <p:cNvPr id="5" name="8 Rectángulo"/>
          <p:cNvSpPr/>
          <p:nvPr userDrawn="1"/>
        </p:nvSpPr>
        <p:spPr>
          <a:xfrm>
            <a:off x="0" y="142875"/>
            <a:ext cx="9144000" cy="2143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  <p:sp>
        <p:nvSpPr>
          <p:cNvPr id="6" name="9 Rectángulo"/>
          <p:cNvSpPr/>
          <p:nvPr userDrawn="1"/>
        </p:nvSpPr>
        <p:spPr>
          <a:xfrm>
            <a:off x="0" y="0"/>
            <a:ext cx="9144000" cy="328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  <p:sp>
        <p:nvSpPr>
          <p:cNvPr id="8" name="11 CuadroTexto"/>
          <p:cNvSpPr txBox="1">
            <a:spLocks noChangeArrowheads="1"/>
          </p:cNvSpPr>
          <p:nvPr userDrawn="1"/>
        </p:nvSpPr>
        <p:spPr bwMode="auto">
          <a:xfrm>
            <a:off x="142875" y="6407150"/>
            <a:ext cx="22145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s-PE" altLang="es-PE" sz="1300">
                <a:solidFill>
                  <a:schemeClr val="bg1"/>
                </a:solidFill>
              </a:rPr>
              <a:t>Universidad de Lima</a:t>
            </a:r>
            <a:endParaRPr lang="es-ES" altLang="es-PE" sz="1300">
              <a:solidFill>
                <a:schemeClr val="bg1"/>
              </a:solidFill>
            </a:endParaRPr>
          </a:p>
        </p:txBody>
      </p:sp>
      <p:sp>
        <p:nvSpPr>
          <p:cNvPr id="9" name="12 CuadroTexto"/>
          <p:cNvSpPr txBox="1">
            <a:spLocks noChangeArrowheads="1"/>
          </p:cNvSpPr>
          <p:nvPr userDrawn="1"/>
        </p:nvSpPr>
        <p:spPr bwMode="auto">
          <a:xfrm>
            <a:off x="5500688" y="6407150"/>
            <a:ext cx="34290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s-PE" altLang="es-PE" sz="1300">
                <a:solidFill>
                  <a:schemeClr val="bg1"/>
                </a:solidFill>
              </a:rPr>
              <a:t>Facultad de Ingeniería de Sistemas</a:t>
            </a:r>
            <a:endParaRPr lang="es-ES" altLang="es-PE" sz="1300">
              <a:solidFill>
                <a:schemeClr val="bg1"/>
              </a:solidFill>
            </a:endParaRPr>
          </a:p>
        </p:txBody>
      </p:sp>
      <p:sp>
        <p:nvSpPr>
          <p:cNvPr id="10" name="13 CuadroTexto"/>
          <p:cNvSpPr txBox="1">
            <a:spLocks noChangeArrowheads="1"/>
          </p:cNvSpPr>
          <p:nvPr userDrawn="1"/>
        </p:nvSpPr>
        <p:spPr bwMode="auto">
          <a:xfrm>
            <a:off x="2786063" y="6386513"/>
            <a:ext cx="22145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s-PE" altLang="es-PE" sz="1000">
                <a:solidFill>
                  <a:schemeClr val="bg1"/>
                </a:solidFill>
              </a:rPr>
              <a:t>Ingeniería de Software 1</a:t>
            </a:r>
            <a:endParaRPr lang="es-ES" altLang="es-PE" sz="100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490176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2"/>
          <p:cNvSpPr>
            <a:spLocks noChangeArrowheads="1"/>
          </p:cNvSpPr>
          <p:nvPr userDrawn="1"/>
        </p:nvSpPr>
        <p:spPr bwMode="auto">
          <a:xfrm>
            <a:off x="-180975" y="-171450"/>
            <a:ext cx="10009188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7419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7611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5761" y="472063"/>
            <a:ext cx="8465344" cy="725488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762" y="1283277"/>
            <a:ext cx="8465344" cy="4245987"/>
          </a:xfrm>
        </p:spPr>
        <p:txBody>
          <a:bodyPr/>
          <a:lstStyle>
            <a:lvl1pPr>
              <a:defRPr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Verdana" charset="0"/>
                <a:ea typeface="Verdana" charset="0"/>
                <a:cs typeface="Verdana" charset="0"/>
              </a:defRPr>
            </a:lvl2pPr>
            <a:lvl3pPr>
              <a:defRPr>
                <a:latin typeface="Verdana" charset="0"/>
                <a:ea typeface="Verdana" charset="0"/>
                <a:cs typeface="Verdana" charset="0"/>
              </a:defRPr>
            </a:lvl3pPr>
            <a:lvl4pPr>
              <a:defRPr>
                <a:latin typeface="Verdana" charset="0"/>
                <a:ea typeface="Verdana" charset="0"/>
                <a:cs typeface="Verdana" charset="0"/>
              </a:defRPr>
            </a:lvl4pPr>
            <a:lvl5pPr>
              <a:defRPr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64136" y="122535"/>
            <a:ext cx="2086969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21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385761" y="586363"/>
            <a:ext cx="8465344" cy="725488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385762" y="1397577"/>
            <a:ext cx="8465344" cy="3943349"/>
          </a:xfrm>
        </p:spPr>
        <p:txBody>
          <a:bodyPr/>
          <a:lstStyle>
            <a:lvl1pPr>
              <a:defRPr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Verdana" charset="0"/>
                <a:ea typeface="Verdana" charset="0"/>
                <a:cs typeface="Verdana" charset="0"/>
              </a:defRPr>
            </a:lvl2pPr>
            <a:lvl3pPr>
              <a:defRPr>
                <a:latin typeface="Verdana" charset="0"/>
                <a:ea typeface="Verdana" charset="0"/>
                <a:cs typeface="Verdana" charset="0"/>
              </a:defRPr>
            </a:lvl3pPr>
            <a:lvl4pPr>
              <a:defRPr>
                <a:latin typeface="Verdana" charset="0"/>
                <a:ea typeface="Verdana" charset="0"/>
                <a:cs typeface="Verdana" charset="0"/>
              </a:defRPr>
            </a:lvl4pPr>
            <a:lvl5pPr>
              <a:defRPr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562095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64332" y="357188"/>
            <a:ext cx="8422481" cy="919163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4332" y="1354138"/>
            <a:ext cx="4071938" cy="42322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15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35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07720" y="1354138"/>
            <a:ext cx="4179093" cy="42322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15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35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244631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364332" y="1628776"/>
            <a:ext cx="8422481" cy="919163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11" name="Marcador de contenido 2"/>
          <p:cNvSpPr>
            <a:spLocks noGrp="1"/>
          </p:cNvSpPr>
          <p:nvPr>
            <p:ph sz="half" idx="1"/>
          </p:nvPr>
        </p:nvSpPr>
        <p:spPr>
          <a:xfrm>
            <a:off x="364332" y="2625726"/>
            <a:ext cx="4071938" cy="3632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15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35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12" name="Marcador de contenido 3"/>
          <p:cNvSpPr>
            <a:spLocks noGrp="1"/>
          </p:cNvSpPr>
          <p:nvPr>
            <p:ph sz="half" idx="2"/>
          </p:nvPr>
        </p:nvSpPr>
        <p:spPr>
          <a:xfrm>
            <a:off x="4607720" y="2625726"/>
            <a:ext cx="4179093" cy="3632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15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35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80121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85750" y="1628776"/>
            <a:ext cx="8543925" cy="747713"/>
          </a:xfrm>
        </p:spPr>
        <p:txBody>
          <a:bodyPr>
            <a:normAutofit/>
          </a:bodyPr>
          <a:lstStyle>
            <a:lvl1pPr>
              <a:defRPr sz="27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6323862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80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9053-9637-438B-9E16-FA26448A64C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4800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610A0-2281-46DB-9C4B-3D683D769E9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611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5D1A6-B91E-4FF2-BB04-01D8BC40723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7559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2C938-79DD-4551-953E-BAC0C269A04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7632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06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ChangeArrowheads="1"/>
          </p:cNvSpPr>
          <p:nvPr userDrawn="1"/>
        </p:nvSpPr>
        <p:spPr bwMode="auto">
          <a:xfrm>
            <a:off x="-180975" y="-171450"/>
            <a:ext cx="10009188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29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67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B083A2D-E9A3-489F-B9CC-3A0C1D05DB0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43000" y="1752600"/>
            <a:ext cx="8001000" cy="0"/>
          </a:xfrm>
          <a:prstGeom prst="line">
            <a:avLst/>
          </a:prstGeom>
          <a:noFill/>
          <a:ln w="9525">
            <a:solidFill>
              <a:srgbClr val="FF7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97" r:id="rId15"/>
    <p:sldLayoutId id="2147483998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DD745B7A-124A-2440-B855-8AD09298A361}" type="datetimeFigureOut">
              <a:rPr lang="es-ES_tradnl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08/02/2021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E34BB804-8CF5-A44B-9844-AC8F6ABDCA4E}" type="slidenum">
              <a:rPr lang="es-ES_tradnl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0445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2720340"/>
            <a:ext cx="9144000" cy="19261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0" kern="12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</a:rPr>
              <a:t>INGENIERIA DE DATOS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Verdana" charset="0"/>
              </a:rPr>
              <a:t>Introducció</a:t>
            </a:r>
            <a:r>
              <a:rPr lang="es-PE" sz="3200" dirty="0">
                <a:solidFill>
                  <a:prstClr val="white"/>
                </a:solidFill>
                <a:latin typeface="Arial" panose="020B0604020202020204" pitchFamily="34" charset="0"/>
              </a:rPr>
              <a:t>n a SQL </a:t>
            </a:r>
            <a:r>
              <a:rPr lang="es-PE" sz="3200">
                <a:solidFill>
                  <a:prstClr val="white"/>
                </a:solidFill>
                <a:latin typeface="Arial" panose="020B0604020202020204" pitchFamily="34" charset="0"/>
              </a:rPr>
              <a:t>DML DDL</a:t>
            </a:r>
            <a:endParaRPr kumimoji="0" lang="es-ES_tradnl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charset="0"/>
              <a:ea typeface="Verdana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85750" y="5485224"/>
            <a:ext cx="2270026" cy="32004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0" kern="1200" baseline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ÁREA DE INGENIERÍA DE SOFTWARE</a:t>
            </a:r>
            <a:endParaRPr kumimoji="0" lang="es-ES_tradnl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C1D3C-DBF4-CC48-91B3-E557E2A9D540}"/>
              </a:ext>
            </a:extLst>
          </p:cNvPr>
          <p:cNvSpPr txBox="1"/>
          <p:nvPr/>
        </p:nvSpPr>
        <p:spPr>
          <a:xfrm>
            <a:off x="285750" y="1223096"/>
            <a:ext cx="2910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CARRERA DE INGENIERÍA DE SISTEMAS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B6133-F28D-0D42-BEC7-0F386FD40E89}"/>
              </a:ext>
            </a:extLst>
          </p:cNvPr>
          <p:cNvSpPr txBox="1"/>
          <p:nvPr/>
        </p:nvSpPr>
        <p:spPr>
          <a:xfrm>
            <a:off x="285750" y="5337901"/>
            <a:ext cx="5695468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88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_tradnl" dirty="0"/>
              <a:t>INGENIERIA DE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8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0" y="2852738"/>
            <a:ext cx="9144000" cy="1143000"/>
          </a:xfrm>
          <a:prstGeom prst="rect">
            <a:avLst/>
          </a:prstGeom>
          <a:solidFill>
            <a:srgbClr val="FF800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0" tIns="57532" rIns="81630" bIns="42447" anchor="ctr"/>
          <a:lstStyle/>
          <a:p>
            <a:pPr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7088" algn="l"/>
                <a:tab pos="6564313" algn="l"/>
                <a:tab pos="7221538" algn="l"/>
              </a:tabLst>
            </a:pPr>
            <a:r>
              <a:rPr lang="es-PE" sz="2800" b="1">
                <a:solidFill>
                  <a:schemeClr val="bg1"/>
                </a:solidFill>
                <a:ea typeface="HG Mincho Light J"/>
                <a:cs typeface="Tahoma" panose="020B0604030504040204" pitchFamily="34" charset="0"/>
              </a:rPr>
              <a:t>DDL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9050" y="369888"/>
            <a:ext cx="7381875" cy="1143000"/>
          </a:xfrm>
          <a:noFill/>
        </p:spPr>
        <p:txBody>
          <a:bodyPr lIns="90418" tIns="45210" rIns="90418" bIns="45210" anchor="t"/>
          <a:lstStyle/>
          <a:p>
            <a:pPr defTabSz="806450" eaLnBrk="1" hangingPunct="1"/>
            <a:r>
              <a:rPr lang="es-ES_tradnl" altLang="es-PE"/>
              <a:t>Terminología Base Datos Relacional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7563" y="1944688"/>
            <a:ext cx="8326437" cy="4957762"/>
          </a:xfrm>
        </p:spPr>
        <p:txBody>
          <a:bodyPr lIns="90418" tIns="45210" rIns="90418" bIns="45210">
            <a:spAutoFit/>
          </a:bodyPr>
          <a:lstStyle/>
          <a:p>
            <a:pPr marL="302438" indent="-302438" defTabSz="806501" eaLnBrk="1" hangingPunct="1">
              <a:defRPr/>
            </a:pPr>
            <a:r>
              <a:rPr lang="es-ES_tradnl" altLang="es-PE" sz="2470"/>
              <a:t>Cada tabla tiene filas y columnas.</a:t>
            </a:r>
          </a:p>
          <a:p>
            <a:pPr marL="302438" indent="-302438" defTabSz="806501" eaLnBrk="1" hangingPunct="1">
              <a:buFontTx/>
              <a:buNone/>
              <a:defRPr/>
            </a:pPr>
            <a:endParaRPr lang="es-ES_tradnl" altLang="es-PE" sz="2470"/>
          </a:p>
          <a:p>
            <a:pPr marL="302438" indent="-302438" defTabSz="806501" eaLnBrk="1" hangingPunct="1">
              <a:buFontTx/>
              <a:buNone/>
              <a:defRPr/>
            </a:pPr>
            <a:endParaRPr lang="es-ES_tradnl" altLang="es-PE" sz="2470"/>
          </a:p>
          <a:p>
            <a:pPr marL="302438" indent="-302438" defTabSz="806501" eaLnBrk="1" hangingPunct="1">
              <a:buFontTx/>
              <a:buNone/>
              <a:defRPr/>
            </a:pPr>
            <a:endParaRPr lang="es-ES_tradnl" altLang="es-PE" sz="2470"/>
          </a:p>
          <a:p>
            <a:pPr marL="302438" indent="-302438" defTabSz="806501" eaLnBrk="1" hangingPunct="1">
              <a:buFontTx/>
              <a:buNone/>
              <a:defRPr/>
            </a:pPr>
            <a:endParaRPr lang="es-ES_tradnl" altLang="es-PE" sz="2470"/>
          </a:p>
          <a:p>
            <a:pPr marL="302438" indent="-302438" defTabSz="806501" eaLnBrk="1" hangingPunct="1">
              <a:buFontTx/>
              <a:buNone/>
              <a:defRPr/>
            </a:pPr>
            <a:endParaRPr lang="es-ES_tradnl" altLang="es-PE" sz="2470"/>
          </a:p>
          <a:p>
            <a:pPr marL="302438" indent="-302438" defTabSz="806501" eaLnBrk="1" hangingPunct="1">
              <a:buFontTx/>
              <a:buNone/>
              <a:defRPr/>
            </a:pPr>
            <a:endParaRPr lang="es-ES_tradnl" altLang="es-PE" sz="2470"/>
          </a:p>
          <a:p>
            <a:pPr marL="302438" indent="-302438" defTabSz="806501" eaLnBrk="1" hangingPunct="1">
              <a:buFontTx/>
              <a:buNone/>
              <a:defRPr/>
            </a:pPr>
            <a:endParaRPr lang="es-ES_tradnl" altLang="es-PE" sz="2470"/>
          </a:p>
          <a:p>
            <a:pPr marL="302438" indent="-302438" defTabSz="806501" eaLnBrk="1" hangingPunct="1">
              <a:buFontTx/>
              <a:buNone/>
              <a:defRPr/>
            </a:pPr>
            <a:endParaRPr lang="es-ES_tradnl" altLang="es-PE" sz="2470"/>
          </a:p>
          <a:p>
            <a:pPr marL="302438" indent="-302438" defTabSz="806501" eaLnBrk="1" hangingPunct="1">
              <a:defRPr/>
            </a:pPr>
            <a:r>
              <a:rPr lang="es-ES_tradnl" altLang="es-PE" sz="2470"/>
              <a:t>Se puede manipular datos de las filas usando comandos SQL.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3032125" y="2854325"/>
            <a:ext cx="5151438" cy="2108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18" tIns="45210" rIns="90418" bIns="45210" anchor="b"/>
          <a:lstStyle/>
          <a:p>
            <a:pPr defTabSz="897513">
              <a:tabLst>
                <a:tab pos="449457" algn="r"/>
                <a:tab pos="623078" algn="l"/>
                <a:tab pos="2693937" algn="l"/>
                <a:tab pos="5050432" algn="r"/>
              </a:tabLst>
              <a:defRPr/>
            </a:pPr>
            <a:r>
              <a:rPr lang="es-ES_tradnl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				</a:t>
            </a:r>
          </a:p>
          <a:p>
            <a:pPr defTabSz="897513">
              <a:spcAft>
                <a:spcPct val="20000"/>
              </a:spcAft>
              <a:tabLst>
                <a:tab pos="449457" algn="r"/>
                <a:tab pos="623078" algn="l"/>
                <a:tab pos="2693937" algn="l"/>
                <a:tab pos="5050432" algn="r"/>
              </a:tabLst>
              <a:defRPr/>
            </a:pPr>
            <a:r>
              <a:rPr lang="es-ES_tradnl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	ID	NAME	PHONE	DEPT_ID</a:t>
            </a:r>
          </a:p>
          <a:p>
            <a:pPr defTabSz="897513">
              <a:spcBef>
                <a:spcPct val="20000"/>
              </a:spcBef>
              <a:tabLst>
                <a:tab pos="449457" algn="r"/>
                <a:tab pos="623078" algn="l"/>
                <a:tab pos="2693937" algn="l"/>
                <a:tab pos="5050432" algn="r"/>
              </a:tabLst>
              <a:defRPr/>
            </a:pPr>
            <a:r>
              <a:rPr lang="es-ES_tradnl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	201	Unisports	55-2066101	12</a:t>
            </a:r>
          </a:p>
          <a:p>
            <a:pPr defTabSz="897513">
              <a:spcBef>
                <a:spcPct val="20000"/>
              </a:spcBef>
              <a:tabLst>
                <a:tab pos="449457" algn="r"/>
                <a:tab pos="623078" algn="l"/>
                <a:tab pos="2693937" algn="l"/>
                <a:tab pos="5050432" algn="r"/>
              </a:tabLst>
              <a:defRPr/>
            </a:pPr>
            <a:r>
              <a:rPr lang="es-ES_tradnl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	202	Simms Atheletics	81-20101	14</a:t>
            </a:r>
          </a:p>
          <a:p>
            <a:pPr defTabSz="897513">
              <a:spcBef>
                <a:spcPct val="20000"/>
              </a:spcBef>
              <a:tabLst>
                <a:tab pos="449457" algn="r"/>
                <a:tab pos="623078" algn="l"/>
                <a:tab pos="2693937" algn="l"/>
                <a:tab pos="5050432" algn="r"/>
              </a:tabLst>
              <a:defRPr/>
            </a:pPr>
            <a:r>
              <a:rPr lang="es-ES_tradnl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	203	Delhi Sports	91-10351	14</a:t>
            </a:r>
          </a:p>
          <a:p>
            <a:pPr defTabSz="897513">
              <a:spcBef>
                <a:spcPct val="20000"/>
              </a:spcBef>
              <a:tabLst>
                <a:tab pos="449457" algn="r"/>
                <a:tab pos="623078" algn="l"/>
                <a:tab pos="2693937" algn="l"/>
                <a:tab pos="5050432" algn="r"/>
              </a:tabLst>
              <a:defRPr/>
            </a:pPr>
            <a:r>
              <a:rPr lang="es-ES_tradnl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	204	Womansport	1-206-104-0103	11	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3022600" y="3584575"/>
            <a:ext cx="5154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s-ES" sz="2117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3022600" y="3941763"/>
            <a:ext cx="5154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s-ES" sz="2117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3022600" y="4259263"/>
            <a:ext cx="5154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s-ES" sz="2117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3022600" y="4575175"/>
            <a:ext cx="5154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s-ES" sz="2117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082925" y="3114675"/>
            <a:ext cx="579438" cy="1981200"/>
          </a:xfrm>
          <a:prstGeom prst="rect">
            <a:avLst/>
          </a:prstGeom>
          <a:noFill/>
          <a:ln w="25400">
            <a:solidFill>
              <a:srgbClr val="EF070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s-ES" altLang="es-PE" sz="2117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924175" y="3636963"/>
            <a:ext cx="5338763" cy="265112"/>
          </a:xfrm>
          <a:prstGeom prst="rect">
            <a:avLst/>
          </a:prstGeom>
          <a:noFill/>
          <a:ln w="25400">
            <a:solidFill>
              <a:srgbClr val="FAFD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s-ES" altLang="es-PE" sz="2117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2395538" y="3749675"/>
            <a:ext cx="515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s-ES" sz="2117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3379788" y="5133975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s-ES" sz="2117"/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927100" y="3560763"/>
            <a:ext cx="13684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18" tIns="45210" rIns="90418" bIns="45210">
            <a:spAutoFit/>
          </a:bodyPr>
          <a:lstStyle/>
          <a:p>
            <a:pPr defTabSz="897513">
              <a:defRPr/>
            </a:pPr>
            <a:r>
              <a:rPr lang="es-ES_tradnl" sz="1764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Fila (Tupla)</a:t>
            </a:r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3019425" y="5427663"/>
            <a:ext cx="22383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18" tIns="45210" rIns="90418" bIns="45210">
            <a:spAutoFit/>
          </a:bodyPr>
          <a:lstStyle/>
          <a:p>
            <a:pPr defTabSz="897513">
              <a:defRPr/>
            </a:pPr>
            <a:r>
              <a:rPr lang="es-ES_tradnl" sz="1764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Columna (Atributo)</a:t>
            </a:r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927100" y="2455863"/>
            <a:ext cx="307975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18" tIns="45210" rIns="90418" bIns="45210">
            <a:spAutoFit/>
          </a:bodyPr>
          <a:lstStyle/>
          <a:p>
            <a:pPr defTabSz="897513">
              <a:defRPr/>
            </a:pPr>
            <a:r>
              <a:rPr lang="es-ES_tradnl" sz="1764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Tabla PERSONA (Relación)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2098675" y="2771775"/>
            <a:ext cx="0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s-ES" sz="2117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2098675" y="2949575"/>
            <a:ext cx="923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s-ES" sz="2117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7154863" y="3203575"/>
            <a:ext cx="887412" cy="3810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s-ES" altLang="es-PE" sz="2117"/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2874963" y="3203575"/>
            <a:ext cx="884237" cy="381000"/>
          </a:xfrm>
          <a:prstGeom prst="ellips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3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s-ES" altLang="es-PE" sz="2117"/>
          </a:p>
        </p:txBody>
      </p:sp>
      <p:sp>
        <p:nvSpPr>
          <p:cNvPr id="148500" name="Rectangle 20"/>
          <p:cNvSpPr>
            <a:spLocks noChangeArrowheads="1"/>
          </p:cNvSpPr>
          <p:nvPr/>
        </p:nvSpPr>
        <p:spPr bwMode="auto">
          <a:xfrm>
            <a:off x="881063" y="5337175"/>
            <a:ext cx="14986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18" tIns="45210" rIns="90418" bIns="45210">
            <a:spAutoFit/>
          </a:bodyPr>
          <a:lstStyle/>
          <a:p>
            <a:pPr defTabSz="897513">
              <a:defRPr/>
            </a:pPr>
            <a:r>
              <a:rPr lang="es-ES_tradnl" sz="1764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Primary Key</a:t>
            </a:r>
          </a:p>
        </p:txBody>
      </p:sp>
      <p:sp>
        <p:nvSpPr>
          <p:cNvPr id="148501" name="Rectangle 21"/>
          <p:cNvSpPr>
            <a:spLocks noChangeArrowheads="1"/>
          </p:cNvSpPr>
          <p:nvPr/>
        </p:nvSpPr>
        <p:spPr bwMode="auto">
          <a:xfrm>
            <a:off x="6859588" y="5489575"/>
            <a:ext cx="14859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18" tIns="45210" rIns="90418" bIns="45210">
            <a:spAutoFit/>
          </a:bodyPr>
          <a:lstStyle/>
          <a:p>
            <a:pPr defTabSz="897513">
              <a:defRPr/>
            </a:pPr>
            <a:r>
              <a:rPr lang="es-ES_tradnl" sz="1764" b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Foreign Key</a:t>
            </a:r>
          </a:p>
        </p:txBody>
      </p:sp>
      <p:cxnSp>
        <p:nvCxnSpPr>
          <p:cNvPr id="119830" name="AutoShape 22"/>
          <p:cNvCxnSpPr>
            <a:cxnSpLocks noChangeShapeType="1"/>
            <a:stCxn id="148500" idx="2"/>
            <a:endCxn id="9235" idx="2"/>
          </p:cNvCxnSpPr>
          <p:nvPr/>
        </p:nvCxnSpPr>
        <p:spPr bwMode="auto">
          <a:xfrm rot="5400000" flipH="1" flipV="1">
            <a:off x="1099344" y="3925094"/>
            <a:ext cx="2306638" cy="1244600"/>
          </a:xfrm>
          <a:prstGeom prst="bentConnector4">
            <a:avLst>
              <a:gd name="adj1" fmla="val -9912"/>
              <a:gd name="adj2" fmla="val 80106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31" name="AutoShape 23"/>
          <p:cNvCxnSpPr>
            <a:cxnSpLocks noChangeShapeType="1"/>
            <a:stCxn id="148501" idx="2"/>
            <a:endCxn id="9234" idx="6"/>
          </p:cNvCxnSpPr>
          <p:nvPr/>
        </p:nvCxnSpPr>
        <p:spPr bwMode="auto">
          <a:xfrm rot="5400000" flipH="1" flipV="1">
            <a:off x="6592888" y="4403725"/>
            <a:ext cx="2459038" cy="439737"/>
          </a:xfrm>
          <a:prstGeom prst="bentConnector4">
            <a:avLst>
              <a:gd name="adj1" fmla="val -9296"/>
              <a:gd name="adj2" fmla="val 221398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 lIns="90418" tIns="45210" rIns="90418" bIns="45210" anchor="t"/>
          <a:lstStyle/>
          <a:p>
            <a:pPr defTabSz="806501" eaLnBrk="1" hangingPunct="1">
              <a:defRPr/>
            </a:pPr>
            <a:r>
              <a:rPr lang="es-ES" altLang="es-PE" sz="3616"/>
              <a:t>Reglas de Nomenclatura</a:t>
            </a:r>
            <a:br>
              <a:rPr lang="es-ES" altLang="es-PE" sz="3616"/>
            </a:br>
            <a:r>
              <a:rPr lang="es-ES" altLang="es-PE" sz="3616"/>
              <a:t>para Nombrar Objetos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68438" y="1951038"/>
            <a:ext cx="7675562" cy="4346575"/>
          </a:xfrm>
        </p:spPr>
        <p:txBody>
          <a:bodyPr lIns="90418" tIns="45210" rIns="90418" bIns="45210">
            <a:spAutoFit/>
          </a:bodyPr>
          <a:lstStyle/>
          <a:p>
            <a:pPr marL="399050" indent="-399050" defTabSz="806501" eaLnBrk="1" hangingPunct="1">
              <a:defRPr/>
            </a:pPr>
            <a:r>
              <a:rPr lang="es-ES" altLang="es-PE" sz="2822"/>
              <a:t>Debe comenzar con una letra</a:t>
            </a:r>
          </a:p>
          <a:p>
            <a:pPr marL="399050" indent="-399050" defTabSz="806501" eaLnBrk="1" hangingPunct="1">
              <a:defRPr/>
            </a:pPr>
            <a:r>
              <a:rPr lang="es-ES" altLang="es-PE" sz="2822"/>
              <a:t>Puede tener una longitud de 1 a 30 caracteres </a:t>
            </a:r>
          </a:p>
          <a:p>
            <a:pPr marL="399050" indent="-399050" defTabSz="806501" eaLnBrk="1" hangingPunct="1">
              <a:defRPr/>
            </a:pPr>
            <a:r>
              <a:rPr lang="es-ES" altLang="es-PE" sz="2822"/>
              <a:t>Debe contener sólamente los caracteres A–Z, a–z, 0–9, _, $, y #</a:t>
            </a:r>
          </a:p>
          <a:p>
            <a:pPr marL="399050" indent="-399050" defTabSz="806501" eaLnBrk="1" hangingPunct="1">
              <a:defRPr/>
            </a:pPr>
            <a:r>
              <a:rPr lang="es-ES" altLang="es-PE" sz="2822"/>
              <a:t>No debe ser igual al nombre de otro objeto dentro del mismo usuario del DBMS</a:t>
            </a:r>
          </a:p>
          <a:p>
            <a:pPr marL="399050" indent="-399050" defTabSz="806501" eaLnBrk="1" hangingPunct="1">
              <a:defRPr/>
            </a:pPr>
            <a:r>
              <a:rPr lang="es-ES" altLang="es-PE" sz="2822"/>
              <a:t>No debe ser una palabra reservada del DBMS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765175"/>
            <a:ext cx="7772400" cy="1143000"/>
          </a:xfrm>
        </p:spPr>
        <p:txBody>
          <a:bodyPr/>
          <a:lstStyle/>
          <a:p>
            <a:pPr algn="l" eaLnBrk="1" hangingPunct="1"/>
            <a:r>
              <a:rPr lang="es-MX" altLang="es-PE" sz="3600">
                <a:ea typeface="HG Mincho Light J"/>
                <a:cs typeface="Tahoma" panose="020B0604030504040204" pitchFamily="34" charset="0"/>
              </a:rPr>
              <a:t>Elementos de Sintaxis en SQL</a:t>
            </a:r>
          </a:p>
        </p:txBody>
      </p:sp>
      <p:sp>
        <p:nvSpPr>
          <p:cNvPr id="24579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1331913" y="1924050"/>
            <a:ext cx="7232650" cy="439261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s-MX" altLang="es-PE" sz="2200" dirty="0">
                <a:ea typeface="HG Mincho Light J"/>
                <a:cs typeface="Tahoma" panose="020B0604030504040204" pitchFamily="34" charset="0"/>
              </a:rPr>
              <a:t>Al realizar transacciones o instrucciones SQL se llegan a utilizar ciertos elementos que forman parte del uso del SQL como lo son: </a:t>
            </a:r>
          </a:p>
          <a:p>
            <a:pPr marL="495300" lvl="1" eaLnBrk="1" hangingPunct="1">
              <a:buFont typeface="Arial" panose="020B0604020202020204" pitchFamily="34" charset="0"/>
              <a:buChar char="•"/>
              <a:defRPr/>
            </a:pPr>
            <a:endParaRPr lang="es-MX" altLang="es-PE" dirty="0">
              <a:ea typeface="HG Mincho Light J"/>
              <a:cs typeface="Tahoma" panose="020B0604030504040204" pitchFamily="34" charset="0"/>
            </a:endParaRPr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r>
              <a:rPr lang="es-MX" altLang="es-PE" sz="2000" dirty="0">
                <a:ea typeface="HG Mincho Light J"/>
                <a:cs typeface="Tahoma" panose="020B0604030504040204" pitchFamily="34" charset="0"/>
              </a:rPr>
              <a:t>Los Nombres y Alias</a:t>
            </a:r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r>
              <a:rPr lang="es-MX" altLang="es-PE" sz="2000" dirty="0" err="1">
                <a:ea typeface="HG Mincho Light J"/>
                <a:cs typeface="Tahoma" panose="020B0604030504040204" pitchFamily="34" charset="0"/>
              </a:rPr>
              <a:t>Batches</a:t>
            </a:r>
            <a:endParaRPr lang="es-MX" altLang="es-PE" sz="2000" dirty="0">
              <a:ea typeface="HG Mincho Light J"/>
              <a:cs typeface="Tahoma" panose="020B0604030504040204" pitchFamily="34" charset="0"/>
            </a:endParaRPr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r>
              <a:rPr lang="es-MX" altLang="es-PE" sz="2000" dirty="0">
                <a:ea typeface="HG Mincho Light J"/>
                <a:cs typeface="Tahoma" panose="020B0604030504040204" pitchFamily="34" charset="0"/>
              </a:rPr>
              <a:t>Comentarios</a:t>
            </a:r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r>
              <a:rPr lang="es-MX" altLang="es-PE" sz="2000" dirty="0">
                <a:ea typeface="HG Mincho Light J"/>
                <a:cs typeface="Tahoma" panose="020B0604030504040204" pitchFamily="34" charset="0"/>
              </a:rPr>
              <a:t>Tipos de Datos</a:t>
            </a:r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r>
              <a:rPr lang="es-MX" altLang="es-PE" sz="2000" dirty="0">
                <a:ea typeface="HG Mincho Light J"/>
                <a:cs typeface="Tahoma" panose="020B0604030504040204" pitchFamily="34" charset="0"/>
              </a:rPr>
              <a:t>Variables</a:t>
            </a:r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r>
              <a:rPr lang="es-MX" altLang="es-PE" sz="2000" dirty="0">
                <a:ea typeface="HG Mincho Light J"/>
                <a:cs typeface="Tahoma" panose="020B0604030504040204" pitchFamily="34" charset="0"/>
              </a:rPr>
              <a:t>Operadores</a:t>
            </a:r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r>
              <a:rPr lang="es-MX" altLang="es-PE" sz="2000" dirty="0">
                <a:ea typeface="HG Mincho Light J"/>
                <a:cs typeface="Tahoma" panose="020B0604030504040204" pitchFamily="34" charset="0"/>
              </a:rPr>
              <a:t>Funciones</a:t>
            </a:r>
          </a:p>
          <a:p>
            <a:pPr marL="95250" eaLnBrk="1" hangingPunct="1">
              <a:defRPr/>
            </a:pPr>
            <a:endParaRPr lang="es-MX" altLang="es-PE" sz="2000" dirty="0">
              <a:ea typeface="HG Mincho Light J"/>
              <a:cs typeface="Tahoma" panose="020B0604030504040204" pitchFamily="34" charset="0"/>
            </a:endParaRPr>
          </a:p>
          <a:p>
            <a:pPr marL="95250" eaLnBrk="1" hangingPunct="1">
              <a:defRPr/>
            </a:pPr>
            <a:endParaRPr lang="es-MX" altLang="es-PE" sz="2000" dirty="0">
              <a:ea typeface="HG Mincho Light J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871538"/>
            <a:ext cx="7772400" cy="1143000"/>
          </a:xfrm>
          <a:noFill/>
        </p:spPr>
        <p:txBody>
          <a:bodyPr lIns="90418" tIns="45210" rIns="90418" bIns="45210" anchor="t"/>
          <a:lstStyle/>
          <a:p>
            <a:pPr algn="l" defTabSz="806450" eaLnBrk="1" hangingPunct="1"/>
            <a:r>
              <a:rPr lang="es-ES" altLang="es-PE"/>
              <a:t>Tipo de datos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1387475" y="2133600"/>
            <a:ext cx="2668588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18" tIns="45210" rIns="90418" bIns="45210">
            <a:spAutoFit/>
          </a:bodyPr>
          <a:lstStyle/>
          <a:p>
            <a:pPr defTabSz="897513">
              <a:lnSpc>
                <a:spcPct val="120000"/>
              </a:lnSpc>
              <a:spcBef>
                <a:spcPct val="60000"/>
              </a:spcBef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Tipo de dato</a:t>
            </a:r>
          </a:p>
          <a:p>
            <a:pPr defTabSz="897513">
              <a:lnSpc>
                <a:spcPct val="120000"/>
              </a:lnSpc>
              <a:spcBef>
                <a:spcPct val="60000"/>
              </a:spcBef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VARCHAR2(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size</a:t>
            </a: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  <a:p>
            <a:pPr defTabSz="897513">
              <a:lnSpc>
                <a:spcPct val="120000"/>
              </a:lnSpc>
              <a:spcBef>
                <a:spcPct val="60000"/>
              </a:spcBef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CHAR(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size</a:t>
            </a: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  <a:p>
            <a:pPr defTabSz="897513">
              <a:lnSpc>
                <a:spcPct val="120000"/>
              </a:lnSpc>
              <a:spcBef>
                <a:spcPct val="60000"/>
              </a:spcBef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NUMBER</a:t>
            </a:r>
          </a:p>
          <a:p>
            <a:pPr defTabSz="897513">
              <a:lnSpc>
                <a:spcPct val="120000"/>
              </a:lnSpc>
              <a:spcBef>
                <a:spcPct val="60000"/>
              </a:spcBef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NUMBER(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</a:t>
            </a: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</a:t>
            </a: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</a:p>
          <a:p>
            <a:pPr defTabSz="897513">
              <a:lnSpc>
                <a:spcPct val="120000"/>
              </a:lnSpc>
              <a:spcBef>
                <a:spcPct val="60000"/>
              </a:spcBef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DATE</a:t>
            </a:r>
          </a:p>
          <a:p>
            <a:pPr defTabSz="897513">
              <a:lnSpc>
                <a:spcPct val="120000"/>
              </a:lnSpc>
              <a:spcBef>
                <a:spcPct val="60000"/>
              </a:spcBef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LONG</a:t>
            </a:r>
            <a:b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endParaRPr lang="es-ES" sz="1764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defTabSz="897513">
              <a:lnSpc>
                <a:spcPct val="120000"/>
              </a:lnSpc>
              <a:spcBef>
                <a:spcPct val="60000"/>
              </a:spcBef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BLOB</a:t>
            </a:r>
            <a:b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endParaRPr lang="es-ES" sz="1764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4067175" y="2133600"/>
            <a:ext cx="4324350" cy="4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18" tIns="45210" rIns="90418" bIns="45210">
            <a:spAutoFit/>
          </a:bodyPr>
          <a:lstStyle/>
          <a:p>
            <a:pPr defTabSz="897513">
              <a:lnSpc>
                <a:spcPct val="120000"/>
              </a:lnSpc>
              <a:spcBef>
                <a:spcPct val="60000"/>
              </a:spcBef>
              <a:defRPr/>
            </a:pPr>
            <a:r>
              <a:rPr lang="es-ES" sz="1764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Descripción</a:t>
            </a:r>
          </a:p>
          <a:p>
            <a:pPr defTabSz="897513">
              <a:lnSpc>
                <a:spcPct val="120000"/>
              </a:lnSpc>
              <a:spcBef>
                <a:spcPct val="60000"/>
              </a:spcBef>
              <a:defRPr/>
            </a:pPr>
            <a:r>
              <a:rPr lang="es-ES" sz="1764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Caracteres de longitud variable</a:t>
            </a:r>
          </a:p>
          <a:p>
            <a:pPr defTabSz="897513">
              <a:lnSpc>
                <a:spcPct val="120000"/>
              </a:lnSpc>
              <a:spcBef>
                <a:spcPct val="60000"/>
              </a:spcBef>
              <a:defRPr/>
            </a:pPr>
            <a:r>
              <a:rPr lang="es-ES" sz="1764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Caracteres de longitud  fija</a:t>
            </a:r>
          </a:p>
          <a:p>
            <a:pPr defTabSz="897513">
              <a:lnSpc>
                <a:spcPct val="120000"/>
              </a:lnSpc>
              <a:spcBef>
                <a:spcPct val="60000"/>
              </a:spcBef>
              <a:defRPr/>
            </a:pPr>
            <a:r>
              <a:rPr lang="es-ES" sz="1764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Numérico de punto flotante</a:t>
            </a:r>
          </a:p>
          <a:p>
            <a:pPr defTabSz="897513">
              <a:lnSpc>
                <a:spcPct val="120000"/>
              </a:lnSpc>
              <a:spcBef>
                <a:spcPct val="60000"/>
              </a:spcBef>
              <a:defRPr/>
            </a:pPr>
            <a:r>
              <a:rPr lang="es-ES" sz="1764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Numérico de punto fijo</a:t>
            </a:r>
          </a:p>
          <a:p>
            <a:pPr defTabSz="897513">
              <a:lnSpc>
                <a:spcPct val="120000"/>
              </a:lnSpc>
              <a:spcBef>
                <a:spcPct val="60000"/>
              </a:spcBef>
              <a:defRPr/>
            </a:pPr>
            <a:r>
              <a:rPr lang="es-ES" sz="1764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Fecha +/- 4712 y tiempo HH:MM:SS</a:t>
            </a:r>
          </a:p>
          <a:p>
            <a:pPr defTabSz="897513">
              <a:lnSpc>
                <a:spcPct val="120000"/>
              </a:lnSpc>
              <a:spcBef>
                <a:spcPct val="60000"/>
              </a:spcBef>
              <a:defRPr/>
            </a:pPr>
            <a:r>
              <a:rPr lang="es-ES" sz="1764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Caracteres de longitud variable hasta de 2 GB</a:t>
            </a:r>
          </a:p>
          <a:p>
            <a:pPr defTabSz="897513">
              <a:lnSpc>
                <a:spcPct val="90000"/>
              </a:lnSpc>
              <a:spcBef>
                <a:spcPct val="60000"/>
              </a:spcBef>
              <a:defRPr/>
            </a:pPr>
            <a:r>
              <a:rPr lang="es-ES" sz="1764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Datos en binario de longitud variable hasta de 4 GB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439863" y="2609850"/>
            <a:ext cx="6964362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ES" sz="2117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1431925" y="3062288"/>
            <a:ext cx="69627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ES" sz="2117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1431925" y="3595688"/>
            <a:ext cx="69627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ES" sz="2117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1431925" y="4057650"/>
            <a:ext cx="69627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ES" sz="2117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1431925" y="4554538"/>
            <a:ext cx="69627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ES" sz="2117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1431925" y="5049838"/>
            <a:ext cx="69627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ES" sz="2117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1431925" y="5864225"/>
            <a:ext cx="69627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ES" sz="2117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692150"/>
            <a:ext cx="8858250" cy="1143000"/>
          </a:xfrm>
          <a:noFill/>
        </p:spPr>
        <p:txBody>
          <a:bodyPr lIns="90418" tIns="45210" rIns="90418" bIns="45210" anchor="t"/>
          <a:lstStyle/>
          <a:p>
            <a:pPr defTabSz="806450" eaLnBrk="1" hangingPunct="1"/>
            <a:r>
              <a:rPr lang="es-ES_tradnl" altLang="es-PE" dirty="0"/>
              <a:t>Restricciones de la Base de Datos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2017713"/>
            <a:ext cx="8037512" cy="4194175"/>
          </a:xfrm>
        </p:spPr>
        <p:txBody>
          <a:bodyPr lIns="90418" tIns="45210" rIns="90418" bIns="45210">
            <a:spAutoFit/>
          </a:bodyPr>
          <a:lstStyle/>
          <a:p>
            <a:pPr marL="302438" indent="-302438" defTabSz="806501" eaLnBrk="1" hangingPunct="1">
              <a:defRPr/>
            </a:pPr>
            <a:r>
              <a:rPr lang="es-ES_tradnl" altLang="es-PE" sz="2470" dirty="0">
                <a:solidFill>
                  <a:srgbClr val="FF9933"/>
                </a:solidFill>
              </a:rPr>
              <a:t>Integridad</a:t>
            </a:r>
          </a:p>
          <a:p>
            <a:pPr marL="655282" lvl="1" indent="-252032" defTabSz="806501" eaLnBrk="1" hangingPunct="1">
              <a:defRPr/>
            </a:pPr>
            <a:r>
              <a:rPr lang="es-ES_tradnl" altLang="es-PE" sz="2029" dirty="0"/>
              <a:t>El </a:t>
            </a:r>
            <a:r>
              <a:rPr lang="es-ES_tradnl" altLang="es-PE" sz="2029" b="1" i="1" dirty="0" err="1"/>
              <a:t>Primary</a:t>
            </a:r>
            <a:r>
              <a:rPr lang="es-ES_tradnl" altLang="es-PE" sz="2029" b="1" i="1" dirty="0"/>
              <a:t> Key</a:t>
            </a:r>
            <a:r>
              <a:rPr lang="es-ES_tradnl" altLang="es-PE" sz="2029" dirty="0"/>
              <a:t> no pude ser NULL y su valor debe ser único. </a:t>
            </a:r>
          </a:p>
          <a:p>
            <a:pPr marL="655282" lvl="1" indent="-252032" defTabSz="806501" eaLnBrk="1" hangingPunct="1">
              <a:defRPr/>
            </a:pPr>
            <a:r>
              <a:rPr lang="es-ES_tradnl" altLang="es-PE" sz="2029" dirty="0"/>
              <a:t>Los valores de las </a:t>
            </a:r>
            <a:r>
              <a:rPr lang="es-ES_tradnl" altLang="es-PE" sz="2029" b="1" i="1" dirty="0" err="1"/>
              <a:t>Foreign</a:t>
            </a:r>
            <a:r>
              <a:rPr lang="es-ES_tradnl" altLang="es-PE" sz="2029" b="1" i="1" dirty="0"/>
              <a:t> Key</a:t>
            </a:r>
            <a:r>
              <a:rPr lang="es-ES_tradnl" altLang="es-PE" sz="2029" dirty="0"/>
              <a:t> deben relacionarse con una llave primaria (PK)</a:t>
            </a:r>
          </a:p>
          <a:p>
            <a:pPr marL="302438" indent="-302438" defTabSz="806501" eaLnBrk="1" hangingPunct="1">
              <a:defRPr/>
            </a:pPr>
            <a:r>
              <a:rPr lang="es-ES_tradnl" altLang="es-PE" sz="2470" dirty="0">
                <a:solidFill>
                  <a:srgbClr val="FF9933"/>
                </a:solidFill>
              </a:rPr>
              <a:t>De Columna</a:t>
            </a:r>
          </a:p>
          <a:p>
            <a:pPr marL="655282" lvl="1" indent="-252032" defTabSz="806501" eaLnBrk="1" hangingPunct="1">
              <a:defRPr/>
            </a:pPr>
            <a:r>
              <a:rPr lang="es-ES_tradnl" altLang="es-PE" sz="2029" dirty="0"/>
              <a:t>Los valores que ingresan a una columna deben ser del mismo tipo que la definición del dato.</a:t>
            </a:r>
          </a:p>
          <a:p>
            <a:pPr marL="655282" lvl="1" indent="-252032" defTabSz="806501" eaLnBrk="1" hangingPunct="1">
              <a:defRPr/>
            </a:pPr>
            <a:r>
              <a:rPr lang="es-ES_tradnl" altLang="es-PE" sz="2029" dirty="0"/>
              <a:t>Esta dada por los diferentes tipos de datos.</a:t>
            </a:r>
          </a:p>
          <a:p>
            <a:pPr marL="302438" indent="-302438" defTabSz="806501" eaLnBrk="1" hangingPunct="1">
              <a:defRPr/>
            </a:pPr>
            <a:r>
              <a:rPr lang="es-ES_tradnl" altLang="es-PE" sz="2470" dirty="0">
                <a:solidFill>
                  <a:srgbClr val="FF9933"/>
                </a:solidFill>
              </a:rPr>
              <a:t>Definidas por el usuario</a:t>
            </a:r>
          </a:p>
          <a:p>
            <a:pPr marL="655282" lvl="1" indent="-252032" defTabSz="806501" eaLnBrk="1" hangingPunct="1">
              <a:defRPr/>
            </a:pPr>
            <a:r>
              <a:rPr lang="es-ES_tradnl" altLang="es-PE" sz="2029" dirty="0"/>
              <a:t>Los valores de las columnas deben tener validaciones de acuerdo con las reglas de negocio.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8858250" cy="1143000"/>
          </a:xfrm>
          <a:noFill/>
        </p:spPr>
        <p:txBody>
          <a:bodyPr lIns="90418" tIns="45210" rIns="90418" bIns="45210" anchor="t"/>
          <a:lstStyle/>
          <a:p>
            <a:pPr defTabSz="806450" eaLnBrk="1" hangingPunct="1"/>
            <a:r>
              <a:rPr lang="es-ES_tradnl" altLang="es-PE"/>
              <a:t>Restricciones de la Base de Datos</a:t>
            </a:r>
            <a:endParaRPr lang="es-ES" altLang="es-PE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57413" y="2133600"/>
            <a:ext cx="6986587" cy="4276725"/>
          </a:xfrm>
          <a:noFill/>
        </p:spPr>
        <p:txBody>
          <a:bodyPr lIns="90418" tIns="45210" rIns="90418" bIns="45210">
            <a:spAutoFit/>
          </a:bodyPr>
          <a:lstStyle/>
          <a:p>
            <a:pPr marL="301625" indent="-301625" defTabSz="806450" eaLnBrk="1" hangingPunct="1"/>
            <a:r>
              <a:rPr lang="es-ES" altLang="es-PE">
                <a:solidFill>
                  <a:srgbClr val="FF9933"/>
                </a:solidFill>
              </a:rPr>
              <a:t>Restricciones de Integridad</a:t>
            </a:r>
          </a:p>
          <a:p>
            <a:pPr marL="654050" lvl="1" indent="-250825" defTabSz="806450" eaLnBrk="1" hangingPunct="1"/>
            <a:r>
              <a:rPr lang="es-ES" altLang="es-PE"/>
              <a:t>PRIMARY KEY</a:t>
            </a:r>
          </a:p>
          <a:p>
            <a:pPr marL="654050" lvl="1" indent="-250825" defTabSz="806450" eaLnBrk="1" hangingPunct="1"/>
            <a:r>
              <a:rPr lang="es-ES" altLang="es-PE"/>
              <a:t>FOREIGN KEY</a:t>
            </a:r>
          </a:p>
          <a:p>
            <a:pPr marL="301625" indent="-301625" defTabSz="806450" eaLnBrk="1" hangingPunct="1"/>
            <a:r>
              <a:rPr lang="es-ES" altLang="es-PE">
                <a:solidFill>
                  <a:srgbClr val="FF9933"/>
                </a:solidFill>
              </a:rPr>
              <a:t>Restricciones de Columna</a:t>
            </a:r>
          </a:p>
          <a:p>
            <a:pPr marL="654050" lvl="1" indent="-250825" defTabSz="806450" eaLnBrk="1" hangingPunct="1"/>
            <a:r>
              <a:rPr lang="es-ES" altLang="es-PE"/>
              <a:t>NULL</a:t>
            </a:r>
          </a:p>
          <a:p>
            <a:pPr marL="654050" lvl="1" indent="-250825" defTabSz="806450" eaLnBrk="1" hangingPunct="1"/>
            <a:r>
              <a:rPr lang="es-ES" altLang="es-PE"/>
              <a:t>NOT NULL</a:t>
            </a:r>
          </a:p>
          <a:p>
            <a:pPr marL="654050" lvl="1" indent="-250825" defTabSz="806450" eaLnBrk="1" hangingPunct="1"/>
            <a:r>
              <a:rPr lang="es-ES" altLang="es-PE"/>
              <a:t>UNIQUE</a:t>
            </a:r>
          </a:p>
          <a:p>
            <a:pPr marL="654050" lvl="1" indent="-250825" defTabSz="806450" eaLnBrk="1" hangingPunct="1"/>
            <a:r>
              <a:rPr lang="es-ES" altLang="es-PE"/>
              <a:t>CHECK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noFill/>
        </p:spPr>
        <p:txBody>
          <a:bodyPr lIns="90418" tIns="45210" rIns="90418" bIns="45210" anchor="t"/>
          <a:lstStyle/>
          <a:p>
            <a:pPr defTabSz="806450" eaLnBrk="1" hangingPunct="1"/>
            <a:r>
              <a:rPr lang="es-ES" altLang="es-PE"/>
              <a:t>PRIMARY KEY 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74788" y="2152650"/>
            <a:ext cx="7669212" cy="3833813"/>
          </a:xfrm>
          <a:noFill/>
        </p:spPr>
        <p:txBody>
          <a:bodyPr lIns="90418" tIns="45210" rIns="90418" bIns="45210">
            <a:spAutoFit/>
          </a:bodyPr>
          <a:lstStyle/>
          <a:p>
            <a:pPr marL="301625" indent="-301625" defTabSz="806450" eaLnBrk="1" hangingPunct="1"/>
            <a:r>
              <a:rPr lang="es-ES" altLang="es-PE"/>
              <a:t>Sólo se permite la definición de un </a:t>
            </a:r>
            <a:r>
              <a:rPr lang="es-ES" altLang="es-PE">
                <a:solidFill>
                  <a:srgbClr val="FF9933"/>
                </a:solidFill>
              </a:rPr>
              <a:t>Primary Key</a:t>
            </a:r>
            <a:r>
              <a:rPr lang="es-ES" altLang="es-PE"/>
              <a:t> por cada tabla</a:t>
            </a:r>
          </a:p>
          <a:p>
            <a:pPr marL="301625" indent="-301625" defTabSz="806450" eaLnBrk="1" hangingPunct="1"/>
            <a:r>
              <a:rPr lang="es-ES" altLang="es-PE"/>
              <a:t>Garantiza que no hayan filas duplicadas en la tabla</a:t>
            </a:r>
          </a:p>
          <a:p>
            <a:pPr marL="301625" indent="-301625" defTabSz="806450" eaLnBrk="1" hangingPunct="1"/>
            <a:r>
              <a:rPr lang="es-ES" altLang="es-PE"/>
              <a:t>No se permiten valores nulos</a:t>
            </a:r>
          </a:p>
          <a:p>
            <a:pPr marL="301625" indent="-301625" defTabSz="806450" eaLnBrk="1" hangingPunct="1"/>
            <a:r>
              <a:rPr lang="es-ES" altLang="es-PE"/>
              <a:t>Automáticamente crea un índice UNIQUE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07950" y="836613"/>
            <a:ext cx="6791325" cy="1527175"/>
          </a:xfrm>
          <a:noFill/>
        </p:spPr>
        <p:txBody>
          <a:bodyPr lIns="90418" tIns="45210" rIns="90418" bIns="45210" anchor="t"/>
          <a:lstStyle/>
          <a:p>
            <a:pPr defTabSz="806450" eaLnBrk="1" hangingPunct="1"/>
            <a:r>
              <a:rPr lang="es-ES" altLang="es-PE"/>
              <a:t>FOREIGN KEY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76375" y="2060575"/>
            <a:ext cx="7400925" cy="4227513"/>
          </a:xfrm>
          <a:noFill/>
        </p:spPr>
        <p:txBody>
          <a:bodyPr lIns="90418" tIns="45210" rIns="90418" bIns="45210">
            <a:spAutoFit/>
          </a:bodyPr>
          <a:lstStyle/>
          <a:p>
            <a:pPr marL="301625" indent="-301625" defTabSz="806450" eaLnBrk="1" hangingPunct="1"/>
            <a:r>
              <a:rPr lang="es-ES" altLang="es-PE"/>
              <a:t>Designa una columna o combinación de columnas como un  </a:t>
            </a:r>
            <a:r>
              <a:rPr lang="es-ES" altLang="es-PE">
                <a:solidFill>
                  <a:srgbClr val="FF9933"/>
                </a:solidFill>
              </a:rPr>
              <a:t>Foreign Key</a:t>
            </a:r>
          </a:p>
          <a:p>
            <a:pPr marL="301625" indent="-301625" defTabSz="806450" eaLnBrk="1" hangingPunct="1"/>
            <a:r>
              <a:rPr lang="es-ES" altLang="es-PE"/>
              <a:t>Establece una relación entre el </a:t>
            </a:r>
            <a:r>
              <a:rPr lang="es-ES" altLang="es-PE">
                <a:solidFill>
                  <a:srgbClr val="FF9933"/>
                </a:solidFill>
              </a:rPr>
              <a:t>Primary Key</a:t>
            </a:r>
            <a:r>
              <a:rPr lang="es-ES" altLang="es-PE"/>
              <a:t> en la misma tabla o con otras tablas</a:t>
            </a:r>
          </a:p>
          <a:p>
            <a:pPr marL="301625" indent="-301625" defTabSz="806450" eaLnBrk="1" hangingPunct="1"/>
            <a:r>
              <a:rPr lang="es-ES" altLang="es-PE"/>
              <a:t>Debe existir un valor en la tabla Padre a donde hace referencia el </a:t>
            </a:r>
            <a:r>
              <a:rPr lang="es-ES" altLang="es-PE">
                <a:solidFill>
                  <a:srgbClr val="FF9933"/>
                </a:solidFill>
              </a:rPr>
              <a:t>Foreign Key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4438" y="725488"/>
            <a:ext cx="7772400" cy="1143000"/>
          </a:xfrm>
        </p:spPr>
        <p:txBody>
          <a:bodyPr lIns="90418" tIns="45210" rIns="90418" bIns="45210" anchor="t"/>
          <a:lstStyle/>
          <a:p>
            <a:pPr defTabSz="806501" eaLnBrk="1" hangingPunct="1">
              <a:defRPr/>
            </a:pPr>
            <a:r>
              <a:rPr lang="es-ES" altLang="es-PE" sz="3969" dirty="0"/>
              <a:t>FOREIGN KEY palabras claves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4438" y="1816100"/>
            <a:ext cx="7929562" cy="4456113"/>
          </a:xfrm>
        </p:spPr>
        <p:txBody>
          <a:bodyPr lIns="90418" tIns="45210" rIns="90418" bIns="45210">
            <a:spAutoFit/>
          </a:bodyPr>
          <a:lstStyle/>
          <a:p>
            <a:pPr marL="302438" indent="-302438" defTabSz="806501" eaLnBrk="1" hangingPunct="1">
              <a:defRPr/>
            </a:pPr>
            <a:r>
              <a:rPr lang="es-ES" altLang="es-PE" sz="2822">
                <a:solidFill>
                  <a:srgbClr val="FF9933"/>
                </a:solidFill>
              </a:rPr>
              <a:t>FOREIGN KEY</a:t>
            </a:r>
          </a:p>
          <a:p>
            <a:pPr marL="655282" lvl="1" indent="-252032" defTabSz="806501" eaLnBrk="1" hangingPunct="1">
              <a:defRPr/>
            </a:pPr>
            <a:r>
              <a:rPr lang="es-ES" altLang="es-PE" sz="2470"/>
              <a:t>En la tabla hijo se define qué columna tiene la restricción con un valor foráneo</a:t>
            </a:r>
          </a:p>
          <a:p>
            <a:pPr marL="302438" indent="-302438" defTabSz="806501" eaLnBrk="1" hangingPunct="1">
              <a:defRPr/>
            </a:pPr>
            <a:r>
              <a:rPr lang="es-ES" altLang="es-PE" sz="2822">
                <a:solidFill>
                  <a:srgbClr val="FF9933"/>
                </a:solidFill>
              </a:rPr>
              <a:t>REFERENCES</a:t>
            </a:r>
          </a:p>
          <a:p>
            <a:pPr marL="655282" lvl="1" indent="-252032" defTabSz="806501" eaLnBrk="1" hangingPunct="1">
              <a:defRPr/>
            </a:pPr>
            <a:r>
              <a:rPr lang="es-ES" altLang="es-PE" sz="2470"/>
              <a:t>Identifica a la tabla padre y la columna que es Primary Key en dicha tabla</a:t>
            </a:r>
          </a:p>
          <a:p>
            <a:pPr marL="302438" indent="-302438" defTabSz="806501" eaLnBrk="1" hangingPunct="1">
              <a:defRPr/>
            </a:pPr>
            <a:r>
              <a:rPr lang="es-ES" altLang="es-PE" sz="2822">
                <a:solidFill>
                  <a:srgbClr val="FF9933"/>
                </a:solidFill>
              </a:rPr>
              <a:t>ON DELETE CASCADE</a:t>
            </a:r>
          </a:p>
          <a:p>
            <a:pPr marL="655282" lvl="1" indent="-252032" defTabSz="806501" eaLnBrk="1" hangingPunct="1">
              <a:defRPr/>
            </a:pPr>
            <a:r>
              <a:rPr lang="es-ES" altLang="es-PE" sz="2470"/>
              <a:t>Permite la eliminación automática de las filas de la tabla hijo (dependiente) si se elimina la fila de la tabla padre (principal )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altLang="en-US"/>
              <a:t>Agenda</a:t>
            </a:r>
            <a:endParaRPr lang="es-E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338263" y="2349500"/>
            <a:ext cx="7772400" cy="4114800"/>
          </a:xfrm>
        </p:spPr>
        <p:txBody>
          <a:bodyPr/>
          <a:lstStyle/>
          <a:p>
            <a:pPr eaLnBrk="1" hangingPunct="1"/>
            <a:r>
              <a:rPr lang="es-ES" altLang="en-US" dirty="0"/>
              <a:t>Introducción SQL</a:t>
            </a:r>
          </a:p>
          <a:p>
            <a:pPr eaLnBrk="1" hangingPunct="1"/>
            <a:r>
              <a:rPr lang="es-ES" altLang="en-US" dirty="0"/>
              <a:t>DDL</a:t>
            </a:r>
          </a:p>
          <a:p>
            <a:pPr eaLnBrk="1" hangingPunct="1"/>
            <a:r>
              <a:rPr lang="es-ES" altLang="en-US" dirty="0"/>
              <a:t>DML</a:t>
            </a:r>
          </a:p>
          <a:p>
            <a:pPr eaLnBrk="1" hangingPunct="1"/>
            <a:endParaRPr lang="es-E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  <a:noFill/>
        </p:spPr>
        <p:txBody>
          <a:bodyPr lIns="90418" tIns="45210" rIns="90418" bIns="45210" anchor="t"/>
          <a:lstStyle/>
          <a:p>
            <a:pPr defTabSz="806450" eaLnBrk="1" hangingPunct="1"/>
            <a:r>
              <a:rPr lang="es-ES" altLang="es-PE"/>
              <a:t>Creación de Tablas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144588" y="2622550"/>
            <a:ext cx="7008812" cy="21272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418" tIns="45210" rIns="90418" bIns="45210">
            <a:spAutoFit/>
          </a:bodyPr>
          <a:lstStyle/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CREATE 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table</a:t>
            </a:r>
            <a:endParaRPr lang="es-ES" sz="1764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(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column1 datatype</a:t>
            </a: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[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column_constraint</a:t>
            </a: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]</a:t>
            </a:r>
          </a:p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      column2 datatype</a:t>
            </a: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[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column_constraint</a:t>
            </a: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]</a:t>
            </a:r>
          </a:p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...</a:t>
            </a:r>
            <a:endParaRPr lang="es-ES" sz="1764" b="1" i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[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column_constraint</a:t>
            </a: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]);</a:t>
            </a:r>
          </a:p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endParaRPr lang="es-ES" sz="1764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9150" y="487363"/>
            <a:ext cx="8193088" cy="1141412"/>
          </a:xfrm>
        </p:spPr>
        <p:txBody>
          <a:bodyPr/>
          <a:lstStyle/>
          <a:p>
            <a:pPr defTabSz="806450" eaLnBrk="1" hangingPunct="1"/>
            <a:r>
              <a:rPr lang="es-ES" altLang="es-PE"/>
              <a:t>Modelo de Datos de una Muebleria</a:t>
            </a:r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82763"/>
            <a:ext cx="7824788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Line 5"/>
          <p:cNvSpPr>
            <a:spLocks noChangeShapeType="1"/>
          </p:cNvSpPr>
          <p:nvPr/>
        </p:nvSpPr>
        <p:spPr bwMode="auto">
          <a:xfrm flipH="1">
            <a:off x="1979613" y="4148138"/>
            <a:ext cx="68262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defRPr/>
            </a:pPr>
            <a:endParaRPr lang="es-ES" sz="2117"/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>
            <a:off x="2065338" y="4148138"/>
            <a:ext cx="68262" cy="13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defRPr/>
            </a:pPr>
            <a:endParaRPr lang="es-ES" sz="2117"/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>
            <a:off x="2055813" y="4100513"/>
            <a:ext cx="0" cy="201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defRPr/>
            </a:pPr>
            <a:endParaRPr lang="es-ES" sz="2117"/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>
            <a:off x="1951038" y="4148138"/>
            <a:ext cx="201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defRPr/>
            </a:pPr>
            <a:endParaRPr lang="es-ES" sz="2117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836613"/>
            <a:ext cx="7772400" cy="1143000"/>
          </a:xfrm>
          <a:noFill/>
        </p:spPr>
        <p:txBody>
          <a:bodyPr lIns="90418" tIns="45210" rIns="90418" bIns="45210" anchor="t"/>
          <a:lstStyle/>
          <a:p>
            <a:pPr defTabSz="806450" eaLnBrk="1" hangingPunct="1"/>
            <a:r>
              <a:rPr lang="es-ES" altLang="es-PE" dirty="0"/>
              <a:t>Ejemplo de creación de tabla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7763" y="2354263"/>
            <a:ext cx="7240661" cy="2838450"/>
          </a:xfrm>
          <a:ln w="12700" cap="flat">
            <a:solidFill>
              <a:schemeClr val="tx2"/>
            </a:solidFill>
            <a:miter lim="800000"/>
            <a:headEnd/>
            <a:tailEnd/>
          </a:ln>
        </p:spPr>
        <p:txBody>
          <a:bodyPr wrap="square" lIns="90418" tIns="45210" rIns="90418" bIns="45210">
            <a:spAutoFit/>
          </a:bodyPr>
          <a:lstStyle/>
          <a:p>
            <a:pPr marL="0" indent="0" defTabSz="352844" eaLnBrk="1" hangingPunct="1">
              <a:lnSpc>
                <a:spcPct val="125000"/>
              </a:lnSpc>
              <a:spcBef>
                <a:spcPct val="0"/>
              </a:spcBef>
              <a:buFontTx/>
              <a:buNone/>
              <a:tabLst>
                <a:tab pos="352844" algn="r"/>
                <a:tab pos="604876" algn="l"/>
              </a:tabLst>
              <a:defRPr/>
            </a:pPr>
            <a:r>
              <a:rPr lang="es-ES" altLang="es-PE" sz="2381">
                <a:latin typeface="Arial Narrow" panose="020B0606020202030204" pitchFamily="34" charset="0"/>
              </a:rPr>
              <a:t>CREATE TABLE orden_pedido </a:t>
            </a:r>
            <a:br>
              <a:rPr lang="es-ES" altLang="es-PE" sz="2381">
                <a:latin typeface="Arial Narrow" panose="020B0606020202030204" pitchFamily="34" charset="0"/>
              </a:rPr>
            </a:br>
            <a:r>
              <a:rPr lang="es-ES" altLang="es-PE" sz="2381">
                <a:latin typeface="Arial Narrow" panose="020B0606020202030204" pitchFamily="34" charset="0"/>
              </a:rPr>
              <a:t>    (numero_orden		NUMBER(7) </a:t>
            </a:r>
            <a:r>
              <a:rPr lang="es-ES" altLang="es-PE" sz="2381">
                <a:solidFill>
                  <a:srgbClr val="FF9933"/>
                </a:solidFill>
                <a:latin typeface="Arial Narrow" panose="020B0606020202030204" pitchFamily="34" charset="0"/>
              </a:rPr>
              <a:t>PRIMARY KEY,</a:t>
            </a:r>
            <a:br>
              <a:rPr lang="es-ES" altLang="es-PE" sz="2381">
                <a:solidFill>
                  <a:srgbClr val="FF9933"/>
                </a:solidFill>
                <a:latin typeface="Arial Narrow" panose="020B0606020202030204" pitchFamily="34" charset="0"/>
              </a:rPr>
            </a:br>
            <a:r>
              <a:rPr lang="es-ES" altLang="es-PE" sz="2381">
                <a:latin typeface="Arial Narrow" panose="020B0606020202030204" pitchFamily="34" charset="0"/>
              </a:rPr>
              <a:t>     fecha_colocación		DATE,</a:t>
            </a:r>
          </a:p>
          <a:p>
            <a:pPr marL="0" indent="0" defTabSz="352844" eaLnBrk="1" hangingPunct="1">
              <a:lnSpc>
                <a:spcPct val="125000"/>
              </a:lnSpc>
              <a:spcBef>
                <a:spcPct val="0"/>
              </a:spcBef>
              <a:buFontTx/>
              <a:buNone/>
              <a:tabLst>
                <a:tab pos="352844" algn="r"/>
                <a:tab pos="604876" algn="l"/>
              </a:tabLst>
              <a:defRPr/>
            </a:pPr>
            <a:r>
              <a:rPr lang="es-ES" altLang="es-PE" sz="2381">
                <a:latin typeface="Arial Narrow" panose="020B0606020202030204" pitchFamily="34" charset="0"/>
              </a:rPr>
              <a:t>     fecha_llenado		DATE,</a:t>
            </a:r>
          </a:p>
          <a:p>
            <a:pPr marL="0" indent="0" defTabSz="352844" eaLnBrk="1" hangingPunct="1">
              <a:lnSpc>
                <a:spcPct val="125000"/>
              </a:lnSpc>
              <a:spcBef>
                <a:spcPct val="0"/>
              </a:spcBef>
              <a:buFontTx/>
              <a:buNone/>
              <a:tabLst>
                <a:tab pos="352844" algn="r"/>
                <a:tab pos="604876" algn="l"/>
              </a:tabLst>
              <a:defRPr/>
            </a:pPr>
            <a:r>
              <a:rPr lang="es-ES" altLang="es-PE" sz="2381">
                <a:latin typeface="Arial Narrow" panose="020B0606020202030204" pitchFamily="34" charset="0"/>
              </a:rPr>
              <a:t>     numero_embarques	NUMBER(5), </a:t>
            </a:r>
            <a:br>
              <a:rPr lang="es-ES" altLang="es-PE" sz="2381">
                <a:latin typeface="Arial Narrow" panose="020B0606020202030204" pitchFamily="34" charset="0"/>
              </a:rPr>
            </a:br>
            <a:r>
              <a:rPr lang="es-ES" altLang="es-PE" sz="2381">
                <a:latin typeface="Arial Narrow" panose="020B0606020202030204" pitchFamily="34" charset="0"/>
              </a:rPr>
              <a:t>     id_cliente		         NUMBER(7)</a:t>
            </a:r>
            <a:r>
              <a:rPr lang="es-ES" altLang="es-PE" sz="2381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s-ES" altLang="es-PE" sz="2381">
                <a:solidFill>
                  <a:srgbClr val="FF9933"/>
                </a:solidFill>
                <a:latin typeface="Arial Narrow" panose="020B0606020202030204" pitchFamily="34" charset="0"/>
              </a:rPr>
              <a:t>REFERENCES  CLIENTE );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836613"/>
            <a:ext cx="7772400" cy="1143000"/>
          </a:xfrm>
          <a:noFill/>
        </p:spPr>
        <p:txBody>
          <a:bodyPr lIns="90418" tIns="45210" rIns="90418" bIns="45210" anchor="t"/>
          <a:lstStyle/>
          <a:p>
            <a:pPr defTabSz="806450" eaLnBrk="1" hangingPunct="1"/>
            <a:r>
              <a:rPr lang="es-ES" altLang="es-PE"/>
              <a:t>Ejemplo de creación de tabla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2205038"/>
            <a:ext cx="6721475" cy="3754437"/>
          </a:xfrm>
          <a:ln w="12700" cap="flat">
            <a:solidFill>
              <a:schemeClr val="tx2"/>
            </a:solidFill>
            <a:miter lim="800000"/>
            <a:headEnd/>
            <a:tailEnd/>
          </a:ln>
        </p:spPr>
        <p:txBody>
          <a:bodyPr lIns="90418" tIns="45210" rIns="90418" bIns="45210">
            <a:spAutoFit/>
          </a:bodyPr>
          <a:lstStyle/>
          <a:p>
            <a:pPr marL="0" indent="0" defTabSz="352844" eaLnBrk="1" hangingPunct="1">
              <a:lnSpc>
                <a:spcPct val="125000"/>
              </a:lnSpc>
              <a:spcBef>
                <a:spcPct val="0"/>
              </a:spcBef>
              <a:buFontTx/>
              <a:buNone/>
              <a:tabLst>
                <a:tab pos="352844" algn="r"/>
                <a:tab pos="604876" algn="l"/>
              </a:tabLst>
              <a:defRPr/>
            </a:pPr>
            <a:r>
              <a:rPr lang="es-ES" altLang="es-PE" sz="2381" dirty="0">
                <a:latin typeface="Arial Narrow" panose="020B0606020202030204" pitchFamily="34" charset="0"/>
              </a:rPr>
              <a:t>CREATE TABLE </a:t>
            </a:r>
            <a:r>
              <a:rPr lang="es-ES" altLang="es-PE" sz="2381" dirty="0" err="1">
                <a:latin typeface="Arial Narrow" panose="020B0606020202030204" pitchFamily="34" charset="0"/>
              </a:rPr>
              <a:t>orden_pedido</a:t>
            </a:r>
            <a:r>
              <a:rPr lang="es-ES" altLang="es-PE" sz="2381" dirty="0">
                <a:latin typeface="Arial Narrow" panose="020B0606020202030204" pitchFamily="34" charset="0"/>
              </a:rPr>
              <a:t> </a:t>
            </a:r>
            <a:br>
              <a:rPr lang="es-ES" altLang="es-PE" sz="2381" dirty="0">
                <a:latin typeface="Arial Narrow" panose="020B0606020202030204" pitchFamily="34" charset="0"/>
              </a:rPr>
            </a:br>
            <a:r>
              <a:rPr lang="es-ES" altLang="es-PE" sz="2381" dirty="0">
                <a:latin typeface="Arial Narrow" panose="020B0606020202030204" pitchFamily="34" charset="0"/>
              </a:rPr>
              <a:t>    (</a:t>
            </a:r>
            <a:r>
              <a:rPr lang="es-ES" altLang="es-PE" sz="2381" dirty="0" err="1">
                <a:latin typeface="Arial Narrow" panose="020B0606020202030204" pitchFamily="34" charset="0"/>
              </a:rPr>
              <a:t>numero_orden</a:t>
            </a:r>
            <a:r>
              <a:rPr lang="es-ES" altLang="es-PE" sz="2381" dirty="0">
                <a:latin typeface="Arial Narrow" panose="020B0606020202030204" pitchFamily="34" charset="0"/>
              </a:rPr>
              <a:t>	          NUMBER(7), </a:t>
            </a:r>
            <a:br>
              <a:rPr lang="es-ES" altLang="es-PE" sz="2381" dirty="0">
                <a:solidFill>
                  <a:schemeClr val="accent1"/>
                </a:solidFill>
                <a:latin typeface="Arial Narrow" panose="020B0606020202030204" pitchFamily="34" charset="0"/>
              </a:rPr>
            </a:br>
            <a:r>
              <a:rPr lang="es-ES" altLang="es-PE" sz="2381" dirty="0">
                <a:latin typeface="Arial Narrow" panose="020B0606020202030204" pitchFamily="34" charset="0"/>
              </a:rPr>
              <a:t>     </a:t>
            </a:r>
            <a:r>
              <a:rPr lang="es-ES" altLang="es-PE" sz="2381" dirty="0" err="1">
                <a:latin typeface="Arial Narrow" panose="020B0606020202030204" pitchFamily="34" charset="0"/>
              </a:rPr>
              <a:t>fecha_colocación</a:t>
            </a:r>
            <a:r>
              <a:rPr lang="es-ES" altLang="es-PE" sz="2381" dirty="0">
                <a:latin typeface="Arial Narrow" panose="020B0606020202030204" pitchFamily="34" charset="0"/>
              </a:rPr>
              <a:t> 	          DATE,</a:t>
            </a:r>
          </a:p>
          <a:p>
            <a:pPr marL="0" indent="0" defTabSz="352844" eaLnBrk="1" hangingPunct="1">
              <a:lnSpc>
                <a:spcPct val="125000"/>
              </a:lnSpc>
              <a:spcBef>
                <a:spcPct val="0"/>
              </a:spcBef>
              <a:buFontTx/>
              <a:buNone/>
              <a:tabLst>
                <a:tab pos="352844" algn="r"/>
                <a:tab pos="604876" algn="l"/>
              </a:tabLst>
              <a:defRPr/>
            </a:pPr>
            <a:r>
              <a:rPr lang="es-ES" altLang="es-PE" sz="2381" dirty="0">
                <a:latin typeface="Arial Narrow" panose="020B0606020202030204" pitchFamily="34" charset="0"/>
              </a:rPr>
              <a:t>     </a:t>
            </a:r>
            <a:r>
              <a:rPr lang="es-ES" altLang="es-PE" sz="2381" dirty="0" err="1">
                <a:latin typeface="Arial Narrow" panose="020B0606020202030204" pitchFamily="34" charset="0"/>
              </a:rPr>
              <a:t>fecha_llenado</a:t>
            </a:r>
            <a:r>
              <a:rPr lang="es-ES" altLang="es-PE" sz="2381" dirty="0">
                <a:latin typeface="Arial Narrow" panose="020B0606020202030204" pitchFamily="34" charset="0"/>
              </a:rPr>
              <a:t>          	 DATE,</a:t>
            </a:r>
          </a:p>
          <a:p>
            <a:pPr marL="0" indent="0" defTabSz="352844" eaLnBrk="1" hangingPunct="1">
              <a:lnSpc>
                <a:spcPct val="125000"/>
              </a:lnSpc>
              <a:spcBef>
                <a:spcPct val="0"/>
              </a:spcBef>
              <a:buFontTx/>
              <a:buNone/>
              <a:tabLst>
                <a:tab pos="352844" algn="r"/>
                <a:tab pos="604876" algn="l"/>
              </a:tabLst>
              <a:defRPr/>
            </a:pPr>
            <a:r>
              <a:rPr lang="es-ES" altLang="es-PE" sz="2381" dirty="0">
                <a:latin typeface="Arial Narrow" panose="020B0606020202030204" pitchFamily="34" charset="0"/>
              </a:rPr>
              <a:t>     </a:t>
            </a:r>
            <a:r>
              <a:rPr lang="es-ES" altLang="es-PE" sz="2381" dirty="0" err="1">
                <a:latin typeface="Arial Narrow" panose="020B0606020202030204" pitchFamily="34" charset="0"/>
              </a:rPr>
              <a:t>numero_embarques</a:t>
            </a:r>
            <a:r>
              <a:rPr lang="es-ES" altLang="es-PE" sz="2381" dirty="0">
                <a:latin typeface="Arial Narrow" panose="020B0606020202030204" pitchFamily="34" charset="0"/>
              </a:rPr>
              <a:t>	 NUMBER(5), </a:t>
            </a:r>
            <a:br>
              <a:rPr lang="es-ES" altLang="es-PE" sz="2381" dirty="0">
                <a:latin typeface="Arial Narrow" panose="020B0606020202030204" pitchFamily="34" charset="0"/>
              </a:rPr>
            </a:br>
            <a:r>
              <a:rPr lang="es-ES" altLang="es-PE" sz="2381" dirty="0">
                <a:latin typeface="Arial Narrow" panose="020B0606020202030204" pitchFamily="34" charset="0"/>
              </a:rPr>
              <a:t>     </a:t>
            </a:r>
            <a:r>
              <a:rPr lang="es-ES" altLang="es-PE" sz="2381" dirty="0" err="1">
                <a:latin typeface="Arial Narrow" panose="020B0606020202030204" pitchFamily="34" charset="0"/>
              </a:rPr>
              <a:t>id_cliente</a:t>
            </a:r>
            <a:r>
              <a:rPr lang="es-ES" altLang="es-PE" sz="2381" dirty="0">
                <a:latin typeface="Arial Narrow" panose="020B0606020202030204" pitchFamily="34" charset="0"/>
              </a:rPr>
              <a:t>			 NUMBER(7),</a:t>
            </a:r>
          </a:p>
          <a:p>
            <a:pPr marL="0" indent="0" defTabSz="352844" eaLnBrk="1" hangingPunct="1">
              <a:lnSpc>
                <a:spcPct val="125000"/>
              </a:lnSpc>
              <a:spcBef>
                <a:spcPct val="0"/>
              </a:spcBef>
              <a:buFontTx/>
              <a:buNone/>
              <a:tabLst>
                <a:tab pos="352844" algn="r"/>
                <a:tab pos="604876" algn="l"/>
              </a:tabLst>
              <a:defRPr/>
            </a:pPr>
            <a:r>
              <a:rPr lang="es-ES" altLang="es-PE" sz="2381" dirty="0">
                <a:latin typeface="Arial Narrow" panose="020B0606020202030204" pitchFamily="34" charset="0"/>
              </a:rPr>
              <a:t>     </a:t>
            </a:r>
            <a:r>
              <a:rPr lang="es-ES" altLang="es-PE" sz="2381" dirty="0">
                <a:solidFill>
                  <a:srgbClr val="FF9933"/>
                </a:solidFill>
                <a:latin typeface="Arial Narrow" panose="020B0606020202030204" pitchFamily="34" charset="0"/>
              </a:rPr>
              <a:t>PRIMARY KEY (</a:t>
            </a:r>
            <a:r>
              <a:rPr lang="es-ES" altLang="es-PE" sz="2381" dirty="0" err="1">
                <a:solidFill>
                  <a:srgbClr val="FF9933"/>
                </a:solidFill>
                <a:latin typeface="Arial Narrow" panose="020B0606020202030204" pitchFamily="34" charset="0"/>
              </a:rPr>
              <a:t>numero_orden</a:t>
            </a:r>
            <a:r>
              <a:rPr lang="es-ES" altLang="es-PE" sz="2381" dirty="0">
                <a:solidFill>
                  <a:srgbClr val="FF9933"/>
                </a:solidFill>
                <a:latin typeface="Arial Narrow" panose="020B0606020202030204" pitchFamily="34" charset="0"/>
              </a:rPr>
              <a:t>),</a:t>
            </a:r>
          </a:p>
          <a:p>
            <a:pPr marL="0" indent="0" defTabSz="352844" eaLnBrk="1" hangingPunct="1">
              <a:lnSpc>
                <a:spcPct val="125000"/>
              </a:lnSpc>
              <a:spcBef>
                <a:spcPct val="0"/>
              </a:spcBef>
              <a:buFontTx/>
              <a:buNone/>
              <a:tabLst>
                <a:tab pos="352844" algn="r"/>
                <a:tab pos="604876" algn="l"/>
              </a:tabLst>
              <a:defRPr/>
            </a:pPr>
            <a:r>
              <a:rPr lang="es-ES" altLang="es-PE" sz="2381" dirty="0">
                <a:solidFill>
                  <a:srgbClr val="FF9933"/>
                </a:solidFill>
                <a:latin typeface="Arial Narrow" panose="020B0606020202030204" pitchFamily="34" charset="0"/>
              </a:rPr>
              <a:t>     FOREIGN KEY  (</a:t>
            </a:r>
            <a:r>
              <a:rPr lang="es-ES" altLang="es-PE" sz="2381" dirty="0" err="1">
                <a:solidFill>
                  <a:srgbClr val="FF9933"/>
                </a:solidFill>
                <a:latin typeface="Arial Narrow" panose="020B0606020202030204" pitchFamily="34" charset="0"/>
              </a:rPr>
              <a:t>id_cliente</a:t>
            </a:r>
            <a:r>
              <a:rPr lang="es-ES" altLang="es-PE" sz="2381" dirty="0">
                <a:solidFill>
                  <a:srgbClr val="FF9933"/>
                </a:solidFill>
                <a:latin typeface="Arial Narrow" panose="020B0606020202030204" pitchFamily="34" charset="0"/>
              </a:rPr>
              <a:t>) REFERENCES CLIENTE);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15616" y="2276872"/>
            <a:ext cx="75608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Agregar una restricción  </a:t>
            </a:r>
            <a:r>
              <a:rPr lang="es-ES" sz="2000" b="1" dirty="0" err="1"/>
              <a:t>foreign</a:t>
            </a:r>
            <a:r>
              <a:rPr lang="es-ES" sz="2000" b="1" dirty="0"/>
              <a:t> </a:t>
            </a:r>
            <a:r>
              <a:rPr lang="es-ES" sz="2000" b="1" dirty="0" err="1"/>
              <a:t>key</a:t>
            </a:r>
            <a:r>
              <a:rPr lang="es-ES" sz="2000" b="1" dirty="0"/>
              <a:t>:</a:t>
            </a:r>
          </a:p>
          <a:p>
            <a:endParaRPr lang="es-ES" sz="2000" dirty="0"/>
          </a:p>
          <a:p>
            <a:r>
              <a:rPr lang="es-ES" sz="2000" dirty="0">
                <a:solidFill>
                  <a:srgbClr val="0070C0"/>
                </a:solidFill>
              </a:rPr>
              <a:t> Alter </a:t>
            </a:r>
            <a:r>
              <a:rPr lang="es-ES" sz="2000" dirty="0" err="1">
                <a:solidFill>
                  <a:srgbClr val="0070C0"/>
                </a:solidFill>
              </a:rPr>
              <a:t>table</a:t>
            </a:r>
            <a:r>
              <a:rPr lang="es-ES" sz="2000" dirty="0">
                <a:solidFill>
                  <a:srgbClr val="0070C0"/>
                </a:solidFill>
              </a:rPr>
              <a:t> NOMBRETABLA1</a:t>
            </a:r>
          </a:p>
          <a:p>
            <a:r>
              <a:rPr lang="es-ES" sz="2000" dirty="0">
                <a:solidFill>
                  <a:srgbClr val="0070C0"/>
                </a:solidFill>
              </a:rPr>
              <a:t> </a:t>
            </a:r>
            <a:r>
              <a:rPr lang="es-ES" sz="2000" dirty="0" err="1">
                <a:solidFill>
                  <a:srgbClr val="0070C0"/>
                </a:solidFill>
              </a:rPr>
              <a:t>add</a:t>
            </a:r>
            <a:r>
              <a:rPr lang="es-ES" sz="2000" dirty="0">
                <a:solidFill>
                  <a:srgbClr val="0070C0"/>
                </a:solidFill>
              </a:rPr>
              <a:t> </a:t>
            </a:r>
            <a:r>
              <a:rPr lang="es-ES" sz="2000" dirty="0" err="1">
                <a:solidFill>
                  <a:srgbClr val="0070C0"/>
                </a:solidFill>
              </a:rPr>
              <a:t>constraint</a:t>
            </a:r>
            <a:r>
              <a:rPr lang="es-ES" sz="2000" dirty="0">
                <a:solidFill>
                  <a:srgbClr val="0070C0"/>
                </a:solidFill>
              </a:rPr>
              <a:t> NOMBRERESTRICCION</a:t>
            </a:r>
          </a:p>
          <a:p>
            <a:r>
              <a:rPr lang="es-ES" sz="2000" dirty="0">
                <a:solidFill>
                  <a:srgbClr val="0070C0"/>
                </a:solidFill>
              </a:rPr>
              <a:t>  </a:t>
            </a:r>
            <a:r>
              <a:rPr lang="es-ES" sz="2000" dirty="0" err="1">
                <a:solidFill>
                  <a:srgbClr val="0070C0"/>
                </a:solidFill>
              </a:rPr>
              <a:t>foreign</a:t>
            </a:r>
            <a:r>
              <a:rPr lang="es-ES" sz="2000" dirty="0">
                <a:solidFill>
                  <a:srgbClr val="0070C0"/>
                </a:solidFill>
              </a:rPr>
              <a:t> </a:t>
            </a:r>
            <a:r>
              <a:rPr lang="es-ES" sz="2000" dirty="0" err="1">
                <a:solidFill>
                  <a:srgbClr val="0070C0"/>
                </a:solidFill>
              </a:rPr>
              <a:t>key</a:t>
            </a:r>
            <a:r>
              <a:rPr lang="es-ES" sz="2000" dirty="0">
                <a:solidFill>
                  <a:srgbClr val="0070C0"/>
                </a:solidFill>
              </a:rPr>
              <a:t> (CAMPOCLAVEFORANEA)</a:t>
            </a:r>
          </a:p>
          <a:p>
            <a:r>
              <a:rPr lang="es-ES" sz="2000" dirty="0">
                <a:solidFill>
                  <a:srgbClr val="0070C0"/>
                </a:solidFill>
              </a:rPr>
              <a:t>  </a:t>
            </a:r>
            <a:r>
              <a:rPr lang="es-ES" sz="2000" dirty="0" err="1">
                <a:solidFill>
                  <a:srgbClr val="0070C0"/>
                </a:solidFill>
              </a:rPr>
              <a:t>references</a:t>
            </a:r>
            <a:r>
              <a:rPr lang="es-ES" sz="2000" dirty="0">
                <a:solidFill>
                  <a:srgbClr val="0070C0"/>
                </a:solidFill>
              </a:rPr>
              <a:t> NOMBRETABLA2 (CAMPOCLAVEPRIMARIA);</a:t>
            </a:r>
          </a:p>
          <a:p>
            <a:endParaRPr lang="es-ES" sz="2000" dirty="0"/>
          </a:p>
          <a:p>
            <a:r>
              <a:rPr lang="es-ES" sz="1600" dirty="0"/>
              <a:t>- NOMBRETABLA1 referencia el nombre de la tabla a la cual le aplicamos la restricción,</a:t>
            </a:r>
          </a:p>
          <a:p>
            <a:endParaRPr lang="es-ES" sz="1600" dirty="0"/>
          </a:p>
          <a:p>
            <a:r>
              <a:rPr lang="es-ES" sz="1600" dirty="0"/>
              <a:t>- NOMBRERESTRICCION es el nombre que le damos a la misma,</a:t>
            </a:r>
          </a:p>
          <a:p>
            <a:endParaRPr lang="es-ES" sz="1600" dirty="0"/>
          </a:p>
          <a:p>
            <a:r>
              <a:rPr lang="es-ES" sz="1600" dirty="0"/>
              <a:t> </a:t>
            </a:r>
            <a:endParaRPr lang="es-ES" sz="1400" dirty="0"/>
          </a:p>
        </p:txBody>
      </p:sp>
      <p:sp>
        <p:nvSpPr>
          <p:cNvPr id="3" name="2 Rectángulo"/>
          <p:cNvSpPr/>
          <p:nvPr/>
        </p:nvSpPr>
        <p:spPr>
          <a:xfrm>
            <a:off x="2829632" y="934468"/>
            <a:ext cx="26634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PE" sz="3200" dirty="0">
                <a:latin typeface="Arial Narrow" panose="020B0606020202030204" pitchFamily="34" charset="0"/>
              </a:rPr>
              <a:t> FOREIGN KEY 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395285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829632" y="934468"/>
            <a:ext cx="4149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PE" sz="3200" dirty="0">
                <a:latin typeface="Arial Narrow" panose="020B0606020202030204" pitchFamily="34" charset="0"/>
              </a:rPr>
              <a:t>PRIMARY KEY / UNIQUE </a:t>
            </a:r>
            <a:endParaRPr lang="es-ES" sz="3200" dirty="0"/>
          </a:p>
        </p:txBody>
      </p:sp>
      <p:sp>
        <p:nvSpPr>
          <p:cNvPr id="4" name="3 Rectángulo"/>
          <p:cNvSpPr/>
          <p:nvPr/>
        </p:nvSpPr>
        <p:spPr>
          <a:xfrm>
            <a:off x="818077" y="1988840"/>
            <a:ext cx="7704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Agregar una restricción </a:t>
            </a:r>
            <a:r>
              <a:rPr lang="es-ES" b="1" dirty="0" err="1"/>
              <a:t>primary</a:t>
            </a:r>
            <a:r>
              <a:rPr lang="es-ES" b="1" dirty="0"/>
              <a:t> </a:t>
            </a:r>
            <a:r>
              <a:rPr lang="es-ES" b="1" dirty="0" err="1"/>
              <a:t>key</a:t>
            </a:r>
            <a:r>
              <a:rPr lang="es-ES" b="1" dirty="0"/>
              <a:t> 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>
                <a:solidFill>
                  <a:srgbClr val="0070C0"/>
                </a:solidFill>
              </a:rPr>
              <a:t> alter </a:t>
            </a:r>
            <a:r>
              <a:rPr lang="es-ES" dirty="0" err="1">
                <a:solidFill>
                  <a:srgbClr val="0070C0"/>
                </a:solidFill>
              </a:rPr>
              <a:t>table</a:t>
            </a:r>
            <a:r>
              <a:rPr lang="es-ES" dirty="0">
                <a:solidFill>
                  <a:srgbClr val="0070C0"/>
                </a:solidFill>
              </a:rPr>
              <a:t> NOMBRETABLA</a:t>
            </a:r>
          </a:p>
          <a:p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add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constraint</a:t>
            </a:r>
            <a:r>
              <a:rPr lang="es-ES" dirty="0">
                <a:solidFill>
                  <a:srgbClr val="0070C0"/>
                </a:solidFill>
              </a:rPr>
              <a:t> NOMBRECONSTRAINT</a:t>
            </a:r>
          </a:p>
          <a:p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primary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key</a:t>
            </a:r>
            <a:r>
              <a:rPr lang="es-ES" dirty="0">
                <a:solidFill>
                  <a:srgbClr val="0070C0"/>
                </a:solidFill>
              </a:rPr>
              <a:t> (CAMPO,...);</a:t>
            </a:r>
          </a:p>
        </p:txBody>
      </p:sp>
      <p:sp>
        <p:nvSpPr>
          <p:cNvPr id="6" name="5 Rectángulo"/>
          <p:cNvSpPr/>
          <p:nvPr/>
        </p:nvSpPr>
        <p:spPr>
          <a:xfrm>
            <a:off x="846483" y="4509120"/>
            <a:ext cx="79303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Agregar una restricción UNIQUE 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>
                <a:solidFill>
                  <a:srgbClr val="0070C0"/>
                </a:solidFill>
              </a:rPr>
              <a:t> alter </a:t>
            </a:r>
            <a:r>
              <a:rPr lang="es-ES" dirty="0" err="1">
                <a:solidFill>
                  <a:srgbClr val="0070C0"/>
                </a:solidFill>
              </a:rPr>
              <a:t>table</a:t>
            </a:r>
            <a:r>
              <a:rPr lang="es-ES" dirty="0">
                <a:solidFill>
                  <a:srgbClr val="0070C0"/>
                </a:solidFill>
              </a:rPr>
              <a:t> NOMBRETABLA</a:t>
            </a:r>
          </a:p>
          <a:p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add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constraint</a:t>
            </a:r>
            <a:r>
              <a:rPr lang="es-ES" dirty="0">
                <a:solidFill>
                  <a:srgbClr val="0070C0"/>
                </a:solidFill>
              </a:rPr>
              <a:t> NOMBRERESTRICCION</a:t>
            </a:r>
          </a:p>
          <a:p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unique</a:t>
            </a:r>
            <a:r>
              <a:rPr lang="es-ES" dirty="0">
                <a:solidFill>
                  <a:srgbClr val="0070C0"/>
                </a:solidFill>
              </a:rPr>
              <a:t> (CAMPO);</a:t>
            </a:r>
          </a:p>
        </p:txBody>
      </p:sp>
    </p:spTree>
    <p:extLst>
      <p:ext uri="{BB962C8B-B14F-4D97-AF65-F5344CB8AC3E}">
        <p14:creationId xmlns:p14="http://schemas.microsoft.com/office/powerpoint/2010/main" val="2836606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832148"/>
            <a:ext cx="80466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Creamos  una tabla denominada "usuarios". En primer lugar vamos a eliminar la tabla "usuarios" porque si ya existe no podremos crear otra con el mismo nombre.</a:t>
            </a:r>
          </a:p>
          <a:p>
            <a:endParaRPr lang="es-ES" sz="2000" dirty="0"/>
          </a:p>
          <a:p>
            <a:r>
              <a:rPr lang="es-ES" sz="2000" b="1" dirty="0"/>
              <a:t> </a:t>
            </a:r>
            <a:r>
              <a:rPr lang="es-ES" sz="2000" b="1" dirty="0" err="1"/>
              <a:t>drop</a:t>
            </a:r>
            <a:r>
              <a:rPr lang="es-ES" sz="2000" b="1" dirty="0"/>
              <a:t> </a:t>
            </a:r>
            <a:r>
              <a:rPr lang="es-ES" sz="2000" b="1" dirty="0" err="1"/>
              <a:t>table</a:t>
            </a:r>
            <a:r>
              <a:rPr lang="es-ES" sz="2000" b="1" dirty="0"/>
              <a:t> usuarios;</a:t>
            </a:r>
          </a:p>
          <a:p>
            <a:endParaRPr lang="es-ES" sz="2000" dirty="0"/>
          </a:p>
          <a:p>
            <a:r>
              <a:rPr lang="es-ES" sz="2000" dirty="0"/>
              <a:t>Ahora creamos una tabla llamada "usuarios" con dos campos:</a:t>
            </a:r>
          </a:p>
          <a:p>
            <a:endParaRPr lang="es-ES" sz="2000" b="1" dirty="0"/>
          </a:p>
          <a:p>
            <a:r>
              <a:rPr lang="es-ES" sz="2000" b="1" dirty="0">
                <a:solidFill>
                  <a:srgbClr val="0070C0"/>
                </a:solidFill>
              </a:rPr>
              <a:t> </a:t>
            </a:r>
            <a:r>
              <a:rPr lang="es-ES" sz="2000" b="1" dirty="0" err="1">
                <a:solidFill>
                  <a:srgbClr val="0070C0"/>
                </a:solidFill>
              </a:rPr>
              <a:t>create</a:t>
            </a:r>
            <a:r>
              <a:rPr lang="es-ES" sz="2000" b="1" dirty="0">
                <a:solidFill>
                  <a:srgbClr val="0070C0"/>
                </a:solidFill>
              </a:rPr>
              <a:t> </a:t>
            </a:r>
            <a:r>
              <a:rPr lang="es-ES" sz="2000" b="1" dirty="0" err="1">
                <a:solidFill>
                  <a:srgbClr val="0070C0"/>
                </a:solidFill>
              </a:rPr>
              <a:t>table</a:t>
            </a:r>
            <a:r>
              <a:rPr lang="es-ES" sz="2000" b="1" dirty="0">
                <a:solidFill>
                  <a:srgbClr val="0070C0"/>
                </a:solidFill>
              </a:rPr>
              <a:t> </a:t>
            </a:r>
            <a:r>
              <a:rPr lang="es-ES" sz="2000" dirty="0">
                <a:solidFill>
                  <a:srgbClr val="0070C0"/>
                </a:solidFill>
              </a:rPr>
              <a:t>USUARIOS</a:t>
            </a:r>
          </a:p>
          <a:p>
            <a:r>
              <a:rPr lang="es-ES" sz="2000" dirty="0">
                <a:solidFill>
                  <a:srgbClr val="0070C0"/>
                </a:solidFill>
              </a:rPr>
              <a:t>(</a:t>
            </a:r>
          </a:p>
          <a:p>
            <a:r>
              <a:rPr lang="es-ES" sz="2000" dirty="0">
                <a:solidFill>
                  <a:srgbClr val="0070C0"/>
                </a:solidFill>
              </a:rPr>
              <a:t>  nombre varchar2(30),</a:t>
            </a:r>
          </a:p>
          <a:p>
            <a:r>
              <a:rPr lang="es-ES" sz="2000" dirty="0">
                <a:solidFill>
                  <a:srgbClr val="0070C0"/>
                </a:solidFill>
              </a:rPr>
              <a:t>  clave varchar2(10)</a:t>
            </a:r>
          </a:p>
          <a:p>
            <a:r>
              <a:rPr lang="es-ES" sz="2000" dirty="0">
                <a:solidFill>
                  <a:srgbClr val="0070C0"/>
                </a:solidFill>
              </a:rPr>
              <a:t> );</a:t>
            </a:r>
          </a:p>
          <a:p>
            <a:endParaRPr lang="es-ES" sz="20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51520" y="260648"/>
            <a:ext cx="7772400" cy="1143000"/>
          </a:xfrm>
          <a:prstGeom prst="rect">
            <a:avLst/>
          </a:prstGeom>
          <a:noFill/>
        </p:spPr>
        <p:txBody>
          <a:bodyPr lIns="90418" tIns="45210" rIns="90418" bIns="45210"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defTabSz="806450" eaLnBrk="1" hangingPunct="1"/>
            <a:r>
              <a:rPr lang="es-ES" altLang="es-PE" sz="3200" b="1" i="1" dirty="0"/>
              <a:t>Ejemplo:</a:t>
            </a:r>
          </a:p>
        </p:txBody>
      </p:sp>
      <p:sp>
        <p:nvSpPr>
          <p:cNvPr id="4" name="1 Rectángulo"/>
          <p:cNvSpPr/>
          <p:nvPr/>
        </p:nvSpPr>
        <p:spPr>
          <a:xfrm>
            <a:off x="626709" y="4650691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000" dirty="0"/>
          </a:p>
          <a:p>
            <a:r>
              <a:rPr lang="es-ES" sz="2000" dirty="0"/>
              <a:t>Podemos verificar que se ha creado:</a:t>
            </a:r>
          </a:p>
          <a:p>
            <a:endParaRPr lang="es-ES" sz="2000" dirty="0"/>
          </a:p>
          <a:p>
            <a:r>
              <a:rPr lang="es-ES" sz="2000" dirty="0"/>
              <a:t> </a:t>
            </a:r>
            <a:r>
              <a:rPr lang="es-ES" sz="2000" b="1" dirty="0" err="1"/>
              <a:t>select</a:t>
            </a:r>
            <a:r>
              <a:rPr lang="es-ES" sz="2000" b="1" dirty="0"/>
              <a:t> *</a:t>
            </a:r>
            <a:r>
              <a:rPr lang="es-ES" sz="2000" b="1" dirty="0" err="1"/>
              <a:t>from</a:t>
            </a:r>
            <a:r>
              <a:rPr lang="es-ES" sz="2000" b="1" dirty="0"/>
              <a:t> </a:t>
            </a:r>
            <a:r>
              <a:rPr lang="es-ES" sz="2000" b="1" dirty="0" err="1"/>
              <a:t>all_tables</a:t>
            </a:r>
            <a:r>
              <a:rPr lang="es-ES" sz="2000" b="1" dirty="0"/>
              <a:t>;</a:t>
            </a:r>
          </a:p>
          <a:p>
            <a:endParaRPr lang="es-ES" sz="2000" dirty="0"/>
          </a:p>
          <a:p>
            <a:r>
              <a:rPr lang="es-ES" sz="2000" dirty="0"/>
              <a:t>La tabla "usuarios" Debe aparecer en la lista.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047625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692696"/>
            <a:ext cx="8478688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/>
              <a:t>Ver la estructura de la tabla "usuarios":</a:t>
            </a:r>
          </a:p>
          <a:p>
            <a:endParaRPr lang="es-ES" sz="2000" b="1" dirty="0"/>
          </a:p>
          <a:p>
            <a:r>
              <a:rPr lang="es-ES" sz="2000" b="1" dirty="0"/>
              <a:t> describe usuarios;</a:t>
            </a:r>
          </a:p>
          <a:p>
            <a:endParaRPr lang="es-ES" sz="1800" dirty="0"/>
          </a:p>
          <a:p>
            <a:r>
              <a:rPr lang="es-ES" sz="1800" dirty="0"/>
              <a:t>Aparece la siguiente información:</a:t>
            </a:r>
          </a:p>
          <a:p>
            <a:endParaRPr lang="es-ES" sz="1800" dirty="0"/>
          </a:p>
          <a:p>
            <a:r>
              <a:rPr lang="es-ES" sz="1800" dirty="0" err="1"/>
              <a:t>Name</a:t>
            </a:r>
            <a:r>
              <a:rPr lang="es-ES" sz="1800" dirty="0"/>
              <a:t>	</a:t>
            </a:r>
            <a:r>
              <a:rPr lang="es-ES" sz="1800" dirty="0" err="1"/>
              <a:t>Null</a:t>
            </a:r>
            <a:r>
              <a:rPr lang="es-ES" sz="1800" dirty="0"/>
              <a:t>	</a:t>
            </a:r>
            <a:r>
              <a:rPr lang="es-ES" sz="1800" dirty="0" err="1"/>
              <a:t>Type</a:t>
            </a:r>
            <a:endParaRPr lang="es-ES" sz="1800" dirty="0"/>
          </a:p>
          <a:p>
            <a:r>
              <a:rPr lang="es-ES" sz="1800" dirty="0"/>
              <a:t>-------------------------------</a:t>
            </a:r>
          </a:p>
          <a:p>
            <a:r>
              <a:rPr lang="es-ES" sz="1800" dirty="0"/>
              <a:t>NOMBRE	VARCHAR2(30)</a:t>
            </a:r>
          </a:p>
          <a:p>
            <a:r>
              <a:rPr lang="es-ES" sz="1800" dirty="0"/>
              <a:t>CLAVE		VARCHAR2(10)</a:t>
            </a:r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</p:txBody>
      </p:sp>
      <p:sp>
        <p:nvSpPr>
          <p:cNvPr id="3" name="1 Rectángulo"/>
          <p:cNvSpPr/>
          <p:nvPr/>
        </p:nvSpPr>
        <p:spPr>
          <a:xfrm>
            <a:off x="542853" y="3645024"/>
            <a:ext cx="756084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Eliminemos la tabla:</a:t>
            </a:r>
          </a:p>
          <a:p>
            <a:endParaRPr lang="es-ES" sz="2000" b="1" dirty="0"/>
          </a:p>
          <a:p>
            <a:r>
              <a:rPr lang="es-ES" sz="2000" b="1" dirty="0"/>
              <a:t> </a:t>
            </a:r>
            <a:r>
              <a:rPr lang="es-ES" sz="2000" b="1" dirty="0" err="1"/>
              <a:t>drop</a:t>
            </a:r>
            <a:r>
              <a:rPr lang="es-ES" sz="2000" b="1" dirty="0"/>
              <a:t> </a:t>
            </a:r>
            <a:r>
              <a:rPr lang="es-ES" sz="2000" b="1" dirty="0" err="1"/>
              <a:t>table</a:t>
            </a:r>
            <a:r>
              <a:rPr lang="es-ES" sz="2000" b="1" dirty="0"/>
              <a:t> usuarios;</a:t>
            </a:r>
          </a:p>
          <a:p>
            <a:endParaRPr lang="es-ES" sz="2000" dirty="0"/>
          </a:p>
          <a:p>
            <a:r>
              <a:rPr lang="es-ES" sz="2000" dirty="0"/>
              <a:t>Verifiquemos si se ha eliminado:</a:t>
            </a:r>
          </a:p>
          <a:p>
            <a:endParaRPr lang="es-ES" sz="2000" b="1" dirty="0"/>
          </a:p>
          <a:p>
            <a:r>
              <a:rPr lang="es-ES" sz="2000" b="1" dirty="0"/>
              <a:t> </a:t>
            </a:r>
            <a:r>
              <a:rPr lang="es-ES" sz="2000" b="1" dirty="0" err="1"/>
              <a:t>select</a:t>
            </a:r>
            <a:r>
              <a:rPr lang="es-ES" sz="2000" b="1" dirty="0"/>
              <a:t> *</a:t>
            </a:r>
            <a:r>
              <a:rPr lang="es-ES" sz="2000" b="1" dirty="0" err="1"/>
              <a:t>from</a:t>
            </a:r>
            <a:r>
              <a:rPr lang="es-ES" sz="2000" b="1" dirty="0"/>
              <a:t> </a:t>
            </a:r>
            <a:r>
              <a:rPr lang="es-ES" sz="2000" b="1" dirty="0" err="1"/>
              <a:t>all_tables</a:t>
            </a:r>
            <a:r>
              <a:rPr lang="es-ES" sz="2000" b="1" dirty="0"/>
              <a:t>;</a:t>
            </a:r>
          </a:p>
          <a:p>
            <a:endParaRPr lang="es-ES" sz="2000" dirty="0"/>
          </a:p>
          <a:p>
            <a:r>
              <a:rPr lang="es-ES" sz="2000" dirty="0"/>
              <a:t>no debe aparecer la tabla "usuarios".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51520" y="260648"/>
            <a:ext cx="7772400" cy="1143000"/>
          </a:xfrm>
          <a:prstGeom prst="rect">
            <a:avLst/>
          </a:prstGeom>
          <a:noFill/>
        </p:spPr>
        <p:txBody>
          <a:bodyPr lIns="90418" tIns="45210" rIns="90418" bIns="45210"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defTabSz="806450" eaLnBrk="1" hangingPunct="1"/>
            <a:r>
              <a:rPr lang="es-ES" altLang="es-PE" sz="3200" b="1" i="1" dirty="0"/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3755016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7772400" cy="1143000"/>
          </a:xfrm>
        </p:spPr>
        <p:txBody>
          <a:bodyPr/>
          <a:lstStyle/>
          <a:p>
            <a:pPr defTabSz="806450" eaLnBrk="1" hangingPunct="1"/>
            <a:r>
              <a:rPr lang="es-ES" altLang="es-PE"/>
              <a:t>Alteración de Tablas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9850" y="2205038"/>
            <a:ext cx="7772400" cy="4114800"/>
          </a:xfrm>
        </p:spPr>
        <p:txBody>
          <a:bodyPr/>
          <a:lstStyle/>
          <a:p>
            <a:pPr marL="301625" indent="-301625" defTabSz="806450" eaLnBrk="1" hangingPunct="1"/>
            <a:r>
              <a:rPr lang="es-PE" altLang="es-PE"/>
              <a:t>Agrega una columna</a:t>
            </a:r>
          </a:p>
          <a:p>
            <a:pPr marL="301625" indent="-301625" defTabSz="806450" eaLnBrk="1" hangingPunct="1"/>
            <a:r>
              <a:rPr lang="es-ES" altLang="es-PE"/>
              <a:t>Modifica una columna ya existente</a:t>
            </a:r>
          </a:p>
          <a:p>
            <a:pPr marL="301625" indent="-301625" defTabSz="806450" eaLnBrk="1" hangingPunct="1"/>
            <a:r>
              <a:rPr lang="es-ES" altLang="es-PE"/>
              <a:t>Define el valor por defecto para una nueva columna</a:t>
            </a:r>
          </a:p>
          <a:p>
            <a:pPr marL="301625" indent="-301625" defTabSz="806450" eaLnBrk="1" hangingPunct="1"/>
            <a:r>
              <a:rPr lang="es-ES" altLang="es-PE"/>
              <a:t>Elimina una columna existente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908050"/>
            <a:ext cx="7772400" cy="1143000"/>
          </a:xfrm>
          <a:noFill/>
        </p:spPr>
        <p:txBody>
          <a:bodyPr lIns="90418" tIns="45210" rIns="90418" bIns="45210" anchor="t"/>
          <a:lstStyle/>
          <a:p>
            <a:pPr defTabSz="806450" eaLnBrk="1" hangingPunct="1"/>
            <a:r>
              <a:rPr lang="es-ES" altLang="es-PE"/>
              <a:t>Alteración de Tablas</a:t>
            </a: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1619250" y="2492375"/>
            <a:ext cx="7010400" cy="31464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418" tIns="45210" rIns="90418" bIns="45210">
            <a:spAutoFit/>
          </a:bodyPr>
          <a:lstStyle/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ALTER TABLE 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table</a:t>
            </a:r>
            <a:endParaRPr lang="es-ES" sz="1764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ADD (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column datatype</a:t>
            </a: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[DEFAULT 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expr</a:t>
            </a: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]</a:t>
            </a:r>
            <a:endParaRPr lang="es-ES" sz="1764" b="1" i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[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column_constraint</a:t>
            </a: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];</a:t>
            </a:r>
          </a:p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ALTER TABLE 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table</a:t>
            </a:r>
            <a:endParaRPr lang="es-ES" sz="1764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MODIFY (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column NEW_datatype</a:t>
            </a: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[DEFAULT 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expr</a:t>
            </a: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]</a:t>
            </a:r>
            <a:endParaRPr lang="es-ES" sz="1764" b="1" i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[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column_constraint</a:t>
            </a: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];</a:t>
            </a:r>
          </a:p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ALTER TABLE 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table</a:t>
            </a:r>
            <a:endParaRPr lang="es-ES" sz="1764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DROP COLUMN 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column</a:t>
            </a:r>
          </a:p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	[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column_constraint</a:t>
            </a: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];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0" y="2852738"/>
            <a:ext cx="9144000" cy="1143000"/>
          </a:xfrm>
          <a:prstGeom prst="rect">
            <a:avLst/>
          </a:prstGeom>
          <a:solidFill>
            <a:srgbClr val="FF800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0" tIns="57532" rIns="81630" bIns="42447" anchor="ctr"/>
          <a:lstStyle/>
          <a:p>
            <a:pPr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7088" algn="l"/>
                <a:tab pos="6564313" algn="l"/>
                <a:tab pos="7221538" algn="l"/>
              </a:tabLst>
            </a:pPr>
            <a:r>
              <a:rPr lang="es-PE" sz="2800" b="1">
                <a:solidFill>
                  <a:schemeClr val="bg1"/>
                </a:solidFill>
                <a:ea typeface="HG Mincho Light J"/>
                <a:cs typeface="Tahoma" panose="020B0604030504040204" pitchFamily="34" charset="0"/>
              </a:rPr>
              <a:t>Introducción SQL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476250"/>
            <a:ext cx="7772400" cy="1143000"/>
          </a:xfrm>
        </p:spPr>
        <p:txBody>
          <a:bodyPr/>
          <a:lstStyle/>
          <a:p>
            <a:r>
              <a:rPr lang="es-ES" altLang="es-PE"/>
              <a:t>Ejemplo de alteración de tablas</a:t>
            </a:r>
            <a:endParaRPr lang="en-US" altLang="es-PE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211263" y="2152650"/>
            <a:ext cx="6721475" cy="87153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18" tIns="45210" rIns="90418" bIns="45210">
            <a:spAutoFit/>
          </a:bodyPr>
          <a:lstStyle>
            <a:lvl1pPr defTabSz="400050">
              <a:spcBef>
                <a:spcPct val="20000"/>
              </a:spcBef>
              <a:buChar char="•"/>
              <a:tabLst>
                <a:tab pos="400050" algn="r"/>
                <a:tab pos="6858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00050">
              <a:spcBef>
                <a:spcPct val="20000"/>
              </a:spcBef>
              <a:buChar char="–"/>
              <a:tabLst>
                <a:tab pos="400050" algn="r"/>
                <a:tab pos="685800" algn="l"/>
              </a:tabLst>
              <a:defRPr sz="3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00050">
              <a:spcBef>
                <a:spcPct val="20000"/>
              </a:spcBef>
              <a:buChar char="•"/>
              <a:tabLst>
                <a:tab pos="400050" algn="r"/>
                <a:tab pos="685800" algn="l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00050">
              <a:spcBef>
                <a:spcPct val="20000"/>
              </a:spcBef>
              <a:buChar char="–"/>
              <a:tabLst>
                <a:tab pos="400050" algn="r"/>
                <a:tab pos="6858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00050">
              <a:spcBef>
                <a:spcPct val="20000"/>
              </a:spcBef>
              <a:buChar char="»"/>
              <a:tabLst>
                <a:tab pos="400050" algn="r"/>
                <a:tab pos="6858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858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858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858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858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s-ES" altLang="es-PE" sz="2029">
                <a:latin typeface="Arial Narrow" panose="020B0606020202030204" pitchFamily="34" charset="0"/>
              </a:rPr>
              <a:t>ALTER TABLE orden_pedido </a:t>
            </a:r>
            <a:br>
              <a:rPr lang="es-ES" altLang="es-PE" sz="2029">
                <a:latin typeface="Arial Narrow" panose="020B0606020202030204" pitchFamily="34" charset="0"/>
              </a:rPr>
            </a:br>
            <a:r>
              <a:rPr lang="es-ES" altLang="es-PE" sz="2029">
                <a:latin typeface="Arial Narrow" panose="020B0606020202030204" pitchFamily="34" charset="0"/>
              </a:rPr>
              <a:t>ADD nombre_vendedor VARCHAR2(15);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1211263" y="3294063"/>
            <a:ext cx="6721475" cy="8731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18" tIns="45210" rIns="90418" bIns="45210">
            <a:spAutoFit/>
          </a:bodyPr>
          <a:lstStyle>
            <a:lvl1pPr defTabSz="400050">
              <a:spcBef>
                <a:spcPct val="20000"/>
              </a:spcBef>
              <a:buChar char="•"/>
              <a:tabLst>
                <a:tab pos="400050" algn="r"/>
                <a:tab pos="6858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00050">
              <a:spcBef>
                <a:spcPct val="20000"/>
              </a:spcBef>
              <a:buChar char="–"/>
              <a:tabLst>
                <a:tab pos="400050" algn="r"/>
                <a:tab pos="685800" algn="l"/>
              </a:tabLst>
              <a:defRPr sz="3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00050">
              <a:spcBef>
                <a:spcPct val="20000"/>
              </a:spcBef>
              <a:buChar char="•"/>
              <a:tabLst>
                <a:tab pos="400050" algn="r"/>
                <a:tab pos="685800" algn="l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00050">
              <a:spcBef>
                <a:spcPct val="20000"/>
              </a:spcBef>
              <a:buChar char="–"/>
              <a:tabLst>
                <a:tab pos="400050" algn="r"/>
                <a:tab pos="6858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00050">
              <a:spcBef>
                <a:spcPct val="20000"/>
              </a:spcBef>
              <a:buChar char="»"/>
              <a:tabLst>
                <a:tab pos="400050" algn="r"/>
                <a:tab pos="6858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858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858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858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858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s-ES" altLang="es-PE" sz="2029">
                <a:latin typeface="Arial Narrow" panose="020B0606020202030204" pitchFamily="34" charset="0"/>
              </a:rPr>
              <a:t>ALTER TABLE orden_pedido </a:t>
            </a:r>
            <a:br>
              <a:rPr lang="es-ES" altLang="es-PE" sz="2029">
                <a:latin typeface="Arial Narrow" panose="020B0606020202030204" pitchFamily="34" charset="0"/>
              </a:rPr>
            </a:br>
            <a:r>
              <a:rPr lang="es-ES" altLang="es-PE" sz="2029">
                <a:latin typeface="Arial Narrow" panose="020B0606020202030204" pitchFamily="34" charset="0"/>
              </a:rPr>
              <a:t>MODIFY numero_embarques	NUMBER(6);</a:t>
            </a:r>
            <a:endParaRPr lang="es-ES" altLang="es-PE" sz="2029">
              <a:solidFill>
                <a:srgbClr val="FF9933"/>
              </a:solidFill>
              <a:latin typeface="Arial Narrow" panose="020B0606020202030204" pitchFamily="34" charset="0"/>
            </a:endParaRPr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1211263" y="4437063"/>
            <a:ext cx="6721475" cy="87153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18" tIns="45210" rIns="90418" bIns="45210">
            <a:spAutoFit/>
          </a:bodyPr>
          <a:lstStyle>
            <a:lvl1pPr defTabSz="400050">
              <a:spcBef>
                <a:spcPct val="20000"/>
              </a:spcBef>
              <a:buChar char="•"/>
              <a:tabLst>
                <a:tab pos="400050" algn="r"/>
                <a:tab pos="6858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00050">
              <a:spcBef>
                <a:spcPct val="20000"/>
              </a:spcBef>
              <a:buChar char="–"/>
              <a:tabLst>
                <a:tab pos="400050" algn="r"/>
                <a:tab pos="685800" algn="l"/>
              </a:tabLst>
              <a:defRPr sz="3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00050">
              <a:spcBef>
                <a:spcPct val="20000"/>
              </a:spcBef>
              <a:buChar char="•"/>
              <a:tabLst>
                <a:tab pos="400050" algn="r"/>
                <a:tab pos="685800" algn="l"/>
              </a:tabLs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00050">
              <a:spcBef>
                <a:spcPct val="20000"/>
              </a:spcBef>
              <a:buChar char="–"/>
              <a:tabLst>
                <a:tab pos="400050" algn="r"/>
                <a:tab pos="6858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00050">
              <a:spcBef>
                <a:spcPct val="20000"/>
              </a:spcBef>
              <a:buChar char="»"/>
              <a:tabLst>
                <a:tab pos="400050" algn="r"/>
                <a:tab pos="6858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858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858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858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00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r"/>
                <a:tab pos="6858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s-ES" altLang="es-PE" sz="2029">
                <a:latin typeface="Arial Narrow" panose="020B0606020202030204" pitchFamily="34" charset="0"/>
              </a:rPr>
              <a:t>ALTER TABLE orden_pedido </a:t>
            </a:r>
            <a:br>
              <a:rPr lang="es-ES" altLang="es-PE" sz="2029">
                <a:latin typeface="Arial Narrow" panose="020B0606020202030204" pitchFamily="34" charset="0"/>
              </a:rPr>
            </a:br>
            <a:r>
              <a:rPr lang="es-ES" altLang="es-PE" sz="2029">
                <a:latin typeface="Arial Narrow" panose="020B0606020202030204" pitchFamily="34" charset="0"/>
              </a:rPr>
              <a:t>DROP COLUMN numero_embarques;</a:t>
            </a:r>
            <a:endParaRPr lang="es-ES" altLang="es-PE" sz="2029">
              <a:solidFill>
                <a:srgbClr val="FF9933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836613"/>
            <a:ext cx="7772400" cy="1143000"/>
          </a:xfrm>
          <a:noFill/>
        </p:spPr>
        <p:txBody>
          <a:bodyPr lIns="90418" tIns="45210" rIns="90418" bIns="45210" anchor="t"/>
          <a:lstStyle/>
          <a:p>
            <a:pPr defTabSz="806450" eaLnBrk="1" hangingPunct="1"/>
            <a:r>
              <a:rPr lang="es-ES" altLang="es-PE"/>
              <a:t>Eliminación de Tablas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1144588" y="2824163"/>
            <a:ext cx="7008812" cy="110966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418" tIns="45210" rIns="90418" bIns="45210">
            <a:spAutoFit/>
          </a:bodyPr>
          <a:lstStyle/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endParaRPr lang="es-ES" sz="1764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DROP TABLE 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table [CASCADE CONSTRAINT]</a:t>
            </a: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endParaRPr lang="es-ES" sz="1764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3588" y="549275"/>
            <a:ext cx="7772400" cy="1143000"/>
          </a:xfrm>
        </p:spPr>
        <p:txBody>
          <a:bodyPr/>
          <a:lstStyle/>
          <a:p>
            <a:r>
              <a:rPr lang="es-ES" altLang="es-PE"/>
              <a:t>Ejemplo de eliminación de tabla</a:t>
            </a:r>
            <a:endParaRPr lang="en-US" altLang="es-PE"/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1144588" y="2824163"/>
            <a:ext cx="7008812" cy="110966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418" tIns="45210" rIns="90418" bIns="45210">
            <a:spAutoFit/>
          </a:bodyPr>
          <a:lstStyle/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endParaRPr lang="es-ES" sz="1764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r>
              <a:rPr lang="es-ES" sz="1764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DROP TABLE </a:t>
            </a:r>
            <a:r>
              <a:rPr lang="es-ES" sz="1764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orden_pedido;</a:t>
            </a:r>
            <a:endParaRPr lang="es-ES" sz="1764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defTabSz="393450">
              <a:lnSpc>
                <a:spcPct val="125000"/>
              </a:lnSpc>
              <a:tabLst>
                <a:tab pos="393450" algn="r"/>
                <a:tab pos="673485" algn="l"/>
              </a:tabLst>
              <a:defRPr/>
            </a:pPr>
            <a:endParaRPr lang="es-ES" sz="1764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0" y="2852738"/>
            <a:ext cx="9144000" cy="1143000"/>
          </a:xfrm>
          <a:prstGeom prst="rect">
            <a:avLst/>
          </a:prstGeom>
          <a:solidFill>
            <a:srgbClr val="FF800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0" tIns="57532" rIns="81630" bIns="42447" anchor="ctr"/>
          <a:lstStyle/>
          <a:p>
            <a:pPr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7088" algn="l"/>
                <a:tab pos="6564313" algn="l"/>
                <a:tab pos="7221538" algn="l"/>
              </a:tabLst>
            </a:pPr>
            <a:r>
              <a:rPr lang="es-PE" sz="2800" b="1">
                <a:solidFill>
                  <a:schemeClr val="bg1"/>
                </a:solidFill>
                <a:ea typeface="HG Mincho Light J"/>
                <a:cs typeface="Tahoma" panose="020B0604030504040204" pitchFamily="34" charset="0"/>
              </a:rPr>
              <a:t>DML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t"/>
          <a:lstStyle/>
          <a:p>
            <a:pPr eaLnBrk="1" hangingPunct="1"/>
            <a:r>
              <a:rPr lang="es-ES_tradnl" altLang="es-PE"/>
              <a:t>Lenguajes de la BDR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_tradnl" altLang="es-PE" sz="2800"/>
              <a:t>Recuperación de datos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PE" sz="2400"/>
              <a:t>SELECT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PE" sz="2800"/>
              <a:t>Lenguaje de Manipulación de Datos (DML)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PE" sz="2400"/>
              <a:t>INSERT, UPDATE, DELETE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PE" sz="2800"/>
              <a:t>Lenguaje de  definición de Datos (DDL)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PE" sz="2400"/>
              <a:t>CREATE, ALTER, DROP, RENAME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PE" sz="2800"/>
              <a:t>Lenguaje de Control de Datos (DCL)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PE" sz="2400"/>
              <a:t>GRANT, REVOKE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PE" sz="2400"/>
              <a:t>Control de transacción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es-PE" sz="2000"/>
              <a:t>COMMIT, ROLLBACK, SAVEPOINT</a:t>
            </a:r>
          </a:p>
          <a:p>
            <a:pPr lvl="1" eaLnBrk="1" hangingPunct="1">
              <a:lnSpc>
                <a:spcPct val="90000"/>
              </a:lnSpc>
            </a:pPr>
            <a:endParaRPr lang="es-ES_tradnl" altLang="es-PE" sz="240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altLang="es-PE"/>
              <a:t>INSERT</a:t>
            </a:r>
            <a:endParaRPr lang="es-ES" altLang="es-PE"/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341438"/>
            <a:ext cx="7772400" cy="4114800"/>
          </a:xfrm>
        </p:spPr>
        <p:txBody>
          <a:bodyPr/>
          <a:lstStyle/>
          <a:p>
            <a:pPr eaLnBrk="1" hangingPunct="1"/>
            <a:r>
              <a:rPr lang="es-PE" altLang="es-PE" sz="2800"/>
              <a:t>Añade o inserta una nueva fila a una tabla</a:t>
            </a:r>
            <a:endParaRPr lang="es-ES" altLang="es-PE" sz="2800"/>
          </a:p>
        </p:txBody>
      </p:sp>
      <p:graphicFrame>
        <p:nvGraphicFramePr>
          <p:cNvPr id="135263" name="Group 95"/>
          <p:cNvGraphicFramePr>
            <a:graphicFrameLocks noGrp="1"/>
          </p:cNvGraphicFramePr>
          <p:nvPr/>
        </p:nvGraphicFramePr>
        <p:xfrm>
          <a:off x="609600" y="2514600"/>
          <a:ext cx="6096000" cy="1951039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Numero_orden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Fecha_colocacion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Fecha_llenado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Numero_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Embarques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Id_cliente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5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024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12-MAY-89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10-MAY-89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08456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5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127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O1-JUN-99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25-APR-99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56434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5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990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04-JUL-98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02-JUL-98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12373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5204" name="Group 36"/>
          <p:cNvGraphicFramePr>
            <a:graphicFrameLocks noGrp="1"/>
          </p:cNvGraphicFramePr>
          <p:nvPr/>
        </p:nvGraphicFramePr>
        <p:xfrm>
          <a:off x="1524000" y="1905000"/>
          <a:ext cx="6096000" cy="381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564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04-MAR-03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02-MAR-03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76544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266" name="Group 98"/>
          <p:cNvGraphicFramePr>
            <a:graphicFrameLocks noGrp="1"/>
          </p:cNvGraphicFramePr>
          <p:nvPr/>
        </p:nvGraphicFramePr>
        <p:xfrm>
          <a:off x="2590800" y="4114800"/>
          <a:ext cx="6096000" cy="24257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7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Numero_orden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fecha_colocacion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Fecha_llenado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Numero_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Embarques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Id_cliente</a:t>
                      </a:r>
                      <a:endParaRPr kumimoji="0" lang="es-E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024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12-MAY-89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10-MAY-89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08456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127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O1-JUN-99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25-APR-99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56434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990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04-JUL-98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02-JUL-98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12373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564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04-MAR-03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02-MAR-03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76544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5976" name="AutoShape 88"/>
          <p:cNvCxnSpPr>
            <a:cxnSpLocks noChangeShapeType="1"/>
          </p:cNvCxnSpPr>
          <p:nvPr/>
        </p:nvCxnSpPr>
        <p:spPr bwMode="auto">
          <a:xfrm rot="-5400000" flipH="1" flipV="1">
            <a:off x="762000" y="1738313"/>
            <a:ext cx="609600" cy="914400"/>
          </a:xfrm>
          <a:prstGeom prst="curvedConnector3">
            <a:avLst>
              <a:gd name="adj1" fmla="val 25778"/>
            </a:avLst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t"/>
          <a:lstStyle/>
          <a:p>
            <a:pPr eaLnBrk="1" hangingPunct="1"/>
            <a:r>
              <a:rPr lang="es-ES_tradnl" altLang="es-PE"/>
              <a:t>INSERT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3109913"/>
            <a:ext cx="7772400" cy="3452812"/>
          </a:xfrm>
        </p:spPr>
        <p:txBody>
          <a:bodyPr lIns="92075" tIns="46038" rIns="92075" bIns="46038">
            <a:spAutoFit/>
          </a:bodyPr>
          <a:lstStyle/>
          <a:p>
            <a:pPr algn="just" eaLnBrk="1" hangingPunct="1"/>
            <a:r>
              <a:rPr lang="es-ES_tradnl" altLang="es-PE" sz="2600"/>
              <a:t>Todos los campos NOT NULL deben ingresarse</a:t>
            </a:r>
          </a:p>
          <a:p>
            <a:pPr algn="just" eaLnBrk="1" hangingPunct="1"/>
            <a:r>
              <a:rPr lang="es-ES_tradnl" altLang="es-PE" sz="2600"/>
              <a:t>Se puede especificar la elección de los campos a ingresar en cada registro, pero debe considerarse la restricción de dominio NOT NULL (obligatoria)</a:t>
            </a:r>
          </a:p>
          <a:p>
            <a:pPr algn="just" eaLnBrk="1" hangingPunct="1"/>
            <a:r>
              <a:rPr lang="es-ES_tradnl" altLang="es-PE" sz="2600"/>
              <a:t>El valor NULL para un campo es valido siempre y cuando tenga restricción de dominio NOT NULL.</a:t>
            </a:r>
            <a:endParaRPr lang="es-ES_tradnl" altLang="es-PE" sz="2600" i="1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379538" y="1954213"/>
            <a:ext cx="7045325" cy="1143000"/>
          </a:xfrm>
          <a:prstGeom prst="rect">
            <a:avLst/>
          </a:prstGeom>
          <a:solidFill>
            <a:srgbClr val="FFEECD"/>
          </a:solidFill>
          <a:ln w="12700">
            <a:solidFill>
              <a:srgbClr val="FFEECD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s-PE" sz="2400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1908175" y="2205038"/>
            <a:ext cx="57546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506413">
              <a:defRPr/>
            </a:pPr>
            <a:r>
              <a:rPr lang="es-ES_tradnl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INSERT INTO </a:t>
            </a:r>
            <a:r>
              <a:rPr lang="es-ES_tradnl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table</a:t>
            </a:r>
            <a:r>
              <a:rPr lang="es-ES_tradnl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[</a:t>
            </a:r>
            <a:r>
              <a:rPr lang="es-ES_tradnl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column</a:t>
            </a:r>
            <a:r>
              <a:rPr lang="es-ES_tradnl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</a:t>
            </a:r>
            <a:r>
              <a:rPr lang="es-ES_tradnl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column</a:t>
            </a:r>
            <a:r>
              <a:rPr lang="es-ES_tradnl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...]</a:t>
            </a:r>
            <a:r>
              <a:rPr lang="es-ES_tradnl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</a:p>
          <a:p>
            <a:pPr defTabSz="506413">
              <a:defRPr/>
            </a:pPr>
            <a:r>
              <a:rPr lang="es-ES_tradnl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VALUES	 </a:t>
            </a:r>
            <a:r>
              <a:rPr lang="es-ES_tradnl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es-ES_tradnl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column</a:t>
            </a:r>
            <a:r>
              <a:rPr lang="es-ES_tradnl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</a:t>
            </a:r>
            <a:r>
              <a:rPr lang="es-ES_tradnl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column</a:t>
            </a:r>
            <a:r>
              <a:rPr lang="es-ES_tradnl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...);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PE"/>
              <a:t>Ejemplos de INSERT</a:t>
            </a:r>
            <a:endParaRPr lang="en-US" altLang="es-PE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70138"/>
            <a:ext cx="7772400" cy="4114800"/>
          </a:xfrm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endParaRPr lang="en-US" altLang="es-PE" sz="120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s-PE" sz="1200"/>
              <a:t>CREATE TABLE cliente</a:t>
            </a:r>
          </a:p>
          <a:p>
            <a:pPr marL="1257300" lvl="2" indent="-342900" eaLnBrk="1" hangingPunct="1">
              <a:lnSpc>
                <a:spcPct val="80000"/>
              </a:lnSpc>
              <a:buFontTx/>
              <a:buNone/>
            </a:pPr>
            <a:r>
              <a:rPr lang="en-US" altLang="es-PE" sz="1200"/>
              <a:t>(codigo_cliente NUMBER(5) </a:t>
            </a:r>
            <a:r>
              <a:rPr lang="en-US" altLang="es-PE" sz="1200">
                <a:solidFill>
                  <a:srgbClr val="FF9933"/>
                </a:solidFill>
              </a:rPr>
              <a:t>PRIMARY KEY</a:t>
            </a:r>
            <a:r>
              <a:rPr lang="en-US" altLang="es-PE" sz="1200"/>
              <a:t>,</a:t>
            </a:r>
          </a:p>
          <a:p>
            <a:pPr marL="1257300" lvl="2" indent="-342900" eaLnBrk="1" hangingPunct="1">
              <a:lnSpc>
                <a:spcPct val="80000"/>
              </a:lnSpc>
              <a:buFontTx/>
              <a:buNone/>
            </a:pPr>
            <a:r>
              <a:rPr lang="en-US" altLang="es-PE" sz="1200"/>
              <a:t> nombre 	  VARCHAR2(25) NOT NULL,</a:t>
            </a:r>
          </a:p>
          <a:p>
            <a:pPr marL="1257300" lvl="2" indent="-342900" eaLnBrk="1" hangingPunct="1">
              <a:lnSpc>
                <a:spcPct val="80000"/>
              </a:lnSpc>
              <a:buFontTx/>
              <a:buNone/>
            </a:pPr>
            <a:r>
              <a:rPr lang="en-US" altLang="es-PE" sz="1200"/>
              <a:t> apellido 	  VARCHAR2(50) NOT NULL,</a:t>
            </a:r>
          </a:p>
          <a:p>
            <a:pPr marL="1257300" lvl="2" indent="-342900" eaLnBrk="1" hangingPunct="1">
              <a:lnSpc>
                <a:spcPct val="80000"/>
              </a:lnSpc>
              <a:buFontTx/>
              <a:buNone/>
            </a:pPr>
            <a:r>
              <a:rPr lang="en-US" altLang="es-PE" sz="1200"/>
              <a:t> telefono 	  VARCHAR2(10) NOT NULL) 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es-PE" sz="1200" b="1" i="1"/>
          </a:p>
          <a:p>
            <a:pPr marL="457200" indent="-4572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s-ES" altLang="es-PE" sz="1200"/>
              <a:t>CREATE TABLE orden_pedido 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s-ES" altLang="es-PE" sz="1200"/>
              <a:t>	    	(numero_orden 	NUMBER(7) </a:t>
            </a:r>
            <a:r>
              <a:rPr lang="es-ES" altLang="es-PE" sz="1200">
                <a:solidFill>
                  <a:srgbClr val="FF9933"/>
                </a:solidFill>
              </a:rPr>
              <a:t>PRIMARY KEY,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s-ES" altLang="es-PE" sz="1200">
                <a:solidFill>
                  <a:srgbClr val="FF9933"/>
                </a:solidFill>
              </a:rPr>
              <a:t>		 </a:t>
            </a:r>
            <a:r>
              <a:rPr lang="es-ES" altLang="es-PE" sz="1200"/>
              <a:t>fecha_colocación	DATE,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s-ES" altLang="es-PE" sz="1200"/>
              <a:t>     		 fecha_llenado		DATE,</a:t>
            </a:r>
          </a:p>
          <a:p>
            <a:pPr marL="457200" indent="-4572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s-ES" altLang="es-PE" sz="1200"/>
              <a:t>		 numero_embarques	NUMBER(5), </a:t>
            </a:r>
            <a:br>
              <a:rPr lang="es-ES" altLang="es-PE" sz="1200"/>
            </a:br>
            <a:r>
              <a:rPr lang="es-ES" altLang="es-PE" sz="1200"/>
              <a:t>     	 id_cliente		NUMBER(7)</a:t>
            </a:r>
            <a:r>
              <a:rPr lang="es-ES" altLang="es-PE" sz="1200">
                <a:solidFill>
                  <a:schemeClr val="accent1"/>
                </a:solidFill>
              </a:rPr>
              <a:t> </a:t>
            </a:r>
            <a:r>
              <a:rPr lang="es-ES" altLang="es-PE" sz="1200">
                <a:solidFill>
                  <a:srgbClr val="FF9933"/>
                </a:solidFill>
              </a:rPr>
              <a:t>REFERENCES  CLIENTE );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es-PE" sz="1200"/>
          </a:p>
        </p:txBody>
      </p:sp>
      <p:sp>
        <p:nvSpPr>
          <p:cNvPr id="168964" name="Text Box 5"/>
          <p:cNvSpPr txBox="1">
            <a:spLocks noChangeArrowheads="1"/>
          </p:cNvSpPr>
          <p:nvPr/>
        </p:nvSpPr>
        <p:spPr bwMode="auto">
          <a:xfrm>
            <a:off x="611188" y="2032000"/>
            <a:ext cx="62039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PE" sz="1800" b="1" i="1">
                <a:latin typeface="Times New Roman" panose="02020603050405020304" pitchFamily="18" charset="0"/>
              </a:rPr>
              <a:t>Insertar la orden de pedido # 555 para el cliente JOSE PARDO.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s-PE" sz="2400">
              <a:latin typeface="Times New Roman" panose="02020603050405020304" pitchFamily="18" charset="0"/>
            </a:endParaRP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596900" y="5157788"/>
            <a:ext cx="7288213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600">
                <a:latin typeface="Times New Roman" panose="02020603050405020304" pitchFamily="18" charset="0"/>
              </a:rPr>
              <a:t>INSERT INTO cliente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600">
                <a:latin typeface="Times New Roman" panose="02020603050405020304" pitchFamily="18" charset="0"/>
              </a:rPr>
              <a:t>	VALUES (1, ‘JOSE’, ‘PARDO’, ’01-4414896’);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s-PE" sz="16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600">
                <a:latin typeface="Times New Roman" panose="02020603050405020304" pitchFamily="18" charset="0"/>
              </a:rPr>
              <a:t>INSERT INTO orden_pedido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1600">
                <a:latin typeface="Times New Roman" panose="02020603050405020304" pitchFamily="18" charset="0"/>
              </a:rPr>
              <a:t>	VALUES (555, ‘25-OCT-07’, ’05-OCT-07’, 5, 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s-PE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3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3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3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3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3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3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altLang="es-PE"/>
              <a:t>UPDATE</a:t>
            </a:r>
            <a:endParaRPr lang="es-ES" altLang="es-PE"/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876300" y="1219200"/>
            <a:ext cx="7772400" cy="4114800"/>
          </a:xfrm>
        </p:spPr>
        <p:txBody>
          <a:bodyPr/>
          <a:lstStyle/>
          <a:p>
            <a:pPr eaLnBrk="1" hangingPunct="1"/>
            <a:r>
              <a:rPr lang="es-PE" altLang="es-PE"/>
              <a:t>Modifica el valor de un campo existente</a:t>
            </a:r>
            <a:endParaRPr lang="es-ES" altLang="es-PE"/>
          </a:p>
        </p:txBody>
      </p:sp>
      <p:graphicFrame>
        <p:nvGraphicFramePr>
          <p:cNvPr id="138317" name="Group 77"/>
          <p:cNvGraphicFramePr>
            <a:graphicFrameLocks noGrp="1"/>
          </p:cNvGraphicFramePr>
          <p:nvPr/>
        </p:nvGraphicFramePr>
        <p:xfrm>
          <a:off x="609600" y="2133600"/>
          <a:ext cx="6096000" cy="2033589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Numerp_orden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fecha_colocació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Fecha_llenado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Numero_Embarques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Id_cliente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024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12-MAY-89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10-MAY-89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08456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127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O1-JUN-99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25-APR-99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56434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990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04-JUL-98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02-JUL-98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12373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8318" name="Group 78"/>
          <p:cNvGraphicFramePr>
            <a:graphicFrameLocks noGrp="1"/>
          </p:cNvGraphicFramePr>
          <p:nvPr/>
        </p:nvGraphicFramePr>
        <p:xfrm>
          <a:off x="2590800" y="3733800"/>
          <a:ext cx="6096000" cy="250825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Numerp_orden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fecha_colocació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Fecha_llenado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Numero_Embarques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Id_cliente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024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12-MAY-89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10-MAY-89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08456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127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O1-JUN-99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25-APR-99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56434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990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04-JUL-98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02-JUL-98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12373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564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04-MAR-03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02-MAR-03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76544</a:t>
                      </a:r>
                      <a:endParaRPr kumimoji="0" lang="es-E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0058" name="Oval 74"/>
          <p:cNvSpPr>
            <a:spLocks noChangeArrowheads="1"/>
          </p:cNvSpPr>
          <p:nvPr/>
        </p:nvSpPr>
        <p:spPr bwMode="auto">
          <a:xfrm>
            <a:off x="4114800" y="3200400"/>
            <a:ext cx="1295400" cy="4572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s-PE" sz="2400">
              <a:latin typeface="Times New Roman" panose="02020603050405020304" pitchFamily="18" charset="0"/>
            </a:endParaRPr>
          </a:p>
        </p:txBody>
      </p:sp>
      <p:sp>
        <p:nvSpPr>
          <p:cNvPr id="170059" name="Oval 75"/>
          <p:cNvSpPr>
            <a:spLocks noChangeArrowheads="1"/>
          </p:cNvSpPr>
          <p:nvPr/>
        </p:nvSpPr>
        <p:spPr bwMode="auto">
          <a:xfrm>
            <a:off x="6096000" y="4800600"/>
            <a:ext cx="1295400" cy="4572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s-PE" sz="2400">
              <a:latin typeface="Times New Roman" panose="02020603050405020304" pitchFamily="18" charset="0"/>
            </a:endParaRPr>
          </a:p>
        </p:txBody>
      </p:sp>
      <p:cxnSp>
        <p:nvCxnSpPr>
          <p:cNvPr id="170060" name="AutoShape 76"/>
          <p:cNvCxnSpPr>
            <a:cxnSpLocks noChangeShapeType="1"/>
            <a:stCxn id="170059" idx="0"/>
            <a:endCxn id="170058" idx="6"/>
          </p:cNvCxnSpPr>
          <p:nvPr/>
        </p:nvCxnSpPr>
        <p:spPr bwMode="auto">
          <a:xfrm rot="5400000" flipH="1">
            <a:off x="5419725" y="3448050"/>
            <a:ext cx="1343025" cy="1304925"/>
          </a:xfrm>
          <a:prstGeom prst="curvedConnector2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t"/>
          <a:lstStyle/>
          <a:p>
            <a:pPr eaLnBrk="1" hangingPunct="1"/>
            <a:r>
              <a:rPr lang="es-ES_tradnl" altLang="es-PE"/>
              <a:t>UPDATE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3357563"/>
            <a:ext cx="7772400" cy="2825750"/>
          </a:xfrm>
        </p:spPr>
        <p:txBody>
          <a:bodyPr lIns="92075" tIns="46038" rIns="92075" bIns="46038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s-ES_tradnl" altLang="es-PE" sz="2400"/>
              <a:t>Actualiza en todas las filas de un campo dado perteneciente a una tabla, asignándole un valor predeterminado o el resultado de una operación aritmética sobre otro(s) campo(s)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altLang="es-PE" sz="2400"/>
              <a:t>Puede elegirse solo algunas filas de una tabla para actualizarlas con la cláusula WHERE a través de una o mas condiciones enlazadas por los conectores lógicos AND|OR|NOT.</a:t>
            </a:r>
            <a:endParaRPr lang="es-ES_tradnl" altLang="es-PE" sz="2400" i="1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187450" y="1931988"/>
            <a:ext cx="7045325" cy="1244600"/>
          </a:xfrm>
          <a:prstGeom prst="rect">
            <a:avLst/>
          </a:prstGeom>
          <a:solidFill>
            <a:srgbClr val="FFEECD"/>
          </a:solidFill>
          <a:ln w="12700">
            <a:solidFill>
              <a:srgbClr val="FFEECD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1346200" y="2033588"/>
            <a:ext cx="5508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506413">
              <a:defRPr/>
            </a:pPr>
            <a:r>
              <a:rPr lang="es-ES_tradnl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UPDATE	</a:t>
            </a:r>
            <a:r>
              <a:rPr lang="es-ES_tradnl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table</a:t>
            </a:r>
            <a:r>
              <a:rPr lang="es-ES_tradnl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</a:p>
          <a:p>
            <a:pPr defTabSz="506413">
              <a:defRPr/>
            </a:pPr>
            <a:r>
              <a:rPr lang="es-ES_tradnl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SET	</a:t>
            </a:r>
            <a:r>
              <a:rPr lang="es-ES_tradnl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column = new_value | calculation</a:t>
            </a:r>
          </a:p>
          <a:p>
            <a:pPr defTabSz="506413">
              <a:defRPr/>
            </a:pPr>
            <a:r>
              <a:rPr lang="es-ES_tradnl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[WHERE condition {AND|or} condition...]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2663" y="765175"/>
            <a:ext cx="7772400" cy="1143000"/>
          </a:xfrm>
        </p:spPr>
        <p:txBody>
          <a:bodyPr/>
          <a:lstStyle/>
          <a:p>
            <a:pPr algn="l" eaLnBrk="1" hangingPunct="1"/>
            <a:r>
              <a:rPr lang="es-MX" altLang="es-PE">
                <a:ea typeface="HG Mincho Light J"/>
                <a:cs typeface="Tahoma" panose="020B0604030504040204" pitchFamily="34" charset="0"/>
              </a:rPr>
              <a:t>Introducción a SQL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2924175"/>
            <a:ext cx="8253412" cy="1701800"/>
          </a:xfrm>
        </p:spPr>
        <p:txBody>
          <a:bodyPr anchor="ctr" anchorCtr="1">
            <a:spAutoFit/>
          </a:bodyPr>
          <a:lstStyle/>
          <a:p>
            <a:pPr marL="95250" algn="ctr" eaLnBrk="1" hangingPunct="1">
              <a:buFont typeface="Wingdings" panose="05000000000000000000" pitchFamily="2" charset="2"/>
              <a:buNone/>
            </a:pPr>
            <a:r>
              <a:rPr lang="es-MX" altLang="es-PE" sz="4800">
                <a:ea typeface="HG Mincho Light J"/>
                <a:cs typeface="Tahoma" panose="020B0604030504040204" pitchFamily="34" charset="0"/>
              </a:rPr>
              <a:t>¿Qué significa SQL?</a:t>
            </a:r>
          </a:p>
          <a:p>
            <a:pPr marL="95250" algn="ctr" eaLnBrk="1" hangingPunct="1">
              <a:buFont typeface="Wingdings" panose="05000000000000000000" pitchFamily="2" charset="2"/>
              <a:buNone/>
            </a:pPr>
            <a:r>
              <a:rPr lang="es-MX" altLang="es-PE" sz="4800">
                <a:ea typeface="HG Mincho Light J"/>
                <a:cs typeface="Tahoma" panose="020B0604030504040204" pitchFamily="34" charset="0"/>
              </a:rPr>
              <a:t>¿Qué es el SQL?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PE"/>
              <a:t>Ejemplos de UPDATE</a:t>
            </a:r>
            <a:endParaRPr lang="en-US" altLang="es-PE"/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706438" y="2060575"/>
            <a:ext cx="80629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PE" sz="2000" b="1" i="1"/>
              <a:t>La orden de pedido # 555 va a tener 3 embarques en lugar de 5.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s-PE" sz="2000" b="1" i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PE" sz="2400"/>
              <a:t>UPDATE orden_pedido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PE" sz="2400"/>
              <a:t>SET numero_embarques =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PE" sz="2400"/>
              <a:t>WHERE numero_orden = 555;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s-PE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PE" sz="1800" b="1" i="1"/>
              <a:t>El nuevo número de teléfono del cliente JOSE PARDO es 01-4367788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s-PE" sz="2000" b="1" i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PE" sz="2400"/>
              <a:t>UPDATE cliente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PE" sz="2400"/>
              <a:t>SET telefono = </a:t>
            </a:r>
            <a:r>
              <a:rPr lang="en-US" altLang="es-PE" sz="2400">
                <a:latin typeface="Arial Narrow" panose="020B0606020202030204" pitchFamily="34" charset="0"/>
              </a:rPr>
              <a:t>’</a:t>
            </a:r>
            <a:r>
              <a:rPr lang="en-US" altLang="es-PE" sz="2400"/>
              <a:t>01-4367788</a:t>
            </a:r>
            <a:r>
              <a:rPr lang="en-US" altLang="es-PE" sz="2400">
                <a:latin typeface="Arial Narrow" panose="020B0606020202030204" pitchFamily="34" charset="0"/>
              </a:rPr>
              <a:t>’</a:t>
            </a:r>
            <a:endParaRPr lang="en-US" altLang="es-PE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PE" sz="2400"/>
              <a:t>WHERE codigo_cliente = 1;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altLang="es-PE"/>
              <a:t>DELETE</a:t>
            </a:r>
            <a:endParaRPr lang="es-ES" altLang="es-PE"/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28725"/>
            <a:ext cx="7772400" cy="4114800"/>
          </a:xfrm>
        </p:spPr>
        <p:txBody>
          <a:bodyPr/>
          <a:lstStyle/>
          <a:p>
            <a:pPr eaLnBrk="1" hangingPunct="1"/>
            <a:r>
              <a:rPr lang="es-PE" altLang="es-PE"/>
              <a:t>Elimina una o más filas de una tabla</a:t>
            </a:r>
            <a:endParaRPr lang="es-ES" altLang="es-PE"/>
          </a:p>
        </p:txBody>
      </p:sp>
      <p:graphicFrame>
        <p:nvGraphicFramePr>
          <p:cNvPr id="141316" name="Group 4"/>
          <p:cNvGraphicFramePr>
            <a:graphicFrameLocks noGrp="1"/>
          </p:cNvGraphicFramePr>
          <p:nvPr/>
        </p:nvGraphicFramePr>
        <p:xfrm>
          <a:off x="2743200" y="1981200"/>
          <a:ext cx="6096000" cy="32067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564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04-MAR-03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02-MAR-03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76544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330" name="Group 18"/>
          <p:cNvGraphicFramePr>
            <a:graphicFrameLocks noGrp="1"/>
          </p:cNvGraphicFramePr>
          <p:nvPr/>
        </p:nvGraphicFramePr>
        <p:xfrm>
          <a:off x="228600" y="2438400"/>
          <a:ext cx="6096000" cy="250825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Numerp_orden</a:t>
                      </a:r>
                      <a:endParaRPr kumimoji="0" lang="es-E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fecha_colocació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Fecha_llenado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Numero_Embarques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Id_cliente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024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12-MAY-89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10-MAY-89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08456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127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O1-JUN-99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25-APR-99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56434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990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04-JUL-98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02-JUL-98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12373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564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04-MAR-03</a:t>
                      </a:r>
                      <a:endParaRPr kumimoji="0" lang="es-E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02-MAR-03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76544</a:t>
                      </a:r>
                      <a:endParaRPr kumimoji="0" lang="es-E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1368" name="Group 56"/>
          <p:cNvGraphicFramePr>
            <a:graphicFrameLocks noGrp="1"/>
          </p:cNvGraphicFramePr>
          <p:nvPr/>
        </p:nvGraphicFramePr>
        <p:xfrm>
          <a:off x="2667000" y="4419600"/>
          <a:ext cx="6096000" cy="2033589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Numerp_orden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fecha_colocació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Fecha_llenado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Numero_Embarques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Id_cliente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024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12-MAY-89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10-MAY-89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08456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127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O1-JUN-99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25-APR-99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56434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990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04-JUL-98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02-JUL-98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12373</a:t>
                      </a:r>
                      <a:endParaRPr kumimoji="0" lang="es-E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168" name="Line 88"/>
          <p:cNvSpPr>
            <a:spLocks noChangeShapeType="1"/>
          </p:cNvSpPr>
          <p:nvPr/>
        </p:nvSpPr>
        <p:spPr bwMode="auto">
          <a:xfrm flipV="1">
            <a:off x="228600" y="1981200"/>
            <a:ext cx="2514600" cy="2895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174169" name="Line 89"/>
          <p:cNvSpPr>
            <a:spLocks noChangeShapeType="1"/>
          </p:cNvSpPr>
          <p:nvPr/>
        </p:nvSpPr>
        <p:spPr bwMode="auto">
          <a:xfrm flipV="1">
            <a:off x="228600" y="2286000"/>
            <a:ext cx="8610600" cy="2590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t"/>
          <a:lstStyle/>
          <a:p>
            <a:pPr eaLnBrk="1" hangingPunct="1"/>
            <a:r>
              <a:rPr lang="es-ES_tradnl" altLang="es-PE"/>
              <a:t>DELETE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3357563"/>
            <a:ext cx="7772400" cy="2763837"/>
          </a:xfrm>
        </p:spPr>
        <p:txBody>
          <a:bodyPr lIns="92075" tIns="46038" rIns="92075" bIns="46038">
            <a:spAutoFit/>
          </a:bodyPr>
          <a:lstStyle/>
          <a:p>
            <a:pPr algn="just" eaLnBrk="1" hangingPunct="1"/>
            <a:r>
              <a:rPr lang="es-ES_tradnl" altLang="es-PE" sz="2800"/>
              <a:t>Elimina una o más filas de una tabla</a:t>
            </a:r>
          </a:p>
          <a:p>
            <a:pPr algn="just" eaLnBrk="1" hangingPunct="1"/>
            <a:r>
              <a:rPr lang="es-ES_tradnl" altLang="es-PE" sz="2800"/>
              <a:t>Puede elegirse solo algunas filas de una tabla para eliminarlas con la cláusula WHERE a través de una o mas condiciones enlazadas por los conectores lógicos AND|OR|NOT.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190625" y="2085975"/>
            <a:ext cx="7045325" cy="935038"/>
          </a:xfrm>
          <a:prstGeom prst="rect">
            <a:avLst/>
          </a:prstGeom>
          <a:solidFill>
            <a:srgbClr val="FFEECD"/>
          </a:solidFill>
          <a:ln w="12700">
            <a:solidFill>
              <a:srgbClr val="FFEECD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s-PE" sz="2400"/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1377950" y="2259013"/>
            <a:ext cx="5508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506413">
              <a:defRPr/>
            </a:pPr>
            <a:r>
              <a:rPr lang="es-ES_tradnl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DELETE	FROM	</a:t>
            </a:r>
            <a:r>
              <a:rPr lang="es-ES_tradnl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table</a:t>
            </a:r>
          </a:p>
          <a:p>
            <a:pPr defTabSz="506413">
              <a:defRPr/>
            </a:pPr>
            <a:r>
              <a:rPr lang="es-ES_tradnl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[WHERE condition {AND|or} condition...]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PE"/>
              <a:t>Ejemplo de DELETE</a:t>
            </a:r>
            <a:endParaRPr lang="en-US" altLang="es-PE"/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s-PE" sz="2400" b="1" i="1"/>
              <a:t>El cliente ha decidido eliminar su orden de pedido # 555.</a:t>
            </a:r>
          </a:p>
          <a:p>
            <a:pPr eaLnBrk="1" hangingPunct="1">
              <a:buFontTx/>
              <a:buNone/>
            </a:pPr>
            <a:endParaRPr lang="en-US" altLang="es-PE" sz="2400" b="1" i="1"/>
          </a:p>
          <a:p>
            <a:pPr eaLnBrk="1" hangingPunct="1">
              <a:buFontTx/>
              <a:buNone/>
            </a:pPr>
            <a:r>
              <a:rPr lang="en-US" altLang="es-PE" sz="2800"/>
              <a:t>DELETE FROM orden_pedido</a:t>
            </a:r>
          </a:p>
          <a:p>
            <a:pPr eaLnBrk="1" hangingPunct="1">
              <a:buFontTx/>
              <a:buNone/>
            </a:pPr>
            <a:r>
              <a:rPr lang="en-US" altLang="es-PE" sz="2800"/>
              <a:t>WHERE numero_orden = 555;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t"/>
          <a:lstStyle/>
          <a:p>
            <a:pPr eaLnBrk="1" hangingPunct="1"/>
            <a:r>
              <a:rPr lang="es-ES_tradnl" altLang="es-PE"/>
              <a:t>SELECT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763588" y="3357563"/>
            <a:ext cx="7772400" cy="3213100"/>
          </a:xfrm>
        </p:spPr>
        <p:txBody>
          <a:bodyPr lIns="92075" tIns="46038" rIns="92075" bIns="46038">
            <a:sp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s-ES_tradnl" altLang="es-PE" sz="2600"/>
              <a:t>Muestra todas la filas de una tabla</a:t>
            </a:r>
          </a:p>
          <a:p>
            <a:pPr algn="just" eaLnBrk="1" hangingPunct="1">
              <a:lnSpc>
                <a:spcPct val="80000"/>
              </a:lnSpc>
            </a:pPr>
            <a:r>
              <a:rPr lang="es-ES_tradnl" altLang="es-PE" sz="2600"/>
              <a:t>Puede elegirse mostrar solo algunas filas de una tabla con la cláusula WHERE a través de una o mas condiciones enlazadas por los conectores lógicos AND|OR|NOT</a:t>
            </a:r>
          </a:p>
          <a:p>
            <a:pPr algn="just" eaLnBrk="1" hangingPunct="1">
              <a:lnSpc>
                <a:spcPct val="80000"/>
              </a:lnSpc>
            </a:pPr>
            <a:r>
              <a:rPr lang="es-ES_tradnl" altLang="es-PE" sz="2600"/>
              <a:t>Se utiliza ALL o * para mostrar </a:t>
            </a:r>
            <a:r>
              <a:rPr lang="es-ES_tradnl" altLang="es-PE" sz="2600" u="sng"/>
              <a:t>todos</a:t>
            </a:r>
            <a:r>
              <a:rPr lang="es-ES_tradnl" altLang="es-PE" sz="2600"/>
              <a:t> los campos o columnas de una tabla</a:t>
            </a:r>
          </a:p>
          <a:p>
            <a:pPr algn="just" eaLnBrk="1" hangingPunct="1">
              <a:lnSpc>
                <a:spcPct val="80000"/>
              </a:lnSpc>
            </a:pPr>
            <a:r>
              <a:rPr lang="es-ES_tradnl" altLang="es-PE" sz="2600"/>
              <a:t>Se utiliza DISTINCT para mostrar </a:t>
            </a:r>
            <a:r>
              <a:rPr lang="en-US" altLang="es-PE" sz="2600"/>
              <a:t>valores diferentes, sin duplicados.</a:t>
            </a:r>
            <a:endParaRPr lang="es-ES_tradnl" altLang="es-PE" sz="260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049338" y="1976438"/>
            <a:ext cx="7045325" cy="1112837"/>
          </a:xfrm>
          <a:prstGeom prst="rect">
            <a:avLst/>
          </a:prstGeom>
          <a:solidFill>
            <a:srgbClr val="FFEECD"/>
          </a:solidFill>
          <a:ln w="12700">
            <a:solidFill>
              <a:srgbClr val="FFEECD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s-PE" sz="2400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1236663" y="2149475"/>
            <a:ext cx="5838825" cy="915988"/>
          </a:xfrm>
          <a:prstGeom prst="rect">
            <a:avLst/>
          </a:prstGeom>
          <a:solidFill>
            <a:srgbClr val="FFEECD"/>
          </a:solidFill>
          <a:ln w="9525">
            <a:solidFill>
              <a:srgbClr val="FFEECD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defTabSz="506413">
              <a:defRPr/>
            </a:pPr>
            <a:r>
              <a:rPr lang="es-ES_tradnl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SELECT	ALL|*|DISTINCT|(</a:t>
            </a:r>
            <a:r>
              <a:rPr lang="es-ES_tradnl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column, column...)</a:t>
            </a:r>
            <a:endParaRPr lang="es-ES_tradnl" sz="18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defTabSz="506413">
              <a:defRPr/>
            </a:pPr>
            <a:r>
              <a:rPr lang="es-ES_tradnl" sz="18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FROM   </a:t>
            </a:r>
            <a:r>
              <a:rPr lang="es-ES_tradnl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table</a:t>
            </a:r>
          </a:p>
          <a:p>
            <a:pPr defTabSz="506413">
              <a:defRPr/>
            </a:pPr>
            <a:r>
              <a:rPr lang="es-ES_tradnl" sz="180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[WHERE condition {AND|or} condition...]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1187450" y="1277938"/>
            <a:ext cx="73453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2400">
                <a:latin typeface="Times New Roman" panose="02020603050405020304" pitchFamily="18" charset="0"/>
              </a:rPr>
              <a:t>Permite consultar la data contenida en una tabla</a:t>
            </a:r>
            <a:endParaRPr lang="es-ES" altLang="es-PE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PE"/>
              <a:t>Ejemplos de SELECT</a:t>
            </a:r>
            <a:endParaRPr lang="en-US" altLang="es-PE"/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PE" sz="2400"/>
              <a:t>SELECT ALL FROM orden_pedido;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s-PE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PE" sz="2400"/>
              <a:t>SELECT * FROM cliente;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s-PE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PE" sz="2400"/>
              <a:t>SELECT * FROM cliente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PE" sz="2400"/>
              <a:t>WHERE codigo_cliente 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s-PE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PE" sz="2400"/>
              <a:t>SELECT DISTINCT nombre FROM cliente;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s-PE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PE" sz="2400"/>
              <a:t>SELECT nombre, apellido FROM cliente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PE" sz="2400"/>
              <a:t>WHERE codigo_cliente 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s-PE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696913"/>
            <a:ext cx="7772400" cy="1143000"/>
          </a:xfrm>
        </p:spPr>
        <p:txBody>
          <a:bodyPr/>
          <a:lstStyle/>
          <a:p>
            <a:pPr algn="l" eaLnBrk="1" hangingPunct="1"/>
            <a:r>
              <a:rPr lang="es-MX" altLang="es-PE">
                <a:ea typeface="HG Mincho Light J"/>
                <a:cs typeface="Tahoma" panose="020B0604030504040204" pitchFamily="34" charset="0"/>
              </a:rPr>
              <a:t>Significado de SQL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2174875"/>
            <a:ext cx="8228012" cy="4525963"/>
          </a:xfrm>
        </p:spPr>
        <p:txBody>
          <a:bodyPr/>
          <a:lstStyle/>
          <a:p>
            <a:pPr marL="95250" eaLnBrk="1" hangingPunct="1"/>
            <a:r>
              <a:rPr lang="es-MX" altLang="es-PE">
                <a:ea typeface="HG Mincho Light J"/>
                <a:cs typeface="Tahoma" panose="020B0604030504040204" pitchFamily="34" charset="0"/>
              </a:rPr>
              <a:t>Ingles</a:t>
            </a:r>
          </a:p>
          <a:p>
            <a:pPr marL="95250" eaLnBrk="1" hangingPunct="1"/>
            <a:endParaRPr lang="es-MX" altLang="es-PE" i="1">
              <a:ea typeface="HG Mincho Light J"/>
              <a:cs typeface="Tahoma" panose="020B0604030504040204" pitchFamily="34" charset="0"/>
            </a:endParaRPr>
          </a:p>
          <a:p>
            <a:pPr marL="95250" eaLnBrk="1" hangingPunct="1"/>
            <a:endParaRPr lang="es-MX" altLang="es-PE" i="1">
              <a:ea typeface="HG Mincho Light J"/>
              <a:cs typeface="Tahoma" panose="020B0604030504040204" pitchFamily="34" charset="0"/>
            </a:endParaRPr>
          </a:p>
          <a:p>
            <a:pPr marL="95250" eaLnBrk="1" hangingPunct="1"/>
            <a:endParaRPr lang="es-MX" altLang="es-PE">
              <a:ea typeface="HG Mincho Light J"/>
              <a:cs typeface="Tahoma" panose="020B0604030504040204" pitchFamily="34" charset="0"/>
            </a:endParaRPr>
          </a:p>
          <a:p>
            <a:pPr marL="95250" eaLnBrk="1" hangingPunct="1"/>
            <a:r>
              <a:rPr lang="es-MX" altLang="es-PE">
                <a:ea typeface="HG Mincho Light J"/>
                <a:cs typeface="Tahoma" panose="020B0604030504040204" pitchFamily="34" charset="0"/>
              </a:rPr>
              <a:t>Español</a:t>
            </a:r>
          </a:p>
        </p:txBody>
      </p:sp>
      <p:sp>
        <p:nvSpPr>
          <p:cNvPr id="110596" name="Rectangle 5"/>
          <p:cNvSpPr>
            <a:spLocks noChangeArrowheads="1"/>
          </p:cNvSpPr>
          <p:nvPr/>
        </p:nvSpPr>
        <p:spPr bwMode="auto">
          <a:xfrm>
            <a:off x="1476375" y="3030538"/>
            <a:ext cx="7127875" cy="792162"/>
          </a:xfrm>
          <a:prstGeom prst="rect">
            <a:avLst/>
          </a:prstGeom>
          <a:solidFill>
            <a:srgbClr val="FFEE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2800" b="1" i="1">
                <a:ea typeface="HG Mincho Light J"/>
                <a:cs typeface="Tahoma" panose="020B0604030504040204" pitchFamily="34" charset="0"/>
              </a:rPr>
              <a:t>Structured Query Language</a:t>
            </a:r>
          </a:p>
        </p:txBody>
      </p:sp>
      <p:sp>
        <p:nvSpPr>
          <p:cNvPr id="110597" name="Rectangle 6"/>
          <p:cNvSpPr>
            <a:spLocks noChangeArrowheads="1"/>
          </p:cNvSpPr>
          <p:nvPr/>
        </p:nvSpPr>
        <p:spPr bwMode="auto">
          <a:xfrm>
            <a:off x="1476375" y="5300663"/>
            <a:ext cx="7127875" cy="792162"/>
          </a:xfrm>
          <a:prstGeom prst="rect">
            <a:avLst/>
          </a:prstGeom>
          <a:solidFill>
            <a:srgbClr val="FFEEC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2800" b="1" i="1">
                <a:ea typeface="HG Mincho Light J"/>
                <a:cs typeface="Tahoma" panose="020B0604030504040204" pitchFamily="34" charset="0"/>
              </a:rPr>
              <a:t>Lenguaje Estructurado de Consultas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AutoShape 34"/>
          <p:cNvSpPr>
            <a:spLocks noChangeArrowheads="1"/>
          </p:cNvSpPr>
          <p:nvPr/>
        </p:nvSpPr>
        <p:spPr bwMode="auto">
          <a:xfrm>
            <a:off x="7186613" y="4321175"/>
            <a:ext cx="1570037" cy="1797050"/>
          </a:xfrm>
          <a:prstGeom prst="roundRect">
            <a:avLst>
              <a:gd name="adj" fmla="val 8019"/>
            </a:avLst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C0C0C0">
                  <a:alpha val="39998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ea typeface="HG Mincho Light J"/>
              <a:cs typeface="Tahoma" panose="020B0604030504040204" pitchFamily="34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673100"/>
            <a:ext cx="7772400" cy="1143000"/>
          </a:xfrm>
        </p:spPr>
        <p:txBody>
          <a:bodyPr/>
          <a:lstStyle/>
          <a:p>
            <a:pPr algn="l" eaLnBrk="1" hangingPunct="1"/>
            <a:r>
              <a:rPr lang="es-MX" altLang="es-PE">
                <a:ea typeface="HG Mincho Light J"/>
                <a:cs typeface="Tahoma" panose="020B0604030504040204" pitchFamily="34" charset="0"/>
              </a:rPr>
              <a:t>¿Qué es SQL?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971675"/>
            <a:ext cx="7848600" cy="20653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s-MX" altLang="es-PE" sz="2800">
                <a:ea typeface="HG Mincho Light J"/>
                <a:cs typeface="Tahoma" panose="020B0604030504040204" pitchFamily="34" charset="0"/>
              </a:rPr>
              <a:t>Es un lenguaje de consulta y programación de bases de datos utilizado para la organización, acceso, consulta y gestión de bases de datos relacionales.</a:t>
            </a:r>
          </a:p>
        </p:txBody>
      </p:sp>
      <p:sp>
        <p:nvSpPr>
          <p:cNvPr id="112645" name="AutoShape 10"/>
          <p:cNvSpPr>
            <a:spLocks noChangeArrowheads="1"/>
          </p:cNvSpPr>
          <p:nvPr/>
        </p:nvSpPr>
        <p:spPr bwMode="auto">
          <a:xfrm>
            <a:off x="1293813" y="4090988"/>
            <a:ext cx="1906587" cy="2559050"/>
          </a:xfrm>
          <a:prstGeom prst="roundRect">
            <a:avLst>
              <a:gd name="adj" fmla="val 8019"/>
            </a:avLst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C0C0C0">
                  <a:alpha val="39998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ea typeface="HG Mincho Light J"/>
              <a:cs typeface="Tahoma" panose="020B0604030504040204" pitchFamily="34" charset="0"/>
            </a:endParaRPr>
          </a:p>
        </p:txBody>
      </p:sp>
      <p:sp>
        <p:nvSpPr>
          <p:cNvPr id="112646" name="Text Box 7"/>
          <p:cNvSpPr txBox="1">
            <a:spLocks noChangeArrowheads="1"/>
          </p:cNvSpPr>
          <p:nvPr/>
        </p:nvSpPr>
        <p:spPr bwMode="auto">
          <a:xfrm>
            <a:off x="152400" y="5095875"/>
            <a:ext cx="711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PE" sz="1200">
                <a:solidFill>
                  <a:srgbClr val="FF0000"/>
                </a:solidFill>
                <a:latin typeface="Verdana" panose="020B0604030504040204" pitchFamily="34" charset="0"/>
                <a:ea typeface="HG Mincho Light J"/>
                <a:cs typeface="Tahoma" panose="020B0604030504040204" pitchFamily="34" charset="0"/>
              </a:rPr>
              <a:t>Cliente</a:t>
            </a:r>
          </a:p>
        </p:txBody>
      </p:sp>
      <p:sp>
        <p:nvSpPr>
          <p:cNvPr id="112647" name="AutoShape 8"/>
          <p:cNvSpPr>
            <a:spLocks noChangeArrowheads="1"/>
          </p:cNvSpPr>
          <p:nvPr/>
        </p:nvSpPr>
        <p:spPr bwMode="auto">
          <a:xfrm>
            <a:off x="1503363" y="4165600"/>
            <a:ext cx="1528762" cy="592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99CCFF">
                  <a:alpha val="39998"/>
                </a:srgb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ea typeface="HG Mincho Light J"/>
              <a:cs typeface="Tahoma" panose="020B0604030504040204" pitchFamily="34" charset="0"/>
            </a:endParaRPr>
          </a:p>
        </p:txBody>
      </p:sp>
      <p:sp>
        <p:nvSpPr>
          <p:cNvPr id="112648" name="AutoShape 9"/>
          <p:cNvSpPr>
            <a:spLocks noChangeArrowheads="1"/>
          </p:cNvSpPr>
          <p:nvPr/>
        </p:nvSpPr>
        <p:spPr bwMode="auto">
          <a:xfrm>
            <a:off x="1520825" y="4186238"/>
            <a:ext cx="1503363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29999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1200">
                <a:ea typeface="HG Mincho Light J"/>
                <a:cs typeface="Tahoma" panose="020B0604030504040204" pitchFamily="34" charset="0"/>
              </a:rPr>
              <a:t>Aplicación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1200">
                <a:ea typeface="HG Mincho Light J"/>
                <a:cs typeface="Tahoma" panose="020B0604030504040204" pitchFamily="34" charset="0"/>
              </a:rPr>
              <a:t>del Cliente</a:t>
            </a:r>
          </a:p>
        </p:txBody>
      </p:sp>
      <p:sp>
        <p:nvSpPr>
          <p:cNvPr id="112649" name="AutoShape 12"/>
          <p:cNvSpPr>
            <a:spLocks noChangeArrowheads="1"/>
          </p:cNvSpPr>
          <p:nvPr/>
        </p:nvSpPr>
        <p:spPr bwMode="auto">
          <a:xfrm>
            <a:off x="1503363" y="4991100"/>
            <a:ext cx="1528762" cy="592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FFCCFF">
                  <a:alpha val="39998"/>
                </a:srgb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ea typeface="HG Mincho Light J"/>
              <a:cs typeface="Tahoma" panose="020B0604030504040204" pitchFamily="34" charset="0"/>
            </a:endParaRPr>
          </a:p>
        </p:txBody>
      </p:sp>
      <p:sp>
        <p:nvSpPr>
          <p:cNvPr id="112650" name="AutoShape 13"/>
          <p:cNvSpPr>
            <a:spLocks noChangeArrowheads="1"/>
          </p:cNvSpPr>
          <p:nvPr/>
        </p:nvSpPr>
        <p:spPr bwMode="auto">
          <a:xfrm>
            <a:off x="1520825" y="5011738"/>
            <a:ext cx="1503363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29999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1200">
                <a:ea typeface="HG Mincho Light J"/>
                <a:cs typeface="Tahoma" panose="020B0604030504040204" pitchFamily="34" charset="0"/>
              </a:rPr>
              <a:t>API’s de la BD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1200">
                <a:ea typeface="HG Mincho Light J"/>
                <a:cs typeface="Tahoma" panose="020B0604030504040204" pitchFamily="34" charset="0"/>
              </a:rPr>
              <a:t>(OLEDB, ODBC,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1200">
                <a:ea typeface="HG Mincho Light J"/>
                <a:cs typeface="Tahoma" panose="020B0604030504040204" pitchFamily="34" charset="0"/>
              </a:rPr>
              <a:t>Microsoft Jet, etc.)</a:t>
            </a:r>
          </a:p>
        </p:txBody>
      </p:sp>
      <p:sp>
        <p:nvSpPr>
          <p:cNvPr id="112651" name="AutoShape 14"/>
          <p:cNvSpPr>
            <a:spLocks noChangeArrowheads="1"/>
          </p:cNvSpPr>
          <p:nvPr/>
        </p:nvSpPr>
        <p:spPr bwMode="auto">
          <a:xfrm>
            <a:off x="1503363" y="5794375"/>
            <a:ext cx="1528762" cy="592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99CCFF">
                  <a:alpha val="39998"/>
                </a:srgb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ea typeface="HG Mincho Light J"/>
              <a:cs typeface="Tahoma" panose="020B0604030504040204" pitchFamily="34" charset="0"/>
            </a:endParaRPr>
          </a:p>
        </p:txBody>
      </p:sp>
      <p:sp>
        <p:nvSpPr>
          <p:cNvPr id="112652" name="AutoShape 15"/>
          <p:cNvSpPr>
            <a:spLocks noChangeArrowheads="1"/>
          </p:cNvSpPr>
          <p:nvPr/>
        </p:nvSpPr>
        <p:spPr bwMode="auto">
          <a:xfrm>
            <a:off x="1520825" y="5830888"/>
            <a:ext cx="1503363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29999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1200">
                <a:ea typeface="HG Mincho Light J"/>
                <a:cs typeface="Tahoma" panose="020B0604030504040204" pitchFamily="34" charset="0"/>
              </a:rPr>
              <a:t>Librería de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1200">
                <a:ea typeface="HG Mincho Light J"/>
                <a:cs typeface="Tahoma" panose="020B0604030504040204" pitchFamily="34" charset="0"/>
              </a:rPr>
              <a:t>Autentificación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1200">
                <a:ea typeface="HG Mincho Light J"/>
                <a:cs typeface="Tahoma" panose="020B0604030504040204" pitchFamily="34" charset="0"/>
              </a:rPr>
              <a:t>del Cliente</a:t>
            </a:r>
          </a:p>
        </p:txBody>
      </p:sp>
      <p:pic>
        <p:nvPicPr>
          <p:cNvPr id="112653" name="Picture 1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8" t="64171" r="65479" b="23741"/>
          <a:stretch>
            <a:fillRect/>
          </a:stretch>
        </p:blipFill>
        <p:spPr bwMode="auto">
          <a:xfrm>
            <a:off x="617538" y="4819650"/>
            <a:ext cx="868362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54" name="AutoShape 21"/>
          <p:cNvSpPr>
            <a:spLocks noChangeArrowheads="1"/>
          </p:cNvSpPr>
          <p:nvPr/>
        </p:nvSpPr>
        <p:spPr bwMode="auto">
          <a:xfrm>
            <a:off x="4046538" y="4670425"/>
            <a:ext cx="1209675" cy="338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99CCFF">
                  <a:alpha val="39998"/>
                </a:srgb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ea typeface="HG Mincho Light J"/>
              <a:cs typeface="Tahoma" panose="020B0604030504040204" pitchFamily="34" charset="0"/>
            </a:endParaRPr>
          </a:p>
        </p:txBody>
      </p:sp>
      <p:sp>
        <p:nvSpPr>
          <p:cNvPr id="112655" name="AutoShape 22"/>
          <p:cNvSpPr>
            <a:spLocks noChangeArrowheads="1"/>
          </p:cNvSpPr>
          <p:nvPr/>
        </p:nvSpPr>
        <p:spPr bwMode="auto">
          <a:xfrm>
            <a:off x="4064000" y="4691063"/>
            <a:ext cx="1189038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29999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1000">
                <a:ea typeface="HG Mincho Light J"/>
                <a:cs typeface="Tahoma" panose="020B0604030504040204" pitchFamily="34" charset="0"/>
              </a:rPr>
              <a:t>Solicitud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1000">
                <a:ea typeface="HG Mincho Light J"/>
                <a:cs typeface="Tahoma" panose="020B0604030504040204" pitchFamily="34" charset="0"/>
              </a:rPr>
              <a:t>SQL</a:t>
            </a:r>
          </a:p>
        </p:txBody>
      </p:sp>
      <p:sp>
        <p:nvSpPr>
          <p:cNvPr id="112656" name="AutoShape 23"/>
          <p:cNvSpPr>
            <a:spLocks noChangeArrowheads="1"/>
          </p:cNvSpPr>
          <p:nvPr/>
        </p:nvSpPr>
        <p:spPr bwMode="auto">
          <a:xfrm>
            <a:off x="3919538" y="5564188"/>
            <a:ext cx="1433512" cy="531812"/>
          </a:xfrm>
          <a:prstGeom prst="roundRect">
            <a:avLst>
              <a:gd name="adj" fmla="val 8019"/>
            </a:avLst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C0C0C0">
                  <a:alpha val="39998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ea typeface="HG Mincho Light J"/>
              <a:cs typeface="Tahoma" panose="020B0604030504040204" pitchFamily="34" charset="0"/>
            </a:endParaRPr>
          </a:p>
        </p:txBody>
      </p:sp>
      <p:sp>
        <p:nvSpPr>
          <p:cNvPr id="112657" name="AutoShape 24"/>
          <p:cNvSpPr>
            <a:spLocks noChangeArrowheads="1"/>
          </p:cNvSpPr>
          <p:nvPr/>
        </p:nvSpPr>
        <p:spPr bwMode="auto">
          <a:xfrm>
            <a:off x="4046538" y="5670550"/>
            <a:ext cx="1209675" cy="3381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99CCFF">
                  <a:alpha val="39998"/>
                </a:srgb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ea typeface="HG Mincho Light J"/>
              <a:cs typeface="Tahoma" panose="020B0604030504040204" pitchFamily="34" charset="0"/>
            </a:endParaRPr>
          </a:p>
        </p:txBody>
      </p:sp>
      <p:sp>
        <p:nvSpPr>
          <p:cNvPr id="112658" name="AutoShape 25"/>
          <p:cNvSpPr>
            <a:spLocks noChangeArrowheads="1"/>
          </p:cNvSpPr>
          <p:nvPr/>
        </p:nvSpPr>
        <p:spPr bwMode="auto">
          <a:xfrm>
            <a:off x="4064000" y="5691188"/>
            <a:ext cx="1189038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29999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1000">
                <a:ea typeface="HG Mincho Light J"/>
                <a:cs typeface="Tahoma" panose="020B0604030504040204" pitchFamily="34" charset="0"/>
              </a:rPr>
              <a:t>Datos</a:t>
            </a:r>
          </a:p>
        </p:txBody>
      </p:sp>
      <p:sp>
        <p:nvSpPr>
          <p:cNvPr id="112659" name="AutoShape 20"/>
          <p:cNvSpPr>
            <a:spLocks noChangeArrowheads="1"/>
          </p:cNvSpPr>
          <p:nvPr/>
        </p:nvSpPr>
        <p:spPr bwMode="auto">
          <a:xfrm>
            <a:off x="3919538" y="4564063"/>
            <a:ext cx="1433512" cy="531812"/>
          </a:xfrm>
          <a:prstGeom prst="roundRect">
            <a:avLst>
              <a:gd name="adj" fmla="val 8019"/>
            </a:avLst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C0C0C0">
                  <a:alpha val="39998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ea typeface="HG Mincho Light J"/>
              <a:cs typeface="Tahoma" panose="020B0604030504040204" pitchFamily="34" charset="0"/>
            </a:endParaRPr>
          </a:p>
        </p:txBody>
      </p:sp>
      <p:sp>
        <p:nvSpPr>
          <p:cNvPr id="112660" name="AutoShape 29"/>
          <p:cNvSpPr>
            <a:spLocks noChangeArrowheads="1"/>
          </p:cNvSpPr>
          <p:nvPr/>
        </p:nvSpPr>
        <p:spPr bwMode="auto">
          <a:xfrm>
            <a:off x="3238500" y="5659438"/>
            <a:ext cx="609600" cy="319087"/>
          </a:xfrm>
          <a:prstGeom prst="leftArrow">
            <a:avLst>
              <a:gd name="adj1" fmla="val 58259"/>
              <a:gd name="adj2" fmla="val 761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ea typeface="HG Mincho Light J"/>
              <a:cs typeface="Tahoma" panose="020B0604030504040204" pitchFamily="34" charset="0"/>
            </a:endParaRPr>
          </a:p>
        </p:txBody>
      </p:sp>
      <p:sp>
        <p:nvSpPr>
          <p:cNvPr id="112661" name="AutoShape 30"/>
          <p:cNvSpPr>
            <a:spLocks noChangeArrowheads="1"/>
          </p:cNvSpPr>
          <p:nvPr/>
        </p:nvSpPr>
        <p:spPr bwMode="auto">
          <a:xfrm flipH="1">
            <a:off x="3286125" y="4668838"/>
            <a:ext cx="609600" cy="319087"/>
          </a:xfrm>
          <a:prstGeom prst="leftArrow">
            <a:avLst>
              <a:gd name="adj1" fmla="val 58259"/>
              <a:gd name="adj2" fmla="val 761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ea typeface="HG Mincho Light J"/>
              <a:cs typeface="Tahoma" panose="020B0604030504040204" pitchFamily="34" charset="0"/>
            </a:endParaRPr>
          </a:p>
        </p:txBody>
      </p:sp>
      <p:sp>
        <p:nvSpPr>
          <p:cNvPr id="112662" name="Text Box 31"/>
          <p:cNvSpPr txBox="1">
            <a:spLocks noChangeArrowheads="1"/>
          </p:cNvSpPr>
          <p:nvPr/>
        </p:nvSpPr>
        <p:spPr bwMode="auto">
          <a:xfrm>
            <a:off x="6235700" y="5811838"/>
            <a:ext cx="690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PE" sz="1200">
                <a:solidFill>
                  <a:srgbClr val="FF0000"/>
                </a:solidFill>
                <a:latin typeface="Verdana" panose="020B0604030504040204" pitchFamily="34" charset="0"/>
                <a:ea typeface="HG Mincho Light J"/>
                <a:cs typeface="Tahoma" panose="020B0604030504040204" pitchFamily="34" charset="0"/>
              </a:rPr>
              <a:t>Server</a:t>
            </a:r>
          </a:p>
        </p:txBody>
      </p:sp>
      <p:sp>
        <p:nvSpPr>
          <p:cNvPr id="112663" name="AutoShape 36"/>
          <p:cNvSpPr>
            <a:spLocks noChangeArrowheads="1"/>
          </p:cNvSpPr>
          <p:nvPr/>
        </p:nvSpPr>
        <p:spPr bwMode="auto">
          <a:xfrm>
            <a:off x="7305675" y="5199063"/>
            <a:ext cx="1358900" cy="76358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FFCCFF">
                  <a:alpha val="39998"/>
                </a:srgb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ea typeface="HG Mincho Light J"/>
              <a:cs typeface="Tahoma" panose="020B0604030504040204" pitchFamily="34" charset="0"/>
            </a:endParaRPr>
          </a:p>
        </p:txBody>
      </p:sp>
      <p:sp>
        <p:nvSpPr>
          <p:cNvPr id="112664" name="AutoShape 37"/>
          <p:cNvSpPr>
            <a:spLocks noChangeArrowheads="1"/>
          </p:cNvSpPr>
          <p:nvPr/>
        </p:nvSpPr>
        <p:spPr bwMode="auto">
          <a:xfrm>
            <a:off x="7304088" y="5219700"/>
            <a:ext cx="1336675" cy="685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29999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1100">
                <a:ea typeface="HG Mincho Light J"/>
                <a:cs typeface="Tahoma" panose="020B0604030504040204" pitchFamily="34" charset="0"/>
              </a:rPr>
              <a:t>Database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1100">
                <a:ea typeface="HG Mincho Light J"/>
                <a:cs typeface="Tahoma" panose="020B0604030504040204" pitchFamily="34" charset="0"/>
              </a:rPr>
              <a:t>Management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1100">
                <a:ea typeface="HG Mincho Light J"/>
                <a:cs typeface="Tahoma" panose="020B0604030504040204" pitchFamily="34" charset="0"/>
              </a:rPr>
              <a:t>System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1100">
                <a:ea typeface="HG Mincho Light J"/>
                <a:cs typeface="Tahoma" panose="020B0604030504040204" pitchFamily="34" charset="0"/>
              </a:rPr>
              <a:t>(SGBD)</a:t>
            </a:r>
          </a:p>
        </p:txBody>
      </p:sp>
      <p:sp>
        <p:nvSpPr>
          <p:cNvPr id="112665" name="AutoShape 40"/>
          <p:cNvSpPr>
            <a:spLocks noChangeArrowheads="1"/>
          </p:cNvSpPr>
          <p:nvPr/>
        </p:nvSpPr>
        <p:spPr bwMode="auto">
          <a:xfrm>
            <a:off x="7305675" y="4437063"/>
            <a:ext cx="1358900" cy="5778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99CCFF">
                  <a:alpha val="39998"/>
                </a:srgb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ea typeface="HG Mincho Light J"/>
              <a:cs typeface="Tahoma" panose="020B0604030504040204" pitchFamily="34" charset="0"/>
            </a:endParaRPr>
          </a:p>
        </p:txBody>
      </p:sp>
      <p:sp>
        <p:nvSpPr>
          <p:cNvPr id="112666" name="AutoShape 41"/>
          <p:cNvSpPr>
            <a:spLocks noChangeArrowheads="1"/>
          </p:cNvSpPr>
          <p:nvPr/>
        </p:nvSpPr>
        <p:spPr bwMode="auto">
          <a:xfrm>
            <a:off x="7304088" y="4457700"/>
            <a:ext cx="1336675" cy="5191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29999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1100">
                <a:ea typeface="HG Mincho Light J"/>
                <a:cs typeface="Tahoma" panose="020B0604030504040204" pitchFamily="34" charset="0"/>
              </a:rPr>
              <a:t>Validación de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1100">
                <a:ea typeface="HG Mincho Light J"/>
                <a:cs typeface="Tahoma" panose="020B0604030504040204" pitchFamily="34" charset="0"/>
              </a:rPr>
              <a:t>Permisos</a:t>
            </a:r>
          </a:p>
        </p:txBody>
      </p:sp>
      <p:pic>
        <p:nvPicPr>
          <p:cNvPr id="11266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28" t="41277" r="46790" b="49727"/>
          <a:stretch>
            <a:fillRect/>
          </a:stretch>
        </p:blipFill>
        <p:spPr bwMode="auto">
          <a:xfrm>
            <a:off x="5870575" y="4748213"/>
            <a:ext cx="152400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ángulo 1"/>
          <p:cNvSpPr>
            <a:spLocks noChangeArrowheads="1"/>
          </p:cNvSpPr>
          <p:nvPr/>
        </p:nvSpPr>
        <p:spPr bwMode="auto">
          <a:xfrm>
            <a:off x="976313" y="1771650"/>
            <a:ext cx="79216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s-MX" altLang="es-PE" sz="2400" dirty="0"/>
          </a:p>
          <a:p>
            <a:pPr eaLnBrk="1" hangingPunct="1">
              <a:spcBef>
                <a:spcPct val="0"/>
              </a:spcBef>
            </a:pPr>
            <a:r>
              <a:rPr lang="es-ES" altLang="es-PE" sz="2400" dirty="0"/>
              <a:t>IBM lo desarrolla en los años 70  (SEQUEL, SEQUEL-2, SQL)</a:t>
            </a:r>
            <a:r>
              <a:rPr lang="es-MX" altLang="es-PE" sz="2400" dirty="0"/>
              <a:t> inventado originalmente por IBM (DB2)</a:t>
            </a:r>
          </a:p>
          <a:p>
            <a:pPr eaLnBrk="1" hangingPunct="1">
              <a:spcBef>
                <a:spcPct val="0"/>
              </a:spcBef>
            </a:pPr>
            <a:r>
              <a:rPr lang="es-ES" sz="2400" b="1" dirty="0"/>
              <a:t>Oracle</a:t>
            </a:r>
            <a:r>
              <a:rPr lang="es-ES" sz="2400" dirty="0"/>
              <a:t> lo introdujo por primera vez en </a:t>
            </a:r>
            <a:r>
              <a:rPr lang="es-ES" sz="2400" b="1" dirty="0"/>
              <a:t>1979</a:t>
            </a:r>
            <a:r>
              <a:rPr lang="es-ES" sz="2400" dirty="0"/>
              <a:t> en un producto comercial.</a:t>
            </a:r>
            <a:r>
              <a:rPr lang="es-MX" altLang="es-PE" sz="2400" dirty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PE" sz="2400" dirty="0"/>
              <a:t>SQL pasó a ser el estándar del Instituto Americano Nacional de estándares en 1986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PE" sz="2400" b="1" dirty="0"/>
              <a:t>1987</a:t>
            </a:r>
            <a:r>
              <a:rPr lang="es-ES" altLang="es-PE" sz="2400" dirty="0"/>
              <a:t> se transformó en estándar </a:t>
            </a:r>
            <a:r>
              <a:rPr lang="es-ES" altLang="es-PE" sz="2400" b="1" dirty="0"/>
              <a:t>ISO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PE" sz="2400" dirty="0"/>
              <a:t>En los 90 se amplían sus capacidades: SQL embebido  (89),  varias revisiones de estándares (SQL92,SQL9x) y versiones propias de los SGBDR</a:t>
            </a:r>
          </a:p>
          <a:p>
            <a:pPr eaLnBrk="1" hangingPunct="1">
              <a:spcBef>
                <a:spcPct val="0"/>
              </a:spcBef>
            </a:pPr>
            <a:r>
              <a:rPr lang="es-ES" altLang="es-PE" sz="2400" dirty="0"/>
              <a:t>Usado en la actualidad por la mayoría de los SGBDR</a:t>
            </a:r>
            <a:endParaRPr lang="es-MX" altLang="es-PE" sz="2400" dirty="0"/>
          </a:p>
        </p:txBody>
      </p:sp>
      <p:sp>
        <p:nvSpPr>
          <p:cNvPr id="114691" name="Rectángulo 2"/>
          <p:cNvSpPr>
            <a:spLocks noChangeArrowheads="1"/>
          </p:cNvSpPr>
          <p:nvPr/>
        </p:nvSpPr>
        <p:spPr bwMode="auto">
          <a:xfrm>
            <a:off x="976313" y="1125538"/>
            <a:ext cx="6673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sz="3600" b="1"/>
              <a:t>Historia e Introducción a SQL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60463" y="981075"/>
            <a:ext cx="7707312" cy="1144588"/>
          </a:xfrm>
        </p:spPr>
        <p:txBody>
          <a:bodyPr/>
          <a:lstStyle/>
          <a:p>
            <a:pPr algn="l" eaLnBrk="1" hangingPunct="1"/>
            <a:r>
              <a:rPr lang="es-MX" altLang="es-PE" sz="2800" b="1">
                <a:ea typeface="HG Mincho Light J"/>
                <a:cs typeface="Tahoma" panose="020B0604030504040204" pitchFamily="34" charset="0"/>
              </a:rPr>
              <a:t>Funciones Principales de SQL en un SGBD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1844675"/>
            <a:ext cx="8228012" cy="4525963"/>
          </a:xfrm>
        </p:spPr>
        <p:txBody>
          <a:bodyPr/>
          <a:lstStyle/>
          <a:p>
            <a:pPr marL="95250" eaLnBrk="1" hangingPunct="1">
              <a:lnSpc>
                <a:spcPct val="90000"/>
              </a:lnSpc>
            </a:pPr>
            <a:r>
              <a:rPr lang="es-MX" altLang="es-PE" sz="2000" b="1">
                <a:ea typeface="HG Mincho Light J"/>
                <a:cs typeface="Tahoma" panose="020B0604030504040204" pitchFamily="34" charset="0"/>
              </a:rPr>
              <a:t>Definición de Datos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PE" sz="1800">
                <a:ea typeface="HG Mincho Light J"/>
                <a:cs typeface="Tahoma" panose="020B0604030504040204" pitchFamily="34" charset="0"/>
              </a:rPr>
              <a:t>Estructura de la BD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PE" sz="1800">
                <a:ea typeface="HG Mincho Light J"/>
                <a:cs typeface="Tahoma" panose="020B0604030504040204" pitchFamily="34" charset="0"/>
              </a:rPr>
              <a:t>Organización de Datos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PE" sz="1800">
                <a:ea typeface="HG Mincho Light J"/>
                <a:cs typeface="Tahoma" panose="020B0604030504040204" pitchFamily="34" charset="0"/>
              </a:rPr>
              <a:t>Relaciones</a:t>
            </a:r>
          </a:p>
          <a:p>
            <a:pPr marL="95250" eaLnBrk="1" hangingPunct="1">
              <a:lnSpc>
                <a:spcPct val="90000"/>
              </a:lnSpc>
            </a:pPr>
            <a:r>
              <a:rPr lang="es-MX" altLang="es-PE" sz="2000" b="1">
                <a:ea typeface="HG Mincho Light J"/>
                <a:cs typeface="Tahoma" panose="020B0604030504040204" pitchFamily="34" charset="0"/>
              </a:rPr>
              <a:t>Recuperación de Datos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PE" sz="1800">
                <a:ea typeface="HG Mincho Light J"/>
                <a:cs typeface="Tahoma" panose="020B0604030504040204" pitchFamily="34" charset="0"/>
              </a:rPr>
              <a:t>Extracción de Datos</a:t>
            </a:r>
          </a:p>
          <a:p>
            <a:pPr marL="95250" eaLnBrk="1" hangingPunct="1">
              <a:lnSpc>
                <a:spcPct val="90000"/>
              </a:lnSpc>
            </a:pPr>
            <a:r>
              <a:rPr lang="es-MX" altLang="es-PE" sz="2000" b="1">
                <a:ea typeface="HG Mincho Light J"/>
                <a:cs typeface="Tahoma" panose="020B0604030504040204" pitchFamily="34" charset="0"/>
              </a:rPr>
              <a:t>Manipulación de Datos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PE" sz="1800">
                <a:ea typeface="HG Mincho Light J"/>
                <a:cs typeface="Tahoma" panose="020B0604030504040204" pitchFamily="34" charset="0"/>
              </a:rPr>
              <a:t>Permite la inserción, eliminación, modificación y actualización de los datos.</a:t>
            </a:r>
          </a:p>
          <a:p>
            <a:pPr marL="95250" eaLnBrk="1" hangingPunct="1">
              <a:lnSpc>
                <a:spcPct val="90000"/>
              </a:lnSpc>
            </a:pPr>
            <a:r>
              <a:rPr lang="es-MX" altLang="es-PE" sz="2000" b="1">
                <a:ea typeface="HG Mincho Light J"/>
                <a:cs typeface="Tahoma" panose="020B0604030504040204" pitchFamily="34" charset="0"/>
              </a:rPr>
              <a:t>Control de Acceso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PE" sz="1800">
                <a:ea typeface="HG Mincho Light J"/>
                <a:cs typeface="Tahoma" panose="020B0604030504040204" pitchFamily="34" charset="0"/>
              </a:rPr>
              <a:t>Control sobre los Permisos en los datos</a:t>
            </a:r>
          </a:p>
          <a:p>
            <a:pPr marL="95250" eaLnBrk="1" hangingPunct="1">
              <a:lnSpc>
                <a:spcPct val="90000"/>
              </a:lnSpc>
            </a:pPr>
            <a:r>
              <a:rPr lang="es-MX" altLang="es-PE" sz="2000" b="1">
                <a:ea typeface="HG Mincho Light J"/>
                <a:cs typeface="Tahoma" panose="020B0604030504040204" pitchFamily="34" charset="0"/>
              </a:rPr>
              <a:t>Compartimiento de Datos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PE" sz="1800">
                <a:ea typeface="HG Mincho Light J"/>
                <a:cs typeface="Tahoma" panose="020B0604030504040204" pitchFamily="34" charset="0"/>
              </a:rPr>
              <a:t>Coordina el acceso y la compartición de datos entre varios usuarios.</a:t>
            </a:r>
          </a:p>
          <a:p>
            <a:pPr marL="95250" eaLnBrk="1" hangingPunct="1">
              <a:lnSpc>
                <a:spcPct val="90000"/>
              </a:lnSpc>
            </a:pPr>
            <a:r>
              <a:rPr lang="es-MX" altLang="es-PE" sz="2000" b="1">
                <a:ea typeface="HG Mincho Light J"/>
                <a:cs typeface="Tahoma" panose="020B0604030504040204" pitchFamily="34" charset="0"/>
              </a:rPr>
              <a:t>Integridad de Datos</a:t>
            </a:r>
          </a:p>
          <a:p>
            <a:pPr lvl="1" eaLnBrk="1" hangingPunct="1">
              <a:lnSpc>
                <a:spcPct val="90000"/>
              </a:lnSpc>
            </a:pPr>
            <a:r>
              <a:rPr lang="es-MX" altLang="es-PE" sz="1800">
                <a:ea typeface="HG Mincho Light J"/>
                <a:cs typeface="Tahoma" panose="020B0604030504040204" pitchFamily="34" charset="0"/>
              </a:rPr>
              <a:t>Protege la BD de deterioros o errores causados por el sistema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619125"/>
            <a:ext cx="7772400" cy="1143000"/>
          </a:xfrm>
        </p:spPr>
        <p:txBody>
          <a:bodyPr/>
          <a:lstStyle/>
          <a:p>
            <a:pPr algn="l" eaLnBrk="1" hangingPunct="1"/>
            <a:r>
              <a:rPr lang="es-MX" altLang="es-PE" b="1">
                <a:ea typeface="HG Mincho Light J"/>
                <a:cs typeface="Tahoma" panose="020B0604030504040204" pitchFamily="34" charset="0"/>
              </a:rPr>
              <a:t>Transacciones-SQL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762125"/>
            <a:ext cx="8001000" cy="52768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s-MX" altLang="es-PE" sz="2400">
                <a:ea typeface="HG Mincho Light J"/>
                <a:cs typeface="Tahoma" panose="020B0604030504040204" pitchFamily="34" charset="0"/>
              </a:rPr>
              <a:t>Las transacciones son comandos universales SQL que permiten realizar petición a un servidor de BD por medio de otras aplicaciones</a:t>
            </a:r>
            <a:r>
              <a:rPr lang="es-MX" altLang="es-PE" sz="2000">
                <a:ea typeface="HG Mincho Light J"/>
                <a:cs typeface="Tahoma" panose="020B0604030504040204" pitchFamily="34" charset="0"/>
              </a:rPr>
              <a:t>.</a:t>
            </a:r>
          </a:p>
          <a:p>
            <a:pPr marL="0" indent="0" eaLnBrk="1" hangingPunct="1">
              <a:buFontTx/>
              <a:buNone/>
            </a:pPr>
            <a:endParaRPr lang="es-MX" altLang="es-PE" sz="2000">
              <a:ea typeface="HG Mincho Light J"/>
              <a:cs typeface="Tahoma" panose="020B060403050404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s-MX" altLang="es-PE" sz="2000">
                <a:ea typeface="HG Mincho Light J"/>
                <a:cs typeface="Tahoma" panose="020B0604030504040204" pitchFamily="34" charset="0"/>
              </a:rPr>
              <a:t>Existen  3 tipos de Transacciones:</a:t>
            </a:r>
          </a:p>
          <a:p>
            <a:pPr marL="0" indent="0" eaLnBrk="1" hangingPunct="1">
              <a:buFontTx/>
              <a:buNone/>
            </a:pPr>
            <a:endParaRPr lang="es-MX" altLang="es-PE" sz="2000">
              <a:ea typeface="HG Mincho Light J"/>
              <a:cs typeface="Tahoma" panose="020B0604030504040204" pitchFamily="34" charset="0"/>
            </a:endParaRPr>
          </a:p>
          <a:p>
            <a:pPr lvl="1" eaLnBrk="1" hangingPunct="1"/>
            <a:r>
              <a:rPr lang="es-MX" altLang="es-PE" sz="1800" b="1">
                <a:ea typeface="HG Mincho Light J"/>
                <a:cs typeface="Tahoma" panose="020B0604030504040204" pitchFamily="34" charset="0"/>
              </a:rPr>
              <a:t>Data Definition Lenguage (DDL)</a:t>
            </a:r>
          </a:p>
          <a:p>
            <a:pPr lvl="2" eaLnBrk="1" hangingPunct="1"/>
            <a:r>
              <a:rPr lang="es-MX" altLang="es-PE" sz="1600">
                <a:ea typeface="HG Mincho Light J"/>
                <a:cs typeface="Tahoma" panose="020B0604030504040204" pitchFamily="34" charset="0"/>
              </a:rPr>
              <a:t>El lenguaje de definición de datos es utilizado para definir la estructura de la BD</a:t>
            </a:r>
          </a:p>
          <a:p>
            <a:pPr lvl="1" eaLnBrk="1" hangingPunct="1"/>
            <a:r>
              <a:rPr lang="es-MX" altLang="es-PE" sz="1800" b="1">
                <a:ea typeface="HG Mincho Light J"/>
                <a:cs typeface="Tahoma" panose="020B0604030504040204" pitchFamily="34" charset="0"/>
              </a:rPr>
              <a:t>Data Control Lenguage (DCL)</a:t>
            </a:r>
          </a:p>
          <a:p>
            <a:pPr lvl="2" eaLnBrk="1" hangingPunct="1"/>
            <a:r>
              <a:rPr lang="es-MX" altLang="es-PE" sz="1600">
                <a:ea typeface="HG Mincho Light J"/>
                <a:cs typeface="Tahoma" panose="020B0604030504040204" pitchFamily="34" charset="0"/>
              </a:rPr>
              <a:t>Son utilizadas para establecer los permisos sobre los elementos de una BD</a:t>
            </a:r>
          </a:p>
          <a:p>
            <a:pPr lvl="1" eaLnBrk="1" hangingPunct="1"/>
            <a:r>
              <a:rPr lang="es-MX" altLang="es-PE" sz="1800" b="1">
                <a:ea typeface="HG Mincho Light J"/>
                <a:cs typeface="Tahoma" panose="020B0604030504040204" pitchFamily="34" charset="0"/>
              </a:rPr>
              <a:t>Data Manipulation Lenguage (DML)</a:t>
            </a:r>
          </a:p>
          <a:p>
            <a:pPr lvl="2" eaLnBrk="1" hangingPunct="1"/>
            <a:r>
              <a:rPr lang="es-MX" altLang="es-PE" sz="1600">
                <a:ea typeface="HG Mincho Light J"/>
                <a:cs typeface="Tahoma" panose="020B0604030504040204" pitchFamily="34" charset="0"/>
              </a:rPr>
              <a:t>Son utilizadas para trabajar con los datos de las Bases de Datos como consultar, insertar, actualizar o la eliminación de datos.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lantilla UL sin linea">
  <a:themeElements>
    <a:clrScheme name="Plantilla U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lantilla U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tilla U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U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antilla UL">
  <a:themeElements>
    <a:clrScheme name="Plantilla U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lantilla U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tilla U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U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Ulima2</Template>
  <TotalTime>2672</TotalTime>
  <Words>2465</Words>
  <Application>Microsoft Office PowerPoint</Application>
  <PresentationFormat>On-screen Show (4:3)</PresentationFormat>
  <Paragraphs>544</Paragraphs>
  <Slides>45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Arial Narrow</vt:lpstr>
      <vt:lpstr>Calibri</vt:lpstr>
      <vt:lpstr>Calibri Light</vt:lpstr>
      <vt:lpstr>Courier New</vt:lpstr>
      <vt:lpstr>Times</vt:lpstr>
      <vt:lpstr>Times New Roman</vt:lpstr>
      <vt:lpstr>Verdana</vt:lpstr>
      <vt:lpstr>Wingdings</vt:lpstr>
      <vt:lpstr>Plantilla UL sin linea</vt:lpstr>
      <vt:lpstr>Plantilla UL</vt:lpstr>
      <vt:lpstr>Tema de Office</vt:lpstr>
      <vt:lpstr>PowerPoint Presentation</vt:lpstr>
      <vt:lpstr>Agenda</vt:lpstr>
      <vt:lpstr>Introducción SQL</vt:lpstr>
      <vt:lpstr>Introducción a SQL</vt:lpstr>
      <vt:lpstr>Significado de SQL</vt:lpstr>
      <vt:lpstr>¿Qué es SQL?</vt:lpstr>
      <vt:lpstr>PowerPoint Presentation</vt:lpstr>
      <vt:lpstr>Funciones Principales de SQL en un SGBD</vt:lpstr>
      <vt:lpstr>Transacciones-SQL</vt:lpstr>
      <vt:lpstr>DDL</vt:lpstr>
      <vt:lpstr>Terminología Base Datos Relacional</vt:lpstr>
      <vt:lpstr>Reglas de Nomenclatura para Nombrar Objetos</vt:lpstr>
      <vt:lpstr>Elementos de Sintaxis en SQL</vt:lpstr>
      <vt:lpstr>Tipo de datos</vt:lpstr>
      <vt:lpstr>Restricciones de la Base de Datos</vt:lpstr>
      <vt:lpstr>Restricciones de la Base de Datos</vt:lpstr>
      <vt:lpstr>PRIMARY KEY </vt:lpstr>
      <vt:lpstr>FOREIGN KEY</vt:lpstr>
      <vt:lpstr>FOREIGN KEY palabras claves</vt:lpstr>
      <vt:lpstr>Creación de Tablas</vt:lpstr>
      <vt:lpstr>Modelo de Datos de una Muebleria</vt:lpstr>
      <vt:lpstr>Ejemplo de creación de tabla</vt:lpstr>
      <vt:lpstr>Ejemplo de creación de tabla</vt:lpstr>
      <vt:lpstr>PowerPoint Presentation</vt:lpstr>
      <vt:lpstr>PowerPoint Presentation</vt:lpstr>
      <vt:lpstr>PowerPoint Presentation</vt:lpstr>
      <vt:lpstr>PowerPoint Presentation</vt:lpstr>
      <vt:lpstr>Alteración de Tablas</vt:lpstr>
      <vt:lpstr>Alteración de Tablas</vt:lpstr>
      <vt:lpstr>Ejemplo de alteración de tablas</vt:lpstr>
      <vt:lpstr>Eliminación de Tablas</vt:lpstr>
      <vt:lpstr>Ejemplo de eliminación de tabla</vt:lpstr>
      <vt:lpstr>DML</vt:lpstr>
      <vt:lpstr>Lenguajes de la BDR</vt:lpstr>
      <vt:lpstr>INSERT</vt:lpstr>
      <vt:lpstr>INSERT</vt:lpstr>
      <vt:lpstr>Ejemplos de INSERT</vt:lpstr>
      <vt:lpstr>UPDATE</vt:lpstr>
      <vt:lpstr>UPDATE</vt:lpstr>
      <vt:lpstr>Ejemplos de UPDATE</vt:lpstr>
      <vt:lpstr>DELETE</vt:lpstr>
      <vt:lpstr>DELETE</vt:lpstr>
      <vt:lpstr>Ejemplo de DELETE</vt:lpstr>
      <vt:lpstr>SELECT</vt:lpstr>
      <vt:lpstr>Ejemplos de SELECT</vt:lpstr>
    </vt:vector>
  </TitlesOfParts>
  <Company>Universidad de Lima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Segunda Semana</dc:title>
  <dc:creator>Nehil M.C</dc:creator>
  <cp:lastModifiedBy>JC</cp:lastModifiedBy>
  <cp:revision>351</cp:revision>
  <dcterms:created xsi:type="dcterms:W3CDTF">2004-03-03T18:05:31Z</dcterms:created>
  <dcterms:modified xsi:type="dcterms:W3CDTF">2021-02-08T15:10:13Z</dcterms:modified>
</cp:coreProperties>
</file>