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7"/>
  </p:notesMasterIdLst>
  <p:handoutMasterIdLst>
    <p:handoutMasterId r:id="rId38"/>
  </p:handoutMasterIdLst>
  <p:sldIdLst>
    <p:sldId id="470" r:id="rId2"/>
    <p:sldId id="472" r:id="rId3"/>
    <p:sldId id="395" r:id="rId4"/>
    <p:sldId id="452" r:id="rId5"/>
    <p:sldId id="453" r:id="rId6"/>
    <p:sldId id="454" r:id="rId7"/>
    <p:sldId id="455" r:id="rId8"/>
    <p:sldId id="456" r:id="rId9"/>
    <p:sldId id="457" r:id="rId10"/>
    <p:sldId id="458" r:id="rId11"/>
    <p:sldId id="459" r:id="rId12"/>
    <p:sldId id="460" r:id="rId13"/>
    <p:sldId id="461" r:id="rId14"/>
    <p:sldId id="462" r:id="rId15"/>
    <p:sldId id="468" r:id="rId16"/>
    <p:sldId id="469" r:id="rId17"/>
    <p:sldId id="465" r:id="rId18"/>
    <p:sldId id="466" r:id="rId19"/>
    <p:sldId id="467" r:id="rId20"/>
    <p:sldId id="424" r:id="rId21"/>
    <p:sldId id="436" r:id="rId22"/>
    <p:sldId id="437" r:id="rId23"/>
    <p:sldId id="438" r:id="rId24"/>
    <p:sldId id="439" r:id="rId25"/>
    <p:sldId id="440" r:id="rId26"/>
    <p:sldId id="397" r:id="rId27"/>
    <p:sldId id="399" r:id="rId28"/>
    <p:sldId id="418" r:id="rId29"/>
    <p:sldId id="473" r:id="rId30"/>
    <p:sldId id="421" r:id="rId31"/>
    <p:sldId id="422" r:id="rId32"/>
    <p:sldId id="474" r:id="rId33"/>
    <p:sldId id="423" r:id="rId34"/>
    <p:sldId id="475" r:id="rId35"/>
    <p:sldId id="396" r:id="rId36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0000FF"/>
    <a:srgbClr val="33CC33"/>
    <a:srgbClr val="FFCC00"/>
    <a:srgbClr val="FF3300"/>
    <a:srgbClr val="8000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265" autoAdjust="0"/>
    <p:restoredTop sz="94660"/>
  </p:normalViewPr>
  <p:slideViewPr>
    <p:cSldViewPr>
      <p:cViewPr varScale="1">
        <p:scale>
          <a:sx n="114" d="100"/>
          <a:sy n="114" d="100"/>
        </p:scale>
        <p:origin x="1122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6019"/>
    </p:cViewPr>
  </p:sorterViewPr>
  <p:notesViewPr>
    <p:cSldViewPr>
      <p:cViewPr varScale="1">
        <p:scale>
          <a:sx n="82" d="100"/>
          <a:sy n="82" d="100"/>
        </p:scale>
        <p:origin x="203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18" Type="http://schemas.openxmlformats.org/officeDocument/2006/relationships/slide" Target="slides/slide26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17" Type="http://schemas.openxmlformats.org/officeDocument/2006/relationships/slide" Target="slides/slide19.xml"/><Relationship Id="rId2" Type="http://schemas.openxmlformats.org/officeDocument/2006/relationships/slide" Target="slides/slide4.xml"/><Relationship Id="rId16" Type="http://schemas.openxmlformats.org/officeDocument/2006/relationships/slide" Target="slides/slide18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5" Type="http://schemas.openxmlformats.org/officeDocument/2006/relationships/slide" Target="slides/slide1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Relationship Id="rId14" Type="http://schemas.openxmlformats.org/officeDocument/2006/relationships/slide" Target="slides/slide1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Caballero" userId="ff3229c3a9af2a69" providerId="LiveId" clId="{05347A10-9A6A-447B-8E4A-1D36C70648CD}"/>
    <pc:docChg chg="modSld">
      <pc:chgData name="Jose Caballero" userId="ff3229c3a9af2a69" providerId="LiveId" clId="{05347A10-9A6A-447B-8E4A-1D36C70648CD}" dt="2021-07-06T12:24:55.644" v="1" actId="1076"/>
      <pc:docMkLst>
        <pc:docMk/>
      </pc:docMkLst>
      <pc:sldChg chg="modSp mod">
        <pc:chgData name="Jose Caballero" userId="ff3229c3a9af2a69" providerId="LiveId" clId="{05347A10-9A6A-447B-8E4A-1D36C70648CD}" dt="2021-07-06T12:24:55.644" v="1" actId="1076"/>
        <pc:sldMkLst>
          <pc:docMk/>
          <pc:sldMk cId="3494415537" sldId="461"/>
        </pc:sldMkLst>
        <pc:picChg chg="mod">
          <ac:chgData name="Jose Caballero" userId="ff3229c3a9af2a69" providerId="LiveId" clId="{05347A10-9A6A-447B-8E4A-1D36C70648CD}" dt="2021-07-06T12:24:55.644" v="1" actId="1076"/>
          <ac:picMkLst>
            <pc:docMk/>
            <pc:sldMk cId="3494415537" sldId="461"/>
            <ac:picMk id="2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pitchFamily="34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itchFamily="34" charset="0"/>
              </a:defRPr>
            </a:lvl1pPr>
          </a:lstStyle>
          <a:p>
            <a:fld id="{23B02B43-0406-476F-B77A-CA17EABFB68E}" type="slidenum">
              <a:rPr lang="es-ES" altLang="es-PE"/>
              <a:pPr/>
              <a:t>‹#›</a:t>
            </a:fld>
            <a:endParaRPr lang="es-ES" altLang="es-PE"/>
          </a:p>
        </p:txBody>
      </p:sp>
    </p:spTree>
    <p:extLst>
      <p:ext uri="{BB962C8B-B14F-4D97-AF65-F5344CB8AC3E}">
        <p14:creationId xmlns:p14="http://schemas.microsoft.com/office/powerpoint/2010/main" val="29799013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PE" noProof="0"/>
              <a:t>Haga clic para modificar el estilo de texto del patrón</a:t>
            </a:r>
          </a:p>
          <a:p>
            <a:pPr lvl="1"/>
            <a:r>
              <a:rPr lang="es-PE" noProof="0"/>
              <a:t>Segundo nivel</a:t>
            </a:r>
          </a:p>
          <a:p>
            <a:pPr lvl="2"/>
            <a:r>
              <a:rPr lang="es-PE" noProof="0"/>
              <a:t>Tercer nivel</a:t>
            </a:r>
          </a:p>
          <a:p>
            <a:pPr lvl="3"/>
            <a:r>
              <a:rPr lang="es-PE" noProof="0"/>
              <a:t>Cuarto nivel</a:t>
            </a:r>
          </a:p>
          <a:p>
            <a:pPr lvl="4"/>
            <a:r>
              <a:rPr lang="es-PE" noProof="0"/>
              <a:t>Quinto nivel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s-PE"/>
          </a:p>
        </p:txBody>
      </p:sp>
      <p:sp>
        <p:nvSpPr>
          <p:cNvPr id="378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172E46D-4436-4E20-9F15-C1EC14D1CA33}" type="slidenum">
              <a:rPr lang="es-PE" altLang="es-PE"/>
              <a:pPr/>
              <a:t>‹#›</a:t>
            </a:fld>
            <a:endParaRPr lang="es-PE" altLang="es-PE"/>
          </a:p>
        </p:txBody>
      </p:sp>
    </p:spTree>
    <p:extLst>
      <p:ext uri="{BB962C8B-B14F-4D97-AF65-F5344CB8AC3E}">
        <p14:creationId xmlns:p14="http://schemas.microsoft.com/office/powerpoint/2010/main" val="24234485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81863B-3366-4EC7-AB63-A7C49187DC72}" type="slidenum">
              <a:rPr kumimoji="0" lang="es-PE" altLang="en-U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s-PE" alt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0775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11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215777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12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24248749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13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9026675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14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16469688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>
                <a:solidFill>
                  <a:srgbClr val="000000"/>
                </a:solidFill>
              </a:rPr>
              <a:pPr/>
              <a:t>15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3079143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>
                <a:solidFill>
                  <a:srgbClr val="000000"/>
                </a:solidFill>
              </a:rPr>
              <a:pPr/>
              <a:t>16</a:t>
            </a:fld>
            <a:endParaRPr lang="es-ES">
              <a:solidFill>
                <a:srgbClr val="000000"/>
              </a:solidFill>
            </a:endParaRPr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770226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17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744257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18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2219603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19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673994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FF9E83-25FA-42C1-915C-647BA5C12C44}" type="slidenum">
              <a:rPr lang="es-ES"/>
              <a:pPr/>
              <a:t>26</a:t>
            </a:fld>
            <a:endParaRPr lang="es-E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3938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3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32679999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51287F-9E49-4893-90B1-B7232A30444A}" type="slidenum">
              <a:rPr lang="es-ES"/>
              <a:pPr/>
              <a:t>27</a:t>
            </a:fld>
            <a:endParaRPr lang="es-ES"/>
          </a:p>
        </p:txBody>
      </p:sp>
      <p:sp>
        <p:nvSpPr>
          <p:cNvPr id="13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615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07DD47-19B0-4A5F-AB00-43BC6A58E4EF}" type="slidenum">
              <a:rPr lang="es-ES"/>
              <a:pPr/>
              <a:t>28</a:t>
            </a:fld>
            <a:endParaRPr lang="es-ES"/>
          </a:p>
        </p:txBody>
      </p:sp>
      <p:sp>
        <p:nvSpPr>
          <p:cNvPr id="168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8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ct val="30000"/>
              </a:spcBef>
            </a:pPr>
            <a:r>
              <a:rPr lang="es-ES_tradnl" b="1" dirty="0"/>
              <a:t>Antiguas versiones </a:t>
            </a:r>
            <a:r>
              <a:rPr lang="es-ES_tradnl" dirty="0"/>
              <a:t>del SQL estándar contaban con sentencias para 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crear</a:t>
            </a:r>
            <a:r>
              <a:rPr lang="es-ES_tradnl" dirty="0"/>
              <a:t> y 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destruir</a:t>
            </a:r>
            <a:r>
              <a:rPr lang="es-ES_tradnl" dirty="0"/>
              <a:t> índices</a:t>
            </a:r>
          </a:p>
          <a:p>
            <a:pPr lvl="1">
              <a:spcBef>
                <a:spcPct val="30000"/>
              </a:spcBef>
            </a:pPr>
            <a:r>
              <a:rPr lang="es-ES_tradnl" dirty="0"/>
              <a:t>El LDD no incluía cláusulas </a:t>
            </a:r>
            <a:r>
              <a:rPr lang="es-ES_tradnl" dirty="0">
                <a:latin typeface="Arial Narrow" pitchFamily="34" charset="0"/>
              </a:rPr>
              <a:t>PRIMARY KEY</a:t>
            </a:r>
            <a:r>
              <a:rPr lang="es-ES_tradnl" dirty="0"/>
              <a:t> o </a:t>
            </a:r>
            <a:r>
              <a:rPr lang="es-ES_tradnl" dirty="0">
                <a:latin typeface="Arial Narrow" pitchFamily="34" charset="0"/>
              </a:rPr>
              <a:t>UNIQUE</a:t>
            </a:r>
          </a:p>
          <a:p>
            <a:pPr lvl="1">
              <a:spcBef>
                <a:spcPct val="30000"/>
              </a:spcBef>
              <a:buFont typeface="Webdings" pitchFamily="18" charset="2"/>
              <a:buChar char="4"/>
            </a:pPr>
            <a:r>
              <a:rPr lang="es-ES_tradnl" dirty="0">
                <a:solidFill>
                  <a:schemeClr val="accent2"/>
                </a:solidFill>
              </a:rPr>
              <a:t>restricción </a:t>
            </a:r>
            <a:r>
              <a:rPr lang="es-ES_tradnl" dirty="0"/>
              <a:t>de integridad</a:t>
            </a:r>
            <a:r>
              <a:rPr lang="es-ES_tradnl" dirty="0">
                <a:solidFill>
                  <a:schemeClr val="accent2"/>
                </a:solidFill>
              </a:rPr>
              <a:t> de clave</a:t>
            </a:r>
            <a:r>
              <a:rPr lang="es-ES_tradnl" dirty="0"/>
              <a:t> mediante creación de </a:t>
            </a:r>
            <a:r>
              <a:rPr lang="es-ES_tradnl" b="1" dirty="0">
                <a:solidFill>
                  <a:srgbClr val="990099"/>
                </a:solidFill>
              </a:rPr>
              <a:t>índice único</a:t>
            </a:r>
          </a:p>
          <a:p>
            <a:pPr lvl="1">
              <a:spcBef>
                <a:spcPct val="30000"/>
              </a:spcBef>
              <a:buFont typeface="Wingdings" pitchFamily="2" charset="2"/>
              <a:buNone/>
            </a:pPr>
            <a:endParaRPr lang="es-ES_tradnl" dirty="0"/>
          </a:p>
          <a:p>
            <a:pPr>
              <a:spcBef>
                <a:spcPct val="30000"/>
              </a:spcBef>
            </a:pPr>
            <a:r>
              <a:rPr lang="es-ES_tradnl" dirty="0"/>
              <a:t>La versión </a:t>
            </a:r>
            <a:r>
              <a:rPr lang="es-ES_tradnl" b="1" dirty="0"/>
              <a:t>SQL-92 no considera los índices</a:t>
            </a:r>
          </a:p>
          <a:p>
            <a:pPr lvl="1">
              <a:spcBef>
                <a:spcPct val="30000"/>
              </a:spcBef>
            </a:pPr>
            <a:r>
              <a:rPr lang="es-ES_tradnl" dirty="0"/>
              <a:t>Pues los índices </a:t>
            </a:r>
            <a:r>
              <a:rPr lang="es-ES_tradnl" dirty="0">
                <a:solidFill>
                  <a:schemeClr val="accent2"/>
                </a:solidFill>
              </a:rPr>
              <a:t>son caminos </a:t>
            </a:r>
            <a:r>
              <a:rPr lang="es-ES_tradnl" b="1" dirty="0">
                <a:solidFill>
                  <a:schemeClr val="accent2"/>
                </a:solidFill>
              </a:rPr>
              <a:t>físicos</a:t>
            </a:r>
            <a:r>
              <a:rPr lang="es-ES_tradnl" dirty="0"/>
              <a:t> de acceso a los datos</a:t>
            </a:r>
          </a:p>
          <a:p>
            <a:pPr lvl="1">
              <a:spcBef>
                <a:spcPct val="30000"/>
              </a:spcBef>
            </a:pPr>
            <a:r>
              <a:rPr lang="es-ES_tradnl" dirty="0">
                <a:solidFill>
                  <a:schemeClr val="accent2"/>
                </a:solidFill>
              </a:rPr>
              <a:t>Restricción de clave</a:t>
            </a:r>
            <a:r>
              <a:rPr lang="es-ES_tradnl" dirty="0"/>
              <a:t> mediante cláusulas </a:t>
            </a:r>
            <a:r>
              <a:rPr lang="es-ES_tradnl" b="1" dirty="0">
                <a:solidFill>
                  <a:srgbClr val="990099"/>
                </a:solidFill>
                <a:latin typeface="Arial Narrow" pitchFamily="34" charset="0"/>
              </a:rPr>
              <a:t>PRIMARY KEY</a:t>
            </a:r>
            <a:r>
              <a:rPr lang="es-ES_tradnl" dirty="0"/>
              <a:t> y </a:t>
            </a:r>
            <a:r>
              <a:rPr lang="es-ES_tradnl" b="1" dirty="0">
                <a:solidFill>
                  <a:srgbClr val="990099"/>
                </a:solidFill>
                <a:latin typeface="Arial Narrow" pitchFamily="34" charset="0"/>
              </a:rPr>
              <a:t>UNIQUE</a:t>
            </a:r>
          </a:p>
          <a:p>
            <a:pPr lvl="2">
              <a:spcBef>
                <a:spcPct val="30000"/>
              </a:spcBef>
              <a:buFont typeface="Wingdings" pitchFamily="2" charset="2"/>
              <a:buChar char="§"/>
            </a:pPr>
            <a:r>
              <a:rPr lang="es-ES_tradnl" dirty="0"/>
              <a:t>La </a:t>
            </a:r>
            <a:r>
              <a:rPr lang="es-ES_tradnl" b="1" dirty="0"/>
              <a:t>unicidad</a:t>
            </a:r>
            <a:r>
              <a:rPr lang="es-ES_tradnl" dirty="0"/>
              <a:t> de una columna es un </a:t>
            </a:r>
            <a:r>
              <a:rPr lang="es-ES_tradnl" b="1" dirty="0"/>
              <a:t>concepto lógico</a:t>
            </a:r>
            <a:endParaRPr lang="es-ES_tradnl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8813097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ECC64-CF94-4E0C-A42F-78E9CE10DBED}" type="slidenum">
              <a:rPr lang="es-ES"/>
              <a:pPr/>
              <a:t>29</a:t>
            </a:fld>
            <a:endParaRPr lang="es-E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Índices sobre varias columnas: </a:t>
            </a:r>
          </a:p>
          <a:p>
            <a:r>
              <a:rPr lang="es-ES_tradnl" dirty="0"/>
              <a:t>El orden de uso de las columnas en una consulta (</a:t>
            </a:r>
            <a:r>
              <a:rPr lang="es-ES_tradnl" dirty="0">
                <a:latin typeface="Arial Narrow" pitchFamily="34" charset="0"/>
              </a:rPr>
              <a:t>SELECT</a:t>
            </a:r>
            <a:r>
              <a:rPr lang="es-ES_tradnl" dirty="0"/>
              <a:t>) es </a:t>
            </a:r>
            <a:r>
              <a:rPr lang="es-ES_tradnl" b="1" dirty="0"/>
              <a:t>irrelevante</a:t>
            </a:r>
            <a:r>
              <a:rPr lang="es-ES_tradnl" dirty="0"/>
              <a:t>, es decir, el acceso por “</a:t>
            </a:r>
            <a:r>
              <a:rPr lang="es-ES_tradnl" dirty="0">
                <a:latin typeface="Arial Narrow" pitchFamily="34" charset="0"/>
              </a:rPr>
              <a:t>apellido1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apellido2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nombre</a:t>
            </a:r>
            <a:r>
              <a:rPr lang="es-ES_tradnl" dirty="0"/>
              <a:t>” utilizará el índice compuesto, pero también se usará el índice si el acceso es por “</a:t>
            </a:r>
            <a:r>
              <a:rPr lang="es-ES_tradnl" dirty="0">
                <a:latin typeface="Arial Narrow" pitchFamily="34" charset="0"/>
              </a:rPr>
              <a:t>apellido2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nombre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apellido1</a:t>
            </a:r>
            <a:r>
              <a:rPr lang="es-ES_tradnl" dirty="0"/>
              <a:t>”…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23961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87ECC64-CF94-4E0C-A42F-78E9CE10DBED}" type="slidenum">
              <a:rPr lang="es-ES"/>
              <a:pPr/>
              <a:t>30</a:t>
            </a:fld>
            <a:endParaRPr lang="es-E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/>
              <a:t>Índices sobre varias columnas: </a:t>
            </a:r>
          </a:p>
          <a:p>
            <a:r>
              <a:rPr lang="es-ES_tradnl" dirty="0"/>
              <a:t>El orden de uso de las columnas en una consulta (</a:t>
            </a:r>
            <a:r>
              <a:rPr lang="es-ES_tradnl" dirty="0">
                <a:latin typeface="Arial Narrow" pitchFamily="34" charset="0"/>
              </a:rPr>
              <a:t>SELECT</a:t>
            </a:r>
            <a:r>
              <a:rPr lang="es-ES_tradnl" dirty="0"/>
              <a:t>) es </a:t>
            </a:r>
            <a:r>
              <a:rPr lang="es-ES_tradnl" b="1" dirty="0"/>
              <a:t>irrelevante</a:t>
            </a:r>
            <a:r>
              <a:rPr lang="es-ES_tradnl" dirty="0"/>
              <a:t>, es decir, el acceso por “</a:t>
            </a:r>
            <a:r>
              <a:rPr lang="es-ES_tradnl" dirty="0">
                <a:latin typeface="Arial Narrow" pitchFamily="34" charset="0"/>
              </a:rPr>
              <a:t>apellido1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apellido2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nombre</a:t>
            </a:r>
            <a:r>
              <a:rPr lang="es-ES_tradnl" dirty="0"/>
              <a:t>” utilizará el índice compuesto, pero también se usará el índice si el acceso es por “</a:t>
            </a:r>
            <a:r>
              <a:rPr lang="es-ES_tradnl" dirty="0">
                <a:latin typeface="Arial Narrow" pitchFamily="34" charset="0"/>
              </a:rPr>
              <a:t>apellido2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nombre</a:t>
            </a:r>
            <a:r>
              <a:rPr lang="es-ES_tradnl" dirty="0"/>
              <a:t> y </a:t>
            </a:r>
            <a:r>
              <a:rPr lang="es-ES_tradnl" dirty="0">
                <a:latin typeface="Arial Narrow" pitchFamily="34" charset="0"/>
              </a:rPr>
              <a:t>apellido1</a:t>
            </a:r>
            <a:r>
              <a:rPr lang="es-ES_tradnl" dirty="0"/>
              <a:t>”…</a:t>
            </a:r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85636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D12DA-8681-43EE-A9C7-8861552D18AE}" type="slidenum">
              <a:rPr lang="es-ES"/>
              <a:pPr/>
              <a:t>31</a:t>
            </a:fld>
            <a:endParaRPr lang="es-E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_tradnl" dirty="0"/>
              <a:t>En el caso de que la tabla </a:t>
            </a:r>
            <a:r>
              <a:rPr lang="es-ES_tradnl" dirty="0">
                <a:latin typeface="Arial Narrow" pitchFamily="34" charset="0"/>
              </a:rPr>
              <a:t>DIRECTOR</a:t>
            </a:r>
            <a:r>
              <a:rPr lang="es-ES_tradnl" dirty="0"/>
              <a:t> ya contenga datos, este índice sólo será creado si cada combinación de valores </a:t>
            </a:r>
            <a:r>
              <a:rPr lang="es-ES_tradnl" dirty="0">
                <a:latin typeface="Arial Narrow" pitchFamily="34" charset="0"/>
              </a:rPr>
              <a:t>apellido y </a:t>
            </a:r>
            <a:r>
              <a:rPr lang="es-ES_tradnl" dirty="0" err="1">
                <a:latin typeface="Arial Narrow" pitchFamily="34" charset="0"/>
              </a:rPr>
              <a:t>fechanacim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/>
              <a:t>es distinta para todas las filas de la tabla</a:t>
            </a:r>
          </a:p>
          <a:p>
            <a:pPr lvl="1"/>
            <a:r>
              <a:rPr lang="es-ES_tradnl" dirty="0"/>
              <a:t>Oracle recomienda la creación explícita del índice, y no sólo la declaración de la clave como </a:t>
            </a:r>
            <a:r>
              <a:rPr lang="es-ES_tradnl" dirty="0">
                <a:latin typeface="Arial Narrow" pitchFamily="34" charset="0"/>
              </a:rPr>
              <a:t>UNIQUE</a:t>
            </a:r>
            <a:r>
              <a:rPr lang="es-ES_tradnl" dirty="0"/>
              <a:t> en la especificación de la tabla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694577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1D12DA-8681-43EE-A9C7-8861552D18AE}" type="slidenum">
              <a:rPr lang="es-ES"/>
              <a:pPr/>
              <a:t>32</a:t>
            </a:fld>
            <a:endParaRPr lang="es-ES"/>
          </a:p>
        </p:txBody>
      </p:sp>
      <p:sp>
        <p:nvSpPr>
          <p:cNvPr id="172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s-ES_tradnl" dirty="0"/>
              <a:t>En el caso de que la tabla </a:t>
            </a:r>
            <a:r>
              <a:rPr lang="es-ES_tradnl" dirty="0">
                <a:latin typeface="Arial Narrow" pitchFamily="34" charset="0"/>
              </a:rPr>
              <a:t>DIRECTOR</a:t>
            </a:r>
            <a:r>
              <a:rPr lang="es-ES_tradnl" dirty="0"/>
              <a:t> ya contenga datos, este índice sólo será creado si cada combinación de valores </a:t>
            </a:r>
            <a:r>
              <a:rPr lang="es-ES_tradnl" dirty="0">
                <a:latin typeface="Arial Narrow" pitchFamily="34" charset="0"/>
              </a:rPr>
              <a:t>apellido y </a:t>
            </a:r>
            <a:r>
              <a:rPr lang="es-ES_tradnl" dirty="0" err="1">
                <a:latin typeface="Arial Narrow" pitchFamily="34" charset="0"/>
              </a:rPr>
              <a:t>fechanacim</a:t>
            </a:r>
            <a:r>
              <a:rPr lang="es-ES_tradnl" dirty="0">
                <a:latin typeface="Arial Narrow" pitchFamily="34" charset="0"/>
              </a:rPr>
              <a:t> </a:t>
            </a:r>
            <a:r>
              <a:rPr lang="es-ES_tradnl" dirty="0"/>
              <a:t>es distinta para todas las filas de la tabla</a:t>
            </a:r>
          </a:p>
          <a:p>
            <a:pPr lvl="1"/>
            <a:r>
              <a:rPr lang="es-ES_tradnl" dirty="0"/>
              <a:t>Oracle recomienda la creación explícita del índice, y no sólo la declaración de la clave como </a:t>
            </a:r>
            <a:r>
              <a:rPr lang="es-ES_tradnl" dirty="0">
                <a:latin typeface="Arial Narrow" pitchFamily="34" charset="0"/>
              </a:rPr>
              <a:t>UNIQUE</a:t>
            </a:r>
            <a:r>
              <a:rPr lang="es-ES_tradnl" dirty="0"/>
              <a:t> en la especificación de la tabla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5201786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05CE2-7FCC-4852-A118-0047CD21734B}" type="slidenum">
              <a:rPr lang="es-ES"/>
              <a:pPr/>
              <a:t>33</a:t>
            </a:fld>
            <a:endParaRPr lang="es-E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7694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7E05CE2-7FCC-4852-A118-0047CD21734B}" type="slidenum">
              <a:rPr lang="es-ES"/>
              <a:pPr/>
              <a:t>34</a:t>
            </a:fld>
            <a:endParaRPr lang="es-ES"/>
          </a:p>
        </p:txBody>
      </p:sp>
      <p:sp>
        <p:nvSpPr>
          <p:cNvPr id="173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3137211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16A3B4-28CE-4FA1-A435-1BF872025B17}" type="slidenum">
              <a:rPr lang="es-ES"/>
              <a:pPr/>
              <a:t>35</a:t>
            </a:fld>
            <a:endParaRPr lang="es-ES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3691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4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37057341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5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3176083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6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42340996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7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1930829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8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5955214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9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3748394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79716-9E69-4082-83A5-7206D6A32BF6}" type="slidenum">
              <a:rPr lang="es-ES"/>
              <a:pPr/>
              <a:t>10</a:t>
            </a:fld>
            <a:endParaRPr lang="es-E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Marcados con letra en gris los puntos que no explicaremos en las clases de teoría, sino que tan sólo están incluidos en el tema escrito (documento word).</a:t>
            </a:r>
          </a:p>
        </p:txBody>
      </p:sp>
    </p:spTree>
    <p:extLst>
      <p:ext uri="{BB962C8B-B14F-4D97-AF65-F5344CB8AC3E}">
        <p14:creationId xmlns:p14="http://schemas.microsoft.com/office/powerpoint/2010/main" val="2647717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321CE6-35C4-4ADA-95D5-1957AE34B14F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FDECA0F-56E8-45C5-A35C-E2E7D104A896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8A02B90-0066-4EE0-AF15-6111FED415CB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apositiva de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071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A8F5E7-61BC-4397-A484-E6EBEED38832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AC2774E-7E4B-4C50-AD93-0B680C7BAC56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F1F6903-2742-4C70-8F93-CEED5E66AE9D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D2E302C-560D-4733-AD83-38D68186208C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37FFAA-E81A-4174-8ED0-9D94E774C0A4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1B01C8-5CCD-4E48-AECD-956B08D47083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D16E83E-655B-4F86-9E8B-C32950C7D1F1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09069C-360F-42E6-9BA9-33B7C356EE27}" type="slidenum">
              <a:rPr lang="es-ES" altLang="es-PE"/>
              <a:pPr/>
              <a:t>‹#›</a:t>
            </a:fld>
            <a:endParaRPr lang="es-ES" altLang="es-P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PE"/>
              <a:t>Haga clic para modificar el estilo de texto del patrón</a:t>
            </a:r>
          </a:p>
          <a:p>
            <a:pPr lvl="1"/>
            <a:r>
              <a:rPr lang="es-ES" altLang="es-PE"/>
              <a:t>Segundo nivel</a:t>
            </a:r>
          </a:p>
          <a:p>
            <a:pPr lvl="2"/>
            <a:r>
              <a:rPr lang="es-ES" altLang="es-PE"/>
              <a:t>Tercer nivel</a:t>
            </a:r>
          </a:p>
          <a:p>
            <a:pPr lvl="3"/>
            <a:r>
              <a:rPr lang="es-ES" altLang="es-PE"/>
              <a:t>Cuarto nivel</a:t>
            </a:r>
          </a:p>
          <a:p>
            <a:pPr lvl="4"/>
            <a:r>
              <a:rPr lang="es-ES" altLang="es-PE"/>
              <a:t>Quinto nivel</a:t>
            </a:r>
          </a:p>
        </p:txBody>
      </p:sp>
      <p:sp>
        <p:nvSpPr>
          <p:cNvPr id="1024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4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06E8F583-8AF1-43A0-9029-7B71B047B4A3}" type="slidenum">
              <a:rPr lang="es-ES" altLang="es-PE"/>
              <a:pPr/>
              <a:t>‹#›</a:t>
            </a:fld>
            <a:endParaRPr lang="es-ES" altLang="es-PE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9144000" cy="627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3" name="Line 9"/>
          <p:cNvSpPr>
            <a:spLocks noChangeShapeType="1"/>
          </p:cNvSpPr>
          <p:nvPr/>
        </p:nvSpPr>
        <p:spPr bwMode="auto">
          <a:xfrm>
            <a:off x="1143000" y="1752600"/>
            <a:ext cx="8001000" cy="0"/>
          </a:xfrm>
          <a:prstGeom prst="line">
            <a:avLst/>
          </a:prstGeom>
          <a:noFill/>
          <a:ln w="9525">
            <a:solidFill>
              <a:srgbClr val="FF7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/>
          <p:cNvSpPr txBox="1">
            <a:spLocks/>
          </p:cNvSpPr>
          <p:nvPr/>
        </p:nvSpPr>
        <p:spPr>
          <a:xfrm>
            <a:off x="0" y="2720340"/>
            <a:ext cx="9144000" cy="1926169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800" b="0" kern="12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3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charset="0"/>
                <a:ea typeface="Verdana" charset="0"/>
              </a:rPr>
              <a:t>INGENIERIA DE DATOS</a:t>
            </a:r>
          </a:p>
          <a:p>
            <a:pPr algn="ctr"/>
            <a:r>
              <a:rPr lang="en-US" sz="3200" dirty="0" err="1"/>
              <a:t>Funciones</a:t>
            </a:r>
            <a:r>
              <a:rPr lang="en-US" sz="3200"/>
              <a:t> de BD– </a:t>
            </a:r>
            <a:r>
              <a:rPr lang="en-US" sz="3200" dirty="0" err="1"/>
              <a:t>Diseño</a:t>
            </a:r>
            <a:r>
              <a:rPr lang="en-US" sz="3200" dirty="0"/>
              <a:t> </a:t>
            </a:r>
            <a:r>
              <a:rPr lang="en-US" sz="3200" dirty="0" err="1"/>
              <a:t>Físico</a:t>
            </a:r>
            <a:endParaRPr lang="es-PE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C1D3C-DBF4-CC48-91B3-E557E2A9D540}"/>
              </a:ext>
            </a:extLst>
          </p:cNvPr>
          <p:cNvSpPr txBox="1"/>
          <p:nvPr/>
        </p:nvSpPr>
        <p:spPr>
          <a:xfrm>
            <a:off x="285750" y="1223096"/>
            <a:ext cx="29105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CARRERA DE INGENIERÍA DE SISTEMAS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0B6133-F28D-0D42-BEC7-0F386FD40E89}"/>
              </a:ext>
            </a:extLst>
          </p:cNvPr>
          <p:cNvSpPr txBox="1"/>
          <p:nvPr/>
        </p:nvSpPr>
        <p:spPr>
          <a:xfrm>
            <a:off x="285750" y="5528111"/>
            <a:ext cx="5695468" cy="3348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_tradnl" sz="78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INGENIERIA DE DATOS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S_tradnl" sz="788" dirty="0">
                <a:solidFill>
                  <a:prstClr val="white"/>
                </a:solidFill>
                <a:latin typeface="Times" pitchFamily="2" charset="0"/>
                <a:ea typeface="Verdana" panose="020B0604030504040204" pitchFamily="34" charset="0"/>
                <a:cs typeface="Verdana" panose="020B0604030504040204" pitchFamily="34" charset="0"/>
              </a:rPr>
              <a:t>ÁREA DE INGENIERÍA DE SOFTWARE</a:t>
            </a:r>
            <a:endParaRPr kumimoji="0" lang="en-US" sz="788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90228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10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Formatos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632" y="1452509"/>
            <a:ext cx="8065591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2783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11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Funciones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796" y="1508723"/>
            <a:ext cx="8597246" cy="350445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5013176"/>
            <a:ext cx="62674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216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12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Funciones de Grupo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53" y="1828800"/>
            <a:ext cx="8615959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4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13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 err="1"/>
              <a:t>Group</a:t>
            </a:r>
            <a:r>
              <a:rPr lang="es-ES_tradnl" b="0" dirty="0"/>
              <a:t> </a:t>
            </a:r>
            <a:r>
              <a:rPr lang="es-ES_tradnl" b="0" dirty="0" err="1"/>
              <a:t>By</a:t>
            </a:r>
            <a:endParaRPr lang="es-ES_tradnl" b="0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25" y="1772816"/>
            <a:ext cx="8911587" cy="4244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41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Cláusula </a:t>
            </a:r>
            <a:r>
              <a:rPr lang="es-ES_tradnl" b="0" dirty="0" err="1"/>
              <a:t>Having</a:t>
            </a:r>
            <a:endParaRPr lang="es-ES_tradnl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5" y="1686719"/>
            <a:ext cx="66294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6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>
                <a:solidFill>
                  <a:srgbClr val="000000"/>
                </a:solidFill>
              </a:rPr>
              <a:pPr/>
              <a:t>15</a:t>
            </a:fld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Reunión (</a:t>
            </a:r>
            <a:r>
              <a:rPr lang="es-ES_tradnl" b="0" dirty="0" err="1"/>
              <a:t>Join</a:t>
            </a:r>
            <a:r>
              <a:rPr lang="es-ES_tradnl" b="0" dirty="0"/>
              <a:t>)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1" y="1556792"/>
            <a:ext cx="9036496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777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>
                <a:solidFill>
                  <a:srgbClr val="000000"/>
                </a:solidFill>
              </a:rPr>
              <a:pPr/>
              <a:t>16</a:t>
            </a:fld>
            <a:endParaRPr lang="es-ES_tradnl">
              <a:solidFill>
                <a:srgbClr val="000000"/>
              </a:solidFill>
            </a:endParaRPr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Tipos de </a:t>
            </a:r>
            <a:r>
              <a:rPr lang="es-ES_tradnl" b="0" dirty="0" err="1"/>
              <a:t>Join</a:t>
            </a:r>
            <a:endParaRPr lang="es-ES_tradnl" b="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" y="1107061"/>
            <a:ext cx="8420100" cy="2886075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00" y="3861047"/>
            <a:ext cx="8496300" cy="298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1701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17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 err="1"/>
              <a:t>Subconsultas</a:t>
            </a:r>
            <a:endParaRPr lang="es-ES_tradnl" b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1520" y="6165304"/>
            <a:ext cx="750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http://www.mundoracle.com/join.html?Pg=sql_plsql_5.htm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39" y="1916832"/>
            <a:ext cx="7822431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88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 err="1"/>
              <a:t>Subconsultas</a:t>
            </a:r>
            <a:endParaRPr lang="es-ES_tradnl" b="0" dirty="0"/>
          </a:p>
        </p:txBody>
      </p:sp>
      <p:sp>
        <p:nvSpPr>
          <p:cNvPr id="5" name="CuadroTexto 4"/>
          <p:cNvSpPr txBox="1"/>
          <p:nvPr/>
        </p:nvSpPr>
        <p:spPr>
          <a:xfrm>
            <a:off x="251520" y="6165304"/>
            <a:ext cx="7509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http://www.mundoracle.com/join.html?Pg=sql_plsql_5.htm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194" y="1544757"/>
            <a:ext cx="8324850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615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Subconsultas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700808"/>
            <a:ext cx="8134672" cy="469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967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E77C6-B161-4E62-958B-08FABCC2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 wrap="square" anchor="ctr">
            <a:normAutofit/>
          </a:bodyPr>
          <a:lstStyle/>
          <a:p>
            <a:r>
              <a:rPr lang="en-US" b="1" dirty="0"/>
              <a:t>AGENDA</a:t>
            </a:r>
            <a:endParaRPr lang="es-PE" b="1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3BB1CCD-F073-4B41-91E5-5B9449F35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r>
              <a:rPr lang="en-US" dirty="0" err="1"/>
              <a:t>Sentencias</a:t>
            </a:r>
            <a:r>
              <a:rPr lang="en-US" dirty="0"/>
              <a:t> Select.</a:t>
            </a:r>
          </a:p>
          <a:p>
            <a:r>
              <a:rPr lang="en-US" dirty="0"/>
              <a:t>Operadores </a:t>
            </a:r>
            <a:r>
              <a:rPr lang="en-US" dirty="0" err="1"/>
              <a:t>Lógicos</a:t>
            </a:r>
            <a:r>
              <a:rPr lang="en-US" dirty="0"/>
              <a:t>.</a:t>
            </a:r>
          </a:p>
          <a:p>
            <a:r>
              <a:rPr lang="en-US" dirty="0"/>
              <a:t>Join – </a:t>
            </a:r>
            <a:r>
              <a:rPr lang="en-US" dirty="0" err="1"/>
              <a:t>Tipos</a:t>
            </a:r>
            <a:r>
              <a:rPr lang="en-US" dirty="0"/>
              <a:t> de Join.</a:t>
            </a:r>
          </a:p>
          <a:p>
            <a:r>
              <a:rPr lang="en-US" dirty="0" err="1"/>
              <a:t>Introducción</a:t>
            </a:r>
            <a:r>
              <a:rPr lang="en-US" dirty="0"/>
              <a:t> al </a:t>
            </a:r>
            <a:r>
              <a:rPr lang="en-US" dirty="0" err="1"/>
              <a:t>Diseño</a:t>
            </a:r>
            <a:r>
              <a:rPr lang="en-US" dirty="0"/>
              <a:t> </a:t>
            </a:r>
            <a:r>
              <a:rPr lang="en-US" dirty="0" err="1"/>
              <a:t>Físico</a:t>
            </a:r>
            <a:r>
              <a:rPr lang="en-US" dirty="0"/>
              <a:t>.</a:t>
            </a:r>
          </a:p>
          <a:p>
            <a:r>
              <a:rPr lang="en-US" dirty="0" err="1"/>
              <a:t>Índices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799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Diseño físico de la base de datos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2" name="Marcador de número de diapositiva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466DE-2A80-4C36-BC69-6213F52025FA}" type="slidenum">
              <a:rPr lang="es-ES_tradnl" smtClean="0"/>
              <a:pPr/>
              <a:t>20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57588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93E998-CB35-4D75-9022-7D97F6D0317A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703263" y="322263"/>
            <a:ext cx="7772400" cy="908050"/>
          </a:xfrm>
        </p:spPr>
        <p:txBody>
          <a:bodyPr/>
          <a:lstStyle/>
          <a:p>
            <a:r>
              <a:rPr lang="es-ES" dirty="0"/>
              <a:t>Estructura lógica de una BD Oracle</a:t>
            </a:r>
          </a:p>
        </p:txBody>
      </p:sp>
      <p:sp>
        <p:nvSpPr>
          <p:cNvPr id="175107" name="Rectangle 3"/>
          <p:cNvSpPr>
            <a:spLocks noChangeArrowheads="1"/>
          </p:cNvSpPr>
          <p:nvPr/>
        </p:nvSpPr>
        <p:spPr bwMode="auto">
          <a:xfrm>
            <a:off x="0" y="19589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PE"/>
          </a:p>
        </p:txBody>
      </p:sp>
      <p:graphicFrame>
        <p:nvGraphicFramePr>
          <p:cNvPr id="175108" name="Object 4"/>
          <p:cNvGraphicFramePr>
            <a:graphicFrameLocks noChangeAspect="1"/>
          </p:cNvGraphicFramePr>
          <p:nvPr/>
        </p:nvGraphicFramePr>
        <p:xfrm>
          <a:off x="1431925" y="1589088"/>
          <a:ext cx="6654800" cy="432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933333" imgH="2943636" progId="">
                  <p:embed/>
                </p:oleObj>
              </mc:Choice>
              <mc:Fallback>
                <p:oleObj r:id="rId2" imgW="4933333" imgH="2943636" progId="">
                  <p:embed/>
                  <p:pic>
                    <p:nvPicPr>
                      <p:cNvPr id="17510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1925" y="1589088"/>
                        <a:ext cx="6654800" cy="4329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A6951C-ED1D-4E15-821A-EC88845C6EB9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176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Estructuras lógicas de almacenamiento</a:t>
            </a:r>
          </a:p>
        </p:txBody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94200" y="1981200"/>
            <a:ext cx="4556125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" sz="2000"/>
              <a:t>Segmento datos</a:t>
            </a:r>
          </a:p>
          <a:p>
            <a:pPr>
              <a:lnSpc>
                <a:spcPct val="90000"/>
              </a:lnSpc>
            </a:pPr>
            <a:r>
              <a:rPr lang="es-ES" sz="2000"/>
              <a:t>Segmento de índices</a:t>
            </a:r>
          </a:p>
          <a:p>
            <a:pPr>
              <a:lnSpc>
                <a:spcPct val="90000"/>
              </a:lnSpc>
            </a:pPr>
            <a:r>
              <a:rPr lang="es-ES" sz="2000"/>
              <a:t>Segmento de rollback</a:t>
            </a:r>
          </a:p>
          <a:p>
            <a:pPr>
              <a:lnSpc>
                <a:spcPct val="90000"/>
              </a:lnSpc>
            </a:pPr>
            <a:r>
              <a:rPr lang="es-ES" sz="2000"/>
              <a:t>Segmento temporal</a:t>
            </a:r>
          </a:p>
          <a:p>
            <a:pPr lvl="1">
              <a:lnSpc>
                <a:spcPct val="90000"/>
              </a:lnSpc>
            </a:pPr>
            <a:r>
              <a:rPr lang="es-ES" sz="1400"/>
              <a:t>SELECT ... </a:t>
            </a:r>
            <a:r>
              <a:rPr lang="en-GB" sz="1400"/>
              <a:t>ORDER BY... </a:t>
            </a:r>
          </a:p>
          <a:p>
            <a:pPr lvl="1">
              <a:lnSpc>
                <a:spcPct val="90000"/>
              </a:lnSpc>
            </a:pPr>
            <a:r>
              <a:rPr lang="en-GB" sz="1400"/>
              <a:t>CREATE INDEX. </a:t>
            </a:r>
          </a:p>
          <a:p>
            <a:pPr lvl="1">
              <a:lnSpc>
                <a:spcPct val="90000"/>
              </a:lnSpc>
            </a:pPr>
            <a:r>
              <a:rPr lang="en-GB" sz="1400"/>
              <a:t>SELECT ... GROUP BY... </a:t>
            </a:r>
          </a:p>
          <a:p>
            <a:pPr lvl="1">
              <a:lnSpc>
                <a:spcPct val="90000"/>
              </a:lnSpc>
            </a:pPr>
            <a:r>
              <a:rPr lang="en-GB" sz="1400"/>
              <a:t>SELECT ... UNION ... </a:t>
            </a:r>
          </a:p>
          <a:p>
            <a:pPr lvl="1">
              <a:lnSpc>
                <a:spcPct val="90000"/>
              </a:lnSpc>
            </a:pPr>
            <a:r>
              <a:rPr lang="en-GB" sz="1400"/>
              <a:t>SELECT DISTINCT ... </a:t>
            </a:r>
            <a:endParaRPr lang="es-ES" sz="1400"/>
          </a:p>
          <a:p>
            <a:pPr lvl="1">
              <a:lnSpc>
                <a:spcPct val="90000"/>
              </a:lnSpc>
            </a:pPr>
            <a:r>
              <a:rPr lang="es-ES" sz="1400"/>
              <a:t>SELECT … INSERSEC ... </a:t>
            </a:r>
          </a:p>
          <a:p>
            <a:pPr lvl="1">
              <a:lnSpc>
                <a:spcPct val="90000"/>
              </a:lnSpc>
            </a:pPr>
            <a:r>
              <a:rPr lang="es-ES" sz="1400"/>
              <a:t>SELECT ... MINUS ... </a:t>
            </a:r>
          </a:p>
          <a:p>
            <a:pPr>
              <a:lnSpc>
                <a:spcPct val="90000"/>
              </a:lnSpc>
            </a:pPr>
            <a:endParaRPr lang="es-ES" sz="1400"/>
          </a:p>
        </p:txBody>
      </p:sp>
      <p:graphicFrame>
        <p:nvGraphicFramePr>
          <p:cNvPr id="176132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539750" y="1995488"/>
          <a:ext cx="3471863" cy="370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591162" imgH="4447619" progId="">
                  <p:embed/>
                </p:oleObj>
              </mc:Choice>
              <mc:Fallback>
                <p:oleObj r:id="rId2" imgW="2591162" imgH="4447619" progId="">
                  <p:embed/>
                  <p:pic>
                    <p:nvPicPr>
                      <p:cNvPr id="176132" name="Object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995488"/>
                        <a:ext cx="3471863" cy="3705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3F981-3DB4-4C45-B0CB-E001A651886C}" type="slidenum">
              <a:rPr lang="es-ES_tradnl"/>
              <a:pPr/>
              <a:t>23</a:t>
            </a:fld>
            <a:endParaRPr lang="es-ES_tradnl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física de Oracle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0" y="1733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s-PE"/>
          </a:p>
        </p:txBody>
      </p:sp>
      <p:graphicFrame>
        <p:nvGraphicFramePr>
          <p:cNvPr id="177156" name="Object 4"/>
          <p:cNvGraphicFramePr>
            <a:graphicFrameLocks noChangeAspect="1"/>
          </p:cNvGraphicFramePr>
          <p:nvPr/>
        </p:nvGraphicFramePr>
        <p:xfrm>
          <a:off x="244475" y="1824038"/>
          <a:ext cx="5013325" cy="427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285714" imgH="3390476" progId="">
                  <p:embed/>
                </p:oleObj>
              </mc:Choice>
              <mc:Fallback>
                <p:oleObj r:id="rId2" imgW="4285714" imgH="3390476" progId="">
                  <p:embed/>
                  <p:pic>
                    <p:nvPicPr>
                      <p:cNvPr id="177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475" y="1824038"/>
                        <a:ext cx="5013325" cy="427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5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5635625" y="1981200"/>
            <a:ext cx="3165475" cy="4114800"/>
          </a:xfrm>
        </p:spPr>
        <p:txBody>
          <a:bodyPr/>
          <a:lstStyle/>
          <a:p>
            <a:r>
              <a:rPr lang="es-ES" dirty="0"/>
              <a:t>tablas de datos</a:t>
            </a:r>
          </a:p>
          <a:p>
            <a:r>
              <a:rPr lang="es-ES" dirty="0"/>
              <a:t>tablas redo log</a:t>
            </a:r>
          </a:p>
          <a:p>
            <a:r>
              <a:rPr lang="es-ES" dirty="0"/>
              <a:t>tablas de control</a:t>
            </a:r>
          </a:p>
          <a:p>
            <a:pPr>
              <a:buFontTx/>
              <a:buNone/>
            </a:pPr>
            <a:endParaRPr lang="es-E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566EB-382C-4561-9258-99790D030A44}" type="slidenum">
              <a:rPr lang="es-ES_tradnl"/>
              <a:pPr/>
              <a:t>24</a:t>
            </a:fld>
            <a:endParaRPr lang="es-ES_tradnl"/>
          </a:p>
        </p:txBody>
      </p:sp>
      <p:sp>
        <p:nvSpPr>
          <p:cNvPr id="178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Entorno de memoria en Oracle</a:t>
            </a:r>
          </a:p>
        </p:txBody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/>
              <a:t>SGA: System/Shared Global Area</a:t>
            </a:r>
          </a:p>
          <a:p>
            <a:pPr lvl="1"/>
            <a:r>
              <a:rPr lang="es-ES"/>
              <a:t>Shared pool: library (zona sql, control y bloqueos)+dictionary (metadatos) cache</a:t>
            </a:r>
          </a:p>
          <a:p>
            <a:pPr lvl="1"/>
            <a:r>
              <a:rPr lang="es-ES"/>
              <a:t>Database Buffer Cache</a:t>
            </a:r>
          </a:p>
          <a:p>
            <a:pPr lvl="1"/>
            <a:r>
              <a:rPr lang="es-ES"/>
              <a:t>Redo Log Buffer</a:t>
            </a:r>
          </a:p>
          <a:p>
            <a:r>
              <a:rPr lang="es-ES"/>
              <a:t>PGA: Program Global Area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11191-D1EE-4386-BC2B-3267BAD3DEBF}" type="slidenum">
              <a:rPr lang="es-ES_tradnl"/>
              <a:pPr/>
              <a:t>25</a:t>
            </a:fld>
            <a:endParaRPr lang="es-ES_tradnl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3200" dirty="0"/>
              <a:t>Elementos de diseño físico en ORACLE</a:t>
            </a:r>
          </a:p>
        </p:txBody>
      </p:sp>
      <p:sp>
        <p:nvSpPr>
          <p:cNvPr id="179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s-ES" sz="2000" dirty="0" err="1"/>
              <a:t>Tablespace</a:t>
            </a:r>
            <a:endParaRPr lang="es-ES" sz="2000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CREATE TABLESPACE TS_DATOS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DATAFILE ‘/disco1/tabla1’ SIZE 100 M,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DATAFILE ‘/disco2/tabla2’ SIZE 250 M;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1800" dirty="0"/>
          </a:p>
          <a:p>
            <a:pPr>
              <a:lnSpc>
                <a:spcPct val="90000"/>
              </a:lnSpc>
            </a:pPr>
            <a:r>
              <a:rPr lang="es-ES" sz="2000" dirty="0"/>
              <a:t>Tablas y extensiones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CREATE TABLE Alumnos (…) TABLESPACE TS_DATOS 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PCTFREE 20 PCTUSED 40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" sz="1800" dirty="0"/>
              <a:t>STORAGE (INITIAL 20K NEXT 30K MINEXTENTS 1 MAXEXTENTS 10 PCTINCREASE 0);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s-ES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1E669-6805-4A5B-AF17-42B107E793BB}" type="slidenum">
              <a:rPr lang="es-ES_tradnl"/>
              <a:pPr/>
              <a:t>26</a:t>
            </a:fld>
            <a:endParaRPr lang="es-ES_trad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844824"/>
            <a:ext cx="8785225" cy="460881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dirty="0"/>
              <a:t>Los datos de una BD están almacenados</a:t>
            </a:r>
            <a:r>
              <a:rPr lang="es-ES_tradnl" b="1" dirty="0"/>
              <a:t> </a:t>
            </a:r>
            <a:r>
              <a:rPr lang="es-ES_tradnl" dirty="0"/>
              <a:t>en un </a:t>
            </a:r>
            <a:r>
              <a:rPr lang="es-ES_tradnl" b="1" dirty="0"/>
              <a:t>medio de almacenamiento</a:t>
            </a:r>
            <a:r>
              <a:rPr lang="es-ES_tradnl" dirty="0"/>
              <a:t> en el servidor:</a:t>
            </a:r>
          </a:p>
          <a:p>
            <a:pPr lvl="1">
              <a:lnSpc>
                <a:spcPct val="90000"/>
              </a:lnSpc>
            </a:pPr>
            <a:r>
              <a:rPr lang="es-ES_tradnl" dirty="0"/>
              <a:t>Almacenamiento secundario de </a:t>
            </a:r>
            <a:r>
              <a:rPr lang="es-ES_tradnl" sz="2400" b="1" dirty="0">
                <a:latin typeface="Century Gothic" pitchFamily="34" charset="0"/>
              </a:rPr>
              <a:t>disco magnético</a:t>
            </a:r>
          </a:p>
          <a:p>
            <a:pPr>
              <a:lnSpc>
                <a:spcPct val="90000"/>
              </a:lnSpc>
            </a:pPr>
            <a:r>
              <a:rPr lang="es-ES_tradnl" dirty="0"/>
              <a:t>Una aplicación, en cierto momento, sólo necesita acceder a una porción de la BD...</a:t>
            </a:r>
          </a:p>
          <a:p>
            <a:pPr lvl="1">
              <a:lnSpc>
                <a:spcPct val="80000"/>
              </a:lnSpc>
            </a:pPr>
            <a:r>
              <a:rPr lang="es-ES_tradnl" dirty="0"/>
              <a:t>Localizarla en disco</a:t>
            </a:r>
          </a:p>
          <a:p>
            <a:pPr lvl="1">
              <a:lnSpc>
                <a:spcPct val="80000"/>
              </a:lnSpc>
            </a:pPr>
            <a:r>
              <a:rPr lang="es-ES_tradnl" dirty="0"/>
              <a:t>Copiarla a la memoria principal</a:t>
            </a:r>
          </a:p>
          <a:p>
            <a:pPr lvl="1">
              <a:lnSpc>
                <a:spcPct val="80000"/>
              </a:lnSpc>
            </a:pPr>
            <a:r>
              <a:rPr lang="es-ES_tradnl" dirty="0"/>
              <a:t>Procesarla</a:t>
            </a:r>
          </a:p>
          <a:p>
            <a:pPr lvl="1">
              <a:lnSpc>
                <a:spcPct val="80000"/>
              </a:lnSpc>
            </a:pPr>
            <a:r>
              <a:rPr lang="es-ES_tradnl" dirty="0"/>
              <a:t>Reescribirla en disco (si se modificó)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>
                <a:solidFill>
                  <a:schemeClr val="tx2"/>
                </a:solidFill>
                <a:latin typeface="Tahoma" pitchFamily="34" charset="0"/>
              </a:rPr>
              <a:t>Conceptos generales de organización de tablas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1697532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D3DB1-3CCA-4E52-8FB5-9C7CD10D3FF2}" type="slidenum">
              <a:rPr lang="es-ES_tradnl"/>
              <a:pPr/>
              <a:t>27</a:t>
            </a:fld>
            <a:endParaRPr lang="es-ES_tradnl"/>
          </a:p>
        </p:txBody>
      </p:sp>
      <p:sp>
        <p:nvSpPr>
          <p:cNvPr id="552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864568"/>
            <a:ext cx="8839200" cy="4876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endParaRPr lang="es-ES_tradnl" sz="1400" dirty="0"/>
          </a:p>
          <a:p>
            <a:pPr>
              <a:lnSpc>
                <a:spcPct val="90000"/>
              </a:lnSpc>
            </a:pPr>
            <a:r>
              <a:rPr lang="es-ES_tradnl" sz="2400" b="1" dirty="0"/>
              <a:t>Transferencia</a:t>
            </a:r>
            <a:r>
              <a:rPr lang="es-ES_tradnl" sz="2400" dirty="0"/>
              <a:t> de datos entre </a:t>
            </a:r>
            <a:r>
              <a:rPr lang="es-ES_tradnl" sz="2400" b="1" dirty="0"/>
              <a:t>memoria principal</a:t>
            </a:r>
            <a:r>
              <a:rPr lang="es-ES_tradnl" sz="2400" dirty="0"/>
              <a:t> y</a:t>
            </a:r>
            <a:r>
              <a:rPr lang="es-ES_tradnl" sz="2400" b="1" dirty="0"/>
              <a:t> disco</a:t>
            </a:r>
            <a:r>
              <a:rPr lang="es-ES_tradnl" sz="2400" dirty="0"/>
              <a:t> en unidades de </a:t>
            </a:r>
            <a:r>
              <a:rPr lang="es-ES_tradnl" sz="2400" b="1" dirty="0">
                <a:solidFill>
                  <a:schemeClr val="accent2"/>
                </a:solidFill>
              </a:rPr>
              <a:t>bloque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Un disco magnético está estructurado en </a:t>
            </a:r>
            <a:r>
              <a:rPr lang="es-ES_tradnl" sz="2400" b="1" dirty="0"/>
              <a:t>pistas</a:t>
            </a:r>
            <a:r>
              <a:rPr lang="es-ES_tradnl" sz="2400" dirty="0"/>
              <a:t> y </a:t>
            </a:r>
            <a:r>
              <a:rPr lang="es-ES_tradnl" sz="2400" b="1" dirty="0"/>
              <a:t>sectores</a:t>
            </a:r>
          </a:p>
          <a:p>
            <a:pPr lvl="1">
              <a:lnSpc>
                <a:spcPct val="90000"/>
              </a:lnSpc>
            </a:pPr>
            <a:r>
              <a:rPr lang="es-ES_tradnl" sz="2400" dirty="0"/>
              <a:t>División de pista en </a:t>
            </a:r>
            <a:r>
              <a:rPr lang="es-ES_tradnl" sz="2400" b="1" dirty="0"/>
              <a:t>bloques</a:t>
            </a:r>
            <a:r>
              <a:rPr lang="es-ES_tradnl" sz="2400" dirty="0"/>
              <a:t> (páginas) por el SO al formatear el disco</a:t>
            </a:r>
          </a:p>
          <a:p>
            <a:pPr>
              <a:lnSpc>
                <a:spcPct val="90000"/>
              </a:lnSpc>
            </a:pPr>
            <a:r>
              <a:rPr lang="es-ES_tradnl" sz="2400" dirty="0"/>
              <a:t>Si se necesita información contenida en cierto bloque. </a:t>
            </a:r>
            <a:r>
              <a:rPr lang="es-ES_tradnl" sz="2400" dirty="0">
                <a:sym typeface="Symbol" pitchFamily="18" charset="2"/>
              </a:rPr>
              <a:t>se pasa al dispositivo </a:t>
            </a:r>
            <a:r>
              <a:rPr lang="es-ES_tradnl" sz="2400" dirty="0">
                <a:latin typeface="Trebuchet MS" pitchFamily="34" charset="0"/>
                <a:sym typeface="Symbol" pitchFamily="18" charset="2"/>
              </a:rPr>
              <a:t>hardware</a:t>
            </a:r>
            <a:r>
              <a:rPr lang="es-ES_tradnl" sz="2400" dirty="0">
                <a:sym typeface="Symbol" pitchFamily="18" charset="2"/>
              </a:rPr>
              <a:t> de E/S del disco: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s-ES_tradnl" dirty="0">
                <a:sym typeface="Symbol" pitchFamily="18" charset="2"/>
              </a:rPr>
              <a:t>Dirección hardware del bloque</a:t>
            </a:r>
          </a:p>
          <a:p>
            <a:pPr lvl="2">
              <a:lnSpc>
                <a:spcPct val="90000"/>
              </a:lnSpc>
              <a:buFont typeface="Wingdings" pitchFamily="2" charset="2"/>
              <a:buChar char="§"/>
            </a:pPr>
            <a:r>
              <a:rPr lang="es-ES_tradnl" dirty="0">
                <a:sym typeface="Symbol" pitchFamily="18" charset="2"/>
              </a:rPr>
              <a:t>Dirección de un </a:t>
            </a:r>
            <a:r>
              <a:rPr lang="es-ES_tradnl" b="1" dirty="0">
                <a:solidFill>
                  <a:schemeClr val="accent2"/>
                </a:solidFill>
                <a:sym typeface="Symbol" pitchFamily="18" charset="2"/>
              </a:rPr>
              <a:t>búfer</a:t>
            </a:r>
            <a:r>
              <a:rPr lang="es-ES_tradnl" dirty="0">
                <a:sym typeface="Symbol" pitchFamily="18" charset="2"/>
              </a:rPr>
              <a:t> (memoria intermedia)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Lectura</a:t>
            </a:r>
            <a:r>
              <a:rPr lang="es-ES_tradnl" dirty="0">
                <a:sym typeface="Symbol" pitchFamily="18" charset="2"/>
              </a:rPr>
              <a:t>: copia el bloque del disco al búfer</a:t>
            </a:r>
          </a:p>
          <a:p>
            <a:pPr lvl="1">
              <a:lnSpc>
                <a:spcPct val="90000"/>
              </a:lnSpc>
            </a:pPr>
            <a:r>
              <a:rPr lang="es-ES_tradnl" b="1" dirty="0">
                <a:latin typeface="Arial Narrow" pitchFamily="34" charset="0"/>
                <a:sym typeface="Symbol" pitchFamily="18" charset="2"/>
              </a:rPr>
              <a:t>Escritura</a:t>
            </a:r>
            <a:r>
              <a:rPr lang="es-ES_tradnl" dirty="0">
                <a:sym typeface="Symbol" pitchFamily="18" charset="2"/>
              </a:rPr>
              <a:t>: copia el bloque del búfer al disco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548680"/>
            <a:ext cx="7772400" cy="1143000"/>
          </a:xfrm>
        </p:spPr>
        <p:txBody>
          <a:bodyPr/>
          <a:lstStyle/>
          <a:p>
            <a:r>
              <a:rPr lang="es-ES_tradnl" dirty="0">
                <a:solidFill>
                  <a:schemeClr val="tx2"/>
                </a:solidFill>
                <a:latin typeface="Tahoma" pitchFamily="34" charset="0"/>
              </a:rPr>
              <a:t>Organización de tablas: Bloques de datos</a:t>
            </a:r>
            <a:endParaRPr lang="es-P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548680"/>
            <a:ext cx="7772400" cy="1008112"/>
          </a:xfrm>
        </p:spPr>
        <p:txBody>
          <a:bodyPr/>
          <a:lstStyle/>
          <a:p>
            <a:r>
              <a:rPr lang="es-ES_tradnl" dirty="0">
                <a:solidFill>
                  <a:schemeClr val="tx1"/>
                </a:solidFill>
                <a:latin typeface="Tahoma" pitchFamily="34" charset="0"/>
              </a:rPr>
              <a:t>Índices en los DBMS comerciales</a:t>
            </a:r>
            <a:endParaRPr lang="es-PE" sz="3600" dirty="0">
              <a:solidFill>
                <a:schemeClr val="tx1"/>
              </a:solidFill>
              <a:latin typeface="Tahoma" pitchFamily="34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C52D8-1D86-4DEE-A08F-EF93FE53A0D4}" type="slidenum">
              <a:rPr lang="es-ES_tradnl"/>
              <a:pPr/>
              <a:t>28</a:t>
            </a:fld>
            <a:endParaRPr lang="es-ES_tradnl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4283" y="1828328"/>
            <a:ext cx="8812213" cy="4841032"/>
          </a:xfrm>
        </p:spPr>
        <p:txBody>
          <a:bodyPr/>
          <a:lstStyle/>
          <a:p>
            <a:r>
              <a:rPr lang="es-ES_tradnl" sz="2200" dirty="0"/>
              <a:t>En muchos DBMS comerciales, el índice ...</a:t>
            </a:r>
          </a:p>
          <a:p>
            <a:pPr lvl="1"/>
            <a:r>
              <a:rPr lang="es-ES_tradnl" sz="2200" dirty="0"/>
              <a:t>es una </a:t>
            </a:r>
            <a:r>
              <a:rPr lang="es-ES_tradnl" sz="2200" b="1" dirty="0">
                <a:solidFill>
                  <a:schemeClr val="accent2"/>
                </a:solidFill>
              </a:rPr>
              <a:t>estructura de datos independiente</a:t>
            </a:r>
          </a:p>
          <a:p>
            <a:pPr lvl="1"/>
            <a:r>
              <a:rPr lang="es-ES_tradnl" sz="2200" dirty="0"/>
              <a:t>se crea y destruye dinámicamente, sin afectar al tabla principal</a:t>
            </a:r>
          </a:p>
          <a:p>
            <a:pPr>
              <a:spcBef>
                <a:spcPct val="40000"/>
              </a:spcBef>
            </a:pPr>
            <a:r>
              <a:rPr lang="es-ES_tradnl" sz="2200" dirty="0"/>
              <a:t>Conviene </a:t>
            </a:r>
            <a:r>
              <a:rPr lang="es-ES_tradnl" sz="2200" b="1" dirty="0"/>
              <a:t>crear un índice</a:t>
            </a:r>
            <a:r>
              <a:rPr lang="es-ES_tradnl" sz="2200" dirty="0"/>
              <a:t> sobre cierto campo </a:t>
            </a:r>
            <a:r>
              <a:rPr lang="es-ES_tradnl" sz="2200" b="1" dirty="0">
                <a:solidFill>
                  <a:schemeClr val="accent2"/>
                </a:solidFill>
              </a:rPr>
              <a:t>si</a:t>
            </a:r>
            <a:r>
              <a:rPr lang="es-ES_tradnl" sz="2200" dirty="0"/>
              <a:t> se va a acceder con </a:t>
            </a:r>
            <a:r>
              <a:rPr lang="es-ES_tradnl" sz="2200" b="1" dirty="0">
                <a:solidFill>
                  <a:schemeClr val="accent2"/>
                </a:solidFill>
              </a:rPr>
              <a:t>frecuencia</a:t>
            </a:r>
            <a:r>
              <a:rPr lang="es-ES_tradnl" sz="2200" dirty="0"/>
              <a:t> al tabla según una </a:t>
            </a:r>
            <a:r>
              <a:rPr lang="es-ES_tradnl" sz="2200" b="1" dirty="0">
                <a:solidFill>
                  <a:schemeClr val="accent2"/>
                </a:solidFill>
              </a:rPr>
              <a:t>condición de selección o reunión en la que aparezca dicho campo</a:t>
            </a:r>
          </a:p>
          <a:p>
            <a:pPr lvl="1">
              <a:buFontTx/>
              <a:buNone/>
            </a:pPr>
            <a:r>
              <a:rPr lang="es-ES_tradnl" sz="2200" dirty="0">
                <a:cs typeface="Times New Roman" pitchFamily="18" charset="0"/>
                <a:sym typeface="Wingdings" pitchFamily="2" charset="2"/>
              </a:rPr>
              <a:t> </a:t>
            </a:r>
            <a:r>
              <a:rPr lang="es-ES_tradnl" sz="2200" dirty="0">
                <a:cs typeface="Times New Roman" pitchFamily="18" charset="0"/>
              </a:rPr>
              <a:t>El índice incrementará la velocidad de esas consultas o accesos </a:t>
            </a:r>
          </a:p>
          <a:p>
            <a:pPr lvl="1">
              <a:buFontTx/>
              <a:buNone/>
            </a:pPr>
            <a:r>
              <a:rPr lang="es-ES_tradnl" sz="2200" dirty="0">
                <a:cs typeface="Times New Roman" pitchFamily="18" charset="0"/>
                <a:sym typeface="Wingdings" pitchFamily="2" charset="2"/>
              </a:rPr>
              <a:t> C</a:t>
            </a:r>
            <a:r>
              <a:rPr lang="es-ES_tradnl" sz="2200" dirty="0">
                <a:cs typeface="Times New Roman" pitchFamily="18" charset="0"/>
              </a:rPr>
              <a:t>ada índice sobre una columna hace que inserción, borrado y actualización sean más complejas y consuman más tiempo </a:t>
            </a:r>
          </a:p>
        </p:txBody>
      </p:sp>
    </p:spTree>
    <p:extLst>
      <p:ext uri="{BB962C8B-B14F-4D97-AF65-F5344CB8AC3E}">
        <p14:creationId xmlns:p14="http://schemas.microsoft.com/office/powerpoint/2010/main" val="3276768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1D15-6302-45A6-9A26-B5DB58D1AC48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7584" y="2420888"/>
            <a:ext cx="7947992" cy="2592288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dirty="0"/>
              <a:t>Sentencia DDL para</a:t>
            </a:r>
            <a:r>
              <a:rPr lang="es-ES_tradnl" b="1" dirty="0"/>
              <a:t> </a:t>
            </a:r>
            <a:r>
              <a:rPr lang="es-ES_tradnl" b="1" dirty="0">
                <a:solidFill>
                  <a:srgbClr val="990099"/>
                </a:solidFill>
                <a:latin typeface="Arial Narrow" pitchFamily="34" charset="0"/>
              </a:rPr>
              <a:t>crear</a:t>
            </a:r>
            <a:r>
              <a:rPr lang="es-ES_tradnl" b="1" dirty="0"/>
              <a:t> índices</a:t>
            </a:r>
            <a:endParaRPr lang="es-ES_tradnl" dirty="0"/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CREATE INDEX </a:t>
            </a:r>
            <a:r>
              <a:rPr lang="es-ES_tradnl" sz="1800" b="1" dirty="0" err="1">
                <a:solidFill>
                  <a:schemeClr val="accent2"/>
                </a:solidFill>
                <a:latin typeface="Arial Narrow" pitchFamily="34" charset="0"/>
              </a:rPr>
              <a:t>Indice_Genero_Pelicula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ON </a:t>
            </a:r>
            <a:r>
              <a:rPr lang="es-ES_tradnl" sz="1800" b="1" dirty="0" err="1">
                <a:solidFill>
                  <a:schemeClr val="accent2"/>
                </a:solidFill>
                <a:latin typeface="Arial Narrow" pitchFamily="34" charset="0"/>
              </a:rPr>
              <a:t>Pelicula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( genero ) ;</a:t>
            </a:r>
          </a:p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s-ES_tradnl" dirty="0"/>
              <a:t>Especificación del </a:t>
            </a:r>
            <a:r>
              <a:rPr lang="es-ES_tradnl" b="1" dirty="0"/>
              <a:t>orden </a:t>
            </a:r>
            <a:r>
              <a:rPr lang="es-ES_tradnl" dirty="0"/>
              <a:t>ascendente o descendente</a:t>
            </a:r>
            <a:r>
              <a:rPr lang="es-ES_tradnl" b="1" dirty="0"/>
              <a:t> de las entradas </a:t>
            </a:r>
            <a:r>
              <a:rPr lang="es-ES_tradnl" dirty="0"/>
              <a:t>del índice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CREATE INDEX </a:t>
            </a:r>
            <a:r>
              <a:rPr lang="es-ES_tradnl" sz="1800" b="1" dirty="0" err="1">
                <a:solidFill>
                  <a:schemeClr val="accent2"/>
                </a:solidFill>
                <a:latin typeface="Arial Narrow" pitchFamily="34" charset="0"/>
              </a:rPr>
              <a:t>Indice_Año_Pelicula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ON </a:t>
            </a:r>
            <a:r>
              <a:rPr lang="es-ES_tradnl" sz="1800" b="1" dirty="0" err="1">
                <a:solidFill>
                  <a:schemeClr val="accent2"/>
                </a:solidFill>
                <a:latin typeface="Arial Narrow" pitchFamily="34" charset="0"/>
              </a:rPr>
              <a:t>Pelicula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( año </a:t>
            </a:r>
            <a:r>
              <a:rPr lang="es-ES_tradnl" sz="1800" b="1" dirty="0">
                <a:latin typeface="Arial Narrow" pitchFamily="34" charset="0"/>
              </a:rPr>
              <a:t>DESC</a:t>
            </a:r>
            <a:r>
              <a:rPr lang="es-ES_tradnl" sz="1800" b="1" dirty="0">
                <a:solidFill>
                  <a:schemeClr val="accent2"/>
                </a:solidFill>
              </a:rPr>
              <a:t> 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) 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9442E6-1334-47E1-8489-63684C483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997184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3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477416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SELECT</a:t>
            </a:r>
          </a:p>
        </p:txBody>
      </p:sp>
      <p:pic>
        <p:nvPicPr>
          <p:cNvPr id="3" name="Marcador de contenido 2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772817"/>
            <a:ext cx="4248150" cy="288032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7984" y="4653136"/>
            <a:ext cx="4610100" cy="2204864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1" y="4693739"/>
            <a:ext cx="442798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sz="2200" dirty="0"/>
              <a:t>El alias de columna</a:t>
            </a:r>
          </a:p>
          <a:p>
            <a:pPr lvl="1"/>
            <a:r>
              <a:rPr lang="es-PE" sz="2200" dirty="0"/>
              <a:t>Se usa para renombrar en la salida de la consulta, se usa </a:t>
            </a:r>
          </a:p>
          <a:p>
            <a:pPr lvl="1"/>
            <a:r>
              <a:rPr lang="es-PE" sz="2200" dirty="0"/>
              <a:t>entre comillas dobles si contiene espacios en blanco o caracteres Especiales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861D15-6302-45A6-9A26-B5DB58D1AC48}" type="slidenum">
              <a:rPr lang="es-ES_tradnl"/>
              <a:pPr/>
              <a:t>30</a:t>
            </a:fld>
            <a:endParaRPr lang="es-ES_tradnl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43608" y="1988840"/>
            <a:ext cx="7947992" cy="4392488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40000"/>
              </a:spcBef>
            </a:pPr>
            <a:r>
              <a:rPr lang="es-ES_tradnl" b="1" dirty="0"/>
              <a:t>Índice</a:t>
            </a:r>
            <a:r>
              <a:rPr lang="es-ES_tradnl" dirty="0"/>
              <a:t> </a:t>
            </a:r>
            <a:r>
              <a:rPr lang="es-ES_tradnl" b="1" dirty="0"/>
              <a:t>compuesto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CREATE INDEX </a:t>
            </a:r>
            <a:r>
              <a:rPr lang="es-ES_tradnl" sz="1800" b="1" dirty="0" err="1">
                <a:solidFill>
                  <a:schemeClr val="accent2"/>
                </a:solidFill>
                <a:latin typeface="Arial Narrow" pitchFamily="34" charset="0"/>
              </a:rPr>
              <a:t>Indice_Nombres_Director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b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ON Director ( </a:t>
            </a:r>
            <a:r>
              <a:rPr lang="es-ES_tradnl" sz="1800" b="1" dirty="0">
                <a:latin typeface="Arial Narrow" pitchFamily="34" charset="0"/>
              </a:rPr>
              <a:t>apellido1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ASC</a:t>
            </a:r>
            <a:r>
              <a:rPr lang="es-ES_tradnl" sz="1800" b="1" dirty="0">
                <a:latin typeface="Arial Narrow" pitchFamily="34" charset="0"/>
              </a:rPr>
              <a:t>, apellido2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ASC</a:t>
            </a:r>
            <a:r>
              <a:rPr lang="es-ES_tradnl" sz="1800" b="1" dirty="0">
                <a:latin typeface="Arial Narrow" pitchFamily="34" charset="0"/>
              </a:rPr>
              <a:t>, nombre</a:t>
            </a:r>
            <a:r>
              <a:rPr lang="es-ES_tradnl" sz="1800" b="1" dirty="0">
                <a:solidFill>
                  <a:schemeClr val="accent2"/>
                </a:solidFill>
                <a:latin typeface="Arial Narrow" pitchFamily="34" charset="0"/>
              </a:rPr>
              <a:t> DESC ) ;</a:t>
            </a:r>
          </a:p>
          <a:p>
            <a:pPr lvl="1">
              <a:lnSpc>
                <a:spcPct val="90000"/>
              </a:lnSpc>
            </a:pPr>
            <a:endParaRPr lang="es-ES_tradnl" sz="1400" b="1" dirty="0">
              <a:solidFill>
                <a:schemeClr val="accent2"/>
              </a:solidFill>
              <a:latin typeface="Arial Narrow" pitchFamily="34" charset="0"/>
            </a:endParaRPr>
          </a:p>
          <a:p>
            <a:pPr lvl="1">
              <a:lnSpc>
                <a:spcPct val="90000"/>
              </a:lnSpc>
              <a:spcBef>
                <a:spcPct val="0"/>
              </a:spcBef>
            </a:pPr>
            <a:r>
              <a:rPr lang="es-ES_tradnl" sz="1800" dirty="0"/>
              <a:t>El índice</a:t>
            </a:r>
            <a:r>
              <a:rPr lang="es-ES_tradnl" sz="1800" b="1" dirty="0"/>
              <a:t> incrementa </a:t>
            </a:r>
            <a:r>
              <a:rPr lang="es-ES_tradnl" sz="1800" dirty="0"/>
              <a:t>la</a:t>
            </a:r>
            <a:r>
              <a:rPr lang="es-ES_tradnl" sz="1800" b="1" dirty="0"/>
              <a:t> velocidad de </a:t>
            </a:r>
            <a:r>
              <a:rPr lang="es-ES_tradnl" sz="1800" dirty="0"/>
              <a:t>las</a:t>
            </a:r>
            <a:r>
              <a:rPr lang="es-ES_tradnl" sz="1800" b="1" dirty="0"/>
              <a:t> consultas </a:t>
            </a:r>
            <a:r>
              <a:rPr lang="es-ES_tradnl" sz="1800" dirty="0"/>
              <a:t>que acceden por...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apellido1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apellido1 y apellido2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apellido1 y apellido2 y nombre</a:t>
            </a:r>
          </a:p>
          <a:p>
            <a:pPr lvl="1">
              <a:lnSpc>
                <a:spcPct val="90000"/>
              </a:lnSpc>
            </a:pPr>
            <a:r>
              <a:rPr lang="es-ES_tradnl" sz="1800" dirty="0"/>
              <a:t>Pero el DBMS </a:t>
            </a:r>
            <a:r>
              <a:rPr lang="es-ES_tradnl" sz="1800" b="1" dirty="0"/>
              <a:t>no usará el índice</a:t>
            </a:r>
            <a:r>
              <a:rPr lang="es-ES_tradnl" sz="1800" dirty="0"/>
              <a:t> para consultas que acceden por...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apellido2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nombre</a:t>
            </a:r>
          </a:p>
          <a:p>
            <a:pPr lvl="2">
              <a:lnSpc>
                <a:spcPct val="90000"/>
              </a:lnSpc>
              <a:spcBef>
                <a:spcPct val="0"/>
              </a:spcBef>
            </a:pPr>
            <a:r>
              <a:rPr lang="es-ES_tradnl" b="1" dirty="0">
                <a:latin typeface="Arial Narrow" pitchFamily="34" charset="0"/>
              </a:rPr>
              <a:t>apellido2 y nombre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E769AF-58AB-42D2-9330-5C5B69EDC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24576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C04D-6E8F-446E-9792-EA9C7F91250A}" type="slidenum">
              <a:rPr lang="es-ES_tradnl"/>
              <a:pPr/>
              <a:t>31</a:t>
            </a:fld>
            <a:endParaRPr lang="es-ES_trad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204864"/>
            <a:ext cx="8812213" cy="4424536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s-ES_tradnl" dirty="0"/>
              <a:t>Algunos DMBS, como Oracle, crean un </a:t>
            </a:r>
            <a:r>
              <a:rPr lang="es-ES_tradnl" b="1" dirty="0"/>
              <a:t>índice sobre cada clave</a:t>
            </a:r>
            <a:r>
              <a:rPr lang="es-ES_tradnl" dirty="0"/>
              <a:t> (primaria o alternativa) de forma automática</a:t>
            </a:r>
          </a:p>
          <a:p>
            <a:pPr lvl="1">
              <a:spcBef>
                <a:spcPct val="40000"/>
              </a:spcBef>
            </a:pPr>
            <a:r>
              <a:rPr lang="es-ES_tradnl" sz="2000" dirty="0"/>
              <a:t>Campo de indexación: columna (o conjunto de columnas) especificada como </a:t>
            </a:r>
            <a:r>
              <a:rPr lang="es-ES_tradnl" sz="2000" b="1" dirty="0">
                <a:latin typeface="Arial Narrow" pitchFamily="34" charset="0"/>
              </a:rPr>
              <a:t>UNIQUE</a:t>
            </a:r>
            <a:r>
              <a:rPr lang="es-ES_tradnl" sz="2000" dirty="0"/>
              <a:t> o </a:t>
            </a:r>
            <a:r>
              <a:rPr lang="es-ES_tradnl" sz="2000" b="1" dirty="0">
                <a:latin typeface="Arial Narrow" pitchFamily="34" charset="0"/>
              </a:rPr>
              <a:t>PRIMARY KEY</a:t>
            </a:r>
            <a:r>
              <a:rPr lang="es-ES_tradnl" sz="2000" b="1" dirty="0"/>
              <a:t> </a:t>
            </a:r>
            <a:r>
              <a:rPr lang="es-ES_tradnl" sz="2000" dirty="0"/>
              <a:t>en el esquema de BD</a:t>
            </a:r>
          </a:p>
          <a:p>
            <a:pPr lvl="1">
              <a:spcBef>
                <a:spcPct val="40000"/>
              </a:spcBef>
            </a:pPr>
            <a:r>
              <a:rPr lang="es-ES_tradnl" sz="2000" dirty="0"/>
              <a:t>El SGBD empleará el índice para imponer la restricción de clave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8123BDB-C5ED-4727-8229-EAA35919C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547288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0C04D-6E8F-446E-9792-EA9C7F91250A}" type="slidenum">
              <a:rPr lang="es-ES_tradnl"/>
              <a:pPr/>
              <a:t>32</a:t>
            </a:fld>
            <a:endParaRPr lang="es-ES_tradnl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060848"/>
            <a:ext cx="8812213" cy="456855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s-ES_tradnl" b="1" dirty="0"/>
              <a:t>Creación explícita de un índice único</a:t>
            </a:r>
          </a:p>
          <a:p>
            <a:pPr lvl="1">
              <a:spcBef>
                <a:spcPct val="40000"/>
              </a:spcBef>
            </a:pPr>
            <a:r>
              <a:rPr lang="es-ES_tradnl" dirty="0"/>
              <a:t>Usado para imponer una </a:t>
            </a:r>
            <a:r>
              <a:rPr lang="es-ES_tradnl" b="1" dirty="0"/>
              <a:t>restricción de clave </a:t>
            </a:r>
            <a:r>
              <a:rPr lang="es-ES_tradnl" dirty="0"/>
              <a:t>sobre una o varias columnas</a:t>
            </a:r>
          </a:p>
          <a:p>
            <a:pPr lvl="1" algn="ctr">
              <a:buFontTx/>
              <a:buNone/>
            </a:pP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CREATE UNIQUE INDEX </a:t>
            </a:r>
            <a:r>
              <a:rPr lang="es-ES_tradnl" b="1" dirty="0" err="1">
                <a:solidFill>
                  <a:schemeClr val="accent2"/>
                </a:solidFill>
                <a:latin typeface="Arial Narrow" pitchFamily="34" charset="0"/>
              </a:rPr>
              <a:t>Indice_Director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 ON Director(apellido, </a:t>
            </a:r>
            <a:r>
              <a:rPr lang="es-ES_tradnl" b="1" dirty="0" err="1">
                <a:solidFill>
                  <a:schemeClr val="accent2"/>
                </a:solidFill>
                <a:latin typeface="Arial Narrow" pitchFamily="34" charset="0"/>
              </a:rPr>
              <a:t>fechanacim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) ;</a:t>
            </a:r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FC79791D-9B9E-4E9A-A02A-DC2932869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99323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84A0-6825-4DB5-B2CB-D6CFF7987DCD}" type="slidenum">
              <a:rPr lang="es-ES_tradnl"/>
              <a:pPr/>
              <a:t>33</a:t>
            </a:fld>
            <a:endParaRPr lang="es-ES_tradnl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16832"/>
            <a:ext cx="8812213" cy="4397896"/>
          </a:xfrm>
        </p:spPr>
        <p:txBody>
          <a:bodyPr/>
          <a:lstStyle/>
          <a:p>
            <a:r>
              <a:rPr lang="es-ES_tradnl" dirty="0"/>
              <a:t>Sentencia DDL para</a:t>
            </a:r>
            <a:r>
              <a:rPr lang="es-ES_tradnl" b="1" dirty="0"/>
              <a:t> </a:t>
            </a:r>
            <a:r>
              <a:rPr lang="es-ES_tradnl" b="1" dirty="0">
                <a:solidFill>
                  <a:srgbClr val="990099"/>
                </a:solidFill>
                <a:latin typeface="Arial Narrow" pitchFamily="34" charset="0"/>
              </a:rPr>
              <a:t>destruir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s-ES_tradnl" b="1" dirty="0"/>
              <a:t>índices</a:t>
            </a:r>
            <a:endParaRPr lang="es-ES_tradnl" dirty="0"/>
          </a:p>
          <a:p>
            <a:pPr lvl="1">
              <a:buFontTx/>
              <a:buNone/>
            </a:pP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DROP INDEX </a:t>
            </a:r>
            <a:r>
              <a:rPr lang="es-ES_tradnl" b="1" dirty="0" err="1">
                <a:solidFill>
                  <a:schemeClr val="accent2"/>
                </a:solidFill>
                <a:latin typeface="Arial Narrow" pitchFamily="34" charset="0"/>
              </a:rPr>
              <a:t>Índice_Genero_Película</a:t>
            </a:r>
            <a:r>
              <a:rPr lang="es-ES_tradnl" b="1" dirty="0">
                <a:solidFill>
                  <a:schemeClr val="accent2"/>
                </a:solidFill>
                <a:latin typeface="Arial Narrow" pitchFamily="34" charset="0"/>
              </a:rPr>
              <a:t> ;</a:t>
            </a:r>
          </a:p>
          <a:p>
            <a:pPr lvl="1"/>
            <a:r>
              <a:rPr lang="es-ES_tradnl" dirty="0"/>
              <a:t>Conviene eliminar un índice cuando </a:t>
            </a:r>
            <a:r>
              <a:rPr lang="es-ES_tradnl" dirty="0">
                <a:solidFill>
                  <a:schemeClr val="accent2"/>
                </a:solidFill>
              </a:rPr>
              <a:t>ya no se espera</a:t>
            </a:r>
            <a:r>
              <a:rPr lang="es-ES_tradnl" dirty="0"/>
              <a:t> realizar </a:t>
            </a:r>
            <a:r>
              <a:rPr lang="es-ES_tradnl" dirty="0">
                <a:solidFill>
                  <a:schemeClr val="accent2"/>
                </a:solidFill>
              </a:rPr>
              <a:t>consultas basadas en el campo de indexación</a:t>
            </a:r>
          </a:p>
          <a:p>
            <a:pPr lvl="1"/>
            <a:r>
              <a:rPr lang="es-ES_tradnl" dirty="0"/>
              <a:t>Desaparece el </a:t>
            </a:r>
            <a:r>
              <a:rPr lang="es-ES_tradnl" b="1" dirty="0"/>
              <a:t>coste de mantenimiento</a:t>
            </a:r>
            <a:r>
              <a:rPr lang="es-ES_tradnl" dirty="0"/>
              <a:t> del índice</a:t>
            </a:r>
          </a:p>
          <a:p>
            <a:pPr lvl="1"/>
            <a:r>
              <a:rPr lang="es-ES_tradnl" dirty="0"/>
              <a:t>Se recupera el </a:t>
            </a:r>
            <a:r>
              <a:rPr lang="es-ES_tradnl" b="1" dirty="0"/>
              <a:t>espacio</a:t>
            </a:r>
            <a:r>
              <a:rPr lang="es-ES_tradnl" dirty="0"/>
              <a:t> de almacenamiento ocupado por el índice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10ABB84-85DD-4D2F-88BB-50CC8322A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369892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3E84A0-6825-4DB5-B2CB-D6CFF7987DCD}" type="slidenum">
              <a:rPr lang="es-ES_tradnl"/>
              <a:pPr/>
              <a:t>34</a:t>
            </a:fld>
            <a:endParaRPr lang="es-ES_tradnl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2132856"/>
            <a:ext cx="8812213" cy="4181872"/>
          </a:xfrm>
        </p:spPr>
        <p:txBody>
          <a:bodyPr/>
          <a:lstStyle/>
          <a:p>
            <a:pPr>
              <a:spcBef>
                <a:spcPct val="40000"/>
              </a:spcBef>
            </a:pPr>
            <a:r>
              <a:rPr lang="es-ES_tradnl" dirty="0"/>
              <a:t>Un índice creado automáticamente por el sistema </a:t>
            </a:r>
            <a:r>
              <a:rPr lang="es-ES_tradnl" sz="2000" dirty="0"/>
              <a:t>(debido a la especificación de una restricción de integridad </a:t>
            </a:r>
            <a:r>
              <a:rPr lang="es-ES_tradnl" sz="2000" dirty="0">
                <a:latin typeface="Arial Narrow" pitchFamily="34" charset="0"/>
              </a:rPr>
              <a:t>UNIQUE</a:t>
            </a:r>
            <a:r>
              <a:rPr lang="es-ES_tradnl" sz="2000" dirty="0"/>
              <a:t> o </a:t>
            </a:r>
            <a:r>
              <a:rPr lang="es-ES_tradnl" sz="2000" dirty="0">
                <a:latin typeface="Arial Narrow" pitchFamily="34" charset="0"/>
              </a:rPr>
              <a:t>PRIMARY KEY</a:t>
            </a:r>
            <a:r>
              <a:rPr lang="es-ES_tradnl" sz="2000" dirty="0"/>
              <a:t> sobre una o varias columnas),</a:t>
            </a:r>
            <a:r>
              <a:rPr lang="es-ES_tradnl" dirty="0"/>
              <a:t> debe eliminarse a través del comando </a:t>
            </a:r>
            <a:r>
              <a:rPr lang="es-ES_tradnl" sz="2000" dirty="0"/>
              <a:t>(</a:t>
            </a:r>
            <a:r>
              <a:rPr lang="es-ES_tradnl" sz="2000" dirty="0">
                <a:latin typeface="Arial Narrow" pitchFamily="34" charset="0"/>
              </a:rPr>
              <a:t>DROP</a:t>
            </a:r>
            <a:r>
              <a:rPr lang="es-ES_tradnl" sz="2000" dirty="0"/>
              <a:t>)</a:t>
            </a:r>
            <a:r>
              <a:rPr lang="es-ES_tradnl" dirty="0"/>
              <a:t> o desactivar </a:t>
            </a:r>
            <a:r>
              <a:rPr lang="es-ES_tradnl" sz="2000" dirty="0"/>
              <a:t>(</a:t>
            </a:r>
            <a:r>
              <a:rPr lang="es-ES_tradnl" sz="2000" dirty="0">
                <a:latin typeface="Arial Narrow" pitchFamily="34" charset="0"/>
              </a:rPr>
              <a:t>DISABLE</a:t>
            </a:r>
            <a:r>
              <a:rPr lang="es-ES_tradnl" sz="2000" dirty="0"/>
              <a:t>)</a:t>
            </a:r>
            <a:r>
              <a:rPr lang="es-ES_tradnl" dirty="0"/>
              <a:t> la restricción de integridad correspondiente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AE1DB6-2281-4A84-A845-B1313EE7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z="4400" b="0" dirty="0">
                <a:solidFill>
                  <a:schemeClr val="tx1"/>
                </a:solidFill>
                <a:latin typeface="Tahoma" pitchFamily="34" charset="0"/>
                <a:ea typeface="+mj-ea"/>
                <a:cs typeface="+mj-cs"/>
              </a:rPr>
              <a:t>Índices en Oracle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79289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D82C4-3B88-4047-97F0-5892567740A5}" type="slidenum">
              <a:rPr lang="es-ES_tradnl"/>
              <a:pPr/>
              <a:t>35</a:t>
            </a:fld>
            <a:endParaRPr lang="es-ES_tradnl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1628775"/>
            <a:ext cx="8642350" cy="4392613"/>
          </a:xfrm>
        </p:spPr>
        <p:txBody>
          <a:bodyPr/>
          <a:lstStyle/>
          <a:p>
            <a:pPr marL="1524000" indent="-1524000" defTabSz="762000">
              <a:lnSpc>
                <a:spcPct val="90000"/>
              </a:lnSpc>
              <a:spcBef>
                <a:spcPct val="50000"/>
              </a:spcBef>
              <a:buFontTx/>
              <a:buNone/>
              <a:tabLst>
                <a:tab pos="1524000" algn="l"/>
              </a:tabLst>
            </a:pPr>
            <a:endParaRPr lang="es-ES_tradnl" b="1" dirty="0"/>
          </a:p>
          <a:p>
            <a:pPr marL="1524000" indent="-1524000" defTabSz="762000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b="1" dirty="0">
                <a:latin typeface="Book Antiqua" pitchFamily="18" charset="0"/>
              </a:rPr>
              <a:t>[EN 2002]</a:t>
            </a:r>
            <a:r>
              <a:rPr lang="es-ES_tradnl" dirty="0">
                <a:latin typeface="Book Antiqua" pitchFamily="18" charset="0"/>
              </a:rPr>
              <a:t>	</a:t>
            </a:r>
            <a:r>
              <a:rPr lang="es-ES" sz="2000" dirty="0" err="1">
                <a:latin typeface="Book Antiqua" pitchFamily="18" charset="0"/>
              </a:rPr>
              <a:t>Elmasri</a:t>
            </a:r>
            <a:r>
              <a:rPr lang="es-ES" sz="2000" dirty="0">
                <a:latin typeface="Book Antiqua" pitchFamily="18" charset="0"/>
              </a:rPr>
              <a:t>, R.; </a:t>
            </a:r>
            <a:r>
              <a:rPr lang="es-ES" sz="2000" dirty="0" err="1">
                <a:latin typeface="Book Antiqua" pitchFamily="18" charset="0"/>
              </a:rPr>
              <a:t>Navathe</a:t>
            </a:r>
            <a:r>
              <a:rPr lang="es-ES" sz="2000" dirty="0">
                <a:latin typeface="Book Antiqua" pitchFamily="18" charset="0"/>
              </a:rPr>
              <a:t>, S.B.</a:t>
            </a:r>
            <a:r>
              <a:rPr lang="es-ES_tradnl" sz="2000" dirty="0">
                <a:latin typeface="Book Antiqua" pitchFamily="18" charset="0"/>
              </a:rPr>
              <a:t>:</a:t>
            </a:r>
            <a:r>
              <a:rPr lang="es-ES" sz="2000" dirty="0">
                <a:latin typeface="Book Antiqua" pitchFamily="18" charset="0"/>
              </a:rPr>
              <a:t> </a:t>
            </a:r>
            <a:r>
              <a:rPr lang="es-ES" sz="2000" b="1" dirty="0">
                <a:latin typeface="Book Antiqua" pitchFamily="18" charset="0"/>
              </a:rPr>
              <a:t>Fundamentos de Sistemas de Bases de Datos</a:t>
            </a:r>
            <a:r>
              <a:rPr lang="es-ES" sz="2000" dirty="0">
                <a:latin typeface="Book Antiqua" pitchFamily="18" charset="0"/>
              </a:rPr>
              <a:t>. 3ª </a:t>
            </a:r>
            <a:r>
              <a:rPr lang="es-ES_tradnl" sz="2000" dirty="0">
                <a:latin typeface="Book Antiqua" pitchFamily="18" charset="0"/>
              </a:rPr>
              <a:t>E</a:t>
            </a:r>
            <a:r>
              <a:rPr lang="es-ES" sz="2000" dirty="0" err="1">
                <a:latin typeface="Book Antiqua" pitchFamily="18" charset="0"/>
              </a:rPr>
              <a:t>dición</a:t>
            </a:r>
            <a:r>
              <a:rPr lang="es-ES" sz="2000" dirty="0">
                <a:latin typeface="Book Antiqua" pitchFamily="18" charset="0"/>
              </a:rPr>
              <a:t>. </a:t>
            </a:r>
            <a:r>
              <a:rPr lang="es-ES" sz="2000" dirty="0" err="1">
                <a:latin typeface="Book Antiqua" pitchFamily="18" charset="0"/>
              </a:rPr>
              <a:t>Addison-Wesley</a:t>
            </a:r>
            <a:r>
              <a:rPr lang="es-ES" sz="2000" dirty="0">
                <a:latin typeface="Book Antiqua" pitchFamily="18" charset="0"/>
              </a:rPr>
              <a:t>. </a:t>
            </a:r>
            <a:r>
              <a:rPr lang="es-ES" sz="2000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Book Antiqua" pitchFamily="18" charset="0"/>
              </a:rPr>
              <a:t>Cap</a:t>
            </a:r>
            <a:r>
              <a:rPr lang="es-ES_tradnl" sz="2000" dirty="0">
                <a:solidFill>
                  <a:schemeClr val="accent2"/>
                </a:solidFill>
                <a:latin typeface="Book Antiqua" pitchFamily="18" charset="0"/>
              </a:rPr>
              <a:t>. 5 y 6)</a:t>
            </a:r>
            <a:endParaRPr lang="es-ES_tradnl" sz="2000" dirty="0">
              <a:latin typeface="Book Antiqua" pitchFamily="18" charset="0"/>
            </a:endParaRPr>
          </a:p>
          <a:p>
            <a:pPr marL="1524000" indent="-1524000" defTabSz="762000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" dirty="0">
                <a:latin typeface="Book Antiqua" pitchFamily="18" charset="0"/>
              </a:rPr>
              <a:t>[EN 1997]</a:t>
            </a:r>
            <a:r>
              <a:rPr lang="es-ES_tradnl" dirty="0">
                <a:latin typeface="Book Antiqua" pitchFamily="18" charset="0"/>
              </a:rPr>
              <a:t>	</a:t>
            </a:r>
            <a:r>
              <a:rPr lang="es-ES" sz="2000" dirty="0" err="1">
                <a:latin typeface="Book Antiqua" pitchFamily="18" charset="0"/>
              </a:rPr>
              <a:t>Elmasri</a:t>
            </a:r>
            <a:r>
              <a:rPr lang="es-ES" sz="2000" dirty="0">
                <a:latin typeface="Book Antiqua" pitchFamily="18" charset="0"/>
              </a:rPr>
              <a:t>, R.; </a:t>
            </a:r>
            <a:r>
              <a:rPr lang="es-ES" sz="2000" dirty="0" err="1">
                <a:latin typeface="Book Antiqua" pitchFamily="18" charset="0"/>
              </a:rPr>
              <a:t>Navathe</a:t>
            </a:r>
            <a:r>
              <a:rPr lang="es-ES" sz="2000" dirty="0">
                <a:latin typeface="Book Antiqua" pitchFamily="18" charset="0"/>
              </a:rPr>
              <a:t>, S.B.: </a:t>
            </a:r>
            <a:r>
              <a:rPr lang="es-ES" sz="2000" b="1" dirty="0">
                <a:latin typeface="Book Antiqua" pitchFamily="18" charset="0"/>
              </a:rPr>
              <a:t>Sistemas de bases de datos. Conceptos fundamentales</a:t>
            </a:r>
            <a:r>
              <a:rPr lang="es-ES" sz="2000" dirty="0">
                <a:latin typeface="Book Antiqua" pitchFamily="18" charset="0"/>
              </a:rPr>
              <a:t>. 2ª Ed. </a:t>
            </a:r>
            <a:r>
              <a:rPr lang="es-ES" sz="2000" dirty="0" err="1">
                <a:latin typeface="Book Antiqua" pitchFamily="18" charset="0"/>
              </a:rPr>
              <a:t>Addison-Wesley</a:t>
            </a:r>
            <a:r>
              <a:rPr lang="es-ES" sz="2000" dirty="0">
                <a:latin typeface="Book Antiqua" pitchFamily="18" charset="0"/>
              </a:rPr>
              <a:t> Iberoamericana. </a:t>
            </a:r>
            <a:r>
              <a:rPr lang="es-ES" sz="2000" dirty="0">
                <a:solidFill>
                  <a:schemeClr val="accent2"/>
                </a:solidFill>
                <a:latin typeface="Book Antiqua" pitchFamily="18" charset="0"/>
              </a:rPr>
              <a:t>(</a:t>
            </a:r>
            <a:r>
              <a:rPr lang="es-ES" sz="2000" dirty="0" err="1">
                <a:solidFill>
                  <a:schemeClr val="accent2"/>
                </a:solidFill>
                <a:latin typeface="Book Antiqua" pitchFamily="18" charset="0"/>
              </a:rPr>
              <a:t>Cap</a:t>
            </a:r>
            <a:r>
              <a:rPr lang="es-ES_tradnl" sz="2000" dirty="0">
                <a:solidFill>
                  <a:schemeClr val="accent2"/>
                </a:solidFill>
                <a:latin typeface="Book Antiqua" pitchFamily="18" charset="0"/>
              </a:rPr>
              <a:t>.</a:t>
            </a:r>
            <a:r>
              <a:rPr lang="es-ES" sz="2000" dirty="0">
                <a:solidFill>
                  <a:schemeClr val="accent2"/>
                </a:solidFill>
                <a:latin typeface="Book Antiqua" pitchFamily="18" charset="0"/>
              </a:rPr>
              <a:t> </a:t>
            </a:r>
            <a:r>
              <a:rPr lang="es-ES_tradnl" sz="2000" dirty="0">
                <a:solidFill>
                  <a:schemeClr val="accent2"/>
                </a:solidFill>
                <a:latin typeface="Book Antiqua" pitchFamily="18" charset="0"/>
              </a:rPr>
              <a:t>4 y 5</a:t>
            </a:r>
            <a:r>
              <a:rPr lang="es-ES" sz="2000" dirty="0">
                <a:solidFill>
                  <a:schemeClr val="accent2"/>
                </a:solidFill>
                <a:latin typeface="Book Antiqua" pitchFamily="18" charset="0"/>
              </a:rPr>
              <a:t>)</a:t>
            </a:r>
          </a:p>
          <a:p>
            <a:pPr marL="1524000" indent="-1524000" defTabSz="762000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dirty="0">
                <a:latin typeface="Book Antiqua" pitchFamily="18" charset="0"/>
              </a:rPr>
              <a:t>[SKS 1998]	</a:t>
            </a:r>
            <a:r>
              <a:rPr lang="en-US" sz="2000" dirty="0" err="1">
                <a:latin typeface="Book Antiqua" pitchFamily="18" charset="0"/>
              </a:rPr>
              <a:t>Korth</a:t>
            </a:r>
            <a:r>
              <a:rPr lang="en-US" sz="2000" dirty="0">
                <a:latin typeface="Book Antiqua" pitchFamily="18" charset="0"/>
              </a:rPr>
              <a:t>, H; </a:t>
            </a:r>
            <a:r>
              <a:rPr lang="en-US" sz="2000" dirty="0" err="1">
                <a:latin typeface="Book Antiqua" pitchFamily="18" charset="0"/>
              </a:rPr>
              <a:t>Silberschatz</a:t>
            </a:r>
            <a:r>
              <a:rPr lang="en-US" sz="2000" dirty="0">
                <a:latin typeface="Book Antiqua" pitchFamily="18" charset="0"/>
              </a:rPr>
              <a:t>, A., </a:t>
            </a:r>
            <a:r>
              <a:rPr lang="en-US" sz="2000" dirty="0" err="1">
                <a:latin typeface="Book Antiqua" pitchFamily="18" charset="0"/>
              </a:rPr>
              <a:t>Sudarshan</a:t>
            </a:r>
            <a:r>
              <a:rPr lang="en-US" sz="2000" dirty="0">
                <a:latin typeface="Book Antiqua" pitchFamily="18" charset="0"/>
              </a:rPr>
              <a:t>, S.: </a:t>
            </a:r>
            <a:r>
              <a:rPr lang="en-US" sz="2000" dirty="0" err="1">
                <a:latin typeface="Book Antiqua" pitchFamily="18" charset="0"/>
              </a:rPr>
              <a:t>Fundamentos</a:t>
            </a:r>
            <a:r>
              <a:rPr lang="en-US" sz="2000" dirty="0">
                <a:latin typeface="Book Antiqua" pitchFamily="18" charset="0"/>
              </a:rPr>
              <a:t> de bases de </a:t>
            </a:r>
            <a:r>
              <a:rPr lang="en-US" sz="2000" dirty="0" err="1">
                <a:latin typeface="Book Antiqua" pitchFamily="18" charset="0"/>
              </a:rPr>
              <a:t>datos</a:t>
            </a:r>
            <a:r>
              <a:rPr lang="en-US" sz="2000" dirty="0">
                <a:latin typeface="Book Antiqua" pitchFamily="18" charset="0"/>
              </a:rPr>
              <a:t>. 3ª </a:t>
            </a:r>
            <a:r>
              <a:rPr lang="en-US" sz="2000" dirty="0" err="1">
                <a:latin typeface="Book Antiqua" pitchFamily="18" charset="0"/>
              </a:rPr>
              <a:t>Edición</a:t>
            </a:r>
            <a:r>
              <a:rPr lang="en-US" sz="2000" dirty="0">
                <a:latin typeface="Book Antiqua" pitchFamily="18" charset="0"/>
              </a:rPr>
              <a:t>. McGraw-Hill. </a:t>
            </a:r>
            <a:r>
              <a:rPr lang="es-ES_tradnl" sz="2000" dirty="0">
                <a:solidFill>
                  <a:schemeClr val="accent2"/>
                </a:solidFill>
                <a:latin typeface="Book Antiqua" pitchFamily="18" charset="0"/>
              </a:rPr>
              <a:t>(Cap. 10 y 11)</a:t>
            </a:r>
          </a:p>
          <a:p>
            <a:pPr marL="1524000" indent="-1524000" defTabSz="762000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dirty="0">
                <a:latin typeface="Book Antiqua" pitchFamily="18" charset="0"/>
              </a:rPr>
              <a:t>[CBS 1998]	</a:t>
            </a:r>
            <a:r>
              <a:rPr lang="en-US" sz="2000" dirty="0">
                <a:latin typeface="Book Antiqua" pitchFamily="18" charset="0"/>
              </a:rPr>
              <a:t>Connolly et al.: </a:t>
            </a:r>
            <a:r>
              <a:rPr lang="en-US" sz="2000" b="1" dirty="0">
                <a:latin typeface="Book Antiqua" pitchFamily="18" charset="0"/>
              </a:rPr>
              <a:t>Database Systems: A Practical Approach to Design, Implementation and Management</a:t>
            </a:r>
            <a:r>
              <a:rPr lang="en-US" sz="2000" dirty="0">
                <a:latin typeface="Book Antiqua" pitchFamily="18" charset="0"/>
              </a:rPr>
              <a:t>. 2</a:t>
            </a:r>
            <a:r>
              <a:rPr lang="en-US" sz="2000" baseline="30000" dirty="0">
                <a:latin typeface="Book Antiqua" pitchFamily="18" charset="0"/>
              </a:rPr>
              <a:t>nd</a:t>
            </a:r>
            <a:r>
              <a:rPr lang="en-US" sz="2000" dirty="0">
                <a:latin typeface="Book Antiqua" pitchFamily="18" charset="0"/>
              </a:rPr>
              <a:t> Ed. Addison-Wesley </a:t>
            </a:r>
            <a:r>
              <a:rPr lang="es-ES_tradnl" sz="2000" dirty="0">
                <a:solidFill>
                  <a:schemeClr val="accent2"/>
                </a:solidFill>
                <a:latin typeface="Book Antiqua" pitchFamily="18" charset="0"/>
              </a:rPr>
              <a:t>(Apéndice B)</a:t>
            </a:r>
            <a:endParaRPr lang="es-ES" sz="2000" dirty="0">
              <a:solidFill>
                <a:schemeClr val="accent2"/>
              </a:solidFill>
              <a:latin typeface="Book Antiqua" pitchFamily="18" charset="0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s-PE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4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Sintaxis de SQL - Resumen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" y="4869160"/>
            <a:ext cx="42119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s-PE" dirty="0"/>
              <a:t>Para evitar datos duplicados puede utilizar la sentencia </a:t>
            </a:r>
          </a:p>
          <a:p>
            <a:pPr lvl="1"/>
            <a:r>
              <a:rPr lang="es-PE" dirty="0"/>
              <a:t>DISTINCT</a:t>
            </a:r>
          </a:p>
        </p:txBody>
      </p:sp>
      <p:pic>
        <p:nvPicPr>
          <p:cNvPr id="7" name="Marcador de contenido 6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7544" y="1795636"/>
            <a:ext cx="4914900" cy="2857500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4812" y="4248150"/>
            <a:ext cx="4676775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837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5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331912"/>
            <a:ext cx="8637588" cy="1152872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dirty="0"/>
              <a:t>O</a:t>
            </a:r>
            <a:r>
              <a:rPr lang="es-ES_tradnl" b="0" dirty="0"/>
              <a:t>peradores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4" y="1749152"/>
            <a:ext cx="4515991" cy="304800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3495" y="3501008"/>
            <a:ext cx="4413001" cy="320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111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6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1520" y="477416"/>
            <a:ext cx="8637588" cy="1079376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Operadores Lógicos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313995" y="1770093"/>
            <a:ext cx="63367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800" dirty="0"/>
              <a:t>SQL&gt; 	SELECT </a:t>
            </a:r>
            <a:r>
              <a:rPr lang="es-PE" sz="1800" dirty="0" err="1"/>
              <a:t>empno</a:t>
            </a:r>
            <a:r>
              <a:rPr lang="es-PE" sz="1800" dirty="0"/>
              <a:t>, </a:t>
            </a:r>
            <a:r>
              <a:rPr lang="es-PE" sz="1800" dirty="0" err="1"/>
              <a:t>ename</a:t>
            </a:r>
            <a:r>
              <a:rPr lang="es-PE" sz="1800" dirty="0"/>
              <a:t>, </a:t>
            </a:r>
            <a:r>
              <a:rPr lang="es-PE" sz="1800" dirty="0" err="1"/>
              <a:t>job</a:t>
            </a:r>
            <a:r>
              <a:rPr lang="es-PE" sz="1800" dirty="0"/>
              <a:t>, sal FROM </a:t>
            </a:r>
            <a:r>
              <a:rPr lang="es-PE" sz="1800" dirty="0" err="1"/>
              <a:t>emp</a:t>
            </a:r>
            <a:br>
              <a:rPr lang="es-PE" sz="1800" dirty="0"/>
            </a:br>
            <a:r>
              <a:rPr lang="es-PE" sz="1800" dirty="0"/>
              <a:t>	WHERE sal &gt;= 1100</a:t>
            </a:r>
            <a:br>
              <a:rPr lang="es-PE" sz="1800" dirty="0"/>
            </a:br>
            <a:r>
              <a:rPr lang="es-PE" sz="1800" dirty="0"/>
              <a:t>	</a:t>
            </a:r>
            <a:r>
              <a:rPr lang="es-PE" sz="1800" b="1" dirty="0"/>
              <a:t>AND</a:t>
            </a:r>
            <a:r>
              <a:rPr lang="es-PE" sz="1800" dirty="0"/>
              <a:t> </a:t>
            </a:r>
            <a:r>
              <a:rPr lang="es-PE" sz="1800" dirty="0" err="1"/>
              <a:t>job</a:t>
            </a:r>
            <a:r>
              <a:rPr lang="es-PE" sz="1800" dirty="0"/>
              <a:t> = ‘CLERK’</a:t>
            </a:r>
          </a:p>
          <a:p>
            <a:r>
              <a:rPr lang="es-PE" sz="1800" dirty="0"/>
              <a:t>SQL&gt; 	SELECT </a:t>
            </a:r>
            <a:r>
              <a:rPr lang="es-PE" sz="1800" dirty="0" err="1"/>
              <a:t>empno</a:t>
            </a:r>
            <a:r>
              <a:rPr lang="es-PE" sz="1800" dirty="0"/>
              <a:t>, </a:t>
            </a:r>
            <a:r>
              <a:rPr lang="es-PE" sz="1800" dirty="0" err="1"/>
              <a:t>ename</a:t>
            </a:r>
            <a:r>
              <a:rPr lang="es-PE" sz="1800" dirty="0"/>
              <a:t>, </a:t>
            </a:r>
            <a:r>
              <a:rPr lang="es-PE" sz="1800" dirty="0" err="1"/>
              <a:t>job</a:t>
            </a:r>
            <a:r>
              <a:rPr lang="es-PE" sz="1800" dirty="0"/>
              <a:t>, sal FROM </a:t>
            </a:r>
            <a:r>
              <a:rPr lang="es-PE" sz="1800" dirty="0" err="1"/>
              <a:t>emp</a:t>
            </a:r>
            <a:br>
              <a:rPr lang="es-PE" sz="1800" dirty="0"/>
            </a:br>
            <a:r>
              <a:rPr lang="es-PE" sz="1800" dirty="0"/>
              <a:t>	WHERE sal &gt;= 2000</a:t>
            </a:r>
            <a:br>
              <a:rPr lang="es-PE" sz="1800" dirty="0"/>
            </a:br>
            <a:r>
              <a:rPr lang="es-PE" sz="1800" dirty="0"/>
              <a:t>	</a:t>
            </a:r>
            <a:r>
              <a:rPr lang="es-PE" sz="1800" b="1" dirty="0"/>
              <a:t>OR</a:t>
            </a:r>
            <a:r>
              <a:rPr lang="es-PE" sz="1800" dirty="0"/>
              <a:t> </a:t>
            </a:r>
            <a:r>
              <a:rPr lang="es-PE" sz="1800" dirty="0" err="1"/>
              <a:t>job</a:t>
            </a:r>
            <a:r>
              <a:rPr lang="es-PE" sz="1800" dirty="0"/>
              <a:t> = ‘MANAGER’;</a:t>
            </a:r>
          </a:p>
          <a:p>
            <a:r>
              <a:rPr lang="es-PE" sz="1800" dirty="0"/>
              <a:t>SQL&gt; 	SELECT </a:t>
            </a:r>
            <a:r>
              <a:rPr lang="es-PE" sz="1800" dirty="0" err="1"/>
              <a:t>ename</a:t>
            </a:r>
            <a:r>
              <a:rPr lang="es-PE" sz="1800" dirty="0"/>
              <a:t>, </a:t>
            </a:r>
            <a:r>
              <a:rPr lang="es-PE" sz="1800" dirty="0" err="1"/>
              <a:t>job</a:t>
            </a:r>
            <a:r>
              <a:rPr lang="es-PE" sz="1800" dirty="0"/>
              <a:t> FR1OM </a:t>
            </a:r>
            <a:r>
              <a:rPr lang="es-PE" sz="1800" dirty="0" err="1"/>
              <a:t>emp</a:t>
            </a:r>
            <a:br>
              <a:rPr lang="es-PE" sz="1800" dirty="0"/>
            </a:br>
            <a:r>
              <a:rPr lang="es-PE" sz="1800" dirty="0"/>
              <a:t>	WHERE </a:t>
            </a:r>
            <a:r>
              <a:rPr lang="es-PE" sz="1800" dirty="0" err="1"/>
              <a:t>job</a:t>
            </a:r>
            <a:r>
              <a:rPr lang="es-PE" sz="1800" dirty="0"/>
              <a:t> </a:t>
            </a:r>
            <a:r>
              <a:rPr lang="es-PE" sz="1800" b="1" dirty="0"/>
              <a:t>NOT</a:t>
            </a:r>
            <a:r>
              <a:rPr lang="es-PE" sz="1800" dirty="0"/>
              <a:t> IN</a:t>
            </a:r>
          </a:p>
          <a:p>
            <a:r>
              <a:rPr lang="es-PE" sz="1800" dirty="0"/>
              <a:t>	(‘CLERK’, ‘MANAGER’, ‘ANALYST’);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2347" y="4399949"/>
            <a:ext cx="5616624" cy="2458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6769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Contenidos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1556792"/>
            <a:ext cx="8353623" cy="4390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539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8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Contenidos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24" y="1445530"/>
            <a:ext cx="7849567" cy="5102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35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AB6F1-5FDD-4258-B076-92224C86BE75}" type="slidenum">
              <a:rPr lang="es-ES_tradnl"/>
              <a:pPr/>
              <a:t>9</a:t>
            </a:fld>
            <a:endParaRPr lang="es-ES_tradnl"/>
          </a:p>
        </p:txBody>
      </p:sp>
      <p:sp>
        <p:nvSpPr>
          <p:cNvPr id="19461" name="Rectangle 5"/>
          <p:cNvSpPr>
            <a:spLocks noGrp="1" noChangeArrowheads="1"/>
          </p:cNvSpPr>
          <p:nvPr>
            <p:ph type="title"/>
          </p:nvPr>
        </p:nvSpPr>
        <p:spPr>
          <a:xfrm>
            <a:off x="250825" y="115888"/>
            <a:ext cx="8637588" cy="1295400"/>
          </a:xfrm>
          <a:solidFill>
            <a:srgbClr val="DDDDDD"/>
          </a:solidFill>
          <a:ln/>
        </p:spPr>
        <p:txBody>
          <a:bodyPr/>
          <a:lstStyle/>
          <a:p>
            <a:pPr marL="533400" indent="-533400" algn="l" defTabSz="762000"/>
            <a:r>
              <a:rPr lang="es-ES_tradnl" b="0" dirty="0"/>
              <a:t>Contenidos</a:t>
            </a:r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5" y="1556792"/>
            <a:ext cx="8604448" cy="5148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640535"/>
      </p:ext>
    </p:extLst>
  </p:cSld>
  <p:clrMapOvr>
    <a:masterClrMapping/>
  </p:clrMapOvr>
</p:sld>
</file>

<file path=ppt/theme/theme1.xml><?xml version="1.0" encoding="utf-8"?>
<a:theme xmlns:a="http://schemas.openxmlformats.org/drawingml/2006/main" name="Plantilla UL">
  <a:themeElements>
    <a:clrScheme name="Plantilla UL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lantilla UL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Plantilla UL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lantilla UL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lantilla UL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1953</Words>
  <Application>Microsoft Office PowerPoint</Application>
  <PresentationFormat>On-screen Show (4:3)</PresentationFormat>
  <Paragraphs>231</Paragraphs>
  <Slides>35</Slides>
  <Notes>28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35</vt:i4>
      </vt:variant>
    </vt:vector>
  </HeadingPairs>
  <TitlesOfParts>
    <vt:vector size="47" baseType="lpstr">
      <vt:lpstr>Arial</vt:lpstr>
      <vt:lpstr>Arial Narrow</vt:lpstr>
      <vt:lpstr>Book Antiqua</vt:lpstr>
      <vt:lpstr>Century Gothic</vt:lpstr>
      <vt:lpstr>Tahoma</vt:lpstr>
      <vt:lpstr>Times</vt:lpstr>
      <vt:lpstr>Times New Roman</vt:lpstr>
      <vt:lpstr>Trebuchet MS</vt:lpstr>
      <vt:lpstr>Verdana</vt:lpstr>
      <vt:lpstr>Webdings</vt:lpstr>
      <vt:lpstr>Wingdings</vt:lpstr>
      <vt:lpstr>Plantilla UL</vt:lpstr>
      <vt:lpstr>PowerPoint Presentation</vt:lpstr>
      <vt:lpstr>AGENDA</vt:lpstr>
      <vt:lpstr>SELECT</vt:lpstr>
      <vt:lpstr>Sintaxis de SQL - Resumen</vt:lpstr>
      <vt:lpstr>Operadores</vt:lpstr>
      <vt:lpstr>Operadores Lógicos</vt:lpstr>
      <vt:lpstr>Contenidos</vt:lpstr>
      <vt:lpstr>Contenidos</vt:lpstr>
      <vt:lpstr>Contenidos</vt:lpstr>
      <vt:lpstr>Formatos</vt:lpstr>
      <vt:lpstr>Funciones</vt:lpstr>
      <vt:lpstr>Funciones de Grupo</vt:lpstr>
      <vt:lpstr>Group By</vt:lpstr>
      <vt:lpstr>Cláusula Having</vt:lpstr>
      <vt:lpstr>Reunión (Join)</vt:lpstr>
      <vt:lpstr>Tipos de Join</vt:lpstr>
      <vt:lpstr>Subconsultas</vt:lpstr>
      <vt:lpstr>Subconsultas</vt:lpstr>
      <vt:lpstr>Subconsultas</vt:lpstr>
      <vt:lpstr>Diseño físico de la base de datos</vt:lpstr>
      <vt:lpstr>Estructura lógica de una BD Oracle</vt:lpstr>
      <vt:lpstr>Estructuras lógicas de almacenamiento</vt:lpstr>
      <vt:lpstr>Estructura física de Oracle</vt:lpstr>
      <vt:lpstr>Entorno de memoria en Oracle</vt:lpstr>
      <vt:lpstr>Elementos de diseño físico en ORACLE</vt:lpstr>
      <vt:lpstr>Conceptos generales de organización de tablas</vt:lpstr>
      <vt:lpstr>Organización de tablas: Bloques de datos</vt:lpstr>
      <vt:lpstr>Índices en los DBMS comerciales</vt:lpstr>
      <vt:lpstr>Índices en Oracle</vt:lpstr>
      <vt:lpstr>Índices en Oracle</vt:lpstr>
      <vt:lpstr>Índices en Oracle</vt:lpstr>
      <vt:lpstr>Índices en Oracle</vt:lpstr>
      <vt:lpstr>Índices en Oracle</vt:lpstr>
      <vt:lpstr>Índices en Oracle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JC</dc:creator>
  <cp:lastModifiedBy>Jose Caballero</cp:lastModifiedBy>
  <cp:revision>7</cp:revision>
  <dcterms:created xsi:type="dcterms:W3CDTF">2020-10-20T14:26:25Z</dcterms:created>
  <dcterms:modified xsi:type="dcterms:W3CDTF">2021-07-06T12:25:20Z</dcterms:modified>
</cp:coreProperties>
</file>