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</p:sldMasterIdLst>
  <p:notesMasterIdLst>
    <p:notesMasterId r:id="rId11"/>
  </p:notesMasterIdLst>
  <p:sldIdLst>
    <p:sldId id="277" r:id="rId3"/>
    <p:sldId id="256" r:id="rId4"/>
    <p:sldId id="273" r:id="rId5"/>
    <p:sldId id="274" r:id="rId6"/>
    <p:sldId id="310" r:id="rId7"/>
    <p:sldId id="311" r:id="rId8"/>
    <p:sldId id="313" r:id="rId9"/>
    <p:sldId id="314" r:id="rId1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11"/>
    <p:restoredTop sz="86418"/>
  </p:normalViewPr>
  <p:slideViewPr>
    <p:cSldViewPr snapToGrid="0" snapToObjects="1">
      <p:cViewPr varScale="1">
        <p:scale>
          <a:sx n="71" d="100"/>
          <a:sy n="71" d="100"/>
        </p:scale>
        <p:origin x="75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CF47-3D15-48BE-AF9D-47B30F048A88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37EB-D2E6-43EF-BD07-E8A4C96EC7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300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8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514348" y="5863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514349" y="1397576"/>
            <a:ext cx="11287125" cy="3943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466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85776" y="357187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485776" y="1354137"/>
            <a:ext cx="5429250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6143626" y="1354137"/>
            <a:ext cx="5572124" cy="423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543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485776" y="1628775"/>
            <a:ext cx="11229974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body" idx="1"/>
          </p:nvPr>
        </p:nvSpPr>
        <p:spPr>
          <a:xfrm>
            <a:off x="485776" y="2625726"/>
            <a:ext cx="5429250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2"/>
          </p:nvPr>
        </p:nvSpPr>
        <p:spPr>
          <a:xfrm>
            <a:off x="6143626" y="2625726"/>
            <a:ext cx="5572124" cy="3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723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381000" y="1628775"/>
            <a:ext cx="11391900" cy="747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  <a:defRPr sz="36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11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20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 sz="12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9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4720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245987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581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 hasCustomPrompt="1"/>
          </p:nvPr>
        </p:nvSpPr>
        <p:spPr>
          <a:xfrm>
            <a:off x="514348" y="586363"/>
            <a:ext cx="11287125" cy="725488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514349" y="1397576"/>
            <a:ext cx="11287125" cy="3943349"/>
          </a:xfrm>
        </p:spPr>
        <p:txBody>
          <a:bodyPr/>
          <a:lstStyle>
            <a:lvl1pPr>
              <a:defRPr>
                <a:latin typeface="Verdana" charset="0"/>
                <a:ea typeface="Verdana" charset="0"/>
                <a:cs typeface="Verdana" charset="0"/>
              </a:defRPr>
            </a:lvl1pPr>
            <a:lvl2pPr>
              <a:defRPr>
                <a:latin typeface="Verdana" charset="0"/>
                <a:ea typeface="Verdana" charset="0"/>
                <a:cs typeface="Verdana" charset="0"/>
              </a:defRPr>
            </a:lvl2pPr>
            <a:lvl3pPr>
              <a:defRPr>
                <a:latin typeface="Verdana" charset="0"/>
                <a:ea typeface="Verdana" charset="0"/>
                <a:cs typeface="Verdana" charset="0"/>
              </a:defRPr>
            </a:lvl3pPr>
            <a:lvl4pPr>
              <a:defRPr>
                <a:latin typeface="Verdana" charset="0"/>
                <a:ea typeface="Verdana" charset="0"/>
                <a:cs typeface="Verdana" charset="0"/>
              </a:defRPr>
            </a:lvl4pPr>
            <a:lvl5pPr>
              <a:defRPr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3961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357187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1354137"/>
            <a:ext cx="5429250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1354137"/>
            <a:ext cx="5572124" cy="423227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267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 hasCustomPrompt="1"/>
          </p:nvPr>
        </p:nvSpPr>
        <p:spPr>
          <a:xfrm>
            <a:off x="485776" y="1628775"/>
            <a:ext cx="11229974" cy="91916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sz="half" idx="1"/>
          </p:nvPr>
        </p:nvSpPr>
        <p:spPr>
          <a:xfrm>
            <a:off x="485776" y="2625726"/>
            <a:ext cx="5429250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  <p:sp>
        <p:nvSpPr>
          <p:cNvPr id="12" name="Marcador de contenido 3"/>
          <p:cNvSpPr>
            <a:spLocks noGrp="1"/>
          </p:cNvSpPr>
          <p:nvPr>
            <p:ph sz="half" idx="2"/>
          </p:nvPr>
        </p:nvSpPr>
        <p:spPr>
          <a:xfrm>
            <a:off x="6143626" y="2625726"/>
            <a:ext cx="5572124" cy="36322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1pPr>
            <a:lvl2pPr>
              <a:defRPr sz="20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2pPr>
            <a:lvl3pPr>
              <a:defRPr sz="18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4pPr>
            <a:lvl5pPr>
              <a:defRPr sz="16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6021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81000" y="1628775"/>
            <a:ext cx="11391900" cy="74771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2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_tradnl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78283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77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9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514348" y="472063"/>
            <a:ext cx="11287125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Verdana"/>
              <a:buNone/>
              <a:defRPr sz="3200" b="1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514349" y="1283276"/>
            <a:ext cx="11287125" cy="424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92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45B7A-124A-2440-B855-8AD09298A361}" type="datetimeFigureOut">
              <a:rPr lang="es-ES_tradnl" smtClean="0"/>
              <a:t>29/06/2024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BB804-8CF5-A44B-9844-AC8F6ABDCA4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309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8469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.cnn.com/2017/02/27/technology/cloudpets-data-leak-voices-photos/index.html" TargetMode="External"/><Relationship Id="rId2" Type="http://schemas.openxmlformats.org/officeDocument/2006/relationships/hyperlink" Target="https://money.cnn.com/2015/02/09/technology/security/samsung-smart-tv-privacy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oudflare.com/learning/dns/what-is-d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14434" y="2539655"/>
            <a:ext cx="9872661" cy="1826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s-ES" sz="4000" b="1" dirty="0"/>
              <a:t>SEGURIDAD EN IOT</a:t>
            </a:r>
            <a:endParaRPr lang="es-ES_tradnl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381000" y="487794"/>
            <a:ext cx="388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FACULTAD DE INGENIERÍA Y ARQUITECTURA</a:t>
            </a:r>
          </a:p>
          <a:p>
            <a:r>
              <a:rPr lang="es-PE" sz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CARRERA DE INGENIERÍA DE SISTEMAS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381000" y="5974201"/>
            <a:ext cx="75939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s-ES_tradnl" sz="1050" dirty="0">
                <a:solidFill>
                  <a:schemeClr val="bg1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INTERNET DE LAS COSAS</a:t>
            </a:r>
          </a:p>
          <a:p>
            <a:pPr>
              <a:lnSpc>
                <a:spcPct val="100000"/>
              </a:lnSpc>
            </a:pPr>
            <a:r>
              <a:rPr lang="es-ES_tradnl" sz="1050" dirty="0">
                <a:solidFill>
                  <a:schemeClr val="bg1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IoT</a:t>
            </a:r>
            <a:endParaRPr lang="en-US" sz="1050" dirty="0">
              <a:latin typeface="Time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8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6999B-FCA3-4ADB-A456-6CE663A3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Vulnerabilidad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BFE0F-6F03-4876-9828-92AF8CB2C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8" y="1410138"/>
            <a:ext cx="10703859" cy="3282322"/>
          </a:xfrm>
        </p:spPr>
        <p:txBody>
          <a:bodyPr>
            <a:normAutofit fontScale="92500"/>
          </a:bodyPr>
          <a:lstStyle/>
          <a:p>
            <a:r>
              <a:rPr lang="es-ES" sz="3200" dirty="0"/>
              <a:t>El </a:t>
            </a:r>
            <a:r>
              <a:rPr lang="es-ES" sz="3200" dirty="0" err="1"/>
              <a:t>IoT</a:t>
            </a:r>
            <a:r>
              <a:rPr lang="es-ES" sz="3200" dirty="0"/>
              <a:t> y sus diferentes aplicaciones pueden ser beneficiosas para las tareas comunes y los oficios.</a:t>
            </a:r>
          </a:p>
          <a:p>
            <a:r>
              <a:rPr lang="es-ES" sz="3200" dirty="0"/>
              <a:t>Los dispositivos </a:t>
            </a:r>
            <a:r>
              <a:rPr lang="es-ES" sz="3200" dirty="0" err="1"/>
              <a:t>IoT</a:t>
            </a:r>
            <a:r>
              <a:rPr lang="es-ES" sz="3200" dirty="0"/>
              <a:t> tienen un identificador que les permite transferir datos a través de la red en la que están conectados sin necesidad de interacción humana, esto los convierte en objetivos ideales de ciberataques.</a:t>
            </a:r>
            <a:endParaRPr lang="es-PE" sz="3200" dirty="0"/>
          </a:p>
        </p:txBody>
      </p:sp>
      <p:pic>
        <p:nvPicPr>
          <p:cNvPr id="1026" name="Picture 2" descr="Dispositivos conectados: ESET revela cómo mantener segura la información  IoT | Ciberseguridad LATAM">
            <a:extLst>
              <a:ext uri="{FF2B5EF4-FFF2-40B4-BE49-F238E27FC236}">
                <a16:creationId xmlns:a16="http://schemas.microsoft.com/office/drawing/2014/main" id="{C0AA3465-17AA-16D4-3FBF-A72E3D89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6" y="4525430"/>
            <a:ext cx="4148866" cy="186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47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FCE7-5296-4C09-ABD3-47CFDE00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Ataques cibernéticos en </a:t>
            </a:r>
            <a:r>
              <a:rPr lang="es-PE" dirty="0" err="1"/>
              <a:t>IoT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8E3E57-F8BE-4002-9203-47A3253A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Más allá del uso, complejidad o grado de innovación, los dispositivos </a:t>
            </a:r>
            <a:r>
              <a:rPr lang="es-ES" dirty="0" err="1"/>
              <a:t>IoT</a:t>
            </a:r>
            <a:r>
              <a:rPr lang="es-ES" dirty="0"/>
              <a:t> se han convertido en víctimas cada vez más atractivas de ciberdelincuentes</a:t>
            </a:r>
          </a:p>
          <a:p>
            <a:r>
              <a:rPr lang="es-ES" dirty="0"/>
              <a:t>La posibilidad de acceder y gestionar los componentes físicos como micrófonos, cámaras y la información en la nube configura un riesgo elevado en términos de privacidad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5236167-FA1B-714A-54F9-90DA7944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28" y="3950415"/>
            <a:ext cx="3933713" cy="243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4091A-7BA6-8B19-AC15-A50B9B6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Espionaje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CF6A88-632F-3BED-750E-D2596004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ejemplos de espionaje:</a:t>
            </a:r>
          </a:p>
          <a:p>
            <a:endParaRPr lang="es-E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529"/>
                </a:solidFill>
                <a:effectLst/>
                <a:latin typeface="DIN Next LT Pro Light"/>
              </a:rPr>
              <a:t>Los </a:t>
            </a:r>
            <a:r>
              <a:rPr lang="es-ES" b="0" i="0" u="none" strike="noStrike" dirty="0">
                <a:solidFill>
                  <a:srgbClr val="00BC70"/>
                </a:solidFill>
                <a:effectLst/>
                <a:latin typeface="DIN Next LT Pro Light"/>
                <a:hlinkClick r:id="rId2"/>
              </a:rPr>
              <a:t>televisores inteligentes de Samsung</a:t>
            </a:r>
            <a:r>
              <a:rPr lang="es-ES" b="0" i="0" dirty="0">
                <a:solidFill>
                  <a:srgbClr val="212529"/>
                </a:solidFill>
                <a:effectLst/>
                <a:latin typeface="DIN Next LT Pro Light"/>
              </a:rPr>
              <a:t> que grababan conversaciones mientras esperaban nuevos comandos.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12529"/>
                </a:solidFill>
                <a:effectLst/>
                <a:latin typeface="DIN Next LT Pro Light"/>
              </a:rPr>
              <a:t>Los ositos de peluche que permitían a </a:t>
            </a:r>
            <a:r>
              <a:rPr lang="es-ES" b="0" i="1" u="none" strike="noStrike" dirty="0" err="1">
                <a:solidFill>
                  <a:srgbClr val="00BC70"/>
                </a:solidFill>
                <a:effectLst/>
                <a:latin typeface="DIN Next LT Pro Light"/>
                <a:hlinkClick r:id="rId3"/>
              </a:rPr>
              <a:t>CloudPets</a:t>
            </a:r>
            <a:r>
              <a:rPr lang="es-ES" b="0" i="0" dirty="0">
                <a:solidFill>
                  <a:srgbClr val="212529"/>
                </a:solidFill>
                <a:effectLst/>
                <a:latin typeface="DIN Next LT Pro Light"/>
              </a:rPr>
              <a:t> acceder a importante información acerca de los niños y sus círculos familiares.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490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F406-EF7C-197B-23D3-8B2E69C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solucionar las amenazas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F83BF-726C-5885-8091-CB428072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934644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 </a:t>
            </a:r>
            <a:r>
              <a:rPr lang="es-ES" dirty="0"/>
              <a:t>Identifica los objetos más vulnerables</a:t>
            </a:r>
          </a:p>
          <a:p>
            <a:pPr lvl="1"/>
            <a:r>
              <a:rPr lang="es-ES" dirty="0">
                <a:solidFill>
                  <a:srgbClr val="212529"/>
                </a:solidFill>
                <a:latin typeface="DIN Slab Pro Regular"/>
              </a:rPr>
              <a:t>Crear redes separadas con posible información vital</a:t>
            </a:r>
            <a:endParaRPr lang="es-ES" b="0" i="0" dirty="0">
              <a:solidFill>
                <a:srgbClr val="212529"/>
              </a:solidFill>
              <a:effectLst/>
              <a:latin typeface="DIN Slab Pro Regular"/>
            </a:endParaRPr>
          </a:p>
          <a:p>
            <a:endParaRPr lang="es-PE" dirty="0"/>
          </a:p>
          <a:p>
            <a:r>
              <a:rPr lang="es-PE" b="0" i="0" dirty="0">
                <a:solidFill>
                  <a:srgbClr val="212529"/>
                </a:solidFill>
                <a:effectLst/>
                <a:latin typeface="DIN Slab Pro Regular"/>
              </a:rPr>
              <a:t> </a:t>
            </a:r>
            <a:r>
              <a:rPr lang="es-PE" dirty="0"/>
              <a:t>Implementación de soluciones </a:t>
            </a:r>
            <a:r>
              <a:rPr lang="es-PE" dirty="0" err="1"/>
              <a:t>IoT</a:t>
            </a:r>
            <a:r>
              <a:rPr lang="es-PE" dirty="0"/>
              <a:t> de forma gradual</a:t>
            </a:r>
          </a:p>
          <a:p>
            <a:pPr lvl="1"/>
            <a:r>
              <a:rPr lang="es-ES" dirty="0">
                <a:solidFill>
                  <a:srgbClr val="212529"/>
                </a:solidFill>
                <a:latin typeface="DIN Next LT Pro Light"/>
              </a:rPr>
              <a:t>A</a:t>
            </a:r>
            <a:r>
              <a:rPr lang="es-ES" b="0" i="0" dirty="0">
                <a:solidFill>
                  <a:srgbClr val="212529"/>
                </a:solidFill>
                <a:effectLst/>
                <a:latin typeface="DIN Next LT Pro Light"/>
              </a:rPr>
              <a:t>ntes de incluir varios recursos es esencial realizar pruebas y simulaciones de ataques</a:t>
            </a:r>
          </a:p>
          <a:p>
            <a:pPr lvl="1"/>
            <a:endParaRPr lang="es-PE" b="0" i="0" dirty="0">
              <a:solidFill>
                <a:srgbClr val="212529"/>
              </a:solidFill>
              <a:effectLst/>
              <a:latin typeface="DIN Slab Pro Regular"/>
            </a:endParaRPr>
          </a:p>
          <a:p>
            <a:r>
              <a:rPr lang="es-PE" dirty="0"/>
              <a:t>Actualización de firmware</a:t>
            </a:r>
          </a:p>
          <a:p>
            <a:endParaRPr lang="es-PE" dirty="0"/>
          </a:p>
          <a:p>
            <a:r>
              <a:rPr lang="es-PE" dirty="0"/>
              <a:t>Cambio periódico de contraseñas o algunas robustas</a:t>
            </a:r>
          </a:p>
          <a:p>
            <a:pPr lvl="1"/>
            <a:r>
              <a:rPr lang="es-PE" dirty="0"/>
              <a:t>Usar caracteres no convencionales como la ñ, tildes, etc.</a:t>
            </a:r>
          </a:p>
        </p:txBody>
      </p:sp>
    </p:spTree>
    <p:extLst>
      <p:ext uri="{BB962C8B-B14F-4D97-AF65-F5344CB8AC3E}">
        <p14:creationId xmlns:p14="http://schemas.microsoft.com/office/powerpoint/2010/main" val="220478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F406-EF7C-197B-23D3-8B2E69C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Como solucionar las amenazas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F83BF-726C-5885-8091-CB428072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934644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 </a:t>
            </a:r>
            <a:r>
              <a:rPr lang="es-ES" dirty="0"/>
              <a:t>Monitoreo constante de las variables en la nube</a:t>
            </a:r>
          </a:p>
          <a:p>
            <a:pPr lvl="1"/>
            <a:r>
              <a:rPr lang="es-ES" dirty="0">
                <a:solidFill>
                  <a:srgbClr val="212529"/>
                </a:solidFill>
                <a:latin typeface="DIN Slab Pro Regular"/>
              </a:rPr>
              <a:t>Es imprescindible conocer </a:t>
            </a:r>
            <a:r>
              <a:rPr lang="es-ES" dirty="0" err="1">
                <a:solidFill>
                  <a:srgbClr val="212529"/>
                </a:solidFill>
                <a:latin typeface="DIN Slab Pro Regular"/>
              </a:rPr>
              <a:t>lau</a:t>
            </a:r>
            <a:r>
              <a:rPr lang="es-ES" dirty="0">
                <a:solidFill>
                  <a:srgbClr val="212529"/>
                </a:solidFill>
                <a:latin typeface="DIN Slab Pro Regular"/>
              </a:rPr>
              <a:t> política de privacidad para identificar si ofrece los recursos de cifrado de información y de protección de datos acordes con las necesidades del usuario</a:t>
            </a:r>
            <a:endParaRPr lang="es-ES" b="0" i="0" dirty="0">
              <a:solidFill>
                <a:srgbClr val="212529"/>
              </a:solidFill>
              <a:effectLst/>
              <a:latin typeface="DIN Slab Pro Regular"/>
            </a:endParaRPr>
          </a:p>
          <a:p>
            <a:endParaRPr lang="es-PE" dirty="0"/>
          </a:p>
          <a:p>
            <a:r>
              <a:rPr lang="es-PE" b="0" i="0" dirty="0">
                <a:solidFill>
                  <a:srgbClr val="212529"/>
                </a:solidFill>
                <a:effectLst/>
                <a:latin typeface="DIN Slab Pro Regular"/>
              </a:rPr>
              <a:t> </a:t>
            </a:r>
            <a:r>
              <a:rPr lang="es-PE" dirty="0"/>
              <a:t>Desactivar funciones innecesarias</a:t>
            </a:r>
          </a:p>
          <a:p>
            <a:pPr lvl="1"/>
            <a:r>
              <a:rPr lang="es-ES" dirty="0">
                <a:solidFill>
                  <a:srgbClr val="212529"/>
                </a:solidFill>
                <a:latin typeface="DIN Slab Pro Regular"/>
              </a:rPr>
              <a:t>Incluso cuando las funciones no se utilizan, pueden mantener abiertos otros puertos en el dispositivo en caso de que se vaya a utilizar</a:t>
            </a:r>
          </a:p>
          <a:p>
            <a:pPr marL="457200" lvl="1" indent="0">
              <a:buNone/>
            </a:pPr>
            <a:endParaRPr lang="es-ES" dirty="0">
              <a:solidFill>
                <a:srgbClr val="212529"/>
              </a:solidFill>
              <a:latin typeface="DIN Slab Pro Regular"/>
            </a:endParaRPr>
          </a:p>
          <a:p>
            <a:pPr marL="228600" lvl="1">
              <a:spcBef>
                <a:spcPts val="1000"/>
              </a:spcBef>
            </a:pPr>
            <a:r>
              <a:rPr lang="es-ES" sz="2800" dirty="0"/>
              <a:t>Filtrado DNS</a:t>
            </a:r>
          </a:p>
          <a:p>
            <a:pPr marL="685800" lvl="2">
              <a:spcBef>
                <a:spcPts val="10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  <a:latin typeface="-apple-system"/>
              </a:rPr>
              <a:t>Es el proceso de utilizar el </a:t>
            </a:r>
            <a:r>
              <a:rPr lang="es-ES" sz="2000" b="0" i="0" u="none" strike="noStrike" dirty="0">
                <a:effectLst/>
                <a:latin typeface="-apple-system"/>
                <a:hlinkClick r:id="rId2"/>
              </a:rPr>
              <a:t>Sistema de nombres de dominio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-apple-system"/>
              </a:rPr>
              <a:t> para bloquear sitios web maliciosos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868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BF406-EF7C-197B-23D3-8B2E69CF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no debemos olvidar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F83BF-726C-5885-8091-CB428072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49" y="1283276"/>
            <a:ext cx="11287125" cy="4934644"/>
          </a:xfrm>
        </p:spPr>
        <p:txBody>
          <a:bodyPr>
            <a:normAutofit/>
          </a:bodyPr>
          <a:lstStyle/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Nunca asumir que un dispositivo del </a:t>
            </a:r>
            <a:r>
              <a:rPr lang="es-ES" b="0" i="0" dirty="0" err="1">
                <a:solidFill>
                  <a:srgbClr val="212529"/>
                </a:solidFill>
                <a:effectLst/>
                <a:latin typeface="DIN Slab Pro Regular"/>
              </a:rPr>
              <a:t>IoT</a:t>
            </a:r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 está a salvo de la piratería.</a:t>
            </a:r>
          </a:p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Utilice una contraseña diferente para cada dispositivo o servicio y nunca conserve la contraseña predeterminada.</a:t>
            </a:r>
          </a:p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Apague la conexión </a:t>
            </a:r>
            <a:r>
              <a:rPr lang="es-ES" b="0" i="0" dirty="0" err="1">
                <a:solidFill>
                  <a:srgbClr val="212529"/>
                </a:solidFill>
                <a:effectLst/>
                <a:latin typeface="DIN Slab Pro Regular"/>
              </a:rPr>
              <a:t>Wi</a:t>
            </a:r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-Fi o Bluetooth si no está utilizando estas funciones.</a:t>
            </a:r>
          </a:p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Utilizar una red para los dispositivos del </a:t>
            </a:r>
            <a:r>
              <a:rPr lang="es-ES" b="0" i="0" dirty="0" err="1">
                <a:solidFill>
                  <a:srgbClr val="212529"/>
                </a:solidFill>
                <a:effectLst/>
                <a:latin typeface="DIN Slab Pro Regular"/>
              </a:rPr>
              <a:t>IoT</a:t>
            </a:r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 que sea independiente de los sistemas más importantes. </a:t>
            </a:r>
          </a:p>
          <a:p>
            <a:r>
              <a:rPr lang="es-ES" b="0" i="0" dirty="0">
                <a:solidFill>
                  <a:srgbClr val="212529"/>
                </a:solidFill>
                <a:effectLst/>
                <a:latin typeface="DIN Slab Pro Regular"/>
              </a:rPr>
              <a:t>Tomar medidas adicionales y agrupar los dispositivos para tener más de una red según los distintos perfiles de seguridad.</a:t>
            </a:r>
            <a:endParaRPr lang="es-ES" dirty="0">
              <a:solidFill>
                <a:srgbClr val="212529"/>
              </a:solidFill>
              <a:latin typeface="DIN Slab Pro Regular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002461-E837-C0D0-CBCA-CF7BBC2D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145" y="5000096"/>
            <a:ext cx="2626659" cy="16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2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Uli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5117"/>
      </a:accent1>
      <a:accent2>
        <a:srgbClr val="FF5117"/>
      </a:accent2>
      <a:accent3>
        <a:srgbClr val="FF5117"/>
      </a:accent3>
      <a:accent4>
        <a:srgbClr val="FF5117"/>
      </a:accent4>
      <a:accent5>
        <a:srgbClr val="FF5117"/>
      </a:accent5>
      <a:accent6>
        <a:srgbClr val="FF5117"/>
      </a:accent6>
      <a:hlink>
        <a:srgbClr val="FF5117"/>
      </a:hlink>
      <a:folHlink>
        <a:srgbClr val="FF51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399</Words>
  <Application>Microsoft Office PowerPoint</Application>
  <PresentationFormat>Panorámica</PresentationFormat>
  <Paragraphs>42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DIN Next LT Pro Light</vt:lpstr>
      <vt:lpstr>DIN Slab Pro Regular</vt:lpstr>
      <vt:lpstr>Times</vt:lpstr>
      <vt:lpstr>Verdana</vt:lpstr>
      <vt:lpstr>Tema de Office</vt:lpstr>
      <vt:lpstr>1_Tema de Office</vt:lpstr>
      <vt:lpstr>Presentación de PowerPoint</vt:lpstr>
      <vt:lpstr>Presentación de PowerPoint</vt:lpstr>
      <vt:lpstr>Vulnerabilidad</vt:lpstr>
      <vt:lpstr>Ataques cibernéticos en IoT</vt:lpstr>
      <vt:lpstr>Espionaje</vt:lpstr>
      <vt:lpstr>Como solucionar las amenazas</vt:lpstr>
      <vt:lpstr>Como solucionar las amenazas</vt:lpstr>
      <vt:lpstr>Que no debemos olvidar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MARTIN SABROSO GAMARRA</dc:creator>
  <cp:lastModifiedBy>JARA ESPINOZA RODRIGO</cp:lastModifiedBy>
  <cp:revision>24</cp:revision>
  <dcterms:created xsi:type="dcterms:W3CDTF">2019-03-15T00:31:26Z</dcterms:created>
  <dcterms:modified xsi:type="dcterms:W3CDTF">2024-06-29T17:08:07Z</dcterms:modified>
</cp:coreProperties>
</file>