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8DDE8-E8D3-47DE-8DBB-9928D56F836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8331-EC93-43FF-835D-1610E75410B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/>
        </p:nvSpPr>
        <p:spPr>
          <a:xfrm>
            <a:off x="1000125" y="717550"/>
            <a:ext cx="5010150" cy="34321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935038" y="4389438"/>
            <a:ext cx="514032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/>
        </p:nvSpPr>
        <p:spPr>
          <a:xfrm>
            <a:off x="1000125" y="717550"/>
            <a:ext cx="5010150" cy="34321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935038" y="4389438"/>
            <a:ext cx="514032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/>
        </p:nvSpPr>
        <p:spPr>
          <a:xfrm>
            <a:off x="1001713" y="717550"/>
            <a:ext cx="5006975" cy="34321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935038" y="4389438"/>
            <a:ext cx="514032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/>
          <p:nvPr/>
        </p:nvSpPr>
        <p:spPr>
          <a:xfrm>
            <a:off x="1000125" y="717550"/>
            <a:ext cx="5010150" cy="34321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3" name="Google Shape;93;p9:notes"/>
          <p:cNvSpPr txBox="1">
            <a:spLocks noGrp="1"/>
          </p:cNvSpPr>
          <p:nvPr>
            <p:ph type="body" idx="1"/>
          </p:nvPr>
        </p:nvSpPr>
        <p:spPr>
          <a:xfrm>
            <a:off x="935038" y="4389438"/>
            <a:ext cx="5140325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1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163557"/>
            <a:ext cx="11391900" cy="7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  <a:defRPr sz="36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497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125" cy="424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904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4349" y="1397576"/>
            <a:ext cx="11287125" cy="394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152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85776" y="357187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85776" y="1354137"/>
            <a:ext cx="5429250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143626" y="1354137"/>
            <a:ext cx="5572124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75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85776" y="1628775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85776" y="2625726"/>
            <a:ext cx="5429250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6143626" y="2625726"/>
            <a:ext cx="5572124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19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8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147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1214434" y="2539655"/>
            <a:ext cx="9872661" cy="182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  <a:tabLst/>
              <a:defRPr/>
            </a:pPr>
            <a:r>
              <a:rPr kumimoji="0" lang="es-PE" sz="4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RECURSIVIDAD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Google Shape;40;p9"/>
          <p:cNvSpPr txBox="1"/>
          <p:nvPr/>
        </p:nvSpPr>
        <p:spPr>
          <a:xfrm>
            <a:off x="381000" y="487794"/>
            <a:ext cx="38807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FACULTA DE INGENIERÍA Y ARQUITECTURA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CARRERA DE INGENIERÍA DE SISTEMAS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381000" y="5974201"/>
            <a:ext cx="759395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"/>
                <a:cs typeface="Times"/>
                <a:sym typeface="Times"/>
              </a:rPr>
              <a:t>ESTRUCTURA DE DATOS Y ALGORITMOS</a:t>
            </a:r>
          </a:p>
          <a:p>
            <a:pPr>
              <a:buClr>
                <a:srgbClr val="000000"/>
              </a:buClr>
            </a:pPr>
            <a:r>
              <a:rPr kumimoji="0" lang="es-PE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"/>
                <a:cs typeface="Times"/>
                <a:sym typeface="Times"/>
              </a:rPr>
              <a:t>ÁREA DE INGENIERÍA DE SOFTWARE</a:t>
            </a:r>
            <a:endParaRPr kumimoji="0" lang="es-P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62000" y="589684"/>
            <a:ext cx="8261350" cy="583012"/>
          </a:xfrm>
          <a:prstGeom prst="rect">
            <a:avLst/>
          </a:prstGeom>
          <a:noFill/>
          <a:ln>
            <a:noFill/>
          </a:ln>
          <a:effectLst>
            <a:outerShdw dist="36147" dir="2700000" algn="tl" rotWithShape="0">
              <a:srgbClr val="FFFFFF"/>
            </a:outerShdw>
          </a:effectLst>
        </p:spPr>
        <p:txBody>
          <a:bodyPr spcFirstLastPara="1" wrap="square" lIns="83575" tIns="41775" rIns="83575" bIns="417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Recursión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4294967295"/>
          </p:nvPr>
        </p:nvSpPr>
        <p:spPr>
          <a:xfrm>
            <a:off x="888207" y="1455624"/>
            <a:ext cx="7472362" cy="36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75" tIns="41775" rIns="83575" bIns="41775" anchor="t" anchorCtr="0">
            <a:noAutofit/>
          </a:bodyPr>
          <a:lstStyle/>
          <a:p>
            <a:pPr marL="1428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</a:pPr>
            <a:r>
              <a:rPr lang="es-PE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Indirecta 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la llamada no es directamente a si mismo</a:t>
            </a:r>
            <a:endParaRPr/>
          </a:p>
        </p:txBody>
      </p:sp>
      <p:grpSp>
        <p:nvGrpSpPr>
          <p:cNvPr id="117" name="Google Shape;117;p18"/>
          <p:cNvGrpSpPr/>
          <p:nvPr/>
        </p:nvGrpSpPr>
        <p:grpSpPr>
          <a:xfrm>
            <a:off x="2566988" y="2420939"/>
            <a:ext cx="2514600" cy="2630487"/>
            <a:chOff x="1295102" y="2593742"/>
            <a:chExt cx="2514444" cy="2630645"/>
          </a:xfrm>
        </p:grpSpPr>
        <p:sp>
          <p:nvSpPr>
            <p:cNvPr id="118" name="Google Shape;118;p18"/>
            <p:cNvSpPr/>
            <p:nvPr/>
          </p:nvSpPr>
          <p:spPr>
            <a:xfrm>
              <a:off x="1676078" y="4767160"/>
              <a:ext cx="1752491" cy="45722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1625" tIns="42450" rIns="81625" bIns="424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599883" y="3090659"/>
              <a:ext cx="1752491" cy="45722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1625" tIns="42450" rIns="81625" bIns="424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1599883" y="3090659"/>
              <a:ext cx="1485808" cy="4064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3575" tIns="41775" rIns="83575" bIns="417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Llamada a Q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750686" y="4767160"/>
              <a:ext cx="1400088" cy="4064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3575" tIns="41775" rIns="83575" bIns="417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Llamada</a:t>
              </a:r>
              <a:r>
                <a: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a 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18"/>
            <p:cNvCxnSpPr/>
            <p:nvPr/>
          </p:nvCxnSpPr>
          <p:spPr>
            <a:xfrm rot="10800000">
              <a:off x="3809546" y="2863633"/>
              <a:ext cx="0" cy="2206758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23" name="Google Shape;123;p18"/>
            <p:cNvCxnSpPr/>
            <p:nvPr/>
          </p:nvCxnSpPr>
          <p:spPr>
            <a:xfrm rot="10800000">
              <a:off x="2411045" y="2852520"/>
              <a:ext cx="1368340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stealth" w="med" len="med"/>
            </a:ln>
          </p:spPr>
        </p:cxnSp>
        <p:sp>
          <p:nvSpPr>
            <p:cNvPr id="124" name="Google Shape;124;p18"/>
            <p:cNvSpPr/>
            <p:nvPr/>
          </p:nvSpPr>
          <p:spPr>
            <a:xfrm>
              <a:off x="1447493" y="2593742"/>
              <a:ext cx="1047685" cy="3206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3575" tIns="41775" rIns="83575" bIns="417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Método 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1525275" y="4194038"/>
              <a:ext cx="1069909" cy="3206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3575" tIns="41775" rIns="83575" bIns="417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Método Q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18"/>
            <p:cNvCxnSpPr/>
            <p:nvPr/>
          </p:nvCxnSpPr>
          <p:spPr>
            <a:xfrm rot="10800000">
              <a:off x="3431744" y="5071978"/>
              <a:ext cx="377802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27" name="Google Shape;127;p18"/>
            <p:cNvCxnSpPr/>
            <p:nvPr/>
          </p:nvCxnSpPr>
          <p:spPr>
            <a:xfrm rot="10800000">
              <a:off x="1298277" y="3319273"/>
              <a:ext cx="301606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28" name="Google Shape;128;p18"/>
            <p:cNvCxnSpPr/>
            <p:nvPr/>
          </p:nvCxnSpPr>
          <p:spPr>
            <a:xfrm>
              <a:off x="1295102" y="3322448"/>
              <a:ext cx="0" cy="1139893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29" name="Google Shape;129;p18"/>
            <p:cNvCxnSpPr/>
            <p:nvPr/>
          </p:nvCxnSpPr>
          <p:spPr>
            <a:xfrm>
              <a:off x="1298277" y="4462341"/>
              <a:ext cx="301606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stealth" w="med" len="med"/>
            </a:ln>
          </p:spPr>
        </p:cxnSp>
      </p:grpSp>
      <p:grpSp>
        <p:nvGrpSpPr>
          <p:cNvPr id="130" name="Google Shape;130;p18"/>
          <p:cNvGrpSpPr/>
          <p:nvPr/>
        </p:nvGrpSpPr>
        <p:grpSpPr>
          <a:xfrm>
            <a:off x="6167438" y="2205039"/>
            <a:ext cx="2743200" cy="3621087"/>
            <a:chOff x="4800302" y="2387013"/>
            <a:chExt cx="2743030" cy="3621180"/>
          </a:xfrm>
        </p:grpSpPr>
        <p:sp>
          <p:nvSpPr>
            <p:cNvPr id="131" name="Google Shape;131;p18"/>
            <p:cNvSpPr/>
            <p:nvPr/>
          </p:nvSpPr>
          <p:spPr>
            <a:xfrm>
              <a:off x="5181278" y="4407952"/>
              <a:ext cx="1752491" cy="6858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1625" tIns="42450" rIns="81625" bIns="424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105083" y="2731509"/>
              <a:ext cx="1752491" cy="4572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1625" tIns="42450" rIns="81625" bIns="424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5105083" y="2731509"/>
              <a:ext cx="1485808" cy="4064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3575" tIns="41775" rIns="83575" bIns="417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Llamada a Q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5328906" y="4407952"/>
              <a:ext cx="1433424" cy="7270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3575" tIns="41775" rIns="83575" bIns="417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Llamada a V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Llamada a 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18"/>
            <p:cNvCxnSpPr/>
            <p:nvPr/>
          </p:nvCxnSpPr>
          <p:spPr>
            <a:xfrm rot="10800000">
              <a:off x="7314746" y="2504491"/>
              <a:ext cx="0" cy="2206682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dashDot"/>
              <a:miter lim="8000"/>
              <a:headEnd type="none" w="sm" len="sm"/>
              <a:tailEnd type="none" w="sm" len="sm"/>
            </a:ln>
          </p:spPr>
        </p:cxnSp>
        <p:cxnSp>
          <p:nvCxnSpPr>
            <p:cNvPr id="136" name="Google Shape;136;p18"/>
            <p:cNvCxnSpPr/>
            <p:nvPr/>
          </p:nvCxnSpPr>
          <p:spPr>
            <a:xfrm rot="10800000">
              <a:off x="5946406" y="2502903"/>
              <a:ext cx="1368340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dashDot"/>
              <a:miter lim="8000"/>
              <a:headEnd type="none" w="sm" len="sm"/>
              <a:tailEnd type="stealth" w="med" len="med"/>
            </a:ln>
          </p:spPr>
        </p:cxnSp>
        <p:sp>
          <p:nvSpPr>
            <p:cNvPr id="137" name="Google Shape;137;p18"/>
            <p:cNvSpPr/>
            <p:nvPr/>
          </p:nvSpPr>
          <p:spPr>
            <a:xfrm>
              <a:off x="4952693" y="2387013"/>
              <a:ext cx="1047685" cy="32068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3575" tIns="41775" rIns="83575" bIns="417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Método 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028888" y="4063456"/>
              <a:ext cx="1069909" cy="32068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3575" tIns="41775" rIns="83575" bIns="417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Método Q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39;p18"/>
            <p:cNvCxnSpPr/>
            <p:nvPr/>
          </p:nvCxnSpPr>
          <p:spPr>
            <a:xfrm rot="10800000">
              <a:off x="6936945" y="4712760"/>
              <a:ext cx="377802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dashDot"/>
              <a:miter lim="8000"/>
              <a:headEnd type="none" w="sm" len="sm"/>
              <a:tailEnd type="none" w="sm" len="sm"/>
            </a:ln>
          </p:spPr>
        </p:cxnSp>
        <p:cxnSp>
          <p:nvCxnSpPr>
            <p:cNvPr id="140" name="Google Shape;140;p18"/>
            <p:cNvCxnSpPr/>
            <p:nvPr/>
          </p:nvCxnSpPr>
          <p:spPr>
            <a:xfrm rot="10800000">
              <a:off x="4803477" y="2960115"/>
              <a:ext cx="301606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1" name="Google Shape;141;p18"/>
            <p:cNvCxnSpPr/>
            <p:nvPr/>
          </p:nvCxnSpPr>
          <p:spPr>
            <a:xfrm>
              <a:off x="4800302" y="2963290"/>
              <a:ext cx="0" cy="1292258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2" name="Google Shape;142;p18"/>
            <p:cNvCxnSpPr/>
            <p:nvPr/>
          </p:nvCxnSpPr>
          <p:spPr>
            <a:xfrm>
              <a:off x="4803477" y="4255548"/>
              <a:ext cx="301606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stealth" w="med" len="med"/>
            </a:ln>
          </p:spPr>
        </p:cxnSp>
        <p:sp>
          <p:nvSpPr>
            <p:cNvPr id="143" name="Google Shape;143;p18"/>
            <p:cNvSpPr/>
            <p:nvPr/>
          </p:nvSpPr>
          <p:spPr>
            <a:xfrm>
              <a:off x="5257474" y="5550981"/>
              <a:ext cx="1752491" cy="4572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1625" tIns="42450" rIns="81625" bIns="424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333669" y="5550981"/>
              <a:ext cx="1485808" cy="40641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3575" tIns="41775" rIns="83575" bIns="417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  <a:ea typeface="Comic Sans MS"/>
                  <a:cs typeface="Comic Sans MS"/>
                  <a:sym typeface="Comic Sans MS"/>
                </a:rPr>
                <a:t>Llamada a Q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105083" y="5206485"/>
              <a:ext cx="1047685" cy="32068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3575" tIns="41775" rIns="83575" bIns="417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Método V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18"/>
            <p:cNvCxnSpPr/>
            <p:nvPr/>
          </p:nvCxnSpPr>
          <p:spPr>
            <a:xfrm rot="10800000">
              <a:off x="7543332" y="4866752"/>
              <a:ext cx="0" cy="912835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dashDot"/>
              <a:miter lim="8000"/>
              <a:headEnd type="none" w="sm" len="sm"/>
              <a:tailEnd type="none" w="sm" len="sm"/>
            </a:ln>
          </p:spPr>
        </p:cxnSp>
        <p:cxnSp>
          <p:nvCxnSpPr>
            <p:cNvPr id="147" name="Google Shape;147;p18"/>
            <p:cNvCxnSpPr/>
            <p:nvPr/>
          </p:nvCxnSpPr>
          <p:spPr>
            <a:xfrm rot="10800000">
              <a:off x="6936945" y="4865164"/>
              <a:ext cx="606387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dashDot"/>
              <a:miter lim="8000"/>
              <a:headEnd type="none" w="sm" len="sm"/>
              <a:tailEnd type="stealth" w="med" len="med"/>
            </a:ln>
          </p:spPr>
        </p:cxnSp>
        <p:cxnSp>
          <p:nvCxnSpPr>
            <p:cNvPr id="148" name="Google Shape;148;p18"/>
            <p:cNvCxnSpPr/>
            <p:nvPr/>
          </p:nvCxnSpPr>
          <p:spPr>
            <a:xfrm>
              <a:off x="7013140" y="5779587"/>
              <a:ext cx="530192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dashDot"/>
              <a:miter lim="8000"/>
              <a:headEnd type="none" w="sm" len="sm"/>
              <a:tailEnd type="none" w="sm" len="sm"/>
            </a:ln>
          </p:spPr>
        </p:cxnSp>
        <p:cxnSp>
          <p:nvCxnSpPr>
            <p:cNvPr id="149" name="Google Shape;149;p18"/>
            <p:cNvCxnSpPr/>
            <p:nvPr/>
          </p:nvCxnSpPr>
          <p:spPr>
            <a:xfrm rot="10800000">
              <a:off x="4803477" y="4636558"/>
              <a:ext cx="301606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0" name="Google Shape;150;p18"/>
            <p:cNvCxnSpPr/>
            <p:nvPr/>
          </p:nvCxnSpPr>
          <p:spPr>
            <a:xfrm>
              <a:off x="4800302" y="4639733"/>
              <a:ext cx="0" cy="758844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1" name="Google Shape;151;p18"/>
            <p:cNvCxnSpPr/>
            <p:nvPr/>
          </p:nvCxnSpPr>
          <p:spPr>
            <a:xfrm>
              <a:off x="4803477" y="5398577"/>
              <a:ext cx="301606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stealth" w="med" len="med"/>
            </a:ln>
          </p:spPr>
        </p:cxnSp>
      </p:grpSp>
      <p:sp>
        <p:nvSpPr>
          <p:cNvPr id="152" name="Google Shape;152;p18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- 14 -</a:t>
            </a: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773792" y="636388"/>
            <a:ext cx="8261350" cy="583012"/>
          </a:xfrm>
          <a:prstGeom prst="rect">
            <a:avLst/>
          </a:prstGeom>
          <a:noFill/>
          <a:ln>
            <a:noFill/>
          </a:ln>
          <a:effectLst>
            <a:outerShdw dist="36147" dir="2700000" algn="tl" rotWithShape="0">
              <a:srgbClr val="FFFFFF"/>
            </a:outerShdw>
          </a:effectLst>
        </p:spPr>
        <p:txBody>
          <a:bodyPr spcFirstLastPara="1" wrap="square" lIns="83575" tIns="41775" rIns="83575" bIns="417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Recursión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4294967295"/>
          </p:nvPr>
        </p:nvSpPr>
        <p:spPr>
          <a:xfrm>
            <a:off x="773792" y="1844675"/>
            <a:ext cx="9807121" cy="251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75" tIns="41775" rIns="83575" bIns="4177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PE" sz="2200">
                <a:solidFill>
                  <a:srgbClr val="000000"/>
                </a:solidFill>
              </a:rPr>
              <a:t>Resumiendo: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990"/>
              <a:buNone/>
            </a:pPr>
            <a:r>
              <a:rPr lang="es-PE" sz="2200">
                <a:solidFill>
                  <a:srgbClr val="000000"/>
                </a:solidFill>
              </a:rPr>
              <a:t>Una solución usando un algoritmo recursivo debe cumplir las siguientes condiciones: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endParaRPr sz="2200">
              <a:solidFill>
                <a:srgbClr val="000000"/>
              </a:solidFill>
            </a:endParaRPr>
          </a:p>
          <a:p>
            <a:pPr marL="34290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lang="es-PE" sz="2200" b="1">
                <a:solidFill>
                  <a:srgbClr val="000000"/>
                </a:solidFill>
              </a:rPr>
              <a:t>Caso base</a:t>
            </a:r>
            <a:r>
              <a:rPr lang="es-PE" sz="2200">
                <a:solidFill>
                  <a:srgbClr val="000000"/>
                </a:solidFill>
              </a:rPr>
              <a:t>. En toda definición recursiva se debe establecer un caso básico, un caso cuya </a:t>
            </a:r>
            <a:r>
              <a:rPr lang="es-PE" sz="2200" b="1">
                <a:solidFill>
                  <a:srgbClr val="000000"/>
                </a:solidFill>
              </a:rPr>
              <a:t>solución sea directa</a:t>
            </a:r>
            <a:r>
              <a:rPr lang="es-PE" sz="2200">
                <a:solidFill>
                  <a:srgbClr val="000000"/>
                </a:solidFill>
              </a:rPr>
              <a:t> e independiente de la recursión.</a:t>
            </a:r>
            <a:endParaRPr/>
          </a:p>
          <a:p>
            <a:pPr marL="342900" lvl="1" indent="-342900" algn="just" rtl="0">
              <a:lnSpc>
                <a:spcPct val="90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50"/>
              <a:buChar char="•"/>
            </a:pPr>
            <a:r>
              <a:rPr lang="es-PE" sz="2200" b="1">
                <a:solidFill>
                  <a:srgbClr val="000000"/>
                </a:solidFill>
              </a:rPr>
              <a:t>Progresión</a:t>
            </a:r>
            <a:r>
              <a:rPr lang="es-PE" sz="2200">
                <a:solidFill>
                  <a:srgbClr val="000000"/>
                </a:solidFill>
              </a:rPr>
              <a:t>. Para los casos que deben resolverse recursivamente, la variable que realiza la llamada recursiva siempre debe </a:t>
            </a:r>
            <a:r>
              <a:rPr lang="es-PE" sz="2200" b="1">
                <a:solidFill>
                  <a:srgbClr val="000000"/>
                </a:solidFill>
              </a:rPr>
              <a:t>tender al caso base.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- 15 -</a:t>
            </a: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2266951" y="927894"/>
            <a:ext cx="7612063" cy="583012"/>
          </a:xfrm>
          <a:prstGeom prst="rect">
            <a:avLst/>
          </a:prstGeom>
          <a:noFill/>
          <a:ln>
            <a:noFill/>
          </a:ln>
          <a:effectLst>
            <a:outerShdw dist="36147" dir="2700000" algn="tl" rotWithShape="0">
              <a:srgbClr val="FFFFFF"/>
            </a:outerShdw>
          </a:effectLst>
        </p:spPr>
        <p:txBody>
          <a:bodyPr spcFirstLastPara="1" wrap="square" lIns="83575" tIns="41775" rIns="83575" bIns="417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¿Cómo funciona la recursión?</a:t>
            </a:r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4294967295"/>
          </p:nvPr>
        </p:nvSpPr>
        <p:spPr>
          <a:xfrm>
            <a:off x="1066914" y="2150157"/>
            <a:ext cx="10012135" cy="257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75" tIns="41775" rIns="83575" bIns="41775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2"/>
              <a:buFont typeface="Noto Sans Symbols"/>
              <a:buChar char="❑"/>
            </a:pPr>
            <a:r>
              <a:rPr lang="es-PE" sz="2200" dirty="0">
                <a:solidFill>
                  <a:srgbClr val="000000"/>
                </a:solidFill>
              </a:rPr>
              <a:t>Utiliza </a:t>
            </a:r>
            <a:r>
              <a:rPr lang="es-PE" sz="2200" b="1" dirty="0">
                <a:solidFill>
                  <a:srgbClr val="FF0000"/>
                </a:solidFill>
              </a:rPr>
              <a:t>pila</a:t>
            </a:r>
            <a:r>
              <a:rPr lang="es-PE" sz="2200" b="1" dirty="0">
                <a:solidFill>
                  <a:srgbClr val="000000"/>
                </a:solidFill>
              </a:rPr>
              <a:t> </a:t>
            </a:r>
            <a:r>
              <a:rPr lang="es-PE" sz="2200" dirty="0">
                <a:solidFill>
                  <a:srgbClr val="000000"/>
                </a:solidFill>
              </a:rPr>
              <a:t>para guardar valores de variables y constantes locales del programa o subprograma que efectúa la llamada.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72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❑"/>
            </a:pPr>
            <a:r>
              <a:rPr lang="es-PE" sz="2200" dirty="0">
                <a:solidFill>
                  <a:srgbClr val="000000"/>
                </a:solidFill>
              </a:rPr>
              <a:t>Una vez concluida la ejecución, se puede </a:t>
            </a:r>
            <a:r>
              <a:rPr lang="es-PE" sz="2200" b="1" dirty="0">
                <a:solidFill>
                  <a:srgbClr val="000000"/>
                </a:solidFill>
              </a:rPr>
              <a:t>continuar la ejecución</a:t>
            </a:r>
            <a:r>
              <a:rPr lang="es-PE" sz="2200" dirty="0">
                <a:solidFill>
                  <a:srgbClr val="000000"/>
                </a:solidFill>
              </a:rPr>
              <a:t> recuperando los valores necesarios de la pila. 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72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❑"/>
            </a:pPr>
            <a:r>
              <a:rPr lang="es-PE" sz="2200" dirty="0">
                <a:solidFill>
                  <a:srgbClr val="000000"/>
                </a:solidFill>
              </a:rPr>
              <a:t>Se guarda, también, una referencia a la siguiente instrucción a ejecutar. 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72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❑"/>
            </a:pPr>
            <a:r>
              <a:rPr lang="es-PE" sz="2200" dirty="0">
                <a:solidFill>
                  <a:srgbClr val="000000"/>
                </a:solidFill>
              </a:rPr>
              <a:t>Al retornar se toma la imagen del tope de la pila y se continúa operando. 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725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❑"/>
            </a:pPr>
            <a:r>
              <a:rPr lang="es-PE" sz="2200" dirty="0">
                <a:solidFill>
                  <a:srgbClr val="000000"/>
                </a:solidFill>
              </a:rPr>
              <a:t>Esto se repite hasta que la pila esté vacía.</a:t>
            </a:r>
            <a:endParaRPr dirty="0"/>
          </a:p>
        </p:txBody>
      </p:sp>
      <p:sp>
        <p:nvSpPr>
          <p:cNvPr id="168" name="Google Shape;168;p20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- 16 -</a:t>
            </a: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2120900" y="783432"/>
            <a:ext cx="7521575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Diseño de módulos recursivos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1233713" y="1862139"/>
            <a:ext cx="94778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1" i="0" u="sng" strike="noStrike" kern="0" cap="none" spc="0" normalizeH="0" baseline="0" noProof="0" dirty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Ejemplo 1:</a:t>
            </a:r>
            <a:r>
              <a:rPr kumimoji="0" lang="es-PE" sz="2000" b="1" i="0" u="none" strike="noStrike" kern="0" cap="none" spc="0" normalizeH="0" baseline="0" noProof="0" dirty="0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P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Diseño de una función recursiva para calcular el factorial de un número.</a:t>
            </a:r>
            <a:endParaRPr kumimoji="0" sz="2000" b="1" i="0" u="sng" strike="noStrike" kern="0" cap="none" spc="0" normalizeH="0" baseline="0" noProof="0" dirty="0">
              <a:ln>
                <a:noFill/>
              </a:ln>
              <a:solidFill>
                <a:srgbClr val="38562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- 17 -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359675" y="2729325"/>
            <a:ext cx="7751100" cy="30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factorial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fact 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fact 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fact 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factorial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s-PE" sz="2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fact</a:t>
            </a: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kumimoji="0" sz="2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1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sz="2100" b="1" i="0" u="none" strike="noStrike" kern="0" cap="none" spc="0" normalizeH="0" baseline="0" noProof="0">
              <a:ln>
                <a:noFill/>
              </a:ln>
              <a:solidFill>
                <a:srgbClr val="00008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2279651" y="476250"/>
            <a:ext cx="75215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Diseño de módulos recursivos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1749312" y="1542826"/>
            <a:ext cx="7704138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Traza de factorial de 4.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- 18 -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2640013" y="2381250"/>
            <a:ext cx="20637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res ← </a:t>
            </a: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Factorial (4)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162425" y="2798763"/>
            <a:ext cx="16891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4 * </a:t>
            </a: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Factorial (3)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232400" y="3159125"/>
            <a:ext cx="16891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3 * </a:t>
            </a: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Factorial (2)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6278563" y="3551238"/>
            <a:ext cx="16891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2 * </a:t>
            </a: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Factorial (1)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383463" y="3911600"/>
            <a:ext cx="16891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1 * </a:t>
            </a: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Factorial (0)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89" name="Google Shape;189;p22"/>
          <p:cNvCxnSpPr>
            <a:endCxn id="185" idx="1"/>
          </p:cNvCxnSpPr>
          <p:nvPr/>
        </p:nvCxnSpPr>
        <p:spPr>
          <a:xfrm>
            <a:off x="3641625" y="2798688"/>
            <a:ext cx="520800" cy="200100"/>
          </a:xfrm>
          <a:prstGeom prst="bentConnector3">
            <a:avLst>
              <a:gd name="adj1" fmla="val 2050"/>
            </a:avLst>
          </a:prstGeom>
          <a:noFill/>
          <a:ln w="28575" cap="flat" cmpd="sng">
            <a:solidFill>
              <a:srgbClr val="385623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190" name="Google Shape;190;p22"/>
          <p:cNvCxnSpPr/>
          <p:nvPr/>
        </p:nvCxnSpPr>
        <p:spPr>
          <a:xfrm>
            <a:off x="4746625" y="3198814"/>
            <a:ext cx="520800" cy="200100"/>
          </a:xfrm>
          <a:prstGeom prst="bentConnector3">
            <a:avLst>
              <a:gd name="adj1" fmla="val 2031"/>
            </a:avLst>
          </a:prstGeom>
          <a:noFill/>
          <a:ln w="28575" cap="flat" cmpd="sng">
            <a:solidFill>
              <a:srgbClr val="385623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191" name="Google Shape;191;p22"/>
          <p:cNvCxnSpPr/>
          <p:nvPr/>
        </p:nvCxnSpPr>
        <p:spPr>
          <a:xfrm>
            <a:off x="5848350" y="3548064"/>
            <a:ext cx="520800" cy="200100"/>
          </a:xfrm>
          <a:prstGeom prst="bentConnector3">
            <a:avLst>
              <a:gd name="adj1" fmla="val 2031"/>
            </a:avLst>
          </a:prstGeom>
          <a:noFill/>
          <a:ln w="28575" cap="flat" cmpd="sng">
            <a:solidFill>
              <a:srgbClr val="385623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192" name="Google Shape;192;p22"/>
          <p:cNvCxnSpPr/>
          <p:nvPr/>
        </p:nvCxnSpPr>
        <p:spPr>
          <a:xfrm>
            <a:off x="6958013" y="3948114"/>
            <a:ext cx="520800" cy="200100"/>
          </a:xfrm>
          <a:prstGeom prst="bentConnector3">
            <a:avLst>
              <a:gd name="adj1" fmla="val 2031"/>
            </a:avLst>
          </a:prstGeom>
          <a:noFill/>
          <a:ln w="28575" cap="flat" cmpd="sng">
            <a:solidFill>
              <a:srgbClr val="385623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193" name="Google Shape;193;p22"/>
          <p:cNvCxnSpPr/>
          <p:nvPr/>
        </p:nvCxnSpPr>
        <p:spPr>
          <a:xfrm>
            <a:off x="7545388" y="2420938"/>
            <a:ext cx="844550" cy="0"/>
          </a:xfrm>
          <a:prstGeom prst="straightConnector1">
            <a:avLst/>
          </a:prstGeom>
          <a:noFill/>
          <a:ln w="28575" cap="flat" cmpd="sng">
            <a:solidFill>
              <a:srgbClr val="385623"/>
            </a:solidFill>
            <a:prstDash val="dash"/>
            <a:miter lim="800000"/>
            <a:headEnd type="none" w="sm" len="sm"/>
            <a:tailEnd type="stealth" w="med" len="med"/>
          </a:ln>
        </p:spPr>
      </p:cxnSp>
      <p:sp>
        <p:nvSpPr>
          <p:cNvPr id="194" name="Google Shape;194;p22"/>
          <p:cNvSpPr txBox="1"/>
          <p:nvPr/>
        </p:nvSpPr>
        <p:spPr>
          <a:xfrm>
            <a:off x="8472489" y="2222500"/>
            <a:ext cx="167744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600" b="0" i="0" u="none" strike="noStrike" kern="0" cap="none" spc="0" normalizeH="0" baseline="0" noProof="0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Llamada recursiva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7751763" y="4618038"/>
            <a:ext cx="10842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retorna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96" name="Google Shape;196;p22"/>
          <p:cNvCxnSpPr>
            <a:stCxn id="195" idx="0"/>
          </p:cNvCxnSpPr>
          <p:nvPr/>
        </p:nvCxnSpPr>
        <p:spPr>
          <a:xfrm rot="10800000">
            <a:off x="8293894" y="4241838"/>
            <a:ext cx="0" cy="376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97" name="Google Shape;197;p22"/>
          <p:cNvSpPr txBox="1"/>
          <p:nvPr/>
        </p:nvSpPr>
        <p:spPr>
          <a:xfrm>
            <a:off x="7226301" y="4891088"/>
            <a:ext cx="108426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retorna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98" name="Google Shape;198;p22"/>
          <p:cNvCxnSpPr/>
          <p:nvPr/>
        </p:nvCxnSpPr>
        <p:spPr>
          <a:xfrm flipH="1">
            <a:off x="7545389" y="4321176"/>
            <a:ext cx="134937" cy="56991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99" name="Google Shape;199;p22"/>
          <p:cNvCxnSpPr>
            <a:stCxn id="197" idx="1"/>
          </p:cNvCxnSpPr>
          <p:nvPr/>
        </p:nvCxnSpPr>
        <p:spPr>
          <a:xfrm rot="10800000">
            <a:off x="6794601" y="3911513"/>
            <a:ext cx="431700" cy="117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5932488" y="5113338"/>
            <a:ext cx="10842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retorna 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1" name="Google Shape;201;p22"/>
          <p:cNvCxnSpPr/>
          <p:nvPr/>
        </p:nvCxnSpPr>
        <p:spPr>
          <a:xfrm flipH="1">
            <a:off x="6310313" y="3951288"/>
            <a:ext cx="222250" cy="128746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2" name="Google Shape;202;p22"/>
          <p:cNvCxnSpPr/>
          <p:nvPr/>
        </p:nvCxnSpPr>
        <p:spPr>
          <a:xfrm rot="10800000">
            <a:off x="5680075" y="3521076"/>
            <a:ext cx="452438" cy="1717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03" name="Google Shape;203;p22"/>
          <p:cNvSpPr txBox="1"/>
          <p:nvPr/>
        </p:nvSpPr>
        <p:spPr>
          <a:xfrm>
            <a:off x="4800601" y="5245100"/>
            <a:ext cx="10826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retorna 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4" name="Google Shape;204;p22"/>
          <p:cNvCxnSpPr/>
          <p:nvPr/>
        </p:nvCxnSpPr>
        <p:spPr>
          <a:xfrm flipH="1">
            <a:off x="5399088" y="3548063"/>
            <a:ext cx="120650" cy="1790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5" name="Google Shape;205;p22"/>
          <p:cNvCxnSpPr/>
          <p:nvPr/>
        </p:nvCxnSpPr>
        <p:spPr>
          <a:xfrm rot="10800000">
            <a:off x="4645026" y="3198814"/>
            <a:ext cx="498475" cy="20923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06" name="Google Shape;206;p22"/>
          <p:cNvSpPr txBox="1"/>
          <p:nvPr/>
        </p:nvSpPr>
        <p:spPr>
          <a:xfrm>
            <a:off x="3563938" y="5405438"/>
            <a:ext cx="12001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retorna 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07" name="Google Shape;207;p22"/>
          <p:cNvCxnSpPr/>
          <p:nvPr/>
        </p:nvCxnSpPr>
        <p:spPr>
          <a:xfrm flipH="1">
            <a:off x="4164014" y="3159125"/>
            <a:ext cx="276225" cy="2286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8" name="Google Shape;208;p22"/>
          <p:cNvCxnSpPr/>
          <p:nvPr/>
        </p:nvCxnSpPr>
        <p:spPr>
          <a:xfrm rot="10800000">
            <a:off x="3432175" y="2798763"/>
            <a:ext cx="628650" cy="265271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9" name="Google Shape;209;p22"/>
          <p:cNvCxnSpPr/>
          <p:nvPr/>
        </p:nvCxnSpPr>
        <p:spPr>
          <a:xfrm>
            <a:off x="7545388" y="2708275"/>
            <a:ext cx="84455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10" name="Google Shape;210;p22"/>
          <p:cNvSpPr txBox="1"/>
          <p:nvPr/>
        </p:nvSpPr>
        <p:spPr>
          <a:xfrm>
            <a:off x="8472488" y="2565400"/>
            <a:ext cx="185896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  <a:tabLst/>
              <a:defRPr/>
            </a:pPr>
            <a:r>
              <a:rPr kumimoji="0" lang="es-PE" sz="16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Devolución de la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  <a:tabLst/>
              <a:defRPr/>
            </a:pPr>
            <a:r>
              <a:rPr kumimoji="0" lang="es-PE" sz="16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llamada recursiva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2351089" y="476251"/>
            <a:ext cx="7521575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Diseño de módulos recursivos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1815191" y="1914526"/>
            <a:ext cx="9418865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Ejemplo 2:</a:t>
            </a: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La sucesión de Fibonacci.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	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	1, 1, 2, 3, 5, 8, 13, 21, 34, 55, 89, 144, ...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El tercer término de la sucesión se obtiene sumando el segundo y el primero. El cuarto, a partir de la suma del tercero y el segundo.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El problema: calcular el valor del n - ésimo término de la solución, que se obtendrá sumando los términos n - 1 y n - 2.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- 20 -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1718922" y="742271"/>
            <a:ext cx="7521575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Diseño de módulos recursivos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1858736" y="1790022"/>
            <a:ext cx="7704138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Ejemplo 2:</a:t>
            </a: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8F52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La sucesión de Fibonacci.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	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	1, 1, 2, 3, 5, 8, 13, 21, 34, 55, 89, 144, ...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- 21 -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1971925" y="3320500"/>
            <a:ext cx="8772900" cy="2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fibonacci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fib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fib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fib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fibonacci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fibonacci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kumimoji="0" lang="es-P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fib</a:t>
            </a: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800" b="1" i="0" u="none" strike="noStrike" kern="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80"/>
              </a:solidFill>
              <a:effectLst/>
              <a:highlight>
                <a:srgbClr val="FFFFFF"/>
              </a:highlight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2351089" y="549275"/>
            <a:ext cx="7521575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Diseño de módulos recursivos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2279650" y="1916113"/>
            <a:ext cx="770413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Traza del fibonacci de 4.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- 22 -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2640014" y="2827338"/>
            <a:ext cx="21097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res ← </a:t>
            </a: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fibonacci (4)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4162426" y="3186113"/>
            <a:ext cx="29559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fibonacci (2)</a:t>
            </a: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 + </a:t>
            </a: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fibonacci (3) 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6835776" y="3586163"/>
            <a:ext cx="28987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fibonacci (1)</a:t>
            </a: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 + </a:t>
            </a: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fibonacci (2)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36" name="Google Shape;236;p25"/>
          <p:cNvCxnSpPr/>
          <p:nvPr/>
        </p:nvCxnSpPr>
        <p:spPr>
          <a:xfrm>
            <a:off x="3670301" y="3186114"/>
            <a:ext cx="519000" cy="200100"/>
          </a:xfrm>
          <a:prstGeom prst="bentConnector3">
            <a:avLst>
              <a:gd name="adj1" fmla="val -634"/>
            </a:avLst>
          </a:prstGeom>
          <a:noFill/>
          <a:ln w="28575" cap="flat" cmpd="sng">
            <a:solidFill>
              <a:srgbClr val="385623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237" name="Google Shape;237;p25"/>
          <p:cNvCxnSpPr/>
          <p:nvPr/>
        </p:nvCxnSpPr>
        <p:spPr>
          <a:xfrm>
            <a:off x="6310313" y="3573464"/>
            <a:ext cx="519000" cy="200100"/>
          </a:xfrm>
          <a:prstGeom prst="bentConnector3">
            <a:avLst>
              <a:gd name="adj1" fmla="val 2031"/>
            </a:avLst>
          </a:prstGeom>
          <a:noFill/>
          <a:ln w="28575" cap="flat" cmpd="sng">
            <a:solidFill>
              <a:srgbClr val="385623"/>
            </a:solidFill>
            <a:prstDash val="dash"/>
            <a:miter lim="800000"/>
            <a:headEnd type="none" w="sm" len="sm"/>
            <a:tailEnd type="stealth" w="med" len="med"/>
          </a:ln>
        </p:spPr>
      </p:cxnSp>
      <p:cxnSp>
        <p:nvCxnSpPr>
          <p:cNvPr id="238" name="Google Shape;238;p25"/>
          <p:cNvCxnSpPr/>
          <p:nvPr/>
        </p:nvCxnSpPr>
        <p:spPr>
          <a:xfrm>
            <a:off x="7545388" y="2492375"/>
            <a:ext cx="844550" cy="0"/>
          </a:xfrm>
          <a:prstGeom prst="straightConnector1">
            <a:avLst/>
          </a:prstGeom>
          <a:noFill/>
          <a:ln w="28575" cap="flat" cmpd="sng">
            <a:solidFill>
              <a:srgbClr val="385623"/>
            </a:solidFill>
            <a:prstDash val="dash"/>
            <a:miter lim="800000"/>
            <a:headEnd type="none" w="sm" len="sm"/>
            <a:tailEnd type="stealth" w="med" len="med"/>
          </a:ln>
        </p:spPr>
      </p:cxnSp>
      <p:sp>
        <p:nvSpPr>
          <p:cNvPr id="239" name="Google Shape;239;p25"/>
          <p:cNvSpPr txBox="1"/>
          <p:nvPr/>
        </p:nvSpPr>
        <p:spPr>
          <a:xfrm>
            <a:off x="8472488" y="2276476"/>
            <a:ext cx="185896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5201"/>
              </a:buClr>
              <a:buSzPts val="1600"/>
              <a:buFont typeface="Noto Sans Symbols"/>
              <a:buNone/>
              <a:tabLst/>
              <a:defRPr/>
            </a:pPr>
            <a:r>
              <a:rPr kumimoji="0" lang="es-PE" sz="1600" b="0" i="0" u="none" strike="noStrike" kern="0" cap="none" spc="0" normalizeH="0" baseline="0" noProof="0">
                <a:ln>
                  <a:noFill/>
                </a:ln>
                <a:solidFill>
                  <a:srgbClr val="8F52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Llamada recursiva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8472488" y="4325938"/>
            <a:ext cx="10842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retorna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41" name="Google Shape;241;p25"/>
          <p:cNvCxnSpPr/>
          <p:nvPr/>
        </p:nvCxnSpPr>
        <p:spPr>
          <a:xfrm rot="10800000">
            <a:off x="8975725" y="3990975"/>
            <a:ext cx="0" cy="37623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2" name="Google Shape;242;p25"/>
          <p:cNvSpPr txBox="1"/>
          <p:nvPr/>
        </p:nvSpPr>
        <p:spPr>
          <a:xfrm>
            <a:off x="7175501" y="4311650"/>
            <a:ext cx="108426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retorna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43" name="Google Shape;243;p25"/>
          <p:cNvCxnSpPr/>
          <p:nvPr/>
        </p:nvCxnSpPr>
        <p:spPr>
          <a:xfrm rot="10800000">
            <a:off x="7680325" y="3994151"/>
            <a:ext cx="0" cy="3968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4" name="Google Shape;244;p25"/>
          <p:cNvSpPr txBox="1"/>
          <p:nvPr/>
        </p:nvSpPr>
        <p:spPr>
          <a:xfrm>
            <a:off x="5880101" y="5129213"/>
            <a:ext cx="108426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retorna 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45" name="Google Shape;245;p25"/>
          <p:cNvCxnSpPr/>
          <p:nvPr/>
        </p:nvCxnSpPr>
        <p:spPr>
          <a:xfrm flipH="1">
            <a:off x="6532563" y="3994151"/>
            <a:ext cx="296862" cy="12096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6" name="Google Shape;246;p25"/>
          <p:cNvCxnSpPr/>
          <p:nvPr/>
        </p:nvCxnSpPr>
        <p:spPr>
          <a:xfrm rot="10800000">
            <a:off x="6056313" y="3532189"/>
            <a:ext cx="150812" cy="15970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7" name="Google Shape;247;p25"/>
          <p:cNvSpPr txBox="1"/>
          <p:nvPr/>
        </p:nvSpPr>
        <p:spPr>
          <a:xfrm>
            <a:off x="3432176" y="5476875"/>
            <a:ext cx="108426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retorna 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48" name="Google Shape;248;p25"/>
          <p:cNvCxnSpPr/>
          <p:nvPr/>
        </p:nvCxnSpPr>
        <p:spPr>
          <a:xfrm flipH="1">
            <a:off x="3973513" y="3673476"/>
            <a:ext cx="215900" cy="20034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9" name="Google Shape;249;p25"/>
          <p:cNvCxnSpPr/>
          <p:nvPr/>
        </p:nvCxnSpPr>
        <p:spPr>
          <a:xfrm>
            <a:off x="7545388" y="2708275"/>
            <a:ext cx="84455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50" name="Google Shape;250;p25"/>
          <p:cNvSpPr txBox="1"/>
          <p:nvPr/>
        </p:nvSpPr>
        <p:spPr>
          <a:xfrm>
            <a:off x="8472488" y="2565400"/>
            <a:ext cx="185896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  <a:tabLst/>
              <a:defRPr/>
            </a:pPr>
            <a:r>
              <a:rPr kumimoji="0" lang="es-PE" sz="16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Devolución de la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None/>
              <a:tabLst/>
              <a:defRPr/>
            </a:pPr>
            <a:r>
              <a:rPr kumimoji="0" lang="es-PE" sz="16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llamada recursiva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4508501" y="5030788"/>
            <a:ext cx="10826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Noto Sans Symbols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 Narrow"/>
                <a:ea typeface="Arial Narrow"/>
                <a:cs typeface="Arial Narrow"/>
                <a:sym typeface="Arial Narrow"/>
              </a:rPr>
              <a:t>retorna 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52" name="Google Shape;252;p25"/>
          <p:cNvCxnSpPr/>
          <p:nvPr/>
        </p:nvCxnSpPr>
        <p:spPr>
          <a:xfrm rot="10800000">
            <a:off x="4859338" y="3567113"/>
            <a:ext cx="190500" cy="1562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53" name="Google Shape;253;p25"/>
          <p:cNvCxnSpPr/>
          <p:nvPr/>
        </p:nvCxnSpPr>
        <p:spPr>
          <a:xfrm rot="10800000">
            <a:off x="3535363" y="3186113"/>
            <a:ext cx="74612" cy="2290762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2424114" y="476251"/>
            <a:ext cx="751998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Ejercicios</a:t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- 24 -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972457" y="1700213"/>
            <a:ext cx="9300257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Escriba el pseudocódigo para los siguientes métodos recursivos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Que calcule y retorne la suma de los dígitos pares de un número entero n.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Ejemplo:    </a:t>
            </a: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 = 2546,   suma dígitos pares = 12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AutoNum type="arabicPeriod" startAt="2"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Calcular y retornar la suma de los n elementos almacenados en el arreglo 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Ejemplo:    </a:t>
            </a: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= {10, 5, 30, 8},   n = 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                                                     suma = 53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3791177" y="4524375"/>
            <a:ext cx="6477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381000" y="1163557"/>
            <a:ext cx="11391900" cy="7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1351978" y="1844675"/>
            <a:ext cx="9564687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 recursión es un concepto muy amplio.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203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Aparece en numerosas actividades de la vida diaria: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Por ejemplo: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En una fotografía de una fotografía.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80010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•"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En los programas de televisión en los cuales un   	periodista transfiere el control a otro periodista que se encuentra en otra ciudad, y éste hace lo propio con un tercero.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❑"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Aquí nos limitaremos a estudiar la recursividad desde el punto de vista de programación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5881689" y="6453189"/>
            <a:ext cx="5052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- 5 -</a:t>
            </a: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381000" y="1163557"/>
            <a:ext cx="11391900" cy="7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Definición</a:t>
            </a:r>
            <a:endParaRPr/>
          </a:p>
        </p:txBody>
      </p:sp>
      <p:sp>
        <p:nvSpPr>
          <p:cNvPr id="54" name="Google Shape;54;p11"/>
          <p:cNvSpPr txBox="1"/>
          <p:nvPr/>
        </p:nvSpPr>
        <p:spPr>
          <a:xfrm>
            <a:off x="1025184" y="2107066"/>
            <a:ext cx="10103531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 recursividad consiste en realizar una definición de un concepto en términos del propio concepto que se está definiendo.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Los números naturales se pueden definir de la siguiente forma: 0 es un Número natural y el sucesor de un número natural es también un número natural.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215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El factorial de un número natural n, es 1 si dicho número es 0, o n multiplicado por el factorial del número n-1, en caso contrario.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/>
          <p:nvPr/>
        </p:nvSpPr>
        <p:spPr>
          <a:xfrm>
            <a:off x="5881689" y="6453189"/>
            <a:ext cx="5052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- 6 -</a:t>
            </a: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381000" y="1163557"/>
            <a:ext cx="11391900" cy="7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Definición</a:t>
            </a:r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909864" y="2316390"/>
            <a:ext cx="10334172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 recursividad consiste en realizar una definición de un concepto en términos del propio concepto que se está definiendo.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1" i="0" u="sng" strike="noStrike" kern="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La n - ésima potencia de un número x, es 1 si n es igual a 0, o el producto de x por la potencia (n-1) - ésima de x, cuando n es mayor que 0.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215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Verdana"/>
                <a:ea typeface="Verdana"/>
                <a:cs typeface="Verdana"/>
                <a:sym typeface="Verdana"/>
              </a:rPr>
              <a:t>En todos estos ejemplos se utiliza el concepto definido en la propia definición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5881689" y="6453189"/>
            <a:ext cx="5052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- 7 -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424114" y="1163639"/>
            <a:ext cx="7519987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40"/>
              <a:buFont typeface="Arial"/>
              <a:buNone/>
            </a:pPr>
            <a:r>
              <a:rPr lang="es-PE" sz="3240">
                <a:latin typeface="Arial"/>
                <a:ea typeface="Arial"/>
                <a:cs typeface="Arial"/>
                <a:sym typeface="Arial"/>
              </a:rPr>
              <a:t>Solución de Problemas  Recursivos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133238" y="2656341"/>
            <a:ext cx="9984705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División sucesiva del problema original en uno o varios más  pequeños, del mismo tipo que el inicial</a:t>
            </a: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215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 van resolviendo estos problemas más sencillos.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215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•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 las soluciones de éstos se construyen las soluciones de los problemas más complejos.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1E4E79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881689" y="6453189"/>
            <a:ext cx="5052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- 8 -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1277257" y="1927226"/>
            <a:ext cx="98552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400" b="1" i="0" u="none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Características de los problemas que pueden ser resueltos de manera recursiva</a:t>
            </a:r>
            <a:r>
              <a:rPr kumimoji="0" lang="es-PE" sz="2400" b="0" i="0" u="none" strike="noStrike" kern="0" cap="none" spc="0" normalizeH="0" baseline="0" noProof="0">
                <a:ln>
                  <a:noFill/>
                </a:ln>
                <a:solidFill>
                  <a:srgbClr val="38562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38562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Los problemas pueden ser redefinidos en términos de uno o más subproblemas, idénticos en naturaleza al problema original, pero de alguna forma menores en tamaño.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Aplicando la redefinición del problema en términos de problemas más pequeños, dicho problema se reduce sucesivamente a los subproblemas cuyas soluciones se conocen directamente.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38562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- 10 -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121694" y="748507"/>
            <a:ext cx="7519987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40"/>
              <a:buFont typeface="Arial"/>
              <a:buNone/>
            </a:pPr>
            <a:r>
              <a:rPr lang="es-PE" sz="3240">
                <a:latin typeface="Arial"/>
                <a:ea typeface="Arial"/>
                <a:cs typeface="Arial"/>
                <a:sym typeface="Arial"/>
              </a:rPr>
              <a:t>Solución de Problemas  Recursivos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120900" y="623094"/>
            <a:ext cx="7521575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Diseño de Módulos Recursivos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291771" y="2071460"/>
            <a:ext cx="9419772" cy="255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Partes principales: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38562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 llamada recursiva, que expresa el problema original en términos de otro más pequeño, 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215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❖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El valor para el cual se conoce una solución no recursiva. Esto es lo que se conoce como </a:t>
            </a:r>
            <a:r>
              <a:rPr kumimoji="0" lang="es-PE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caso base</a:t>
            </a: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 una instancia del problema cuya solución no requiere de llamadas recursivas.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38562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- 11 -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1194481" y="2103253"/>
            <a:ext cx="9622064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2400" b="1" i="0" u="sng" strike="noStrike" kern="0" cap="none" spc="0" normalizeH="0" baseline="0" noProof="0">
                <a:ln>
                  <a:noFill/>
                </a:ln>
                <a:solidFill>
                  <a:srgbClr val="1E4E79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El caso base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sng" strike="noStrike" kern="0" cap="none" spc="0" normalizeH="0" baseline="0" noProof="0">
              <a:ln>
                <a:noFill/>
              </a:ln>
              <a:solidFill>
                <a:srgbClr val="38562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Actúa como condición de finalización de la función recursiva. Sin el caso base la rutina recursiva se llamaría indefinidamente y no finalizaría nunca.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215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  <a:tabLst/>
              <a:defRPr/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  <a:tabLst/>
              <a:defRPr/>
            </a:pPr>
            <a:r>
              <a:rPr kumimoji="0" lang="es-PE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Es el cimiento sobre el cual se construirá la solución completa al problema.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38562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- 12 -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983469" y="740002"/>
            <a:ext cx="7521575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Diseño de Módulos Recursivos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81000" y="844016"/>
            <a:ext cx="11391900" cy="583012"/>
          </a:xfrm>
          <a:prstGeom prst="rect">
            <a:avLst/>
          </a:prstGeom>
          <a:noFill/>
          <a:ln>
            <a:noFill/>
          </a:ln>
          <a:effectLst>
            <a:outerShdw dist="36147" dir="2700000" algn="tl" rotWithShape="0">
              <a:srgbClr val="FFFFFF"/>
            </a:outerShdw>
          </a:effectLst>
        </p:spPr>
        <p:txBody>
          <a:bodyPr spcFirstLastPara="1" wrap="square" lIns="83575" tIns="41775" rIns="83575" bIns="417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r>
              <a:rPr lang="es-PE">
                <a:latin typeface="Arial"/>
                <a:ea typeface="Arial"/>
                <a:cs typeface="Arial"/>
                <a:sym typeface="Arial"/>
              </a:rPr>
              <a:t>Recursión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4294967295"/>
          </p:nvPr>
        </p:nvSpPr>
        <p:spPr>
          <a:xfrm>
            <a:off x="798286" y="1628776"/>
            <a:ext cx="10974614" cy="168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75" tIns="41775" rIns="83575" bIns="41775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❑"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procedimiento/función (método) que se llama a sí mismo es recursivo.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72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❑"/>
            </a:pP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recursividad puede ser:</a:t>
            </a:r>
            <a:endParaRPr/>
          </a:p>
          <a:p>
            <a:pPr marL="0" lvl="1" indent="0" algn="just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1" indent="0" algn="just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s-PE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Directa:</a:t>
            </a:r>
            <a:r>
              <a:rPr lang="es-PE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Cuando el procedimiento se llama a si mismo		                		</a:t>
            </a:r>
            <a:endParaRPr/>
          </a:p>
        </p:txBody>
      </p:sp>
      <p:grpSp>
        <p:nvGrpSpPr>
          <p:cNvPr id="98" name="Google Shape;98;p17"/>
          <p:cNvGrpSpPr/>
          <p:nvPr/>
        </p:nvGrpSpPr>
        <p:grpSpPr>
          <a:xfrm>
            <a:off x="4800600" y="3933826"/>
            <a:ext cx="2432050" cy="2117725"/>
            <a:chOff x="3726388" y="4314582"/>
            <a:chExt cx="2432691" cy="2118498"/>
          </a:xfrm>
        </p:grpSpPr>
        <p:sp>
          <p:nvSpPr>
            <p:cNvPr id="99" name="Google Shape;99;p17"/>
            <p:cNvSpPr/>
            <p:nvPr/>
          </p:nvSpPr>
          <p:spPr>
            <a:xfrm>
              <a:off x="4024917" y="4757657"/>
              <a:ext cx="1524402" cy="1675423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3250" tIns="41450" rIns="83250" bIns="414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Google Shape;100;p17"/>
            <p:cNvCxnSpPr/>
            <p:nvPr/>
          </p:nvCxnSpPr>
          <p:spPr>
            <a:xfrm>
              <a:off x="4180533" y="5060979"/>
              <a:ext cx="987685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01" name="Google Shape;101;p17"/>
            <p:cNvCxnSpPr/>
            <p:nvPr/>
          </p:nvCxnSpPr>
          <p:spPr>
            <a:xfrm>
              <a:off x="4180533" y="5289663"/>
              <a:ext cx="987685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02" name="Google Shape;102;p17"/>
            <p:cNvCxnSpPr/>
            <p:nvPr/>
          </p:nvCxnSpPr>
          <p:spPr>
            <a:xfrm>
              <a:off x="4180533" y="5899485"/>
              <a:ext cx="987685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03" name="Google Shape;103;p17"/>
            <p:cNvCxnSpPr/>
            <p:nvPr/>
          </p:nvCxnSpPr>
          <p:spPr>
            <a:xfrm>
              <a:off x="4180533" y="6128169"/>
              <a:ext cx="987685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104" name="Google Shape;104;p17"/>
            <p:cNvSpPr/>
            <p:nvPr/>
          </p:nvSpPr>
          <p:spPr>
            <a:xfrm>
              <a:off x="4102725" y="5518346"/>
              <a:ext cx="1321148" cy="32079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3575" tIns="41775" rIns="83575" bIns="41775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PE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Llamada a 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05;p17"/>
            <p:cNvCxnSpPr/>
            <p:nvPr/>
          </p:nvCxnSpPr>
          <p:spPr>
            <a:xfrm>
              <a:off x="5549318" y="5670802"/>
              <a:ext cx="609761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stealth" w="med" len="med"/>
            </a:ln>
          </p:spPr>
        </p:cxnSp>
        <p:cxnSp>
          <p:nvCxnSpPr>
            <p:cNvPr id="106" name="Google Shape;106;p17"/>
            <p:cNvCxnSpPr/>
            <p:nvPr/>
          </p:nvCxnSpPr>
          <p:spPr>
            <a:xfrm rot="10800000">
              <a:off x="6159079" y="4452745"/>
              <a:ext cx="0" cy="1218056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07" name="Google Shape;107;p17"/>
            <p:cNvCxnSpPr/>
            <p:nvPr/>
          </p:nvCxnSpPr>
          <p:spPr>
            <a:xfrm rot="10800000">
              <a:off x="4904623" y="4452745"/>
              <a:ext cx="1254456" cy="1588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stealth" w="med" len="med"/>
            </a:ln>
          </p:spPr>
        </p:cxnSp>
        <p:sp>
          <p:nvSpPr>
            <p:cNvPr id="108" name="Google Shape;108;p17"/>
            <p:cNvSpPr txBox="1"/>
            <p:nvPr/>
          </p:nvSpPr>
          <p:spPr>
            <a:xfrm>
              <a:off x="3726388" y="4314582"/>
              <a:ext cx="11336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  <a:tabLst/>
                <a:defRPr/>
              </a:pPr>
              <a:r>
                <a:rPr kumimoji="0" lang="es-PE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rial"/>
                  <a:cs typeface="Arial"/>
                  <a:sym typeface="Arial"/>
                </a:rPr>
                <a:t>Método P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7"/>
          <p:cNvSpPr txBox="1"/>
          <p:nvPr/>
        </p:nvSpPr>
        <p:spPr>
          <a:xfrm>
            <a:off x="5881688" y="6453189"/>
            <a:ext cx="5966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75707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- 13 -</a:t>
            </a:r>
            <a:r>
              <a:rPr kumimoji="0" lang="es-PE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1210</Words>
  <Application>Microsoft Office PowerPoint</Application>
  <PresentationFormat>Panorámica</PresentationFormat>
  <Paragraphs>174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Comic Sans MS</vt:lpstr>
      <vt:lpstr>Courier New</vt:lpstr>
      <vt:lpstr>Noto Sans Symbols</vt:lpstr>
      <vt:lpstr>Times</vt:lpstr>
      <vt:lpstr>Verdana</vt:lpstr>
      <vt:lpstr>Tema de Office</vt:lpstr>
      <vt:lpstr>Presentación de PowerPoint</vt:lpstr>
      <vt:lpstr>Introducción</vt:lpstr>
      <vt:lpstr>Definición</vt:lpstr>
      <vt:lpstr>Definición</vt:lpstr>
      <vt:lpstr>Solución de Problemas  Recursivos</vt:lpstr>
      <vt:lpstr>Solución de Problemas  Recursivos</vt:lpstr>
      <vt:lpstr>Diseño de Módulos Recursivos</vt:lpstr>
      <vt:lpstr>Diseño de Módulos Recursivos</vt:lpstr>
      <vt:lpstr>Recursión</vt:lpstr>
      <vt:lpstr>Recursión</vt:lpstr>
      <vt:lpstr>Recursión</vt:lpstr>
      <vt:lpstr>¿Cómo funciona la recursión?</vt:lpstr>
      <vt:lpstr>Diseño de módulos recursivos</vt:lpstr>
      <vt:lpstr>Diseño de módulos recursivos</vt:lpstr>
      <vt:lpstr>Diseño de módulos recursivos</vt:lpstr>
      <vt:lpstr>Diseño de módulos recursivos</vt:lpstr>
      <vt:lpstr>Diseño de módulos recursivos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Caballero</dc:creator>
  <cp:lastModifiedBy>JARA ESPINOZA RODRIGO</cp:lastModifiedBy>
  <cp:revision>4</cp:revision>
  <dcterms:created xsi:type="dcterms:W3CDTF">2021-03-25T20:50:23Z</dcterms:created>
  <dcterms:modified xsi:type="dcterms:W3CDTF">2024-05-30T16:59:49Z</dcterms:modified>
</cp:coreProperties>
</file>