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348" r:id="rId3"/>
    <p:sldId id="256" r:id="rId4"/>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8" r:id="rId34"/>
  </p:sldIdLst>
  <p:sldSz cx="9144000" cy="6858000" type="screen4x3"/>
  <p:notesSz cx="9144000" cy="6858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78991" y="187197"/>
            <a:ext cx="6986016" cy="1001394"/>
          </a:xfrm>
          <a:prstGeom prst="rect">
            <a:avLst/>
          </a:prstGeom>
        </p:spPr>
        <p:txBody>
          <a:bodyPr wrap="square" lIns="0" tIns="0" rIns="0" bIns="0">
            <a:spAutoFit/>
          </a:bodyPr>
          <a:lstStyle>
            <a:lvl1pPr>
              <a:defRPr sz="3200" b="1" i="0">
                <a:solidFill>
                  <a:srgbClr val="74A30E"/>
                </a:solidFill>
                <a:latin typeface="Cambria"/>
                <a:cs typeface="Cambr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title" hasCustomPrompt="1"/>
          </p:nvPr>
        </p:nvSpPr>
        <p:spPr>
          <a:xfrm>
            <a:off x="364332" y="1628776"/>
            <a:ext cx="8422481" cy="919163"/>
          </a:xfrm>
        </p:spPr>
        <p:txBody>
          <a:bodyPr>
            <a:normAutofit/>
          </a:bodyPr>
          <a:lstStyle>
            <a:lvl1pPr>
              <a:defRPr sz="2400" b="1">
                <a:solidFill>
                  <a:schemeClr val="accent2"/>
                </a:solidFill>
                <a:latin typeface="Verdana" charset="0"/>
                <a:ea typeface="Verdana" charset="0"/>
                <a:cs typeface="Verdana" charset="0"/>
              </a:defRPr>
            </a:lvl1pPr>
          </a:lstStyle>
          <a:p>
            <a:r>
              <a:rPr lang="es-ES_tradnl" dirty="0"/>
              <a:t>TÍTULO</a:t>
            </a:r>
          </a:p>
        </p:txBody>
      </p:sp>
      <p:sp>
        <p:nvSpPr>
          <p:cNvPr id="11" name="Marcador de contenido 2"/>
          <p:cNvSpPr>
            <a:spLocks noGrp="1"/>
          </p:cNvSpPr>
          <p:nvPr>
            <p:ph sz="half" idx="1"/>
          </p:nvPr>
        </p:nvSpPr>
        <p:spPr>
          <a:xfrm>
            <a:off x="364332" y="2625726"/>
            <a:ext cx="4071938" cy="3632200"/>
          </a:xfrm>
        </p:spPr>
        <p:txBody>
          <a:bodyPr>
            <a:normAutofit/>
          </a:bodyPr>
          <a:lstStyle>
            <a:lvl1pPr>
              <a:defRPr sz="1800">
                <a:solidFill>
                  <a:schemeClr val="tx1"/>
                </a:solidFill>
                <a:latin typeface="Verdana" charset="0"/>
                <a:ea typeface="Verdana" charset="0"/>
                <a:cs typeface="Verdana" charset="0"/>
              </a:defRPr>
            </a:lvl1pPr>
            <a:lvl2pPr>
              <a:defRPr sz="1500">
                <a:solidFill>
                  <a:schemeClr val="tx1"/>
                </a:solidFill>
                <a:latin typeface="Verdana" charset="0"/>
                <a:ea typeface="Verdana" charset="0"/>
                <a:cs typeface="Verdana" charset="0"/>
              </a:defRPr>
            </a:lvl2pPr>
            <a:lvl3pPr>
              <a:defRPr sz="1350">
                <a:solidFill>
                  <a:schemeClr val="tx1"/>
                </a:solidFill>
                <a:latin typeface="Verdana" charset="0"/>
                <a:ea typeface="Verdana" charset="0"/>
                <a:cs typeface="Verdana" charset="0"/>
              </a:defRPr>
            </a:lvl3pPr>
            <a:lvl4pPr>
              <a:defRPr sz="1200">
                <a:solidFill>
                  <a:schemeClr val="tx1"/>
                </a:solidFill>
                <a:latin typeface="Verdana" charset="0"/>
                <a:ea typeface="Verdana" charset="0"/>
                <a:cs typeface="Verdana" charset="0"/>
              </a:defRPr>
            </a:lvl4pPr>
            <a:lvl5pPr>
              <a:defRPr sz="1200">
                <a:solidFill>
                  <a:schemeClr val="tx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2" name="Marcador de contenido 3"/>
          <p:cNvSpPr>
            <a:spLocks noGrp="1"/>
          </p:cNvSpPr>
          <p:nvPr>
            <p:ph sz="half" idx="2"/>
          </p:nvPr>
        </p:nvSpPr>
        <p:spPr>
          <a:xfrm>
            <a:off x="4607720" y="2625726"/>
            <a:ext cx="4179093" cy="3632200"/>
          </a:xfrm>
        </p:spPr>
        <p:txBody>
          <a:bodyPr>
            <a:normAutofit/>
          </a:bodyPr>
          <a:lstStyle>
            <a:lvl1pPr>
              <a:defRPr sz="1800">
                <a:solidFill>
                  <a:schemeClr val="tx1"/>
                </a:solidFill>
                <a:latin typeface="Verdana" charset="0"/>
                <a:ea typeface="Verdana" charset="0"/>
                <a:cs typeface="Verdana" charset="0"/>
              </a:defRPr>
            </a:lvl1pPr>
            <a:lvl2pPr>
              <a:defRPr sz="1500">
                <a:solidFill>
                  <a:schemeClr val="tx1"/>
                </a:solidFill>
                <a:latin typeface="Verdana" charset="0"/>
                <a:ea typeface="Verdana" charset="0"/>
                <a:cs typeface="Verdana" charset="0"/>
              </a:defRPr>
            </a:lvl2pPr>
            <a:lvl3pPr>
              <a:defRPr sz="1350">
                <a:solidFill>
                  <a:schemeClr val="tx1"/>
                </a:solidFill>
                <a:latin typeface="Verdana" charset="0"/>
                <a:ea typeface="Verdana" charset="0"/>
                <a:cs typeface="Verdana" charset="0"/>
              </a:defRPr>
            </a:lvl3pPr>
            <a:lvl4pPr>
              <a:defRPr sz="1200">
                <a:solidFill>
                  <a:schemeClr val="tx1"/>
                </a:solidFill>
                <a:latin typeface="Verdana" charset="0"/>
                <a:ea typeface="Verdana" charset="0"/>
                <a:cs typeface="Verdana" charset="0"/>
              </a:defRPr>
            </a:lvl4pPr>
            <a:lvl5pPr>
              <a:defRPr sz="1200">
                <a:solidFill>
                  <a:schemeClr val="tx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57122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85750" y="1628776"/>
            <a:ext cx="8543925" cy="747713"/>
          </a:xfrm>
        </p:spPr>
        <p:txBody>
          <a:bodyPr>
            <a:normAutofit/>
          </a:bodyPr>
          <a:lstStyle>
            <a:lvl1pPr>
              <a:defRPr sz="2700" b="1">
                <a:solidFill>
                  <a:schemeClr val="accent2"/>
                </a:solidFill>
                <a:latin typeface="Verdana" charset="0"/>
                <a:ea typeface="Verdana" charset="0"/>
                <a:cs typeface="Verdana" charset="0"/>
              </a:defRPr>
            </a:lvl1pPr>
          </a:lstStyle>
          <a:p>
            <a:r>
              <a:rPr lang="es-ES_tradnl"/>
              <a:t>TÍTULO</a:t>
            </a:r>
            <a:endParaRPr lang="es-ES_tradnl" dirty="0"/>
          </a:p>
        </p:txBody>
      </p:sp>
    </p:spTree>
    <p:extLst>
      <p:ext uri="{BB962C8B-B14F-4D97-AF65-F5344CB8AC3E}">
        <p14:creationId xmlns:p14="http://schemas.microsoft.com/office/powerpoint/2010/main" val="385295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2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4A30E"/>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4A30E"/>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4A30E"/>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4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85761" y="472063"/>
            <a:ext cx="8465344" cy="725488"/>
          </a:xfrm>
        </p:spPr>
        <p:txBody>
          <a:bodyPr>
            <a:normAutofit/>
          </a:bodyPr>
          <a:lstStyle>
            <a:lvl1pPr>
              <a:defRPr sz="2400" b="1">
                <a:solidFill>
                  <a:schemeClr val="accent2"/>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idx="1"/>
          </p:nvPr>
        </p:nvSpPr>
        <p:spPr>
          <a:xfrm>
            <a:off x="385762" y="1283277"/>
            <a:ext cx="8465344" cy="4245987"/>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364564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385761" y="586363"/>
            <a:ext cx="8465344" cy="725488"/>
          </a:xfrm>
        </p:spPr>
        <p:txBody>
          <a:bodyPr>
            <a:normAutofit/>
          </a:bodyPr>
          <a:lstStyle>
            <a:lvl1pPr>
              <a:defRPr sz="2400" b="1">
                <a:solidFill>
                  <a:schemeClr val="accent2"/>
                </a:solidFill>
                <a:latin typeface="Verdana" charset="0"/>
                <a:ea typeface="Verdana" charset="0"/>
                <a:cs typeface="Verdana" charset="0"/>
              </a:defRPr>
            </a:lvl1pPr>
          </a:lstStyle>
          <a:p>
            <a:r>
              <a:rPr lang="es-ES_tradnl" dirty="0"/>
              <a:t>TÍTULO</a:t>
            </a:r>
          </a:p>
        </p:txBody>
      </p:sp>
      <p:sp>
        <p:nvSpPr>
          <p:cNvPr id="8" name="Marcador de contenido 2"/>
          <p:cNvSpPr>
            <a:spLocks noGrp="1"/>
          </p:cNvSpPr>
          <p:nvPr>
            <p:ph idx="1"/>
          </p:nvPr>
        </p:nvSpPr>
        <p:spPr>
          <a:xfrm>
            <a:off x="385762" y="1397577"/>
            <a:ext cx="8465344"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205419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64332" y="357188"/>
            <a:ext cx="8422481" cy="919163"/>
          </a:xfrm>
        </p:spPr>
        <p:txBody>
          <a:bodyPr>
            <a:normAutofit/>
          </a:bodyPr>
          <a:lstStyle>
            <a:lvl1pPr>
              <a:defRPr sz="2400" b="1">
                <a:solidFill>
                  <a:schemeClr val="bg1"/>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sz="half" idx="1"/>
          </p:nvPr>
        </p:nvSpPr>
        <p:spPr>
          <a:xfrm>
            <a:off x="364332" y="1354138"/>
            <a:ext cx="4071938" cy="4232275"/>
          </a:xfrm>
        </p:spPr>
        <p:txBody>
          <a:bodyPr>
            <a:normAutofit/>
          </a:bodyPr>
          <a:lstStyle>
            <a:lvl1pPr>
              <a:defRPr sz="1800">
                <a:solidFill>
                  <a:schemeClr val="bg1"/>
                </a:solidFill>
                <a:latin typeface="Verdana" charset="0"/>
                <a:ea typeface="Verdana" charset="0"/>
                <a:cs typeface="Verdana" charset="0"/>
              </a:defRPr>
            </a:lvl1pPr>
            <a:lvl2pPr>
              <a:defRPr sz="1500">
                <a:solidFill>
                  <a:schemeClr val="bg1"/>
                </a:solidFill>
                <a:latin typeface="Verdana" charset="0"/>
                <a:ea typeface="Verdana" charset="0"/>
                <a:cs typeface="Verdana" charset="0"/>
              </a:defRPr>
            </a:lvl2pPr>
            <a:lvl3pPr>
              <a:defRPr sz="1350">
                <a:solidFill>
                  <a:schemeClr val="bg1"/>
                </a:solidFill>
                <a:latin typeface="Verdana" charset="0"/>
                <a:ea typeface="Verdana" charset="0"/>
                <a:cs typeface="Verdana" charset="0"/>
              </a:defRPr>
            </a:lvl3pPr>
            <a:lvl4pPr>
              <a:defRPr sz="1200">
                <a:solidFill>
                  <a:schemeClr val="bg1"/>
                </a:solidFill>
                <a:latin typeface="Verdana" charset="0"/>
                <a:ea typeface="Verdana" charset="0"/>
                <a:cs typeface="Verdana" charset="0"/>
              </a:defRPr>
            </a:lvl4pPr>
            <a:lvl5pPr>
              <a:defRPr sz="1200">
                <a:solidFill>
                  <a:schemeClr val="bg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contenido 3"/>
          <p:cNvSpPr>
            <a:spLocks noGrp="1"/>
          </p:cNvSpPr>
          <p:nvPr>
            <p:ph sz="half" idx="2"/>
          </p:nvPr>
        </p:nvSpPr>
        <p:spPr>
          <a:xfrm>
            <a:off x="4607720" y="1354138"/>
            <a:ext cx="4179093" cy="4232275"/>
          </a:xfrm>
        </p:spPr>
        <p:txBody>
          <a:bodyPr>
            <a:normAutofit/>
          </a:bodyPr>
          <a:lstStyle>
            <a:lvl1pPr>
              <a:defRPr sz="1800">
                <a:solidFill>
                  <a:schemeClr val="bg1"/>
                </a:solidFill>
                <a:latin typeface="Verdana" charset="0"/>
                <a:ea typeface="Verdana" charset="0"/>
                <a:cs typeface="Verdana" charset="0"/>
              </a:defRPr>
            </a:lvl1pPr>
            <a:lvl2pPr>
              <a:defRPr sz="1500">
                <a:solidFill>
                  <a:schemeClr val="bg1"/>
                </a:solidFill>
                <a:latin typeface="Verdana" charset="0"/>
                <a:ea typeface="Verdana" charset="0"/>
                <a:cs typeface="Verdana" charset="0"/>
              </a:defRPr>
            </a:lvl2pPr>
            <a:lvl3pPr>
              <a:defRPr sz="1350">
                <a:solidFill>
                  <a:schemeClr val="bg1"/>
                </a:solidFill>
                <a:latin typeface="Verdana" charset="0"/>
                <a:ea typeface="Verdana" charset="0"/>
                <a:cs typeface="Verdana" charset="0"/>
              </a:defRPr>
            </a:lvl3pPr>
            <a:lvl4pPr>
              <a:defRPr sz="1200">
                <a:solidFill>
                  <a:schemeClr val="bg1"/>
                </a:solidFill>
                <a:latin typeface="Verdana" charset="0"/>
                <a:ea typeface="Verdana" charset="0"/>
                <a:cs typeface="Verdana" charset="0"/>
              </a:defRPr>
            </a:lvl4pPr>
            <a:lvl5pPr>
              <a:defRPr sz="1200">
                <a:solidFill>
                  <a:schemeClr val="bg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3132398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CCEBFF">
              <a:alpha val="16076"/>
            </a:srgbClr>
          </a:solidFill>
        </p:spPr>
        <p:txBody>
          <a:bodyPr wrap="square" lIns="0" tIns="0" rIns="0" bIns="0" rtlCol="0"/>
          <a:lstStyle/>
          <a:p>
            <a:endParaRPr/>
          </a:p>
        </p:txBody>
      </p:sp>
      <p:sp>
        <p:nvSpPr>
          <p:cNvPr id="17" name="bg object 17"/>
          <p:cNvSpPr/>
          <p:nvPr/>
        </p:nvSpPr>
        <p:spPr>
          <a:xfrm>
            <a:off x="457200" y="6353555"/>
            <a:ext cx="8229600" cy="0"/>
          </a:xfrm>
          <a:custGeom>
            <a:avLst/>
            <a:gdLst/>
            <a:ahLst/>
            <a:cxnLst/>
            <a:rect l="l" t="t" r="r" b="b"/>
            <a:pathLst>
              <a:path w="8229600">
                <a:moveTo>
                  <a:pt x="0" y="0"/>
                </a:moveTo>
                <a:lnTo>
                  <a:pt x="8229600" y="0"/>
                </a:lnTo>
              </a:path>
            </a:pathLst>
          </a:custGeom>
          <a:ln w="9525">
            <a:solidFill>
              <a:srgbClr val="6F685A"/>
            </a:solidFill>
            <a:prstDash val="sysDash"/>
          </a:ln>
        </p:spPr>
        <p:txBody>
          <a:bodyPr wrap="square" lIns="0" tIns="0" rIns="0" bIns="0" rtlCol="0"/>
          <a:lstStyle/>
          <a:p>
            <a:endParaRPr/>
          </a:p>
        </p:txBody>
      </p:sp>
      <p:sp>
        <p:nvSpPr>
          <p:cNvPr id="18" name="bg object 18"/>
          <p:cNvSpPr/>
          <p:nvPr/>
        </p:nvSpPr>
        <p:spPr>
          <a:xfrm>
            <a:off x="457200" y="1143000"/>
            <a:ext cx="8229600" cy="0"/>
          </a:xfrm>
          <a:custGeom>
            <a:avLst/>
            <a:gdLst/>
            <a:ahLst/>
            <a:cxnLst/>
            <a:rect l="l" t="t" r="r" b="b"/>
            <a:pathLst>
              <a:path w="8229600">
                <a:moveTo>
                  <a:pt x="0" y="0"/>
                </a:moveTo>
                <a:lnTo>
                  <a:pt x="8229600" y="0"/>
                </a:lnTo>
              </a:path>
            </a:pathLst>
          </a:custGeom>
          <a:ln w="9525">
            <a:solidFill>
              <a:srgbClr val="6F685A"/>
            </a:solidFill>
            <a:prstDash val="sysDash"/>
          </a:ln>
        </p:spPr>
        <p:txBody>
          <a:bodyPr wrap="square" lIns="0" tIns="0" rIns="0" bIns="0" rtlCol="0"/>
          <a:lstStyle/>
          <a:p>
            <a:endParaRPr/>
          </a:p>
        </p:txBody>
      </p:sp>
      <p:sp>
        <p:nvSpPr>
          <p:cNvPr id="19" name="bg object 19"/>
          <p:cNvSpPr/>
          <p:nvPr/>
        </p:nvSpPr>
        <p:spPr>
          <a:xfrm>
            <a:off x="454151" y="6432803"/>
            <a:ext cx="120650" cy="190500"/>
          </a:xfrm>
          <a:custGeom>
            <a:avLst/>
            <a:gdLst/>
            <a:ahLst/>
            <a:cxnLst/>
            <a:rect l="l" t="t" r="r" b="b"/>
            <a:pathLst>
              <a:path w="120650" h="190500">
                <a:moveTo>
                  <a:pt x="0" y="0"/>
                </a:moveTo>
                <a:lnTo>
                  <a:pt x="0" y="190500"/>
                </a:lnTo>
                <a:lnTo>
                  <a:pt x="120142" y="95250"/>
                </a:lnTo>
                <a:lnTo>
                  <a:pt x="0" y="0"/>
                </a:lnTo>
                <a:close/>
              </a:path>
            </a:pathLst>
          </a:custGeom>
          <a:solidFill>
            <a:srgbClr val="6F685A"/>
          </a:solidFill>
        </p:spPr>
        <p:txBody>
          <a:bodyPr wrap="square" lIns="0" tIns="0" rIns="0" bIns="0" rtlCol="0"/>
          <a:lstStyle/>
          <a:p>
            <a:endParaRPr/>
          </a:p>
        </p:txBody>
      </p:sp>
      <p:sp>
        <p:nvSpPr>
          <p:cNvPr id="2" name="Holder 2"/>
          <p:cNvSpPr>
            <a:spLocks noGrp="1"/>
          </p:cNvSpPr>
          <p:nvPr>
            <p:ph type="title"/>
          </p:nvPr>
        </p:nvSpPr>
        <p:spPr>
          <a:xfrm>
            <a:off x="525272" y="552450"/>
            <a:ext cx="2219325" cy="513715"/>
          </a:xfrm>
          <a:prstGeom prst="rect">
            <a:avLst/>
          </a:prstGeom>
        </p:spPr>
        <p:txBody>
          <a:bodyPr wrap="square" lIns="0" tIns="0" rIns="0" bIns="0">
            <a:spAutoFit/>
          </a:bodyPr>
          <a:lstStyle>
            <a:lvl1pPr>
              <a:defRPr sz="3200" b="1" i="0">
                <a:solidFill>
                  <a:srgbClr val="74A30E"/>
                </a:solidFill>
                <a:latin typeface="Cambria"/>
                <a:cs typeface="Cambria"/>
              </a:defRPr>
            </a:lvl1pPr>
          </a:lstStyle>
          <a:p>
            <a:endParaRPr/>
          </a:p>
        </p:txBody>
      </p:sp>
      <p:sp>
        <p:nvSpPr>
          <p:cNvPr id="3" name="Holder 3"/>
          <p:cNvSpPr>
            <a:spLocks noGrp="1"/>
          </p:cNvSpPr>
          <p:nvPr>
            <p:ph type="body" idx="1"/>
          </p:nvPr>
        </p:nvSpPr>
        <p:spPr>
          <a:xfrm>
            <a:off x="1705991" y="1552702"/>
            <a:ext cx="5453380" cy="16605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18236" y="6415973"/>
            <a:ext cx="1778000" cy="123111"/>
          </a:xfrm>
          <a:prstGeom prst="rect">
            <a:avLst/>
          </a:prstGeom>
        </p:spPr>
        <p:txBody>
          <a:bodyPr wrap="square" lIns="0" tIns="0" rIns="0" bIns="0">
            <a:spAutoFit/>
          </a:bodyPr>
          <a:lstStyle>
            <a:lvl1pPr>
              <a:defRPr sz="800" b="0" i="0">
                <a:solidFill>
                  <a:schemeClr val="tx1"/>
                </a:solidFill>
                <a:latin typeface="Trebuchet MS"/>
                <a:cs typeface="Trebuchet MS"/>
              </a:defRPr>
            </a:lvl1pPr>
          </a:lstStyle>
          <a:p>
            <a:pPr marL="12700">
              <a:lnSpc>
                <a:spcPct val="100000"/>
              </a:lnSpc>
              <a:spcBef>
                <a:spcPts val="55"/>
              </a:spcBef>
            </a:pPr>
            <a:r>
              <a:rPr lang="es-PE" spc="-15" dirty="0"/>
              <a:t>Estadística Aplicada</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745B7A-124A-2440-B855-8AD09298A361}" type="datetimeFigureOut">
              <a:rPr lang="es-ES_tradnl" smtClean="0"/>
              <a:t>07/07/2024</a:t>
            </a:fld>
            <a:endParaRPr lang="es-ES_tradnl"/>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4BB804-8CF5-A44B-9844-AC8F6ABDCA4E}" type="slidenum">
              <a:rPr lang="es-ES_tradnl" smtClean="0"/>
              <a:t>‹Nº›</a:t>
            </a:fld>
            <a:endParaRPr lang="es-ES_tradnl"/>
          </a:p>
        </p:txBody>
      </p:sp>
    </p:spTree>
    <p:extLst>
      <p:ext uri="{BB962C8B-B14F-4D97-AF65-F5344CB8AC3E}">
        <p14:creationId xmlns:p14="http://schemas.microsoft.com/office/powerpoint/2010/main" val="12726243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xml"/><Relationship Id="rId5" Type="http://schemas.openxmlformats.org/officeDocument/2006/relationships/image" Target="../media/image37.jpg"/><Relationship Id="rId4" Type="http://schemas.openxmlformats.org/officeDocument/2006/relationships/image" Target="../media/image3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615C165-1ACC-423C-B386-9C8C4F8BBCE3}"/>
              </a:ext>
            </a:extLst>
          </p:cNvPr>
          <p:cNvSpPr/>
          <p:nvPr/>
        </p:nvSpPr>
        <p:spPr>
          <a:xfrm>
            <a:off x="152400" y="1600200"/>
            <a:ext cx="9144000" cy="2554545"/>
          </a:xfrm>
          <a:prstGeom prst="rect">
            <a:avLst/>
          </a:prstGeom>
        </p:spPr>
        <p:txBody>
          <a:bodyPr wrap="square">
            <a:spAutoFit/>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s-PE" sz="4000" dirty="0">
                <a:solidFill>
                  <a:prstClr val="white"/>
                </a:solidFill>
                <a:latin typeface="Calibri"/>
              </a:rPr>
              <a:t>Estadística Aplicada:</a:t>
            </a:r>
          </a:p>
          <a:p>
            <a:pPr marL="0" marR="0" lvl="0" indent="0" algn="l" defTabSz="914325" rtl="0" eaLnBrk="1" fontAlgn="auto" latinLnBrk="0" hangingPunct="1">
              <a:lnSpc>
                <a:spcPct val="100000"/>
              </a:lnSpc>
              <a:spcBef>
                <a:spcPts val="0"/>
              </a:spcBef>
              <a:spcAft>
                <a:spcPts val="0"/>
              </a:spcAft>
              <a:buClrTx/>
              <a:buSzTx/>
              <a:buFontTx/>
              <a:buNone/>
              <a:tabLst/>
              <a:defRPr/>
            </a:pPr>
            <a:r>
              <a:rPr kumimoji="0" lang="es-PE" sz="4000" b="0" i="0" u="none" strike="noStrike" kern="1200" cap="none" spc="0" normalizeH="0" baseline="0" noProof="0" dirty="0">
                <a:ln>
                  <a:noFill/>
                </a:ln>
                <a:solidFill>
                  <a:prstClr val="white"/>
                </a:solidFill>
                <a:effectLst/>
                <a:uLnTx/>
                <a:uFillTx/>
                <a:latin typeface="Calibri"/>
                <a:ea typeface="+mn-ea"/>
                <a:cs typeface="+mn-cs"/>
              </a:rPr>
              <a:t>Diseño en Bloques completamente al azar</a:t>
            </a:r>
          </a:p>
          <a:p>
            <a:pPr marL="0" marR="0" lvl="0" indent="0" algn="l" defTabSz="914325" rtl="0" eaLnBrk="1" fontAlgn="auto" latinLnBrk="0" hangingPunct="1">
              <a:lnSpc>
                <a:spcPct val="100000"/>
              </a:lnSpc>
              <a:spcBef>
                <a:spcPts val="0"/>
              </a:spcBef>
              <a:spcAft>
                <a:spcPts val="0"/>
              </a:spcAft>
              <a:buClrTx/>
              <a:buSzTx/>
              <a:buFontTx/>
              <a:buNone/>
              <a:tabLst/>
              <a:defRPr/>
            </a:pPr>
            <a:endParaRPr kumimoji="0" lang="es-PE" sz="4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325" rtl="0" eaLnBrk="1" fontAlgn="auto" latinLnBrk="0" hangingPunct="1">
              <a:lnSpc>
                <a:spcPct val="100000"/>
              </a:lnSpc>
              <a:spcBef>
                <a:spcPts val="0"/>
              </a:spcBef>
              <a:spcAft>
                <a:spcPts val="0"/>
              </a:spcAft>
              <a:buClrTx/>
              <a:buSzTx/>
              <a:buFontTx/>
              <a:buNone/>
              <a:tabLst/>
              <a:defRPr/>
            </a:pPr>
            <a:endParaRPr kumimoji="0" lang="es-PE" sz="40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335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2362835" marR="5080" indent="-2137410">
              <a:lnSpc>
                <a:spcPct val="100000"/>
              </a:lnSpc>
              <a:spcBef>
                <a:spcPts val="100"/>
              </a:spcBef>
              <a:tabLst>
                <a:tab pos="1805305" algn="l"/>
                <a:tab pos="2440940" algn="l"/>
                <a:tab pos="3388995" algn="l"/>
                <a:tab pos="4232275" algn="l"/>
                <a:tab pos="6617334"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
        <p:nvSpPr>
          <p:cNvPr id="3" name="object 3"/>
          <p:cNvSpPr txBox="1"/>
          <p:nvPr/>
        </p:nvSpPr>
        <p:spPr>
          <a:xfrm>
            <a:off x="918768" y="1510664"/>
            <a:ext cx="2816860" cy="422275"/>
          </a:xfrm>
          <a:prstGeom prst="rect">
            <a:avLst/>
          </a:prstGeom>
        </p:spPr>
        <p:txBody>
          <a:bodyPr vert="horz" wrap="square" lIns="0" tIns="13335" rIns="0" bIns="0" rtlCol="0">
            <a:spAutoFit/>
          </a:bodyPr>
          <a:lstStyle/>
          <a:p>
            <a:pPr marL="12700">
              <a:lnSpc>
                <a:spcPct val="100000"/>
              </a:lnSpc>
              <a:spcBef>
                <a:spcPts val="105"/>
              </a:spcBef>
              <a:tabLst>
                <a:tab pos="286385" algn="l"/>
              </a:tabLst>
            </a:pPr>
            <a:r>
              <a:rPr sz="1950" dirty="0">
                <a:solidFill>
                  <a:srgbClr val="92C500"/>
                </a:solidFill>
                <a:latin typeface="Cambria Math"/>
                <a:cs typeface="Cambria Math"/>
              </a:rPr>
              <a:t>⦁	</a:t>
            </a:r>
            <a:r>
              <a:rPr sz="2600" b="1" dirty="0">
                <a:latin typeface="Palatino Linotype"/>
                <a:cs typeface="Palatino Linotype"/>
              </a:rPr>
              <a:t>Cuadro</a:t>
            </a:r>
            <a:r>
              <a:rPr sz="2600" b="1" spc="-114" dirty="0">
                <a:latin typeface="Palatino Linotype"/>
                <a:cs typeface="Palatino Linotype"/>
              </a:rPr>
              <a:t> </a:t>
            </a:r>
            <a:r>
              <a:rPr sz="2600" b="1" dirty="0">
                <a:latin typeface="Palatino Linotype"/>
                <a:cs typeface="Palatino Linotype"/>
              </a:rPr>
              <a:t>de</a:t>
            </a:r>
            <a:r>
              <a:rPr sz="2600" b="1" spc="-110" dirty="0">
                <a:latin typeface="Palatino Linotype"/>
                <a:cs typeface="Palatino Linotype"/>
              </a:rPr>
              <a:t> </a:t>
            </a:r>
            <a:r>
              <a:rPr sz="2600" b="1" spc="-5" dirty="0">
                <a:latin typeface="Palatino Linotype"/>
                <a:cs typeface="Palatino Linotype"/>
              </a:rPr>
              <a:t>Datos</a:t>
            </a:r>
            <a:endParaRPr sz="2600">
              <a:latin typeface="Palatino Linotype"/>
              <a:cs typeface="Palatino Linotype"/>
            </a:endParaRPr>
          </a:p>
        </p:txBody>
      </p:sp>
      <p:pic>
        <p:nvPicPr>
          <p:cNvPr id="4" name="object 4"/>
          <p:cNvPicPr/>
          <p:nvPr/>
        </p:nvPicPr>
        <p:blipFill>
          <a:blip r:embed="rId2" cstate="print"/>
          <a:stretch>
            <a:fillRect/>
          </a:stretch>
        </p:blipFill>
        <p:spPr>
          <a:xfrm>
            <a:off x="1499616" y="2145792"/>
            <a:ext cx="6371844" cy="3046475"/>
          </a:xfrm>
          <a:prstGeom prst="rect">
            <a:avLst/>
          </a:prstGeom>
        </p:spPr>
      </p:pic>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
        <p:nvSpPr>
          <p:cNvPr id="3" name="object 3"/>
          <p:cNvSpPr txBox="1"/>
          <p:nvPr/>
        </p:nvSpPr>
        <p:spPr>
          <a:xfrm>
            <a:off x="918768" y="1510664"/>
            <a:ext cx="7158990" cy="1156970"/>
          </a:xfrm>
          <a:prstGeom prst="rect">
            <a:avLst/>
          </a:prstGeom>
        </p:spPr>
        <p:txBody>
          <a:bodyPr vert="horz" wrap="square" lIns="0" tIns="13335" rIns="0" bIns="0" rtlCol="0">
            <a:spAutoFit/>
          </a:bodyPr>
          <a:lstStyle/>
          <a:p>
            <a:pPr marL="12700">
              <a:lnSpc>
                <a:spcPct val="100000"/>
              </a:lnSpc>
              <a:spcBef>
                <a:spcPts val="105"/>
              </a:spcBef>
              <a:tabLst>
                <a:tab pos="286385" algn="l"/>
              </a:tabLst>
            </a:pPr>
            <a:r>
              <a:rPr sz="1950" dirty="0">
                <a:solidFill>
                  <a:srgbClr val="92C500"/>
                </a:solidFill>
                <a:latin typeface="Cambria Math"/>
                <a:cs typeface="Cambria Math"/>
              </a:rPr>
              <a:t>⦁	</a:t>
            </a:r>
            <a:r>
              <a:rPr sz="2600" b="1" dirty="0">
                <a:latin typeface="Palatino Linotype"/>
                <a:cs typeface="Palatino Linotype"/>
              </a:rPr>
              <a:t>Modelo</a:t>
            </a:r>
            <a:r>
              <a:rPr sz="2600" b="1" spc="-90" dirty="0">
                <a:latin typeface="Palatino Linotype"/>
                <a:cs typeface="Palatino Linotype"/>
              </a:rPr>
              <a:t> </a:t>
            </a:r>
            <a:r>
              <a:rPr sz="2600" b="1" dirty="0">
                <a:latin typeface="Palatino Linotype"/>
                <a:cs typeface="Palatino Linotype"/>
              </a:rPr>
              <a:t>Aditivo</a:t>
            </a:r>
            <a:r>
              <a:rPr sz="2600" b="1" spc="-70" dirty="0">
                <a:latin typeface="Palatino Linotype"/>
                <a:cs typeface="Palatino Linotype"/>
              </a:rPr>
              <a:t> </a:t>
            </a:r>
            <a:r>
              <a:rPr sz="2600" b="1" dirty="0">
                <a:latin typeface="Palatino Linotype"/>
                <a:cs typeface="Palatino Linotype"/>
              </a:rPr>
              <a:t>Lineal</a:t>
            </a:r>
            <a:endParaRPr sz="2600">
              <a:latin typeface="Palatino Linotype"/>
              <a:cs typeface="Palatino Linotype"/>
            </a:endParaRPr>
          </a:p>
          <a:p>
            <a:pPr marL="315595">
              <a:lnSpc>
                <a:spcPct val="100000"/>
              </a:lnSpc>
              <a:spcBef>
                <a:spcPts val="1460"/>
              </a:spcBef>
            </a:pPr>
            <a:r>
              <a:rPr sz="1800" dirty="0">
                <a:latin typeface="Palatino Linotype"/>
                <a:cs typeface="Palatino Linotype"/>
              </a:rPr>
              <a:t>El</a:t>
            </a:r>
            <a:r>
              <a:rPr sz="1800" spc="75" dirty="0">
                <a:latin typeface="Palatino Linotype"/>
                <a:cs typeface="Palatino Linotype"/>
              </a:rPr>
              <a:t> </a:t>
            </a:r>
            <a:r>
              <a:rPr sz="1800" dirty="0">
                <a:latin typeface="Palatino Linotype"/>
                <a:cs typeface="Palatino Linotype"/>
              </a:rPr>
              <a:t>Modelo</a:t>
            </a:r>
            <a:r>
              <a:rPr sz="1800" spc="-5" dirty="0">
                <a:latin typeface="Palatino Linotype"/>
                <a:cs typeface="Palatino Linotype"/>
              </a:rPr>
              <a:t> Aditivo</a:t>
            </a:r>
            <a:r>
              <a:rPr sz="1800" spc="80" dirty="0">
                <a:latin typeface="Palatino Linotype"/>
                <a:cs typeface="Palatino Linotype"/>
              </a:rPr>
              <a:t> </a:t>
            </a:r>
            <a:r>
              <a:rPr sz="1800" spc="-5" dirty="0">
                <a:latin typeface="Palatino Linotype"/>
                <a:cs typeface="Palatino Linotype"/>
              </a:rPr>
              <a:t>Lineal</a:t>
            </a:r>
            <a:r>
              <a:rPr sz="1800" spc="55" dirty="0">
                <a:latin typeface="Palatino Linotype"/>
                <a:cs typeface="Palatino Linotype"/>
              </a:rPr>
              <a:t> </a:t>
            </a:r>
            <a:r>
              <a:rPr sz="1800" spc="-5" dirty="0">
                <a:latin typeface="Palatino Linotype"/>
                <a:cs typeface="Palatino Linotype"/>
              </a:rPr>
              <a:t>para</a:t>
            </a:r>
            <a:r>
              <a:rPr sz="1800" spc="65" dirty="0">
                <a:latin typeface="Palatino Linotype"/>
                <a:cs typeface="Palatino Linotype"/>
              </a:rPr>
              <a:t> </a:t>
            </a:r>
            <a:r>
              <a:rPr sz="1800" spc="-5" dirty="0">
                <a:latin typeface="Palatino Linotype"/>
                <a:cs typeface="Palatino Linotype"/>
              </a:rPr>
              <a:t>un</a:t>
            </a:r>
            <a:r>
              <a:rPr sz="1800" spc="80" dirty="0">
                <a:latin typeface="Palatino Linotype"/>
                <a:cs typeface="Palatino Linotype"/>
              </a:rPr>
              <a:t> </a:t>
            </a:r>
            <a:r>
              <a:rPr sz="1800" dirty="0">
                <a:latin typeface="Palatino Linotype"/>
                <a:cs typeface="Palatino Linotype"/>
              </a:rPr>
              <a:t>Diseño</a:t>
            </a:r>
            <a:r>
              <a:rPr sz="1800" spc="75" dirty="0">
                <a:latin typeface="Palatino Linotype"/>
                <a:cs typeface="Palatino Linotype"/>
              </a:rPr>
              <a:t> </a:t>
            </a:r>
            <a:r>
              <a:rPr sz="1800" dirty="0">
                <a:latin typeface="Palatino Linotype"/>
                <a:cs typeface="Palatino Linotype"/>
              </a:rPr>
              <a:t>de</a:t>
            </a:r>
            <a:r>
              <a:rPr sz="1800" spc="75" dirty="0">
                <a:latin typeface="Palatino Linotype"/>
                <a:cs typeface="Palatino Linotype"/>
              </a:rPr>
              <a:t> </a:t>
            </a:r>
            <a:r>
              <a:rPr sz="1800" spc="-5" dirty="0">
                <a:latin typeface="Palatino Linotype"/>
                <a:cs typeface="Palatino Linotype"/>
              </a:rPr>
              <a:t>Bloques</a:t>
            </a:r>
            <a:r>
              <a:rPr sz="1800" spc="100" dirty="0">
                <a:latin typeface="Palatino Linotype"/>
                <a:cs typeface="Palatino Linotype"/>
              </a:rPr>
              <a:t> </a:t>
            </a:r>
            <a:r>
              <a:rPr sz="1800" spc="-5" dirty="0">
                <a:latin typeface="Palatino Linotype"/>
                <a:cs typeface="Palatino Linotype"/>
              </a:rPr>
              <a:t>Completos</a:t>
            </a:r>
            <a:r>
              <a:rPr sz="1800" spc="100" dirty="0">
                <a:latin typeface="Palatino Linotype"/>
                <a:cs typeface="Palatino Linotype"/>
              </a:rPr>
              <a:t> </a:t>
            </a:r>
            <a:r>
              <a:rPr sz="1800" dirty="0">
                <a:latin typeface="Palatino Linotype"/>
                <a:cs typeface="Palatino Linotype"/>
              </a:rPr>
              <a:t>al</a:t>
            </a:r>
            <a:endParaRPr sz="1800">
              <a:latin typeface="Palatino Linotype"/>
              <a:cs typeface="Palatino Linotype"/>
            </a:endParaRPr>
          </a:p>
          <a:p>
            <a:pPr marL="315595">
              <a:lnSpc>
                <a:spcPct val="100000"/>
              </a:lnSpc>
            </a:pPr>
            <a:r>
              <a:rPr sz="1800" dirty="0">
                <a:latin typeface="Palatino Linotype"/>
                <a:cs typeface="Palatino Linotype"/>
              </a:rPr>
              <a:t>Azar</a:t>
            </a:r>
            <a:r>
              <a:rPr sz="1800" spc="-20" dirty="0">
                <a:latin typeface="Palatino Linotype"/>
                <a:cs typeface="Palatino Linotype"/>
              </a:rPr>
              <a:t> </a:t>
            </a:r>
            <a:r>
              <a:rPr sz="1800" dirty="0">
                <a:latin typeface="Palatino Linotype"/>
                <a:cs typeface="Palatino Linotype"/>
              </a:rPr>
              <a:t>es</a:t>
            </a:r>
            <a:r>
              <a:rPr sz="1800" spc="-45" dirty="0">
                <a:latin typeface="Palatino Linotype"/>
                <a:cs typeface="Palatino Linotype"/>
              </a:rPr>
              <a:t> </a:t>
            </a:r>
            <a:r>
              <a:rPr sz="1800" dirty="0">
                <a:latin typeface="Palatino Linotype"/>
                <a:cs typeface="Palatino Linotype"/>
              </a:rPr>
              <a:t>el</a:t>
            </a:r>
            <a:r>
              <a:rPr sz="1800" spc="-15" dirty="0">
                <a:latin typeface="Palatino Linotype"/>
                <a:cs typeface="Palatino Linotype"/>
              </a:rPr>
              <a:t> </a:t>
            </a:r>
            <a:r>
              <a:rPr sz="1800" dirty="0">
                <a:latin typeface="Palatino Linotype"/>
                <a:cs typeface="Palatino Linotype"/>
              </a:rPr>
              <a:t>siguiente:</a:t>
            </a:r>
            <a:endParaRPr sz="1800">
              <a:latin typeface="Palatino Linotype"/>
              <a:cs typeface="Palatino Linotype"/>
            </a:endParaRPr>
          </a:p>
        </p:txBody>
      </p:sp>
      <p:pic>
        <p:nvPicPr>
          <p:cNvPr id="4" name="object 4"/>
          <p:cNvPicPr/>
          <p:nvPr/>
        </p:nvPicPr>
        <p:blipFill>
          <a:blip r:embed="rId2" cstate="print"/>
          <a:stretch>
            <a:fillRect/>
          </a:stretch>
        </p:blipFill>
        <p:spPr>
          <a:xfrm>
            <a:off x="1143000" y="3028188"/>
            <a:ext cx="6733032" cy="547115"/>
          </a:xfrm>
          <a:prstGeom prst="rect">
            <a:avLst/>
          </a:prstGeom>
        </p:spPr>
      </p:pic>
      <p:sp>
        <p:nvSpPr>
          <p:cNvPr id="5" name="object 5"/>
          <p:cNvSpPr txBox="1"/>
          <p:nvPr/>
        </p:nvSpPr>
        <p:spPr>
          <a:xfrm>
            <a:off x="1221739" y="3701288"/>
            <a:ext cx="6537959" cy="2220595"/>
          </a:xfrm>
          <a:prstGeom prst="rect">
            <a:avLst/>
          </a:prstGeom>
        </p:spPr>
        <p:txBody>
          <a:bodyPr vert="horz" wrap="square" lIns="0" tIns="12700" rIns="0" bIns="0" rtlCol="0">
            <a:spAutoFit/>
          </a:bodyPr>
          <a:lstStyle/>
          <a:p>
            <a:pPr marL="12700">
              <a:lnSpc>
                <a:spcPct val="100000"/>
              </a:lnSpc>
              <a:spcBef>
                <a:spcPts val="100"/>
              </a:spcBef>
            </a:pPr>
            <a:r>
              <a:rPr sz="1800" dirty="0">
                <a:latin typeface="Palatino Linotype"/>
                <a:cs typeface="Palatino Linotype"/>
              </a:rPr>
              <a:t>Donde:</a:t>
            </a:r>
            <a:endParaRPr sz="1800">
              <a:latin typeface="Palatino Linotype"/>
              <a:cs typeface="Palatino Linotype"/>
            </a:endParaRPr>
          </a:p>
          <a:p>
            <a:pPr marL="12700" marR="214629">
              <a:lnSpc>
                <a:spcPct val="100000"/>
              </a:lnSpc>
            </a:pPr>
            <a:r>
              <a:rPr sz="1800" spc="-20" dirty="0">
                <a:latin typeface="Palatino Linotype"/>
                <a:cs typeface="Palatino Linotype"/>
              </a:rPr>
              <a:t>Yij: </a:t>
            </a:r>
            <a:r>
              <a:rPr sz="1800" dirty="0">
                <a:latin typeface="Palatino Linotype"/>
                <a:cs typeface="Palatino Linotype"/>
              </a:rPr>
              <a:t>Es el </a:t>
            </a:r>
            <a:r>
              <a:rPr sz="1800" spc="-10" dirty="0">
                <a:latin typeface="Palatino Linotype"/>
                <a:cs typeface="Palatino Linotype"/>
              </a:rPr>
              <a:t>valor </a:t>
            </a:r>
            <a:r>
              <a:rPr sz="1800" spc="-5" dirty="0">
                <a:latin typeface="Palatino Linotype"/>
                <a:cs typeface="Palatino Linotype"/>
              </a:rPr>
              <a:t>observado </a:t>
            </a:r>
            <a:r>
              <a:rPr sz="1800" dirty="0">
                <a:latin typeface="Palatino Linotype"/>
                <a:cs typeface="Palatino Linotype"/>
              </a:rPr>
              <a:t>en el i-ésimo </a:t>
            </a:r>
            <a:r>
              <a:rPr sz="1800" spc="-5" dirty="0">
                <a:latin typeface="Palatino Linotype"/>
                <a:cs typeface="Palatino Linotype"/>
              </a:rPr>
              <a:t>tratamiento </a:t>
            </a:r>
            <a:r>
              <a:rPr sz="1800" dirty="0">
                <a:latin typeface="Palatino Linotype"/>
                <a:cs typeface="Palatino Linotype"/>
              </a:rPr>
              <a:t>y el </a:t>
            </a:r>
            <a:r>
              <a:rPr sz="1800" spc="-5" dirty="0">
                <a:latin typeface="Palatino Linotype"/>
                <a:cs typeface="Palatino Linotype"/>
              </a:rPr>
              <a:t>j-ésimo </a:t>
            </a:r>
            <a:r>
              <a:rPr sz="1800" spc="-434" dirty="0">
                <a:latin typeface="Palatino Linotype"/>
                <a:cs typeface="Palatino Linotype"/>
              </a:rPr>
              <a:t> </a:t>
            </a:r>
            <a:r>
              <a:rPr sz="1800" spc="-5" dirty="0">
                <a:latin typeface="Palatino Linotype"/>
                <a:cs typeface="Palatino Linotype"/>
              </a:rPr>
              <a:t>bloque.</a:t>
            </a:r>
            <a:endParaRPr sz="1800">
              <a:latin typeface="Palatino Linotype"/>
              <a:cs typeface="Palatino Linotype"/>
            </a:endParaRPr>
          </a:p>
          <a:p>
            <a:pPr marL="12700">
              <a:lnSpc>
                <a:spcPct val="100000"/>
              </a:lnSpc>
            </a:pPr>
            <a:r>
              <a:rPr sz="1800" spc="-75" dirty="0">
                <a:latin typeface="Palatino Linotype"/>
                <a:cs typeface="Palatino Linotype"/>
              </a:rPr>
              <a:t>µ</a:t>
            </a:r>
            <a:r>
              <a:rPr sz="1800" dirty="0">
                <a:latin typeface="Palatino Linotype"/>
                <a:cs typeface="Palatino Linotype"/>
              </a:rPr>
              <a:t>:</a:t>
            </a:r>
            <a:r>
              <a:rPr sz="1800" spc="-85" dirty="0">
                <a:latin typeface="Palatino Linotype"/>
                <a:cs typeface="Palatino Linotype"/>
              </a:rPr>
              <a:t> </a:t>
            </a:r>
            <a:r>
              <a:rPr sz="1800" dirty="0">
                <a:latin typeface="Palatino Linotype"/>
                <a:cs typeface="Palatino Linotype"/>
              </a:rPr>
              <a:t>Es</a:t>
            </a:r>
            <a:r>
              <a:rPr sz="1800" spc="-15" dirty="0">
                <a:latin typeface="Palatino Linotype"/>
                <a:cs typeface="Palatino Linotype"/>
              </a:rPr>
              <a:t> </a:t>
            </a:r>
            <a:r>
              <a:rPr sz="1800" dirty="0">
                <a:latin typeface="Palatino Linotype"/>
                <a:cs typeface="Palatino Linotype"/>
              </a:rPr>
              <a:t>el</a:t>
            </a:r>
            <a:r>
              <a:rPr sz="1800" spc="-5" dirty="0">
                <a:latin typeface="Palatino Linotype"/>
                <a:cs typeface="Palatino Linotype"/>
              </a:rPr>
              <a:t> </a:t>
            </a:r>
            <a:r>
              <a:rPr sz="1800" dirty="0">
                <a:latin typeface="Palatino Linotype"/>
                <a:cs typeface="Palatino Linotype"/>
              </a:rPr>
              <a:t>efe</a:t>
            </a:r>
            <a:r>
              <a:rPr sz="1800" spc="5" dirty="0">
                <a:latin typeface="Palatino Linotype"/>
                <a:cs typeface="Palatino Linotype"/>
              </a:rPr>
              <a:t>c</a:t>
            </a:r>
            <a:r>
              <a:rPr sz="1800" spc="-5" dirty="0">
                <a:latin typeface="Palatino Linotype"/>
                <a:cs typeface="Palatino Linotype"/>
              </a:rPr>
              <a:t>t</a:t>
            </a:r>
            <a:r>
              <a:rPr sz="1800" dirty="0">
                <a:latin typeface="Palatino Linotype"/>
                <a:cs typeface="Palatino Linotype"/>
              </a:rPr>
              <a:t>o</a:t>
            </a:r>
            <a:r>
              <a:rPr sz="1800" spc="-15" dirty="0">
                <a:latin typeface="Palatino Linotype"/>
                <a:cs typeface="Palatino Linotype"/>
              </a:rPr>
              <a:t> </a:t>
            </a:r>
            <a:r>
              <a:rPr sz="1800" dirty="0">
                <a:latin typeface="Palatino Linotype"/>
                <a:cs typeface="Palatino Linotype"/>
              </a:rPr>
              <a:t>de la</a:t>
            </a:r>
            <a:r>
              <a:rPr sz="1800" spc="-20" dirty="0">
                <a:latin typeface="Palatino Linotype"/>
                <a:cs typeface="Palatino Linotype"/>
              </a:rPr>
              <a:t> </a:t>
            </a:r>
            <a:r>
              <a:rPr sz="1800" spc="-10" dirty="0">
                <a:latin typeface="Palatino Linotype"/>
                <a:cs typeface="Palatino Linotype"/>
              </a:rPr>
              <a:t>m</a:t>
            </a:r>
            <a:r>
              <a:rPr sz="1800" dirty="0">
                <a:latin typeface="Palatino Linotype"/>
                <a:cs typeface="Palatino Linotype"/>
              </a:rPr>
              <a:t>edia</a:t>
            </a:r>
            <a:r>
              <a:rPr sz="1800" spc="-40" dirty="0">
                <a:latin typeface="Palatino Linotype"/>
                <a:cs typeface="Palatino Linotype"/>
              </a:rPr>
              <a:t> </a:t>
            </a:r>
            <a:r>
              <a:rPr sz="1800" spc="-5" dirty="0">
                <a:latin typeface="Palatino Linotype"/>
                <a:cs typeface="Palatino Linotype"/>
              </a:rPr>
              <a:t>ge</a:t>
            </a:r>
            <a:r>
              <a:rPr sz="1800" spc="-10" dirty="0">
                <a:latin typeface="Palatino Linotype"/>
                <a:cs typeface="Palatino Linotype"/>
              </a:rPr>
              <a:t>n</a:t>
            </a:r>
            <a:r>
              <a:rPr sz="1800" dirty="0">
                <a:latin typeface="Palatino Linotype"/>
                <a:cs typeface="Palatino Linotype"/>
              </a:rPr>
              <a:t>eral.</a:t>
            </a:r>
            <a:endParaRPr sz="1800">
              <a:latin typeface="Palatino Linotype"/>
              <a:cs typeface="Palatino Linotype"/>
            </a:endParaRPr>
          </a:p>
          <a:p>
            <a:pPr marL="12700">
              <a:lnSpc>
                <a:spcPct val="100000"/>
              </a:lnSpc>
              <a:spcBef>
                <a:spcPts val="10"/>
              </a:spcBef>
            </a:pPr>
            <a:r>
              <a:rPr sz="1800" spc="-10" dirty="0">
                <a:latin typeface="Trebuchet MS"/>
                <a:cs typeface="Trebuchet MS"/>
              </a:rPr>
              <a:t>τ</a:t>
            </a:r>
            <a:r>
              <a:rPr sz="1800" spc="-10" dirty="0">
                <a:latin typeface="Palatino Linotype"/>
                <a:cs typeface="Palatino Linotype"/>
              </a:rPr>
              <a:t>i:</a:t>
            </a:r>
            <a:r>
              <a:rPr sz="1800" spc="-30" dirty="0">
                <a:latin typeface="Palatino Linotype"/>
                <a:cs typeface="Palatino Linotype"/>
              </a:rPr>
              <a:t> </a:t>
            </a:r>
            <a:r>
              <a:rPr sz="1800" dirty="0">
                <a:latin typeface="Palatino Linotype"/>
                <a:cs typeface="Palatino Linotype"/>
              </a:rPr>
              <a:t>Es</a:t>
            </a:r>
            <a:r>
              <a:rPr sz="1800" spc="-25" dirty="0">
                <a:latin typeface="Palatino Linotype"/>
                <a:cs typeface="Palatino Linotype"/>
              </a:rPr>
              <a:t> </a:t>
            </a:r>
            <a:r>
              <a:rPr sz="1800" dirty="0">
                <a:latin typeface="Palatino Linotype"/>
                <a:cs typeface="Palatino Linotype"/>
              </a:rPr>
              <a:t>el</a:t>
            </a:r>
            <a:r>
              <a:rPr sz="1800" spc="-15" dirty="0">
                <a:latin typeface="Palatino Linotype"/>
                <a:cs typeface="Palatino Linotype"/>
              </a:rPr>
              <a:t> </a:t>
            </a:r>
            <a:r>
              <a:rPr sz="1800" dirty="0">
                <a:latin typeface="Palatino Linotype"/>
                <a:cs typeface="Palatino Linotype"/>
              </a:rPr>
              <a:t>efecto</a:t>
            </a:r>
            <a:r>
              <a:rPr sz="1800" spc="-15" dirty="0">
                <a:latin typeface="Palatino Linotype"/>
                <a:cs typeface="Palatino Linotype"/>
              </a:rPr>
              <a:t> </a:t>
            </a:r>
            <a:r>
              <a:rPr sz="1800" dirty="0">
                <a:latin typeface="Palatino Linotype"/>
                <a:cs typeface="Palatino Linotype"/>
              </a:rPr>
              <a:t>del</a:t>
            </a:r>
            <a:r>
              <a:rPr sz="1800" spc="-5" dirty="0">
                <a:latin typeface="Palatino Linotype"/>
                <a:cs typeface="Palatino Linotype"/>
              </a:rPr>
              <a:t> i-ésimo</a:t>
            </a:r>
            <a:r>
              <a:rPr sz="1800" spc="-55" dirty="0">
                <a:latin typeface="Palatino Linotype"/>
                <a:cs typeface="Palatino Linotype"/>
              </a:rPr>
              <a:t> </a:t>
            </a:r>
            <a:r>
              <a:rPr sz="1800" spc="-5" dirty="0">
                <a:latin typeface="Palatino Linotype"/>
                <a:cs typeface="Palatino Linotype"/>
              </a:rPr>
              <a:t>tratamiento.</a:t>
            </a:r>
            <a:endParaRPr sz="1800">
              <a:latin typeface="Palatino Linotype"/>
              <a:cs typeface="Palatino Linotype"/>
            </a:endParaRPr>
          </a:p>
          <a:p>
            <a:pPr marL="12700">
              <a:lnSpc>
                <a:spcPct val="100000"/>
              </a:lnSpc>
            </a:pPr>
            <a:r>
              <a:rPr sz="1800" dirty="0">
                <a:latin typeface="Trebuchet MS"/>
                <a:cs typeface="Trebuchet MS"/>
              </a:rPr>
              <a:t>β</a:t>
            </a:r>
            <a:r>
              <a:rPr sz="1800" dirty="0">
                <a:latin typeface="Palatino Linotype"/>
                <a:cs typeface="Palatino Linotype"/>
              </a:rPr>
              <a:t>j:</a:t>
            </a:r>
            <a:r>
              <a:rPr sz="1800" spc="-15" dirty="0">
                <a:latin typeface="Palatino Linotype"/>
                <a:cs typeface="Palatino Linotype"/>
              </a:rPr>
              <a:t> </a:t>
            </a:r>
            <a:r>
              <a:rPr sz="1800" dirty="0">
                <a:latin typeface="Palatino Linotype"/>
                <a:cs typeface="Palatino Linotype"/>
              </a:rPr>
              <a:t>Es</a:t>
            </a:r>
            <a:r>
              <a:rPr sz="1800" spc="-30" dirty="0">
                <a:latin typeface="Palatino Linotype"/>
                <a:cs typeface="Palatino Linotype"/>
              </a:rPr>
              <a:t> </a:t>
            </a:r>
            <a:r>
              <a:rPr sz="1800" dirty="0">
                <a:latin typeface="Palatino Linotype"/>
                <a:cs typeface="Palatino Linotype"/>
              </a:rPr>
              <a:t>el</a:t>
            </a:r>
            <a:r>
              <a:rPr sz="1800" spc="-25" dirty="0">
                <a:latin typeface="Palatino Linotype"/>
                <a:cs typeface="Palatino Linotype"/>
              </a:rPr>
              <a:t> </a:t>
            </a:r>
            <a:r>
              <a:rPr sz="1800" dirty="0">
                <a:latin typeface="Palatino Linotype"/>
                <a:cs typeface="Palatino Linotype"/>
              </a:rPr>
              <a:t>efecto</a:t>
            </a:r>
            <a:r>
              <a:rPr sz="1800" spc="-40" dirty="0">
                <a:latin typeface="Palatino Linotype"/>
                <a:cs typeface="Palatino Linotype"/>
              </a:rPr>
              <a:t> </a:t>
            </a:r>
            <a:r>
              <a:rPr sz="1800" dirty="0">
                <a:latin typeface="Palatino Linotype"/>
                <a:cs typeface="Palatino Linotype"/>
              </a:rPr>
              <a:t>del</a:t>
            </a:r>
            <a:r>
              <a:rPr sz="1800" spc="-25" dirty="0">
                <a:latin typeface="Palatino Linotype"/>
                <a:cs typeface="Palatino Linotype"/>
              </a:rPr>
              <a:t> </a:t>
            </a:r>
            <a:r>
              <a:rPr sz="1800" dirty="0">
                <a:latin typeface="Palatino Linotype"/>
                <a:cs typeface="Palatino Linotype"/>
              </a:rPr>
              <a:t>j-ésimo</a:t>
            </a:r>
            <a:r>
              <a:rPr sz="1800" spc="-20" dirty="0">
                <a:latin typeface="Palatino Linotype"/>
                <a:cs typeface="Palatino Linotype"/>
              </a:rPr>
              <a:t> </a:t>
            </a:r>
            <a:r>
              <a:rPr sz="1800" spc="-5" dirty="0">
                <a:latin typeface="Palatino Linotype"/>
                <a:cs typeface="Palatino Linotype"/>
              </a:rPr>
              <a:t>bloque.</a:t>
            </a:r>
            <a:endParaRPr sz="1800">
              <a:latin typeface="Palatino Linotype"/>
              <a:cs typeface="Palatino Linotype"/>
            </a:endParaRPr>
          </a:p>
          <a:p>
            <a:pPr marL="12700" marR="5080">
              <a:lnSpc>
                <a:spcPts val="2150"/>
              </a:lnSpc>
              <a:spcBef>
                <a:spcPts val="85"/>
              </a:spcBef>
            </a:pPr>
            <a:r>
              <a:rPr sz="1800" spc="-30" dirty="0">
                <a:latin typeface="Trebuchet MS"/>
                <a:cs typeface="Trebuchet MS"/>
              </a:rPr>
              <a:t>ε</a:t>
            </a:r>
            <a:r>
              <a:rPr sz="1800" spc="-30" dirty="0">
                <a:latin typeface="Palatino Linotype"/>
                <a:cs typeface="Palatino Linotype"/>
              </a:rPr>
              <a:t>ij: </a:t>
            </a:r>
            <a:r>
              <a:rPr sz="1800" dirty="0">
                <a:latin typeface="Palatino Linotype"/>
                <a:cs typeface="Palatino Linotype"/>
              </a:rPr>
              <a:t>Es el efecto del error </a:t>
            </a:r>
            <a:r>
              <a:rPr sz="1800" spc="-5" dirty="0">
                <a:latin typeface="Palatino Linotype"/>
                <a:cs typeface="Palatino Linotype"/>
              </a:rPr>
              <a:t>experimental </a:t>
            </a:r>
            <a:r>
              <a:rPr sz="1800" dirty="0">
                <a:latin typeface="Palatino Linotype"/>
                <a:cs typeface="Palatino Linotype"/>
              </a:rPr>
              <a:t>en el </a:t>
            </a:r>
            <a:r>
              <a:rPr sz="1800" spc="-5" dirty="0">
                <a:latin typeface="Palatino Linotype"/>
                <a:cs typeface="Palatino Linotype"/>
              </a:rPr>
              <a:t>i-ésimo tratamiento </a:t>
            </a:r>
            <a:r>
              <a:rPr sz="1800" dirty="0">
                <a:latin typeface="Palatino Linotype"/>
                <a:cs typeface="Palatino Linotype"/>
              </a:rPr>
              <a:t>y </a:t>
            </a:r>
            <a:r>
              <a:rPr sz="1800" spc="-434" dirty="0">
                <a:latin typeface="Palatino Linotype"/>
                <a:cs typeface="Palatino Linotype"/>
              </a:rPr>
              <a:t> </a:t>
            </a:r>
            <a:r>
              <a:rPr sz="1800" dirty="0">
                <a:latin typeface="Palatino Linotype"/>
                <a:cs typeface="Palatino Linotype"/>
              </a:rPr>
              <a:t>el</a:t>
            </a:r>
            <a:r>
              <a:rPr sz="1800" spc="-20" dirty="0">
                <a:latin typeface="Palatino Linotype"/>
                <a:cs typeface="Palatino Linotype"/>
              </a:rPr>
              <a:t> </a:t>
            </a:r>
            <a:r>
              <a:rPr sz="1800" dirty="0">
                <a:latin typeface="Palatino Linotype"/>
                <a:cs typeface="Palatino Linotype"/>
              </a:rPr>
              <a:t>j-ésimo</a:t>
            </a:r>
            <a:r>
              <a:rPr sz="1800" spc="5" dirty="0">
                <a:latin typeface="Palatino Linotype"/>
                <a:cs typeface="Palatino Linotype"/>
              </a:rPr>
              <a:t> </a:t>
            </a:r>
            <a:r>
              <a:rPr sz="1800" dirty="0">
                <a:latin typeface="Palatino Linotype"/>
                <a:cs typeface="Palatino Linotype"/>
              </a:rPr>
              <a:t>bloque.</a:t>
            </a:r>
            <a:endParaRPr sz="1800">
              <a:latin typeface="Palatino Linotype"/>
              <a:cs typeface="Palatino Linotype"/>
            </a:endParaRPr>
          </a:p>
        </p:txBody>
      </p:sp>
      <p:sp>
        <p:nvSpPr>
          <p:cNvPr id="6" name="object 6"/>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635" y="1153509"/>
            <a:ext cx="7904480" cy="3104515"/>
          </a:xfrm>
          <a:prstGeom prst="rect">
            <a:avLst/>
          </a:prstGeom>
        </p:spPr>
        <p:txBody>
          <a:bodyPr vert="horz" wrap="square" lIns="0" tIns="88265" rIns="0" bIns="0" rtlCol="0">
            <a:spAutoFit/>
          </a:bodyPr>
          <a:lstStyle/>
          <a:p>
            <a:pPr marL="12700">
              <a:lnSpc>
                <a:spcPct val="100000"/>
              </a:lnSpc>
              <a:spcBef>
                <a:spcPts val="695"/>
              </a:spcBef>
            </a:pPr>
            <a:r>
              <a:rPr sz="2600" b="1" spc="-5" dirty="0">
                <a:latin typeface="Trebuchet MS"/>
                <a:cs typeface="Trebuchet MS"/>
              </a:rPr>
              <a:t>A</a:t>
            </a:r>
            <a:r>
              <a:rPr sz="2600" b="1" spc="10" dirty="0">
                <a:latin typeface="Trebuchet MS"/>
                <a:cs typeface="Trebuchet MS"/>
              </a:rPr>
              <a:t>náli</a:t>
            </a:r>
            <a:r>
              <a:rPr sz="2600" b="1" dirty="0">
                <a:latin typeface="Trebuchet MS"/>
                <a:cs typeface="Trebuchet MS"/>
              </a:rPr>
              <a:t>s</a:t>
            </a:r>
            <a:r>
              <a:rPr sz="2600" b="1" spc="15" dirty="0">
                <a:latin typeface="Trebuchet MS"/>
                <a:cs typeface="Trebuchet MS"/>
              </a:rPr>
              <a:t>i</a:t>
            </a:r>
            <a:r>
              <a:rPr sz="2600" b="1" dirty="0">
                <a:latin typeface="Trebuchet MS"/>
                <a:cs typeface="Trebuchet MS"/>
              </a:rPr>
              <a:t>s</a:t>
            </a:r>
            <a:r>
              <a:rPr sz="2600" b="1" spc="-45" dirty="0">
                <a:latin typeface="Trebuchet MS"/>
                <a:cs typeface="Trebuchet MS"/>
              </a:rPr>
              <a:t> </a:t>
            </a:r>
            <a:r>
              <a:rPr sz="2600" b="1" spc="-25" dirty="0">
                <a:latin typeface="Trebuchet MS"/>
                <a:cs typeface="Trebuchet MS"/>
              </a:rPr>
              <a:t>d</a:t>
            </a:r>
            <a:r>
              <a:rPr sz="2600" b="1" dirty="0">
                <a:latin typeface="Trebuchet MS"/>
                <a:cs typeface="Trebuchet MS"/>
              </a:rPr>
              <a:t>e</a:t>
            </a:r>
            <a:r>
              <a:rPr sz="2600" b="1" spc="-480" dirty="0">
                <a:latin typeface="Trebuchet MS"/>
                <a:cs typeface="Trebuchet MS"/>
              </a:rPr>
              <a:t> </a:t>
            </a:r>
            <a:r>
              <a:rPr sz="2600" b="1" spc="-95" dirty="0">
                <a:latin typeface="Trebuchet MS"/>
                <a:cs typeface="Trebuchet MS"/>
              </a:rPr>
              <a:t>V</a:t>
            </a:r>
            <a:r>
              <a:rPr sz="2600" b="1" spc="-25" dirty="0">
                <a:latin typeface="Trebuchet MS"/>
                <a:cs typeface="Trebuchet MS"/>
              </a:rPr>
              <a:t>arian</a:t>
            </a:r>
            <a:r>
              <a:rPr sz="2600" b="1" spc="-30" dirty="0">
                <a:latin typeface="Trebuchet MS"/>
                <a:cs typeface="Trebuchet MS"/>
              </a:rPr>
              <a:t>c</a:t>
            </a:r>
            <a:r>
              <a:rPr sz="2600" b="1" spc="-25" dirty="0">
                <a:latin typeface="Trebuchet MS"/>
                <a:cs typeface="Trebuchet MS"/>
              </a:rPr>
              <a:t>i</a:t>
            </a:r>
            <a:r>
              <a:rPr sz="2600" b="1" dirty="0">
                <a:latin typeface="Trebuchet MS"/>
                <a:cs typeface="Trebuchet MS"/>
              </a:rPr>
              <a:t>a</a:t>
            </a:r>
            <a:endParaRPr sz="2600">
              <a:latin typeface="Trebuchet MS"/>
              <a:cs typeface="Trebuchet MS"/>
            </a:endParaRPr>
          </a:p>
          <a:p>
            <a:pPr marL="12700" marR="5080">
              <a:lnSpc>
                <a:spcPct val="100000"/>
              </a:lnSpc>
              <a:spcBef>
                <a:spcPts val="600"/>
              </a:spcBef>
            </a:pPr>
            <a:r>
              <a:rPr sz="2600" spc="-55" dirty="0">
                <a:latin typeface="Trebuchet MS"/>
                <a:cs typeface="Trebuchet MS"/>
              </a:rPr>
              <a:t>En</a:t>
            </a:r>
            <a:r>
              <a:rPr sz="2600" spc="-165" dirty="0">
                <a:latin typeface="Trebuchet MS"/>
                <a:cs typeface="Trebuchet MS"/>
              </a:rPr>
              <a:t> </a:t>
            </a:r>
            <a:r>
              <a:rPr sz="2600" spc="-110" dirty="0">
                <a:latin typeface="Trebuchet MS"/>
                <a:cs typeface="Trebuchet MS"/>
              </a:rPr>
              <a:t>este</a:t>
            </a:r>
            <a:r>
              <a:rPr sz="2600" spc="-235" dirty="0">
                <a:latin typeface="Trebuchet MS"/>
                <a:cs typeface="Trebuchet MS"/>
              </a:rPr>
              <a:t> </a:t>
            </a:r>
            <a:r>
              <a:rPr sz="2600" spc="-85" dirty="0">
                <a:latin typeface="Trebuchet MS"/>
                <a:cs typeface="Trebuchet MS"/>
              </a:rPr>
              <a:t>modelo</a:t>
            </a:r>
            <a:r>
              <a:rPr sz="2600" spc="-145" dirty="0">
                <a:latin typeface="Trebuchet MS"/>
                <a:cs typeface="Trebuchet MS"/>
              </a:rPr>
              <a:t> </a:t>
            </a:r>
            <a:r>
              <a:rPr sz="2600" spc="-114" dirty="0">
                <a:latin typeface="Trebuchet MS"/>
                <a:cs typeface="Trebuchet MS"/>
              </a:rPr>
              <a:t>la</a:t>
            </a:r>
            <a:r>
              <a:rPr sz="2600" spc="-290" dirty="0">
                <a:latin typeface="Trebuchet MS"/>
                <a:cs typeface="Trebuchet MS"/>
              </a:rPr>
              <a:t> </a:t>
            </a:r>
            <a:r>
              <a:rPr sz="2600" spc="-160" dirty="0">
                <a:latin typeface="Trebuchet MS"/>
                <a:cs typeface="Trebuchet MS"/>
              </a:rPr>
              <a:t>variabilidad</a:t>
            </a:r>
            <a:r>
              <a:rPr sz="2600" spc="-225" dirty="0">
                <a:latin typeface="Trebuchet MS"/>
                <a:cs typeface="Trebuchet MS"/>
              </a:rPr>
              <a:t> </a:t>
            </a:r>
            <a:r>
              <a:rPr sz="2600" spc="-130" dirty="0">
                <a:latin typeface="Trebuchet MS"/>
                <a:cs typeface="Trebuchet MS"/>
              </a:rPr>
              <a:t>total</a:t>
            </a:r>
            <a:r>
              <a:rPr sz="2600" spc="-235" dirty="0">
                <a:latin typeface="Trebuchet MS"/>
                <a:cs typeface="Trebuchet MS"/>
              </a:rPr>
              <a:t> </a:t>
            </a:r>
            <a:r>
              <a:rPr sz="2600" spc="-55" dirty="0">
                <a:latin typeface="Trebuchet MS"/>
                <a:cs typeface="Trebuchet MS"/>
              </a:rPr>
              <a:t>se</a:t>
            </a:r>
            <a:r>
              <a:rPr sz="2600" spc="-185" dirty="0">
                <a:latin typeface="Trebuchet MS"/>
                <a:cs typeface="Trebuchet MS"/>
              </a:rPr>
              <a:t> </a:t>
            </a:r>
            <a:r>
              <a:rPr sz="2600" spc="-90" dirty="0">
                <a:latin typeface="Trebuchet MS"/>
                <a:cs typeface="Trebuchet MS"/>
              </a:rPr>
              <a:t>descompone</a:t>
            </a:r>
            <a:r>
              <a:rPr sz="2600" spc="-204" dirty="0">
                <a:latin typeface="Trebuchet MS"/>
                <a:cs typeface="Trebuchet MS"/>
              </a:rPr>
              <a:t> </a:t>
            </a:r>
            <a:r>
              <a:rPr sz="2600" spc="-75" dirty="0">
                <a:latin typeface="Trebuchet MS"/>
                <a:cs typeface="Trebuchet MS"/>
              </a:rPr>
              <a:t>en</a:t>
            </a:r>
            <a:r>
              <a:rPr sz="2600" spc="-210" dirty="0">
                <a:latin typeface="Trebuchet MS"/>
                <a:cs typeface="Trebuchet MS"/>
              </a:rPr>
              <a:t> </a:t>
            </a:r>
            <a:r>
              <a:rPr sz="2600" spc="-85" dirty="0">
                <a:latin typeface="Trebuchet MS"/>
                <a:cs typeface="Trebuchet MS"/>
              </a:rPr>
              <a:t>tres </a:t>
            </a:r>
            <a:r>
              <a:rPr sz="2600" spc="-770" dirty="0">
                <a:latin typeface="Trebuchet MS"/>
                <a:cs typeface="Trebuchet MS"/>
              </a:rPr>
              <a:t> </a:t>
            </a:r>
            <a:r>
              <a:rPr sz="2600" spc="-160" dirty="0">
                <a:latin typeface="Trebuchet MS"/>
                <a:cs typeface="Trebuchet MS"/>
              </a:rPr>
              <a:t>f</a:t>
            </a:r>
            <a:r>
              <a:rPr sz="2600" spc="-155" dirty="0">
                <a:latin typeface="Trebuchet MS"/>
                <a:cs typeface="Trebuchet MS"/>
              </a:rPr>
              <a:t>u</a:t>
            </a:r>
            <a:r>
              <a:rPr sz="2600" spc="-160" dirty="0">
                <a:latin typeface="Trebuchet MS"/>
                <a:cs typeface="Trebuchet MS"/>
              </a:rPr>
              <a:t>e</a:t>
            </a:r>
            <a:r>
              <a:rPr sz="2600" spc="-155" dirty="0">
                <a:latin typeface="Trebuchet MS"/>
                <a:cs typeface="Trebuchet MS"/>
              </a:rPr>
              <a:t>n</a:t>
            </a:r>
            <a:r>
              <a:rPr sz="2600" spc="-160" dirty="0">
                <a:latin typeface="Trebuchet MS"/>
                <a:cs typeface="Trebuchet MS"/>
              </a:rPr>
              <a:t>te</a:t>
            </a:r>
            <a:r>
              <a:rPr sz="2600" dirty="0">
                <a:latin typeface="Trebuchet MS"/>
                <a:cs typeface="Trebuchet MS"/>
              </a:rPr>
              <a:t>s</a:t>
            </a:r>
            <a:r>
              <a:rPr sz="2600" spc="-275" dirty="0">
                <a:latin typeface="Trebuchet MS"/>
                <a:cs typeface="Trebuchet MS"/>
              </a:rPr>
              <a:t> </a:t>
            </a:r>
            <a:r>
              <a:rPr sz="2600" spc="-155" dirty="0">
                <a:latin typeface="Trebuchet MS"/>
                <a:cs typeface="Trebuchet MS"/>
              </a:rPr>
              <a:t>d</a:t>
            </a:r>
            <a:r>
              <a:rPr sz="2600" dirty="0">
                <a:latin typeface="Trebuchet MS"/>
                <a:cs typeface="Trebuchet MS"/>
              </a:rPr>
              <a:t>e</a:t>
            </a:r>
            <a:r>
              <a:rPr sz="2600" spc="-200" dirty="0">
                <a:latin typeface="Trebuchet MS"/>
                <a:cs typeface="Trebuchet MS"/>
              </a:rPr>
              <a:t> </a:t>
            </a:r>
            <a:r>
              <a:rPr sz="2600" spc="-135" dirty="0">
                <a:latin typeface="Trebuchet MS"/>
                <a:cs typeface="Trebuchet MS"/>
              </a:rPr>
              <a:t>va</a:t>
            </a:r>
            <a:r>
              <a:rPr sz="2600" spc="-140" dirty="0">
                <a:latin typeface="Trebuchet MS"/>
                <a:cs typeface="Trebuchet MS"/>
              </a:rPr>
              <a:t>r</a:t>
            </a:r>
            <a:r>
              <a:rPr sz="2600" spc="-135" dirty="0">
                <a:latin typeface="Trebuchet MS"/>
                <a:cs typeface="Trebuchet MS"/>
              </a:rPr>
              <a:t>ia</a:t>
            </a:r>
            <a:r>
              <a:rPr sz="2600" spc="-140" dirty="0">
                <a:latin typeface="Trebuchet MS"/>
                <a:cs typeface="Trebuchet MS"/>
              </a:rPr>
              <a:t>c</a:t>
            </a:r>
            <a:r>
              <a:rPr sz="2600" spc="-135" dirty="0">
                <a:latin typeface="Trebuchet MS"/>
                <a:cs typeface="Trebuchet MS"/>
              </a:rPr>
              <a:t>i</a:t>
            </a:r>
            <a:r>
              <a:rPr sz="2600" spc="-140" dirty="0">
                <a:latin typeface="Trebuchet MS"/>
                <a:cs typeface="Trebuchet MS"/>
              </a:rPr>
              <a:t>ó</a:t>
            </a:r>
            <a:r>
              <a:rPr sz="2600" dirty="0">
                <a:latin typeface="Trebuchet MS"/>
                <a:cs typeface="Trebuchet MS"/>
              </a:rPr>
              <a:t>n</a:t>
            </a:r>
            <a:r>
              <a:rPr sz="2600" spc="-240" dirty="0">
                <a:latin typeface="Trebuchet MS"/>
                <a:cs typeface="Trebuchet MS"/>
              </a:rPr>
              <a:t> </a:t>
            </a:r>
            <a:r>
              <a:rPr sz="2600" spc="-155" dirty="0">
                <a:latin typeface="Trebuchet MS"/>
                <a:cs typeface="Trebuchet MS"/>
              </a:rPr>
              <a:t>d</a:t>
            </a:r>
            <a:r>
              <a:rPr sz="2600" dirty="0">
                <a:latin typeface="Trebuchet MS"/>
                <a:cs typeface="Trebuchet MS"/>
              </a:rPr>
              <a:t>e</a:t>
            </a:r>
            <a:r>
              <a:rPr sz="2600" spc="-215" dirty="0">
                <a:latin typeface="Trebuchet MS"/>
                <a:cs typeface="Trebuchet MS"/>
              </a:rPr>
              <a:t> </a:t>
            </a:r>
            <a:r>
              <a:rPr sz="2600" spc="-229" dirty="0">
                <a:latin typeface="Trebuchet MS"/>
                <a:cs typeface="Trebuchet MS"/>
              </a:rPr>
              <a:t>l</a:t>
            </a:r>
            <a:r>
              <a:rPr sz="2600" dirty="0">
                <a:latin typeface="Trebuchet MS"/>
                <a:cs typeface="Trebuchet MS"/>
              </a:rPr>
              <a:t>a</a:t>
            </a:r>
            <a:r>
              <a:rPr sz="2600" spc="-295" dirty="0">
                <a:latin typeface="Trebuchet MS"/>
                <a:cs typeface="Trebuchet MS"/>
              </a:rPr>
              <a:t> </a:t>
            </a:r>
            <a:r>
              <a:rPr sz="2600" spc="-155" dirty="0">
                <a:latin typeface="Trebuchet MS"/>
                <a:cs typeface="Trebuchet MS"/>
              </a:rPr>
              <a:t>si</a:t>
            </a:r>
            <a:r>
              <a:rPr sz="2600" spc="-160" dirty="0">
                <a:latin typeface="Trebuchet MS"/>
                <a:cs typeface="Trebuchet MS"/>
              </a:rPr>
              <a:t>g</a:t>
            </a:r>
            <a:r>
              <a:rPr sz="2600" spc="-155" dirty="0">
                <a:latin typeface="Trebuchet MS"/>
                <a:cs typeface="Trebuchet MS"/>
              </a:rPr>
              <a:t>ui</a:t>
            </a:r>
            <a:r>
              <a:rPr sz="2600" spc="-160" dirty="0">
                <a:latin typeface="Trebuchet MS"/>
                <a:cs typeface="Trebuchet MS"/>
              </a:rPr>
              <a:t>e</a:t>
            </a:r>
            <a:r>
              <a:rPr sz="2600" spc="-155" dirty="0">
                <a:latin typeface="Trebuchet MS"/>
                <a:cs typeface="Trebuchet MS"/>
              </a:rPr>
              <a:t>n</a:t>
            </a:r>
            <a:r>
              <a:rPr sz="2600" spc="-160" dirty="0">
                <a:latin typeface="Trebuchet MS"/>
                <a:cs typeface="Trebuchet MS"/>
              </a:rPr>
              <a:t>t</a:t>
            </a:r>
            <a:r>
              <a:rPr sz="2600" dirty="0">
                <a:latin typeface="Trebuchet MS"/>
                <a:cs typeface="Trebuchet MS"/>
              </a:rPr>
              <a:t>e</a:t>
            </a:r>
            <a:r>
              <a:rPr sz="2600" spc="-220" dirty="0">
                <a:latin typeface="Trebuchet MS"/>
                <a:cs typeface="Trebuchet MS"/>
              </a:rPr>
              <a:t> </a:t>
            </a:r>
            <a:r>
              <a:rPr sz="2600" spc="-195" dirty="0">
                <a:latin typeface="Trebuchet MS"/>
                <a:cs typeface="Trebuchet MS"/>
              </a:rPr>
              <a:t>ma</a:t>
            </a:r>
            <a:r>
              <a:rPr sz="2600" spc="-190" dirty="0">
                <a:latin typeface="Trebuchet MS"/>
                <a:cs typeface="Trebuchet MS"/>
              </a:rPr>
              <a:t>n</a:t>
            </a:r>
            <a:r>
              <a:rPr sz="2600" spc="-200" dirty="0">
                <a:latin typeface="Trebuchet MS"/>
                <a:cs typeface="Trebuchet MS"/>
              </a:rPr>
              <a:t>er</a:t>
            </a:r>
            <a:r>
              <a:rPr sz="2600" spc="-195" dirty="0">
                <a:latin typeface="Trebuchet MS"/>
                <a:cs typeface="Trebuchet MS"/>
              </a:rPr>
              <a:t>a</a:t>
            </a:r>
            <a:r>
              <a:rPr sz="2600" dirty="0">
                <a:latin typeface="Trebuchet MS"/>
                <a:cs typeface="Trebuchet MS"/>
              </a:rPr>
              <a:t>:</a:t>
            </a:r>
            <a:endParaRPr sz="2600">
              <a:latin typeface="Trebuchet MS"/>
              <a:cs typeface="Trebuchet MS"/>
            </a:endParaRPr>
          </a:p>
          <a:p>
            <a:pPr marL="12700" marR="908050">
              <a:lnSpc>
                <a:spcPct val="100000"/>
              </a:lnSpc>
              <a:spcBef>
                <a:spcPts val="605"/>
              </a:spcBef>
            </a:pPr>
            <a:r>
              <a:rPr sz="2600" spc="-330" dirty="0">
                <a:latin typeface="Trebuchet MS"/>
                <a:cs typeface="Trebuchet MS"/>
              </a:rPr>
              <a:t>V</a:t>
            </a:r>
            <a:r>
              <a:rPr sz="2600" spc="-125" dirty="0">
                <a:latin typeface="Trebuchet MS"/>
                <a:cs typeface="Trebuchet MS"/>
              </a:rPr>
              <a:t>a</a:t>
            </a:r>
            <a:r>
              <a:rPr sz="2600" dirty="0">
                <a:latin typeface="Trebuchet MS"/>
                <a:cs typeface="Trebuchet MS"/>
              </a:rPr>
              <a:t>r</a:t>
            </a:r>
            <a:r>
              <a:rPr sz="2600" spc="-180" dirty="0">
                <a:latin typeface="Trebuchet MS"/>
                <a:cs typeface="Trebuchet MS"/>
              </a:rPr>
              <a:t> </a:t>
            </a:r>
            <a:r>
              <a:rPr sz="2600" spc="-165" dirty="0">
                <a:latin typeface="Trebuchet MS"/>
                <a:cs typeface="Trebuchet MS"/>
              </a:rPr>
              <a:t>(</a:t>
            </a:r>
            <a:r>
              <a:rPr sz="2600" spc="-495" dirty="0">
                <a:latin typeface="Trebuchet MS"/>
                <a:cs typeface="Trebuchet MS"/>
              </a:rPr>
              <a:t>T</a:t>
            </a:r>
            <a:r>
              <a:rPr sz="2600" spc="-175" dirty="0">
                <a:latin typeface="Trebuchet MS"/>
                <a:cs typeface="Trebuchet MS"/>
              </a:rPr>
              <a:t>o</a:t>
            </a:r>
            <a:r>
              <a:rPr sz="2600" spc="-170" dirty="0">
                <a:latin typeface="Trebuchet MS"/>
                <a:cs typeface="Trebuchet MS"/>
              </a:rPr>
              <a:t>tal</a:t>
            </a:r>
            <a:r>
              <a:rPr sz="2600" dirty="0">
                <a:latin typeface="Trebuchet MS"/>
                <a:cs typeface="Trebuchet MS"/>
              </a:rPr>
              <a:t>)</a:t>
            </a:r>
            <a:r>
              <a:rPr sz="2600" spc="-254" dirty="0">
                <a:latin typeface="Trebuchet MS"/>
                <a:cs typeface="Trebuchet MS"/>
              </a:rPr>
              <a:t> </a:t>
            </a:r>
            <a:r>
              <a:rPr sz="2600" dirty="0">
                <a:latin typeface="Trebuchet MS"/>
                <a:cs typeface="Trebuchet MS"/>
              </a:rPr>
              <a:t>=</a:t>
            </a:r>
            <a:r>
              <a:rPr sz="2600" spc="-305" dirty="0">
                <a:latin typeface="Trebuchet MS"/>
                <a:cs typeface="Trebuchet MS"/>
              </a:rPr>
              <a:t> </a:t>
            </a:r>
            <a:r>
              <a:rPr sz="2600" spc="-330" dirty="0">
                <a:latin typeface="Trebuchet MS"/>
                <a:cs typeface="Trebuchet MS"/>
              </a:rPr>
              <a:t>V</a:t>
            </a:r>
            <a:r>
              <a:rPr sz="2600" spc="-120" dirty="0">
                <a:latin typeface="Trebuchet MS"/>
                <a:cs typeface="Trebuchet MS"/>
              </a:rPr>
              <a:t>a</a:t>
            </a:r>
            <a:r>
              <a:rPr sz="2600" dirty="0">
                <a:latin typeface="Trebuchet MS"/>
                <a:cs typeface="Trebuchet MS"/>
              </a:rPr>
              <a:t>r</a:t>
            </a:r>
            <a:r>
              <a:rPr sz="2600" spc="-180" dirty="0">
                <a:latin typeface="Trebuchet MS"/>
                <a:cs typeface="Trebuchet MS"/>
              </a:rPr>
              <a:t> </a:t>
            </a:r>
            <a:r>
              <a:rPr sz="2600" spc="-145" dirty="0">
                <a:latin typeface="Trebuchet MS"/>
                <a:cs typeface="Trebuchet MS"/>
              </a:rPr>
              <a:t>(</a:t>
            </a:r>
            <a:r>
              <a:rPr sz="2600" spc="-434" dirty="0">
                <a:latin typeface="Trebuchet MS"/>
                <a:cs typeface="Trebuchet MS"/>
              </a:rPr>
              <a:t>T</a:t>
            </a:r>
            <a:r>
              <a:rPr sz="2600" spc="-150" dirty="0">
                <a:latin typeface="Trebuchet MS"/>
                <a:cs typeface="Trebuchet MS"/>
              </a:rPr>
              <a:t>r</a:t>
            </a:r>
            <a:r>
              <a:rPr sz="2600" spc="-145" dirty="0">
                <a:latin typeface="Trebuchet MS"/>
                <a:cs typeface="Trebuchet MS"/>
              </a:rPr>
              <a:t>ata</a:t>
            </a:r>
            <a:r>
              <a:rPr sz="2600" spc="-150" dirty="0">
                <a:latin typeface="Trebuchet MS"/>
                <a:cs typeface="Trebuchet MS"/>
              </a:rPr>
              <a:t>m</a:t>
            </a:r>
            <a:r>
              <a:rPr sz="2600" spc="-145" dirty="0">
                <a:latin typeface="Trebuchet MS"/>
                <a:cs typeface="Trebuchet MS"/>
              </a:rPr>
              <a:t>i</a:t>
            </a:r>
            <a:r>
              <a:rPr sz="2600" spc="-150" dirty="0">
                <a:latin typeface="Trebuchet MS"/>
                <a:cs typeface="Trebuchet MS"/>
              </a:rPr>
              <a:t>e</a:t>
            </a:r>
            <a:r>
              <a:rPr sz="2600" spc="-140" dirty="0">
                <a:latin typeface="Trebuchet MS"/>
                <a:cs typeface="Trebuchet MS"/>
              </a:rPr>
              <a:t>n</a:t>
            </a:r>
            <a:r>
              <a:rPr sz="2600" spc="-145" dirty="0">
                <a:latin typeface="Trebuchet MS"/>
                <a:cs typeface="Trebuchet MS"/>
              </a:rPr>
              <a:t>t</a:t>
            </a:r>
            <a:r>
              <a:rPr sz="2600" spc="-150" dirty="0">
                <a:latin typeface="Trebuchet MS"/>
                <a:cs typeface="Trebuchet MS"/>
              </a:rPr>
              <a:t>o</a:t>
            </a:r>
            <a:r>
              <a:rPr sz="2600" spc="-145" dirty="0">
                <a:latin typeface="Trebuchet MS"/>
                <a:cs typeface="Trebuchet MS"/>
              </a:rPr>
              <a:t>s</a:t>
            </a:r>
            <a:r>
              <a:rPr sz="2600" dirty="0">
                <a:latin typeface="Trebuchet MS"/>
                <a:cs typeface="Trebuchet MS"/>
              </a:rPr>
              <a:t>)</a:t>
            </a:r>
            <a:r>
              <a:rPr sz="2600" spc="-200" dirty="0">
                <a:latin typeface="Trebuchet MS"/>
                <a:cs typeface="Trebuchet MS"/>
              </a:rPr>
              <a:t> </a:t>
            </a:r>
            <a:r>
              <a:rPr sz="2600" dirty="0">
                <a:latin typeface="Trebuchet MS"/>
                <a:cs typeface="Trebuchet MS"/>
              </a:rPr>
              <a:t>+</a:t>
            </a:r>
            <a:r>
              <a:rPr sz="2600" spc="-315" dirty="0">
                <a:latin typeface="Trebuchet MS"/>
                <a:cs typeface="Trebuchet MS"/>
              </a:rPr>
              <a:t> </a:t>
            </a:r>
            <a:r>
              <a:rPr sz="2600" spc="-330" dirty="0">
                <a:latin typeface="Trebuchet MS"/>
                <a:cs typeface="Trebuchet MS"/>
              </a:rPr>
              <a:t>V</a:t>
            </a:r>
            <a:r>
              <a:rPr sz="2600" spc="-125" dirty="0">
                <a:latin typeface="Trebuchet MS"/>
                <a:cs typeface="Trebuchet MS"/>
              </a:rPr>
              <a:t>a</a:t>
            </a:r>
            <a:r>
              <a:rPr sz="2600" dirty="0">
                <a:latin typeface="Trebuchet MS"/>
                <a:cs typeface="Trebuchet MS"/>
              </a:rPr>
              <a:t>r</a:t>
            </a:r>
            <a:r>
              <a:rPr sz="2600" spc="-180" dirty="0">
                <a:latin typeface="Trebuchet MS"/>
                <a:cs typeface="Trebuchet MS"/>
              </a:rPr>
              <a:t> </a:t>
            </a:r>
            <a:r>
              <a:rPr sz="2600" spc="-95" dirty="0">
                <a:latin typeface="Trebuchet MS"/>
                <a:cs typeface="Trebuchet MS"/>
              </a:rPr>
              <a:t>(B</a:t>
            </a:r>
            <a:r>
              <a:rPr sz="2600" spc="-100" dirty="0">
                <a:latin typeface="Trebuchet MS"/>
                <a:cs typeface="Trebuchet MS"/>
              </a:rPr>
              <a:t>l</a:t>
            </a:r>
            <a:r>
              <a:rPr sz="2600" spc="-105" dirty="0">
                <a:latin typeface="Trebuchet MS"/>
                <a:cs typeface="Trebuchet MS"/>
              </a:rPr>
              <a:t>o</a:t>
            </a:r>
            <a:r>
              <a:rPr sz="2600" spc="-95" dirty="0">
                <a:latin typeface="Trebuchet MS"/>
                <a:cs typeface="Trebuchet MS"/>
              </a:rPr>
              <a:t>q</a:t>
            </a:r>
            <a:r>
              <a:rPr sz="2600" spc="-105" dirty="0">
                <a:latin typeface="Trebuchet MS"/>
                <a:cs typeface="Trebuchet MS"/>
              </a:rPr>
              <a:t>u</a:t>
            </a:r>
            <a:r>
              <a:rPr sz="2600" spc="-100" dirty="0">
                <a:latin typeface="Trebuchet MS"/>
                <a:cs typeface="Trebuchet MS"/>
              </a:rPr>
              <a:t>e</a:t>
            </a:r>
            <a:r>
              <a:rPr sz="2600" spc="-110" dirty="0">
                <a:latin typeface="Trebuchet MS"/>
                <a:cs typeface="Trebuchet MS"/>
              </a:rPr>
              <a:t>s</a:t>
            </a:r>
            <a:r>
              <a:rPr sz="2600" dirty="0">
                <a:latin typeface="Trebuchet MS"/>
                <a:cs typeface="Trebuchet MS"/>
              </a:rPr>
              <a:t>)</a:t>
            </a:r>
            <a:r>
              <a:rPr sz="2600" spc="-215" dirty="0">
                <a:latin typeface="Trebuchet MS"/>
                <a:cs typeface="Trebuchet MS"/>
              </a:rPr>
              <a:t> </a:t>
            </a:r>
            <a:r>
              <a:rPr sz="2600" dirty="0">
                <a:latin typeface="Trebuchet MS"/>
                <a:cs typeface="Trebuchet MS"/>
              </a:rPr>
              <a:t>+</a:t>
            </a:r>
            <a:r>
              <a:rPr sz="2600" spc="-305" dirty="0">
                <a:latin typeface="Trebuchet MS"/>
                <a:cs typeface="Trebuchet MS"/>
              </a:rPr>
              <a:t> </a:t>
            </a:r>
            <a:r>
              <a:rPr sz="2600" spc="-330" dirty="0">
                <a:latin typeface="Trebuchet MS"/>
                <a:cs typeface="Trebuchet MS"/>
              </a:rPr>
              <a:t>V</a:t>
            </a:r>
            <a:r>
              <a:rPr sz="2600" spc="-125" dirty="0">
                <a:latin typeface="Trebuchet MS"/>
                <a:cs typeface="Trebuchet MS"/>
              </a:rPr>
              <a:t>a</a:t>
            </a:r>
            <a:r>
              <a:rPr sz="2600" dirty="0">
                <a:latin typeface="Trebuchet MS"/>
                <a:cs typeface="Trebuchet MS"/>
              </a:rPr>
              <a:t>r  </a:t>
            </a:r>
            <a:r>
              <a:rPr sz="2600" spc="-45" dirty="0">
                <a:latin typeface="Trebuchet MS"/>
                <a:cs typeface="Trebuchet MS"/>
              </a:rPr>
              <a:t>(Error)</a:t>
            </a:r>
            <a:endParaRPr sz="2600">
              <a:latin typeface="Trebuchet MS"/>
              <a:cs typeface="Trebuchet MS"/>
            </a:endParaRPr>
          </a:p>
          <a:p>
            <a:pPr marL="12700" marR="1218565">
              <a:lnSpc>
                <a:spcPct val="100000"/>
              </a:lnSpc>
              <a:spcBef>
                <a:spcPts val="600"/>
              </a:spcBef>
            </a:pPr>
            <a:r>
              <a:rPr sz="2600" spc="-80" dirty="0">
                <a:latin typeface="Trebuchet MS"/>
                <a:cs typeface="Trebuchet MS"/>
              </a:rPr>
              <a:t>La</a:t>
            </a:r>
            <a:r>
              <a:rPr sz="2600" spc="-215" dirty="0">
                <a:latin typeface="Trebuchet MS"/>
                <a:cs typeface="Trebuchet MS"/>
              </a:rPr>
              <a:t> </a:t>
            </a:r>
            <a:r>
              <a:rPr sz="2600" spc="-160" dirty="0">
                <a:latin typeface="Trebuchet MS"/>
                <a:cs typeface="Trebuchet MS"/>
              </a:rPr>
              <a:t>variabilidad</a:t>
            </a:r>
            <a:r>
              <a:rPr sz="2600" spc="-245" dirty="0">
                <a:latin typeface="Trebuchet MS"/>
                <a:cs typeface="Trebuchet MS"/>
              </a:rPr>
              <a:t> </a:t>
            </a:r>
            <a:r>
              <a:rPr sz="2600" spc="-130" dirty="0">
                <a:latin typeface="Trebuchet MS"/>
                <a:cs typeface="Trebuchet MS"/>
              </a:rPr>
              <a:t>total</a:t>
            </a:r>
            <a:r>
              <a:rPr sz="2600" spc="-185" dirty="0">
                <a:latin typeface="Trebuchet MS"/>
                <a:cs typeface="Trebuchet MS"/>
              </a:rPr>
              <a:t> </a:t>
            </a:r>
            <a:r>
              <a:rPr sz="2600" spc="-65" dirty="0">
                <a:latin typeface="Trebuchet MS"/>
                <a:cs typeface="Trebuchet MS"/>
              </a:rPr>
              <a:t>es</a:t>
            </a:r>
            <a:r>
              <a:rPr sz="2600" spc="-165" dirty="0">
                <a:latin typeface="Trebuchet MS"/>
                <a:cs typeface="Trebuchet MS"/>
              </a:rPr>
              <a:t> </a:t>
            </a:r>
            <a:r>
              <a:rPr sz="2600" spc="-180" dirty="0">
                <a:latin typeface="Trebuchet MS"/>
                <a:cs typeface="Trebuchet MS"/>
              </a:rPr>
              <a:t>cuantificada</a:t>
            </a:r>
            <a:r>
              <a:rPr sz="2600" spc="-270" dirty="0">
                <a:latin typeface="Trebuchet MS"/>
                <a:cs typeface="Trebuchet MS"/>
              </a:rPr>
              <a:t> </a:t>
            </a:r>
            <a:r>
              <a:rPr sz="2600" spc="-30" dirty="0">
                <a:latin typeface="Trebuchet MS"/>
                <a:cs typeface="Trebuchet MS"/>
              </a:rPr>
              <a:t>por</a:t>
            </a:r>
            <a:r>
              <a:rPr sz="2600" spc="-55" dirty="0">
                <a:latin typeface="Trebuchet MS"/>
                <a:cs typeface="Trebuchet MS"/>
              </a:rPr>
              <a:t> </a:t>
            </a:r>
            <a:r>
              <a:rPr sz="2600" spc="-114" dirty="0">
                <a:latin typeface="Trebuchet MS"/>
                <a:cs typeface="Trebuchet MS"/>
              </a:rPr>
              <a:t>la</a:t>
            </a:r>
            <a:r>
              <a:rPr sz="2600" spc="-290" dirty="0">
                <a:latin typeface="Trebuchet MS"/>
                <a:cs typeface="Trebuchet MS"/>
              </a:rPr>
              <a:t> </a:t>
            </a:r>
            <a:r>
              <a:rPr sz="2600" spc="-120" dirty="0">
                <a:latin typeface="Trebuchet MS"/>
                <a:cs typeface="Trebuchet MS"/>
              </a:rPr>
              <a:t>suma</a:t>
            </a:r>
            <a:r>
              <a:rPr sz="2600" spc="-200" dirty="0">
                <a:latin typeface="Trebuchet MS"/>
                <a:cs typeface="Trebuchet MS"/>
              </a:rPr>
              <a:t> </a:t>
            </a:r>
            <a:r>
              <a:rPr sz="2600" spc="-160" dirty="0">
                <a:latin typeface="Trebuchet MS"/>
                <a:cs typeface="Trebuchet MS"/>
              </a:rPr>
              <a:t>de </a:t>
            </a:r>
            <a:r>
              <a:rPr sz="2600" spc="-765" dirty="0">
                <a:latin typeface="Trebuchet MS"/>
                <a:cs typeface="Trebuchet MS"/>
              </a:rPr>
              <a:t> </a:t>
            </a:r>
            <a:r>
              <a:rPr sz="2600" spc="-190" dirty="0">
                <a:latin typeface="Trebuchet MS"/>
                <a:cs typeface="Trebuchet MS"/>
              </a:rPr>
              <a:t>c</a:t>
            </a:r>
            <a:r>
              <a:rPr sz="2600" spc="-175" dirty="0">
                <a:latin typeface="Trebuchet MS"/>
                <a:cs typeface="Trebuchet MS"/>
              </a:rPr>
              <a:t>u</a:t>
            </a:r>
            <a:r>
              <a:rPr sz="2600" spc="-170" dirty="0">
                <a:latin typeface="Trebuchet MS"/>
                <a:cs typeface="Trebuchet MS"/>
              </a:rPr>
              <a:t>a</a:t>
            </a:r>
            <a:r>
              <a:rPr sz="2600" spc="-120" dirty="0">
                <a:latin typeface="Trebuchet MS"/>
                <a:cs typeface="Trebuchet MS"/>
              </a:rPr>
              <a:t>d</a:t>
            </a:r>
            <a:r>
              <a:rPr sz="2600" spc="-125" dirty="0">
                <a:latin typeface="Trebuchet MS"/>
                <a:cs typeface="Trebuchet MS"/>
              </a:rPr>
              <a:t>ra</a:t>
            </a:r>
            <a:r>
              <a:rPr sz="2600" spc="-50" dirty="0">
                <a:latin typeface="Trebuchet MS"/>
                <a:cs typeface="Trebuchet MS"/>
              </a:rPr>
              <a:t>d</a:t>
            </a:r>
            <a:r>
              <a:rPr sz="2600" spc="-55" dirty="0">
                <a:latin typeface="Trebuchet MS"/>
                <a:cs typeface="Trebuchet MS"/>
              </a:rPr>
              <a:t>o</a:t>
            </a:r>
            <a:r>
              <a:rPr sz="2600" dirty="0">
                <a:latin typeface="Trebuchet MS"/>
                <a:cs typeface="Trebuchet MS"/>
              </a:rPr>
              <a:t>s</a:t>
            </a:r>
            <a:r>
              <a:rPr sz="2600" spc="-125" dirty="0">
                <a:latin typeface="Trebuchet MS"/>
                <a:cs typeface="Trebuchet MS"/>
              </a:rPr>
              <a:t> </a:t>
            </a:r>
            <a:r>
              <a:rPr sz="2600" spc="-195" dirty="0">
                <a:latin typeface="Trebuchet MS"/>
                <a:cs typeface="Trebuchet MS"/>
              </a:rPr>
              <a:t>t</a:t>
            </a:r>
            <a:r>
              <a:rPr sz="2600" spc="-200" dirty="0">
                <a:latin typeface="Trebuchet MS"/>
                <a:cs typeface="Trebuchet MS"/>
              </a:rPr>
              <a:t>o</a:t>
            </a:r>
            <a:r>
              <a:rPr sz="2600" spc="-195" dirty="0">
                <a:latin typeface="Trebuchet MS"/>
                <a:cs typeface="Trebuchet MS"/>
              </a:rPr>
              <a:t>tal</a:t>
            </a:r>
            <a:r>
              <a:rPr sz="2600" dirty="0">
                <a:latin typeface="Trebuchet MS"/>
                <a:cs typeface="Trebuchet MS"/>
              </a:rPr>
              <a:t>:</a:t>
            </a:r>
            <a:endParaRPr sz="2600">
              <a:latin typeface="Trebuchet MS"/>
              <a:cs typeface="Trebuchet MS"/>
            </a:endParaRPr>
          </a:p>
        </p:txBody>
      </p:sp>
      <p:sp>
        <p:nvSpPr>
          <p:cNvPr id="22" name="object 22"/>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1456436" y="5253634"/>
            <a:ext cx="4482465" cy="422275"/>
          </a:xfrm>
          <a:prstGeom prst="rect">
            <a:avLst/>
          </a:prstGeom>
        </p:spPr>
        <p:txBody>
          <a:bodyPr vert="horz" wrap="square" lIns="0" tIns="12700" rIns="0" bIns="0" rtlCol="0">
            <a:spAutoFit/>
          </a:bodyPr>
          <a:lstStyle/>
          <a:p>
            <a:pPr marL="12700">
              <a:lnSpc>
                <a:spcPct val="100000"/>
              </a:lnSpc>
              <a:spcBef>
                <a:spcPts val="100"/>
              </a:spcBef>
            </a:pPr>
            <a:r>
              <a:rPr sz="2600" spc="-125" dirty="0">
                <a:latin typeface="Trebuchet MS"/>
                <a:cs typeface="Trebuchet MS"/>
              </a:rPr>
              <a:t>e</a:t>
            </a:r>
            <a:r>
              <a:rPr sz="2600" dirty="0">
                <a:latin typeface="Trebuchet MS"/>
                <a:cs typeface="Trebuchet MS"/>
              </a:rPr>
              <a:t>s</a:t>
            </a:r>
            <a:r>
              <a:rPr sz="2600" spc="-170" dirty="0">
                <a:latin typeface="Trebuchet MS"/>
                <a:cs typeface="Trebuchet MS"/>
              </a:rPr>
              <a:t> </a:t>
            </a:r>
            <a:r>
              <a:rPr sz="2600" spc="-185" dirty="0">
                <a:latin typeface="Trebuchet MS"/>
                <a:cs typeface="Trebuchet MS"/>
              </a:rPr>
              <a:t>e</a:t>
            </a:r>
            <a:r>
              <a:rPr sz="2600" dirty="0">
                <a:latin typeface="Trebuchet MS"/>
                <a:cs typeface="Trebuchet MS"/>
              </a:rPr>
              <a:t>l</a:t>
            </a:r>
            <a:r>
              <a:rPr sz="2600" spc="-245" dirty="0">
                <a:latin typeface="Trebuchet MS"/>
                <a:cs typeface="Trebuchet MS"/>
              </a:rPr>
              <a:t> </a:t>
            </a:r>
            <a:r>
              <a:rPr sz="2600" spc="-110" dirty="0">
                <a:latin typeface="Trebuchet MS"/>
                <a:cs typeface="Trebuchet MS"/>
              </a:rPr>
              <a:t>t</a:t>
            </a:r>
            <a:r>
              <a:rPr sz="2600" spc="-114" dirty="0">
                <a:latin typeface="Trebuchet MS"/>
                <a:cs typeface="Trebuchet MS"/>
              </a:rPr>
              <a:t>ér</a:t>
            </a:r>
            <a:r>
              <a:rPr sz="2600" spc="-110" dirty="0">
                <a:latin typeface="Trebuchet MS"/>
                <a:cs typeface="Trebuchet MS"/>
              </a:rPr>
              <a:t>mi</a:t>
            </a:r>
            <a:r>
              <a:rPr sz="2600" spc="-105" dirty="0">
                <a:latin typeface="Trebuchet MS"/>
                <a:cs typeface="Trebuchet MS"/>
              </a:rPr>
              <a:t>n</a:t>
            </a:r>
            <a:r>
              <a:rPr sz="2600" dirty="0">
                <a:latin typeface="Trebuchet MS"/>
                <a:cs typeface="Trebuchet MS"/>
              </a:rPr>
              <a:t>o</a:t>
            </a:r>
            <a:r>
              <a:rPr sz="2600" spc="-175" dirty="0">
                <a:latin typeface="Trebuchet MS"/>
                <a:cs typeface="Trebuchet MS"/>
              </a:rPr>
              <a:t> </a:t>
            </a:r>
            <a:r>
              <a:rPr sz="2600" spc="-155" dirty="0">
                <a:latin typeface="Trebuchet MS"/>
                <a:cs typeface="Trebuchet MS"/>
              </a:rPr>
              <a:t>d</a:t>
            </a:r>
            <a:r>
              <a:rPr sz="2600" dirty="0">
                <a:latin typeface="Trebuchet MS"/>
                <a:cs typeface="Trebuchet MS"/>
              </a:rPr>
              <a:t>e</a:t>
            </a:r>
            <a:r>
              <a:rPr sz="2600" spc="-215" dirty="0">
                <a:latin typeface="Trebuchet MS"/>
                <a:cs typeface="Trebuchet MS"/>
              </a:rPr>
              <a:t> </a:t>
            </a:r>
            <a:r>
              <a:rPr sz="2600" spc="-45" dirty="0">
                <a:latin typeface="Trebuchet MS"/>
                <a:cs typeface="Trebuchet MS"/>
              </a:rPr>
              <a:t>co</a:t>
            </a:r>
            <a:r>
              <a:rPr sz="2600" spc="-55" dirty="0">
                <a:latin typeface="Trebuchet MS"/>
                <a:cs typeface="Trebuchet MS"/>
              </a:rPr>
              <a:t>r</a:t>
            </a:r>
            <a:r>
              <a:rPr sz="2600" spc="-45" dirty="0">
                <a:latin typeface="Trebuchet MS"/>
                <a:cs typeface="Trebuchet MS"/>
              </a:rPr>
              <a:t>r</a:t>
            </a:r>
            <a:r>
              <a:rPr sz="2600" spc="-125" dirty="0">
                <a:latin typeface="Trebuchet MS"/>
                <a:cs typeface="Trebuchet MS"/>
              </a:rPr>
              <a:t>e</a:t>
            </a:r>
            <a:r>
              <a:rPr sz="2600" spc="-130" dirty="0">
                <a:latin typeface="Trebuchet MS"/>
                <a:cs typeface="Trebuchet MS"/>
              </a:rPr>
              <a:t>cc</a:t>
            </a:r>
            <a:r>
              <a:rPr sz="2600" spc="-120" dirty="0">
                <a:latin typeface="Trebuchet MS"/>
                <a:cs typeface="Trebuchet MS"/>
              </a:rPr>
              <a:t>i</a:t>
            </a:r>
            <a:r>
              <a:rPr sz="2600" spc="-140" dirty="0">
                <a:latin typeface="Trebuchet MS"/>
                <a:cs typeface="Trebuchet MS"/>
              </a:rPr>
              <a:t>ó</a:t>
            </a:r>
            <a:r>
              <a:rPr sz="2600" dirty="0">
                <a:latin typeface="Trebuchet MS"/>
                <a:cs typeface="Trebuchet MS"/>
              </a:rPr>
              <a:t>n</a:t>
            </a:r>
            <a:r>
              <a:rPr sz="2600" spc="-155" dirty="0">
                <a:latin typeface="Trebuchet MS"/>
                <a:cs typeface="Trebuchet MS"/>
              </a:rPr>
              <a:t> </a:t>
            </a:r>
            <a:r>
              <a:rPr sz="2600" spc="25" dirty="0">
                <a:latin typeface="Trebuchet MS"/>
                <a:cs typeface="Trebuchet MS"/>
              </a:rPr>
              <a:t>(</a:t>
            </a:r>
            <a:r>
              <a:rPr sz="2600" spc="20" dirty="0">
                <a:latin typeface="Trebuchet MS"/>
                <a:cs typeface="Trebuchet MS"/>
              </a:rPr>
              <a:t>TC</a:t>
            </a:r>
            <a:r>
              <a:rPr sz="2600" dirty="0">
                <a:latin typeface="Trebuchet MS"/>
                <a:cs typeface="Trebuchet MS"/>
              </a:rPr>
              <a:t>)</a:t>
            </a:r>
            <a:endParaRPr sz="2600">
              <a:latin typeface="Trebuchet MS"/>
              <a:cs typeface="Trebuchet MS"/>
            </a:endParaRPr>
          </a:p>
        </p:txBody>
      </p:sp>
      <p:sp>
        <p:nvSpPr>
          <p:cNvPr id="4" name="object 4"/>
          <p:cNvSpPr txBox="1"/>
          <p:nvPr/>
        </p:nvSpPr>
        <p:spPr>
          <a:xfrm>
            <a:off x="5715127" y="4172534"/>
            <a:ext cx="177800" cy="574675"/>
          </a:xfrm>
          <a:prstGeom prst="rect">
            <a:avLst/>
          </a:prstGeom>
        </p:spPr>
        <p:txBody>
          <a:bodyPr vert="horz" wrap="square" lIns="0" tIns="12700" rIns="0" bIns="0" rtlCol="0">
            <a:spAutoFit/>
          </a:bodyPr>
          <a:lstStyle/>
          <a:p>
            <a:pPr marL="12700">
              <a:lnSpc>
                <a:spcPct val="100000"/>
              </a:lnSpc>
              <a:spcBef>
                <a:spcPts val="100"/>
              </a:spcBef>
            </a:pPr>
            <a:r>
              <a:rPr sz="3600" dirty="0">
                <a:latin typeface="Symbol"/>
                <a:cs typeface="Symbol"/>
              </a:rPr>
              <a:t></a:t>
            </a:r>
            <a:endParaRPr sz="3600">
              <a:latin typeface="Symbol"/>
              <a:cs typeface="Symbol"/>
            </a:endParaRPr>
          </a:p>
        </p:txBody>
      </p:sp>
      <p:sp>
        <p:nvSpPr>
          <p:cNvPr id="5" name="object 5"/>
          <p:cNvSpPr txBox="1"/>
          <p:nvPr/>
        </p:nvSpPr>
        <p:spPr>
          <a:xfrm>
            <a:off x="5805678" y="4230370"/>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a:t>
            </a:r>
            <a:endParaRPr sz="1200">
              <a:latin typeface="Times New Roman"/>
              <a:cs typeface="Times New Roman"/>
            </a:endParaRPr>
          </a:p>
        </p:txBody>
      </p:sp>
      <p:sp>
        <p:nvSpPr>
          <p:cNvPr id="6" name="object 6"/>
          <p:cNvSpPr txBox="1"/>
          <p:nvPr/>
        </p:nvSpPr>
        <p:spPr>
          <a:xfrm>
            <a:off x="6955917" y="4323333"/>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a:t>
            </a:r>
            <a:endParaRPr sz="1200">
              <a:latin typeface="Times New Roman"/>
              <a:cs typeface="Times New Roman"/>
            </a:endParaRPr>
          </a:p>
        </p:txBody>
      </p:sp>
      <p:sp>
        <p:nvSpPr>
          <p:cNvPr id="7" name="object 7"/>
          <p:cNvSpPr txBox="1"/>
          <p:nvPr/>
        </p:nvSpPr>
        <p:spPr>
          <a:xfrm>
            <a:off x="4304791" y="4173728"/>
            <a:ext cx="1306830" cy="208279"/>
          </a:xfrm>
          <a:prstGeom prst="rect">
            <a:avLst/>
          </a:prstGeom>
        </p:spPr>
        <p:txBody>
          <a:bodyPr vert="horz" wrap="square" lIns="0" tIns="12700" rIns="0" bIns="0" rtlCol="0">
            <a:spAutoFit/>
          </a:bodyPr>
          <a:lstStyle/>
          <a:p>
            <a:pPr marL="12700">
              <a:lnSpc>
                <a:spcPct val="100000"/>
              </a:lnSpc>
              <a:spcBef>
                <a:spcPts val="100"/>
              </a:spcBef>
              <a:tabLst>
                <a:tab pos="309245" algn="l"/>
                <a:tab pos="1080135" algn="l"/>
                <a:tab pos="1293495" algn="l"/>
              </a:tabLst>
            </a:pPr>
            <a:r>
              <a:rPr sz="1200" i="1" dirty="0">
                <a:latin typeface="Times New Roman"/>
                <a:cs typeface="Times New Roman"/>
              </a:rPr>
              <a:t>t	b	</a:t>
            </a:r>
            <a:r>
              <a:rPr sz="1200" i="1" u="sng" dirty="0">
                <a:uFill>
                  <a:solidFill>
                    <a:srgbClr val="000000"/>
                  </a:solidFill>
                </a:uFill>
                <a:latin typeface="Times New Roman"/>
                <a:cs typeface="Times New Roman"/>
              </a:rPr>
              <a:t> 	</a:t>
            </a:r>
            <a:endParaRPr sz="1200">
              <a:latin typeface="Times New Roman"/>
              <a:cs typeface="Times New Roman"/>
            </a:endParaRPr>
          </a:p>
        </p:txBody>
      </p:sp>
      <p:sp>
        <p:nvSpPr>
          <p:cNvPr id="8" name="object 8"/>
          <p:cNvSpPr txBox="1"/>
          <p:nvPr/>
        </p:nvSpPr>
        <p:spPr>
          <a:xfrm>
            <a:off x="6277102" y="4173728"/>
            <a:ext cx="398780" cy="208279"/>
          </a:xfrm>
          <a:prstGeom prst="rect">
            <a:avLst/>
          </a:prstGeom>
        </p:spPr>
        <p:txBody>
          <a:bodyPr vert="horz" wrap="square" lIns="0" tIns="12700" rIns="0" bIns="0" rtlCol="0">
            <a:spAutoFit/>
          </a:bodyPr>
          <a:lstStyle/>
          <a:p>
            <a:pPr marL="12700">
              <a:lnSpc>
                <a:spcPct val="100000"/>
              </a:lnSpc>
              <a:spcBef>
                <a:spcPts val="100"/>
              </a:spcBef>
              <a:tabLst>
                <a:tab pos="309245" algn="l"/>
              </a:tabLst>
            </a:pPr>
            <a:r>
              <a:rPr sz="1200" i="1" dirty="0">
                <a:latin typeface="Times New Roman"/>
                <a:cs typeface="Times New Roman"/>
              </a:rPr>
              <a:t>t	b</a:t>
            </a:r>
            <a:endParaRPr sz="1200">
              <a:latin typeface="Times New Roman"/>
              <a:cs typeface="Times New Roman"/>
            </a:endParaRPr>
          </a:p>
        </p:txBody>
      </p:sp>
      <p:sp>
        <p:nvSpPr>
          <p:cNvPr id="9" name="object 9"/>
          <p:cNvSpPr txBox="1"/>
          <p:nvPr/>
        </p:nvSpPr>
        <p:spPr>
          <a:xfrm>
            <a:off x="5021707" y="4509642"/>
            <a:ext cx="11112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Times New Roman"/>
                <a:cs typeface="Times New Roman"/>
              </a:rPr>
              <a:t>ij</a:t>
            </a:r>
            <a:endParaRPr sz="1200">
              <a:latin typeface="Times New Roman"/>
              <a:cs typeface="Times New Roman"/>
            </a:endParaRPr>
          </a:p>
        </p:txBody>
      </p:sp>
      <p:sp>
        <p:nvSpPr>
          <p:cNvPr id="10" name="object 10"/>
          <p:cNvSpPr txBox="1"/>
          <p:nvPr/>
        </p:nvSpPr>
        <p:spPr>
          <a:xfrm>
            <a:off x="6896227" y="4509642"/>
            <a:ext cx="11112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Times New Roman"/>
                <a:cs typeface="Times New Roman"/>
              </a:rPr>
              <a:t>ij</a:t>
            </a:r>
            <a:endParaRPr sz="1200">
              <a:latin typeface="Times New Roman"/>
              <a:cs typeface="Times New Roman"/>
            </a:endParaRPr>
          </a:p>
        </p:txBody>
      </p:sp>
      <p:sp>
        <p:nvSpPr>
          <p:cNvPr id="11" name="object 11"/>
          <p:cNvSpPr txBox="1"/>
          <p:nvPr/>
        </p:nvSpPr>
        <p:spPr>
          <a:xfrm>
            <a:off x="7267320" y="4044441"/>
            <a:ext cx="335280" cy="338455"/>
          </a:xfrm>
          <a:prstGeom prst="rect">
            <a:avLst/>
          </a:prstGeom>
        </p:spPr>
        <p:txBody>
          <a:bodyPr vert="horz" wrap="square" lIns="0" tIns="12700" rIns="0" bIns="0" rtlCol="0">
            <a:spAutoFit/>
          </a:bodyPr>
          <a:lstStyle/>
          <a:p>
            <a:pPr marL="38100">
              <a:lnSpc>
                <a:spcPct val="100000"/>
              </a:lnSpc>
              <a:spcBef>
                <a:spcPts val="100"/>
              </a:spcBef>
            </a:pPr>
            <a:r>
              <a:rPr sz="3075" i="1" baseline="-21680" dirty="0">
                <a:latin typeface="Times New Roman"/>
                <a:cs typeface="Times New Roman"/>
              </a:rPr>
              <a:t>Y</a:t>
            </a:r>
            <a:r>
              <a:rPr sz="3075" i="1" spc="-322" baseline="-21680" dirty="0">
                <a:latin typeface="Times New Roman"/>
                <a:cs typeface="Times New Roman"/>
              </a:rPr>
              <a:t> </a:t>
            </a:r>
            <a:r>
              <a:rPr sz="1200" dirty="0">
                <a:latin typeface="Times New Roman"/>
                <a:cs typeface="Times New Roman"/>
              </a:rPr>
              <a:t>2</a:t>
            </a:r>
            <a:endParaRPr sz="1200">
              <a:latin typeface="Times New Roman"/>
              <a:cs typeface="Times New Roman"/>
            </a:endParaRPr>
          </a:p>
        </p:txBody>
      </p:sp>
      <p:sp>
        <p:nvSpPr>
          <p:cNvPr id="12" name="object 12"/>
          <p:cNvSpPr txBox="1"/>
          <p:nvPr/>
        </p:nvSpPr>
        <p:spPr>
          <a:xfrm>
            <a:off x="6771258" y="4328871"/>
            <a:ext cx="170815" cy="339090"/>
          </a:xfrm>
          <a:prstGeom prst="rect">
            <a:avLst/>
          </a:prstGeom>
        </p:spPr>
        <p:txBody>
          <a:bodyPr vert="horz" wrap="square" lIns="0" tIns="13335" rIns="0" bIns="0" rtlCol="0">
            <a:spAutoFit/>
          </a:bodyPr>
          <a:lstStyle/>
          <a:p>
            <a:pPr marL="12700">
              <a:lnSpc>
                <a:spcPct val="100000"/>
              </a:lnSpc>
              <a:spcBef>
                <a:spcPts val="105"/>
              </a:spcBef>
            </a:pPr>
            <a:r>
              <a:rPr sz="2050" i="1" dirty="0">
                <a:latin typeface="Times New Roman"/>
                <a:cs typeface="Times New Roman"/>
              </a:rPr>
              <a:t>Y</a:t>
            </a:r>
            <a:endParaRPr sz="2050">
              <a:latin typeface="Times New Roman"/>
              <a:cs typeface="Times New Roman"/>
            </a:endParaRPr>
          </a:p>
        </p:txBody>
      </p:sp>
      <p:sp>
        <p:nvSpPr>
          <p:cNvPr id="13" name="object 13"/>
          <p:cNvSpPr txBox="1"/>
          <p:nvPr/>
        </p:nvSpPr>
        <p:spPr>
          <a:xfrm>
            <a:off x="5532882" y="4456938"/>
            <a:ext cx="1657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Symbol"/>
                <a:cs typeface="Symbol"/>
              </a:rPr>
              <a:t></a:t>
            </a:r>
            <a:endParaRPr sz="1200">
              <a:latin typeface="Symbol"/>
              <a:cs typeface="Symbol"/>
            </a:endParaRPr>
          </a:p>
        </p:txBody>
      </p:sp>
      <p:sp>
        <p:nvSpPr>
          <p:cNvPr id="14" name="object 14"/>
          <p:cNvSpPr txBox="1"/>
          <p:nvPr/>
        </p:nvSpPr>
        <p:spPr>
          <a:xfrm>
            <a:off x="5966205" y="4333443"/>
            <a:ext cx="168910" cy="339090"/>
          </a:xfrm>
          <a:prstGeom prst="rect">
            <a:avLst/>
          </a:prstGeom>
        </p:spPr>
        <p:txBody>
          <a:bodyPr vert="horz" wrap="square" lIns="0" tIns="13335" rIns="0" bIns="0" rtlCol="0">
            <a:spAutoFit/>
          </a:bodyPr>
          <a:lstStyle/>
          <a:p>
            <a:pPr marL="12700">
              <a:lnSpc>
                <a:spcPct val="100000"/>
              </a:lnSpc>
              <a:spcBef>
                <a:spcPts val="105"/>
              </a:spcBef>
            </a:pPr>
            <a:r>
              <a:rPr sz="2050" dirty="0">
                <a:latin typeface="Symbol"/>
                <a:cs typeface="Symbol"/>
              </a:rPr>
              <a:t></a:t>
            </a:r>
            <a:endParaRPr sz="2050">
              <a:latin typeface="Symbol"/>
              <a:cs typeface="Symbol"/>
            </a:endParaRPr>
          </a:p>
        </p:txBody>
      </p:sp>
      <p:sp>
        <p:nvSpPr>
          <p:cNvPr id="15" name="object 15"/>
          <p:cNvSpPr txBox="1"/>
          <p:nvPr/>
        </p:nvSpPr>
        <p:spPr>
          <a:xfrm>
            <a:off x="7074661" y="4224273"/>
            <a:ext cx="521334" cy="641985"/>
          </a:xfrm>
          <a:prstGeom prst="rect">
            <a:avLst/>
          </a:prstGeom>
        </p:spPr>
        <p:txBody>
          <a:bodyPr vert="horz" wrap="square" lIns="0" tIns="12700" rIns="0" bIns="0" rtlCol="0">
            <a:spAutoFit/>
          </a:bodyPr>
          <a:lstStyle/>
          <a:p>
            <a:pPr marL="38100">
              <a:lnSpc>
                <a:spcPts val="2425"/>
              </a:lnSpc>
              <a:spcBef>
                <a:spcPts val="100"/>
              </a:spcBef>
            </a:pPr>
            <a:r>
              <a:rPr sz="3075" spc="-15" baseline="-17615" dirty="0">
                <a:latin typeface="Symbol"/>
                <a:cs typeface="Symbol"/>
              </a:rPr>
              <a:t></a:t>
            </a:r>
            <a:r>
              <a:rPr sz="2050" u="sng" spc="665" dirty="0">
                <a:uFill>
                  <a:solidFill>
                    <a:srgbClr val="000000"/>
                  </a:solidFill>
                </a:uFill>
                <a:latin typeface="Times New Roman"/>
                <a:cs typeface="Times New Roman"/>
              </a:rPr>
              <a:t> </a:t>
            </a:r>
            <a:r>
              <a:rPr sz="1200" u="sng" dirty="0">
                <a:uFill>
                  <a:solidFill>
                    <a:srgbClr val="000000"/>
                  </a:solidFill>
                </a:uFill>
                <a:latin typeface="Symbol"/>
                <a:cs typeface="Symbol"/>
              </a:rPr>
              <a:t></a:t>
            </a:r>
            <a:endParaRPr sz="1200">
              <a:latin typeface="Symbol"/>
              <a:cs typeface="Symbol"/>
            </a:endParaRPr>
          </a:p>
          <a:p>
            <a:pPr marL="276860">
              <a:lnSpc>
                <a:spcPts val="2425"/>
              </a:lnSpc>
            </a:pPr>
            <a:r>
              <a:rPr sz="2050" i="1" spc="5" dirty="0">
                <a:latin typeface="Times New Roman"/>
                <a:cs typeface="Times New Roman"/>
              </a:rPr>
              <a:t>tb</a:t>
            </a:r>
            <a:endParaRPr sz="2050">
              <a:latin typeface="Times New Roman"/>
              <a:cs typeface="Times New Roman"/>
            </a:endParaRPr>
          </a:p>
        </p:txBody>
      </p:sp>
      <p:sp>
        <p:nvSpPr>
          <p:cNvPr id="16" name="object 16"/>
          <p:cNvSpPr txBox="1"/>
          <p:nvPr/>
        </p:nvSpPr>
        <p:spPr>
          <a:xfrm>
            <a:off x="1827022" y="4133799"/>
            <a:ext cx="3720465" cy="574675"/>
          </a:xfrm>
          <a:prstGeom prst="rect">
            <a:avLst/>
          </a:prstGeom>
        </p:spPr>
        <p:txBody>
          <a:bodyPr vert="horz" wrap="square" lIns="0" tIns="12700" rIns="0" bIns="0" rtlCol="0">
            <a:spAutoFit/>
          </a:bodyPr>
          <a:lstStyle/>
          <a:p>
            <a:pPr marL="50800">
              <a:lnSpc>
                <a:spcPct val="100000"/>
              </a:lnSpc>
              <a:spcBef>
                <a:spcPts val="100"/>
              </a:spcBef>
              <a:tabLst>
                <a:tab pos="3367404" algn="l"/>
              </a:tabLst>
            </a:pPr>
            <a:r>
              <a:rPr sz="2050" i="1" spc="-10" dirty="0">
                <a:latin typeface="Times New Roman"/>
                <a:cs typeface="Times New Roman"/>
              </a:rPr>
              <a:t>S</a:t>
            </a:r>
            <a:r>
              <a:rPr sz="2050" i="1" dirty="0">
                <a:latin typeface="Times New Roman"/>
                <a:cs typeface="Times New Roman"/>
              </a:rPr>
              <a:t>C</a:t>
            </a:r>
            <a:r>
              <a:rPr sz="2050" i="1" spc="-200" dirty="0">
                <a:latin typeface="Times New Roman"/>
                <a:cs typeface="Times New Roman"/>
              </a:rPr>
              <a:t> </a:t>
            </a:r>
            <a:r>
              <a:rPr sz="4050" spc="-277" baseline="-2057" dirty="0">
                <a:latin typeface="Symbol"/>
                <a:cs typeface="Symbol"/>
              </a:rPr>
              <a:t></a:t>
            </a:r>
            <a:r>
              <a:rPr sz="2050" i="1" spc="-195" dirty="0">
                <a:latin typeface="Times New Roman"/>
                <a:cs typeface="Times New Roman"/>
              </a:rPr>
              <a:t>T</a:t>
            </a:r>
            <a:r>
              <a:rPr sz="2050" i="1" spc="-10" dirty="0">
                <a:latin typeface="Times New Roman"/>
                <a:cs typeface="Times New Roman"/>
              </a:rPr>
              <a:t>o</a:t>
            </a:r>
            <a:r>
              <a:rPr sz="2050" i="1" spc="5" dirty="0">
                <a:latin typeface="Times New Roman"/>
                <a:cs typeface="Times New Roman"/>
              </a:rPr>
              <a:t>t</a:t>
            </a:r>
            <a:r>
              <a:rPr sz="2050" i="1" spc="-10" dirty="0">
                <a:latin typeface="Times New Roman"/>
                <a:cs typeface="Times New Roman"/>
              </a:rPr>
              <a:t>a</a:t>
            </a:r>
            <a:r>
              <a:rPr sz="2050" i="1" dirty="0">
                <a:latin typeface="Times New Roman"/>
                <a:cs typeface="Times New Roman"/>
              </a:rPr>
              <a:t>l</a:t>
            </a:r>
            <a:r>
              <a:rPr sz="2050" i="1" spc="-90" dirty="0">
                <a:latin typeface="Times New Roman"/>
                <a:cs typeface="Times New Roman"/>
              </a:rPr>
              <a:t> </a:t>
            </a:r>
            <a:r>
              <a:rPr sz="4050" spc="315" baseline="-2057" dirty="0">
                <a:latin typeface="Symbol"/>
                <a:cs typeface="Symbol"/>
              </a:rPr>
              <a:t></a:t>
            </a:r>
            <a:r>
              <a:rPr sz="2050" dirty="0">
                <a:latin typeface="Symbol"/>
                <a:cs typeface="Symbol"/>
              </a:rPr>
              <a:t></a:t>
            </a:r>
            <a:r>
              <a:rPr sz="2050" spc="-20" dirty="0">
                <a:latin typeface="Times New Roman"/>
                <a:cs typeface="Times New Roman"/>
              </a:rPr>
              <a:t> </a:t>
            </a:r>
            <a:r>
              <a:rPr sz="2050" i="1" spc="-10" dirty="0">
                <a:latin typeface="Times New Roman"/>
                <a:cs typeface="Times New Roman"/>
              </a:rPr>
              <a:t>S</a:t>
            </a:r>
            <a:r>
              <a:rPr sz="2050" i="1" dirty="0">
                <a:latin typeface="Times New Roman"/>
                <a:cs typeface="Times New Roman"/>
              </a:rPr>
              <a:t>C</a:t>
            </a:r>
            <a:r>
              <a:rPr sz="2050" i="1" spc="-200" dirty="0">
                <a:latin typeface="Times New Roman"/>
                <a:cs typeface="Times New Roman"/>
              </a:rPr>
              <a:t> </a:t>
            </a:r>
            <a:r>
              <a:rPr sz="4050" spc="-277" baseline="-2057" dirty="0">
                <a:latin typeface="Symbol"/>
                <a:cs typeface="Symbol"/>
              </a:rPr>
              <a:t></a:t>
            </a:r>
            <a:r>
              <a:rPr sz="2050" i="1" dirty="0">
                <a:latin typeface="Times New Roman"/>
                <a:cs typeface="Times New Roman"/>
              </a:rPr>
              <a:t>Y</a:t>
            </a:r>
            <a:r>
              <a:rPr sz="2050" i="1" spc="-150" dirty="0">
                <a:latin typeface="Times New Roman"/>
                <a:cs typeface="Times New Roman"/>
              </a:rPr>
              <a:t> </a:t>
            </a:r>
            <a:r>
              <a:rPr sz="4050" spc="315" baseline="-2057" dirty="0">
                <a:latin typeface="Symbol"/>
                <a:cs typeface="Symbol"/>
              </a:rPr>
              <a:t></a:t>
            </a:r>
            <a:r>
              <a:rPr sz="2050" dirty="0">
                <a:latin typeface="Symbol"/>
                <a:cs typeface="Symbol"/>
              </a:rPr>
              <a:t></a:t>
            </a:r>
            <a:r>
              <a:rPr sz="2050" spc="-60" dirty="0">
                <a:latin typeface="Times New Roman"/>
                <a:cs typeface="Times New Roman"/>
              </a:rPr>
              <a:t> </a:t>
            </a:r>
            <a:r>
              <a:rPr sz="4650" spc="315" baseline="-6272" dirty="0">
                <a:latin typeface="Symbol"/>
                <a:cs typeface="Symbol"/>
              </a:rPr>
              <a:t></a:t>
            </a:r>
            <a:r>
              <a:rPr sz="4650" spc="277" baseline="-6272" dirty="0">
                <a:latin typeface="Symbol"/>
                <a:cs typeface="Symbol"/>
              </a:rPr>
              <a:t></a:t>
            </a:r>
            <a:r>
              <a:rPr sz="5400" spc="-735" baseline="-4629" dirty="0">
                <a:latin typeface="Symbol"/>
                <a:cs typeface="Symbol"/>
              </a:rPr>
              <a:t></a:t>
            </a:r>
            <a:r>
              <a:rPr sz="2050" i="1" dirty="0">
                <a:latin typeface="Times New Roman"/>
                <a:cs typeface="Times New Roman"/>
              </a:rPr>
              <a:t>Y	</a:t>
            </a:r>
            <a:r>
              <a:rPr sz="2050" dirty="0">
                <a:latin typeface="Symbol"/>
                <a:cs typeface="Symbol"/>
              </a:rPr>
              <a:t></a:t>
            </a:r>
            <a:r>
              <a:rPr sz="2050" spc="-310" dirty="0">
                <a:latin typeface="Times New Roman"/>
                <a:cs typeface="Times New Roman"/>
              </a:rPr>
              <a:t> </a:t>
            </a:r>
            <a:r>
              <a:rPr sz="2050" i="1" dirty="0">
                <a:latin typeface="Times New Roman"/>
                <a:cs typeface="Times New Roman"/>
              </a:rPr>
              <a:t>Y</a:t>
            </a:r>
            <a:endParaRPr sz="2050">
              <a:latin typeface="Times New Roman"/>
              <a:cs typeface="Times New Roman"/>
            </a:endParaRPr>
          </a:p>
        </p:txBody>
      </p:sp>
      <p:sp>
        <p:nvSpPr>
          <p:cNvPr id="17" name="object 17"/>
          <p:cNvSpPr txBox="1"/>
          <p:nvPr/>
        </p:nvSpPr>
        <p:spPr>
          <a:xfrm>
            <a:off x="4235322" y="4699507"/>
            <a:ext cx="553085" cy="208279"/>
          </a:xfrm>
          <a:prstGeom prst="rect">
            <a:avLst/>
          </a:prstGeom>
        </p:spPr>
        <p:txBody>
          <a:bodyPr vert="horz" wrap="square" lIns="0" tIns="12700" rIns="0" bIns="0" rtlCol="0">
            <a:spAutoFit/>
          </a:bodyPr>
          <a:lstStyle/>
          <a:p>
            <a:pPr marL="12700">
              <a:lnSpc>
                <a:spcPct val="100000"/>
              </a:lnSpc>
              <a:spcBef>
                <a:spcPts val="100"/>
              </a:spcBef>
            </a:pPr>
            <a:r>
              <a:rPr sz="1200" i="1" spc="85" dirty="0">
                <a:latin typeface="Times New Roman"/>
                <a:cs typeface="Times New Roman"/>
              </a:rPr>
              <a:t>i</a:t>
            </a:r>
            <a:r>
              <a:rPr sz="1200" spc="-85" dirty="0">
                <a:latin typeface="Symbol"/>
                <a:cs typeface="Symbol"/>
              </a:rPr>
              <a:t></a:t>
            </a:r>
            <a:r>
              <a:rPr sz="1200" dirty="0">
                <a:latin typeface="Times New Roman"/>
                <a:cs typeface="Times New Roman"/>
              </a:rPr>
              <a:t>1  </a:t>
            </a:r>
            <a:r>
              <a:rPr sz="1200" spc="35" dirty="0">
                <a:latin typeface="Times New Roman"/>
                <a:cs typeface="Times New Roman"/>
              </a:rPr>
              <a:t> </a:t>
            </a:r>
            <a:r>
              <a:rPr sz="1200" i="1" dirty="0">
                <a:latin typeface="Times New Roman"/>
                <a:cs typeface="Times New Roman"/>
              </a:rPr>
              <a:t>j</a:t>
            </a:r>
            <a:r>
              <a:rPr sz="1200" i="1" spc="-190" dirty="0">
                <a:latin typeface="Times New Roman"/>
                <a:cs typeface="Times New Roman"/>
              </a:rPr>
              <a:t> </a:t>
            </a:r>
            <a:r>
              <a:rPr sz="1200" spc="-85" dirty="0">
                <a:latin typeface="Symbol"/>
                <a:cs typeface="Symbol"/>
              </a:rPr>
              <a:t></a:t>
            </a:r>
            <a:r>
              <a:rPr sz="1200" dirty="0">
                <a:latin typeface="Times New Roman"/>
                <a:cs typeface="Times New Roman"/>
              </a:rPr>
              <a:t>1</a:t>
            </a:r>
            <a:endParaRPr sz="1200">
              <a:latin typeface="Times New Roman"/>
              <a:cs typeface="Times New Roman"/>
            </a:endParaRPr>
          </a:p>
        </p:txBody>
      </p:sp>
      <p:sp>
        <p:nvSpPr>
          <p:cNvPr id="18" name="object 18"/>
          <p:cNvSpPr txBox="1"/>
          <p:nvPr/>
        </p:nvSpPr>
        <p:spPr>
          <a:xfrm>
            <a:off x="6166865" y="4243832"/>
            <a:ext cx="614045" cy="664210"/>
          </a:xfrm>
          <a:prstGeom prst="rect">
            <a:avLst/>
          </a:prstGeom>
        </p:spPr>
        <p:txBody>
          <a:bodyPr vert="horz" wrap="square" lIns="0" tIns="12065" rIns="0" bIns="0" rtlCol="0">
            <a:spAutoFit/>
          </a:bodyPr>
          <a:lstStyle/>
          <a:p>
            <a:pPr marL="12700">
              <a:lnSpc>
                <a:spcPts val="3654"/>
              </a:lnSpc>
              <a:spcBef>
                <a:spcPts val="95"/>
              </a:spcBef>
            </a:pPr>
            <a:r>
              <a:rPr sz="3100" spc="210" dirty="0">
                <a:latin typeface="Symbol"/>
                <a:cs typeface="Symbol"/>
              </a:rPr>
              <a:t></a:t>
            </a:r>
            <a:r>
              <a:rPr sz="3100" spc="-5" dirty="0">
                <a:latin typeface="Symbol"/>
                <a:cs typeface="Symbol"/>
              </a:rPr>
              <a:t></a:t>
            </a:r>
            <a:endParaRPr sz="3100">
              <a:latin typeface="Symbol"/>
              <a:cs typeface="Symbol"/>
            </a:endParaRPr>
          </a:p>
          <a:p>
            <a:pPr marL="53340">
              <a:lnSpc>
                <a:spcPts val="1375"/>
              </a:lnSpc>
            </a:pPr>
            <a:r>
              <a:rPr sz="1200" i="1" spc="85" dirty="0">
                <a:latin typeface="Times New Roman"/>
                <a:cs typeface="Times New Roman"/>
              </a:rPr>
              <a:t>i</a:t>
            </a:r>
            <a:r>
              <a:rPr sz="1200" spc="-85" dirty="0">
                <a:latin typeface="Symbol"/>
                <a:cs typeface="Symbol"/>
              </a:rPr>
              <a:t></a:t>
            </a:r>
            <a:r>
              <a:rPr sz="1200" dirty="0">
                <a:latin typeface="Times New Roman"/>
                <a:cs typeface="Times New Roman"/>
              </a:rPr>
              <a:t>1  </a:t>
            </a:r>
            <a:r>
              <a:rPr sz="1200" spc="35" dirty="0">
                <a:latin typeface="Times New Roman"/>
                <a:cs typeface="Times New Roman"/>
              </a:rPr>
              <a:t> </a:t>
            </a:r>
            <a:r>
              <a:rPr sz="1200" i="1" dirty="0">
                <a:latin typeface="Times New Roman"/>
                <a:cs typeface="Times New Roman"/>
              </a:rPr>
              <a:t>j</a:t>
            </a:r>
            <a:r>
              <a:rPr sz="1200" i="1" spc="-190" dirty="0">
                <a:latin typeface="Times New Roman"/>
                <a:cs typeface="Times New Roman"/>
              </a:rPr>
              <a:t> </a:t>
            </a:r>
            <a:r>
              <a:rPr sz="1200" spc="-85" dirty="0">
                <a:latin typeface="Symbol"/>
                <a:cs typeface="Symbol"/>
              </a:rPr>
              <a:t></a:t>
            </a:r>
            <a:r>
              <a:rPr sz="1200" dirty="0">
                <a:latin typeface="Times New Roman"/>
                <a:cs typeface="Times New Roman"/>
              </a:rPr>
              <a:t>1</a:t>
            </a:r>
            <a:endParaRPr sz="1200">
              <a:latin typeface="Times New Roman"/>
              <a:cs typeface="Times New Roman"/>
            </a:endParaRPr>
          </a:p>
        </p:txBody>
      </p:sp>
      <p:sp>
        <p:nvSpPr>
          <p:cNvPr id="19" name="object 19"/>
          <p:cNvSpPr txBox="1"/>
          <p:nvPr/>
        </p:nvSpPr>
        <p:spPr>
          <a:xfrm>
            <a:off x="900074" y="5061584"/>
            <a:ext cx="303530" cy="299720"/>
          </a:xfrm>
          <a:prstGeom prst="rect">
            <a:avLst/>
          </a:prstGeom>
        </p:spPr>
        <p:txBody>
          <a:bodyPr vert="horz" wrap="square" lIns="0" tIns="12700" rIns="0" bIns="0" rtlCol="0">
            <a:spAutoFit/>
          </a:bodyPr>
          <a:lstStyle/>
          <a:p>
            <a:pPr marL="38100">
              <a:lnSpc>
                <a:spcPct val="100000"/>
              </a:lnSpc>
              <a:spcBef>
                <a:spcPts val="100"/>
              </a:spcBef>
            </a:pPr>
            <a:r>
              <a:rPr sz="2700" i="1" spc="-7" baseline="-20061" dirty="0">
                <a:latin typeface="Times New Roman"/>
                <a:cs typeface="Times New Roman"/>
              </a:rPr>
              <a:t>Y</a:t>
            </a:r>
            <a:r>
              <a:rPr sz="2700" i="1" spc="-292" baseline="-20061" dirty="0">
                <a:latin typeface="Times New Roman"/>
                <a:cs typeface="Times New Roman"/>
              </a:rPr>
              <a:t> </a:t>
            </a:r>
            <a:r>
              <a:rPr sz="1050" dirty="0">
                <a:latin typeface="Times New Roman"/>
                <a:cs typeface="Times New Roman"/>
              </a:rPr>
              <a:t>2</a:t>
            </a:r>
            <a:endParaRPr sz="1050">
              <a:latin typeface="Times New Roman"/>
              <a:cs typeface="Times New Roman"/>
            </a:endParaRPr>
          </a:p>
        </p:txBody>
      </p:sp>
      <p:sp>
        <p:nvSpPr>
          <p:cNvPr id="20" name="object 20"/>
          <p:cNvSpPr txBox="1"/>
          <p:nvPr/>
        </p:nvSpPr>
        <p:spPr>
          <a:xfrm>
            <a:off x="923886" y="5321046"/>
            <a:ext cx="255904" cy="469265"/>
          </a:xfrm>
          <a:prstGeom prst="rect">
            <a:avLst/>
          </a:prstGeom>
        </p:spPr>
        <p:txBody>
          <a:bodyPr vert="horz" wrap="square" lIns="0" tIns="13335" rIns="0" bIns="0" rtlCol="0">
            <a:spAutoFit/>
          </a:bodyPr>
          <a:lstStyle/>
          <a:p>
            <a:pPr marL="12700">
              <a:lnSpc>
                <a:spcPct val="100000"/>
              </a:lnSpc>
              <a:spcBef>
                <a:spcPts val="105"/>
              </a:spcBef>
            </a:pPr>
            <a:r>
              <a:rPr sz="1050" u="sng" dirty="0">
                <a:uFill>
                  <a:solidFill>
                    <a:srgbClr val="000000"/>
                  </a:solidFill>
                </a:uFill>
                <a:latin typeface="Times New Roman"/>
                <a:cs typeface="Times New Roman"/>
              </a:rPr>
              <a:t>  </a:t>
            </a:r>
            <a:r>
              <a:rPr sz="1050" u="sng" spc="60" dirty="0">
                <a:uFill>
                  <a:solidFill>
                    <a:srgbClr val="000000"/>
                  </a:solidFill>
                </a:uFill>
                <a:latin typeface="Times New Roman"/>
                <a:cs typeface="Times New Roman"/>
              </a:rPr>
              <a:t> </a:t>
            </a:r>
            <a:r>
              <a:rPr sz="1050" u="sng" spc="-10" dirty="0">
                <a:uFill>
                  <a:solidFill>
                    <a:srgbClr val="000000"/>
                  </a:solidFill>
                </a:uFill>
                <a:latin typeface="Symbol"/>
                <a:cs typeface="Symbol"/>
              </a:rPr>
              <a:t></a:t>
            </a:r>
            <a:endParaRPr sz="1050">
              <a:latin typeface="Symbol"/>
              <a:cs typeface="Symbol"/>
            </a:endParaRPr>
          </a:p>
          <a:p>
            <a:pPr marL="55244">
              <a:lnSpc>
                <a:spcPct val="100000"/>
              </a:lnSpc>
              <a:spcBef>
                <a:spcPts val="65"/>
              </a:spcBef>
            </a:pPr>
            <a:r>
              <a:rPr sz="1800" i="1" spc="-10" dirty="0">
                <a:latin typeface="Times New Roman"/>
                <a:cs typeface="Times New Roman"/>
              </a:rPr>
              <a:t>tb</a:t>
            </a:r>
            <a:endParaRPr sz="1800">
              <a:latin typeface="Times New Roman"/>
              <a:cs typeface="Times New Roman"/>
            </a:endParaRPr>
          </a:p>
        </p:txBody>
      </p:sp>
      <p:sp>
        <p:nvSpPr>
          <p:cNvPr id="21" name="object 21"/>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0228" y="1493265"/>
            <a:ext cx="247015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Palatino Linotype"/>
                <a:cs typeface="Palatino Linotype"/>
              </a:rPr>
              <a:t>Anál</a:t>
            </a:r>
            <a:r>
              <a:rPr sz="2000" b="1" spc="5" dirty="0">
                <a:latin typeface="Palatino Linotype"/>
                <a:cs typeface="Palatino Linotype"/>
              </a:rPr>
              <a:t>i</a:t>
            </a:r>
            <a:r>
              <a:rPr sz="2000" b="1" dirty="0">
                <a:latin typeface="Palatino Linotype"/>
                <a:cs typeface="Palatino Linotype"/>
              </a:rPr>
              <a:t>s</a:t>
            </a:r>
            <a:r>
              <a:rPr sz="2000" b="1" spc="-10" dirty="0">
                <a:latin typeface="Palatino Linotype"/>
                <a:cs typeface="Palatino Linotype"/>
              </a:rPr>
              <a:t>i</a:t>
            </a:r>
            <a:r>
              <a:rPr sz="2000" b="1" dirty="0">
                <a:latin typeface="Palatino Linotype"/>
                <a:cs typeface="Palatino Linotype"/>
              </a:rPr>
              <a:t>s</a:t>
            </a:r>
            <a:r>
              <a:rPr sz="2000" b="1" spc="-105" dirty="0">
                <a:latin typeface="Palatino Linotype"/>
                <a:cs typeface="Palatino Linotype"/>
              </a:rPr>
              <a:t> </a:t>
            </a:r>
            <a:r>
              <a:rPr sz="2000" b="1" spc="-5" dirty="0">
                <a:latin typeface="Palatino Linotype"/>
                <a:cs typeface="Palatino Linotype"/>
              </a:rPr>
              <a:t>d</a:t>
            </a:r>
            <a:r>
              <a:rPr sz="2000" b="1" dirty="0">
                <a:latin typeface="Palatino Linotype"/>
                <a:cs typeface="Palatino Linotype"/>
              </a:rPr>
              <a:t>e</a:t>
            </a:r>
            <a:r>
              <a:rPr sz="2000" b="1" spc="-25" dirty="0">
                <a:latin typeface="Palatino Linotype"/>
                <a:cs typeface="Palatino Linotype"/>
              </a:rPr>
              <a:t> </a:t>
            </a:r>
            <a:r>
              <a:rPr sz="2000" b="1" spc="-215" dirty="0">
                <a:latin typeface="Palatino Linotype"/>
                <a:cs typeface="Palatino Linotype"/>
              </a:rPr>
              <a:t>V</a:t>
            </a:r>
            <a:r>
              <a:rPr sz="2000" b="1" dirty="0">
                <a:latin typeface="Palatino Linotype"/>
                <a:cs typeface="Palatino Linotype"/>
              </a:rPr>
              <a:t>ar</a:t>
            </a:r>
            <a:r>
              <a:rPr sz="2000" b="1" spc="-10" dirty="0">
                <a:latin typeface="Palatino Linotype"/>
                <a:cs typeface="Palatino Linotype"/>
              </a:rPr>
              <a:t>i</a:t>
            </a:r>
            <a:r>
              <a:rPr sz="2000" b="1" dirty="0">
                <a:latin typeface="Palatino Linotype"/>
                <a:cs typeface="Palatino Linotype"/>
              </a:rPr>
              <a:t>ancia</a:t>
            </a:r>
            <a:endParaRPr sz="2000">
              <a:latin typeface="Palatino Linotype"/>
              <a:cs typeface="Palatino Linotype"/>
            </a:endParaRPr>
          </a:p>
        </p:txBody>
      </p:sp>
      <p:graphicFrame>
        <p:nvGraphicFramePr>
          <p:cNvPr id="3" name="object 3"/>
          <p:cNvGraphicFramePr>
            <a:graphicFrameLocks noGrp="1"/>
          </p:cNvGraphicFramePr>
          <p:nvPr/>
        </p:nvGraphicFramePr>
        <p:xfrm>
          <a:off x="1150289" y="1949069"/>
          <a:ext cx="7045324" cy="2276217"/>
        </p:xfrm>
        <a:graphic>
          <a:graphicData uri="http://schemas.openxmlformats.org/drawingml/2006/table">
            <a:tbl>
              <a:tblPr firstRow="1" bandRow="1">
                <a:tableStyleId>{2D5ABB26-0587-4C30-8999-92F81FD0307C}</a:tableStyleId>
              </a:tblPr>
              <a:tblGrid>
                <a:gridCol w="1233170">
                  <a:extLst>
                    <a:ext uri="{9D8B030D-6E8A-4147-A177-3AD203B41FA5}">
                      <a16:colId xmlns:a16="http://schemas.microsoft.com/office/drawing/2014/main" val="20000"/>
                    </a:ext>
                  </a:extLst>
                </a:gridCol>
                <a:gridCol w="1093470">
                  <a:extLst>
                    <a:ext uri="{9D8B030D-6E8A-4147-A177-3AD203B41FA5}">
                      <a16:colId xmlns:a16="http://schemas.microsoft.com/office/drawing/2014/main" val="20001"/>
                    </a:ext>
                  </a:extLst>
                </a:gridCol>
                <a:gridCol w="1189989">
                  <a:extLst>
                    <a:ext uri="{9D8B030D-6E8A-4147-A177-3AD203B41FA5}">
                      <a16:colId xmlns:a16="http://schemas.microsoft.com/office/drawing/2014/main" val="20002"/>
                    </a:ext>
                  </a:extLst>
                </a:gridCol>
                <a:gridCol w="1760220">
                  <a:extLst>
                    <a:ext uri="{9D8B030D-6E8A-4147-A177-3AD203B41FA5}">
                      <a16:colId xmlns:a16="http://schemas.microsoft.com/office/drawing/2014/main" val="20003"/>
                    </a:ext>
                  </a:extLst>
                </a:gridCol>
                <a:gridCol w="1768475">
                  <a:extLst>
                    <a:ext uri="{9D8B030D-6E8A-4147-A177-3AD203B41FA5}">
                      <a16:colId xmlns:a16="http://schemas.microsoft.com/office/drawing/2014/main" val="20004"/>
                    </a:ext>
                  </a:extLst>
                </a:gridCol>
              </a:tblGrid>
              <a:tr h="753363">
                <a:tc>
                  <a:txBody>
                    <a:bodyPr/>
                    <a:lstStyle/>
                    <a:p>
                      <a:pPr marL="238760" marR="222885" indent="-32384">
                        <a:lnSpc>
                          <a:spcPts val="1900"/>
                        </a:lnSpc>
                        <a:spcBef>
                          <a:spcPts val="20"/>
                        </a:spcBef>
                      </a:pPr>
                      <a:r>
                        <a:rPr sz="1600" spc="-5" dirty="0">
                          <a:latin typeface="Trebuchet MS"/>
                          <a:cs typeface="Trebuchet MS"/>
                        </a:rPr>
                        <a:t>Fuente </a:t>
                      </a:r>
                      <a:r>
                        <a:rPr sz="1600" dirty="0">
                          <a:latin typeface="Trebuchet MS"/>
                          <a:cs typeface="Trebuchet MS"/>
                        </a:rPr>
                        <a:t> </a:t>
                      </a:r>
                      <a:r>
                        <a:rPr sz="1600" spc="-10" dirty="0">
                          <a:latin typeface="Trebuchet MS"/>
                          <a:cs typeface="Trebuchet MS"/>
                        </a:rPr>
                        <a:t>de </a:t>
                      </a:r>
                      <a:r>
                        <a:rPr sz="1600" spc="-5" dirty="0">
                          <a:latin typeface="Trebuchet MS"/>
                          <a:cs typeface="Trebuchet MS"/>
                        </a:rPr>
                        <a:t> </a:t>
                      </a:r>
                      <a:r>
                        <a:rPr sz="1600" spc="-85" dirty="0">
                          <a:latin typeface="Trebuchet MS"/>
                          <a:cs typeface="Trebuchet MS"/>
                        </a:rPr>
                        <a:t>Va</a:t>
                      </a:r>
                      <a:r>
                        <a:rPr sz="1600" spc="-80" dirty="0">
                          <a:latin typeface="Trebuchet MS"/>
                          <a:cs typeface="Trebuchet MS"/>
                        </a:rPr>
                        <a:t>r</a:t>
                      </a:r>
                      <a:r>
                        <a:rPr sz="1600" spc="-85" dirty="0">
                          <a:latin typeface="Trebuchet MS"/>
                          <a:cs typeface="Trebuchet MS"/>
                        </a:rPr>
                        <a:t>ia</a:t>
                      </a:r>
                      <a:r>
                        <a:rPr sz="1600" spc="-80" dirty="0">
                          <a:latin typeface="Trebuchet MS"/>
                          <a:cs typeface="Trebuchet MS"/>
                        </a:rPr>
                        <a:t>c</a:t>
                      </a:r>
                      <a:r>
                        <a:rPr sz="1600" spc="-85" dirty="0">
                          <a:latin typeface="Trebuchet MS"/>
                          <a:cs typeface="Trebuchet MS"/>
                        </a:rPr>
                        <a:t>i</a:t>
                      </a:r>
                      <a:r>
                        <a:rPr sz="1600" spc="-90" dirty="0">
                          <a:latin typeface="Trebuchet MS"/>
                          <a:cs typeface="Trebuchet MS"/>
                        </a:rPr>
                        <a:t>ó</a:t>
                      </a:r>
                      <a:r>
                        <a:rPr sz="1600" dirty="0">
                          <a:latin typeface="Trebuchet MS"/>
                          <a:cs typeface="Trebuchet MS"/>
                        </a:rPr>
                        <a:t>n</a:t>
                      </a:r>
                      <a:endParaRPr sz="1600">
                        <a:latin typeface="Trebuchet MS"/>
                        <a:cs typeface="Trebuchet MS"/>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D2D2"/>
                    </a:solidFill>
                  </a:tcPr>
                </a:tc>
                <a:tc>
                  <a:txBody>
                    <a:bodyPr/>
                    <a:lstStyle/>
                    <a:p>
                      <a:pPr marL="204470" marR="102870" indent="-93345">
                        <a:lnSpc>
                          <a:spcPts val="1900"/>
                        </a:lnSpc>
                        <a:spcBef>
                          <a:spcPts val="20"/>
                        </a:spcBef>
                      </a:pPr>
                      <a:r>
                        <a:rPr sz="1600" spc="-25" dirty="0">
                          <a:latin typeface="Trebuchet MS"/>
                          <a:cs typeface="Trebuchet MS"/>
                        </a:rPr>
                        <a:t>Gra</a:t>
                      </a:r>
                      <a:r>
                        <a:rPr sz="1600" spc="-30" dirty="0">
                          <a:latin typeface="Trebuchet MS"/>
                          <a:cs typeface="Trebuchet MS"/>
                        </a:rPr>
                        <a:t>do</a:t>
                      </a:r>
                      <a:r>
                        <a:rPr sz="1600" dirty="0">
                          <a:latin typeface="Trebuchet MS"/>
                          <a:cs typeface="Trebuchet MS"/>
                        </a:rPr>
                        <a:t>s</a:t>
                      </a:r>
                      <a:r>
                        <a:rPr sz="1600" spc="-100" dirty="0">
                          <a:latin typeface="Trebuchet MS"/>
                          <a:cs typeface="Trebuchet MS"/>
                        </a:rPr>
                        <a:t> d</a:t>
                      </a:r>
                      <a:r>
                        <a:rPr sz="1600" dirty="0">
                          <a:latin typeface="Trebuchet MS"/>
                          <a:cs typeface="Trebuchet MS"/>
                        </a:rPr>
                        <a:t>e  </a:t>
                      </a:r>
                      <a:r>
                        <a:rPr sz="1600" spc="-80" dirty="0">
                          <a:latin typeface="Trebuchet MS"/>
                          <a:cs typeface="Trebuchet MS"/>
                        </a:rPr>
                        <a:t>Libertad</a:t>
                      </a:r>
                      <a:endParaRPr sz="1600">
                        <a:latin typeface="Trebuchet MS"/>
                        <a:cs typeface="Trebuchet MS"/>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D2D2"/>
                    </a:solidFill>
                  </a:tcPr>
                </a:tc>
                <a:tc>
                  <a:txBody>
                    <a:bodyPr/>
                    <a:lstStyle/>
                    <a:p>
                      <a:pPr marL="147955" marR="168275" indent="99060" algn="just">
                        <a:lnSpc>
                          <a:spcPts val="1900"/>
                        </a:lnSpc>
                        <a:spcBef>
                          <a:spcPts val="20"/>
                        </a:spcBef>
                      </a:pPr>
                      <a:r>
                        <a:rPr sz="1600" spc="-5" dirty="0">
                          <a:latin typeface="Trebuchet MS"/>
                          <a:cs typeface="Trebuchet MS"/>
                        </a:rPr>
                        <a:t>Suma</a:t>
                      </a:r>
                      <a:r>
                        <a:rPr sz="1600" spc="-105" dirty="0">
                          <a:latin typeface="Trebuchet MS"/>
                          <a:cs typeface="Trebuchet MS"/>
                        </a:rPr>
                        <a:t> </a:t>
                      </a:r>
                      <a:r>
                        <a:rPr sz="1600" spc="-10" dirty="0">
                          <a:latin typeface="Trebuchet MS"/>
                          <a:cs typeface="Trebuchet MS"/>
                        </a:rPr>
                        <a:t>de </a:t>
                      </a:r>
                      <a:r>
                        <a:rPr sz="1600" spc="-470" dirty="0">
                          <a:latin typeface="Trebuchet MS"/>
                          <a:cs typeface="Trebuchet MS"/>
                        </a:rPr>
                        <a:t> </a:t>
                      </a:r>
                      <a:r>
                        <a:rPr sz="1600" dirty="0">
                          <a:latin typeface="Trebuchet MS"/>
                          <a:cs typeface="Trebuchet MS"/>
                        </a:rPr>
                        <a:t>C</a:t>
                      </a:r>
                      <a:r>
                        <a:rPr sz="1600" spc="-5" dirty="0">
                          <a:latin typeface="Trebuchet MS"/>
                          <a:cs typeface="Trebuchet MS"/>
                        </a:rPr>
                        <a:t>u</a:t>
                      </a:r>
                      <a:r>
                        <a:rPr sz="1600" dirty="0">
                          <a:latin typeface="Trebuchet MS"/>
                          <a:cs typeface="Trebuchet MS"/>
                        </a:rPr>
                        <a:t>adr</a:t>
                      </a:r>
                      <a:r>
                        <a:rPr sz="1600" spc="-5" dirty="0">
                          <a:latin typeface="Trebuchet MS"/>
                          <a:cs typeface="Trebuchet MS"/>
                        </a:rPr>
                        <a:t>ado  s</a:t>
                      </a:r>
                      <a:endParaRPr sz="1600">
                        <a:latin typeface="Trebuchet MS"/>
                        <a:cs typeface="Trebuchet MS"/>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D2D2"/>
                    </a:solidFill>
                  </a:tcPr>
                </a:tc>
                <a:tc>
                  <a:txBody>
                    <a:bodyPr/>
                    <a:lstStyle/>
                    <a:p>
                      <a:pPr marL="5080" algn="ctr">
                        <a:lnSpc>
                          <a:spcPts val="1860"/>
                        </a:lnSpc>
                      </a:pPr>
                      <a:r>
                        <a:rPr sz="1600" spc="-50" dirty="0">
                          <a:latin typeface="Trebuchet MS"/>
                          <a:cs typeface="Trebuchet MS"/>
                        </a:rPr>
                        <a:t>Cuadrados</a:t>
                      </a:r>
                      <a:r>
                        <a:rPr sz="1600" spc="-70" dirty="0">
                          <a:latin typeface="Trebuchet MS"/>
                          <a:cs typeface="Trebuchet MS"/>
                        </a:rPr>
                        <a:t> </a:t>
                      </a:r>
                      <a:r>
                        <a:rPr sz="1600" spc="-40" dirty="0">
                          <a:latin typeface="Trebuchet MS"/>
                          <a:cs typeface="Trebuchet MS"/>
                        </a:rPr>
                        <a:t>Medios</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D2D2"/>
                    </a:solidFill>
                  </a:tcPr>
                </a:tc>
                <a:tc>
                  <a:txBody>
                    <a:bodyPr/>
                    <a:lstStyle/>
                    <a:p>
                      <a:pPr marL="3810" algn="ctr">
                        <a:lnSpc>
                          <a:spcPts val="1860"/>
                        </a:lnSpc>
                      </a:pPr>
                      <a:r>
                        <a:rPr sz="1600" spc="-125" dirty="0">
                          <a:latin typeface="Trebuchet MS"/>
                          <a:cs typeface="Trebuchet MS"/>
                        </a:rPr>
                        <a:t>Fcal</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AD2D2"/>
                    </a:solidFill>
                  </a:tcPr>
                </a:tc>
                <a:extLst>
                  <a:ext uri="{0D108BD9-81ED-4DB2-BD59-A6C34878D82A}">
                    <a16:rowId xmlns:a16="http://schemas.microsoft.com/office/drawing/2014/main" val="10000"/>
                  </a:ext>
                </a:extLst>
              </a:tr>
              <a:tr h="502284">
                <a:tc>
                  <a:txBody>
                    <a:bodyPr/>
                    <a:lstStyle/>
                    <a:p>
                      <a:pPr marL="13970" algn="ctr">
                        <a:lnSpc>
                          <a:spcPts val="1860"/>
                        </a:lnSpc>
                      </a:pPr>
                      <a:r>
                        <a:rPr sz="1600" spc="-90" dirty="0">
                          <a:latin typeface="Trebuchet MS"/>
                          <a:cs typeface="Trebuchet MS"/>
                        </a:rPr>
                        <a:t>Tratamientos</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8255" algn="ctr">
                        <a:lnSpc>
                          <a:spcPts val="1860"/>
                        </a:lnSpc>
                      </a:pPr>
                      <a:r>
                        <a:rPr sz="1600" spc="-50" dirty="0">
                          <a:latin typeface="Trebuchet MS"/>
                          <a:cs typeface="Trebuchet MS"/>
                        </a:rPr>
                        <a:t>t-1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3810" algn="ctr">
                        <a:lnSpc>
                          <a:spcPts val="1860"/>
                        </a:lnSpc>
                      </a:pPr>
                      <a:r>
                        <a:rPr sz="1600" spc="-55" dirty="0">
                          <a:latin typeface="Trebuchet MS"/>
                          <a:cs typeface="Trebuchet MS"/>
                        </a:rPr>
                        <a:t>SC(Trat)</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445" algn="ctr">
                        <a:lnSpc>
                          <a:spcPts val="1860"/>
                        </a:lnSpc>
                      </a:pPr>
                      <a:r>
                        <a:rPr sz="1600" spc="-90" dirty="0">
                          <a:latin typeface="Trebuchet MS"/>
                          <a:cs typeface="Trebuchet MS"/>
                        </a:rPr>
                        <a:t>SC(Trat)/(t-1)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07314">
                        <a:lnSpc>
                          <a:spcPts val="1855"/>
                        </a:lnSpc>
                      </a:pPr>
                      <a:r>
                        <a:rPr sz="1600" spc="-20" dirty="0">
                          <a:latin typeface="Trebuchet MS"/>
                          <a:cs typeface="Trebuchet MS"/>
                        </a:rPr>
                        <a:t>CM(Trat)/CM(Err</a:t>
                      </a:r>
                      <a:endParaRPr sz="1600">
                        <a:latin typeface="Trebuchet MS"/>
                        <a:cs typeface="Trebuchet MS"/>
                      </a:endParaRPr>
                    </a:p>
                    <a:p>
                      <a:pPr marL="813435">
                        <a:lnSpc>
                          <a:spcPts val="1910"/>
                        </a:lnSpc>
                      </a:pPr>
                      <a:r>
                        <a:rPr sz="1600" spc="-5" dirty="0">
                          <a:latin typeface="Trebuchet MS"/>
                          <a:cs typeface="Trebuchet MS"/>
                        </a:rPr>
                        <a:t>o</a:t>
                      </a:r>
                      <a:r>
                        <a:rPr sz="1600" spc="434" dirty="0">
                          <a:latin typeface="Trebuchet MS"/>
                          <a:cs typeface="Trebuchet MS"/>
                        </a:rPr>
                        <a:t> </a:t>
                      </a:r>
                      <a:r>
                        <a:rPr sz="1600" spc="-40" dirty="0">
                          <a:latin typeface="Trebuchet MS"/>
                          <a:cs typeface="Trebuchet MS"/>
                        </a:rPr>
                        <a:t>r)</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1"/>
                  </a:ext>
                </a:extLst>
              </a:tr>
              <a:tr h="259080">
                <a:tc>
                  <a:txBody>
                    <a:bodyPr/>
                    <a:lstStyle/>
                    <a:p>
                      <a:pPr marL="6985" algn="ctr">
                        <a:lnSpc>
                          <a:spcPts val="1860"/>
                        </a:lnSpc>
                      </a:pPr>
                      <a:r>
                        <a:rPr sz="1600" spc="-60" dirty="0">
                          <a:latin typeface="Trebuchet MS"/>
                          <a:cs typeface="Trebuchet MS"/>
                        </a:rPr>
                        <a:t>Bloques</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0160" algn="ctr">
                        <a:lnSpc>
                          <a:spcPts val="1860"/>
                        </a:lnSpc>
                      </a:pPr>
                      <a:r>
                        <a:rPr sz="1600" spc="-55" dirty="0">
                          <a:latin typeface="Trebuchet MS"/>
                          <a:cs typeface="Trebuchet MS"/>
                        </a:rPr>
                        <a:t>b-1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9050" algn="ctr">
                        <a:lnSpc>
                          <a:spcPts val="1860"/>
                        </a:lnSpc>
                      </a:pPr>
                      <a:r>
                        <a:rPr sz="1600" spc="-30" dirty="0">
                          <a:latin typeface="Trebuchet MS"/>
                          <a:cs typeface="Trebuchet MS"/>
                        </a:rPr>
                        <a:t>SC(Bloq)</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445" algn="ctr">
                        <a:lnSpc>
                          <a:spcPts val="1860"/>
                        </a:lnSpc>
                      </a:pPr>
                      <a:r>
                        <a:rPr sz="1600" spc="-80" dirty="0">
                          <a:latin typeface="Trebuchet MS"/>
                          <a:cs typeface="Trebuchet MS"/>
                        </a:rPr>
                        <a:t>SC(Bloq)/(b-1)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2"/>
                  </a:ext>
                </a:extLst>
              </a:tr>
              <a:tr h="502284">
                <a:tc>
                  <a:txBody>
                    <a:bodyPr/>
                    <a:lstStyle/>
                    <a:p>
                      <a:pPr algn="ctr">
                        <a:lnSpc>
                          <a:spcPts val="1860"/>
                        </a:lnSpc>
                      </a:pPr>
                      <a:r>
                        <a:rPr sz="1600" spc="-15" dirty="0">
                          <a:latin typeface="Trebuchet MS"/>
                          <a:cs typeface="Trebuchet MS"/>
                        </a:rPr>
                        <a:t>Error</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270" algn="ctr">
                        <a:lnSpc>
                          <a:spcPts val="1860"/>
                        </a:lnSpc>
                      </a:pPr>
                      <a:r>
                        <a:rPr sz="1600" spc="-80" dirty="0">
                          <a:latin typeface="Trebuchet MS"/>
                          <a:cs typeface="Trebuchet MS"/>
                        </a:rPr>
                        <a:t>(t-1)(b-1)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24130" algn="ctr">
                        <a:lnSpc>
                          <a:spcPts val="1860"/>
                        </a:lnSpc>
                      </a:pPr>
                      <a:r>
                        <a:rPr sz="1600" spc="-15" dirty="0">
                          <a:latin typeface="Trebuchet MS"/>
                          <a:cs typeface="Trebuchet MS"/>
                        </a:rPr>
                        <a:t>SC(Error)</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45415">
                        <a:lnSpc>
                          <a:spcPts val="1855"/>
                        </a:lnSpc>
                      </a:pPr>
                      <a:r>
                        <a:rPr sz="1600" spc="-10" dirty="0">
                          <a:latin typeface="Trebuchet MS"/>
                          <a:cs typeface="Trebuchet MS"/>
                        </a:rPr>
                        <a:t>SC(Error)/(t-</a:t>
                      </a:r>
                      <a:endParaRPr sz="1600">
                        <a:latin typeface="Trebuchet MS"/>
                        <a:cs typeface="Trebuchet MS"/>
                      </a:endParaRPr>
                    </a:p>
                    <a:p>
                      <a:pPr marL="797560">
                        <a:lnSpc>
                          <a:spcPts val="1910"/>
                        </a:lnSpc>
                      </a:pPr>
                      <a:r>
                        <a:rPr sz="1600" spc="-5" dirty="0">
                          <a:latin typeface="Trebuchet MS"/>
                          <a:cs typeface="Trebuchet MS"/>
                        </a:rPr>
                        <a:t>1)(b-</a:t>
                      </a:r>
                      <a:r>
                        <a:rPr sz="1600" spc="420" dirty="0">
                          <a:latin typeface="Trebuchet MS"/>
                          <a:cs typeface="Trebuchet MS"/>
                        </a:rPr>
                        <a:t> </a:t>
                      </a:r>
                      <a:r>
                        <a:rPr sz="1600" spc="-65" dirty="0">
                          <a:latin typeface="Trebuchet MS"/>
                          <a:cs typeface="Trebuchet MS"/>
                        </a:rPr>
                        <a:t>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3"/>
                  </a:ext>
                </a:extLst>
              </a:tr>
              <a:tr h="259206">
                <a:tc>
                  <a:txBody>
                    <a:bodyPr/>
                    <a:lstStyle/>
                    <a:p>
                      <a:pPr marL="15240" algn="ctr">
                        <a:lnSpc>
                          <a:spcPts val="1864"/>
                        </a:lnSpc>
                      </a:pPr>
                      <a:r>
                        <a:rPr sz="1600" spc="-100" dirty="0">
                          <a:latin typeface="Trebuchet MS"/>
                          <a:cs typeface="Trebuchet MS"/>
                        </a:rPr>
                        <a:t>Total</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10160" algn="ctr">
                        <a:lnSpc>
                          <a:spcPts val="1864"/>
                        </a:lnSpc>
                      </a:pPr>
                      <a:r>
                        <a:rPr sz="1600" spc="-70" dirty="0">
                          <a:latin typeface="Trebuchet MS"/>
                          <a:cs typeface="Trebuchet MS"/>
                        </a:rPr>
                        <a:t>tb-1</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33020" algn="ctr">
                        <a:lnSpc>
                          <a:spcPts val="1864"/>
                        </a:lnSpc>
                      </a:pPr>
                      <a:r>
                        <a:rPr sz="1600" spc="-70" dirty="0">
                          <a:latin typeface="Trebuchet MS"/>
                          <a:cs typeface="Trebuchet MS"/>
                        </a:rPr>
                        <a:t>SC(Total)</a:t>
                      </a:r>
                      <a:endParaRPr sz="16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4"/>
                  </a:ext>
                </a:extLst>
              </a:tr>
            </a:tbl>
          </a:graphicData>
        </a:graphic>
      </p:graphicFrame>
      <p:sp>
        <p:nvSpPr>
          <p:cNvPr id="4" name="object 4"/>
          <p:cNvSpPr txBox="1"/>
          <p:nvPr/>
        </p:nvSpPr>
        <p:spPr>
          <a:xfrm>
            <a:off x="1181811" y="4411726"/>
            <a:ext cx="4676140" cy="574040"/>
          </a:xfrm>
          <a:prstGeom prst="rect">
            <a:avLst/>
          </a:prstGeom>
        </p:spPr>
        <p:txBody>
          <a:bodyPr vert="horz" wrap="square" lIns="0" tIns="12700" rIns="0" bIns="0" rtlCol="0">
            <a:spAutoFit/>
          </a:bodyPr>
          <a:lstStyle/>
          <a:p>
            <a:pPr marL="12700" marR="5080">
              <a:lnSpc>
                <a:spcPct val="100000"/>
              </a:lnSpc>
              <a:spcBef>
                <a:spcPts val="100"/>
              </a:spcBef>
              <a:tabLst>
                <a:tab pos="678180" algn="l"/>
                <a:tab pos="1088390" algn="l"/>
                <a:tab pos="1792605" algn="l"/>
                <a:tab pos="2239010" algn="l"/>
                <a:tab pos="2847340" algn="l"/>
                <a:tab pos="3228340" algn="l"/>
                <a:tab pos="3368675" algn="l"/>
                <a:tab pos="4309110" algn="l"/>
              </a:tabLst>
            </a:pPr>
            <a:r>
              <a:rPr sz="1800" dirty="0">
                <a:latin typeface="Palatino Linotype"/>
                <a:cs typeface="Palatino Linotype"/>
              </a:rPr>
              <a:t>Bajo	el	</a:t>
            </a:r>
            <a:r>
              <a:rPr sz="1800" spc="5" dirty="0">
                <a:latin typeface="Palatino Linotype"/>
                <a:cs typeface="Palatino Linotype"/>
              </a:rPr>
              <a:t>s</a:t>
            </a:r>
            <a:r>
              <a:rPr sz="1800" dirty="0">
                <a:latin typeface="Palatino Linotype"/>
                <a:cs typeface="Palatino Linotype"/>
              </a:rPr>
              <a:t>u</a:t>
            </a:r>
            <a:r>
              <a:rPr sz="1800" spc="5" dirty="0">
                <a:latin typeface="Palatino Linotype"/>
                <a:cs typeface="Palatino Linotype"/>
              </a:rPr>
              <a:t>p</a:t>
            </a:r>
            <a:r>
              <a:rPr sz="1800" dirty="0">
                <a:latin typeface="Palatino Linotype"/>
                <a:cs typeface="Palatino Linotype"/>
              </a:rPr>
              <a:t>ue</a:t>
            </a:r>
            <a:r>
              <a:rPr sz="1800" spc="5" dirty="0">
                <a:latin typeface="Palatino Linotype"/>
                <a:cs typeface="Palatino Linotype"/>
              </a:rPr>
              <a:t>s</a:t>
            </a:r>
            <a:r>
              <a:rPr sz="1800" spc="-5" dirty="0">
                <a:latin typeface="Palatino Linotype"/>
                <a:cs typeface="Palatino Linotype"/>
              </a:rPr>
              <a:t>t</a:t>
            </a:r>
            <a:r>
              <a:rPr sz="1800" dirty="0">
                <a:latin typeface="Palatino Linotype"/>
                <a:cs typeface="Palatino Linotype"/>
              </a:rPr>
              <a:t>o	</a:t>
            </a:r>
            <a:r>
              <a:rPr sz="1800" spc="-5" dirty="0">
                <a:latin typeface="Palatino Linotype"/>
                <a:cs typeface="Palatino Linotype"/>
              </a:rPr>
              <a:t>qu</a:t>
            </a:r>
            <a:r>
              <a:rPr sz="1800" dirty="0">
                <a:latin typeface="Palatino Linotype"/>
                <a:cs typeface="Palatino Linotype"/>
              </a:rPr>
              <a:t>e	</a:t>
            </a:r>
            <a:r>
              <a:rPr sz="1800" spc="-10" dirty="0">
                <a:latin typeface="Palatino Linotype"/>
                <a:cs typeface="Palatino Linotype"/>
              </a:rPr>
              <a:t>l</a:t>
            </a:r>
            <a:r>
              <a:rPr sz="1800" dirty="0">
                <a:latin typeface="Palatino Linotype"/>
                <a:cs typeface="Palatino Linotype"/>
              </a:rPr>
              <a:t>os		erro</a:t>
            </a:r>
            <a:r>
              <a:rPr sz="1800" spc="-20" dirty="0">
                <a:latin typeface="Palatino Linotype"/>
                <a:cs typeface="Palatino Linotype"/>
              </a:rPr>
              <a:t>r</a:t>
            </a:r>
            <a:r>
              <a:rPr sz="1800" spc="-15" dirty="0">
                <a:latin typeface="Palatino Linotype"/>
                <a:cs typeface="Palatino Linotype"/>
              </a:rPr>
              <a:t>e</a:t>
            </a:r>
            <a:r>
              <a:rPr sz="1800" dirty="0">
                <a:latin typeface="Palatino Linotype"/>
                <a:cs typeface="Palatino Linotype"/>
              </a:rPr>
              <a:t>s	</a:t>
            </a:r>
            <a:r>
              <a:rPr sz="1800" spc="-10" dirty="0">
                <a:latin typeface="Palatino Linotype"/>
                <a:cs typeface="Palatino Linotype"/>
              </a:rPr>
              <a:t>s</a:t>
            </a:r>
            <a:r>
              <a:rPr sz="1800" dirty="0">
                <a:latin typeface="Palatino Linotype"/>
                <a:cs typeface="Palatino Linotype"/>
              </a:rPr>
              <a:t>on  </a:t>
            </a:r>
            <a:r>
              <a:rPr sz="1800" spc="-5" dirty="0">
                <a:latin typeface="Palatino Linotype"/>
                <a:cs typeface="Palatino Linotype"/>
              </a:rPr>
              <a:t>independientes	distribuidas	</a:t>
            </a:r>
            <a:r>
              <a:rPr sz="1800" spc="-10" dirty="0">
                <a:latin typeface="Palatino Linotype"/>
                <a:cs typeface="Palatino Linotype"/>
              </a:rPr>
              <a:t>normalmente</a:t>
            </a:r>
            <a:endParaRPr sz="1800">
              <a:latin typeface="Palatino Linotype"/>
              <a:cs typeface="Palatino Linotype"/>
            </a:endParaRPr>
          </a:p>
        </p:txBody>
      </p:sp>
      <p:sp>
        <p:nvSpPr>
          <p:cNvPr id="5" name="object 5"/>
          <p:cNvSpPr txBox="1"/>
          <p:nvPr/>
        </p:nvSpPr>
        <p:spPr>
          <a:xfrm>
            <a:off x="5970778" y="4411726"/>
            <a:ext cx="1236980" cy="574040"/>
          </a:xfrm>
          <a:prstGeom prst="rect">
            <a:avLst/>
          </a:prstGeom>
        </p:spPr>
        <p:txBody>
          <a:bodyPr vert="horz" wrap="square" lIns="0" tIns="12700" rIns="0" bIns="0" rtlCol="0">
            <a:spAutoFit/>
          </a:bodyPr>
          <a:lstStyle/>
          <a:p>
            <a:pPr marL="12700" marR="5080" indent="93980">
              <a:lnSpc>
                <a:spcPct val="100000"/>
              </a:lnSpc>
              <a:spcBef>
                <a:spcPts val="100"/>
              </a:spcBef>
              <a:tabLst>
                <a:tab pos="591820" algn="l"/>
              </a:tabLst>
            </a:pPr>
            <a:r>
              <a:rPr sz="1800" spc="-5" dirty="0">
                <a:latin typeface="Palatino Linotype"/>
                <a:cs typeface="Palatino Linotype"/>
              </a:rPr>
              <a:t>variables </a:t>
            </a:r>
            <a:r>
              <a:rPr sz="1800" dirty="0">
                <a:latin typeface="Palatino Linotype"/>
                <a:cs typeface="Palatino Linotype"/>
              </a:rPr>
              <a:t> con	</a:t>
            </a:r>
            <a:r>
              <a:rPr sz="1800" spc="-10" dirty="0">
                <a:latin typeface="Palatino Linotype"/>
                <a:cs typeface="Palatino Linotype"/>
              </a:rPr>
              <a:t>m</a:t>
            </a:r>
            <a:r>
              <a:rPr sz="1800" dirty="0">
                <a:latin typeface="Palatino Linotype"/>
                <a:cs typeface="Palatino Linotype"/>
              </a:rPr>
              <a:t>edia</a:t>
            </a:r>
            <a:endParaRPr sz="1800">
              <a:latin typeface="Palatino Linotype"/>
              <a:cs typeface="Palatino Linotype"/>
            </a:endParaRPr>
          </a:p>
        </p:txBody>
      </p:sp>
      <p:sp>
        <p:nvSpPr>
          <p:cNvPr id="6" name="object 6"/>
          <p:cNvSpPr txBox="1"/>
          <p:nvPr/>
        </p:nvSpPr>
        <p:spPr>
          <a:xfrm>
            <a:off x="7207122" y="4411726"/>
            <a:ext cx="994410" cy="574040"/>
          </a:xfrm>
          <a:prstGeom prst="rect">
            <a:avLst/>
          </a:prstGeom>
        </p:spPr>
        <p:txBody>
          <a:bodyPr vert="horz" wrap="square" lIns="0" tIns="12700" rIns="0" bIns="0" rtlCol="0">
            <a:spAutoFit/>
          </a:bodyPr>
          <a:lstStyle/>
          <a:p>
            <a:pPr marL="205740" marR="5080" indent="-193675">
              <a:lnSpc>
                <a:spcPct val="100000"/>
              </a:lnSpc>
              <a:spcBef>
                <a:spcPts val="100"/>
              </a:spcBef>
              <a:tabLst>
                <a:tab pos="853440" algn="l"/>
              </a:tabLst>
            </a:pPr>
            <a:r>
              <a:rPr sz="1800" dirty="0">
                <a:latin typeface="Palatino Linotype"/>
                <a:cs typeface="Palatino Linotype"/>
              </a:rPr>
              <a:t>a</a:t>
            </a:r>
            <a:r>
              <a:rPr sz="1800" spc="-10" dirty="0">
                <a:latin typeface="Palatino Linotype"/>
                <a:cs typeface="Palatino Linotype"/>
              </a:rPr>
              <a:t>l</a:t>
            </a:r>
            <a:r>
              <a:rPr sz="1800" dirty="0">
                <a:latin typeface="Palatino Linotype"/>
                <a:cs typeface="Palatino Linotype"/>
              </a:rPr>
              <a:t>e</a:t>
            </a:r>
            <a:r>
              <a:rPr sz="1800" spc="-15" dirty="0">
                <a:latin typeface="Palatino Linotype"/>
                <a:cs typeface="Palatino Linotype"/>
              </a:rPr>
              <a:t>a</a:t>
            </a:r>
            <a:r>
              <a:rPr sz="1800" spc="-5" dirty="0">
                <a:latin typeface="Palatino Linotype"/>
                <a:cs typeface="Palatino Linotype"/>
              </a:rPr>
              <a:t>to</a:t>
            </a:r>
            <a:r>
              <a:rPr sz="1800" spc="-15" dirty="0">
                <a:latin typeface="Palatino Linotype"/>
                <a:cs typeface="Palatino Linotype"/>
              </a:rPr>
              <a:t>r</a:t>
            </a:r>
            <a:r>
              <a:rPr sz="1800" dirty="0">
                <a:latin typeface="Palatino Linotype"/>
                <a:cs typeface="Palatino Linotype"/>
              </a:rPr>
              <a:t>i</a:t>
            </a:r>
            <a:r>
              <a:rPr sz="1800" spc="-10" dirty="0">
                <a:latin typeface="Palatino Linotype"/>
                <a:cs typeface="Palatino Linotype"/>
              </a:rPr>
              <a:t>a</a:t>
            </a:r>
            <a:r>
              <a:rPr sz="1800" dirty="0">
                <a:latin typeface="Palatino Linotype"/>
                <a:cs typeface="Palatino Linotype"/>
              </a:rPr>
              <a:t>s  c</a:t>
            </a:r>
            <a:r>
              <a:rPr sz="1800" spc="5" dirty="0">
                <a:latin typeface="Palatino Linotype"/>
                <a:cs typeface="Palatino Linotype"/>
              </a:rPr>
              <a:t>e</a:t>
            </a:r>
            <a:r>
              <a:rPr sz="1800" dirty="0">
                <a:latin typeface="Palatino Linotype"/>
                <a:cs typeface="Palatino Linotype"/>
              </a:rPr>
              <a:t>ro	y</a:t>
            </a:r>
            <a:endParaRPr sz="1800">
              <a:latin typeface="Palatino Linotype"/>
              <a:cs typeface="Palatino Linotype"/>
            </a:endParaRPr>
          </a:p>
        </p:txBody>
      </p:sp>
      <p:sp>
        <p:nvSpPr>
          <p:cNvPr id="7" name="object 7"/>
          <p:cNvSpPr txBox="1"/>
          <p:nvPr/>
        </p:nvSpPr>
        <p:spPr>
          <a:xfrm>
            <a:off x="1181811" y="4960366"/>
            <a:ext cx="42424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Palatino Linotype"/>
                <a:cs typeface="Palatino Linotype"/>
              </a:rPr>
              <a:t>variancia</a:t>
            </a:r>
            <a:r>
              <a:rPr sz="1800" spc="-30" dirty="0">
                <a:latin typeface="Palatino Linotype"/>
                <a:cs typeface="Palatino Linotype"/>
              </a:rPr>
              <a:t> </a:t>
            </a:r>
            <a:r>
              <a:rPr sz="1800" spc="-5" dirty="0">
                <a:latin typeface="Palatino Linotype"/>
                <a:cs typeface="Palatino Linotype"/>
              </a:rPr>
              <a:t>común </a:t>
            </a:r>
            <a:r>
              <a:rPr sz="1800" dirty="0">
                <a:latin typeface="Palatino Linotype"/>
                <a:cs typeface="Palatino Linotype"/>
              </a:rPr>
              <a:t>se</a:t>
            </a:r>
            <a:r>
              <a:rPr sz="1800" spc="-30" dirty="0">
                <a:latin typeface="Palatino Linotype"/>
                <a:cs typeface="Palatino Linotype"/>
              </a:rPr>
              <a:t> </a:t>
            </a:r>
            <a:r>
              <a:rPr sz="1800" spc="-5" dirty="0">
                <a:latin typeface="Palatino Linotype"/>
                <a:cs typeface="Palatino Linotype"/>
              </a:rPr>
              <a:t>puede</a:t>
            </a:r>
            <a:r>
              <a:rPr sz="1800" spc="-10" dirty="0">
                <a:latin typeface="Palatino Linotype"/>
                <a:cs typeface="Palatino Linotype"/>
              </a:rPr>
              <a:t> </a:t>
            </a:r>
            <a:r>
              <a:rPr sz="1800" spc="-5" dirty="0">
                <a:latin typeface="Palatino Linotype"/>
                <a:cs typeface="Palatino Linotype"/>
              </a:rPr>
              <a:t>demostrar</a:t>
            </a:r>
            <a:r>
              <a:rPr sz="1800" spc="-40" dirty="0">
                <a:latin typeface="Palatino Linotype"/>
                <a:cs typeface="Palatino Linotype"/>
              </a:rPr>
              <a:t> </a:t>
            </a:r>
            <a:r>
              <a:rPr sz="1800" spc="-5" dirty="0">
                <a:latin typeface="Palatino Linotype"/>
                <a:cs typeface="Palatino Linotype"/>
              </a:rPr>
              <a:t>que:</a:t>
            </a:r>
            <a:endParaRPr sz="1800">
              <a:latin typeface="Palatino Linotype"/>
              <a:cs typeface="Palatino Linotype"/>
            </a:endParaRPr>
          </a:p>
        </p:txBody>
      </p:sp>
      <p:pic>
        <p:nvPicPr>
          <p:cNvPr id="8" name="object 8"/>
          <p:cNvPicPr/>
          <p:nvPr/>
        </p:nvPicPr>
        <p:blipFill>
          <a:blip r:embed="rId2" cstate="print"/>
          <a:stretch>
            <a:fillRect/>
          </a:stretch>
        </p:blipFill>
        <p:spPr>
          <a:xfrm>
            <a:off x="4049267" y="5364479"/>
            <a:ext cx="4219955" cy="932688"/>
          </a:xfrm>
          <a:prstGeom prst="rect">
            <a:avLst/>
          </a:prstGeom>
        </p:spPr>
      </p:pic>
      <p:sp>
        <p:nvSpPr>
          <p:cNvPr id="9" name="object 9"/>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
        <p:nvSpPr>
          <p:cNvPr id="10" name="object 10"/>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531" y="537463"/>
            <a:ext cx="5580380" cy="513715"/>
          </a:xfrm>
          <a:prstGeom prst="rect">
            <a:avLst/>
          </a:prstGeom>
        </p:spPr>
        <p:txBody>
          <a:bodyPr vert="horz" wrap="square" lIns="0" tIns="13335" rIns="0" bIns="0" rtlCol="0">
            <a:spAutoFit/>
          </a:bodyPr>
          <a:lstStyle/>
          <a:p>
            <a:pPr marL="12700">
              <a:lnSpc>
                <a:spcPct val="100000"/>
              </a:lnSpc>
              <a:spcBef>
                <a:spcPts val="105"/>
              </a:spcBef>
              <a:tabLst>
                <a:tab pos="2827655" algn="l"/>
                <a:tab pos="3461385" algn="l"/>
              </a:tabLst>
            </a:pPr>
            <a:r>
              <a:rPr spc="270" dirty="0"/>
              <a:t>F</a:t>
            </a:r>
            <a:r>
              <a:rPr spc="300" dirty="0"/>
              <a:t>o</a:t>
            </a:r>
            <a:r>
              <a:rPr spc="185" dirty="0"/>
              <a:t>r</a:t>
            </a:r>
            <a:r>
              <a:rPr spc="190" dirty="0"/>
              <a:t>m</a:t>
            </a:r>
            <a:r>
              <a:rPr spc="180" dirty="0"/>
              <a:t>u</a:t>
            </a:r>
            <a:r>
              <a:rPr spc="185" dirty="0"/>
              <a:t>l</a:t>
            </a:r>
            <a:r>
              <a:rPr spc="190" dirty="0"/>
              <a:t>a</a:t>
            </a:r>
            <a:r>
              <a:rPr spc="185" dirty="0"/>
              <a:t>c</a:t>
            </a:r>
            <a:r>
              <a:rPr spc="190" dirty="0"/>
              <a:t>i</a:t>
            </a:r>
            <a:r>
              <a:rPr spc="185" dirty="0"/>
              <a:t>ó</a:t>
            </a:r>
            <a:r>
              <a:rPr dirty="0"/>
              <a:t>n	</a:t>
            </a:r>
            <a:r>
              <a:rPr spc="150" dirty="0"/>
              <a:t>d</a:t>
            </a:r>
            <a:r>
              <a:rPr dirty="0"/>
              <a:t>e	</a:t>
            </a:r>
            <a:r>
              <a:rPr spc="195" dirty="0"/>
              <a:t>Hi</a:t>
            </a:r>
            <a:r>
              <a:rPr spc="180" dirty="0"/>
              <a:t>p</a:t>
            </a:r>
            <a:r>
              <a:rPr spc="200" dirty="0"/>
              <a:t>ó</a:t>
            </a:r>
            <a:r>
              <a:rPr spc="204" dirty="0"/>
              <a:t>tes</a:t>
            </a:r>
            <a:r>
              <a:rPr spc="200" dirty="0"/>
              <a:t>i</a:t>
            </a:r>
            <a:r>
              <a:rPr spc="204" dirty="0"/>
              <a:t>s</a:t>
            </a:r>
            <a:r>
              <a:rPr dirty="0"/>
              <a:t>:</a:t>
            </a:r>
          </a:p>
        </p:txBody>
      </p:sp>
      <p:sp>
        <p:nvSpPr>
          <p:cNvPr id="11" name="object 11"/>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707237" y="1745995"/>
            <a:ext cx="6600190" cy="1290955"/>
          </a:xfrm>
          <a:prstGeom prst="rect">
            <a:avLst/>
          </a:prstGeom>
        </p:spPr>
        <p:txBody>
          <a:bodyPr vert="horz" wrap="square" lIns="0" tIns="13335" rIns="0" bIns="0" rtlCol="0">
            <a:spAutoFit/>
          </a:bodyPr>
          <a:lstStyle/>
          <a:p>
            <a:pPr marL="286385" marR="5080" indent="-274320">
              <a:lnSpc>
                <a:spcPct val="100000"/>
              </a:lnSpc>
              <a:spcBef>
                <a:spcPts val="105"/>
              </a:spcBef>
              <a:tabLst>
                <a:tab pos="286385" algn="l"/>
              </a:tabLst>
            </a:pPr>
            <a:r>
              <a:rPr sz="1950" dirty="0">
                <a:solidFill>
                  <a:srgbClr val="92C500"/>
                </a:solidFill>
                <a:latin typeface="Cambria Math"/>
                <a:cs typeface="Cambria Math"/>
              </a:rPr>
              <a:t>⦁	</a:t>
            </a:r>
            <a:r>
              <a:rPr sz="2600" spc="-20" dirty="0">
                <a:latin typeface="Palatino Linotype"/>
                <a:cs typeface="Palatino Linotype"/>
              </a:rPr>
              <a:t>Para </a:t>
            </a:r>
            <a:r>
              <a:rPr sz="2600" dirty="0">
                <a:latin typeface="Palatino Linotype"/>
                <a:cs typeface="Palatino Linotype"/>
              </a:rPr>
              <a:t>el Modelo I (Efectos </a:t>
            </a:r>
            <a:r>
              <a:rPr sz="2600" spc="-5" dirty="0">
                <a:latin typeface="Palatino Linotype"/>
                <a:cs typeface="Palatino Linotype"/>
              </a:rPr>
              <a:t>fijos) </a:t>
            </a:r>
            <a:r>
              <a:rPr sz="2600" dirty="0">
                <a:latin typeface="Palatino Linotype"/>
                <a:cs typeface="Palatino Linotype"/>
              </a:rPr>
              <a:t>las </a:t>
            </a:r>
            <a:r>
              <a:rPr sz="2600" spc="-5" dirty="0">
                <a:latin typeface="Palatino Linotype"/>
                <a:cs typeface="Palatino Linotype"/>
              </a:rPr>
              <a:t>hipótesis </a:t>
            </a:r>
            <a:r>
              <a:rPr sz="2600" spc="-635" dirty="0">
                <a:latin typeface="Palatino Linotype"/>
                <a:cs typeface="Palatino Linotype"/>
              </a:rPr>
              <a:t> </a:t>
            </a:r>
            <a:r>
              <a:rPr sz="2600" spc="-5" dirty="0">
                <a:latin typeface="Palatino Linotype"/>
                <a:cs typeface="Palatino Linotype"/>
              </a:rPr>
              <a:t>pueden</a:t>
            </a:r>
            <a:r>
              <a:rPr sz="2600" spc="-70" dirty="0">
                <a:latin typeface="Palatino Linotype"/>
                <a:cs typeface="Palatino Linotype"/>
              </a:rPr>
              <a:t> </a:t>
            </a:r>
            <a:r>
              <a:rPr sz="2600" spc="-5" dirty="0">
                <a:latin typeface="Palatino Linotype"/>
                <a:cs typeface="Palatino Linotype"/>
              </a:rPr>
              <a:t>basarse</a:t>
            </a:r>
            <a:r>
              <a:rPr sz="2600" spc="-60" dirty="0">
                <a:latin typeface="Palatino Linotype"/>
                <a:cs typeface="Palatino Linotype"/>
              </a:rPr>
              <a:t> </a:t>
            </a:r>
            <a:r>
              <a:rPr sz="2600" dirty="0">
                <a:latin typeface="Palatino Linotype"/>
                <a:cs typeface="Palatino Linotype"/>
              </a:rPr>
              <a:t>en:</a:t>
            </a:r>
            <a:endParaRPr sz="2600">
              <a:latin typeface="Palatino Linotype"/>
              <a:cs typeface="Palatino Linotype"/>
            </a:endParaRPr>
          </a:p>
          <a:p>
            <a:pPr marL="283845">
              <a:lnSpc>
                <a:spcPct val="100000"/>
              </a:lnSpc>
              <a:spcBef>
                <a:spcPts val="600"/>
              </a:spcBef>
            </a:pPr>
            <a:r>
              <a:rPr sz="2600" dirty="0">
                <a:latin typeface="Palatino Linotype"/>
                <a:cs typeface="Palatino Linotype"/>
              </a:rPr>
              <a:t>a.</a:t>
            </a:r>
            <a:r>
              <a:rPr sz="2600" spc="-30" dirty="0">
                <a:latin typeface="Palatino Linotype"/>
                <a:cs typeface="Palatino Linotype"/>
              </a:rPr>
              <a:t> </a:t>
            </a:r>
            <a:r>
              <a:rPr sz="2600" dirty="0">
                <a:latin typeface="Palatino Linotype"/>
                <a:cs typeface="Palatino Linotype"/>
              </a:rPr>
              <a:t>Los</a:t>
            </a:r>
            <a:r>
              <a:rPr sz="2600" spc="-25" dirty="0">
                <a:latin typeface="Palatino Linotype"/>
                <a:cs typeface="Palatino Linotype"/>
              </a:rPr>
              <a:t> </a:t>
            </a:r>
            <a:r>
              <a:rPr sz="2600" dirty="0">
                <a:latin typeface="Palatino Linotype"/>
                <a:cs typeface="Palatino Linotype"/>
              </a:rPr>
              <a:t>efectos</a:t>
            </a:r>
            <a:r>
              <a:rPr sz="2600" spc="-45" dirty="0">
                <a:latin typeface="Palatino Linotype"/>
                <a:cs typeface="Palatino Linotype"/>
              </a:rPr>
              <a:t> </a:t>
            </a:r>
            <a:r>
              <a:rPr sz="2600" dirty="0">
                <a:latin typeface="Palatino Linotype"/>
                <a:cs typeface="Palatino Linotype"/>
              </a:rPr>
              <a:t>de</a:t>
            </a:r>
            <a:r>
              <a:rPr sz="2600" spc="-25" dirty="0">
                <a:latin typeface="Palatino Linotype"/>
                <a:cs typeface="Palatino Linotype"/>
              </a:rPr>
              <a:t> </a:t>
            </a:r>
            <a:r>
              <a:rPr sz="2600" dirty="0">
                <a:latin typeface="Palatino Linotype"/>
                <a:cs typeface="Palatino Linotype"/>
              </a:rPr>
              <a:t>los</a:t>
            </a:r>
            <a:r>
              <a:rPr sz="2600" spc="-15" dirty="0">
                <a:latin typeface="Palatino Linotype"/>
                <a:cs typeface="Palatino Linotype"/>
              </a:rPr>
              <a:t> </a:t>
            </a:r>
            <a:r>
              <a:rPr sz="2600" dirty="0">
                <a:latin typeface="Palatino Linotype"/>
                <a:cs typeface="Palatino Linotype"/>
              </a:rPr>
              <a:t>tratamientos:</a:t>
            </a:r>
            <a:endParaRPr sz="2600">
              <a:latin typeface="Palatino Linotype"/>
              <a:cs typeface="Palatino Linotype"/>
            </a:endParaRPr>
          </a:p>
        </p:txBody>
      </p:sp>
      <p:sp>
        <p:nvSpPr>
          <p:cNvPr id="4" name="object 4"/>
          <p:cNvSpPr txBox="1"/>
          <p:nvPr/>
        </p:nvSpPr>
        <p:spPr>
          <a:xfrm>
            <a:off x="976985" y="4505019"/>
            <a:ext cx="4879975"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Palatino Linotype"/>
                <a:cs typeface="Palatino Linotype"/>
              </a:rPr>
              <a:t>b.</a:t>
            </a:r>
            <a:r>
              <a:rPr sz="2600" spc="-30" dirty="0">
                <a:latin typeface="Palatino Linotype"/>
                <a:cs typeface="Palatino Linotype"/>
              </a:rPr>
              <a:t> </a:t>
            </a:r>
            <a:r>
              <a:rPr sz="2600" dirty="0">
                <a:latin typeface="Palatino Linotype"/>
                <a:cs typeface="Palatino Linotype"/>
              </a:rPr>
              <a:t>Las</a:t>
            </a:r>
            <a:r>
              <a:rPr sz="2600" spc="-50" dirty="0">
                <a:latin typeface="Palatino Linotype"/>
                <a:cs typeface="Palatino Linotype"/>
              </a:rPr>
              <a:t> </a:t>
            </a:r>
            <a:r>
              <a:rPr sz="2600" dirty="0">
                <a:latin typeface="Palatino Linotype"/>
                <a:cs typeface="Palatino Linotype"/>
              </a:rPr>
              <a:t>medias</a:t>
            </a:r>
            <a:r>
              <a:rPr sz="2600" spc="-55" dirty="0">
                <a:latin typeface="Palatino Linotype"/>
                <a:cs typeface="Palatino Linotype"/>
              </a:rPr>
              <a:t> </a:t>
            </a:r>
            <a:r>
              <a:rPr sz="2600" dirty="0">
                <a:latin typeface="Palatino Linotype"/>
                <a:cs typeface="Palatino Linotype"/>
              </a:rPr>
              <a:t>de</a:t>
            </a:r>
            <a:r>
              <a:rPr sz="2600" spc="-10" dirty="0">
                <a:latin typeface="Palatino Linotype"/>
                <a:cs typeface="Palatino Linotype"/>
              </a:rPr>
              <a:t> </a:t>
            </a:r>
            <a:r>
              <a:rPr sz="2600" spc="-5" dirty="0">
                <a:latin typeface="Palatino Linotype"/>
                <a:cs typeface="Palatino Linotype"/>
              </a:rPr>
              <a:t>los</a:t>
            </a:r>
            <a:r>
              <a:rPr sz="2600" spc="-15" dirty="0">
                <a:latin typeface="Palatino Linotype"/>
                <a:cs typeface="Palatino Linotype"/>
              </a:rPr>
              <a:t> </a:t>
            </a:r>
            <a:r>
              <a:rPr sz="2600" dirty="0">
                <a:latin typeface="Palatino Linotype"/>
                <a:cs typeface="Palatino Linotype"/>
              </a:rPr>
              <a:t>tratamientos</a:t>
            </a:r>
            <a:endParaRPr sz="2600">
              <a:latin typeface="Palatino Linotype"/>
              <a:cs typeface="Palatino Linotype"/>
            </a:endParaRPr>
          </a:p>
        </p:txBody>
      </p:sp>
      <p:sp>
        <p:nvSpPr>
          <p:cNvPr id="5" name="object 5"/>
          <p:cNvSpPr txBox="1"/>
          <p:nvPr/>
        </p:nvSpPr>
        <p:spPr>
          <a:xfrm>
            <a:off x="1339722" y="4902191"/>
            <a:ext cx="551180" cy="971550"/>
          </a:xfrm>
          <a:prstGeom prst="rect">
            <a:avLst/>
          </a:prstGeom>
        </p:spPr>
        <p:txBody>
          <a:bodyPr vert="horz" wrap="square" lIns="0" tIns="89535" rIns="0" bIns="0" rtlCol="0">
            <a:spAutoFit/>
          </a:bodyPr>
          <a:lstStyle/>
          <a:p>
            <a:pPr marL="12700">
              <a:lnSpc>
                <a:spcPct val="100000"/>
              </a:lnSpc>
              <a:spcBef>
                <a:spcPts val="705"/>
              </a:spcBef>
            </a:pPr>
            <a:r>
              <a:rPr sz="2600" dirty="0">
                <a:latin typeface="Palatino Linotype"/>
                <a:cs typeface="Palatino Linotype"/>
              </a:rPr>
              <a:t>H0:</a:t>
            </a:r>
            <a:endParaRPr sz="2600">
              <a:latin typeface="Palatino Linotype"/>
              <a:cs typeface="Palatino Linotype"/>
            </a:endParaRPr>
          </a:p>
          <a:p>
            <a:pPr marL="12700">
              <a:lnSpc>
                <a:spcPct val="100000"/>
              </a:lnSpc>
              <a:spcBef>
                <a:spcPts val="600"/>
              </a:spcBef>
            </a:pPr>
            <a:r>
              <a:rPr sz="2600" spc="5" dirty="0">
                <a:latin typeface="Palatino Linotype"/>
                <a:cs typeface="Palatino Linotype"/>
              </a:rPr>
              <a:t>H1:</a:t>
            </a:r>
            <a:endParaRPr sz="2600">
              <a:latin typeface="Palatino Linotype"/>
              <a:cs typeface="Palatino Linotype"/>
            </a:endParaRPr>
          </a:p>
        </p:txBody>
      </p:sp>
      <p:sp>
        <p:nvSpPr>
          <p:cNvPr id="6" name="object 6"/>
          <p:cNvSpPr txBox="1"/>
          <p:nvPr/>
        </p:nvSpPr>
        <p:spPr>
          <a:xfrm>
            <a:off x="3187445" y="2986785"/>
            <a:ext cx="2921000" cy="909319"/>
          </a:xfrm>
          <a:prstGeom prst="rect">
            <a:avLst/>
          </a:prstGeom>
        </p:spPr>
        <p:txBody>
          <a:bodyPr vert="horz" wrap="square" lIns="0" tIns="43180" rIns="0" bIns="0" rtlCol="0">
            <a:spAutoFit/>
          </a:bodyPr>
          <a:lstStyle/>
          <a:p>
            <a:pPr marL="12700">
              <a:lnSpc>
                <a:spcPct val="100000"/>
              </a:lnSpc>
              <a:spcBef>
                <a:spcPts val="340"/>
              </a:spcBef>
            </a:pPr>
            <a:r>
              <a:rPr sz="2700" dirty="0">
                <a:latin typeface="Symbol"/>
                <a:cs typeface="Symbol"/>
              </a:rPr>
              <a:t></a:t>
            </a:r>
            <a:endParaRPr sz="2700">
              <a:latin typeface="Symbol"/>
              <a:cs typeface="Symbol"/>
            </a:endParaRPr>
          </a:p>
          <a:p>
            <a:pPr marL="60960">
              <a:lnSpc>
                <a:spcPct val="100000"/>
              </a:lnSpc>
              <a:spcBef>
                <a:spcPts val="240"/>
              </a:spcBef>
            </a:pPr>
            <a:r>
              <a:rPr sz="2700" dirty="0">
                <a:latin typeface="Times New Roman"/>
                <a:cs typeface="Times New Roman"/>
              </a:rPr>
              <a:t>pa</a:t>
            </a:r>
            <a:r>
              <a:rPr sz="2700" spc="5" dirty="0">
                <a:latin typeface="Times New Roman"/>
                <a:cs typeface="Times New Roman"/>
              </a:rPr>
              <a:t>r</a:t>
            </a:r>
            <a:r>
              <a:rPr sz="2700" dirty="0">
                <a:latin typeface="Times New Roman"/>
                <a:cs typeface="Times New Roman"/>
              </a:rPr>
              <a:t>a</a:t>
            </a:r>
            <a:r>
              <a:rPr sz="2700" spc="-95" dirty="0">
                <a:latin typeface="Times New Roman"/>
                <a:cs typeface="Times New Roman"/>
              </a:rPr>
              <a:t> </a:t>
            </a:r>
            <a:r>
              <a:rPr sz="2700" dirty="0">
                <a:latin typeface="Times New Roman"/>
                <a:cs typeface="Times New Roman"/>
              </a:rPr>
              <a:t>al</a:t>
            </a:r>
            <a:r>
              <a:rPr sz="2700" spc="-180" dirty="0">
                <a:latin typeface="Times New Roman"/>
                <a:cs typeface="Times New Roman"/>
              </a:rPr>
              <a:t> </a:t>
            </a:r>
            <a:r>
              <a:rPr sz="2700" spc="-15" dirty="0">
                <a:latin typeface="Times New Roman"/>
                <a:cs typeface="Times New Roman"/>
              </a:rPr>
              <a:t>me</a:t>
            </a:r>
            <a:r>
              <a:rPr sz="2700" dirty="0">
                <a:latin typeface="Times New Roman"/>
                <a:cs typeface="Times New Roman"/>
              </a:rPr>
              <a:t>no</a:t>
            </a:r>
            <a:r>
              <a:rPr sz="2700" spc="-5" dirty="0">
                <a:latin typeface="Times New Roman"/>
                <a:cs typeface="Times New Roman"/>
              </a:rPr>
              <a:t>s</a:t>
            </a:r>
            <a:r>
              <a:rPr sz="2700" spc="-215" dirty="0">
                <a:latin typeface="Times New Roman"/>
                <a:cs typeface="Times New Roman"/>
              </a:rPr>
              <a:t> </a:t>
            </a:r>
            <a:r>
              <a:rPr sz="2700" dirty="0">
                <a:latin typeface="Times New Roman"/>
                <a:cs typeface="Times New Roman"/>
              </a:rPr>
              <a:t>al</a:t>
            </a:r>
            <a:r>
              <a:rPr sz="2700" spc="10" dirty="0">
                <a:latin typeface="Times New Roman"/>
                <a:cs typeface="Times New Roman"/>
              </a:rPr>
              <a:t>g</a:t>
            </a:r>
            <a:r>
              <a:rPr sz="2700" dirty="0">
                <a:latin typeface="Times New Roman"/>
                <a:cs typeface="Times New Roman"/>
              </a:rPr>
              <a:t>ún</a:t>
            </a:r>
            <a:r>
              <a:rPr sz="2700" spc="-204" dirty="0">
                <a:latin typeface="Times New Roman"/>
                <a:cs typeface="Times New Roman"/>
              </a:rPr>
              <a:t> </a:t>
            </a:r>
            <a:r>
              <a:rPr sz="2700" i="1" dirty="0">
                <a:latin typeface="Times New Roman"/>
                <a:cs typeface="Times New Roman"/>
              </a:rPr>
              <a:t>i</a:t>
            </a:r>
            <a:endParaRPr sz="2700">
              <a:latin typeface="Times New Roman"/>
              <a:cs typeface="Times New Roman"/>
            </a:endParaRPr>
          </a:p>
        </p:txBody>
      </p:sp>
      <p:sp>
        <p:nvSpPr>
          <p:cNvPr id="7" name="object 7"/>
          <p:cNvSpPr txBox="1"/>
          <p:nvPr/>
        </p:nvSpPr>
        <p:spPr>
          <a:xfrm>
            <a:off x="1314958" y="3074289"/>
            <a:ext cx="1363345" cy="461009"/>
          </a:xfrm>
          <a:prstGeom prst="rect">
            <a:avLst/>
          </a:prstGeom>
        </p:spPr>
        <p:txBody>
          <a:bodyPr vert="horz" wrap="square" lIns="0" tIns="13335" rIns="0" bIns="0" rtlCol="0">
            <a:spAutoFit/>
          </a:bodyPr>
          <a:lstStyle/>
          <a:p>
            <a:pPr marL="38100">
              <a:lnSpc>
                <a:spcPct val="100000"/>
              </a:lnSpc>
              <a:spcBef>
                <a:spcPts val="105"/>
              </a:spcBef>
              <a:tabLst>
                <a:tab pos="752475" algn="l"/>
              </a:tabLst>
            </a:pPr>
            <a:r>
              <a:rPr sz="3900" spc="7" baseline="1068" dirty="0">
                <a:latin typeface="Palatino Linotype"/>
                <a:cs typeface="Palatino Linotype"/>
              </a:rPr>
              <a:t>H0</a:t>
            </a:r>
            <a:r>
              <a:rPr sz="3900" baseline="1068" dirty="0">
                <a:latin typeface="Palatino Linotype"/>
                <a:cs typeface="Palatino Linotype"/>
              </a:rPr>
              <a:t>:	</a:t>
            </a:r>
            <a:r>
              <a:rPr sz="4275" spc="-532" baseline="10721" dirty="0">
                <a:latin typeface="Symbol"/>
                <a:cs typeface="Symbol"/>
              </a:rPr>
              <a:t></a:t>
            </a:r>
            <a:r>
              <a:rPr sz="1550" i="1" spc="-235" dirty="0">
                <a:latin typeface="Times New Roman"/>
                <a:cs typeface="Times New Roman"/>
              </a:rPr>
              <a:t>i</a:t>
            </a:r>
            <a:r>
              <a:rPr sz="4050" baseline="11316" dirty="0">
                <a:latin typeface="Symbol"/>
                <a:cs typeface="Symbol"/>
              </a:rPr>
              <a:t></a:t>
            </a:r>
            <a:r>
              <a:rPr sz="4050" spc="-157" baseline="11316" dirty="0">
                <a:latin typeface="Times New Roman"/>
                <a:cs typeface="Times New Roman"/>
              </a:rPr>
              <a:t> </a:t>
            </a:r>
            <a:r>
              <a:rPr sz="4050" baseline="11316" dirty="0">
                <a:latin typeface="Times New Roman"/>
                <a:cs typeface="Times New Roman"/>
              </a:rPr>
              <a:t>0</a:t>
            </a:r>
            <a:endParaRPr sz="4050" baseline="11316">
              <a:latin typeface="Times New Roman"/>
              <a:cs typeface="Times New Roman"/>
            </a:endParaRPr>
          </a:p>
        </p:txBody>
      </p:sp>
      <p:sp>
        <p:nvSpPr>
          <p:cNvPr id="8" name="object 8"/>
          <p:cNvSpPr txBox="1"/>
          <p:nvPr/>
        </p:nvSpPr>
        <p:spPr>
          <a:xfrm>
            <a:off x="1340358" y="3564712"/>
            <a:ext cx="54991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Palatino Linotype"/>
                <a:cs typeface="Palatino Linotype"/>
              </a:rPr>
              <a:t>H</a:t>
            </a:r>
            <a:r>
              <a:rPr sz="2600" spc="5" dirty="0">
                <a:latin typeface="Palatino Linotype"/>
                <a:cs typeface="Palatino Linotype"/>
              </a:rPr>
              <a:t>1</a:t>
            </a:r>
            <a:r>
              <a:rPr sz="2600" dirty="0">
                <a:latin typeface="Palatino Linotype"/>
                <a:cs typeface="Palatino Linotype"/>
              </a:rPr>
              <a:t>:</a:t>
            </a:r>
            <a:endParaRPr sz="2600">
              <a:latin typeface="Palatino Linotype"/>
              <a:cs typeface="Palatino Linotype"/>
            </a:endParaRPr>
          </a:p>
        </p:txBody>
      </p:sp>
      <p:sp>
        <p:nvSpPr>
          <p:cNvPr id="9" name="object 9"/>
          <p:cNvSpPr txBox="1"/>
          <p:nvPr/>
        </p:nvSpPr>
        <p:spPr>
          <a:xfrm>
            <a:off x="2061717" y="3454984"/>
            <a:ext cx="653415" cy="461645"/>
          </a:xfrm>
          <a:prstGeom prst="rect">
            <a:avLst/>
          </a:prstGeom>
        </p:spPr>
        <p:txBody>
          <a:bodyPr vert="horz" wrap="square" lIns="0" tIns="13335" rIns="0" bIns="0" rtlCol="0">
            <a:spAutoFit/>
          </a:bodyPr>
          <a:lstStyle/>
          <a:p>
            <a:pPr marL="38100">
              <a:lnSpc>
                <a:spcPct val="100000"/>
              </a:lnSpc>
              <a:spcBef>
                <a:spcPts val="105"/>
              </a:spcBef>
            </a:pPr>
            <a:r>
              <a:rPr sz="2850" spc="-355" dirty="0">
                <a:latin typeface="Symbol"/>
                <a:cs typeface="Symbol"/>
              </a:rPr>
              <a:t></a:t>
            </a:r>
            <a:r>
              <a:rPr sz="2325" i="1" spc="-345" baseline="-19713" dirty="0">
                <a:latin typeface="Times New Roman"/>
                <a:cs typeface="Times New Roman"/>
              </a:rPr>
              <a:t>i</a:t>
            </a:r>
            <a:r>
              <a:rPr sz="2700" dirty="0">
                <a:latin typeface="Symbol"/>
                <a:cs typeface="Symbol"/>
              </a:rPr>
              <a:t></a:t>
            </a:r>
            <a:r>
              <a:rPr sz="2700" spc="-75" dirty="0">
                <a:latin typeface="Times New Roman"/>
                <a:cs typeface="Times New Roman"/>
              </a:rPr>
              <a:t> </a:t>
            </a:r>
            <a:r>
              <a:rPr sz="2700" dirty="0">
                <a:latin typeface="Times New Roman"/>
                <a:cs typeface="Times New Roman"/>
              </a:rPr>
              <a:t>0</a:t>
            </a:r>
            <a:endParaRPr sz="2700">
              <a:latin typeface="Times New Roman"/>
              <a:cs typeface="Times New Roman"/>
            </a:endParaRPr>
          </a:p>
        </p:txBody>
      </p:sp>
      <p:sp>
        <p:nvSpPr>
          <p:cNvPr id="10" name="object 10"/>
          <p:cNvSpPr txBox="1"/>
          <p:nvPr/>
        </p:nvSpPr>
        <p:spPr>
          <a:xfrm>
            <a:off x="2068067" y="4739141"/>
            <a:ext cx="3242310" cy="962660"/>
          </a:xfrm>
          <a:prstGeom prst="rect">
            <a:avLst/>
          </a:prstGeom>
        </p:spPr>
        <p:txBody>
          <a:bodyPr vert="horz" wrap="square" lIns="0" tIns="114935" rIns="0" bIns="0" rtlCol="0">
            <a:spAutoFit/>
          </a:bodyPr>
          <a:lstStyle/>
          <a:p>
            <a:pPr marL="38100">
              <a:lnSpc>
                <a:spcPct val="100000"/>
              </a:lnSpc>
              <a:spcBef>
                <a:spcPts val="905"/>
              </a:spcBef>
            </a:pPr>
            <a:r>
              <a:rPr sz="2400" spc="-785" dirty="0">
                <a:latin typeface="Symbol"/>
                <a:cs typeface="Symbol"/>
              </a:rPr>
              <a:t></a:t>
            </a:r>
            <a:r>
              <a:rPr sz="1950" i="1" spc="-7" baseline="-19230" dirty="0">
                <a:latin typeface="Times New Roman"/>
                <a:cs typeface="Times New Roman"/>
              </a:rPr>
              <a:t>i</a:t>
            </a:r>
            <a:r>
              <a:rPr sz="1950" i="1" baseline="-19230" dirty="0">
                <a:latin typeface="Times New Roman"/>
                <a:cs typeface="Times New Roman"/>
              </a:rPr>
              <a:t>  </a:t>
            </a:r>
            <a:r>
              <a:rPr sz="1950" i="1" spc="-240" baseline="-19230" dirty="0">
                <a:latin typeface="Times New Roman"/>
                <a:cs typeface="Times New Roman"/>
              </a:rPr>
              <a:t> </a:t>
            </a:r>
            <a:r>
              <a:rPr sz="2250" dirty="0">
                <a:latin typeface="Symbol"/>
                <a:cs typeface="Symbol"/>
              </a:rPr>
              <a:t></a:t>
            </a:r>
            <a:r>
              <a:rPr sz="2250" spc="-160" dirty="0">
                <a:latin typeface="Times New Roman"/>
                <a:cs typeface="Times New Roman"/>
              </a:rPr>
              <a:t> </a:t>
            </a:r>
            <a:r>
              <a:rPr sz="2400" dirty="0">
                <a:latin typeface="Symbol"/>
                <a:cs typeface="Symbol"/>
              </a:rPr>
              <a:t></a:t>
            </a:r>
            <a:r>
              <a:rPr sz="2400" spc="245" dirty="0">
                <a:latin typeface="Times New Roman"/>
                <a:cs typeface="Times New Roman"/>
              </a:rPr>
              <a:t> </a:t>
            </a:r>
            <a:r>
              <a:rPr sz="2250" spc="35" dirty="0">
                <a:latin typeface="Symbol"/>
                <a:cs typeface="Symbol"/>
              </a:rPr>
              <a:t></a:t>
            </a:r>
            <a:r>
              <a:rPr sz="1950" i="1" spc="-7" baseline="-19230" dirty="0">
                <a:latin typeface="Times New Roman"/>
                <a:cs typeface="Times New Roman"/>
              </a:rPr>
              <a:t>i</a:t>
            </a:r>
            <a:r>
              <a:rPr sz="1950" i="1" baseline="-19230" dirty="0">
                <a:latin typeface="Times New Roman"/>
                <a:cs typeface="Times New Roman"/>
              </a:rPr>
              <a:t> </a:t>
            </a:r>
            <a:r>
              <a:rPr sz="1950" i="1" spc="225" baseline="-19230" dirty="0">
                <a:latin typeface="Times New Roman"/>
                <a:cs typeface="Times New Roman"/>
              </a:rPr>
              <a:t> </a:t>
            </a:r>
            <a:r>
              <a:rPr sz="2250" dirty="0">
                <a:latin typeface="Symbol"/>
                <a:cs typeface="Symbol"/>
              </a:rPr>
              <a:t></a:t>
            </a:r>
            <a:r>
              <a:rPr sz="2250" spc="-265" dirty="0">
                <a:latin typeface="Times New Roman"/>
                <a:cs typeface="Times New Roman"/>
              </a:rPr>
              <a:t> </a:t>
            </a:r>
            <a:r>
              <a:rPr sz="2250" spc="-210" dirty="0">
                <a:latin typeface="Times New Roman"/>
                <a:cs typeface="Times New Roman"/>
              </a:rPr>
              <a:t>1</a:t>
            </a:r>
            <a:r>
              <a:rPr sz="2250" spc="-5" dirty="0">
                <a:latin typeface="Times New Roman"/>
                <a:cs typeface="Times New Roman"/>
              </a:rPr>
              <a:t>,..</a:t>
            </a:r>
            <a:r>
              <a:rPr sz="2250" spc="-15" dirty="0">
                <a:latin typeface="Times New Roman"/>
                <a:cs typeface="Times New Roman"/>
              </a:rPr>
              <a:t>.</a:t>
            </a:r>
            <a:r>
              <a:rPr sz="2250" dirty="0">
                <a:latin typeface="Times New Roman"/>
                <a:cs typeface="Times New Roman"/>
              </a:rPr>
              <a:t>,</a:t>
            </a:r>
            <a:r>
              <a:rPr sz="2250" spc="-325" dirty="0">
                <a:latin typeface="Times New Roman"/>
                <a:cs typeface="Times New Roman"/>
              </a:rPr>
              <a:t> </a:t>
            </a:r>
            <a:r>
              <a:rPr sz="2250" i="1" dirty="0">
                <a:latin typeface="Times New Roman"/>
                <a:cs typeface="Times New Roman"/>
              </a:rPr>
              <a:t>t</a:t>
            </a:r>
            <a:endParaRPr sz="2250">
              <a:latin typeface="Times New Roman"/>
              <a:cs typeface="Times New Roman"/>
            </a:endParaRPr>
          </a:p>
          <a:p>
            <a:pPr marL="69850">
              <a:lnSpc>
                <a:spcPct val="100000"/>
              </a:lnSpc>
              <a:spcBef>
                <a:spcPts val="810"/>
              </a:spcBef>
            </a:pPr>
            <a:r>
              <a:rPr sz="2400" spc="-785" dirty="0">
                <a:latin typeface="Symbol"/>
                <a:cs typeface="Symbol"/>
              </a:rPr>
              <a:t></a:t>
            </a:r>
            <a:r>
              <a:rPr sz="1950" i="1" spc="-7" baseline="-19230" dirty="0">
                <a:latin typeface="Times New Roman"/>
                <a:cs typeface="Times New Roman"/>
              </a:rPr>
              <a:t>i</a:t>
            </a:r>
            <a:r>
              <a:rPr sz="1950" i="1" baseline="-19230" dirty="0">
                <a:latin typeface="Times New Roman"/>
                <a:cs typeface="Times New Roman"/>
              </a:rPr>
              <a:t>  </a:t>
            </a:r>
            <a:r>
              <a:rPr sz="1950" i="1" spc="-240" baseline="-19230" dirty="0">
                <a:latin typeface="Times New Roman"/>
                <a:cs typeface="Times New Roman"/>
              </a:rPr>
              <a:t> </a:t>
            </a:r>
            <a:r>
              <a:rPr sz="2250" dirty="0">
                <a:latin typeface="Symbol"/>
                <a:cs typeface="Symbol"/>
              </a:rPr>
              <a:t></a:t>
            </a:r>
            <a:r>
              <a:rPr sz="2250" spc="-160" dirty="0">
                <a:latin typeface="Times New Roman"/>
                <a:cs typeface="Times New Roman"/>
              </a:rPr>
              <a:t> </a:t>
            </a:r>
            <a:r>
              <a:rPr sz="2400" dirty="0">
                <a:latin typeface="Symbol"/>
                <a:cs typeface="Symbol"/>
              </a:rPr>
              <a:t></a:t>
            </a:r>
            <a:r>
              <a:rPr sz="2400" dirty="0">
                <a:latin typeface="Times New Roman"/>
                <a:cs typeface="Times New Roman"/>
              </a:rPr>
              <a:t> </a:t>
            </a:r>
            <a:r>
              <a:rPr sz="2400" spc="-280" dirty="0">
                <a:latin typeface="Times New Roman"/>
                <a:cs typeface="Times New Roman"/>
              </a:rPr>
              <a:t> </a:t>
            </a:r>
            <a:r>
              <a:rPr sz="2250" spc="5" dirty="0">
                <a:latin typeface="Times New Roman"/>
                <a:cs typeface="Times New Roman"/>
              </a:rPr>
              <a:t>p</a:t>
            </a:r>
            <a:r>
              <a:rPr sz="2250" dirty="0">
                <a:latin typeface="Times New Roman"/>
                <a:cs typeface="Times New Roman"/>
              </a:rPr>
              <a:t>a</a:t>
            </a:r>
            <a:r>
              <a:rPr sz="2250" spc="20" dirty="0">
                <a:latin typeface="Times New Roman"/>
                <a:cs typeface="Times New Roman"/>
              </a:rPr>
              <a:t>r</a:t>
            </a:r>
            <a:r>
              <a:rPr sz="2250" dirty="0">
                <a:latin typeface="Times New Roman"/>
                <a:cs typeface="Times New Roman"/>
              </a:rPr>
              <a:t>a</a:t>
            </a:r>
            <a:r>
              <a:rPr sz="2250" spc="-45" dirty="0">
                <a:latin typeface="Times New Roman"/>
                <a:cs typeface="Times New Roman"/>
              </a:rPr>
              <a:t> </a:t>
            </a:r>
            <a:r>
              <a:rPr sz="2250" spc="5" dirty="0">
                <a:latin typeface="Times New Roman"/>
                <a:cs typeface="Times New Roman"/>
              </a:rPr>
              <a:t>a</a:t>
            </a:r>
            <a:r>
              <a:rPr sz="2250" dirty="0">
                <a:latin typeface="Times New Roman"/>
                <a:cs typeface="Times New Roman"/>
              </a:rPr>
              <a:t>l</a:t>
            </a:r>
            <a:r>
              <a:rPr sz="2250" spc="-135" dirty="0">
                <a:latin typeface="Times New Roman"/>
                <a:cs typeface="Times New Roman"/>
              </a:rPr>
              <a:t> </a:t>
            </a:r>
            <a:r>
              <a:rPr sz="2250" spc="-15" dirty="0">
                <a:latin typeface="Times New Roman"/>
                <a:cs typeface="Times New Roman"/>
              </a:rPr>
              <a:t>m</a:t>
            </a:r>
            <a:r>
              <a:rPr sz="2250" spc="-10" dirty="0">
                <a:latin typeface="Times New Roman"/>
                <a:cs typeface="Times New Roman"/>
              </a:rPr>
              <a:t>e</a:t>
            </a:r>
            <a:r>
              <a:rPr sz="2250" spc="10" dirty="0">
                <a:latin typeface="Times New Roman"/>
                <a:cs typeface="Times New Roman"/>
              </a:rPr>
              <a:t>no</a:t>
            </a:r>
            <a:r>
              <a:rPr sz="2250" dirty="0">
                <a:latin typeface="Times New Roman"/>
                <a:cs typeface="Times New Roman"/>
              </a:rPr>
              <a:t>s</a:t>
            </a:r>
            <a:r>
              <a:rPr sz="2250" spc="-125" dirty="0">
                <a:latin typeface="Times New Roman"/>
                <a:cs typeface="Times New Roman"/>
              </a:rPr>
              <a:t> </a:t>
            </a:r>
            <a:r>
              <a:rPr sz="2250" dirty="0">
                <a:latin typeface="Times New Roman"/>
                <a:cs typeface="Times New Roman"/>
              </a:rPr>
              <a:t>a</a:t>
            </a:r>
            <a:r>
              <a:rPr sz="2250" spc="10" dirty="0">
                <a:latin typeface="Times New Roman"/>
                <a:cs typeface="Times New Roman"/>
              </a:rPr>
              <a:t>l</a:t>
            </a:r>
            <a:r>
              <a:rPr sz="2250" spc="5" dirty="0">
                <a:latin typeface="Times New Roman"/>
                <a:cs typeface="Times New Roman"/>
              </a:rPr>
              <a:t>gú</a:t>
            </a:r>
            <a:r>
              <a:rPr sz="2250" dirty="0">
                <a:latin typeface="Times New Roman"/>
                <a:cs typeface="Times New Roman"/>
              </a:rPr>
              <a:t>n</a:t>
            </a:r>
            <a:r>
              <a:rPr sz="2250" spc="-114" dirty="0">
                <a:latin typeface="Times New Roman"/>
                <a:cs typeface="Times New Roman"/>
              </a:rPr>
              <a:t> </a:t>
            </a:r>
            <a:r>
              <a:rPr sz="2250" i="1" dirty="0">
                <a:latin typeface="Times New Roman"/>
                <a:cs typeface="Times New Roman"/>
              </a:rPr>
              <a:t>i</a:t>
            </a:r>
            <a:endParaRPr sz="22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0228" y="1493265"/>
            <a:ext cx="7084695" cy="2507615"/>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Palatino Linotype"/>
                <a:cs typeface="Palatino Linotype"/>
              </a:rPr>
              <a:t>Pruebas</a:t>
            </a:r>
            <a:r>
              <a:rPr sz="2000" b="1" spc="-45" dirty="0">
                <a:latin typeface="Palatino Linotype"/>
                <a:cs typeface="Palatino Linotype"/>
              </a:rPr>
              <a:t> </a:t>
            </a:r>
            <a:r>
              <a:rPr sz="2000" b="1" spc="-5" dirty="0">
                <a:latin typeface="Palatino Linotype"/>
                <a:cs typeface="Palatino Linotype"/>
              </a:rPr>
              <a:t>de</a:t>
            </a:r>
            <a:r>
              <a:rPr sz="2000" b="1" dirty="0">
                <a:latin typeface="Palatino Linotype"/>
                <a:cs typeface="Palatino Linotype"/>
              </a:rPr>
              <a:t> comparación</a:t>
            </a:r>
            <a:r>
              <a:rPr sz="2000" b="1" spc="-80" dirty="0">
                <a:latin typeface="Palatino Linotype"/>
                <a:cs typeface="Palatino Linotype"/>
              </a:rPr>
              <a:t> </a:t>
            </a:r>
            <a:r>
              <a:rPr sz="2000" b="1" spc="-5" dirty="0">
                <a:latin typeface="Palatino Linotype"/>
                <a:cs typeface="Palatino Linotype"/>
              </a:rPr>
              <a:t>de</a:t>
            </a:r>
            <a:r>
              <a:rPr sz="2000" b="1" dirty="0">
                <a:latin typeface="Palatino Linotype"/>
                <a:cs typeface="Palatino Linotype"/>
              </a:rPr>
              <a:t> </a:t>
            </a:r>
            <a:r>
              <a:rPr sz="2000" b="1" spc="-5" dirty="0">
                <a:latin typeface="Palatino Linotype"/>
                <a:cs typeface="Palatino Linotype"/>
              </a:rPr>
              <a:t>medias</a:t>
            </a:r>
            <a:r>
              <a:rPr sz="2000" b="1" spc="-60" dirty="0">
                <a:latin typeface="Palatino Linotype"/>
                <a:cs typeface="Palatino Linotype"/>
              </a:rPr>
              <a:t> </a:t>
            </a:r>
            <a:r>
              <a:rPr sz="2000" b="1" spc="-5" dirty="0">
                <a:latin typeface="Palatino Linotype"/>
                <a:cs typeface="Palatino Linotype"/>
              </a:rPr>
              <a:t>de </a:t>
            </a:r>
            <a:r>
              <a:rPr sz="2000" b="1" dirty="0">
                <a:latin typeface="Palatino Linotype"/>
                <a:cs typeface="Palatino Linotype"/>
              </a:rPr>
              <a:t>tratamientos</a:t>
            </a:r>
            <a:endParaRPr sz="2000">
              <a:latin typeface="Palatino Linotype"/>
              <a:cs typeface="Palatino Linotype"/>
            </a:endParaRPr>
          </a:p>
          <a:p>
            <a:pPr>
              <a:lnSpc>
                <a:spcPct val="100000"/>
              </a:lnSpc>
              <a:spcBef>
                <a:spcPts val="55"/>
              </a:spcBef>
            </a:pPr>
            <a:endParaRPr sz="1450">
              <a:latin typeface="Palatino Linotype"/>
              <a:cs typeface="Palatino Linotype"/>
            </a:endParaRPr>
          </a:p>
          <a:p>
            <a:pPr marL="12700" marR="5080" algn="just">
              <a:lnSpc>
                <a:spcPct val="100000"/>
              </a:lnSpc>
            </a:pPr>
            <a:r>
              <a:rPr sz="1800" dirty="0">
                <a:latin typeface="Palatino Linotype"/>
                <a:cs typeface="Palatino Linotype"/>
              </a:rPr>
              <a:t>Aquí</a:t>
            </a:r>
            <a:r>
              <a:rPr sz="1800" spc="5" dirty="0">
                <a:latin typeface="Palatino Linotype"/>
                <a:cs typeface="Palatino Linotype"/>
              </a:rPr>
              <a:t> </a:t>
            </a:r>
            <a:r>
              <a:rPr sz="1800" dirty="0">
                <a:latin typeface="Palatino Linotype"/>
                <a:cs typeface="Palatino Linotype"/>
              </a:rPr>
              <a:t>se</a:t>
            </a:r>
            <a:r>
              <a:rPr sz="1800" spc="5" dirty="0">
                <a:latin typeface="Palatino Linotype"/>
                <a:cs typeface="Palatino Linotype"/>
              </a:rPr>
              <a:t> </a:t>
            </a:r>
            <a:r>
              <a:rPr sz="1800" spc="-10" dirty="0">
                <a:latin typeface="Palatino Linotype"/>
                <a:cs typeface="Palatino Linotype"/>
              </a:rPr>
              <a:t>presentarán</a:t>
            </a:r>
            <a:r>
              <a:rPr sz="1800" spc="-5" dirty="0">
                <a:latin typeface="Palatino Linotype"/>
                <a:cs typeface="Palatino Linotype"/>
              </a:rPr>
              <a:t> algunas</a:t>
            </a:r>
            <a:r>
              <a:rPr sz="1800" dirty="0">
                <a:latin typeface="Palatino Linotype"/>
                <a:cs typeface="Palatino Linotype"/>
              </a:rPr>
              <a:t> de</a:t>
            </a:r>
            <a:r>
              <a:rPr sz="1800" spc="5" dirty="0">
                <a:latin typeface="Palatino Linotype"/>
                <a:cs typeface="Palatino Linotype"/>
              </a:rPr>
              <a:t> </a:t>
            </a:r>
            <a:r>
              <a:rPr sz="1800" spc="-10" dirty="0">
                <a:latin typeface="Palatino Linotype"/>
                <a:cs typeface="Palatino Linotype"/>
              </a:rPr>
              <a:t>las</a:t>
            </a:r>
            <a:r>
              <a:rPr sz="1800" spc="-5" dirty="0">
                <a:latin typeface="Palatino Linotype"/>
                <a:cs typeface="Palatino Linotype"/>
              </a:rPr>
              <a:t> </a:t>
            </a:r>
            <a:r>
              <a:rPr sz="1800" spc="-10" dirty="0">
                <a:latin typeface="Palatino Linotype"/>
                <a:cs typeface="Palatino Linotype"/>
              </a:rPr>
              <a:t>pruebas</a:t>
            </a:r>
            <a:r>
              <a:rPr sz="1800" spc="-5" dirty="0">
                <a:latin typeface="Palatino Linotype"/>
                <a:cs typeface="Palatino Linotype"/>
              </a:rPr>
              <a:t> que</a:t>
            </a:r>
            <a:r>
              <a:rPr sz="1800" dirty="0">
                <a:latin typeface="Palatino Linotype"/>
                <a:cs typeface="Palatino Linotype"/>
              </a:rPr>
              <a:t> </a:t>
            </a:r>
            <a:r>
              <a:rPr sz="1800" spc="-10" dirty="0">
                <a:latin typeface="Palatino Linotype"/>
                <a:cs typeface="Palatino Linotype"/>
              </a:rPr>
              <a:t>también</a:t>
            </a:r>
            <a:r>
              <a:rPr sz="1800" spc="-5" dirty="0">
                <a:latin typeface="Palatino Linotype"/>
                <a:cs typeface="Palatino Linotype"/>
              </a:rPr>
              <a:t> fueron </a:t>
            </a:r>
            <a:r>
              <a:rPr sz="1800" dirty="0">
                <a:latin typeface="Palatino Linotype"/>
                <a:cs typeface="Palatino Linotype"/>
              </a:rPr>
              <a:t> desarrolladas </a:t>
            </a:r>
            <a:r>
              <a:rPr sz="1800" spc="-5" dirty="0">
                <a:latin typeface="Palatino Linotype"/>
                <a:cs typeface="Palatino Linotype"/>
              </a:rPr>
              <a:t>para </a:t>
            </a:r>
            <a:r>
              <a:rPr sz="1800" dirty="0">
                <a:latin typeface="Palatino Linotype"/>
                <a:cs typeface="Palatino Linotype"/>
              </a:rPr>
              <a:t>el </a:t>
            </a:r>
            <a:r>
              <a:rPr sz="1800" spc="-10" dirty="0">
                <a:latin typeface="Palatino Linotype"/>
                <a:cs typeface="Palatino Linotype"/>
              </a:rPr>
              <a:t>D.C.A. </a:t>
            </a:r>
            <a:r>
              <a:rPr sz="1800" dirty="0">
                <a:latin typeface="Palatino Linotype"/>
                <a:cs typeface="Palatino Linotype"/>
              </a:rPr>
              <a:t>Los </a:t>
            </a:r>
            <a:r>
              <a:rPr sz="1800" spc="-5" dirty="0">
                <a:latin typeface="Palatino Linotype"/>
                <a:cs typeface="Palatino Linotype"/>
              </a:rPr>
              <a:t>supuestos </a:t>
            </a:r>
            <a:r>
              <a:rPr sz="1800" dirty="0">
                <a:latin typeface="Palatino Linotype"/>
                <a:cs typeface="Palatino Linotype"/>
              </a:rPr>
              <a:t>y </a:t>
            </a:r>
            <a:r>
              <a:rPr sz="1800" spc="-10" dirty="0">
                <a:latin typeface="Palatino Linotype"/>
                <a:cs typeface="Palatino Linotype"/>
              </a:rPr>
              <a:t>características </a:t>
            </a:r>
            <a:r>
              <a:rPr sz="1800" dirty="0">
                <a:latin typeface="Palatino Linotype"/>
                <a:cs typeface="Palatino Linotype"/>
              </a:rPr>
              <a:t>de </a:t>
            </a:r>
            <a:r>
              <a:rPr sz="1800" spc="-5" dirty="0">
                <a:latin typeface="Palatino Linotype"/>
                <a:cs typeface="Palatino Linotype"/>
              </a:rPr>
              <a:t>cada </a:t>
            </a:r>
            <a:r>
              <a:rPr sz="1800" dirty="0">
                <a:latin typeface="Palatino Linotype"/>
                <a:cs typeface="Palatino Linotype"/>
              </a:rPr>
              <a:t> </a:t>
            </a:r>
            <a:r>
              <a:rPr sz="1800" spc="-5" dirty="0">
                <a:latin typeface="Palatino Linotype"/>
                <a:cs typeface="Palatino Linotype"/>
              </a:rPr>
              <a:t>una </a:t>
            </a:r>
            <a:r>
              <a:rPr sz="1800" dirty="0">
                <a:latin typeface="Palatino Linotype"/>
                <a:cs typeface="Palatino Linotype"/>
              </a:rPr>
              <a:t>de las </a:t>
            </a:r>
            <a:r>
              <a:rPr sz="1800" spc="-10" dirty="0">
                <a:latin typeface="Palatino Linotype"/>
                <a:cs typeface="Palatino Linotype"/>
              </a:rPr>
              <a:t>prueba </a:t>
            </a:r>
            <a:r>
              <a:rPr sz="1800" dirty="0">
                <a:latin typeface="Palatino Linotype"/>
                <a:cs typeface="Palatino Linotype"/>
              </a:rPr>
              <a:t>son las </a:t>
            </a:r>
            <a:r>
              <a:rPr sz="1800" spc="-10" dirty="0">
                <a:latin typeface="Palatino Linotype"/>
                <a:cs typeface="Palatino Linotype"/>
              </a:rPr>
              <a:t>mismas. </a:t>
            </a:r>
            <a:r>
              <a:rPr sz="1800" dirty="0">
                <a:latin typeface="Palatino Linotype"/>
                <a:cs typeface="Palatino Linotype"/>
              </a:rPr>
              <a:t>A </a:t>
            </a:r>
            <a:r>
              <a:rPr sz="1800" spc="-5" dirty="0">
                <a:latin typeface="Palatino Linotype"/>
                <a:cs typeface="Palatino Linotype"/>
              </a:rPr>
              <a:t>continuación se presentan las </a:t>
            </a:r>
            <a:r>
              <a:rPr sz="1800" dirty="0">
                <a:latin typeface="Palatino Linotype"/>
                <a:cs typeface="Palatino Linotype"/>
              </a:rPr>
              <a:t> desviaciones </a:t>
            </a:r>
            <a:r>
              <a:rPr sz="1800" spc="-5" dirty="0">
                <a:latin typeface="Palatino Linotype"/>
                <a:cs typeface="Palatino Linotype"/>
              </a:rPr>
              <a:t>estándar </a:t>
            </a:r>
            <a:r>
              <a:rPr sz="1800" dirty="0">
                <a:latin typeface="Palatino Linotype"/>
                <a:cs typeface="Palatino Linotype"/>
              </a:rPr>
              <a:t>a </a:t>
            </a:r>
            <a:r>
              <a:rPr sz="1800" spc="-5" dirty="0">
                <a:latin typeface="Palatino Linotype"/>
                <a:cs typeface="Palatino Linotype"/>
              </a:rPr>
              <a:t>utilizar </a:t>
            </a:r>
            <a:r>
              <a:rPr sz="1800" dirty="0">
                <a:latin typeface="Palatino Linotype"/>
                <a:cs typeface="Palatino Linotype"/>
              </a:rPr>
              <a:t>en </a:t>
            </a:r>
            <a:r>
              <a:rPr sz="1800" spc="-5" dirty="0">
                <a:latin typeface="Palatino Linotype"/>
                <a:cs typeface="Palatino Linotype"/>
              </a:rPr>
              <a:t>cada </a:t>
            </a:r>
            <a:r>
              <a:rPr sz="1800" spc="-10" dirty="0">
                <a:latin typeface="Palatino Linotype"/>
                <a:cs typeface="Palatino Linotype"/>
              </a:rPr>
              <a:t>una </a:t>
            </a:r>
            <a:r>
              <a:rPr sz="1800" dirty="0">
                <a:latin typeface="Palatino Linotype"/>
                <a:cs typeface="Palatino Linotype"/>
              </a:rPr>
              <a:t>de </a:t>
            </a:r>
            <a:r>
              <a:rPr sz="1800" spc="-5" dirty="0">
                <a:latin typeface="Palatino Linotype"/>
                <a:cs typeface="Palatino Linotype"/>
              </a:rPr>
              <a:t>las pruebas (como </a:t>
            </a:r>
            <a:r>
              <a:rPr sz="1800" spc="-10" dirty="0">
                <a:latin typeface="Palatino Linotype"/>
                <a:cs typeface="Palatino Linotype"/>
              </a:rPr>
              <a:t>se </a:t>
            </a:r>
            <a:r>
              <a:rPr sz="1800" spc="-5" dirty="0">
                <a:latin typeface="Palatino Linotype"/>
                <a:cs typeface="Palatino Linotype"/>
              </a:rPr>
              <a:t> puede</a:t>
            </a:r>
            <a:r>
              <a:rPr sz="1800" dirty="0">
                <a:latin typeface="Palatino Linotype"/>
                <a:cs typeface="Palatino Linotype"/>
              </a:rPr>
              <a:t> </a:t>
            </a:r>
            <a:r>
              <a:rPr sz="1800" spc="-10" dirty="0">
                <a:latin typeface="Palatino Linotype"/>
                <a:cs typeface="Palatino Linotype"/>
              </a:rPr>
              <a:t>observar</a:t>
            </a:r>
            <a:r>
              <a:rPr sz="1800" spc="-5" dirty="0">
                <a:latin typeface="Palatino Linotype"/>
                <a:cs typeface="Palatino Linotype"/>
              </a:rPr>
              <a:t> </a:t>
            </a:r>
            <a:r>
              <a:rPr sz="1800" dirty="0">
                <a:latin typeface="Palatino Linotype"/>
                <a:cs typeface="Palatino Linotype"/>
              </a:rPr>
              <a:t>con</a:t>
            </a:r>
            <a:r>
              <a:rPr sz="1800" spc="5" dirty="0">
                <a:latin typeface="Palatino Linotype"/>
                <a:cs typeface="Palatino Linotype"/>
              </a:rPr>
              <a:t> </a:t>
            </a:r>
            <a:r>
              <a:rPr sz="1800" dirty="0">
                <a:latin typeface="Palatino Linotype"/>
                <a:cs typeface="Palatino Linotype"/>
              </a:rPr>
              <a:t>las</a:t>
            </a:r>
            <a:r>
              <a:rPr sz="1800" spc="5" dirty="0">
                <a:latin typeface="Palatino Linotype"/>
                <a:cs typeface="Palatino Linotype"/>
              </a:rPr>
              <a:t> </a:t>
            </a:r>
            <a:r>
              <a:rPr sz="1800" spc="-10" dirty="0">
                <a:latin typeface="Palatino Linotype"/>
                <a:cs typeface="Palatino Linotype"/>
              </a:rPr>
              <a:t>mismas</a:t>
            </a:r>
            <a:r>
              <a:rPr sz="1800" spc="-5" dirty="0">
                <a:latin typeface="Palatino Linotype"/>
                <a:cs typeface="Palatino Linotype"/>
              </a:rPr>
              <a:t> </a:t>
            </a:r>
            <a:r>
              <a:rPr sz="1800" spc="-10" dirty="0">
                <a:latin typeface="Palatino Linotype"/>
                <a:cs typeface="Palatino Linotype"/>
              </a:rPr>
              <a:t>expresiones</a:t>
            </a:r>
            <a:r>
              <a:rPr sz="1800" spc="-5" dirty="0">
                <a:latin typeface="Palatino Linotype"/>
                <a:cs typeface="Palatino Linotype"/>
              </a:rPr>
              <a:t> </a:t>
            </a:r>
            <a:r>
              <a:rPr sz="1800" dirty="0">
                <a:latin typeface="Palatino Linotype"/>
                <a:cs typeface="Palatino Linotype"/>
              </a:rPr>
              <a:t>de</a:t>
            </a:r>
            <a:r>
              <a:rPr sz="1800" spc="5" dirty="0">
                <a:latin typeface="Palatino Linotype"/>
                <a:cs typeface="Palatino Linotype"/>
              </a:rPr>
              <a:t> </a:t>
            </a:r>
            <a:r>
              <a:rPr sz="1800" spc="-5" dirty="0">
                <a:latin typeface="Palatino Linotype"/>
                <a:cs typeface="Palatino Linotype"/>
              </a:rPr>
              <a:t>las</a:t>
            </a:r>
            <a:r>
              <a:rPr sz="1800" dirty="0">
                <a:latin typeface="Palatino Linotype"/>
                <a:cs typeface="Palatino Linotype"/>
              </a:rPr>
              <a:t> </a:t>
            </a:r>
            <a:r>
              <a:rPr sz="1800" spc="-10" dirty="0">
                <a:latin typeface="Palatino Linotype"/>
                <a:cs typeface="Palatino Linotype"/>
              </a:rPr>
              <a:t>desviaciones </a:t>
            </a:r>
            <a:r>
              <a:rPr sz="1800" spc="-5" dirty="0">
                <a:latin typeface="Palatino Linotype"/>
                <a:cs typeface="Palatino Linotype"/>
              </a:rPr>
              <a:t> estándar</a:t>
            </a:r>
            <a:r>
              <a:rPr sz="1800" dirty="0">
                <a:latin typeface="Palatino Linotype"/>
                <a:cs typeface="Palatino Linotype"/>
              </a:rPr>
              <a:t> </a:t>
            </a:r>
            <a:r>
              <a:rPr sz="1800" spc="-5" dirty="0">
                <a:latin typeface="Palatino Linotype"/>
                <a:cs typeface="Palatino Linotype"/>
              </a:rPr>
              <a:t>para</a:t>
            </a:r>
            <a:r>
              <a:rPr sz="1800" dirty="0">
                <a:latin typeface="Palatino Linotype"/>
                <a:cs typeface="Palatino Linotype"/>
              </a:rPr>
              <a:t> cada</a:t>
            </a:r>
            <a:r>
              <a:rPr sz="1800" spc="5" dirty="0">
                <a:latin typeface="Palatino Linotype"/>
                <a:cs typeface="Palatino Linotype"/>
              </a:rPr>
              <a:t> </a:t>
            </a:r>
            <a:r>
              <a:rPr sz="1800" spc="-10" dirty="0">
                <a:latin typeface="Palatino Linotype"/>
                <a:cs typeface="Palatino Linotype"/>
              </a:rPr>
              <a:t>prueba</a:t>
            </a:r>
            <a:r>
              <a:rPr sz="1800" spc="-5" dirty="0">
                <a:latin typeface="Palatino Linotype"/>
                <a:cs typeface="Palatino Linotype"/>
              </a:rPr>
              <a:t> pero</a:t>
            </a:r>
            <a:r>
              <a:rPr sz="1800" dirty="0">
                <a:latin typeface="Palatino Linotype"/>
                <a:cs typeface="Palatino Linotype"/>
              </a:rPr>
              <a:t> </a:t>
            </a:r>
            <a:r>
              <a:rPr sz="1800" spc="-10" dirty="0">
                <a:latin typeface="Palatino Linotype"/>
                <a:cs typeface="Palatino Linotype"/>
              </a:rPr>
              <a:t>asumiendo</a:t>
            </a:r>
            <a:r>
              <a:rPr sz="1800" spc="-5" dirty="0">
                <a:latin typeface="Palatino Linotype"/>
                <a:cs typeface="Palatino Linotype"/>
              </a:rPr>
              <a:t> un</a:t>
            </a:r>
            <a:r>
              <a:rPr sz="1800" dirty="0">
                <a:latin typeface="Palatino Linotype"/>
                <a:cs typeface="Palatino Linotype"/>
              </a:rPr>
              <a:t> </a:t>
            </a:r>
            <a:r>
              <a:rPr sz="1800" spc="-10" dirty="0">
                <a:latin typeface="Palatino Linotype"/>
                <a:cs typeface="Palatino Linotype"/>
              </a:rPr>
              <a:t>DCA</a:t>
            </a:r>
            <a:r>
              <a:rPr sz="1800" spc="-5" dirty="0">
                <a:latin typeface="Palatino Linotype"/>
                <a:cs typeface="Palatino Linotype"/>
              </a:rPr>
              <a:t> </a:t>
            </a:r>
            <a:r>
              <a:rPr sz="1800" spc="-10" dirty="0">
                <a:latin typeface="Palatino Linotype"/>
                <a:cs typeface="Palatino Linotype"/>
              </a:rPr>
              <a:t>balanceado </a:t>
            </a:r>
            <a:r>
              <a:rPr sz="1800" spc="-5" dirty="0">
                <a:latin typeface="Palatino Linotype"/>
                <a:cs typeface="Palatino Linotype"/>
              </a:rPr>
              <a:t> </a:t>
            </a:r>
            <a:r>
              <a:rPr sz="1800" dirty="0">
                <a:latin typeface="Palatino Linotype"/>
                <a:cs typeface="Palatino Linotype"/>
              </a:rPr>
              <a:t>de</a:t>
            </a:r>
            <a:r>
              <a:rPr sz="1800" spc="-5" dirty="0">
                <a:latin typeface="Palatino Linotype"/>
                <a:cs typeface="Palatino Linotype"/>
              </a:rPr>
              <a:t>bi</a:t>
            </a:r>
            <a:r>
              <a:rPr sz="1800" spc="5" dirty="0">
                <a:latin typeface="Palatino Linotype"/>
                <a:cs typeface="Palatino Linotype"/>
              </a:rPr>
              <a:t>d</a:t>
            </a:r>
            <a:r>
              <a:rPr sz="1800" dirty="0">
                <a:latin typeface="Palatino Linotype"/>
                <a:cs typeface="Palatino Linotype"/>
              </a:rPr>
              <a:t>o</a:t>
            </a:r>
            <a:r>
              <a:rPr sz="1800" spc="-40" dirty="0">
                <a:latin typeface="Palatino Linotype"/>
                <a:cs typeface="Palatino Linotype"/>
              </a:rPr>
              <a:t> </a:t>
            </a:r>
            <a:r>
              <a:rPr sz="1800" dirty="0">
                <a:latin typeface="Palatino Linotype"/>
                <a:cs typeface="Palatino Linotype"/>
              </a:rPr>
              <a:t>a</a:t>
            </a:r>
            <a:r>
              <a:rPr sz="1800" spc="5" dirty="0">
                <a:latin typeface="Palatino Linotype"/>
                <a:cs typeface="Palatino Linotype"/>
              </a:rPr>
              <a:t> </a:t>
            </a:r>
            <a:r>
              <a:rPr sz="1800" spc="-5" dirty="0">
                <a:latin typeface="Palatino Linotype"/>
                <a:cs typeface="Palatino Linotype"/>
              </a:rPr>
              <a:t>qu</a:t>
            </a:r>
            <a:r>
              <a:rPr sz="1800" dirty="0">
                <a:latin typeface="Palatino Linotype"/>
                <a:cs typeface="Palatino Linotype"/>
              </a:rPr>
              <a:t>e</a:t>
            </a:r>
            <a:r>
              <a:rPr sz="1800" spc="-10" dirty="0">
                <a:latin typeface="Palatino Linotype"/>
                <a:cs typeface="Palatino Linotype"/>
              </a:rPr>
              <a:t> </a:t>
            </a:r>
            <a:r>
              <a:rPr sz="1800" dirty="0">
                <a:latin typeface="Palatino Linotype"/>
                <a:cs typeface="Palatino Linotype"/>
              </a:rPr>
              <a:t>el</a:t>
            </a:r>
            <a:r>
              <a:rPr sz="1800" spc="-5" dirty="0">
                <a:latin typeface="Palatino Linotype"/>
                <a:cs typeface="Palatino Linotype"/>
              </a:rPr>
              <a:t> </a:t>
            </a:r>
            <a:r>
              <a:rPr sz="1800" dirty="0">
                <a:latin typeface="Palatino Linotype"/>
                <a:cs typeface="Palatino Linotype"/>
              </a:rPr>
              <a:t>DBCA</a:t>
            </a:r>
            <a:r>
              <a:rPr sz="1800" spc="-114" dirty="0">
                <a:latin typeface="Palatino Linotype"/>
                <a:cs typeface="Palatino Linotype"/>
              </a:rPr>
              <a:t> </a:t>
            </a:r>
            <a:r>
              <a:rPr sz="1800" dirty="0">
                <a:latin typeface="Palatino Linotype"/>
                <a:cs typeface="Palatino Linotype"/>
              </a:rPr>
              <a:t>es</a:t>
            </a:r>
            <a:r>
              <a:rPr sz="1800" spc="-15" dirty="0">
                <a:latin typeface="Palatino Linotype"/>
                <a:cs typeface="Palatino Linotype"/>
              </a:rPr>
              <a:t> </a:t>
            </a:r>
            <a:r>
              <a:rPr sz="1800" dirty="0">
                <a:latin typeface="Palatino Linotype"/>
                <a:cs typeface="Palatino Linotype"/>
              </a:rPr>
              <a:t>co</a:t>
            </a:r>
            <a:r>
              <a:rPr sz="1800" spc="-10" dirty="0">
                <a:latin typeface="Palatino Linotype"/>
                <a:cs typeface="Palatino Linotype"/>
              </a:rPr>
              <a:t>m</a:t>
            </a:r>
            <a:r>
              <a:rPr sz="1800" spc="-5" dirty="0">
                <a:latin typeface="Palatino Linotype"/>
                <a:cs typeface="Palatino Linotype"/>
              </a:rPr>
              <a:t>plet</a:t>
            </a:r>
            <a:r>
              <a:rPr sz="1800" spc="5" dirty="0">
                <a:latin typeface="Palatino Linotype"/>
                <a:cs typeface="Palatino Linotype"/>
              </a:rPr>
              <a:t>o)</a:t>
            </a:r>
            <a:r>
              <a:rPr sz="1800" dirty="0">
                <a:latin typeface="Palatino Linotype"/>
                <a:cs typeface="Palatino Linotype"/>
              </a:rPr>
              <a:t>:</a:t>
            </a:r>
            <a:endParaRPr sz="1800">
              <a:latin typeface="Palatino Linotype"/>
              <a:cs typeface="Palatino Linotype"/>
            </a:endParaRPr>
          </a:p>
        </p:txBody>
      </p:sp>
      <p:pic>
        <p:nvPicPr>
          <p:cNvPr id="3" name="object 3"/>
          <p:cNvPicPr/>
          <p:nvPr/>
        </p:nvPicPr>
        <p:blipFill rotWithShape="1">
          <a:blip r:embed="rId2" cstate="print"/>
          <a:srcRect t="49967" b="25983"/>
          <a:stretch/>
        </p:blipFill>
        <p:spPr>
          <a:xfrm>
            <a:off x="2396236" y="4658261"/>
            <a:ext cx="4197096" cy="550165"/>
          </a:xfrm>
          <a:prstGeom prst="rect">
            <a:avLst/>
          </a:prstGeom>
        </p:spPr>
      </p:pic>
      <p:sp>
        <p:nvSpPr>
          <p:cNvPr id="4" name="object 4"/>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570738"/>
            <a:ext cx="2206625" cy="513715"/>
          </a:xfrm>
          <a:prstGeom prst="rect">
            <a:avLst/>
          </a:prstGeom>
        </p:spPr>
        <p:txBody>
          <a:bodyPr vert="horz" wrap="square" lIns="0" tIns="13335" rIns="0" bIns="0" rtlCol="0">
            <a:spAutoFit/>
          </a:bodyPr>
          <a:lstStyle/>
          <a:p>
            <a:pPr marL="12700">
              <a:lnSpc>
                <a:spcPct val="100000"/>
              </a:lnSpc>
              <a:spcBef>
                <a:spcPts val="105"/>
              </a:spcBef>
            </a:pPr>
            <a:r>
              <a:rPr spc="165" dirty="0"/>
              <a:t>Aplicación</a:t>
            </a:r>
          </a:p>
        </p:txBody>
      </p:sp>
      <p:sp>
        <p:nvSpPr>
          <p:cNvPr id="12" name="object 12"/>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535635" y="1232408"/>
            <a:ext cx="8057515" cy="360680"/>
          </a:xfrm>
          <a:prstGeom prst="rect">
            <a:avLst/>
          </a:prstGeom>
        </p:spPr>
        <p:txBody>
          <a:bodyPr vert="horz" wrap="square" lIns="0" tIns="12065" rIns="0" bIns="0" rtlCol="0">
            <a:spAutoFit/>
          </a:bodyPr>
          <a:lstStyle/>
          <a:p>
            <a:pPr marL="12700">
              <a:lnSpc>
                <a:spcPct val="100000"/>
              </a:lnSpc>
              <a:spcBef>
                <a:spcPts val="95"/>
              </a:spcBef>
              <a:tabLst>
                <a:tab pos="286385" algn="l"/>
                <a:tab pos="1147445" algn="l"/>
                <a:tab pos="3319779" algn="l"/>
                <a:tab pos="4391025" algn="l"/>
                <a:tab pos="5995035" algn="l"/>
                <a:tab pos="7439659" algn="l"/>
              </a:tabLst>
            </a:pPr>
            <a:r>
              <a:rPr sz="1650" dirty="0">
                <a:solidFill>
                  <a:srgbClr val="92C500"/>
                </a:solidFill>
                <a:latin typeface="Cambria Math"/>
                <a:cs typeface="Cambria Math"/>
              </a:rPr>
              <a:t>⦁	</a:t>
            </a:r>
            <a:r>
              <a:rPr sz="2200" spc="235" dirty="0">
                <a:latin typeface="Cambria"/>
                <a:cs typeface="Cambria"/>
              </a:rPr>
              <a:t>U</a:t>
            </a:r>
            <a:r>
              <a:rPr sz="2200" spc="229" dirty="0">
                <a:latin typeface="Cambria"/>
                <a:cs typeface="Cambria"/>
              </a:rPr>
              <a:t>n</a:t>
            </a:r>
            <a:r>
              <a:rPr sz="2200" spc="-5" dirty="0">
                <a:latin typeface="Cambria"/>
                <a:cs typeface="Cambria"/>
              </a:rPr>
              <a:t>a</a:t>
            </a:r>
            <a:r>
              <a:rPr sz="2200" dirty="0">
                <a:latin typeface="Cambria"/>
                <a:cs typeface="Cambria"/>
              </a:rPr>
              <a:t>	</a:t>
            </a:r>
            <a:r>
              <a:rPr sz="2200" spc="70" dirty="0">
                <a:latin typeface="Cambria"/>
                <a:cs typeface="Cambria"/>
              </a:rPr>
              <a:t>f</a:t>
            </a:r>
            <a:r>
              <a:rPr sz="2200" spc="75" dirty="0">
                <a:latin typeface="Cambria"/>
                <a:cs typeface="Cambria"/>
              </a:rPr>
              <a:t>i</a:t>
            </a:r>
            <a:r>
              <a:rPr sz="2200" spc="80" dirty="0">
                <a:latin typeface="Cambria"/>
                <a:cs typeface="Cambria"/>
              </a:rPr>
              <a:t>s</a:t>
            </a:r>
            <a:r>
              <a:rPr sz="2200" spc="85" dirty="0">
                <a:latin typeface="Cambria"/>
                <a:cs typeface="Cambria"/>
              </a:rPr>
              <a:t>i</a:t>
            </a:r>
            <a:r>
              <a:rPr sz="2200" spc="70" dirty="0">
                <a:latin typeface="Cambria"/>
                <a:cs typeface="Cambria"/>
              </a:rPr>
              <a:t>o</a:t>
            </a:r>
            <a:r>
              <a:rPr sz="2200" spc="50" dirty="0">
                <a:latin typeface="Cambria"/>
                <a:cs typeface="Cambria"/>
              </a:rPr>
              <a:t>t</a:t>
            </a:r>
            <a:r>
              <a:rPr sz="2200" spc="70" dirty="0">
                <a:latin typeface="Cambria"/>
                <a:cs typeface="Cambria"/>
              </a:rPr>
              <a:t>e</a:t>
            </a:r>
            <a:r>
              <a:rPr sz="2200" spc="40" dirty="0">
                <a:latin typeface="Cambria"/>
                <a:cs typeface="Cambria"/>
              </a:rPr>
              <a:t>r</a:t>
            </a:r>
            <a:r>
              <a:rPr sz="2200" spc="95" dirty="0">
                <a:latin typeface="Cambria"/>
                <a:cs typeface="Cambria"/>
              </a:rPr>
              <a:t>a</a:t>
            </a:r>
            <a:r>
              <a:rPr sz="2200" spc="114" dirty="0">
                <a:latin typeface="Cambria"/>
                <a:cs typeface="Cambria"/>
              </a:rPr>
              <a:t>p</a:t>
            </a:r>
            <a:r>
              <a:rPr sz="2200" spc="60" dirty="0">
                <a:latin typeface="Cambria"/>
                <a:cs typeface="Cambria"/>
              </a:rPr>
              <a:t>e</a:t>
            </a:r>
            <a:r>
              <a:rPr sz="2200" spc="170" dirty="0">
                <a:latin typeface="Cambria"/>
                <a:cs typeface="Cambria"/>
              </a:rPr>
              <a:t>u</a:t>
            </a:r>
            <a:r>
              <a:rPr sz="2200" spc="175" dirty="0">
                <a:latin typeface="Cambria"/>
                <a:cs typeface="Cambria"/>
              </a:rPr>
              <a:t>t</a:t>
            </a:r>
            <a:r>
              <a:rPr sz="2200" spc="-5" dirty="0">
                <a:latin typeface="Cambria"/>
                <a:cs typeface="Cambria"/>
              </a:rPr>
              <a:t>a</a:t>
            </a:r>
            <a:r>
              <a:rPr sz="2200" dirty="0">
                <a:latin typeface="Cambria"/>
                <a:cs typeface="Cambria"/>
              </a:rPr>
              <a:t>	</a:t>
            </a:r>
            <a:r>
              <a:rPr sz="2200" spc="130" dirty="0">
                <a:latin typeface="Cambria"/>
                <a:cs typeface="Cambria"/>
              </a:rPr>
              <a:t>d</a:t>
            </a:r>
            <a:r>
              <a:rPr sz="2200" spc="120" dirty="0">
                <a:latin typeface="Cambria"/>
                <a:cs typeface="Cambria"/>
              </a:rPr>
              <a:t>e</a:t>
            </a:r>
            <a:r>
              <a:rPr sz="2200" spc="114" dirty="0">
                <a:latin typeface="Cambria"/>
                <a:cs typeface="Cambria"/>
              </a:rPr>
              <a:t>s</a:t>
            </a:r>
            <a:r>
              <a:rPr sz="2200" spc="125" dirty="0">
                <a:latin typeface="Cambria"/>
                <a:cs typeface="Cambria"/>
              </a:rPr>
              <a:t>e</a:t>
            </a:r>
            <a:r>
              <a:rPr sz="2200" spc="-5" dirty="0">
                <a:latin typeface="Cambria"/>
                <a:cs typeface="Cambria"/>
              </a:rPr>
              <a:t>a</a:t>
            </a:r>
            <a:r>
              <a:rPr sz="2200" dirty="0">
                <a:latin typeface="Cambria"/>
                <a:cs typeface="Cambria"/>
              </a:rPr>
              <a:t>	</a:t>
            </a:r>
            <a:r>
              <a:rPr sz="2200" spc="175" dirty="0">
                <a:latin typeface="Cambria"/>
                <a:cs typeface="Cambria"/>
              </a:rPr>
              <a:t>c</a:t>
            </a:r>
            <a:r>
              <a:rPr sz="2200" spc="120" dirty="0">
                <a:latin typeface="Cambria"/>
                <a:cs typeface="Cambria"/>
              </a:rPr>
              <a:t>om</a:t>
            </a:r>
            <a:r>
              <a:rPr sz="2200" spc="125" dirty="0">
                <a:latin typeface="Cambria"/>
                <a:cs typeface="Cambria"/>
              </a:rPr>
              <a:t>p</a:t>
            </a:r>
            <a:r>
              <a:rPr sz="2200" spc="114" dirty="0">
                <a:latin typeface="Cambria"/>
                <a:cs typeface="Cambria"/>
              </a:rPr>
              <a:t>a</a:t>
            </a:r>
            <a:r>
              <a:rPr sz="2200" spc="90" dirty="0">
                <a:latin typeface="Cambria"/>
                <a:cs typeface="Cambria"/>
              </a:rPr>
              <a:t>r</a:t>
            </a:r>
            <a:r>
              <a:rPr sz="2200" spc="135" dirty="0">
                <a:latin typeface="Cambria"/>
                <a:cs typeface="Cambria"/>
              </a:rPr>
              <a:t>a</a:t>
            </a:r>
            <a:r>
              <a:rPr sz="2200" spc="-5" dirty="0">
                <a:latin typeface="Cambria"/>
                <a:cs typeface="Cambria"/>
              </a:rPr>
              <a:t>r</a:t>
            </a:r>
            <a:r>
              <a:rPr sz="2200" dirty="0">
                <a:latin typeface="Cambria"/>
                <a:cs typeface="Cambria"/>
              </a:rPr>
              <a:t>	</a:t>
            </a:r>
            <a:r>
              <a:rPr sz="2200" spc="145" dirty="0">
                <a:latin typeface="Cambria"/>
                <a:cs typeface="Cambria"/>
              </a:rPr>
              <a:t>mé</a:t>
            </a:r>
            <a:r>
              <a:rPr sz="2200" spc="55" dirty="0">
                <a:latin typeface="Cambria"/>
                <a:cs typeface="Cambria"/>
              </a:rPr>
              <a:t>t</a:t>
            </a:r>
            <a:r>
              <a:rPr sz="2200" spc="75" dirty="0">
                <a:latin typeface="Cambria"/>
                <a:cs typeface="Cambria"/>
              </a:rPr>
              <a:t>o</a:t>
            </a:r>
            <a:r>
              <a:rPr sz="2200" spc="80" dirty="0">
                <a:latin typeface="Cambria"/>
                <a:cs typeface="Cambria"/>
              </a:rPr>
              <a:t>d</a:t>
            </a:r>
            <a:r>
              <a:rPr sz="2200" spc="75" dirty="0">
                <a:latin typeface="Cambria"/>
                <a:cs typeface="Cambria"/>
              </a:rPr>
              <a:t>o</a:t>
            </a:r>
            <a:r>
              <a:rPr sz="2200" spc="-5" dirty="0">
                <a:latin typeface="Cambria"/>
                <a:cs typeface="Cambria"/>
              </a:rPr>
              <a:t>s</a:t>
            </a:r>
            <a:r>
              <a:rPr sz="2200" dirty="0">
                <a:latin typeface="Cambria"/>
                <a:cs typeface="Cambria"/>
              </a:rPr>
              <a:t>	</a:t>
            </a:r>
            <a:r>
              <a:rPr sz="2200" spc="165" dirty="0">
                <a:latin typeface="Cambria"/>
                <a:cs typeface="Cambria"/>
              </a:rPr>
              <a:t>p</a:t>
            </a:r>
            <a:r>
              <a:rPr sz="2200" spc="130" dirty="0">
                <a:latin typeface="Cambria"/>
                <a:cs typeface="Cambria"/>
              </a:rPr>
              <a:t>a</a:t>
            </a:r>
            <a:r>
              <a:rPr sz="2200" spc="80" dirty="0">
                <a:latin typeface="Cambria"/>
                <a:cs typeface="Cambria"/>
              </a:rPr>
              <a:t>ra</a:t>
            </a:r>
            <a:endParaRPr sz="2200">
              <a:latin typeface="Cambria"/>
              <a:cs typeface="Cambria"/>
            </a:endParaRPr>
          </a:p>
        </p:txBody>
      </p:sp>
      <p:sp>
        <p:nvSpPr>
          <p:cNvPr id="4" name="object 4"/>
          <p:cNvSpPr txBox="1"/>
          <p:nvPr/>
        </p:nvSpPr>
        <p:spPr>
          <a:xfrm>
            <a:off x="5040248" y="1567434"/>
            <a:ext cx="509270" cy="360680"/>
          </a:xfrm>
          <a:prstGeom prst="rect">
            <a:avLst/>
          </a:prstGeom>
        </p:spPr>
        <p:txBody>
          <a:bodyPr vert="horz" wrap="square" lIns="0" tIns="12065" rIns="0" bIns="0" rtlCol="0">
            <a:spAutoFit/>
          </a:bodyPr>
          <a:lstStyle/>
          <a:p>
            <a:pPr marL="12700">
              <a:lnSpc>
                <a:spcPct val="100000"/>
              </a:lnSpc>
              <a:spcBef>
                <a:spcPts val="95"/>
              </a:spcBef>
            </a:pPr>
            <a:r>
              <a:rPr sz="2200" spc="254" dirty="0">
                <a:latin typeface="Cambria"/>
                <a:cs typeface="Cambria"/>
              </a:rPr>
              <a:t>u</a:t>
            </a:r>
            <a:r>
              <a:rPr sz="2200" spc="215" dirty="0">
                <a:latin typeface="Cambria"/>
                <a:cs typeface="Cambria"/>
              </a:rPr>
              <a:t>s</a:t>
            </a:r>
            <a:r>
              <a:rPr sz="2200" spc="-5" dirty="0">
                <a:latin typeface="Cambria"/>
                <a:cs typeface="Cambria"/>
              </a:rPr>
              <a:t>o</a:t>
            </a:r>
            <a:endParaRPr sz="2200">
              <a:latin typeface="Cambria"/>
              <a:cs typeface="Cambria"/>
            </a:endParaRPr>
          </a:p>
        </p:txBody>
      </p:sp>
      <p:sp>
        <p:nvSpPr>
          <p:cNvPr id="5" name="object 5"/>
          <p:cNvSpPr txBox="1"/>
          <p:nvPr/>
        </p:nvSpPr>
        <p:spPr>
          <a:xfrm>
            <a:off x="5731002" y="1567434"/>
            <a:ext cx="2852420" cy="695960"/>
          </a:xfrm>
          <a:prstGeom prst="rect">
            <a:avLst/>
          </a:prstGeom>
        </p:spPr>
        <p:txBody>
          <a:bodyPr vert="horz" wrap="square" lIns="0" tIns="12065" rIns="0" bIns="0" rtlCol="0">
            <a:spAutoFit/>
          </a:bodyPr>
          <a:lstStyle/>
          <a:p>
            <a:pPr marL="12700" marR="5080" indent="15240">
              <a:lnSpc>
                <a:spcPct val="100000"/>
              </a:lnSpc>
              <a:spcBef>
                <a:spcPts val="95"/>
              </a:spcBef>
              <a:tabLst>
                <a:tab pos="561340" algn="l"/>
                <a:tab pos="1149985" algn="l"/>
              </a:tabLst>
            </a:pPr>
            <a:r>
              <a:rPr sz="2200" spc="105" dirty="0">
                <a:latin typeface="Cambria"/>
                <a:cs typeface="Cambria"/>
              </a:rPr>
              <a:t>d</a:t>
            </a:r>
            <a:r>
              <a:rPr sz="2200" spc="-5" dirty="0">
                <a:latin typeface="Cambria"/>
                <a:cs typeface="Cambria"/>
              </a:rPr>
              <a:t>e</a:t>
            </a:r>
            <a:r>
              <a:rPr sz="2200" dirty="0">
                <a:latin typeface="Cambria"/>
                <a:cs typeface="Cambria"/>
              </a:rPr>
              <a:t>	</a:t>
            </a:r>
            <a:r>
              <a:rPr sz="2200" spc="229" dirty="0">
                <a:latin typeface="Cambria"/>
                <a:cs typeface="Cambria"/>
              </a:rPr>
              <a:t>u</a:t>
            </a:r>
            <a:r>
              <a:rPr sz="2200" spc="-5" dirty="0">
                <a:latin typeface="Cambria"/>
                <a:cs typeface="Cambria"/>
              </a:rPr>
              <a:t>n</a:t>
            </a:r>
            <a:r>
              <a:rPr sz="2200" dirty="0">
                <a:latin typeface="Cambria"/>
                <a:cs typeface="Cambria"/>
              </a:rPr>
              <a:t>	</a:t>
            </a:r>
            <a:r>
              <a:rPr sz="2200" spc="130" dirty="0">
                <a:latin typeface="Cambria"/>
                <a:cs typeface="Cambria"/>
              </a:rPr>
              <a:t>d</a:t>
            </a:r>
            <a:r>
              <a:rPr sz="2200" spc="75" dirty="0">
                <a:latin typeface="Cambria"/>
                <a:cs typeface="Cambria"/>
              </a:rPr>
              <a:t>e</a:t>
            </a:r>
            <a:r>
              <a:rPr sz="2200" spc="40" dirty="0">
                <a:latin typeface="Cambria"/>
                <a:cs typeface="Cambria"/>
              </a:rPr>
              <a:t>t</a:t>
            </a:r>
            <a:r>
              <a:rPr sz="2200" spc="120" dirty="0">
                <a:latin typeface="Cambria"/>
                <a:cs typeface="Cambria"/>
              </a:rPr>
              <a:t>e</a:t>
            </a:r>
            <a:r>
              <a:rPr sz="2200" spc="125" dirty="0">
                <a:latin typeface="Cambria"/>
                <a:cs typeface="Cambria"/>
              </a:rPr>
              <a:t>r</a:t>
            </a:r>
            <a:r>
              <a:rPr sz="2200" spc="120" dirty="0">
                <a:latin typeface="Cambria"/>
                <a:cs typeface="Cambria"/>
              </a:rPr>
              <a:t>m</a:t>
            </a:r>
            <a:r>
              <a:rPr sz="2200" spc="125" dirty="0">
                <a:latin typeface="Cambria"/>
                <a:cs typeface="Cambria"/>
              </a:rPr>
              <a:t>i</a:t>
            </a:r>
            <a:r>
              <a:rPr sz="2200" spc="120" dirty="0">
                <a:latin typeface="Cambria"/>
                <a:cs typeface="Cambria"/>
              </a:rPr>
              <a:t>n</a:t>
            </a:r>
            <a:r>
              <a:rPr sz="2200" spc="114" dirty="0">
                <a:latin typeface="Cambria"/>
                <a:cs typeface="Cambria"/>
              </a:rPr>
              <a:t>a</a:t>
            </a:r>
            <a:r>
              <a:rPr sz="2200" spc="125" dirty="0">
                <a:latin typeface="Cambria"/>
                <a:cs typeface="Cambria"/>
              </a:rPr>
              <a:t>d</a:t>
            </a:r>
            <a:r>
              <a:rPr sz="2200" spc="-5" dirty="0">
                <a:latin typeface="Cambria"/>
                <a:cs typeface="Cambria"/>
              </a:rPr>
              <a:t>o  </a:t>
            </a:r>
            <a:r>
              <a:rPr sz="2200" spc="110" dirty="0">
                <a:latin typeface="Cambria"/>
                <a:cs typeface="Cambria"/>
              </a:rPr>
              <a:t>que</a:t>
            </a:r>
            <a:endParaRPr sz="2200">
              <a:latin typeface="Cambria"/>
              <a:cs typeface="Cambria"/>
            </a:endParaRPr>
          </a:p>
        </p:txBody>
      </p:sp>
      <p:sp>
        <p:nvSpPr>
          <p:cNvPr id="6" name="object 6"/>
          <p:cNvSpPr txBox="1"/>
          <p:nvPr/>
        </p:nvSpPr>
        <p:spPr>
          <a:xfrm>
            <a:off x="6493002" y="1902713"/>
            <a:ext cx="2113280" cy="360680"/>
          </a:xfrm>
          <a:prstGeom prst="rect">
            <a:avLst/>
          </a:prstGeom>
        </p:spPr>
        <p:txBody>
          <a:bodyPr vert="horz" wrap="square" lIns="0" tIns="12065" rIns="0" bIns="0" rtlCol="0">
            <a:spAutoFit/>
          </a:bodyPr>
          <a:lstStyle/>
          <a:p>
            <a:pPr marL="12700">
              <a:lnSpc>
                <a:spcPct val="100000"/>
              </a:lnSpc>
              <a:spcBef>
                <a:spcPts val="95"/>
              </a:spcBef>
              <a:tabLst>
                <a:tab pos="524510" algn="l"/>
                <a:tab pos="1783714" algn="l"/>
              </a:tabLst>
            </a:pPr>
            <a:r>
              <a:rPr sz="2200" spc="130" dirty="0">
                <a:latin typeface="Cambria"/>
                <a:cs typeface="Cambria"/>
              </a:rPr>
              <a:t>l</a:t>
            </a:r>
            <a:r>
              <a:rPr sz="2200" spc="-5" dirty="0">
                <a:latin typeface="Cambria"/>
                <a:cs typeface="Cambria"/>
              </a:rPr>
              <a:t>a</a:t>
            </a:r>
            <a:r>
              <a:rPr sz="2200" dirty="0">
                <a:latin typeface="Cambria"/>
                <a:cs typeface="Cambria"/>
              </a:rPr>
              <a:t>	</a:t>
            </a:r>
            <a:r>
              <a:rPr sz="2200" spc="55" dirty="0">
                <a:latin typeface="Cambria"/>
                <a:cs typeface="Cambria"/>
              </a:rPr>
              <a:t>r</a:t>
            </a:r>
            <a:r>
              <a:rPr sz="2200" spc="80" dirty="0">
                <a:latin typeface="Cambria"/>
                <a:cs typeface="Cambria"/>
              </a:rPr>
              <a:t>a</a:t>
            </a:r>
            <a:r>
              <a:rPr sz="2200" spc="90" dirty="0">
                <a:latin typeface="Cambria"/>
                <a:cs typeface="Cambria"/>
              </a:rPr>
              <a:t>p</a:t>
            </a:r>
            <a:r>
              <a:rPr sz="2200" spc="85" dirty="0">
                <a:latin typeface="Cambria"/>
                <a:cs typeface="Cambria"/>
              </a:rPr>
              <a:t>i</a:t>
            </a:r>
            <a:r>
              <a:rPr sz="2200" spc="90" dirty="0">
                <a:latin typeface="Cambria"/>
                <a:cs typeface="Cambria"/>
              </a:rPr>
              <a:t>d</a:t>
            </a:r>
            <a:r>
              <a:rPr sz="2200" spc="85" dirty="0">
                <a:latin typeface="Cambria"/>
                <a:cs typeface="Cambria"/>
              </a:rPr>
              <a:t>e</a:t>
            </a:r>
            <a:r>
              <a:rPr sz="2200" spc="-5" dirty="0">
                <a:latin typeface="Cambria"/>
                <a:cs typeface="Cambria"/>
              </a:rPr>
              <a:t>z</a:t>
            </a:r>
            <a:r>
              <a:rPr sz="2200" dirty="0">
                <a:latin typeface="Cambria"/>
                <a:cs typeface="Cambria"/>
              </a:rPr>
              <a:t>	</a:t>
            </a:r>
            <a:r>
              <a:rPr sz="2200" spc="95" dirty="0">
                <a:latin typeface="Cambria"/>
                <a:cs typeface="Cambria"/>
              </a:rPr>
              <a:t>de</a:t>
            </a:r>
            <a:endParaRPr sz="2200">
              <a:latin typeface="Cambria"/>
              <a:cs typeface="Cambria"/>
            </a:endParaRPr>
          </a:p>
        </p:txBody>
      </p:sp>
      <p:sp>
        <p:nvSpPr>
          <p:cNvPr id="7" name="object 7"/>
          <p:cNvSpPr txBox="1"/>
          <p:nvPr/>
        </p:nvSpPr>
        <p:spPr>
          <a:xfrm>
            <a:off x="810259" y="1567434"/>
            <a:ext cx="4032885" cy="360680"/>
          </a:xfrm>
          <a:prstGeom prst="rect">
            <a:avLst/>
          </a:prstGeom>
        </p:spPr>
        <p:txBody>
          <a:bodyPr vert="horz" wrap="square" lIns="0" tIns="12065" rIns="0" bIns="0" rtlCol="0">
            <a:spAutoFit/>
          </a:bodyPr>
          <a:lstStyle/>
          <a:p>
            <a:pPr marL="12700">
              <a:lnSpc>
                <a:spcPct val="100000"/>
              </a:lnSpc>
              <a:spcBef>
                <a:spcPts val="95"/>
              </a:spcBef>
              <a:tabLst>
                <a:tab pos="1426845" algn="l"/>
                <a:tab pos="1692275" algn="l"/>
                <a:tab pos="2291080" algn="l"/>
                <a:tab pos="3798570" algn="l"/>
              </a:tabLst>
            </a:pPr>
            <a:r>
              <a:rPr sz="2200" spc="130" dirty="0">
                <a:latin typeface="Cambria"/>
                <a:cs typeface="Cambria"/>
              </a:rPr>
              <a:t>e</a:t>
            </a:r>
            <a:r>
              <a:rPr sz="2200" spc="135" dirty="0">
                <a:latin typeface="Cambria"/>
                <a:cs typeface="Cambria"/>
              </a:rPr>
              <a:t>n</a:t>
            </a:r>
            <a:r>
              <a:rPr sz="2200" spc="150" dirty="0">
                <a:latin typeface="Cambria"/>
                <a:cs typeface="Cambria"/>
              </a:rPr>
              <a:t>s</a:t>
            </a:r>
            <a:r>
              <a:rPr sz="2200" spc="130" dirty="0">
                <a:latin typeface="Cambria"/>
                <a:cs typeface="Cambria"/>
              </a:rPr>
              <a:t>e</a:t>
            </a:r>
            <a:r>
              <a:rPr sz="2200" spc="145" dirty="0">
                <a:latin typeface="Cambria"/>
                <a:cs typeface="Cambria"/>
              </a:rPr>
              <a:t>ñ</a:t>
            </a:r>
            <a:r>
              <a:rPr sz="2200" spc="130" dirty="0">
                <a:latin typeface="Cambria"/>
                <a:cs typeface="Cambria"/>
              </a:rPr>
              <a:t>a</a:t>
            </a:r>
            <a:r>
              <a:rPr sz="2200" spc="-5" dirty="0">
                <a:latin typeface="Cambria"/>
                <a:cs typeface="Cambria"/>
              </a:rPr>
              <a:t>r</a:t>
            </a:r>
            <a:r>
              <a:rPr sz="2200" dirty="0">
                <a:latin typeface="Cambria"/>
                <a:cs typeface="Cambria"/>
              </a:rPr>
              <a:t>	</a:t>
            </a:r>
            <a:r>
              <a:rPr sz="2200" spc="-5" dirty="0">
                <a:latin typeface="Cambria"/>
                <a:cs typeface="Cambria"/>
              </a:rPr>
              <a:t>a</a:t>
            </a:r>
            <a:r>
              <a:rPr sz="2200" dirty="0">
                <a:latin typeface="Cambria"/>
                <a:cs typeface="Cambria"/>
              </a:rPr>
              <a:t>	</a:t>
            </a:r>
            <a:r>
              <a:rPr sz="2200" spc="100" dirty="0">
                <a:latin typeface="Cambria"/>
                <a:cs typeface="Cambria"/>
              </a:rPr>
              <a:t>l</a:t>
            </a:r>
            <a:r>
              <a:rPr sz="2200" spc="95" dirty="0">
                <a:latin typeface="Cambria"/>
                <a:cs typeface="Cambria"/>
              </a:rPr>
              <a:t>o</a:t>
            </a:r>
            <a:r>
              <a:rPr sz="2200" spc="-5" dirty="0">
                <a:latin typeface="Cambria"/>
                <a:cs typeface="Cambria"/>
              </a:rPr>
              <a:t>s</a:t>
            </a:r>
            <a:r>
              <a:rPr sz="2200" dirty="0">
                <a:latin typeface="Cambria"/>
                <a:cs typeface="Cambria"/>
              </a:rPr>
              <a:t>	</a:t>
            </a:r>
            <a:r>
              <a:rPr sz="2200" spc="114" dirty="0">
                <a:latin typeface="Cambria"/>
                <a:cs typeface="Cambria"/>
              </a:rPr>
              <a:t>p</a:t>
            </a:r>
            <a:r>
              <a:rPr sz="2200" spc="190" dirty="0">
                <a:latin typeface="Cambria"/>
                <a:cs typeface="Cambria"/>
              </a:rPr>
              <a:t>a</a:t>
            </a:r>
            <a:r>
              <a:rPr sz="2200" spc="130" dirty="0">
                <a:latin typeface="Cambria"/>
                <a:cs typeface="Cambria"/>
              </a:rPr>
              <a:t>c</a:t>
            </a:r>
            <a:r>
              <a:rPr sz="2200" spc="80" dirty="0">
                <a:latin typeface="Cambria"/>
                <a:cs typeface="Cambria"/>
              </a:rPr>
              <a:t>i</a:t>
            </a:r>
            <a:r>
              <a:rPr sz="2200" spc="60" dirty="0">
                <a:latin typeface="Cambria"/>
                <a:cs typeface="Cambria"/>
              </a:rPr>
              <a:t>e</a:t>
            </a:r>
            <a:r>
              <a:rPr sz="2200" spc="135" dirty="0">
                <a:latin typeface="Cambria"/>
                <a:cs typeface="Cambria"/>
              </a:rPr>
              <a:t>n</a:t>
            </a:r>
            <a:r>
              <a:rPr sz="2200" spc="110" dirty="0">
                <a:latin typeface="Cambria"/>
                <a:cs typeface="Cambria"/>
              </a:rPr>
              <a:t>t</a:t>
            </a:r>
            <a:r>
              <a:rPr sz="2200" spc="140" dirty="0">
                <a:latin typeface="Cambria"/>
                <a:cs typeface="Cambria"/>
              </a:rPr>
              <a:t>e</a:t>
            </a:r>
            <a:r>
              <a:rPr sz="2200" spc="-5" dirty="0">
                <a:latin typeface="Cambria"/>
                <a:cs typeface="Cambria"/>
              </a:rPr>
              <a:t>s</a:t>
            </a:r>
            <a:r>
              <a:rPr sz="2200" dirty="0">
                <a:latin typeface="Cambria"/>
                <a:cs typeface="Cambria"/>
              </a:rPr>
              <a:t>	</a:t>
            </a:r>
            <a:r>
              <a:rPr sz="2200" spc="60" dirty="0">
                <a:latin typeface="Cambria"/>
                <a:cs typeface="Cambria"/>
              </a:rPr>
              <a:t>e</a:t>
            </a:r>
            <a:r>
              <a:rPr sz="2200" spc="-5" dirty="0">
                <a:latin typeface="Cambria"/>
                <a:cs typeface="Cambria"/>
              </a:rPr>
              <a:t>l</a:t>
            </a:r>
            <a:endParaRPr sz="2200">
              <a:latin typeface="Cambria"/>
              <a:cs typeface="Cambria"/>
            </a:endParaRPr>
          </a:p>
        </p:txBody>
      </p:sp>
      <p:sp>
        <p:nvSpPr>
          <p:cNvPr id="8" name="object 8"/>
          <p:cNvSpPr txBox="1"/>
          <p:nvPr/>
        </p:nvSpPr>
        <p:spPr>
          <a:xfrm>
            <a:off x="4642484" y="1902917"/>
            <a:ext cx="823594" cy="360680"/>
          </a:xfrm>
          <a:prstGeom prst="rect">
            <a:avLst/>
          </a:prstGeom>
        </p:spPr>
        <p:txBody>
          <a:bodyPr vert="horz" wrap="square" lIns="0" tIns="12065" rIns="0" bIns="0" rtlCol="0">
            <a:spAutoFit/>
          </a:bodyPr>
          <a:lstStyle/>
          <a:p>
            <a:pPr marL="12700">
              <a:lnSpc>
                <a:spcPct val="100000"/>
              </a:lnSpc>
              <a:spcBef>
                <a:spcPts val="95"/>
              </a:spcBef>
            </a:pPr>
            <a:r>
              <a:rPr sz="2200" spc="110" dirty="0">
                <a:latin typeface="Cambria"/>
                <a:cs typeface="Cambria"/>
              </a:rPr>
              <a:t>Intuía</a:t>
            </a:r>
            <a:endParaRPr sz="2200">
              <a:latin typeface="Cambria"/>
              <a:cs typeface="Cambria"/>
            </a:endParaRPr>
          </a:p>
        </p:txBody>
      </p:sp>
      <p:sp>
        <p:nvSpPr>
          <p:cNvPr id="9" name="object 9"/>
          <p:cNvSpPr txBox="1"/>
          <p:nvPr/>
        </p:nvSpPr>
        <p:spPr>
          <a:xfrm>
            <a:off x="810259" y="1902917"/>
            <a:ext cx="3676015" cy="696595"/>
          </a:xfrm>
          <a:prstGeom prst="rect">
            <a:avLst/>
          </a:prstGeom>
        </p:spPr>
        <p:txBody>
          <a:bodyPr vert="horz" wrap="square" lIns="0" tIns="12065" rIns="0" bIns="0" rtlCol="0">
            <a:spAutoFit/>
          </a:bodyPr>
          <a:lstStyle/>
          <a:p>
            <a:pPr marL="12700" marR="5080">
              <a:lnSpc>
                <a:spcPct val="100000"/>
              </a:lnSpc>
              <a:spcBef>
                <a:spcPts val="95"/>
              </a:spcBef>
              <a:tabLst>
                <a:tab pos="1783714" algn="l"/>
                <a:tab pos="1828164" algn="l"/>
                <a:tab pos="2410460" algn="l"/>
                <a:tab pos="2646680" algn="l"/>
              </a:tabLst>
            </a:pPr>
            <a:r>
              <a:rPr sz="2200" spc="135" dirty="0">
                <a:latin typeface="Cambria"/>
                <a:cs typeface="Cambria"/>
              </a:rPr>
              <a:t>mecanismo		</a:t>
            </a:r>
            <a:r>
              <a:rPr sz="2200" spc="45" dirty="0">
                <a:latin typeface="Cambria"/>
                <a:cs typeface="Cambria"/>
              </a:rPr>
              <a:t>de	</a:t>
            </a:r>
            <a:r>
              <a:rPr sz="2200" spc="90" dirty="0">
                <a:latin typeface="Cambria"/>
                <a:cs typeface="Cambria"/>
              </a:rPr>
              <a:t>prótesis. </a:t>
            </a:r>
            <a:r>
              <a:rPr sz="2200" spc="95" dirty="0">
                <a:latin typeface="Cambria"/>
                <a:cs typeface="Cambria"/>
              </a:rPr>
              <a:t> </a:t>
            </a:r>
            <a:r>
              <a:rPr sz="2200" spc="130" dirty="0">
                <a:latin typeface="Cambria"/>
                <a:cs typeface="Cambria"/>
              </a:rPr>
              <a:t>a</a:t>
            </a:r>
            <a:r>
              <a:rPr sz="2200" spc="160" dirty="0">
                <a:latin typeface="Cambria"/>
                <a:cs typeface="Cambria"/>
              </a:rPr>
              <a:t>p</a:t>
            </a:r>
            <a:r>
              <a:rPr sz="2200" spc="65" dirty="0">
                <a:latin typeface="Cambria"/>
                <a:cs typeface="Cambria"/>
              </a:rPr>
              <a:t>r</a:t>
            </a:r>
            <a:r>
              <a:rPr sz="2200" spc="95" dirty="0">
                <a:latin typeface="Cambria"/>
                <a:cs typeface="Cambria"/>
              </a:rPr>
              <a:t>en</a:t>
            </a:r>
            <a:r>
              <a:rPr sz="2200" spc="105" dirty="0">
                <a:latin typeface="Cambria"/>
                <a:cs typeface="Cambria"/>
              </a:rPr>
              <a:t>d</a:t>
            </a:r>
            <a:r>
              <a:rPr sz="2200" spc="100" dirty="0">
                <a:latin typeface="Cambria"/>
                <a:cs typeface="Cambria"/>
              </a:rPr>
              <a:t>i</a:t>
            </a:r>
            <a:r>
              <a:rPr sz="2200" spc="95" dirty="0">
                <a:latin typeface="Cambria"/>
                <a:cs typeface="Cambria"/>
              </a:rPr>
              <a:t>z</a:t>
            </a:r>
            <a:r>
              <a:rPr sz="2200" spc="105" dirty="0">
                <a:latin typeface="Cambria"/>
                <a:cs typeface="Cambria"/>
              </a:rPr>
              <a:t>a</a:t>
            </a:r>
            <a:r>
              <a:rPr sz="2200" spc="70" dirty="0">
                <a:latin typeface="Cambria"/>
                <a:cs typeface="Cambria"/>
              </a:rPr>
              <a:t>j</a:t>
            </a:r>
            <a:r>
              <a:rPr sz="2200" spc="-5" dirty="0">
                <a:latin typeface="Cambria"/>
                <a:cs typeface="Cambria"/>
              </a:rPr>
              <a:t>e</a:t>
            </a:r>
            <a:r>
              <a:rPr sz="2200" dirty="0">
                <a:latin typeface="Cambria"/>
                <a:cs typeface="Cambria"/>
              </a:rPr>
              <a:t>	</a:t>
            </a:r>
            <a:r>
              <a:rPr sz="2200" spc="105" dirty="0">
                <a:latin typeface="Cambria"/>
                <a:cs typeface="Cambria"/>
              </a:rPr>
              <a:t>s</a:t>
            </a:r>
            <a:r>
              <a:rPr sz="2200" spc="95" dirty="0">
                <a:latin typeface="Cambria"/>
                <a:cs typeface="Cambria"/>
              </a:rPr>
              <a:t>e</a:t>
            </a:r>
            <a:r>
              <a:rPr sz="2200" spc="100" dirty="0">
                <a:latin typeface="Cambria"/>
                <a:cs typeface="Cambria"/>
              </a:rPr>
              <a:t>rí</a:t>
            </a:r>
            <a:r>
              <a:rPr sz="2200" spc="-5" dirty="0">
                <a:latin typeface="Cambria"/>
                <a:cs typeface="Cambria"/>
              </a:rPr>
              <a:t>a</a:t>
            </a:r>
            <a:r>
              <a:rPr sz="2200" dirty="0">
                <a:latin typeface="Cambria"/>
                <a:cs typeface="Cambria"/>
              </a:rPr>
              <a:t>	</a:t>
            </a:r>
            <a:r>
              <a:rPr sz="2200" spc="114" dirty="0">
                <a:latin typeface="Cambria"/>
                <a:cs typeface="Cambria"/>
              </a:rPr>
              <a:t>d</a:t>
            </a:r>
            <a:r>
              <a:rPr sz="2200" spc="110" dirty="0">
                <a:latin typeface="Cambria"/>
                <a:cs typeface="Cambria"/>
              </a:rPr>
              <a:t>i</a:t>
            </a:r>
            <a:r>
              <a:rPr sz="2200" spc="114" dirty="0">
                <a:latin typeface="Cambria"/>
                <a:cs typeface="Cambria"/>
              </a:rPr>
              <a:t>s</a:t>
            </a:r>
            <a:r>
              <a:rPr sz="2200" spc="110" dirty="0">
                <a:latin typeface="Cambria"/>
                <a:cs typeface="Cambria"/>
              </a:rPr>
              <a:t>tint</a:t>
            </a:r>
            <a:r>
              <a:rPr sz="2200" spc="-5" dirty="0">
                <a:latin typeface="Cambria"/>
                <a:cs typeface="Cambria"/>
              </a:rPr>
              <a:t>a</a:t>
            </a:r>
            <a:endParaRPr sz="2200">
              <a:latin typeface="Cambria"/>
              <a:cs typeface="Cambria"/>
            </a:endParaRPr>
          </a:p>
        </p:txBody>
      </p:sp>
      <p:sp>
        <p:nvSpPr>
          <p:cNvPr id="10" name="object 10"/>
          <p:cNvSpPr txBox="1"/>
          <p:nvPr/>
        </p:nvSpPr>
        <p:spPr>
          <a:xfrm>
            <a:off x="4691253" y="2238882"/>
            <a:ext cx="3878579" cy="360680"/>
          </a:xfrm>
          <a:prstGeom prst="rect">
            <a:avLst/>
          </a:prstGeom>
        </p:spPr>
        <p:txBody>
          <a:bodyPr vert="horz" wrap="square" lIns="0" tIns="12065" rIns="0" bIns="0" rtlCol="0">
            <a:spAutoFit/>
          </a:bodyPr>
          <a:lstStyle/>
          <a:p>
            <a:pPr marL="12700">
              <a:lnSpc>
                <a:spcPct val="100000"/>
              </a:lnSpc>
              <a:spcBef>
                <a:spcPts val="95"/>
              </a:spcBef>
              <a:tabLst>
                <a:tab pos="544195" algn="l"/>
                <a:tab pos="2040889" algn="l"/>
                <a:tab pos="2559050" algn="l"/>
              </a:tabLst>
            </a:pPr>
            <a:r>
              <a:rPr sz="2200" spc="65" dirty="0">
                <a:latin typeface="Cambria"/>
                <a:cs typeface="Cambria"/>
              </a:rPr>
              <a:t>en	</a:t>
            </a:r>
            <a:r>
              <a:rPr sz="2200" spc="105" dirty="0">
                <a:latin typeface="Cambria"/>
                <a:cs typeface="Cambria"/>
              </a:rPr>
              <a:t>pacientes	</a:t>
            </a:r>
            <a:r>
              <a:rPr sz="2200" spc="45" dirty="0">
                <a:latin typeface="Cambria"/>
                <a:cs typeface="Cambria"/>
              </a:rPr>
              <a:t>de	</a:t>
            </a:r>
            <a:r>
              <a:rPr sz="2200" spc="70" dirty="0">
                <a:latin typeface="Cambria"/>
                <a:cs typeface="Cambria"/>
              </a:rPr>
              <a:t>diferentes</a:t>
            </a:r>
            <a:endParaRPr sz="2200">
              <a:latin typeface="Cambria"/>
              <a:cs typeface="Cambria"/>
            </a:endParaRPr>
          </a:p>
        </p:txBody>
      </p:sp>
      <p:sp>
        <p:nvSpPr>
          <p:cNvPr id="11" name="object 11"/>
          <p:cNvSpPr txBox="1"/>
          <p:nvPr/>
        </p:nvSpPr>
        <p:spPr>
          <a:xfrm>
            <a:off x="810259" y="2574162"/>
            <a:ext cx="7809230" cy="2372360"/>
          </a:xfrm>
          <a:prstGeom prst="rect">
            <a:avLst/>
          </a:prstGeom>
        </p:spPr>
        <p:txBody>
          <a:bodyPr vert="horz" wrap="square" lIns="0" tIns="12065" rIns="0" bIns="0" rtlCol="0">
            <a:spAutoFit/>
          </a:bodyPr>
          <a:lstStyle/>
          <a:p>
            <a:pPr marL="12700" marR="5080" algn="just">
              <a:lnSpc>
                <a:spcPct val="100000"/>
              </a:lnSpc>
              <a:spcBef>
                <a:spcPts val="95"/>
              </a:spcBef>
            </a:pPr>
            <a:r>
              <a:rPr sz="2200" spc="105" dirty="0">
                <a:latin typeface="Cambria"/>
                <a:cs typeface="Cambria"/>
              </a:rPr>
              <a:t>edades</a:t>
            </a:r>
            <a:r>
              <a:rPr sz="2200" spc="110" dirty="0">
                <a:latin typeface="Cambria"/>
                <a:cs typeface="Cambria"/>
              </a:rPr>
              <a:t> </a:t>
            </a:r>
            <a:r>
              <a:rPr sz="2200" spc="-5" dirty="0">
                <a:latin typeface="Cambria"/>
                <a:cs typeface="Cambria"/>
              </a:rPr>
              <a:t>y</a:t>
            </a:r>
            <a:r>
              <a:rPr sz="2200" dirty="0">
                <a:latin typeface="Cambria"/>
                <a:cs typeface="Cambria"/>
              </a:rPr>
              <a:t> </a:t>
            </a:r>
            <a:r>
              <a:rPr sz="2200" spc="120" dirty="0">
                <a:latin typeface="Cambria"/>
                <a:cs typeface="Cambria"/>
              </a:rPr>
              <a:t>deseaba</a:t>
            </a:r>
            <a:r>
              <a:rPr sz="2200" spc="125" dirty="0">
                <a:latin typeface="Cambria"/>
                <a:cs typeface="Cambria"/>
              </a:rPr>
              <a:t> </a:t>
            </a:r>
            <a:r>
              <a:rPr sz="2200" spc="100" dirty="0">
                <a:latin typeface="Cambria"/>
                <a:cs typeface="Cambria"/>
              </a:rPr>
              <a:t>diseñar</a:t>
            </a:r>
            <a:r>
              <a:rPr sz="2200" spc="105" dirty="0">
                <a:latin typeface="Cambria"/>
                <a:cs typeface="Cambria"/>
              </a:rPr>
              <a:t> </a:t>
            </a:r>
            <a:r>
              <a:rPr sz="2200" spc="114" dirty="0">
                <a:latin typeface="Cambria"/>
                <a:cs typeface="Cambria"/>
              </a:rPr>
              <a:t>un</a:t>
            </a:r>
            <a:r>
              <a:rPr sz="2200" spc="120" dirty="0">
                <a:latin typeface="Cambria"/>
                <a:cs typeface="Cambria"/>
              </a:rPr>
              <a:t> </a:t>
            </a:r>
            <a:r>
              <a:rPr sz="2200" spc="85" dirty="0">
                <a:latin typeface="Cambria"/>
                <a:cs typeface="Cambria"/>
              </a:rPr>
              <a:t>experimento</a:t>
            </a:r>
            <a:r>
              <a:rPr sz="2200" spc="90" dirty="0">
                <a:latin typeface="Cambria"/>
                <a:cs typeface="Cambria"/>
              </a:rPr>
              <a:t> </a:t>
            </a:r>
            <a:r>
              <a:rPr sz="2200" spc="65" dirty="0">
                <a:latin typeface="Cambria"/>
                <a:cs typeface="Cambria"/>
              </a:rPr>
              <a:t>en</a:t>
            </a:r>
            <a:r>
              <a:rPr sz="2200" spc="70" dirty="0">
                <a:latin typeface="Cambria"/>
                <a:cs typeface="Cambria"/>
              </a:rPr>
              <a:t> </a:t>
            </a:r>
            <a:r>
              <a:rPr sz="2200" spc="25" dirty="0">
                <a:latin typeface="Cambria"/>
                <a:cs typeface="Cambria"/>
              </a:rPr>
              <a:t>el</a:t>
            </a:r>
            <a:r>
              <a:rPr sz="2200" spc="30" dirty="0">
                <a:latin typeface="Cambria"/>
                <a:cs typeface="Cambria"/>
              </a:rPr>
              <a:t> </a:t>
            </a:r>
            <a:r>
              <a:rPr sz="2200" spc="90" dirty="0">
                <a:latin typeface="Cambria"/>
                <a:cs typeface="Cambria"/>
              </a:rPr>
              <a:t>que</a:t>
            </a:r>
            <a:r>
              <a:rPr sz="2200" spc="95" dirty="0">
                <a:latin typeface="Cambria"/>
                <a:cs typeface="Cambria"/>
              </a:rPr>
              <a:t> </a:t>
            </a:r>
            <a:r>
              <a:rPr sz="2200" spc="140" dirty="0">
                <a:latin typeface="Cambria"/>
                <a:cs typeface="Cambria"/>
              </a:rPr>
              <a:t>la </a:t>
            </a:r>
            <a:r>
              <a:rPr sz="2200" spc="145" dirty="0">
                <a:latin typeface="Cambria"/>
                <a:cs typeface="Cambria"/>
              </a:rPr>
              <a:t> </a:t>
            </a:r>
            <a:r>
              <a:rPr sz="2200" spc="114" dirty="0">
                <a:latin typeface="Cambria"/>
                <a:cs typeface="Cambria"/>
              </a:rPr>
              <a:t>influencia </a:t>
            </a:r>
            <a:r>
              <a:rPr sz="2200" spc="45" dirty="0">
                <a:latin typeface="Cambria"/>
                <a:cs typeface="Cambria"/>
              </a:rPr>
              <a:t>de</a:t>
            </a:r>
            <a:r>
              <a:rPr sz="2200" spc="50" dirty="0">
                <a:latin typeface="Cambria"/>
                <a:cs typeface="Cambria"/>
              </a:rPr>
              <a:t> </a:t>
            </a:r>
            <a:r>
              <a:rPr sz="2200" spc="70" dirty="0">
                <a:latin typeface="Cambria"/>
                <a:cs typeface="Cambria"/>
              </a:rPr>
              <a:t>la </a:t>
            </a:r>
            <a:r>
              <a:rPr sz="2200" spc="95" dirty="0">
                <a:latin typeface="Cambria"/>
                <a:cs typeface="Cambria"/>
              </a:rPr>
              <a:t>edad </a:t>
            </a:r>
            <a:r>
              <a:rPr sz="2200" spc="100" dirty="0">
                <a:latin typeface="Cambria"/>
                <a:cs typeface="Cambria"/>
              </a:rPr>
              <a:t>pudiera </a:t>
            </a:r>
            <a:r>
              <a:rPr sz="2200" spc="70" dirty="0">
                <a:latin typeface="Cambria"/>
                <a:cs typeface="Cambria"/>
              </a:rPr>
              <a:t>ser </a:t>
            </a:r>
            <a:r>
              <a:rPr sz="2200" spc="114" dirty="0">
                <a:latin typeface="Cambria"/>
                <a:cs typeface="Cambria"/>
              </a:rPr>
              <a:t>tomada </a:t>
            </a:r>
            <a:r>
              <a:rPr sz="2200" spc="65" dirty="0">
                <a:latin typeface="Cambria"/>
                <a:cs typeface="Cambria"/>
              </a:rPr>
              <a:t>en</a:t>
            </a:r>
            <a:r>
              <a:rPr sz="2200" spc="70" dirty="0">
                <a:latin typeface="Cambria"/>
                <a:cs typeface="Cambria"/>
              </a:rPr>
              <a:t> </a:t>
            </a:r>
            <a:r>
              <a:rPr sz="2200" spc="155" dirty="0">
                <a:latin typeface="Cambria"/>
                <a:cs typeface="Cambria"/>
              </a:rPr>
              <a:t>cuenta. </a:t>
            </a:r>
            <a:r>
              <a:rPr sz="2200" spc="105" dirty="0">
                <a:latin typeface="Cambria"/>
                <a:cs typeface="Cambria"/>
              </a:rPr>
              <a:t>Se </a:t>
            </a:r>
            <a:r>
              <a:rPr sz="2200" spc="110" dirty="0">
                <a:latin typeface="Cambria"/>
                <a:cs typeface="Cambria"/>
              </a:rPr>
              <a:t> </a:t>
            </a:r>
            <a:r>
              <a:rPr sz="2200" spc="60" dirty="0">
                <a:latin typeface="Cambria"/>
                <a:cs typeface="Cambria"/>
              </a:rPr>
              <a:t>eligieron</a:t>
            </a:r>
            <a:r>
              <a:rPr sz="2200" spc="65" dirty="0">
                <a:latin typeface="Cambria"/>
                <a:cs typeface="Cambria"/>
              </a:rPr>
              <a:t> </a:t>
            </a:r>
            <a:r>
              <a:rPr sz="2200" spc="-5" dirty="0">
                <a:latin typeface="Cambria"/>
                <a:cs typeface="Cambria"/>
              </a:rPr>
              <a:t>5</a:t>
            </a:r>
            <a:r>
              <a:rPr sz="2200" dirty="0">
                <a:latin typeface="Cambria"/>
                <a:cs typeface="Cambria"/>
              </a:rPr>
              <a:t> </a:t>
            </a:r>
            <a:r>
              <a:rPr sz="2200" spc="110" dirty="0">
                <a:latin typeface="Cambria"/>
                <a:cs typeface="Cambria"/>
              </a:rPr>
              <a:t>pacientes  </a:t>
            </a:r>
            <a:r>
              <a:rPr sz="2200" spc="45" dirty="0">
                <a:latin typeface="Cambria"/>
                <a:cs typeface="Cambria"/>
              </a:rPr>
              <a:t>de  </a:t>
            </a:r>
            <a:r>
              <a:rPr sz="2200" spc="130" dirty="0">
                <a:latin typeface="Cambria"/>
                <a:cs typeface="Cambria"/>
              </a:rPr>
              <a:t>cada  </a:t>
            </a:r>
            <a:r>
              <a:rPr sz="2200" spc="120" dirty="0">
                <a:latin typeface="Cambria"/>
                <a:cs typeface="Cambria"/>
              </a:rPr>
              <a:t>uno  </a:t>
            </a:r>
            <a:r>
              <a:rPr sz="2200" spc="50" dirty="0">
                <a:latin typeface="Cambria"/>
                <a:cs typeface="Cambria"/>
              </a:rPr>
              <a:t>de </a:t>
            </a:r>
            <a:r>
              <a:rPr sz="2200" spc="55" dirty="0">
                <a:latin typeface="Cambria"/>
                <a:cs typeface="Cambria"/>
              </a:rPr>
              <a:t> </a:t>
            </a:r>
            <a:r>
              <a:rPr sz="2200" spc="65" dirty="0">
                <a:latin typeface="Cambria"/>
                <a:cs typeface="Cambria"/>
              </a:rPr>
              <a:t>los </a:t>
            </a:r>
            <a:r>
              <a:rPr sz="2200" spc="70" dirty="0">
                <a:latin typeface="Cambria"/>
                <a:cs typeface="Cambria"/>
              </a:rPr>
              <a:t> </a:t>
            </a:r>
            <a:r>
              <a:rPr sz="2200" spc="110" dirty="0">
                <a:latin typeface="Cambria"/>
                <a:cs typeface="Cambria"/>
              </a:rPr>
              <a:t>cuatro </a:t>
            </a:r>
            <a:r>
              <a:rPr sz="2200" spc="105" dirty="0">
                <a:latin typeface="Cambria"/>
                <a:cs typeface="Cambria"/>
              </a:rPr>
              <a:t>grupos </a:t>
            </a:r>
            <a:r>
              <a:rPr sz="2200" spc="-470" dirty="0">
                <a:latin typeface="Cambria"/>
                <a:cs typeface="Cambria"/>
              </a:rPr>
              <a:t> </a:t>
            </a:r>
            <a:r>
              <a:rPr sz="2200" spc="45" dirty="0">
                <a:latin typeface="Cambria"/>
                <a:cs typeface="Cambria"/>
              </a:rPr>
              <a:t>de </a:t>
            </a:r>
            <a:r>
              <a:rPr sz="2200" spc="125" dirty="0">
                <a:latin typeface="Cambria"/>
                <a:cs typeface="Cambria"/>
              </a:rPr>
              <a:t>edades, </a:t>
            </a:r>
            <a:r>
              <a:rPr sz="2200" spc="-5" dirty="0">
                <a:latin typeface="Cambria"/>
                <a:cs typeface="Cambria"/>
              </a:rPr>
              <a:t>y a</a:t>
            </a:r>
            <a:r>
              <a:rPr sz="2200" dirty="0">
                <a:latin typeface="Cambria"/>
                <a:cs typeface="Cambria"/>
              </a:rPr>
              <a:t> </a:t>
            </a:r>
            <a:r>
              <a:rPr sz="2200" spc="130" dirty="0">
                <a:latin typeface="Cambria"/>
                <a:cs typeface="Cambria"/>
              </a:rPr>
              <a:t>cada </a:t>
            </a:r>
            <a:r>
              <a:rPr sz="2200" spc="105" dirty="0">
                <a:latin typeface="Cambria"/>
                <a:cs typeface="Cambria"/>
              </a:rPr>
              <a:t>paciente </a:t>
            </a:r>
            <a:r>
              <a:rPr sz="2200" spc="70" dirty="0">
                <a:latin typeface="Cambria"/>
                <a:cs typeface="Cambria"/>
              </a:rPr>
              <a:t>se </a:t>
            </a:r>
            <a:r>
              <a:rPr sz="2200" spc="35" dirty="0">
                <a:latin typeface="Cambria"/>
                <a:cs typeface="Cambria"/>
              </a:rPr>
              <a:t>le </a:t>
            </a:r>
            <a:r>
              <a:rPr sz="2200" spc="105" dirty="0">
                <a:latin typeface="Cambria"/>
                <a:cs typeface="Cambria"/>
              </a:rPr>
              <a:t>asignó </a:t>
            </a:r>
            <a:r>
              <a:rPr sz="2200" spc="95" dirty="0">
                <a:latin typeface="Cambria"/>
                <a:cs typeface="Cambria"/>
              </a:rPr>
              <a:t>aleatoriamente </a:t>
            </a:r>
            <a:r>
              <a:rPr sz="2200" spc="100" dirty="0">
                <a:latin typeface="Cambria"/>
                <a:cs typeface="Cambria"/>
              </a:rPr>
              <a:t> </a:t>
            </a:r>
            <a:r>
              <a:rPr sz="2200" spc="110" dirty="0">
                <a:latin typeface="Cambria"/>
                <a:cs typeface="Cambria"/>
              </a:rPr>
              <a:t>uno </a:t>
            </a:r>
            <a:r>
              <a:rPr sz="2200" spc="45" dirty="0">
                <a:latin typeface="Cambria"/>
                <a:cs typeface="Cambria"/>
              </a:rPr>
              <a:t>de </a:t>
            </a:r>
            <a:r>
              <a:rPr sz="2200" spc="65" dirty="0">
                <a:latin typeface="Cambria"/>
                <a:cs typeface="Cambria"/>
              </a:rPr>
              <a:t>los </a:t>
            </a:r>
            <a:r>
              <a:rPr sz="2200" spc="105" dirty="0">
                <a:latin typeface="Cambria"/>
                <a:cs typeface="Cambria"/>
              </a:rPr>
              <a:t>métodos, </a:t>
            </a:r>
            <a:r>
              <a:rPr sz="2200" spc="110" dirty="0">
                <a:latin typeface="Cambria"/>
                <a:cs typeface="Cambria"/>
              </a:rPr>
              <a:t>evaluándose </a:t>
            </a:r>
            <a:r>
              <a:rPr sz="2200" spc="25" dirty="0">
                <a:latin typeface="Cambria"/>
                <a:cs typeface="Cambria"/>
              </a:rPr>
              <a:t>el </a:t>
            </a:r>
            <a:r>
              <a:rPr sz="2200" spc="80" dirty="0">
                <a:latin typeface="Cambria"/>
                <a:cs typeface="Cambria"/>
              </a:rPr>
              <a:t>tiempo </a:t>
            </a:r>
            <a:r>
              <a:rPr sz="2200" spc="15" dirty="0">
                <a:latin typeface="Cambria"/>
                <a:cs typeface="Cambria"/>
              </a:rPr>
              <a:t>(en </a:t>
            </a:r>
            <a:r>
              <a:rPr sz="2200" spc="55" dirty="0">
                <a:latin typeface="Cambria"/>
                <a:cs typeface="Cambria"/>
              </a:rPr>
              <a:t>días) </a:t>
            </a:r>
            <a:r>
              <a:rPr sz="2200" spc="85" dirty="0">
                <a:latin typeface="Cambria"/>
                <a:cs typeface="Cambria"/>
              </a:rPr>
              <a:t>que </a:t>
            </a:r>
            <a:r>
              <a:rPr sz="2200" spc="90" dirty="0">
                <a:latin typeface="Cambria"/>
                <a:cs typeface="Cambria"/>
              </a:rPr>
              <a:t> </a:t>
            </a:r>
            <a:r>
              <a:rPr sz="2200" spc="65" dirty="0">
                <a:latin typeface="Cambria"/>
                <a:cs typeface="Cambria"/>
              </a:rPr>
              <a:t>requirió </a:t>
            </a:r>
            <a:r>
              <a:rPr sz="2200" spc="95" dirty="0">
                <a:latin typeface="Cambria"/>
                <a:cs typeface="Cambria"/>
              </a:rPr>
              <a:t>para </a:t>
            </a:r>
            <a:r>
              <a:rPr sz="2200" spc="90" dirty="0">
                <a:latin typeface="Cambria"/>
                <a:cs typeface="Cambria"/>
              </a:rPr>
              <a:t>aprender </a:t>
            </a:r>
            <a:r>
              <a:rPr sz="2200" spc="-5" dirty="0">
                <a:latin typeface="Cambria"/>
                <a:cs typeface="Cambria"/>
              </a:rPr>
              <a:t>a</a:t>
            </a:r>
            <a:r>
              <a:rPr sz="2200" spc="470" dirty="0">
                <a:latin typeface="Cambria"/>
                <a:cs typeface="Cambria"/>
              </a:rPr>
              <a:t> </a:t>
            </a:r>
            <a:r>
              <a:rPr sz="2200" spc="130" dirty="0">
                <a:latin typeface="Cambria"/>
                <a:cs typeface="Cambria"/>
              </a:rPr>
              <a:t>usar </a:t>
            </a:r>
            <a:r>
              <a:rPr sz="2200" spc="65" dirty="0">
                <a:latin typeface="Cambria"/>
                <a:cs typeface="Cambria"/>
              </a:rPr>
              <a:t>la </a:t>
            </a:r>
            <a:r>
              <a:rPr sz="2200" spc="95" dirty="0">
                <a:latin typeface="Cambria"/>
                <a:cs typeface="Cambria"/>
              </a:rPr>
              <a:t>prótesis. </a:t>
            </a:r>
            <a:r>
              <a:rPr sz="2200" spc="80" dirty="0">
                <a:latin typeface="Cambria"/>
                <a:cs typeface="Cambria"/>
              </a:rPr>
              <a:t>Los </a:t>
            </a:r>
            <a:r>
              <a:rPr sz="2200" spc="114" dirty="0">
                <a:latin typeface="Cambria"/>
                <a:cs typeface="Cambria"/>
              </a:rPr>
              <a:t>resultados </a:t>
            </a:r>
            <a:r>
              <a:rPr sz="2200" spc="120" dirty="0">
                <a:latin typeface="Cambria"/>
                <a:cs typeface="Cambria"/>
              </a:rPr>
              <a:t> </a:t>
            </a:r>
            <a:r>
              <a:rPr sz="2200" spc="50" dirty="0">
                <a:latin typeface="Cambria"/>
                <a:cs typeface="Cambria"/>
              </a:rPr>
              <a:t>del</a:t>
            </a:r>
            <a:r>
              <a:rPr sz="2200" spc="330" dirty="0">
                <a:latin typeface="Cambria"/>
                <a:cs typeface="Cambria"/>
              </a:rPr>
              <a:t> </a:t>
            </a:r>
            <a:r>
              <a:rPr sz="2200" spc="85" dirty="0">
                <a:latin typeface="Cambria"/>
                <a:cs typeface="Cambria"/>
              </a:rPr>
              <a:t>experimento</a:t>
            </a:r>
            <a:r>
              <a:rPr sz="2200" spc="425" dirty="0">
                <a:latin typeface="Cambria"/>
                <a:cs typeface="Cambria"/>
              </a:rPr>
              <a:t> </a:t>
            </a:r>
            <a:r>
              <a:rPr sz="2200" spc="65" dirty="0">
                <a:latin typeface="Cambria"/>
                <a:cs typeface="Cambria"/>
              </a:rPr>
              <a:t>se</a:t>
            </a:r>
            <a:r>
              <a:rPr sz="2200" spc="375" dirty="0">
                <a:latin typeface="Cambria"/>
                <a:cs typeface="Cambria"/>
              </a:rPr>
              <a:t> </a:t>
            </a:r>
            <a:r>
              <a:rPr sz="2200" spc="135" dirty="0">
                <a:latin typeface="Cambria"/>
                <a:cs typeface="Cambria"/>
              </a:rPr>
              <a:t>muestran</a:t>
            </a:r>
            <a:r>
              <a:rPr sz="2200" spc="415" dirty="0">
                <a:latin typeface="Cambria"/>
                <a:cs typeface="Cambria"/>
              </a:rPr>
              <a:t> </a:t>
            </a:r>
            <a:r>
              <a:rPr sz="2200" spc="65" dirty="0">
                <a:latin typeface="Cambria"/>
                <a:cs typeface="Cambria"/>
              </a:rPr>
              <a:t>en</a:t>
            </a:r>
            <a:r>
              <a:rPr sz="2200" spc="360" dirty="0">
                <a:latin typeface="Cambria"/>
                <a:cs typeface="Cambria"/>
              </a:rPr>
              <a:t> </a:t>
            </a:r>
            <a:r>
              <a:rPr sz="2200" spc="25" dirty="0">
                <a:latin typeface="Cambria"/>
                <a:cs typeface="Cambria"/>
              </a:rPr>
              <a:t>el</a:t>
            </a:r>
            <a:r>
              <a:rPr sz="2200" spc="310" dirty="0">
                <a:latin typeface="Cambria"/>
                <a:cs typeface="Cambria"/>
              </a:rPr>
              <a:t> </a:t>
            </a:r>
            <a:r>
              <a:rPr sz="2200" spc="95" dirty="0">
                <a:latin typeface="Cambria"/>
                <a:cs typeface="Cambria"/>
              </a:rPr>
              <a:t>siguiente</a:t>
            </a:r>
            <a:r>
              <a:rPr sz="2200" spc="425" dirty="0">
                <a:latin typeface="Cambria"/>
                <a:cs typeface="Cambria"/>
              </a:rPr>
              <a:t> </a:t>
            </a:r>
            <a:r>
              <a:rPr sz="2200" spc="114" dirty="0">
                <a:latin typeface="Cambria"/>
                <a:cs typeface="Cambria"/>
              </a:rPr>
              <a:t>cuadro:</a:t>
            </a:r>
            <a:endParaRPr sz="220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8827" y="1988820"/>
            <a:ext cx="7930896" cy="2304287"/>
          </a:xfrm>
          <a:prstGeom prst="rect">
            <a:avLst/>
          </a:prstGeom>
        </p:spPr>
      </p:pic>
      <p:sp>
        <p:nvSpPr>
          <p:cNvPr id="3" name="object 3"/>
          <p:cNvSpPr txBox="1">
            <a:spLocks noGrp="1"/>
          </p:cNvSpPr>
          <p:nvPr>
            <p:ph type="title"/>
          </p:nvPr>
        </p:nvSpPr>
        <p:spPr>
          <a:xfrm>
            <a:off x="535635" y="570738"/>
            <a:ext cx="2206625" cy="513715"/>
          </a:xfrm>
          <a:prstGeom prst="rect">
            <a:avLst/>
          </a:prstGeom>
        </p:spPr>
        <p:txBody>
          <a:bodyPr vert="horz" wrap="square" lIns="0" tIns="13335" rIns="0" bIns="0" rtlCol="0">
            <a:spAutoFit/>
          </a:bodyPr>
          <a:lstStyle/>
          <a:p>
            <a:pPr marL="12700">
              <a:lnSpc>
                <a:spcPct val="100000"/>
              </a:lnSpc>
              <a:spcBef>
                <a:spcPts val="105"/>
              </a:spcBef>
            </a:pPr>
            <a:r>
              <a:rPr spc="165" dirty="0"/>
              <a:t>Aplicación</a:t>
            </a: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635" y="1229106"/>
            <a:ext cx="6621145" cy="422275"/>
          </a:xfrm>
          <a:prstGeom prst="rect">
            <a:avLst/>
          </a:prstGeom>
        </p:spPr>
        <p:txBody>
          <a:bodyPr vert="horz" wrap="square" lIns="0" tIns="13335" rIns="0" bIns="0" rtlCol="0">
            <a:spAutoFit/>
          </a:bodyPr>
          <a:lstStyle/>
          <a:p>
            <a:pPr marL="12700">
              <a:lnSpc>
                <a:spcPct val="100000"/>
              </a:lnSpc>
              <a:spcBef>
                <a:spcPts val="105"/>
              </a:spcBef>
            </a:pPr>
            <a:r>
              <a:rPr sz="2600" spc="-325" dirty="0">
                <a:latin typeface="Trebuchet MS"/>
                <a:cs typeface="Trebuchet MS"/>
              </a:rPr>
              <a:t>a</a:t>
            </a:r>
            <a:r>
              <a:rPr sz="2600" spc="145" dirty="0">
                <a:latin typeface="Trebuchet MS"/>
                <a:cs typeface="Trebuchet MS"/>
              </a:rPr>
              <a:t>.</a:t>
            </a:r>
            <a:r>
              <a:rPr sz="2600" spc="-270" dirty="0">
                <a:latin typeface="Trebuchet MS"/>
                <a:cs typeface="Trebuchet MS"/>
              </a:rPr>
              <a:t>R</a:t>
            </a:r>
            <a:r>
              <a:rPr sz="2600" spc="-160" dirty="0">
                <a:latin typeface="Trebuchet MS"/>
                <a:cs typeface="Trebuchet MS"/>
              </a:rPr>
              <a:t>ea</a:t>
            </a:r>
            <a:r>
              <a:rPr sz="2600" spc="-155" dirty="0">
                <a:latin typeface="Trebuchet MS"/>
                <a:cs typeface="Trebuchet MS"/>
              </a:rPr>
              <a:t>l</a:t>
            </a:r>
            <a:r>
              <a:rPr sz="2600" spc="-95" dirty="0">
                <a:latin typeface="Trebuchet MS"/>
                <a:cs typeface="Trebuchet MS"/>
              </a:rPr>
              <a:t>i</a:t>
            </a:r>
            <a:r>
              <a:rPr sz="2600" spc="-165" dirty="0">
                <a:latin typeface="Trebuchet MS"/>
                <a:cs typeface="Trebuchet MS"/>
              </a:rPr>
              <a:t>c</a:t>
            </a:r>
            <a:r>
              <a:rPr sz="2600" dirty="0">
                <a:latin typeface="Trebuchet MS"/>
                <a:cs typeface="Trebuchet MS"/>
              </a:rPr>
              <a:t>e</a:t>
            </a:r>
            <a:r>
              <a:rPr sz="2600" spc="-250" dirty="0">
                <a:latin typeface="Trebuchet MS"/>
                <a:cs typeface="Trebuchet MS"/>
              </a:rPr>
              <a:t> </a:t>
            </a:r>
            <a:r>
              <a:rPr sz="2600" spc="-114" dirty="0">
                <a:latin typeface="Trebuchet MS"/>
                <a:cs typeface="Trebuchet MS"/>
              </a:rPr>
              <a:t>u</a:t>
            </a:r>
            <a:r>
              <a:rPr sz="2600" dirty="0">
                <a:latin typeface="Trebuchet MS"/>
                <a:cs typeface="Trebuchet MS"/>
              </a:rPr>
              <a:t>n</a:t>
            </a:r>
            <a:r>
              <a:rPr sz="2600" spc="-180" dirty="0">
                <a:latin typeface="Trebuchet MS"/>
                <a:cs typeface="Trebuchet MS"/>
              </a:rPr>
              <a:t> a</a:t>
            </a:r>
            <a:r>
              <a:rPr sz="2600" spc="-190" dirty="0">
                <a:latin typeface="Trebuchet MS"/>
                <a:cs typeface="Trebuchet MS"/>
              </a:rPr>
              <a:t>n</a:t>
            </a:r>
            <a:r>
              <a:rPr sz="2600" spc="-290" dirty="0">
                <a:latin typeface="Trebuchet MS"/>
                <a:cs typeface="Trebuchet MS"/>
              </a:rPr>
              <a:t>á</a:t>
            </a:r>
            <a:r>
              <a:rPr sz="2600" spc="-160" dirty="0">
                <a:latin typeface="Trebuchet MS"/>
                <a:cs typeface="Trebuchet MS"/>
              </a:rPr>
              <a:t>l</a:t>
            </a:r>
            <a:r>
              <a:rPr sz="2600" spc="-120" dirty="0">
                <a:latin typeface="Trebuchet MS"/>
                <a:cs typeface="Trebuchet MS"/>
              </a:rPr>
              <a:t>i</a:t>
            </a:r>
            <a:r>
              <a:rPr sz="2600" spc="-110" dirty="0">
                <a:latin typeface="Trebuchet MS"/>
                <a:cs typeface="Trebuchet MS"/>
              </a:rPr>
              <a:t>s</a:t>
            </a:r>
            <a:r>
              <a:rPr sz="2600" spc="-120" dirty="0">
                <a:latin typeface="Trebuchet MS"/>
                <a:cs typeface="Trebuchet MS"/>
              </a:rPr>
              <a:t>i</a:t>
            </a:r>
            <a:r>
              <a:rPr sz="2600" dirty="0">
                <a:latin typeface="Trebuchet MS"/>
                <a:cs typeface="Trebuchet MS"/>
              </a:rPr>
              <a:t>s</a:t>
            </a:r>
            <a:r>
              <a:rPr sz="2600" spc="-245" dirty="0">
                <a:latin typeface="Trebuchet MS"/>
                <a:cs typeface="Trebuchet MS"/>
              </a:rPr>
              <a:t> </a:t>
            </a:r>
            <a:r>
              <a:rPr sz="2600" spc="-110" dirty="0">
                <a:latin typeface="Trebuchet MS"/>
                <a:cs typeface="Trebuchet MS"/>
              </a:rPr>
              <a:t>d</a:t>
            </a:r>
            <a:r>
              <a:rPr sz="2600" spc="-114" dirty="0">
                <a:latin typeface="Trebuchet MS"/>
                <a:cs typeface="Trebuchet MS"/>
              </a:rPr>
              <a:t>e</a:t>
            </a:r>
            <a:r>
              <a:rPr sz="2600" spc="-110" dirty="0">
                <a:latin typeface="Trebuchet MS"/>
                <a:cs typeface="Trebuchet MS"/>
              </a:rPr>
              <a:t>s</a:t>
            </a:r>
            <a:r>
              <a:rPr sz="2600" spc="-114" dirty="0">
                <a:latin typeface="Trebuchet MS"/>
                <a:cs typeface="Trebuchet MS"/>
              </a:rPr>
              <a:t>cr</a:t>
            </a:r>
            <a:r>
              <a:rPr sz="2600" spc="-110" dirty="0">
                <a:latin typeface="Trebuchet MS"/>
                <a:cs typeface="Trebuchet MS"/>
              </a:rPr>
              <a:t>i</a:t>
            </a:r>
            <a:r>
              <a:rPr sz="2600" spc="-135" dirty="0">
                <a:latin typeface="Trebuchet MS"/>
                <a:cs typeface="Trebuchet MS"/>
              </a:rPr>
              <a:t>p</a:t>
            </a:r>
            <a:r>
              <a:rPr sz="2600" spc="-145" dirty="0">
                <a:latin typeface="Trebuchet MS"/>
                <a:cs typeface="Trebuchet MS"/>
              </a:rPr>
              <a:t>ti</a:t>
            </a:r>
            <a:r>
              <a:rPr sz="2600" spc="-260" dirty="0">
                <a:latin typeface="Trebuchet MS"/>
                <a:cs typeface="Trebuchet MS"/>
              </a:rPr>
              <a:t>v</a:t>
            </a:r>
            <a:r>
              <a:rPr sz="2600" dirty="0">
                <a:latin typeface="Trebuchet MS"/>
                <a:cs typeface="Trebuchet MS"/>
              </a:rPr>
              <a:t>o</a:t>
            </a:r>
            <a:r>
              <a:rPr sz="2600" spc="-70" dirty="0">
                <a:latin typeface="Trebuchet MS"/>
                <a:cs typeface="Trebuchet MS"/>
              </a:rPr>
              <a:t> </a:t>
            </a:r>
            <a:r>
              <a:rPr sz="2600" spc="-155" dirty="0">
                <a:latin typeface="Trebuchet MS"/>
                <a:cs typeface="Trebuchet MS"/>
              </a:rPr>
              <a:t>d</a:t>
            </a:r>
            <a:r>
              <a:rPr sz="2600" dirty="0">
                <a:latin typeface="Trebuchet MS"/>
                <a:cs typeface="Trebuchet MS"/>
              </a:rPr>
              <a:t>e</a:t>
            </a:r>
            <a:r>
              <a:rPr sz="2600" spc="-215" dirty="0">
                <a:latin typeface="Trebuchet MS"/>
                <a:cs typeface="Trebuchet MS"/>
              </a:rPr>
              <a:t> </a:t>
            </a:r>
            <a:r>
              <a:rPr sz="2600" spc="-170" dirty="0">
                <a:latin typeface="Trebuchet MS"/>
                <a:cs typeface="Trebuchet MS"/>
              </a:rPr>
              <a:t>l</a:t>
            </a:r>
            <a:r>
              <a:rPr sz="2600" dirty="0">
                <a:latin typeface="Trebuchet MS"/>
                <a:cs typeface="Trebuchet MS"/>
              </a:rPr>
              <a:t>a</a:t>
            </a:r>
            <a:r>
              <a:rPr sz="2600" spc="-355" dirty="0">
                <a:latin typeface="Trebuchet MS"/>
                <a:cs typeface="Trebuchet MS"/>
              </a:rPr>
              <a:t> </a:t>
            </a:r>
            <a:r>
              <a:rPr sz="2600" spc="-110" dirty="0">
                <a:latin typeface="Trebuchet MS"/>
                <a:cs typeface="Trebuchet MS"/>
              </a:rPr>
              <a:t>i</a:t>
            </a:r>
            <a:r>
              <a:rPr sz="2600" spc="-190" dirty="0">
                <a:latin typeface="Trebuchet MS"/>
                <a:cs typeface="Trebuchet MS"/>
              </a:rPr>
              <a:t>n</a:t>
            </a:r>
            <a:r>
              <a:rPr sz="2600" spc="-340" dirty="0">
                <a:latin typeface="Trebuchet MS"/>
                <a:cs typeface="Trebuchet MS"/>
              </a:rPr>
              <a:t>f</a:t>
            </a:r>
            <a:r>
              <a:rPr sz="2600" spc="-130" dirty="0">
                <a:latin typeface="Trebuchet MS"/>
                <a:cs typeface="Trebuchet MS"/>
              </a:rPr>
              <a:t>o</a:t>
            </a:r>
            <a:r>
              <a:rPr sz="2600" spc="-125" dirty="0">
                <a:latin typeface="Trebuchet MS"/>
                <a:cs typeface="Trebuchet MS"/>
              </a:rPr>
              <a:t>rma</a:t>
            </a:r>
            <a:r>
              <a:rPr sz="2600" spc="-120" dirty="0">
                <a:latin typeface="Trebuchet MS"/>
                <a:cs typeface="Trebuchet MS"/>
              </a:rPr>
              <a:t>c</a:t>
            </a:r>
            <a:r>
              <a:rPr sz="2600" spc="-60" dirty="0">
                <a:latin typeface="Trebuchet MS"/>
                <a:cs typeface="Trebuchet MS"/>
              </a:rPr>
              <a:t>i</a:t>
            </a:r>
            <a:r>
              <a:rPr sz="2600" spc="-45" dirty="0">
                <a:latin typeface="Trebuchet MS"/>
                <a:cs typeface="Trebuchet MS"/>
              </a:rPr>
              <a:t>ón</a:t>
            </a:r>
            <a:endParaRPr sz="2600">
              <a:latin typeface="Trebuchet MS"/>
              <a:cs typeface="Trebuchet MS"/>
            </a:endParaRPr>
          </a:p>
        </p:txBody>
      </p:sp>
      <p:sp>
        <p:nvSpPr>
          <p:cNvPr id="3" name="object 3"/>
          <p:cNvSpPr txBox="1"/>
          <p:nvPr/>
        </p:nvSpPr>
        <p:spPr>
          <a:xfrm>
            <a:off x="525272" y="552450"/>
            <a:ext cx="2218055" cy="513715"/>
          </a:xfrm>
          <a:prstGeom prst="rect">
            <a:avLst/>
          </a:prstGeom>
        </p:spPr>
        <p:txBody>
          <a:bodyPr vert="horz" wrap="square" lIns="0" tIns="13335" rIns="0" bIns="0" rtlCol="0">
            <a:spAutoFit/>
          </a:bodyPr>
          <a:lstStyle/>
          <a:p>
            <a:pPr marL="12700">
              <a:lnSpc>
                <a:spcPct val="100000"/>
              </a:lnSpc>
              <a:spcBef>
                <a:spcPts val="105"/>
              </a:spcBef>
            </a:pPr>
            <a:r>
              <a:rPr sz="3200" b="1" spc="175" dirty="0">
                <a:solidFill>
                  <a:srgbClr val="74A30E"/>
                </a:solidFill>
                <a:latin typeface="Cambria"/>
                <a:cs typeface="Cambria"/>
              </a:rPr>
              <a:t>Aplicación</a:t>
            </a:r>
            <a:endParaRPr sz="3200">
              <a:latin typeface="Cambria"/>
              <a:cs typeface="Cambria"/>
            </a:endParaRPr>
          </a:p>
        </p:txBody>
      </p:sp>
      <p:pic>
        <p:nvPicPr>
          <p:cNvPr id="4" name="object 4"/>
          <p:cNvPicPr/>
          <p:nvPr/>
        </p:nvPicPr>
        <p:blipFill>
          <a:blip r:embed="rId2" cstate="print"/>
          <a:stretch>
            <a:fillRect/>
          </a:stretch>
        </p:blipFill>
        <p:spPr>
          <a:xfrm>
            <a:off x="827532" y="2401823"/>
            <a:ext cx="5571744" cy="2572512"/>
          </a:xfrm>
          <a:prstGeom prst="rect">
            <a:avLst/>
          </a:prstGeom>
        </p:spPr>
      </p:pic>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pic>
        <p:nvPicPr>
          <p:cNvPr id="3" name="object 3"/>
          <p:cNvPicPr/>
          <p:nvPr/>
        </p:nvPicPr>
        <p:blipFill>
          <a:blip r:embed="rId2" cstate="print"/>
          <a:stretch>
            <a:fillRect/>
          </a:stretch>
        </p:blipFill>
        <p:spPr>
          <a:xfrm>
            <a:off x="1260347" y="2125979"/>
            <a:ext cx="6053328" cy="3966972"/>
          </a:xfrm>
          <a:prstGeom prst="rect">
            <a:avLst/>
          </a:prstGeom>
        </p:spPr>
      </p:pic>
      <p:pic>
        <p:nvPicPr>
          <p:cNvPr id="4" name="object 4"/>
          <p:cNvPicPr/>
          <p:nvPr/>
        </p:nvPicPr>
        <p:blipFill>
          <a:blip r:embed="rId3" cstate="print"/>
          <a:stretch>
            <a:fillRect/>
          </a:stretch>
        </p:blipFill>
        <p:spPr>
          <a:xfrm>
            <a:off x="539495" y="1341119"/>
            <a:ext cx="7077456" cy="513588"/>
          </a:xfrm>
          <a:prstGeom prst="rect">
            <a:avLst/>
          </a:prstGeom>
        </p:spPr>
      </p:pic>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5255" y="3648455"/>
            <a:ext cx="7315200" cy="1280160"/>
          </a:xfrm>
          <a:custGeom>
            <a:avLst/>
            <a:gdLst/>
            <a:ahLst/>
            <a:cxnLst/>
            <a:rect l="l" t="t" r="r" b="b"/>
            <a:pathLst>
              <a:path w="7315200" h="1280160">
                <a:moveTo>
                  <a:pt x="0" y="1280159"/>
                </a:moveTo>
                <a:lnTo>
                  <a:pt x="7315200" y="1280159"/>
                </a:lnTo>
                <a:lnTo>
                  <a:pt x="7315200" y="0"/>
                </a:lnTo>
                <a:lnTo>
                  <a:pt x="0" y="0"/>
                </a:lnTo>
                <a:lnTo>
                  <a:pt x="0" y="1280159"/>
                </a:lnTo>
                <a:close/>
              </a:path>
            </a:pathLst>
          </a:custGeom>
          <a:ln w="6350">
            <a:solidFill>
              <a:srgbClr val="92C500"/>
            </a:solidFill>
          </a:ln>
        </p:spPr>
        <p:txBody>
          <a:bodyPr wrap="square" lIns="0" tIns="0" rIns="0" bIns="0" rtlCol="0"/>
          <a:lstStyle/>
          <a:p>
            <a:endParaRPr/>
          </a:p>
        </p:txBody>
      </p:sp>
      <p:sp>
        <p:nvSpPr>
          <p:cNvPr id="3" name="object 3"/>
          <p:cNvSpPr/>
          <p:nvPr/>
        </p:nvSpPr>
        <p:spPr>
          <a:xfrm>
            <a:off x="914400" y="5049011"/>
            <a:ext cx="7315200" cy="685800"/>
          </a:xfrm>
          <a:custGeom>
            <a:avLst/>
            <a:gdLst/>
            <a:ahLst/>
            <a:cxnLst/>
            <a:rect l="l" t="t" r="r" b="b"/>
            <a:pathLst>
              <a:path w="7315200" h="685800">
                <a:moveTo>
                  <a:pt x="0" y="685800"/>
                </a:moveTo>
                <a:lnTo>
                  <a:pt x="7315200" y="685800"/>
                </a:lnTo>
                <a:lnTo>
                  <a:pt x="7315200" y="0"/>
                </a:lnTo>
                <a:lnTo>
                  <a:pt x="0" y="0"/>
                </a:lnTo>
                <a:lnTo>
                  <a:pt x="0" y="685800"/>
                </a:lnTo>
                <a:close/>
              </a:path>
            </a:pathLst>
          </a:custGeom>
          <a:ln w="6350">
            <a:solidFill>
              <a:srgbClr val="6F685A"/>
            </a:solidFill>
          </a:ln>
        </p:spPr>
        <p:txBody>
          <a:bodyPr wrap="square" lIns="0" tIns="0" rIns="0" bIns="0" rtlCol="0"/>
          <a:lstStyle/>
          <a:p>
            <a:endParaRPr/>
          </a:p>
        </p:txBody>
      </p:sp>
      <p:sp>
        <p:nvSpPr>
          <p:cNvPr id="4" name="object 4"/>
          <p:cNvSpPr/>
          <p:nvPr/>
        </p:nvSpPr>
        <p:spPr>
          <a:xfrm>
            <a:off x="905255" y="3648455"/>
            <a:ext cx="228600" cy="1280160"/>
          </a:xfrm>
          <a:custGeom>
            <a:avLst/>
            <a:gdLst/>
            <a:ahLst/>
            <a:cxnLst/>
            <a:rect l="l" t="t" r="r" b="b"/>
            <a:pathLst>
              <a:path w="228600" h="1280160">
                <a:moveTo>
                  <a:pt x="228600" y="0"/>
                </a:moveTo>
                <a:lnTo>
                  <a:pt x="0" y="0"/>
                </a:lnTo>
                <a:lnTo>
                  <a:pt x="0" y="1280159"/>
                </a:lnTo>
                <a:lnTo>
                  <a:pt x="228600" y="1280159"/>
                </a:lnTo>
                <a:lnTo>
                  <a:pt x="228600" y="0"/>
                </a:lnTo>
                <a:close/>
              </a:path>
            </a:pathLst>
          </a:custGeom>
          <a:solidFill>
            <a:srgbClr val="92C500"/>
          </a:solidFill>
        </p:spPr>
        <p:txBody>
          <a:bodyPr wrap="square" lIns="0" tIns="0" rIns="0" bIns="0" rtlCol="0"/>
          <a:lstStyle/>
          <a:p>
            <a:endParaRPr/>
          </a:p>
        </p:txBody>
      </p:sp>
      <p:grpSp>
        <p:nvGrpSpPr>
          <p:cNvPr id="5" name="object 5"/>
          <p:cNvGrpSpPr/>
          <p:nvPr/>
        </p:nvGrpSpPr>
        <p:grpSpPr>
          <a:xfrm>
            <a:off x="914400" y="5049011"/>
            <a:ext cx="7312659" cy="685800"/>
            <a:chOff x="914400" y="5049011"/>
            <a:chExt cx="7312659" cy="685800"/>
          </a:xfrm>
        </p:grpSpPr>
        <p:sp>
          <p:nvSpPr>
            <p:cNvPr id="6" name="object 6"/>
            <p:cNvSpPr/>
            <p:nvPr/>
          </p:nvSpPr>
          <p:spPr>
            <a:xfrm>
              <a:off x="914400" y="5049011"/>
              <a:ext cx="228600" cy="685800"/>
            </a:xfrm>
            <a:custGeom>
              <a:avLst/>
              <a:gdLst/>
              <a:ahLst/>
              <a:cxnLst/>
              <a:rect l="l" t="t" r="r" b="b"/>
              <a:pathLst>
                <a:path w="228600" h="685800">
                  <a:moveTo>
                    <a:pt x="228600" y="0"/>
                  </a:moveTo>
                  <a:lnTo>
                    <a:pt x="0" y="0"/>
                  </a:lnTo>
                  <a:lnTo>
                    <a:pt x="0" y="685800"/>
                  </a:lnTo>
                  <a:lnTo>
                    <a:pt x="228600" y="685800"/>
                  </a:lnTo>
                  <a:lnTo>
                    <a:pt x="228600" y="0"/>
                  </a:lnTo>
                  <a:close/>
                </a:path>
              </a:pathLst>
            </a:custGeom>
            <a:solidFill>
              <a:srgbClr val="6F685A"/>
            </a:solidFill>
          </p:spPr>
          <p:txBody>
            <a:bodyPr wrap="square" lIns="0" tIns="0" rIns="0" bIns="0" rtlCol="0"/>
            <a:lstStyle/>
            <a:p>
              <a:endParaRPr/>
            </a:p>
          </p:txBody>
        </p:sp>
        <p:sp>
          <p:nvSpPr>
            <p:cNvPr id="7" name="object 7"/>
            <p:cNvSpPr/>
            <p:nvPr/>
          </p:nvSpPr>
          <p:spPr>
            <a:xfrm>
              <a:off x="1143000" y="5052059"/>
              <a:ext cx="7084059" cy="680085"/>
            </a:xfrm>
            <a:custGeom>
              <a:avLst/>
              <a:gdLst/>
              <a:ahLst/>
              <a:cxnLst/>
              <a:rect l="l" t="t" r="r" b="b"/>
              <a:pathLst>
                <a:path w="7084059" h="680085">
                  <a:moveTo>
                    <a:pt x="7083552" y="0"/>
                  </a:moveTo>
                  <a:lnTo>
                    <a:pt x="0" y="0"/>
                  </a:lnTo>
                  <a:lnTo>
                    <a:pt x="0" y="679704"/>
                  </a:lnTo>
                  <a:lnTo>
                    <a:pt x="7083552" y="679704"/>
                  </a:lnTo>
                  <a:lnTo>
                    <a:pt x="7083552" y="0"/>
                  </a:lnTo>
                  <a:close/>
                </a:path>
              </a:pathLst>
            </a:custGeom>
            <a:solidFill>
              <a:srgbClr val="CCEBFF">
                <a:alpha val="16076"/>
              </a:srgbClr>
            </a:solidFill>
          </p:spPr>
          <p:txBody>
            <a:bodyPr wrap="square" lIns="0" tIns="0" rIns="0" bIns="0" rtlCol="0"/>
            <a:lstStyle/>
            <a:p>
              <a:endParaRPr/>
            </a:p>
          </p:txBody>
        </p:sp>
      </p:grpSp>
      <p:sp>
        <p:nvSpPr>
          <p:cNvPr id="8" name="object 8"/>
          <p:cNvSpPr txBox="1">
            <a:spLocks noGrp="1"/>
          </p:cNvSpPr>
          <p:nvPr>
            <p:ph type="title"/>
          </p:nvPr>
        </p:nvSpPr>
        <p:spPr>
          <a:xfrm>
            <a:off x="1236980" y="1280541"/>
            <a:ext cx="6492240" cy="443070"/>
          </a:xfrm>
          <a:prstGeom prst="rect">
            <a:avLst/>
          </a:prstGeom>
        </p:spPr>
        <p:txBody>
          <a:bodyPr vert="horz" wrap="square" lIns="0" tIns="12065" rIns="0" bIns="0" rtlCol="0">
            <a:spAutoFit/>
          </a:bodyPr>
          <a:lstStyle/>
          <a:p>
            <a:pPr marL="1673860" marR="5080" indent="-1661795" algn="ctr">
              <a:lnSpc>
                <a:spcPct val="100000"/>
              </a:lnSpc>
              <a:spcBef>
                <a:spcPts val="95"/>
              </a:spcBef>
              <a:tabLst>
                <a:tab pos="2039620" algn="l"/>
                <a:tab pos="4827270" algn="l"/>
                <a:tab pos="4921885" algn="l"/>
                <a:tab pos="6026785" algn="l"/>
              </a:tabLst>
            </a:pPr>
            <a:r>
              <a:rPr lang="es-ES" sz="2800" spc="275" dirty="0">
                <a:solidFill>
                  <a:srgbClr val="000000"/>
                </a:solidFill>
              </a:rPr>
              <a:t>ESTADÍSTICA APLICADA</a:t>
            </a:r>
            <a:endParaRPr sz="2800" dirty="0"/>
          </a:p>
        </p:txBody>
      </p:sp>
      <p:grpSp>
        <p:nvGrpSpPr>
          <p:cNvPr id="9" name="object 9"/>
          <p:cNvGrpSpPr/>
          <p:nvPr/>
        </p:nvGrpSpPr>
        <p:grpSpPr>
          <a:xfrm>
            <a:off x="1531619" y="3768852"/>
            <a:ext cx="6430010" cy="1172210"/>
            <a:chOff x="1531619" y="3768852"/>
            <a:chExt cx="6430010" cy="1172210"/>
          </a:xfrm>
        </p:grpSpPr>
        <p:pic>
          <p:nvPicPr>
            <p:cNvPr id="10" name="object 10"/>
            <p:cNvPicPr/>
            <p:nvPr/>
          </p:nvPicPr>
          <p:blipFill>
            <a:blip r:embed="rId2" cstate="print"/>
            <a:stretch>
              <a:fillRect/>
            </a:stretch>
          </p:blipFill>
          <p:spPr>
            <a:xfrm>
              <a:off x="1531619" y="3768852"/>
              <a:ext cx="6429756" cy="818388"/>
            </a:xfrm>
            <a:prstGeom prst="rect">
              <a:avLst/>
            </a:prstGeom>
          </p:spPr>
        </p:pic>
        <p:pic>
          <p:nvPicPr>
            <p:cNvPr id="11" name="object 11"/>
            <p:cNvPicPr/>
            <p:nvPr/>
          </p:nvPicPr>
          <p:blipFill>
            <a:blip r:embed="rId3" cstate="print"/>
            <a:stretch>
              <a:fillRect/>
            </a:stretch>
          </p:blipFill>
          <p:spPr>
            <a:xfrm>
              <a:off x="3811524" y="4122420"/>
              <a:ext cx="1778507" cy="818388"/>
            </a:xfrm>
            <a:prstGeom prst="rect">
              <a:avLst/>
            </a:prstGeom>
          </p:spPr>
        </p:pic>
      </p:grpSp>
      <p:sp>
        <p:nvSpPr>
          <p:cNvPr id="12" name="object 12"/>
          <p:cNvSpPr txBox="1"/>
          <p:nvPr/>
        </p:nvSpPr>
        <p:spPr>
          <a:xfrm>
            <a:off x="1133855" y="3853052"/>
            <a:ext cx="7092950" cy="1617980"/>
          </a:xfrm>
          <a:prstGeom prst="rect">
            <a:avLst/>
          </a:prstGeom>
        </p:spPr>
        <p:txBody>
          <a:bodyPr vert="horz" wrap="square" lIns="0" tIns="96520" rIns="0" bIns="0" rtlCol="0">
            <a:spAutoFit/>
          </a:bodyPr>
          <a:lstStyle/>
          <a:p>
            <a:pPr marL="2908300" marR="633730" indent="-2280285">
              <a:lnSpc>
                <a:spcPts val="2800"/>
              </a:lnSpc>
              <a:spcBef>
                <a:spcPts val="760"/>
              </a:spcBef>
            </a:pPr>
            <a:r>
              <a:rPr sz="2900" b="1" dirty="0">
                <a:latin typeface="Times New Roman"/>
                <a:cs typeface="Times New Roman"/>
              </a:rPr>
              <a:t>Diseño</a:t>
            </a:r>
            <a:r>
              <a:rPr sz="2900" b="1" spc="-45" dirty="0">
                <a:latin typeface="Times New Roman"/>
                <a:cs typeface="Times New Roman"/>
              </a:rPr>
              <a:t> </a:t>
            </a:r>
            <a:r>
              <a:rPr sz="2900" b="1" spc="-5" dirty="0">
                <a:latin typeface="Times New Roman"/>
                <a:cs typeface="Times New Roman"/>
              </a:rPr>
              <a:t>e</a:t>
            </a:r>
            <a:r>
              <a:rPr sz="2900" b="1" dirty="0">
                <a:latin typeface="Times New Roman"/>
                <a:cs typeface="Times New Roman"/>
              </a:rPr>
              <a:t>n Bloqu</a:t>
            </a:r>
            <a:r>
              <a:rPr sz="2900" b="1" spc="-15" dirty="0">
                <a:latin typeface="Times New Roman"/>
                <a:cs typeface="Times New Roman"/>
              </a:rPr>
              <a:t>e</a:t>
            </a:r>
            <a:r>
              <a:rPr sz="2900" b="1" dirty="0">
                <a:latin typeface="Times New Roman"/>
                <a:cs typeface="Times New Roman"/>
              </a:rPr>
              <a:t>s</a:t>
            </a:r>
            <a:r>
              <a:rPr sz="2900" b="1" spc="-45" dirty="0">
                <a:latin typeface="Times New Roman"/>
                <a:cs typeface="Times New Roman"/>
              </a:rPr>
              <a:t> </a:t>
            </a:r>
            <a:r>
              <a:rPr sz="2900" b="1" dirty="0">
                <a:latin typeface="Times New Roman"/>
                <a:cs typeface="Times New Roman"/>
              </a:rPr>
              <a:t>Com</a:t>
            </a:r>
            <a:r>
              <a:rPr sz="2900" b="1" spc="10" dirty="0">
                <a:latin typeface="Times New Roman"/>
                <a:cs typeface="Times New Roman"/>
              </a:rPr>
              <a:t>p</a:t>
            </a:r>
            <a:r>
              <a:rPr sz="2900" b="1" dirty="0">
                <a:latin typeface="Times New Roman"/>
                <a:cs typeface="Times New Roman"/>
              </a:rPr>
              <a:t>letos</a:t>
            </a:r>
            <a:r>
              <a:rPr sz="2900" b="1" spc="-95" dirty="0">
                <a:latin typeface="Times New Roman"/>
                <a:cs typeface="Times New Roman"/>
              </a:rPr>
              <a:t> </a:t>
            </a:r>
            <a:r>
              <a:rPr sz="2900" b="1" dirty="0">
                <a:latin typeface="Times New Roman"/>
                <a:cs typeface="Times New Roman"/>
              </a:rPr>
              <a:t>al</a:t>
            </a:r>
            <a:r>
              <a:rPr sz="2900" b="1" spc="-335" dirty="0">
                <a:latin typeface="Times New Roman"/>
                <a:cs typeface="Times New Roman"/>
              </a:rPr>
              <a:t> </a:t>
            </a:r>
            <a:r>
              <a:rPr sz="2900" b="1" dirty="0">
                <a:latin typeface="Times New Roman"/>
                <a:cs typeface="Times New Roman"/>
              </a:rPr>
              <a:t>A</a:t>
            </a:r>
            <a:r>
              <a:rPr sz="2900" b="1" spc="-15" dirty="0">
                <a:latin typeface="Times New Roman"/>
                <a:cs typeface="Times New Roman"/>
              </a:rPr>
              <a:t>z</a:t>
            </a:r>
            <a:r>
              <a:rPr sz="2900" b="1" dirty="0">
                <a:latin typeface="Times New Roman"/>
                <a:cs typeface="Times New Roman"/>
              </a:rPr>
              <a:t>ar  (DBCA)</a:t>
            </a:r>
            <a:endParaRPr sz="2900">
              <a:latin typeface="Times New Roman"/>
              <a:cs typeface="Times New Roman"/>
            </a:endParaRPr>
          </a:p>
          <a:p>
            <a:pPr>
              <a:lnSpc>
                <a:spcPct val="100000"/>
              </a:lnSpc>
              <a:spcBef>
                <a:spcPts val="25"/>
              </a:spcBef>
            </a:pPr>
            <a:endParaRPr sz="3350">
              <a:latin typeface="Times New Roman"/>
              <a:cs typeface="Times New Roman"/>
            </a:endParaRPr>
          </a:p>
          <a:p>
            <a:pPr marL="4358005">
              <a:lnSpc>
                <a:spcPct val="100000"/>
              </a:lnSpc>
            </a:pPr>
            <a:r>
              <a:rPr sz="2000" spc="65" dirty="0">
                <a:latin typeface="Cambria"/>
                <a:cs typeface="Cambria"/>
              </a:rPr>
              <a:t>Profesores</a:t>
            </a:r>
            <a:r>
              <a:rPr sz="2000" spc="200" dirty="0">
                <a:latin typeface="Cambria"/>
                <a:cs typeface="Cambria"/>
              </a:rPr>
              <a:t> </a:t>
            </a:r>
            <a:r>
              <a:rPr sz="2000" spc="55" dirty="0">
                <a:latin typeface="Cambria"/>
                <a:cs typeface="Cambria"/>
              </a:rPr>
              <a:t>del</a:t>
            </a:r>
            <a:r>
              <a:rPr sz="2000" spc="190" dirty="0">
                <a:latin typeface="Cambria"/>
                <a:cs typeface="Cambria"/>
              </a:rPr>
              <a:t> </a:t>
            </a:r>
            <a:r>
              <a:rPr sz="2000" spc="110" dirty="0">
                <a:latin typeface="Cambria"/>
                <a:cs typeface="Cambria"/>
              </a:rPr>
              <a:t>curso</a:t>
            </a:r>
            <a:endParaRPr sz="2000">
              <a:latin typeface="Cambria"/>
              <a:cs typeface="Cambria"/>
            </a:endParaRPr>
          </a:p>
        </p:txBody>
      </p:sp>
      <p:pic>
        <p:nvPicPr>
          <p:cNvPr id="13" name="object 13"/>
          <p:cNvPicPr/>
          <p:nvPr/>
        </p:nvPicPr>
        <p:blipFill>
          <a:blip r:embed="rId4" cstate="print"/>
          <a:stretch>
            <a:fillRect/>
          </a:stretch>
        </p:blipFill>
        <p:spPr>
          <a:xfrm>
            <a:off x="3131820" y="2229611"/>
            <a:ext cx="2951987" cy="13883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pic>
        <p:nvPicPr>
          <p:cNvPr id="3" name="object 3"/>
          <p:cNvPicPr/>
          <p:nvPr/>
        </p:nvPicPr>
        <p:blipFill>
          <a:blip r:embed="rId2" cstate="print"/>
          <a:stretch>
            <a:fillRect/>
          </a:stretch>
        </p:blipFill>
        <p:spPr>
          <a:xfrm>
            <a:off x="1223772" y="2054352"/>
            <a:ext cx="6300215" cy="4183379"/>
          </a:xfrm>
          <a:prstGeom prst="rect">
            <a:avLst/>
          </a:prstGeom>
        </p:spPr>
      </p:pic>
      <p:pic>
        <p:nvPicPr>
          <p:cNvPr id="4" name="object 4"/>
          <p:cNvPicPr/>
          <p:nvPr/>
        </p:nvPicPr>
        <p:blipFill>
          <a:blip r:embed="rId3" cstate="print"/>
          <a:stretch>
            <a:fillRect/>
          </a:stretch>
        </p:blipFill>
        <p:spPr>
          <a:xfrm>
            <a:off x="539495" y="1269491"/>
            <a:ext cx="6629400" cy="560831"/>
          </a:xfrm>
          <a:prstGeom prst="rect">
            <a:avLst/>
          </a:prstGeom>
        </p:spPr>
      </p:pic>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2133600"/>
            <a:ext cx="8311896" cy="3454908"/>
          </a:xfrm>
          <a:prstGeom prst="rect">
            <a:avLst/>
          </a:prstGeom>
        </p:spPr>
      </p:pic>
      <p:sp>
        <p:nvSpPr>
          <p:cNvPr id="3" name="object 3"/>
          <p:cNvSpPr txBox="1"/>
          <p:nvPr/>
        </p:nvSpPr>
        <p:spPr>
          <a:xfrm>
            <a:off x="2990214" y="1232408"/>
            <a:ext cx="1135380" cy="360680"/>
          </a:xfrm>
          <a:prstGeom prst="rect">
            <a:avLst/>
          </a:prstGeom>
        </p:spPr>
        <p:txBody>
          <a:bodyPr vert="horz" wrap="square" lIns="0" tIns="12065" rIns="0" bIns="0" rtlCol="0">
            <a:spAutoFit/>
          </a:bodyPr>
          <a:lstStyle/>
          <a:p>
            <a:pPr marL="12700">
              <a:lnSpc>
                <a:spcPct val="100000"/>
              </a:lnSpc>
              <a:spcBef>
                <a:spcPts val="95"/>
              </a:spcBef>
            </a:pPr>
            <a:r>
              <a:rPr sz="2200" spc="80" dirty="0">
                <a:latin typeface="Cambria"/>
                <a:cs typeface="Cambria"/>
              </a:rPr>
              <a:t>explique</a:t>
            </a:r>
            <a:endParaRPr sz="2200">
              <a:latin typeface="Cambria"/>
              <a:cs typeface="Cambria"/>
            </a:endParaRPr>
          </a:p>
        </p:txBody>
      </p:sp>
      <p:sp>
        <p:nvSpPr>
          <p:cNvPr id="9" name="object 9"/>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4" name="object 4"/>
          <p:cNvSpPr txBox="1"/>
          <p:nvPr/>
        </p:nvSpPr>
        <p:spPr>
          <a:xfrm>
            <a:off x="4337684" y="1232408"/>
            <a:ext cx="806450" cy="360680"/>
          </a:xfrm>
          <a:prstGeom prst="rect">
            <a:avLst/>
          </a:prstGeom>
        </p:spPr>
        <p:txBody>
          <a:bodyPr vert="horz" wrap="square" lIns="0" tIns="12065" rIns="0" bIns="0" rtlCol="0">
            <a:spAutoFit/>
          </a:bodyPr>
          <a:lstStyle/>
          <a:p>
            <a:pPr marL="12700">
              <a:lnSpc>
                <a:spcPct val="100000"/>
              </a:lnSpc>
              <a:spcBef>
                <a:spcPts val="95"/>
              </a:spcBef>
            </a:pPr>
            <a:r>
              <a:rPr sz="2200" spc="200" dirty="0">
                <a:latin typeface="Cambria"/>
                <a:cs typeface="Cambria"/>
              </a:rPr>
              <a:t>s</a:t>
            </a:r>
            <a:r>
              <a:rPr sz="2200" spc="75" dirty="0">
                <a:latin typeface="Cambria"/>
                <a:cs typeface="Cambria"/>
              </a:rPr>
              <a:t>e</a:t>
            </a:r>
            <a:r>
              <a:rPr sz="2200" spc="70" dirty="0">
                <a:latin typeface="Cambria"/>
                <a:cs typeface="Cambria"/>
              </a:rPr>
              <a:t>g</a:t>
            </a:r>
            <a:r>
              <a:rPr sz="2200" spc="229" dirty="0">
                <a:latin typeface="Cambria"/>
                <a:cs typeface="Cambria"/>
              </a:rPr>
              <a:t>ú</a:t>
            </a:r>
            <a:r>
              <a:rPr sz="2200" spc="-5" dirty="0">
                <a:latin typeface="Cambria"/>
                <a:cs typeface="Cambria"/>
              </a:rPr>
              <a:t>n</a:t>
            </a:r>
            <a:endParaRPr sz="2200">
              <a:latin typeface="Cambria"/>
              <a:cs typeface="Cambria"/>
            </a:endParaRPr>
          </a:p>
        </p:txBody>
      </p:sp>
      <p:sp>
        <p:nvSpPr>
          <p:cNvPr id="5" name="object 5"/>
          <p:cNvSpPr txBox="1"/>
          <p:nvPr/>
        </p:nvSpPr>
        <p:spPr>
          <a:xfrm>
            <a:off x="5363336" y="1232408"/>
            <a:ext cx="1594485" cy="360680"/>
          </a:xfrm>
          <a:prstGeom prst="rect">
            <a:avLst/>
          </a:prstGeom>
        </p:spPr>
        <p:txBody>
          <a:bodyPr vert="horz" wrap="square" lIns="0" tIns="12065" rIns="0" bIns="0" rtlCol="0">
            <a:spAutoFit/>
          </a:bodyPr>
          <a:lstStyle/>
          <a:p>
            <a:pPr marL="12700">
              <a:lnSpc>
                <a:spcPct val="100000"/>
              </a:lnSpc>
              <a:spcBef>
                <a:spcPts val="95"/>
              </a:spcBef>
              <a:tabLst>
                <a:tab pos="448309" algn="l"/>
              </a:tabLst>
            </a:pPr>
            <a:r>
              <a:rPr sz="2200" spc="30" dirty="0">
                <a:latin typeface="Cambria"/>
                <a:cs typeface="Cambria"/>
              </a:rPr>
              <a:t>el	</a:t>
            </a:r>
            <a:r>
              <a:rPr sz="2200" spc="90" dirty="0">
                <a:latin typeface="Cambria"/>
                <a:cs typeface="Cambria"/>
              </a:rPr>
              <a:t>contexto</a:t>
            </a:r>
            <a:endParaRPr sz="2200">
              <a:latin typeface="Cambria"/>
              <a:cs typeface="Cambria"/>
            </a:endParaRPr>
          </a:p>
        </p:txBody>
      </p:sp>
      <p:sp>
        <p:nvSpPr>
          <p:cNvPr id="6" name="object 6"/>
          <p:cNvSpPr txBox="1"/>
          <p:nvPr/>
        </p:nvSpPr>
        <p:spPr>
          <a:xfrm>
            <a:off x="7166609" y="1232408"/>
            <a:ext cx="1426845" cy="360680"/>
          </a:xfrm>
          <a:prstGeom prst="rect">
            <a:avLst/>
          </a:prstGeom>
        </p:spPr>
        <p:txBody>
          <a:bodyPr vert="horz" wrap="square" lIns="0" tIns="12065" rIns="0" bIns="0" rtlCol="0">
            <a:spAutoFit/>
          </a:bodyPr>
          <a:lstStyle/>
          <a:p>
            <a:pPr marL="12700">
              <a:lnSpc>
                <a:spcPct val="100000"/>
              </a:lnSpc>
              <a:spcBef>
                <a:spcPts val="95"/>
              </a:spcBef>
              <a:tabLst>
                <a:tab pos="448309" algn="l"/>
              </a:tabLst>
            </a:pPr>
            <a:r>
              <a:rPr sz="2200" spc="60" dirty="0">
                <a:latin typeface="Cambria"/>
                <a:cs typeface="Cambria"/>
              </a:rPr>
              <a:t>e</a:t>
            </a:r>
            <a:r>
              <a:rPr sz="2200" spc="-5" dirty="0">
                <a:latin typeface="Cambria"/>
                <a:cs typeface="Cambria"/>
              </a:rPr>
              <a:t>l</a:t>
            </a:r>
            <a:r>
              <a:rPr sz="2200" dirty="0">
                <a:latin typeface="Cambria"/>
                <a:cs typeface="Cambria"/>
              </a:rPr>
              <a:t>	</a:t>
            </a:r>
            <a:r>
              <a:rPr sz="2200" spc="229" dirty="0">
                <a:latin typeface="Cambria"/>
                <a:cs typeface="Cambria"/>
              </a:rPr>
              <a:t>m</a:t>
            </a:r>
            <a:r>
              <a:rPr sz="2200" spc="70" dirty="0">
                <a:latin typeface="Cambria"/>
                <a:cs typeface="Cambria"/>
              </a:rPr>
              <a:t>o</a:t>
            </a:r>
            <a:r>
              <a:rPr sz="2200" spc="80" dirty="0">
                <a:latin typeface="Cambria"/>
                <a:cs typeface="Cambria"/>
              </a:rPr>
              <a:t>de</a:t>
            </a:r>
            <a:r>
              <a:rPr sz="2200" spc="55" dirty="0">
                <a:latin typeface="Cambria"/>
                <a:cs typeface="Cambria"/>
              </a:rPr>
              <a:t>l</a:t>
            </a:r>
            <a:r>
              <a:rPr sz="2200" spc="-5" dirty="0">
                <a:latin typeface="Cambria"/>
                <a:cs typeface="Cambria"/>
              </a:rPr>
              <a:t>o</a:t>
            </a:r>
            <a:endParaRPr sz="2200">
              <a:latin typeface="Cambria"/>
              <a:cs typeface="Cambria"/>
            </a:endParaRPr>
          </a:p>
        </p:txBody>
      </p:sp>
      <p:sp>
        <p:nvSpPr>
          <p:cNvPr id="7" name="object 7"/>
          <p:cNvSpPr txBox="1"/>
          <p:nvPr/>
        </p:nvSpPr>
        <p:spPr>
          <a:xfrm>
            <a:off x="535635" y="1232408"/>
            <a:ext cx="2261870" cy="695960"/>
          </a:xfrm>
          <a:prstGeom prst="rect">
            <a:avLst/>
          </a:prstGeom>
        </p:spPr>
        <p:txBody>
          <a:bodyPr vert="horz" wrap="square" lIns="0" tIns="12065" rIns="0" bIns="0" rtlCol="0">
            <a:spAutoFit/>
          </a:bodyPr>
          <a:lstStyle/>
          <a:p>
            <a:pPr marL="12700" marR="5080">
              <a:lnSpc>
                <a:spcPct val="100000"/>
              </a:lnSpc>
              <a:spcBef>
                <a:spcPts val="95"/>
              </a:spcBef>
              <a:tabLst>
                <a:tab pos="481965" algn="l"/>
                <a:tab pos="2108200" algn="l"/>
              </a:tabLst>
            </a:pPr>
            <a:r>
              <a:rPr sz="2200" spc="135" dirty="0">
                <a:latin typeface="Cambria"/>
                <a:cs typeface="Cambria"/>
              </a:rPr>
              <a:t>b</a:t>
            </a:r>
            <a:r>
              <a:rPr sz="2200" spc="-5" dirty="0">
                <a:latin typeface="Cambria"/>
                <a:cs typeface="Cambria"/>
              </a:rPr>
              <a:t>.</a:t>
            </a:r>
            <a:r>
              <a:rPr sz="2200" dirty="0">
                <a:latin typeface="Cambria"/>
                <a:cs typeface="Cambria"/>
              </a:rPr>
              <a:t>	</a:t>
            </a:r>
            <a:r>
              <a:rPr sz="2200" spc="195" dirty="0">
                <a:latin typeface="Cambria"/>
                <a:cs typeface="Cambria"/>
              </a:rPr>
              <a:t>D</a:t>
            </a:r>
            <a:r>
              <a:rPr sz="2200" spc="135" dirty="0">
                <a:latin typeface="Cambria"/>
                <a:cs typeface="Cambria"/>
              </a:rPr>
              <a:t>e</a:t>
            </a:r>
            <a:r>
              <a:rPr sz="2200" spc="65" dirty="0">
                <a:latin typeface="Cambria"/>
                <a:cs typeface="Cambria"/>
              </a:rPr>
              <a:t>t</a:t>
            </a:r>
            <a:r>
              <a:rPr sz="2200" spc="105" dirty="0">
                <a:latin typeface="Cambria"/>
                <a:cs typeface="Cambria"/>
              </a:rPr>
              <a:t>e</a:t>
            </a:r>
            <a:r>
              <a:rPr sz="2200" spc="114" dirty="0">
                <a:latin typeface="Cambria"/>
                <a:cs typeface="Cambria"/>
              </a:rPr>
              <a:t>r</a:t>
            </a:r>
            <a:r>
              <a:rPr sz="2200" spc="105" dirty="0">
                <a:latin typeface="Cambria"/>
                <a:cs typeface="Cambria"/>
              </a:rPr>
              <a:t>m</a:t>
            </a:r>
            <a:r>
              <a:rPr sz="2200" spc="110" dirty="0">
                <a:latin typeface="Cambria"/>
                <a:cs typeface="Cambria"/>
              </a:rPr>
              <a:t>i</a:t>
            </a:r>
            <a:r>
              <a:rPr sz="2200" spc="135" dirty="0">
                <a:latin typeface="Cambria"/>
                <a:cs typeface="Cambria"/>
              </a:rPr>
              <a:t>n</a:t>
            </a:r>
            <a:r>
              <a:rPr sz="2200" spc="-5" dirty="0">
                <a:latin typeface="Cambria"/>
                <a:cs typeface="Cambria"/>
              </a:rPr>
              <a:t>e</a:t>
            </a:r>
            <a:r>
              <a:rPr sz="2200" dirty="0">
                <a:latin typeface="Cambria"/>
                <a:cs typeface="Cambria"/>
              </a:rPr>
              <a:t>	</a:t>
            </a:r>
            <a:r>
              <a:rPr sz="2200" spc="-5" dirty="0">
                <a:latin typeface="Cambria"/>
                <a:cs typeface="Cambria"/>
              </a:rPr>
              <a:t>y  </a:t>
            </a:r>
            <a:r>
              <a:rPr sz="2200" spc="50" dirty="0">
                <a:latin typeface="Cambria"/>
                <a:cs typeface="Cambria"/>
              </a:rPr>
              <a:t>aditivo</a:t>
            </a:r>
            <a:r>
              <a:rPr sz="2200" spc="320" dirty="0">
                <a:latin typeface="Cambria"/>
                <a:cs typeface="Cambria"/>
              </a:rPr>
              <a:t> </a:t>
            </a:r>
            <a:r>
              <a:rPr sz="2200" spc="80" dirty="0">
                <a:latin typeface="Cambria"/>
                <a:cs typeface="Cambria"/>
              </a:rPr>
              <a:t>lineal</a:t>
            </a:r>
            <a:endParaRPr sz="2200">
              <a:latin typeface="Cambria"/>
              <a:cs typeface="Cambria"/>
            </a:endParaRPr>
          </a:p>
        </p:txBody>
      </p:sp>
      <p:sp>
        <p:nvSpPr>
          <p:cNvPr id="8" name="object 8"/>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535" y="1066037"/>
            <a:ext cx="8115934" cy="5314315"/>
          </a:xfrm>
          <a:prstGeom prst="rect">
            <a:avLst/>
          </a:prstGeom>
        </p:spPr>
        <p:txBody>
          <a:bodyPr vert="horz" wrap="square" lIns="0" tIns="12065" rIns="0" bIns="0" rtlCol="0">
            <a:spAutoFit/>
          </a:bodyPr>
          <a:lstStyle/>
          <a:p>
            <a:pPr marL="50800">
              <a:lnSpc>
                <a:spcPct val="100000"/>
              </a:lnSpc>
              <a:spcBef>
                <a:spcPts val="95"/>
              </a:spcBef>
              <a:tabLst>
                <a:tab pos="463550" algn="l"/>
              </a:tabLst>
            </a:pPr>
            <a:r>
              <a:rPr sz="2200" spc="100" dirty="0">
                <a:latin typeface="Cambria"/>
                <a:cs typeface="Cambria"/>
              </a:rPr>
              <a:t>c.	</a:t>
            </a:r>
            <a:r>
              <a:rPr sz="2200" spc="80" dirty="0">
                <a:latin typeface="Cambria"/>
                <a:cs typeface="Cambria"/>
              </a:rPr>
              <a:t>Realice</a:t>
            </a:r>
            <a:r>
              <a:rPr sz="2200" spc="395" dirty="0">
                <a:latin typeface="Cambria"/>
                <a:cs typeface="Cambria"/>
              </a:rPr>
              <a:t> </a:t>
            </a:r>
            <a:r>
              <a:rPr sz="2200" spc="25" dirty="0">
                <a:latin typeface="Cambria"/>
                <a:cs typeface="Cambria"/>
              </a:rPr>
              <a:t>el</a:t>
            </a:r>
            <a:r>
              <a:rPr sz="2200" spc="295" dirty="0">
                <a:latin typeface="Cambria"/>
                <a:cs typeface="Cambria"/>
              </a:rPr>
              <a:t> </a:t>
            </a:r>
            <a:r>
              <a:rPr sz="2200" spc="120" dirty="0">
                <a:latin typeface="Cambria"/>
                <a:cs typeface="Cambria"/>
              </a:rPr>
              <a:t>análisis</a:t>
            </a:r>
            <a:r>
              <a:rPr sz="2200" spc="390" dirty="0">
                <a:latin typeface="Cambria"/>
                <a:cs typeface="Cambria"/>
              </a:rPr>
              <a:t> </a:t>
            </a:r>
            <a:r>
              <a:rPr sz="2200" spc="45" dirty="0">
                <a:latin typeface="Cambria"/>
                <a:cs typeface="Cambria"/>
              </a:rPr>
              <a:t>de</a:t>
            </a:r>
            <a:r>
              <a:rPr sz="2200" spc="340" dirty="0">
                <a:latin typeface="Cambria"/>
                <a:cs typeface="Cambria"/>
              </a:rPr>
              <a:t> </a:t>
            </a:r>
            <a:r>
              <a:rPr sz="2200" spc="90" dirty="0">
                <a:latin typeface="Cambria"/>
                <a:cs typeface="Cambria"/>
              </a:rPr>
              <a:t>varianza</a:t>
            </a:r>
            <a:r>
              <a:rPr sz="2200" spc="395" dirty="0">
                <a:latin typeface="Cambria"/>
                <a:cs typeface="Cambria"/>
              </a:rPr>
              <a:t> </a:t>
            </a:r>
            <a:r>
              <a:rPr sz="2200" spc="-5" dirty="0">
                <a:latin typeface="Cambria"/>
                <a:cs typeface="Cambria"/>
              </a:rPr>
              <a:t>y</a:t>
            </a:r>
            <a:r>
              <a:rPr sz="2200" spc="305" dirty="0">
                <a:latin typeface="Cambria"/>
                <a:cs typeface="Cambria"/>
              </a:rPr>
              <a:t> </a:t>
            </a:r>
            <a:r>
              <a:rPr sz="2200" spc="45" dirty="0">
                <a:latin typeface="Cambria"/>
                <a:cs typeface="Cambria"/>
              </a:rPr>
              <a:t>de</a:t>
            </a:r>
            <a:r>
              <a:rPr sz="2200" spc="325" dirty="0">
                <a:latin typeface="Cambria"/>
                <a:cs typeface="Cambria"/>
              </a:rPr>
              <a:t> </a:t>
            </a:r>
            <a:r>
              <a:rPr sz="2200" spc="135" dirty="0">
                <a:latin typeface="Cambria"/>
                <a:cs typeface="Cambria"/>
              </a:rPr>
              <a:t>sus</a:t>
            </a:r>
            <a:r>
              <a:rPr sz="2200" spc="490" dirty="0">
                <a:latin typeface="Cambria"/>
                <a:cs typeface="Cambria"/>
              </a:rPr>
              <a:t> </a:t>
            </a:r>
            <a:r>
              <a:rPr sz="2200" spc="125" dirty="0">
                <a:latin typeface="Cambria"/>
                <a:cs typeface="Cambria"/>
              </a:rPr>
              <a:t>conclusiones</a:t>
            </a:r>
            <a:endParaRPr sz="2200">
              <a:latin typeface="Cambria"/>
              <a:cs typeface="Cambria"/>
            </a:endParaRPr>
          </a:p>
          <a:p>
            <a:pPr>
              <a:lnSpc>
                <a:spcPct val="100000"/>
              </a:lnSpc>
              <a:spcBef>
                <a:spcPts val="30"/>
              </a:spcBef>
            </a:pPr>
            <a:endParaRPr sz="3300">
              <a:latin typeface="Cambria"/>
              <a:cs typeface="Cambria"/>
            </a:endParaRPr>
          </a:p>
          <a:p>
            <a:pPr marL="325120" indent="-274320">
              <a:lnSpc>
                <a:spcPct val="100000"/>
              </a:lnSpc>
              <a:buClr>
                <a:srgbClr val="92C500"/>
              </a:buClr>
              <a:buSzPct val="75000"/>
              <a:buFont typeface="Wingdings"/>
              <a:buChar char=""/>
              <a:tabLst>
                <a:tab pos="325120" algn="l"/>
              </a:tabLst>
            </a:pPr>
            <a:r>
              <a:rPr sz="2200" spc="100" dirty="0">
                <a:latin typeface="Cambria"/>
                <a:cs typeface="Cambria"/>
              </a:rPr>
              <a:t>Normalidad</a:t>
            </a:r>
            <a:r>
              <a:rPr sz="2200" spc="360" dirty="0">
                <a:latin typeface="Cambria"/>
                <a:cs typeface="Cambria"/>
              </a:rPr>
              <a:t> </a:t>
            </a:r>
            <a:r>
              <a:rPr sz="2200" spc="45" dirty="0">
                <a:latin typeface="Cambria"/>
                <a:cs typeface="Cambria"/>
              </a:rPr>
              <a:t>de</a:t>
            </a:r>
            <a:r>
              <a:rPr sz="2200" spc="300" dirty="0">
                <a:latin typeface="Cambria"/>
                <a:cs typeface="Cambria"/>
              </a:rPr>
              <a:t> </a:t>
            </a:r>
            <a:r>
              <a:rPr sz="2200" spc="55" dirty="0">
                <a:latin typeface="Cambria"/>
                <a:cs typeface="Cambria"/>
              </a:rPr>
              <a:t>errores</a:t>
            </a:r>
            <a:endParaRPr sz="2200">
              <a:latin typeface="Cambria"/>
              <a:cs typeface="Cambria"/>
            </a:endParaRPr>
          </a:p>
          <a:p>
            <a:pPr>
              <a:lnSpc>
                <a:spcPct val="100000"/>
              </a:lnSpc>
              <a:spcBef>
                <a:spcPts val="5"/>
              </a:spcBef>
            </a:pPr>
            <a:endParaRPr sz="2300">
              <a:latin typeface="Cambria"/>
              <a:cs typeface="Cambria"/>
            </a:endParaRPr>
          </a:p>
          <a:p>
            <a:pPr marL="321945" algn="just">
              <a:lnSpc>
                <a:spcPct val="100000"/>
              </a:lnSpc>
            </a:pPr>
            <a:r>
              <a:rPr sz="2200" spc="155" dirty="0">
                <a:latin typeface="Cambria"/>
                <a:cs typeface="Cambria"/>
              </a:rPr>
              <a:t>H</a:t>
            </a:r>
            <a:r>
              <a:rPr sz="2175" baseline="-17241" dirty="0">
                <a:latin typeface="Cambria"/>
                <a:cs typeface="Cambria"/>
              </a:rPr>
              <a:t>0</a:t>
            </a:r>
            <a:r>
              <a:rPr sz="2175" spc="-247" baseline="-17241" dirty="0">
                <a:latin typeface="Cambria"/>
                <a:cs typeface="Cambria"/>
              </a:rPr>
              <a:t> </a:t>
            </a:r>
            <a:r>
              <a:rPr sz="2200" spc="-5" dirty="0">
                <a:latin typeface="Cambria"/>
                <a:cs typeface="Cambria"/>
              </a:rPr>
              <a:t>:</a:t>
            </a:r>
            <a:r>
              <a:rPr sz="2200" dirty="0">
                <a:latin typeface="Cambria"/>
                <a:cs typeface="Cambria"/>
              </a:rPr>
              <a:t> </a:t>
            </a:r>
            <a:r>
              <a:rPr sz="2200" spc="-60" dirty="0">
                <a:latin typeface="Cambria"/>
                <a:cs typeface="Cambria"/>
              </a:rPr>
              <a:t> </a:t>
            </a:r>
            <a:r>
              <a:rPr sz="2200" spc="110" dirty="0">
                <a:latin typeface="Cambria"/>
                <a:cs typeface="Cambria"/>
              </a:rPr>
              <a:t>Lo</a:t>
            </a:r>
            <a:r>
              <a:rPr sz="2200" spc="-5" dirty="0">
                <a:latin typeface="Cambria"/>
                <a:cs typeface="Cambria"/>
              </a:rPr>
              <a:t>s</a:t>
            </a:r>
            <a:r>
              <a:rPr sz="2200" dirty="0">
                <a:latin typeface="Cambria"/>
                <a:cs typeface="Cambria"/>
              </a:rPr>
              <a:t> </a:t>
            </a:r>
            <a:r>
              <a:rPr sz="2200" spc="-65" dirty="0">
                <a:latin typeface="Cambria"/>
                <a:cs typeface="Cambria"/>
              </a:rPr>
              <a:t> </a:t>
            </a:r>
            <a:r>
              <a:rPr sz="2200" spc="60" dirty="0">
                <a:latin typeface="Cambria"/>
                <a:cs typeface="Cambria"/>
              </a:rPr>
              <a:t>e</a:t>
            </a:r>
            <a:r>
              <a:rPr sz="2200" spc="65" dirty="0">
                <a:latin typeface="Cambria"/>
                <a:cs typeface="Cambria"/>
              </a:rPr>
              <a:t>r</a:t>
            </a:r>
            <a:r>
              <a:rPr sz="2200" spc="30" dirty="0">
                <a:latin typeface="Cambria"/>
                <a:cs typeface="Cambria"/>
              </a:rPr>
              <a:t>r</a:t>
            </a:r>
            <a:r>
              <a:rPr sz="2200" spc="60" dirty="0">
                <a:latin typeface="Cambria"/>
                <a:cs typeface="Cambria"/>
              </a:rPr>
              <a:t>o</a:t>
            </a:r>
            <a:r>
              <a:rPr sz="2200" spc="30" dirty="0">
                <a:latin typeface="Cambria"/>
                <a:cs typeface="Cambria"/>
              </a:rPr>
              <a:t>r</a:t>
            </a:r>
            <a:r>
              <a:rPr sz="2200" spc="60" dirty="0">
                <a:latin typeface="Cambria"/>
                <a:cs typeface="Cambria"/>
              </a:rPr>
              <a:t>e</a:t>
            </a:r>
            <a:r>
              <a:rPr sz="2200" spc="-5" dirty="0">
                <a:latin typeface="Cambria"/>
                <a:cs typeface="Cambria"/>
              </a:rPr>
              <a:t>s</a:t>
            </a:r>
            <a:r>
              <a:rPr sz="2200" dirty="0">
                <a:latin typeface="Cambria"/>
                <a:cs typeface="Cambria"/>
              </a:rPr>
              <a:t> </a:t>
            </a:r>
            <a:r>
              <a:rPr sz="2200" spc="-65" dirty="0">
                <a:latin typeface="Cambria"/>
                <a:cs typeface="Cambria"/>
              </a:rPr>
              <a:t> </a:t>
            </a:r>
            <a:r>
              <a:rPr sz="2200" spc="130" dirty="0">
                <a:latin typeface="Cambria"/>
                <a:cs typeface="Cambria"/>
              </a:rPr>
              <a:t>s</a:t>
            </a:r>
            <a:r>
              <a:rPr sz="2200" spc="-5" dirty="0">
                <a:latin typeface="Cambria"/>
                <a:cs typeface="Cambria"/>
              </a:rPr>
              <a:t>e</a:t>
            </a:r>
            <a:r>
              <a:rPr sz="2200" dirty="0">
                <a:latin typeface="Cambria"/>
                <a:cs typeface="Cambria"/>
              </a:rPr>
              <a:t> </a:t>
            </a:r>
            <a:r>
              <a:rPr sz="2200" spc="-65" dirty="0">
                <a:latin typeface="Cambria"/>
                <a:cs typeface="Cambria"/>
              </a:rPr>
              <a:t> </a:t>
            </a:r>
            <a:r>
              <a:rPr sz="2200" spc="114" dirty="0">
                <a:latin typeface="Cambria"/>
                <a:cs typeface="Cambria"/>
              </a:rPr>
              <a:t>d</a:t>
            </a:r>
            <a:r>
              <a:rPr sz="2200" spc="110" dirty="0">
                <a:latin typeface="Cambria"/>
                <a:cs typeface="Cambria"/>
              </a:rPr>
              <a:t>i</a:t>
            </a:r>
            <a:r>
              <a:rPr sz="2200" spc="114" dirty="0">
                <a:latin typeface="Cambria"/>
                <a:cs typeface="Cambria"/>
              </a:rPr>
              <a:t>s</a:t>
            </a:r>
            <a:r>
              <a:rPr sz="2200" spc="110" dirty="0">
                <a:latin typeface="Cambria"/>
                <a:cs typeface="Cambria"/>
              </a:rPr>
              <a:t>t</a:t>
            </a:r>
            <a:r>
              <a:rPr sz="2200" spc="114" dirty="0">
                <a:latin typeface="Cambria"/>
                <a:cs typeface="Cambria"/>
              </a:rPr>
              <a:t>r</a:t>
            </a:r>
            <a:r>
              <a:rPr sz="2200" spc="110" dirty="0">
                <a:latin typeface="Cambria"/>
                <a:cs typeface="Cambria"/>
              </a:rPr>
              <a:t>ib</a:t>
            </a:r>
            <a:r>
              <a:rPr sz="2200" spc="60" dirty="0">
                <a:latin typeface="Cambria"/>
                <a:cs typeface="Cambria"/>
              </a:rPr>
              <a:t>uy</a:t>
            </a:r>
            <a:r>
              <a:rPr sz="2200" spc="105" dirty="0">
                <a:latin typeface="Cambria"/>
                <a:cs typeface="Cambria"/>
              </a:rPr>
              <a:t>e</a:t>
            </a:r>
            <a:r>
              <a:rPr sz="2200" spc="-5" dirty="0">
                <a:latin typeface="Cambria"/>
                <a:cs typeface="Cambria"/>
              </a:rPr>
              <a:t>n</a:t>
            </a:r>
            <a:r>
              <a:rPr sz="2200" dirty="0">
                <a:latin typeface="Cambria"/>
                <a:cs typeface="Cambria"/>
              </a:rPr>
              <a:t> </a:t>
            </a:r>
            <a:r>
              <a:rPr sz="2200" spc="-10" dirty="0">
                <a:latin typeface="Cambria"/>
                <a:cs typeface="Cambria"/>
              </a:rPr>
              <a:t> </a:t>
            </a:r>
            <a:r>
              <a:rPr sz="2200" spc="120" dirty="0">
                <a:latin typeface="Cambria"/>
                <a:cs typeface="Cambria"/>
              </a:rPr>
              <a:t>no</a:t>
            </a:r>
            <a:r>
              <a:rPr sz="2200" spc="125" dirty="0">
                <a:latin typeface="Cambria"/>
                <a:cs typeface="Cambria"/>
              </a:rPr>
              <a:t>r</a:t>
            </a:r>
            <a:r>
              <a:rPr sz="2200" spc="120" dirty="0">
                <a:latin typeface="Cambria"/>
                <a:cs typeface="Cambria"/>
              </a:rPr>
              <a:t>m</a:t>
            </a:r>
            <a:r>
              <a:rPr sz="2200" spc="114" dirty="0">
                <a:latin typeface="Cambria"/>
                <a:cs typeface="Cambria"/>
              </a:rPr>
              <a:t>a</a:t>
            </a:r>
            <a:r>
              <a:rPr sz="2200" spc="125" dirty="0">
                <a:latin typeface="Cambria"/>
                <a:cs typeface="Cambria"/>
              </a:rPr>
              <a:t>l</a:t>
            </a:r>
            <a:r>
              <a:rPr sz="2200" spc="120" dirty="0">
                <a:latin typeface="Cambria"/>
                <a:cs typeface="Cambria"/>
              </a:rPr>
              <a:t>men</a:t>
            </a:r>
            <a:r>
              <a:rPr sz="2200" spc="100" dirty="0">
                <a:latin typeface="Cambria"/>
                <a:cs typeface="Cambria"/>
              </a:rPr>
              <a:t>t</a:t>
            </a:r>
            <a:r>
              <a:rPr sz="2200" spc="-5" dirty="0">
                <a:latin typeface="Cambria"/>
                <a:cs typeface="Cambria"/>
              </a:rPr>
              <a:t>e</a:t>
            </a:r>
            <a:endParaRPr sz="2200">
              <a:latin typeface="Cambria"/>
              <a:cs typeface="Cambria"/>
            </a:endParaRPr>
          </a:p>
          <a:p>
            <a:pPr marL="321945" algn="just">
              <a:lnSpc>
                <a:spcPct val="100000"/>
              </a:lnSpc>
            </a:pPr>
            <a:r>
              <a:rPr sz="2200" spc="155" dirty="0">
                <a:latin typeface="Cambria"/>
                <a:cs typeface="Cambria"/>
              </a:rPr>
              <a:t>H</a:t>
            </a:r>
            <a:r>
              <a:rPr sz="2175" baseline="-17241" dirty="0">
                <a:latin typeface="Cambria"/>
                <a:cs typeface="Cambria"/>
              </a:rPr>
              <a:t>1</a:t>
            </a:r>
            <a:r>
              <a:rPr sz="2175" spc="-247" baseline="-17241" dirty="0">
                <a:latin typeface="Cambria"/>
                <a:cs typeface="Cambria"/>
              </a:rPr>
              <a:t> </a:t>
            </a:r>
            <a:r>
              <a:rPr sz="2200" spc="-5" dirty="0">
                <a:latin typeface="Cambria"/>
                <a:cs typeface="Cambria"/>
              </a:rPr>
              <a:t>:</a:t>
            </a:r>
            <a:r>
              <a:rPr sz="2200" dirty="0">
                <a:latin typeface="Cambria"/>
                <a:cs typeface="Cambria"/>
              </a:rPr>
              <a:t> </a:t>
            </a:r>
            <a:r>
              <a:rPr sz="2200" spc="-110" dirty="0">
                <a:latin typeface="Cambria"/>
                <a:cs typeface="Cambria"/>
              </a:rPr>
              <a:t> </a:t>
            </a:r>
            <a:r>
              <a:rPr sz="2200" spc="110" dirty="0">
                <a:latin typeface="Cambria"/>
                <a:cs typeface="Cambria"/>
              </a:rPr>
              <a:t>Lo</a:t>
            </a:r>
            <a:r>
              <a:rPr sz="2200" spc="-5" dirty="0">
                <a:latin typeface="Cambria"/>
                <a:cs typeface="Cambria"/>
              </a:rPr>
              <a:t>s</a:t>
            </a:r>
            <a:r>
              <a:rPr sz="2200" dirty="0">
                <a:latin typeface="Cambria"/>
                <a:cs typeface="Cambria"/>
              </a:rPr>
              <a:t> </a:t>
            </a:r>
            <a:r>
              <a:rPr sz="2200" spc="-125" dirty="0">
                <a:latin typeface="Cambria"/>
                <a:cs typeface="Cambria"/>
              </a:rPr>
              <a:t> </a:t>
            </a:r>
            <a:r>
              <a:rPr sz="2200" spc="60" dirty="0">
                <a:latin typeface="Cambria"/>
                <a:cs typeface="Cambria"/>
              </a:rPr>
              <a:t>e</a:t>
            </a:r>
            <a:r>
              <a:rPr sz="2200" spc="65" dirty="0">
                <a:latin typeface="Cambria"/>
                <a:cs typeface="Cambria"/>
              </a:rPr>
              <a:t>r</a:t>
            </a:r>
            <a:r>
              <a:rPr sz="2200" spc="30" dirty="0">
                <a:latin typeface="Cambria"/>
                <a:cs typeface="Cambria"/>
              </a:rPr>
              <a:t>r</a:t>
            </a:r>
            <a:r>
              <a:rPr sz="2200" spc="60" dirty="0">
                <a:latin typeface="Cambria"/>
                <a:cs typeface="Cambria"/>
              </a:rPr>
              <a:t>o</a:t>
            </a:r>
            <a:r>
              <a:rPr sz="2200" spc="30" dirty="0">
                <a:latin typeface="Cambria"/>
                <a:cs typeface="Cambria"/>
              </a:rPr>
              <a:t>r</a:t>
            </a:r>
            <a:r>
              <a:rPr sz="2200" spc="60" dirty="0">
                <a:latin typeface="Cambria"/>
                <a:cs typeface="Cambria"/>
              </a:rPr>
              <a:t>e</a:t>
            </a:r>
            <a:r>
              <a:rPr sz="2200" spc="-5" dirty="0">
                <a:latin typeface="Cambria"/>
                <a:cs typeface="Cambria"/>
              </a:rPr>
              <a:t>s</a:t>
            </a:r>
            <a:r>
              <a:rPr sz="2200" dirty="0">
                <a:latin typeface="Cambria"/>
                <a:cs typeface="Cambria"/>
              </a:rPr>
              <a:t> </a:t>
            </a:r>
            <a:r>
              <a:rPr sz="2200" spc="-114" dirty="0">
                <a:latin typeface="Cambria"/>
                <a:cs typeface="Cambria"/>
              </a:rPr>
              <a:t> </a:t>
            </a:r>
            <a:r>
              <a:rPr sz="2200" spc="125" dirty="0">
                <a:latin typeface="Cambria"/>
                <a:cs typeface="Cambria"/>
              </a:rPr>
              <a:t>n</a:t>
            </a:r>
            <a:r>
              <a:rPr sz="2200" spc="-5" dirty="0">
                <a:latin typeface="Cambria"/>
                <a:cs typeface="Cambria"/>
              </a:rPr>
              <a:t>o</a:t>
            </a:r>
            <a:r>
              <a:rPr sz="2200" dirty="0">
                <a:latin typeface="Cambria"/>
                <a:cs typeface="Cambria"/>
              </a:rPr>
              <a:t> </a:t>
            </a:r>
            <a:r>
              <a:rPr sz="2200" spc="-135" dirty="0">
                <a:latin typeface="Cambria"/>
                <a:cs typeface="Cambria"/>
              </a:rPr>
              <a:t> </a:t>
            </a:r>
            <a:r>
              <a:rPr sz="2200" spc="130" dirty="0">
                <a:latin typeface="Cambria"/>
                <a:cs typeface="Cambria"/>
              </a:rPr>
              <a:t>s</a:t>
            </a:r>
            <a:r>
              <a:rPr sz="2200" spc="-5" dirty="0">
                <a:latin typeface="Cambria"/>
                <a:cs typeface="Cambria"/>
              </a:rPr>
              <a:t>e</a:t>
            </a:r>
            <a:r>
              <a:rPr sz="2200" dirty="0">
                <a:latin typeface="Cambria"/>
                <a:cs typeface="Cambria"/>
              </a:rPr>
              <a:t> </a:t>
            </a:r>
            <a:r>
              <a:rPr sz="2200" spc="-125" dirty="0">
                <a:latin typeface="Cambria"/>
                <a:cs typeface="Cambria"/>
              </a:rPr>
              <a:t> </a:t>
            </a:r>
            <a:r>
              <a:rPr sz="2200" spc="114" dirty="0">
                <a:latin typeface="Cambria"/>
                <a:cs typeface="Cambria"/>
              </a:rPr>
              <a:t>d</a:t>
            </a:r>
            <a:r>
              <a:rPr sz="2200" spc="110" dirty="0">
                <a:latin typeface="Cambria"/>
                <a:cs typeface="Cambria"/>
              </a:rPr>
              <a:t>i</a:t>
            </a:r>
            <a:r>
              <a:rPr sz="2200" spc="114" dirty="0">
                <a:latin typeface="Cambria"/>
                <a:cs typeface="Cambria"/>
              </a:rPr>
              <a:t>s</a:t>
            </a:r>
            <a:r>
              <a:rPr sz="2200" spc="110" dirty="0">
                <a:latin typeface="Cambria"/>
                <a:cs typeface="Cambria"/>
              </a:rPr>
              <a:t>t</a:t>
            </a:r>
            <a:r>
              <a:rPr sz="2200" spc="114" dirty="0">
                <a:latin typeface="Cambria"/>
                <a:cs typeface="Cambria"/>
              </a:rPr>
              <a:t>r</a:t>
            </a:r>
            <a:r>
              <a:rPr sz="2200" spc="110" dirty="0">
                <a:latin typeface="Cambria"/>
                <a:cs typeface="Cambria"/>
              </a:rPr>
              <a:t>ib</a:t>
            </a:r>
            <a:r>
              <a:rPr sz="2200" spc="60" dirty="0">
                <a:latin typeface="Cambria"/>
                <a:cs typeface="Cambria"/>
              </a:rPr>
              <a:t>uy</a:t>
            </a:r>
            <a:r>
              <a:rPr sz="2200" spc="105" dirty="0">
                <a:latin typeface="Cambria"/>
                <a:cs typeface="Cambria"/>
              </a:rPr>
              <a:t>e</a:t>
            </a:r>
            <a:r>
              <a:rPr sz="2200" spc="-5" dirty="0">
                <a:latin typeface="Cambria"/>
                <a:cs typeface="Cambria"/>
              </a:rPr>
              <a:t>n</a:t>
            </a:r>
            <a:r>
              <a:rPr sz="2200" dirty="0">
                <a:latin typeface="Cambria"/>
                <a:cs typeface="Cambria"/>
              </a:rPr>
              <a:t> </a:t>
            </a:r>
            <a:r>
              <a:rPr sz="2200" spc="-60" dirty="0">
                <a:latin typeface="Cambria"/>
                <a:cs typeface="Cambria"/>
              </a:rPr>
              <a:t> </a:t>
            </a:r>
            <a:r>
              <a:rPr sz="2200" spc="120" dirty="0">
                <a:latin typeface="Cambria"/>
                <a:cs typeface="Cambria"/>
              </a:rPr>
              <a:t>no</a:t>
            </a:r>
            <a:r>
              <a:rPr sz="2200" spc="125" dirty="0">
                <a:latin typeface="Cambria"/>
                <a:cs typeface="Cambria"/>
              </a:rPr>
              <a:t>r</a:t>
            </a:r>
            <a:r>
              <a:rPr sz="2200" spc="120" dirty="0">
                <a:latin typeface="Cambria"/>
                <a:cs typeface="Cambria"/>
              </a:rPr>
              <a:t>m</a:t>
            </a:r>
            <a:r>
              <a:rPr sz="2200" spc="114" dirty="0">
                <a:latin typeface="Cambria"/>
                <a:cs typeface="Cambria"/>
              </a:rPr>
              <a:t>a</a:t>
            </a:r>
            <a:r>
              <a:rPr sz="2200" spc="125" dirty="0">
                <a:latin typeface="Cambria"/>
                <a:cs typeface="Cambria"/>
              </a:rPr>
              <a:t>l</a:t>
            </a:r>
            <a:r>
              <a:rPr sz="2200" spc="120" dirty="0">
                <a:latin typeface="Cambria"/>
                <a:cs typeface="Cambria"/>
              </a:rPr>
              <a:t>men</a:t>
            </a:r>
            <a:r>
              <a:rPr sz="2200" spc="100" dirty="0">
                <a:latin typeface="Cambria"/>
                <a:cs typeface="Cambria"/>
              </a:rPr>
              <a:t>t</a:t>
            </a:r>
            <a:r>
              <a:rPr sz="2200" spc="-5" dirty="0">
                <a:latin typeface="Cambria"/>
                <a:cs typeface="Cambria"/>
              </a:rPr>
              <a:t>e</a:t>
            </a:r>
            <a:endParaRPr sz="2200">
              <a:latin typeface="Cambria"/>
              <a:cs typeface="Cambria"/>
            </a:endParaRPr>
          </a:p>
          <a:p>
            <a:pPr>
              <a:lnSpc>
                <a:spcPct val="100000"/>
              </a:lnSpc>
              <a:spcBef>
                <a:spcPts val="20"/>
              </a:spcBef>
            </a:pPr>
            <a:endParaRPr sz="2800">
              <a:latin typeface="Cambria"/>
              <a:cs typeface="Cambria"/>
            </a:endParaRPr>
          </a:p>
          <a:p>
            <a:pPr marL="321945">
              <a:lnSpc>
                <a:spcPct val="100000"/>
              </a:lnSpc>
            </a:pPr>
            <a:r>
              <a:rPr sz="2200" spc="95" dirty="0">
                <a:latin typeface="Trebuchet MS"/>
                <a:cs typeface="Trebuchet MS"/>
              </a:rPr>
              <a:t>α=0.05</a:t>
            </a:r>
            <a:endParaRPr sz="2200">
              <a:latin typeface="Trebuchet MS"/>
              <a:cs typeface="Trebuchet MS"/>
            </a:endParaRPr>
          </a:p>
          <a:p>
            <a:pPr marL="321945" algn="just">
              <a:lnSpc>
                <a:spcPct val="100000"/>
              </a:lnSpc>
            </a:pPr>
            <a:r>
              <a:rPr sz="2200" spc="65" dirty="0">
                <a:latin typeface="Cambria"/>
                <a:cs typeface="Cambria"/>
              </a:rPr>
              <a:t>p-valor</a:t>
            </a:r>
            <a:r>
              <a:rPr sz="2200" spc="310" dirty="0">
                <a:latin typeface="Cambria"/>
                <a:cs typeface="Cambria"/>
              </a:rPr>
              <a:t> </a:t>
            </a:r>
            <a:r>
              <a:rPr sz="2200" spc="-5" dirty="0">
                <a:latin typeface="Cambria"/>
                <a:cs typeface="Cambria"/>
              </a:rPr>
              <a:t>=</a:t>
            </a:r>
            <a:r>
              <a:rPr sz="2200" spc="270" dirty="0">
                <a:latin typeface="Cambria"/>
                <a:cs typeface="Cambria"/>
              </a:rPr>
              <a:t> </a:t>
            </a:r>
            <a:r>
              <a:rPr sz="2200" spc="110" dirty="0">
                <a:latin typeface="Cambria"/>
                <a:cs typeface="Cambria"/>
              </a:rPr>
              <a:t>0.6315</a:t>
            </a:r>
            <a:endParaRPr sz="2200">
              <a:latin typeface="Cambria"/>
              <a:cs typeface="Cambria"/>
            </a:endParaRPr>
          </a:p>
          <a:p>
            <a:pPr>
              <a:lnSpc>
                <a:spcPct val="100000"/>
              </a:lnSpc>
              <a:spcBef>
                <a:spcPts val="5"/>
              </a:spcBef>
            </a:pPr>
            <a:endParaRPr sz="2300">
              <a:latin typeface="Cambria"/>
              <a:cs typeface="Cambria"/>
            </a:endParaRPr>
          </a:p>
          <a:p>
            <a:pPr marL="318770" algn="just">
              <a:lnSpc>
                <a:spcPct val="100000"/>
              </a:lnSpc>
            </a:pPr>
            <a:r>
              <a:rPr sz="2200" spc="135" dirty="0">
                <a:latin typeface="Cambria"/>
                <a:cs typeface="Cambria"/>
              </a:rPr>
              <a:t>Conclusión:</a:t>
            </a:r>
            <a:endParaRPr sz="2200">
              <a:latin typeface="Cambria"/>
              <a:cs typeface="Cambria"/>
            </a:endParaRPr>
          </a:p>
          <a:p>
            <a:pPr marL="318770" marR="17780" algn="just">
              <a:lnSpc>
                <a:spcPct val="100000"/>
              </a:lnSpc>
            </a:pPr>
            <a:r>
              <a:rPr sz="2200" spc="-5" dirty="0">
                <a:latin typeface="Cambria"/>
                <a:cs typeface="Cambria"/>
              </a:rPr>
              <a:t>A</a:t>
            </a:r>
            <a:r>
              <a:rPr sz="2200" dirty="0">
                <a:latin typeface="Cambria"/>
                <a:cs typeface="Cambria"/>
              </a:rPr>
              <a:t> </a:t>
            </a:r>
            <a:r>
              <a:rPr sz="2200" spc="120" dirty="0">
                <a:latin typeface="Cambria"/>
                <a:cs typeface="Cambria"/>
              </a:rPr>
              <a:t>un</a:t>
            </a:r>
            <a:r>
              <a:rPr sz="2200" spc="125" dirty="0">
                <a:latin typeface="Cambria"/>
                <a:cs typeface="Cambria"/>
              </a:rPr>
              <a:t> </a:t>
            </a:r>
            <a:r>
              <a:rPr sz="2200" spc="45" dirty="0">
                <a:latin typeface="Cambria"/>
                <a:cs typeface="Cambria"/>
              </a:rPr>
              <a:t>nivel</a:t>
            </a:r>
            <a:r>
              <a:rPr sz="2200" spc="50" dirty="0">
                <a:latin typeface="Cambria"/>
                <a:cs typeface="Cambria"/>
              </a:rPr>
              <a:t> de</a:t>
            </a:r>
            <a:r>
              <a:rPr sz="2200" spc="55" dirty="0">
                <a:latin typeface="Cambria"/>
                <a:cs typeface="Cambria"/>
              </a:rPr>
              <a:t> </a:t>
            </a:r>
            <a:r>
              <a:rPr sz="2200" spc="105" dirty="0">
                <a:latin typeface="Cambria"/>
                <a:cs typeface="Cambria"/>
              </a:rPr>
              <a:t>significación</a:t>
            </a:r>
            <a:r>
              <a:rPr sz="2200" spc="110" dirty="0">
                <a:latin typeface="Cambria"/>
                <a:cs typeface="Cambria"/>
              </a:rPr>
              <a:t> </a:t>
            </a:r>
            <a:r>
              <a:rPr sz="2200" spc="50" dirty="0">
                <a:latin typeface="Cambria"/>
                <a:cs typeface="Cambria"/>
              </a:rPr>
              <a:t>de</a:t>
            </a:r>
            <a:r>
              <a:rPr sz="2200" spc="55" dirty="0">
                <a:latin typeface="Cambria"/>
                <a:cs typeface="Cambria"/>
              </a:rPr>
              <a:t> </a:t>
            </a:r>
            <a:r>
              <a:rPr sz="2200" spc="135" dirty="0">
                <a:latin typeface="Cambria"/>
                <a:cs typeface="Cambria"/>
              </a:rPr>
              <a:t>0.05,</a:t>
            </a:r>
            <a:r>
              <a:rPr sz="2200" spc="140" dirty="0">
                <a:latin typeface="Cambria"/>
                <a:cs typeface="Cambria"/>
              </a:rPr>
              <a:t> </a:t>
            </a:r>
            <a:r>
              <a:rPr sz="2200" spc="65" dirty="0">
                <a:latin typeface="Cambria"/>
                <a:cs typeface="Cambria"/>
              </a:rPr>
              <a:t>no</a:t>
            </a:r>
            <a:r>
              <a:rPr sz="2200" spc="70" dirty="0">
                <a:latin typeface="Cambria"/>
                <a:cs typeface="Cambria"/>
              </a:rPr>
              <a:t> </a:t>
            </a:r>
            <a:r>
              <a:rPr sz="2200" spc="75" dirty="0">
                <a:latin typeface="Cambria"/>
                <a:cs typeface="Cambria"/>
              </a:rPr>
              <a:t>existe</a:t>
            </a:r>
            <a:r>
              <a:rPr sz="2200" spc="80" dirty="0">
                <a:latin typeface="Cambria"/>
                <a:cs typeface="Cambria"/>
              </a:rPr>
              <a:t> </a:t>
            </a:r>
            <a:r>
              <a:rPr sz="2200" spc="90" dirty="0">
                <a:latin typeface="Cambria"/>
                <a:cs typeface="Cambria"/>
              </a:rPr>
              <a:t>evidencia </a:t>
            </a:r>
            <a:r>
              <a:rPr sz="2200" spc="95" dirty="0">
                <a:latin typeface="Cambria"/>
                <a:cs typeface="Cambria"/>
              </a:rPr>
              <a:t> </a:t>
            </a:r>
            <a:r>
              <a:rPr sz="2200" spc="114" dirty="0">
                <a:latin typeface="Cambria"/>
                <a:cs typeface="Cambria"/>
              </a:rPr>
              <a:t>estadística</a:t>
            </a:r>
            <a:r>
              <a:rPr sz="2200" spc="120" dirty="0">
                <a:latin typeface="Cambria"/>
                <a:cs typeface="Cambria"/>
              </a:rPr>
              <a:t> </a:t>
            </a:r>
            <a:r>
              <a:rPr sz="2200" spc="90" dirty="0">
                <a:latin typeface="Cambria"/>
                <a:cs typeface="Cambria"/>
              </a:rPr>
              <a:t>para</a:t>
            </a:r>
            <a:r>
              <a:rPr sz="2200" spc="95" dirty="0">
                <a:latin typeface="Cambria"/>
                <a:cs typeface="Cambria"/>
              </a:rPr>
              <a:t> </a:t>
            </a:r>
            <a:r>
              <a:rPr sz="2200" spc="105" dirty="0">
                <a:latin typeface="Cambria"/>
                <a:cs typeface="Cambria"/>
              </a:rPr>
              <a:t>rechazar</a:t>
            </a:r>
            <a:r>
              <a:rPr sz="2200" spc="110" dirty="0">
                <a:latin typeface="Cambria"/>
                <a:cs typeface="Cambria"/>
              </a:rPr>
              <a:t> </a:t>
            </a:r>
            <a:r>
              <a:rPr sz="2200" spc="-5" dirty="0">
                <a:latin typeface="Cambria"/>
                <a:cs typeface="Cambria"/>
              </a:rPr>
              <a:t>H 0 .</a:t>
            </a:r>
            <a:r>
              <a:rPr sz="2200" dirty="0">
                <a:latin typeface="Cambria"/>
                <a:cs typeface="Cambria"/>
              </a:rPr>
              <a:t> </a:t>
            </a:r>
            <a:r>
              <a:rPr sz="2200" spc="30" dirty="0">
                <a:latin typeface="Cambria"/>
                <a:cs typeface="Cambria"/>
              </a:rPr>
              <a:t>Por</a:t>
            </a:r>
            <a:r>
              <a:rPr sz="2200" spc="35" dirty="0">
                <a:latin typeface="Cambria"/>
                <a:cs typeface="Cambria"/>
              </a:rPr>
              <a:t> </a:t>
            </a:r>
            <a:r>
              <a:rPr sz="2200" spc="25" dirty="0">
                <a:latin typeface="Cambria"/>
                <a:cs typeface="Cambria"/>
              </a:rPr>
              <a:t>lo</a:t>
            </a:r>
            <a:r>
              <a:rPr sz="2200" spc="30" dirty="0">
                <a:latin typeface="Cambria"/>
                <a:cs typeface="Cambria"/>
              </a:rPr>
              <a:t> </a:t>
            </a:r>
            <a:r>
              <a:rPr sz="2200" spc="95" dirty="0">
                <a:latin typeface="Cambria"/>
                <a:cs typeface="Cambria"/>
              </a:rPr>
              <a:t>tanto</a:t>
            </a:r>
            <a:r>
              <a:rPr sz="2200" spc="100" dirty="0">
                <a:latin typeface="Cambria"/>
                <a:cs typeface="Cambria"/>
              </a:rPr>
              <a:t> </a:t>
            </a:r>
            <a:r>
              <a:rPr sz="2200" spc="65" dirty="0">
                <a:latin typeface="Cambria"/>
                <a:cs typeface="Cambria"/>
              </a:rPr>
              <a:t>no</a:t>
            </a:r>
            <a:r>
              <a:rPr sz="2200" spc="70" dirty="0">
                <a:latin typeface="Cambria"/>
                <a:cs typeface="Cambria"/>
              </a:rPr>
              <a:t> se</a:t>
            </a:r>
            <a:r>
              <a:rPr sz="2200" spc="75" dirty="0">
                <a:latin typeface="Cambria"/>
                <a:cs typeface="Cambria"/>
              </a:rPr>
              <a:t> </a:t>
            </a:r>
            <a:r>
              <a:rPr sz="2200" spc="100" dirty="0">
                <a:latin typeface="Cambria"/>
                <a:cs typeface="Cambria"/>
              </a:rPr>
              <a:t>puede </a:t>
            </a:r>
            <a:r>
              <a:rPr sz="2200" spc="-470" dirty="0">
                <a:latin typeface="Cambria"/>
                <a:cs typeface="Cambria"/>
              </a:rPr>
              <a:t> </a:t>
            </a:r>
            <a:r>
              <a:rPr sz="2200" spc="85" dirty="0">
                <a:latin typeface="Cambria"/>
                <a:cs typeface="Cambria"/>
              </a:rPr>
              <a:t>afirmar</a:t>
            </a:r>
            <a:r>
              <a:rPr sz="2200" spc="90" dirty="0">
                <a:latin typeface="Cambria"/>
                <a:cs typeface="Cambria"/>
              </a:rPr>
              <a:t> </a:t>
            </a:r>
            <a:r>
              <a:rPr sz="2200" spc="85" dirty="0">
                <a:latin typeface="Cambria"/>
                <a:cs typeface="Cambria"/>
              </a:rPr>
              <a:t>que</a:t>
            </a:r>
            <a:r>
              <a:rPr sz="2200" spc="90" dirty="0">
                <a:latin typeface="Cambria"/>
                <a:cs typeface="Cambria"/>
              </a:rPr>
              <a:t> </a:t>
            </a:r>
            <a:r>
              <a:rPr sz="2200" spc="65" dirty="0">
                <a:latin typeface="Cambria"/>
                <a:cs typeface="Cambria"/>
              </a:rPr>
              <a:t>los</a:t>
            </a:r>
            <a:r>
              <a:rPr sz="2200" spc="70" dirty="0">
                <a:latin typeface="Cambria"/>
                <a:cs typeface="Cambria"/>
              </a:rPr>
              <a:t> </a:t>
            </a:r>
            <a:r>
              <a:rPr sz="2200" spc="55" dirty="0">
                <a:latin typeface="Cambria"/>
                <a:cs typeface="Cambria"/>
              </a:rPr>
              <a:t>errores  </a:t>
            </a:r>
            <a:r>
              <a:rPr sz="2200" spc="65" dirty="0">
                <a:latin typeface="Cambria"/>
                <a:cs typeface="Cambria"/>
              </a:rPr>
              <a:t>no  se  </a:t>
            </a:r>
            <a:r>
              <a:rPr sz="2200" spc="110" dirty="0">
                <a:latin typeface="Cambria"/>
                <a:cs typeface="Cambria"/>
              </a:rPr>
              <a:t>distribuyan  </a:t>
            </a:r>
            <a:r>
              <a:rPr sz="2200" spc="125" dirty="0">
                <a:latin typeface="Cambria"/>
                <a:cs typeface="Cambria"/>
              </a:rPr>
              <a:t>normalmente. </a:t>
            </a:r>
            <a:r>
              <a:rPr sz="2200" spc="-470" dirty="0">
                <a:latin typeface="Cambria"/>
                <a:cs typeface="Cambria"/>
              </a:rPr>
              <a:t> </a:t>
            </a:r>
            <a:r>
              <a:rPr sz="2200" spc="105" dirty="0">
                <a:latin typeface="Cambria"/>
                <a:cs typeface="Cambria"/>
              </a:rPr>
              <a:t>Se</a:t>
            </a:r>
            <a:r>
              <a:rPr sz="2200" spc="430" dirty="0">
                <a:latin typeface="Cambria"/>
                <a:cs typeface="Cambria"/>
              </a:rPr>
              <a:t> </a:t>
            </a:r>
            <a:r>
              <a:rPr sz="2200" spc="125" dirty="0">
                <a:latin typeface="Cambria"/>
                <a:cs typeface="Cambria"/>
              </a:rPr>
              <a:t>cumple</a:t>
            </a:r>
            <a:r>
              <a:rPr sz="2200" spc="420" dirty="0">
                <a:latin typeface="Cambria"/>
                <a:cs typeface="Cambria"/>
              </a:rPr>
              <a:t> </a:t>
            </a:r>
            <a:r>
              <a:rPr sz="2200" spc="25" dirty="0">
                <a:latin typeface="Cambria"/>
                <a:cs typeface="Cambria"/>
              </a:rPr>
              <a:t>el</a:t>
            </a:r>
            <a:r>
              <a:rPr sz="2200" spc="290" dirty="0">
                <a:latin typeface="Cambria"/>
                <a:cs typeface="Cambria"/>
              </a:rPr>
              <a:t> </a:t>
            </a:r>
            <a:r>
              <a:rPr sz="2200" spc="125" dirty="0">
                <a:latin typeface="Cambria"/>
                <a:cs typeface="Cambria"/>
              </a:rPr>
              <a:t>supuesto</a:t>
            </a:r>
            <a:r>
              <a:rPr sz="2200" spc="490" dirty="0">
                <a:latin typeface="Cambria"/>
                <a:cs typeface="Cambria"/>
              </a:rPr>
              <a:t> </a:t>
            </a:r>
            <a:r>
              <a:rPr sz="2200" spc="45" dirty="0">
                <a:latin typeface="Cambria"/>
                <a:cs typeface="Cambria"/>
              </a:rPr>
              <a:t>de</a:t>
            </a:r>
            <a:r>
              <a:rPr sz="2200" spc="335" dirty="0">
                <a:latin typeface="Cambria"/>
                <a:cs typeface="Cambria"/>
              </a:rPr>
              <a:t> </a:t>
            </a:r>
            <a:r>
              <a:rPr sz="2200" spc="110" dirty="0">
                <a:latin typeface="Cambria"/>
                <a:cs typeface="Cambria"/>
              </a:rPr>
              <a:t>normalidad</a:t>
            </a:r>
            <a:r>
              <a:rPr sz="2200" spc="395" dirty="0">
                <a:latin typeface="Cambria"/>
                <a:cs typeface="Cambria"/>
              </a:rPr>
              <a:t> </a:t>
            </a:r>
            <a:r>
              <a:rPr sz="2200" spc="45" dirty="0">
                <a:latin typeface="Cambria"/>
                <a:cs typeface="Cambria"/>
              </a:rPr>
              <a:t>de</a:t>
            </a:r>
            <a:r>
              <a:rPr sz="2200" spc="340" dirty="0">
                <a:latin typeface="Cambria"/>
                <a:cs typeface="Cambria"/>
              </a:rPr>
              <a:t> </a:t>
            </a:r>
            <a:r>
              <a:rPr sz="2200" spc="70" dirty="0">
                <a:latin typeface="Cambria"/>
                <a:cs typeface="Cambria"/>
              </a:rPr>
              <a:t>errores.</a:t>
            </a:r>
            <a:endParaRPr sz="2200">
              <a:latin typeface="Cambria"/>
              <a:cs typeface="Cambria"/>
            </a:endParaRP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840" y="1232408"/>
            <a:ext cx="8131175" cy="4407535"/>
          </a:xfrm>
          <a:prstGeom prst="rect">
            <a:avLst/>
          </a:prstGeom>
        </p:spPr>
        <p:txBody>
          <a:bodyPr vert="horz" wrap="square" lIns="0" tIns="12065" rIns="0" bIns="0" rtlCol="0">
            <a:spAutoFit/>
          </a:bodyPr>
          <a:lstStyle/>
          <a:p>
            <a:pPr marL="325120" indent="-274320">
              <a:lnSpc>
                <a:spcPct val="100000"/>
              </a:lnSpc>
              <a:spcBef>
                <a:spcPts val="95"/>
              </a:spcBef>
              <a:buClr>
                <a:srgbClr val="92C500"/>
              </a:buClr>
              <a:buSzPct val="75000"/>
              <a:buFont typeface="Wingdings"/>
              <a:buChar char=""/>
              <a:tabLst>
                <a:tab pos="325120" algn="l"/>
              </a:tabLst>
            </a:pPr>
            <a:r>
              <a:rPr sz="2200" spc="110" dirty="0">
                <a:latin typeface="Cambria"/>
                <a:cs typeface="Cambria"/>
              </a:rPr>
              <a:t>Homogeneidad</a:t>
            </a:r>
            <a:r>
              <a:rPr sz="2200" spc="395" dirty="0">
                <a:latin typeface="Cambria"/>
                <a:cs typeface="Cambria"/>
              </a:rPr>
              <a:t> </a:t>
            </a:r>
            <a:r>
              <a:rPr sz="2200" spc="45" dirty="0">
                <a:latin typeface="Cambria"/>
                <a:cs typeface="Cambria"/>
              </a:rPr>
              <a:t>de</a:t>
            </a:r>
            <a:r>
              <a:rPr sz="2200" spc="305" dirty="0">
                <a:latin typeface="Cambria"/>
                <a:cs typeface="Cambria"/>
              </a:rPr>
              <a:t> </a:t>
            </a:r>
            <a:r>
              <a:rPr sz="2200" spc="105" dirty="0">
                <a:latin typeface="Cambria"/>
                <a:cs typeface="Cambria"/>
              </a:rPr>
              <a:t>variancias</a:t>
            </a:r>
            <a:endParaRPr sz="2200">
              <a:latin typeface="Cambria"/>
              <a:cs typeface="Cambria"/>
            </a:endParaRPr>
          </a:p>
          <a:p>
            <a:pPr>
              <a:lnSpc>
                <a:spcPct val="100000"/>
              </a:lnSpc>
            </a:pPr>
            <a:endParaRPr sz="2300">
              <a:latin typeface="Cambria"/>
              <a:cs typeface="Cambria"/>
            </a:endParaRPr>
          </a:p>
          <a:p>
            <a:pPr marL="321945" algn="just">
              <a:lnSpc>
                <a:spcPct val="100000"/>
              </a:lnSpc>
              <a:spcBef>
                <a:spcPts val="5"/>
              </a:spcBef>
            </a:pPr>
            <a:r>
              <a:rPr sz="2200" spc="155" dirty="0">
                <a:latin typeface="Cambria"/>
                <a:cs typeface="Cambria"/>
              </a:rPr>
              <a:t>H</a:t>
            </a:r>
            <a:r>
              <a:rPr sz="2175" baseline="-17241" dirty="0">
                <a:latin typeface="Cambria"/>
                <a:cs typeface="Cambria"/>
              </a:rPr>
              <a:t>0</a:t>
            </a:r>
            <a:r>
              <a:rPr sz="2175" spc="-247" baseline="-17241" dirty="0">
                <a:latin typeface="Cambria"/>
                <a:cs typeface="Cambria"/>
              </a:rPr>
              <a:t> </a:t>
            </a:r>
            <a:r>
              <a:rPr sz="2200" spc="-5" dirty="0">
                <a:latin typeface="Cambria"/>
                <a:cs typeface="Cambria"/>
              </a:rPr>
              <a:t>:</a:t>
            </a:r>
            <a:r>
              <a:rPr sz="2200" dirty="0">
                <a:latin typeface="Cambria"/>
                <a:cs typeface="Cambria"/>
              </a:rPr>
              <a:t> </a:t>
            </a:r>
            <a:r>
              <a:rPr sz="2200" spc="-185" dirty="0">
                <a:latin typeface="Cambria"/>
                <a:cs typeface="Cambria"/>
              </a:rPr>
              <a:t> </a:t>
            </a:r>
            <a:r>
              <a:rPr sz="2200" spc="160" dirty="0">
                <a:latin typeface="Cambria"/>
                <a:cs typeface="Cambria"/>
              </a:rPr>
              <a:t>L</a:t>
            </a:r>
            <a:r>
              <a:rPr sz="2200" spc="-5" dirty="0">
                <a:latin typeface="Cambria"/>
                <a:cs typeface="Cambria"/>
              </a:rPr>
              <a:t>a</a:t>
            </a:r>
            <a:r>
              <a:rPr sz="2200" dirty="0">
                <a:latin typeface="Cambria"/>
                <a:cs typeface="Cambria"/>
              </a:rPr>
              <a:t> </a:t>
            </a:r>
            <a:r>
              <a:rPr sz="2200" spc="-160" dirty="0">
                <a:latin typeface="Cambria"/>
                <a:cs typeface="Cambria"/>
              </a:rPr>
              <a:t> </a:t>
            </a:r>
            <a:r>
              <a:rPr sz="2200" spc="70" dirty="0">
                <a:latin typeface="Cambria"/>
                <a:cs typeface="Cambria"/>
              </a:rPr>
              <a:t>v</a:t>
            </a:r>
            <a:r>
              <a:rPr sz="2200" spc="114" dirty="0">
                <a:latin typeface="Cambria"/>
                <a:cs typeface="Cambria"/>
              </a:rPr>
              <a:t>a</a:t>
            </a:r>
            <a:r>
              <a:rPr sz="2200" spc="125" dirty="0">
                <a:latin typeface="Cambria"/>
                <a:cs typeface="Cambria"/>
              </a:rPr>
              <a:t>ri</a:t>
            </a:r>
            <a:r>
              <a:rPr sz="2200" spc="114" dirty="0">
                <a:latin typeface="Cambria"/>
                <a:cs typeface="Cambria"/>
              </a:rPr>
              <a:t>a</a:t>
            </a:r>
            <a:r>
              <a:rPr sz="2200" spc="120" dirty="0">
                <a:latin typeface="Cambria"/>
                <a:cs typeface="Cambria"/>
              </a:rPr>
              <a:t>n</a:t>
            </a:r>
            <a:r>
              <a:rPr sz="2200" spc="125" dirty="0">
                <a:latin typeface="Cambria"/>
                <a:cs typeface="Cambria"/>
              </a:rPr>
              <a:t>ci</a:t>
            </a:r>
            <a:r>
              <a:rPr sz="2200" spc="-5" dirty="0">
                <a:latin typeface="Cambria"/>
                <a:cs typeface="Cambria"/>
              </a:rPr>
              <a:t>a</a:t>
            </a:r>
            <a:r>
              <a:rPr sz="2200" dirty="0">
                <a:latin typeface="Cambria"/>
                <a:cs typeface="Cambria"/>
              </a:rPr>
              <a:t> </a:t>
            </a:r>
            <a:r>
              <a:rPr sz="2200" spc="-185" dirty="0">
                <a:latin typeface="Cambria"/>
                <a:cs typeface="Cambria"/>
              </a:rPr>
              <a:t> </a:t>
            </a:r>
            <a:r>
              <a:rPr sz="2200" spc="80" dirty="0">
                <a:latin typeface="Cambria"/>
                <a:cs typeface="Cambria"/>
              </a:rPr>
              <a:t>d</a:t>
            </a:r>
            <a:r>
              <a:rPr sz="2200" spc="70" dirty="0">
                <a:latin typeface="Cambria"/>
                <a:cs typeface="Cambria"/>
              </a:rPr>
              <a:t>e</a:t>
            </a:r>
            <a:r>
              <a:rPr sz="2200" spc="-5" dirty="0">
                <a:latin typeface="Cambria"/>
                <a:cs typeface="Cambria"/>
              </a:rPr>
              <a:t>l</a:t>
            </a:r>
            <a:r>
              <a:rPr sz="2200" dirty="0">
                <a:latin typeface="Cambria"/>
                <a:cs typeface="Cambria"/>
              </a:rPr>
              <a:t>  </a:t>
            </a:r>
            <a:r>
              <a:rPr sz="2200" spc="-200" dirty="0">
                <a:latin typeface="Cambria"/>
                <a:cs typeface="Cambria"/>
              </a:rPr>
              <a:t> </a:t>
            </a:r>
            <a:r>
              <a:rPr sz="2200" spc="50" dirty="0">
                <a:latin typeface="Cambria"/>
                <a:cs typeface="Cambria"/>
              </a:rPr>
              <a:t>e</a:t>
            </a:r>
            <a:r>
              <a:rPr sz="2200" spc="55" dirty="0">
                <a:latin typeface="Cambria"/>
                <a:cs typeface="Cambria"/>
              </a:rPr>
              <a:t>r</a:t>
            </a:r>
            <a:r>
              <a:rPr sz="2200" spc="20" dirty="0">
                <a:latin typeface="Cambria"/>
                <a:cs typeface="Cambria"/>
              </a:rPr>
              <a:t>r</a:t>
            </a:r>
            <a:r>
              <a:rPr sz="2200" spc="50" dirty="0">
                <a:latin typeface="Cambria"/>
                <a:cs typeface="Cambria"/>
              </a:rPr>
              <a:t>o</a:t>
            </a:r>
            <a:r>
              <a:rPr sz="2200" spc="-5" dirty="0">
                <a:latin typeface="Cambria"/>
                <a:cs typeface="Cambria"/>
              </a:rPr>
              <a:t>r</a:t>
            </a:r>
            <a:r>
              <a:rPr sz="2200" dirty="0">
                <a:latin typeface="Cambria"/>
                <a:cs typeface="Cambria"/>
              </a:rPr>
              <a:t> </a:t>
            </a:r>
            <a:r>
              <a:rPr sz="2200" spc="204" dirty="0">
                <a:latin typeface="Cambria"/>
                <a:cs typeface="Cambria"/>
              </a:rPr>
              <a:t> </a:t>
            </a:r>
            <a:r>
              <a:rPr sz="2200" spc="120" dirty="0">
                <a:latin typeface="Cambria"/>
                <a:cs typeface="Cambria"/>
              </a:rPr>
              <a:t>e</a:t>
            </a:r>
            <a:r>
              <a:rPr sz="2200" spc="-5" dirty="0">
                <a:latin typeface="Cambria"/>
                <a:cs typeface="Cambria"/>
              </a:rPr>
              <a:t>s</a:t>
            </a:r>
            <a:r>
              <a:rPr sz="2200" dirty="0">
                <a:latin typeface="Cambria"/>
                <a:cs typeface="Cambria"/>
              </a:rPr>
              <a:t> </a:t>
            </a:r>
            <a:r>
              <a:rPr sz="2200" spc="-210" dirty="0">
                <a:latin typeface="Cambria"/>
                <a:cs typeface="Cambria"/>
              </a:rPr>
              <a:t> </a:t>
            </a:r>
            <a:r>
              <a:rPr sz="2200" spc="140" dirty="0">
                <a:latin typeface="Cambria"/>
                <a:cs typeface="Cambria"/>
              </a:rPr>
              <a:t>c</a:t>
            </a:r>
            <a:r>
              <a:rPr sz="2200" spc="135" dirty="0">
                <a:latin typeface="Cambria"/>
                <a:cs typeface="Cambria"/>
              </a:rPr>
              <a:t>on</a:t>
            </a:r>
            <a:r>
              <a:rPr sz="2200" spc="140" dirty="0">
                <a:latin typeface="Cambria"/>
                <a:cs typeface="Cambria"/>
              </a:rPr>
              <a:t>s</a:t>
            </a:r>
            <a:r>
              <a:rPr sz="2200" spc="135" dirty="0">
                <a:latin typeface="Cambria"/>
                <a:cs typeface="Cambria"/>
              </a:rPr>
              <a:t>t</a:t>
            </a:r>
            <a:r>
              <a:rPr sz="2200" spc="130" dirty="0">
                <a:latin typeface="Cambria"/>
                <a:cs typeface="Cambria"/>
              </a:rPr>
              <a:t>a</a:t>
            </a:r>
            <a:r>
              <a:rPr sz="2200" spc="135" dirty="0">
                <a:latin typeface="Cambria"/>
                <a:cs typeface="Cambria"/>
              </a:rPr>
              <a:t>n</a:t>
            </a:r>
            <a:r>
              <a:rPr sz="2200" spc="110" dirty="0">
                <a:latin typeface="Cambria"/>
                <a:cs typeface="Cambria"/>
              </a:rPr>
              <a:t>t</a:t>
            </a:r>
            <a:r>
              <a:rPr sz="2200" spc="-5" dirty="0">
                <a:latin typeface="Cambria"/>
                <a:cs typeface="Cambria"/>
              </a:rPr>
              <a:t>e</a:t>
            </a:r>
            <a:endParaRPr sz="2200">
              <a:latin typeface="Cambria"/>
              <a:cs typeface="Cambria"/>
            </a:endParaRPr>
          </a:p>
          <a:p>
            <a:pPr marL="321945" algn="just">
              <a:lnSpc>
                <a:spcPct val="100000"/>
              </a:lnSpc>
            </a:pPr>
            <a:r>
              <a:rPr sz="2200" spc="155" dirty="0">
                <a:latin typeface="Cambria"/>
                <a:cs typeface="Cambria"/>
              </a:rPr>
              <a:t>H</a:t>
            </a:r>
            <a:r>
              <a:rPr sz="2175" baseline="-17241" dirty="0">
                <a:latin typeface="Cambria"/>
                <a:cs typeface="Cambria"/>
              </a:rPr>
              <a:t>1</a:t>
            </a:r>
            <a:r>
              <a:rPr sz="2175" spc="-247" baseline="-17241" dirty="0">
                <a:latin typeface="Cambria"/>
                <a:cs typeface="Cambria"/>
              </a:rPr>
              <a:t> </a:t>
            </a:r>
            <a:r>
              <a:rPr sz="2200" spc="-5" dirty="0">
                <a:latin typeface="Cambria"/>
                <a:cs typeface="Cambria"/>
              </a:rPr>
              <a:t>:</a:t>
            </a:r>
            <a:r>
              <a:rPr sz="2200" dirty="0">
                <a:latin typeface="Cambria"/>
                <a:cs typeface="Cambria"/>
              </a:rPr>
              <a:t> </a:t>
            </a:r>
            <a:r>
              <a:rPr sz="2200" spc="-125" dirty="0">
                <a:latin typeface="Cambria"/>
                <a:cs typeface="Cambria"/>
              </a:rPr>
              <a:t> </a:t>
            </a:r>
            <a:r>
              <a:rPr sz="2200" spc="155" dirty="0">
                <a:latin typeface="Cambria"/>
                <a:cs typeface="Cambria"/>
              </a:rPr>
              <a:t>L</a:t>
            </a:r>
            <a:r>
              <a:rPr sz="2200" spc="-5" dirty="0">
                <a:latin typeface="Cambria"/>
                <a:cs typeface="Cambria"/>
              </a:rPr>
              <a:t>a</a:t>
            </a:r>
            <a:r>
              <a:rPr sz="2200" dirty="0">
                <a:latin typeface="Cambria"/>
                <a:cs typeface="Cambria"/>
              </a:rPr>
              <a:t> </a:t>
            </a:r>
            <a:r>
              <a:rPr sz="2200" spc="-110" dirty="0">
                <a:latin typeface="Cambria"/>
                <a:cs typeface="Cambria"/>
              </a:rPr>
              <a:t> </a:t>
            </a:r>
            <a:r>
              <a:rPr sz="2200" spc="70" dirty="0">
                <a:latin typeface="Cambria"/>
                <a:cs typeface="Cambria"/>
              </a:rPr>
              <a:t>v</a:t>
            </a:r>
            <a:r>
              <a:rPr sz="2200" spc="114" dirty="0">
                <a:latin typeface="Cambria"/>
                <a:cs typeface="Cambria"/>
              </a:rPr>
              <a:t>a</a:t>
            </a:r>
            <a:r>
              <a:rPr sz="2200" spc="125" dirty="0">
                <a:latin typeface="Cambria"/>
                <a:cs typeface="Cambria"/>
              </a:rPr>
              <a:t>ri</a:t>
            </a:r>
            <a:r>
              <a:rPr sz="2200" spc="114" dirty="0">
                <a:latin typeface="Cambria"/>
                <a:cs typeface="Cambria"/>
              </a:rPr>
              <a:t>a</a:t>
            </a:r>
            <a:r>
              <a:rPr sz="2200" spc="120" dirty="0">
                <a:latin typeface="Cambria"/>
                <a:cs typeface="Cambria"/>
              </a:rPr>
              <a:t>n</a:t>
            </a:r>
            <a:r>
              <a:rPr sz="2200" spc="125" dirty="0">
                <a:latin typeface="Cambria"/>
                <a:cs typeface="Cambria"/>
              </a:rPr>
              <a:t>ci</a:t>
            </a:r>
            <a:r>
              <a:rPr sz="2200" spc="-5" dirty="0">
                <a:latin typeface="Cambria"/>
                <a:cs typeface="Cambria"/>
              </a:rPr>
              <a:t>a</a:t>
            </a:r>
            <a:r>
              <a:rPr sz="2200" dirty="0">
                <a:latin typeface="Cambria"/>
                <a:cs typeface="Cambria"/>
              </a:rPr>
              <a:t> </a:t>
            </a:r>
            <a:r>
              <a:rPr sz="2200" spc="-90" dirty="0">
                <a:latin typeface="Cambria"/>
                <a:cs typeface="Cambria"/>
              </a:rPr>
              <a:t> </a:t>
            </a:r>
            <a:r>
              <a:rPr sz="2200" spc="80" dirty="0">
                <a:latin typeface="Cambria"/>
                <a:cs typeface="Cambria"/>
              </a:rPr>
              <a:t>d</a:t>
            </a:r>
            <a:r>
              <a:rPr sz="2200" spc="70" dirty="0">
                <a:latin typeface="Cambria"/>
                <a:cs typeface="Cambria"/>
              </a:rPr>
              <a:t>e</a:t>
            </a:r>
            <a:r>
              <a:rPr sz="2200" spc="-5" dirty="0">
                <a:latin typeface="Cambria"/>
                <a:cs typeface="Cambria"/>
              </a:rPr>
              <a:t>l</a:t>
            </a:r>
            <a:r>
              <a:rPr sz="2200" dirty="0">
                <a:latin typeface="Cambria"/>
                <a:cs typeface="Cambria"/>
              </a:rPr>
              <a:t> </a:t>
            </a:r>
            <a:r>
              <a:rPr sz="2200" spc="-160" dirty="0">
                <a:latin typeface="Cambria"/>
                <a:cs typeface="Cambria"/>
              </a:rPr>
              <a:t> </a:t>
            </a:r>
            <a:r>
              <a:rPr sz="2200" spc="45" dirty="0">
                <a:latin typeface="Cambria"/>
                <a:cs typeface="Cambria"/>
              </a:rPr>
              <a:t>e</a:t>
            </a:r>
            <a:r>
              <a:rPr sz="2200" spc="55" dirty="0">
                <a:latin typeface="Cambria"/>
                <a:cs typeface="Cambria"/>
              </a:rPr>
              <a:t>r</a:t>
            </a:r>
            <a:r>
              <a:rPr sz="2200" spc="20" dirty="0">
                <a:latin typeface="Cambria"/>
                <a:cs typeface="Cambria"/>
              </a:rPr>
              <a:t>r</a:t>
            </a:r>
            <a:r>
              <a:rPr sz="2200" spc="50" dirty="0">
                <a:latin typeface="Cambria"/>
                <a:cs typeface="Cambria"/>
              </a:rPr>
              <a:t>o</a:t>
            </a:r>
            <a:r>
              <a:rPr sz="2200" spc="-5" dirty="0">
                <a:latin typeface="Cambria"/>
                <a:cs typeface="Cambria"/>
              </a:rPr>
              <a:t>r</a:t>
            </a:r>
            <a:r>
              <a:rPr sz="2200" dirty="0">
                <a:latin typeface="Cambria"/>
                <a:cs typeface="Cambria"/>
              </a:rPr>
              <a:t> </a:t>
            </a:r>
            <a:r>
              <a:rPr sz="2200" spc="-190" dirty="0">
                <a:latin typeface="Cambria"/>
                <a:cs typeface="Cambria"/>
              </a:rPr>
              <a:t> </a:t>
            </a:r>
            <a:r>
              <a:rPr sz="2200" spc="120" dirty="0">
                <a:latin typeface="Cambria"/>
                <a:cs typeface="Cambria"/>
              </a:rPr>
              <a:t>n</a:t>
            </a:r>
            <a:r>
              <a:rPr sz="2200" spc="-5" dirty="0">
                <a:latin typeface="Cambria"/>
                <a:cs typeface="Cambria"/>
              </a:rPr>
              <a:t>o</a:t>
            </a:r>
            <a:r>
              <a:rPr sz="2200" dirty="0">
                <a:latin typeface="Cambria"/>
                <a:cs typeface="Cambria"/>
              </a:rPr>
              <a:t> </a:t>
            </a:r>
            <a:r>
              <a:rPr sz="2200" spc="-145" dirty="0">
                <a:latin typeface="Cambria"/>
                <a:cs typeface="Cambria"/>
              </a:rPr>
              <a:t> </a:t>
            </a:r>
            <a:r>
              <a:rPr sz="2200" spc="120" dirty="0">
                <a:latin typeface="Cambria"/>
                <a:cs typeface="Cambria"/>
              </a:rPr>
              <a:t>e</a:t>
            </a:r>
            <a:r>
              <a:rPr sz="2200" spc="-5" dirty="0">
                <a:latin typeface="Cambria"/>
                <a:cs typeface="Cambria"/>
              </a:rPr>
              <a:t>s</a:t>
            </a:r>
            <a:r>
              <a:rPr sz="2200" dirty="0">
                <a:latin typeface="Cambria"/>
                <a:cs typeface="Cambria"/>
              </a:rPr>
              <a:t> </a:t>
            </a:r>
            <a:r>
              <a:rPr sz="2200" spc="-114" dirty="0">
                <a:latin typeface="Cambria"/>
                <a:cs typeface="Cambria"/>
              </a:rPr>
              <a:t> </a:t>
            </a:r>
            <a:r>
              <a:rPr sz="2200" spc="140" dirty="0">
                <a:latin typeface="Cambria"/>
                <a:cs typeface="Cambria"/>
              </a:rPr>
              <a:t>c</a:t>
            </a:r>
            <a:r>
              <a:rPr sz="2200" spc="130" dirty="0">
                <a:latin typeface="Cambria"/>
                <a:cs typeface="Cambria"/>
              </a:rPr>
              <a:t>on</a:t>
            </a:r>
            <a:r>
              <a:rPr sz="2200" spc="140" dirty="0">
                <a:latin typeface="Cambria"/>
                <a:cs typeface="Cambria"/>
              </a:rPr>
              <a:t>s</a:t>
            </a:r>
            <a:r>
              <a:rPr sz="2200" spc="135" dirty="0">
                <a:latin typeface="Cambria"/>
                <a:cs typeface="Cambria"/>
              </a:rPr>
              <a:t>t</a:t>
            </a:r>
            <a:r>
              <a:rPr sz="2200" spc="130" dirty="0">
                <a:latin typeface="Cambria"/>
                <a:cs typeface="Cambria"/>
              </a:rPr>
              <a:t>an</a:t>
            </a:r>
            <a:r>
              <a:rPr sz="2200" spc="110" dirty="0">
                <a:latin typeface="Cambria"/>
                <a:cs typeface="Cambria"/>
              </a:rPr>
              <a:t>t</a:t>
            </a:r>
            <a:r>
              <a:rPr sz="2200" spc="-5" dirty="0">
                <a:latin typeface="Cambria"/>
                <a:cs typeface="Cambria"/>
              </a:rPr>
              <a:t>e</a:t>
            </a:r>
            <a:endParaRPr sz="2200">
              <a:latin typeface="Cambria"/>
              <a:cs typeface="Cambria"/>
            </a:endParaRPr>
          </a:p>
          <a:p>
            <a:pPr>
              <a:lnSpc>
                <a:spcPct val="100000"/>
              </a:lnSpc>
              <a:spcBef>
                <a:spcPts val="5"/>
              </a:spcBef>
            </a:pPr>
            <a:endParaRPr sz="2300">
              <a:latin typeface="Cambria"/>
              <a:cs typeface="Cambria"/>
            </a:endParaRPr>
          </a:p>
          <a:p>
            <a:pPr marL="321945">
              <a:lnSpc>
                <a:spcPct val="100000"/>
              </a:lnSpc>
            </a:pPr>
            <a:r>
              <a:rPr sz="2200" spc="90" dirty="0">
                <a:latin typeface="Trebuchet MS"/>
                <a:cs typeface="Trebuchet MS"/>
              </a:rPr>
              <a:t>α=0.05</a:t>
            </a:r>
            <a:endParaRPr sz="2200">
              <a:latin typeface="Trebuchet MS"/>
              <a:cs typeface="Trebuchet MS"/>
            </a:endParaRPr>
          </a:p>
          <a:p>
            <a:pPr marL="321945" algn="just">
              <a:lnSpc>
                <a:spcPct val="100000"/>
              </a:lnSpc>
            </a:pPr>
            <a:r>
              <a:rPr sz="2200" spc="70" dirty="0">
                <a:latin typeface="Cambria"/>
                <a:cs typeface="Cambria"/>
              </a:rPr>
              <a:t>p-valor</a:t>
            </a:r>
            <a:r>
              <a:rPr sz="2200" spc="300" dirty="0">
                <a:latin typeface="Cambria"/>
                <a:cs typeface="Cambria"/>
              </a:rPr>
              <a:t> </a:t>
            </a:r>
            <a:r>
              <a:rPr sz="2200" spc="-5" dirty="0">
                <a:latin typeface="Cambria"/>
                <a:cs typeface="Cambria"/>
              </a:rPr>
              <a:t>=</a:t>
            </a:r>
            <a:r>
              <a:rPr sz="2200" spc="260" dirty="0">
                <a:latin typeface="Cambria"/>
                <a:cs typeface="Cambria"/>
              </a:rPr>
              <a:t> </a:t>
            </a:r>
            <a:r>
              <a:rPr sz="2200" spc="110" dirty="0">
                <a:latin typeface="Cambria"/>
                <a:cs typeface="Cambria"/>
              </a:rPr>
              <a:t>0.8749</a:t>
            </a:r>
            <a:endParaRPr sz="2200">
              <a:latin typeface="Cambria"/>
              <a:cs typeface="Cambria"/>
            </a:endParaRPr>
          </a:p>
          <a:p>
            <a:pPr>
              <a:lnSpc>
                <a:spcPct val="100000"/>
              </a:lnSpc>
            </a:pPr>
            <a:endParaRPr sz="2300">
              <a:latin typeface="Cambria"/>
              <a:cs typeface="Cambria"/>
            </a:endParaRPr>
          </a:p>
          <a:p>
            <a:pPr marL="318770" algn="just">
              <a:lnSpc>
                <a:spcPct val="100000"/>
              </a:lnSpc>
            </a:pPr>
            <a:r>
              <a:rPr sz="2200" spc="135" dirty="0">
                <a:latin typeface="Cambria"/>
                <a:cs typeface="Cambria"/>
              </a:rPr>
              <a:t>Conclusión:</a:t>
            </a:r>
            <a:endParaRPr sz="2200">
              <a:latin typeface="Cambria"/>
              <a:cs typeface="Cambria"/>
            </a:endParaRPr>
          </a:p>
          <a:p>
            <a:pPr marL="318770" marR="17780" algn="just">
              <a:lnSpc>
                <a:spcPct val="100000"/>
              </a:lnSpc>
              <a:spcBef>
                <a:spcPts val="5"/>
              </a:spcBef>
            </a:pPr>
            <a:r>
              <a:rPr sz="2200" spc="-5" dirty="0">
                <a:latin typeface="Cambria"/>
                <a:cs typeface="Cambria"/>
              </a:rPr>
              <a:t>A</a:t>
            </a:r>
            <a:r>
              <a:rPr sz="2200" dirty="0">
                <a:latin typeface="Cambria"/>
                <a:cs typeface="Cambria"/>
              </a:rPr>
              <a:t> </a:t>
            </a:r>
            <a:r>
              <a:rPr sz="2200" spc="114" dirty="0">
                <a:latin typeface="Cambria"/>
                <a:cs typeface="Cambria"/>
              </a:rPr>
              <a:t>un</a:t>
            </a:r>
            <a:r>
              <a:rPr sz="2200" spc="120" dirty="0">
                <a:latin typeface="Cambria"/>
                <a:cs typeface="Cambria"/>
              </a:rPr>
              <a:t> </a:t>
            </a:r>
            <a:r>
              <a:rPr sz="2200" spc="45" dirty="0">
                <a:latin typeface="Cambria"/>
                <a:cs typeface="Cambria"/>
              </a:rPr>
              <a:t>nivel</a:t>
            </a:r>
            <a:r>
              <a:rPr sz="2200" spc="50" dirty="0">
                <a:latin typeface="Cambria"/>
                <a:cs typeface="Cambria"/>
              </a:rPr>
              <a:t> de</a:t>
            </a:r>
            <a:r>
              <a:rPr sz="2200" spc="55" dirty="0">
                <a:latin typeface="Cambria"/>
                <a:cs typeface="Cambria"/>
              </a:rPr>
              <a:t> </a:t>
            </a:r>
            <a:r>
              <a:rPr sz="2200" spc="105" dirty="0">
                <a:latin typeface="Cambria"/>
                <a:cs typeface="Cambria"/>
              </a:rPr>
              <a:t>significación</a:t>
            </a:r>
            <a:r>
              <a:rPr sz="2200" spc="110" dirty="0">
                <a:latin typeface="Cambria"/>
                <a:cs typeface="Cambria"/>
              </a:rPr>
              <a:t> </a:t>
            </a:r>
            <a:r>
              <a:rPr sz="2200" spc="50" dirty="0">
                <a:latin typeface="Cambria"/>
                <a:cs typeface="Cambria"/>
              </a:rPr>
              <a:t>de</a:t>
            </a:r>
            <a:r>
              <a:rPr sz="2200" spc="55" dirty="0">
                <a:latin typeface="Cambria"/>
                <a:cs typeface="Cambria"/>
              </a:rPr>
              <a:t> </a:t>
            </a:r>
            <a:r>
              <a:rPr sz="2200" spc="140" dirty="0">
                <a:latin typeface="Cambria"/>
                <a:cs typeface="Cambria"/>
              </a:rPr>
              <a:t>0.05,</a:t>
            </a:r>
            <a:r>
              <a:rPr sz="2200" spc="145" dirty="0">
                <a:latin typeface="Cambria"/>
                <a:cs typeface="Cambria"/>
              </a:rPr>
              <a:t> </a:t>
            </a:r>
            <a:r>
              <a:rPr sz="2200" spc="65" dirty="0">
                <a:latin typeface="Cambria"/>
                <a:cs typeface="Cambria"/>
              </a:rPr>
              <a:t>no</a:t>
            </a:r>
            <a:r>
              <a:rPr sz="2200" spc="70" dirty="0">
                <a:latin typeface="Cambria"/>
                <a:cs typeface="Cambria"/>
              </a:rPr>
              <a:t> </a:t>
            </a:r>
            <a:r>
              <a:rPr sz="2200" spc="75" dirty="0">
                <a:latin typeface="Cambria"/>
                <a:cs typeface="Cambria"/>
              </a:rPr>
              <a:t>existe</a:t>
            </a:r>
            <a:r>
              <a:rPr sz="2200" spc="80" dirty="0">
                <a:latin typeface="Cambria"/>
                <a:cs typeface="Cambria"/>
              </a:rPr>
              <a:t> </a:t>
            </a:r>
            <a:r>
              <a:rPr sz="2200" spc="90" dirty="0">
                <a:latin typeface="Cambria"/>
                <a:cs typeface="Cambria"/>
              </a:rPr>
              <a:t>evidencia </a:t>
            </a:r>
            <a:r>
              <a:rPr sz="2200" spc="95" dirty="0">
                <a:latin typeface="Cambria"/>
                <a:cs typeface="Cambria"/>
              </a:rPr>
              <a:t> </a:t>
            </a:r>
            <a:r>
              <a:rPr sz="2200" spc="120" dirty="0">
                <a:latin typeface="Cambria"/>
                <a:cs typeface="Cambria"/>
              </a:rPr>
              <a:t>e</a:t>
            </a:r>
            <a:r>
              <a:rPr sz="2200" spc="125" dirty="0">
                <a:latin typeface="Cambria"/>
                <a:cs typeface="Cambria"/>
              </a:rPr>
              <a:t>st</a:t>
            </a:r>
            <a:r>
              <a:rPr sz="2200" spc="114" dirty="0">
                <a:latin typeface="Cambria"/>
                <a:cs typeface="Cambria"/>
              </a:rPr>
              <a:t>a</a:t>
            </a:r>
            <a:r>
              <a:rPr sz="2200" spc="125" dirty="0">
                <a:latin typeface="Cambria"/>
                <a:cs typeface="Cambria"/>
              </a:rPr>
              <a:t>dísti</a:t>
            </a:r>
            <a:r>
              <a:rPr sz="2200" spc="140" dirty="0">
                <a:latin typeface="Cambria"/>
                <a:cs typeface="Cambria"/>
              </a:rPr>
              <a:t>c</a:t>
            </a:r>
            <a:r>
              <a:rPr sz="2200" spc="-5" dirty="0">
                <a:latin typeface="Cambria"/>
                <a:cs typeface="Cambria"/>
              </a:rPr>
              <a:t>a</a:t>
            </a:r>
            <a:r>
              <a:rPr sz="2200" dirty="0">
                <a:latin typeface="Cambria"/>
                <a:cs typeface="Cambria"/>
              </a:rPr>
              <a:t>  </a:t>
            </a:r>
            <a:r>
              <a:rPr sz="2200" spc="-235" dirty="0">
                <a:latin typeface="Cambria"/>
                <a:cs typeface="Cambria"/>
              </a:rPr>
              <a:t> </a:t>
            </a:r>
            <a:r>
              <a:rPr sz="2200" spc="135" dirty="0">
                <a:latin typeface="Cambria"/>
                <a:cs typeface="Cambria"/>
              </a:rPr>
              <a:t>p</a:t>
            </a:r>
            <a:r>
              <a:rPr sz="2200" spc="130" dirty="0">
                <a:latin typeface="Cambria"/>
                <a:cs typeface="Cambria"/>
              </a:rPr>
              <a:t>a</a:t>
            </a:r>
            <a:r>
              <a:rPr sz="2200" spc="114" dirty="0">
                <a:latin typeface="Cambria"/>
                <a:cs typeface="Cambria"/>
              </a:rPr>
              <a:t>r</a:t>
            </a:r>
            <a:r>
              <a:rPr sz="2200" spc="-5" dirty="0">
                <a:latin typeface="Cambria"/>
                <a:cs typeface="Cambria"/>
              </a:rPr>
              <a:t>a</a:t>
            </a:r>
            <a:r>
              <a:rPr sz="2200" dirty="0">
                <a:latin typeface="Cambria"/>
                <a:cs typeface="Cambria"/>
              </a:rPr>
              <a:t> </a:t>
            </a:r>
            <a:r>
              <a:rPr sz="2200" spc="235" dirty="0">
                <a:latin typeface="Cambria"/>
                <a:cs typeface="Cambria"/>
              </a:rPr>
              <a:t> </a:t>
            </a:r>
            <a:r>
              <a:rPr sz="2200" spc="90" dirty="0">
                <a:latin typeface="Cambria"/>
                <a:cs typeface="Cambria"/>
              </a:rPr>
              <a:t>r</a:t>
            </a:r>
            <a:r>
              <a:rPr sz="2200" spc="120" dirty="0">
                <a:latin typeface="Cambria"/>
                <a:cs typeface="Cambria"/>
              </a:rPr>
              <a:t>e</a:t>
            </a:r>
            <a:r>
              <a:rPr sz="2200" spc="125" dirty="0">
                <a:latin typeface="Cambria"/>
                <a:cs typeface="Cambria"/>
              </a:rPr>
              <a:t>c</a:t>
            </a:r>
            <a:r>
              <a:rPr sz="2200" spc="135" dirty="0">
                <a:latin typeface="Cambria"/>
                <a:cs typeface="Cambria"/>
              </a:rPr>
              <a:t>h</a:t>
            </a:r>
            <a:r>
              <a:rPr sz="2200" spc="114" dirty="0">
                <a:latin typeface="Cambria"/>
                <a:cs typeface="Cambria"/>
              </a:rPr>
              <a:t>a</a:t>
            </a:r>
            <a:r>
              <a:rPr sz="2200" spc="120" dirty="0">
                <a:latin typeface="Cambria"/>
                <a:cs typeface="Cambria"/>
              </a:rPr>
              <a:t>z</a:t>
            </a:r>
            <a:r>
              <a:rPr sz="2200" spc="114" dirty="0">
                <a:latin typeface="Cambria"/>
                <a:cs typeface="Cambria"/>
              </a:rPr>
              <a:t>a</a:t>
            </a:r>
            <a:r>
              <a:rPr sz="2200" spc="-5" dirty="0">
                <a:latin typeface="Cambria"/>
                <a:cs typeface="Cambria"/>
              </a:rPr>
              <a:t>r</a:t>
            </a:r>
            <a:r>
              <a:rPr sz="2200" dirty="0">
                <a:latin typeface="Cambria"/>
                <a:cs typeface="Cambria"/>
              </a:rPr>
              <a:t> </a:t>
            </a:r>
            <a:r>
              <a:rPr sz="2200" spc="240" dirty="0">
                <a:latin typeface="Cambria"/>
                <a:cs typeface="Cambria"/>
              </a:rPr>
              <a:t> </a:t>
            </a:r>
            <a:r>
              <a:rPr sz="2200" spc="-5" dirty="0">
                <a:latin typeface="Cambria"/>
                <a:cs typeface="Cambria"/>
              </a:rPr>
              <a:t>H</a:t>
            </a:r>
            <a:r>
              <a:rPr sz="2200" spc="-280" dirty="0">
                <a:latin typeface="Cambria"/>
                <a:cs typeface="Cambria"/>
              </a:rPr>
              <a:t> </a:t>
            </a:r>
            <a:r>
              <a:rPr sz="2200" spc="-5" dirty="0">
                <a:latin typeface="Cambria"/>
                <a:cs typeface="Cambria"/>
              </a:rPr>
              <a:t>0</a:t>
            </a:r>
            <a:r>
              <a:rPr sz="2200" spc="-285" dirty="0">
                <a:latin typeface="Cambria"/>
                <a:cs typeface="Cambria"/>
              </a:rPr>
              <a:t> </a:t>
            </a:r>
            <a:r>
              <a:rPr sz="2200" spc="-5" dirty="0">
                <a:latin typeface="Cambria"/>
                <a:cs typeface="Cambria"/>
              </a:rPr>
              <a:t>.</a:t>
            </a:r>
            <a:r>
              <a:rPr sz="2200" dirty="0">
                <a:latin typeface="Cambria"/>
                <a:cs typeface="Cambria"/>
              </a:rPr>
              <a:t>  </a:t>
            </a:r>
            <a:r>
              <a:rPr sz="2200" spc="-190" dirty="0">
                <a:latin typeface="Cambria"/>
                <a:cs typeface="Cambria"/>
              </a:rPr>
              <a:t> </a:t>
            </a:r>
            <a:r>
              <a:rPr sz="2200" spc="30" dirty="0">
                <a:latin typeface="Cambria"/>
                <a:cs typeface="Cambria"/>
              </a:rPr>
              <a:t>P</a:t>
            </a:r>
            <a:r>
              <a:rPr sz="2200" spc="60" dirty="0">
                <a:latin typeface="Cambria"/>
                <a:cs typeface="Cambria"/>
              </a:rPr>
              <a:t>o</a:t>
            </a:r>
            <a:r>
              <a:rPr sz="2200" spc="-5" dirty="0">
                <a:latin typeface="Cambria"/>
                <a:cs typeface="Cambria"/>
              </a:rPr>
              <a:t>r</a:t>
            </a:r>
            <a:r>
              <a:rPr sz="2200" dirty="0">
                <a:latin typeface="Cambria"/>
                <a:cs typeface="Cambria"/>
              </a:rPr>
              <a:t> </a:t>
            </a:r>
            <a:r>
              <a:rPr sz="2200" spc="165" dirty="0">
                <a:latin typeface="Cambria"/>
                <a:cs typeface="Cambria"/>
              </a:rPr>
              <a:t> </a:t>
            </a:r>
            <a:r>
              <a:rPr sz="2200" spc="55" dirty="0">
                <a:latin typeface="Cambria"/>
                <a:cs typeface="Cambria"/>
              </a:rPr>
              <a:t>l</a:t>
            </a:r>
            <a:r>
              <a:rPr sz="2200" spc="-5" dirty="0">
                <a:latin typeface="Cambria"/>
                <a:cs typeface="Cambria"/>
              </a:rPr>
              <a:t>o</a:t>
            </a:r>
            <a:r>
              <a:rPr sz="2200" dirty="0">
                <a:latin typeface="Cambria"/>
                <a:cs typeface="Cambria"/>
              </a:rPr>
              <a:t> </a:t>
            </a:r>
            <a:r>
              <a:rPr sz="2200" spc="130" dirty="0">
                <a:latin typeface="Cambria"/>
                <a:cs typeface="Cambria"/>
              </a:rPr>
              <a:t> </a:t>
            </a:r>
            <a:r>
              <a:rPr sz="2200" spc="135" dirty="0">
                <a:latin typeface="Cambria"/>
                <a:cs typeface="Cambria"/>
              </a:rPr>
              <a:t>t</a:t>
            </a:r>
            <a:r>
              <a:rPr sz="2200" spc="130" dirty="0">
                <a:latin typeface="Cambria"/>
                <a:cs typeface="Cambria"/>
              </a:rPr>
              <a:t>a</a:t>
            </a:r>
            <a:r>
              <a:rPr sz="2200" spc="135" dirty="0">
                <a:latin typeface="Cambria"/>
                <a:cs typeface="Cambria"/>
              </a:rPr>
              <a:t>n</a:t>
            </a:r>
            <a:r>
              <a:rPr sz="2200" spc="100" dirty="0">
                <a:latin typeface="Cambria"/>
                <a:cs typeface="Cambria"/>
              </a:rPr>
              <a:t>t</a:t>
            </a:r>
            <a:r>
              <a:rPr sz="2200" spc="-5" dirty="0">
                <a:latin typeface="Cambria"/>
                <a:cs typeface="Cambria"/>
              </a:rPr>
              <a:t>o</a:t>
            </a:r>
            <a:r>
              <a:rPr sz="2200" dirty="0">
                <a:latin typeface="Cambria"/>
                <a:cs typeface="Cambria"/>
              </a:rPr>
              <a:t> </a:t>
            </a:r>
            <a:r>
              <a:rPr sz="2200" spc="225" dirty="0">
                <a:latin typeface="Cambria"/>
                <a:cs typeface="Cambria"/>
              </a:rPr>
              <a:t> </a:t>
            </a:r>
            <a:r>
              <a:rPr sz="2200" spc="135" dirty="0">
                <a:latin typeface="Cambria"/>
                <a:cs typeface="Cambria"/>
              </a:rPr>
              <a:t>n</a:t>
            </a:r>
            <a:r>
              <a:rPr sz="2200" spc="-5" dirty="0">
                <a:latin typeface="Cambria"/>
                <a:cs typeface="Cambria"/>
              </a:rPr>
              <a:t>o</a:t>
            </a:r>
            <a:r>
              <a:rPr sz="2200" dirty="0">
                <a:latin typeface="Cambria"/>
                <a:cs typeface="Cambria"/>
              </a:rPr>
              <a:t> </a:t>
            </a:r>
            <a:r>
              <a:rPr sz="2200" spc="229" dirty="0">
                <a:latin typeface="Cambria"/>
                <a:cs typeface="Cambria"/>
              </a:rPr>
              <a:t> </a:t>
            </a:r>
            <a:r>
              <a:rPr sz="2200" spc="140" dirty="0">
                <a:latin typeface="Cambria"/>
                <a:cs typeface="Cambria"/>
              </a:rPr>
              <a:t>s</a:t>
            </a:r>
            <a:r>
              <a:rPr sz="2200" spc="-5" dirty="0">
                <a:latin typeface="Cambria"/>
                <a:cs typeface="Cambria"/>
              </a:rPr>
              <a:t>e</a:t>
            </a:r>
            <a:r>
              <a:rPr sz="2200" dirty="0">
                <a:latin typeface="Cambria"/>
                <a:cs typeface="Cambria"/>
              </a:rPr>
              <a:t> </a:t>
            </a:r>
            <a:r>
              <a:rPr sz="2200" spc="215" dirty="0">
                <a:latin typeface="Cambria"/>
                <a:cs typeface="Cambria"/>
              </a:rPr>
              <a:t> </a:t>
            </a:r>
            <a:r>
              <a:rPr sz="2200" spc="125" dirty="0">
                <a:latin typeface="Cambria"/>
                <a:cs typeface="Cambria"/>
              </a:rPr>
              <a:t>p</a:t>
            </a:r>
            <a:r>
              <a:rPr sz="2200" spc="135" dirty="0">
                <a:latin typeface="Cambria"/>
                <a:cs typeface="Cambria"/>
              </a:rPr>
              <a:t>u</a:t>
            </a:r>
            <a:r>
              <a:rPr sz="2200" spc="130" dirty="0">
                <a:latin typeface="Cambria"/>
                <a:cs typeface="Cambria"/>
              </a:rPr>
              <a:t>e</a:t>
            </a:r>
            <a:r>
              <a:rPr sz="2200" spc="125" dirty="0">
                <a:latin typeface="Cambria"/>
                <a:cs typeface="Cambria"/>
              </a:rPr>
              <a:t>d</a:t>
            </a:r>
            <a:r>
              <a:rPr sz="2200" spc="-5" dirty="0">
                <a:latin typeface="Cambria"/>
                <a:cs typeface="Cambria"/>
              </a:rPr>
              <a:t>e  </a:t>
            </a:r>
            <a:r>
              <a:rPr sz="2200" spc="85" dirty="0">
                <a:latin typeface="Cambria"/>
                <a:cs typeface="Cambria"/>
              </a:rPr>
              <a:t>afirmar</a:t>
            </a:r>
            <a:r>
              <a:rPr sz="2200" spc="90" dirty="0">
                <a:latin typeface="Cambria"/>
                <a:cs typeface="Cambria"/>
              </a:rPr>
              <a:t> </a:t>
            </a:r>
            <a:r>
              <a:rPr sz="2200" spc="85" dirty="0">
                <a:latin typeface="Cambria"/>
                <a:cs typeface="Cambria"/>
              </a:rPr>
              <a:t>que</a:t>
            </a:r>
            <a:r>
              <a:rPr sz="2200" spc="90" dirty="0">
                <a:latin typeface="Cambria"/>
                <a:cs typeface="Cambria"/>
              </a:rPr>
              <a:t> </a:t>
            </a:r>
            <a:r>
              <a:rPr sz="2200" spc="65" dirty="0">
                <a:latin typeface="Cambria"/>
                <a:cs typeface="Cambria"/>
              </a:rPr>
              <a:t>la</a:t>
            </a:r>
            <a:r>
              <a:rPr sz="2200" spc="70" dirty="0">
                <a:latin typeface="Cambria"/>
                <a:cs typeface="Cambria"/>
              </a:rPr>
              <a:t> </a:t>
            </a:r>
            <a:r>
              <a:rPr sz="2200" spc="110" dirty="0">
                <a:latin typeface="Cambria"/>
                <a:cs typeface="Cambria"/>
              </a:rPr>
              <a:t>variancia</a:t>
            </a:r>
            <a:r>
              <a:rPr sz="2200" spc="114" dirty="0">
                <a:latin typeface="Cambria"/>
                <a:cs typeface="Cambria"/>
              </a:rPr>
              <a:t> </a:t>
            </a:r>
            <a:r>
              <a:rPr sz="2200" spc="50" dirty="0">
                <a:latin typeface="Cambria"/>
                <a:cs typeface="Cambria"/>
              </a:rPr>
              <a:t>del</a:t>
            </a:r>
            <a:r>
              <a:rPr sz="2200" spc="55" dirty="0">
                <a:latin typeface="Cambria"/>
                <a:cs typeface="Cambria"/>
              </a:rPr>
              <a:t> </a:t>
            </a:r>
            <a:r>
              <a:rPr sz="2200" spc="40" dirty="0">
                <a:latin typeface="Cambria"/>
                <a:cs typeface="Cambria"/>
              </a:rPr>
              <a:t>error</a:t>
            </a:r>
            <a:r>
              <a:rPr sz="2200" spc="45" dirty="0">
                <a:latin typeface="Cambria"/>
                <a:cs typeface="Cambria"/>
              </a:rPr>
              <a:t> </a:t>
            </a:r>
            <a:r>
              <a:rPr sz="2200" spc="65" dirty="0">
                <a:latin typeface="Cambria"/>
                <a:cs typeface="Cambria"/>
              </a:rPr>
              <a:t>no</a:t>
            </a:r>
            <a:r>
              <a:rPr sz="2200" spc="70" dirty="0">
                <a:latin typeface="Cambria"/>
                <a:cs typeface="Cambria"/>
              </a:rPr>
              <a:t> </a:t>
            </a:r>
            <a:r>
              <a:rPr sz="2200" spc="60" dirty="0">
                <a:latin typeface="Cambria"/>
                <a:cs typeface="Cambria"/>
              </a:rPr>
              <a:t>es</a:t>
            </a:r>
            <a:r>
              <a:rPr sz="2200" spc="65" dirty="0">
                <a:latin typeface="Cambria"/>
                <a:cs typeface="Cambria"/>
              </a:rPr>
              <a:t> </a:t>
            </a:r>
            <a:r>
              <a:rPr sz="2200" spc="135" dirty="0">
                <a:latin typeface="Cambria"/>
                <a:cs typeface="Cambria"/>
              </a:rPr>
              <a:t>constante.</a:t>
            </a:r>
            <a:r>
              <a:rPr sz="2200" spc="140" dirty="0">
                <a:latin typeface="Cambria"/>
                <a:cs typeface="Cambria"/>
              </a:rPr>
              <a:t> </a:t>
            </a:r>
            <a:r>
              <a:rPr sz="2200" spc="100" dirty="0">
                <a:latin typeface="Cambria"/>
                <a:cs typeface="Cambria"/>
              </a:rPr>
              <a:t>Se </a:t>
            </a:r>
            <a:r>
              <a:rPr sz="2200" spc="105" dirty="0">
                <a:latin typeface="Cambria"/>
                <a:cs typeface="Cambria"/>
              </a:rPr>
              <a:t> </a:t>
            </a:r>
            <a:r>
              <a:rPr sz="2200" spc="125" dirty="0">
                <a:latin typeface="Cambria"/>
                <a:cs typeface="Cambria"/>
              </a:rPr>
              <a:t>cumple</a:t>
            </a:r>
            <a:r>
              <a:rPr sz="2200" spc="420" dirty="0">
                <a:latin typeface="Cambria"/>
                <a:cs typeface="Cambria"/>
              </a:rPr>
              <a:t> </a:t>
            </a:r>
            <a:r>
              <a:rPr sz="2200" spc="25" dirty="0">
                <a:latin typeface="Cambria"/>
                <a:cs typeface="Cambria"/>
              </a:rPr>
              <a:t>el</a:t>
            </a:r>
            <a:r>
              <a:rPr sz="2200" spc="300" dirty="0">
                <a:latin typeface="Cambria"/>
                <a:cs typeface="Cambria"/>
              </a:rPr>
              <a:t> </a:t>
            </a:r>
            <a:r>
              <a:rPr sz="2200" spc="125" dirty="0">
                <a:latin typeface="Cambria"/>
                <a:cs typeface="Cambria"/>
              </a:rPr>
              <a:t>supuesto</a:t>
            </a:r>
            <a:r>
              <a:rPr sz="2200" spc="490" dirty="0">
                <a:latin typeface="Cambria"/>
                <a:cs typeface="Cambria"/>
              </a:rPr>
              <a:t> </a:t>
            </a:r>
            <a:r>
              <a:rPr sz="2200" spc="45" dirty="0">
                <a:latin typeface="Cambria"/>
                <a:cs typeface="Cambria"/>
              </a:rPr>
              <a:t>de</a:t>
            </a:r>
            <a:r>
              <a:rPr sz="2200" spc="340" dirty="0">
                <a:latin typeface="Cambria"/>
                <a:cs typeface="Cambria"/>
              </a:rPr>
              <a:t> </a:t>
            </a:r>
            <a:r>
              <a:rPr sz="2200" spc="100" dirty="0">
                <a:latin typeface="Cambria"/>
                <a:cs typeface="Cambria"/>
              </a:rPr>
              <a:t>homogeneidad</a:t>
            </a:r>
            <a:r>
              <a:rPr sz="2200" spc="475" dirty="0">
                <a:latin typeface="Cambria"/>
                <a:cs typeface="Cambria"/>
              </a:rPr>
              <a:t> </a:t>
            </a:r>
            <a:r>
              <a:rPr sz="2200" spc="45" dirty="0">
                <a:latin typeface="Cambria"/>
                <a:cs typeface="Cambria"/>
              </a:rPr>
              <a:t>de</a:t>
            </a:r>
            <a:r>
              <a:rPr sz="2200" spc="340" dirty="0">
                <a:latin typeface="Cambria"/>
                <a:cs typeface="Cambria"/>
              </a:rPr>
              <a:t> </a:t>
            </a:r>
            <a:r>
              <a:rPr sz="2200" spc="120" dirty="0">
                <a:latin typeface="Cambria"/>
                <a:cs typeface="Cambria"/>
              </a:rPr>
              <a:t>variancias.</a:t>
            </a:r>
            <a:endParaRPr sz="2200">
              <a:latin typeface="Cambria"/>
              <a:cs typeface="Cambria"/>
            </a:endParaRP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635" y="1643633"/>
            <a:ext cx="1595755" cy="360680"/>
          </a:xfrm>
          <a:prstGeom prst="rect">
            <a:avLst/>
          </a:prstGeom>
        </p:spPr>
        <p:txBody>
          <a:bodyPr vert="horz" wrap="square" lIns="0" tIns="12065" rIns="0" bIns="0" rtlCol="0">
            <a:spAutoFit/>
          </a:bodyPr>
          <a:lstStyle/>
          <a:p>
            <a:pPr marL="12700">
              <a:lnSpc>
                <a:spcPct val="100000"/>
              </a:lnSpc>
              <a:spcBef>
                <a:spcPts val="95"/>
              </a:spcBef>
            </a:pPr>
            <a:r>
              <a:rPr sz="2200" spc="90" dirty="0">
                <a:latin typeface="Cambria"/>
                <a:cs typeface="Cambria"/>
              </a:rPr>
              <a:t>1.</a:t>
            </a:r>
            <a:r>
              <a:rPr sz="2200" spc="310" dirty="0">
                <a:latin typeface="Cambria"/>
                <a:cs typeface="Cambria"/>
              </a:rPr>
              <a:t> </a:t>
            </a:r>
            <a:r>
              <a:rPr sz="2200" spc="85" dirty="0">
                <a:latin typeface="Cambria"/>
                <a:cs typeface="Cambria"/>
              </a:rPr>
              <a:t>Hipótesis</a:t>
            </a:r>
            <a:endParaRPr sz="2200">
              <a:latin typeface="Cambria"/>
              <a:cs typeface="Cambria"/>
            </a:endParaRPr>
          </a:p>
        </p:txBody>
      </p:sp>
      <p:sp>
        <p:nvSpPr>
          <p:cNvPr id="3" name="object 3"/>
          <p:cNvSpPr txBox="1"/>
          <p:nvPr/>
        </p:nvSpPr>
        <p:spPr>
          <a:xfrm>
            <a:off x="535635" y="3626383"/>
            <a:ext cx="3312160" cy="848994"/>
          </a:xfrm>
          <a:prstGeom prst="rect">
            <a:avLst/>
          </a:prstGeom>
        </p:spPr>
        <p:txBody>
          <a:bodyPr vert="horz" wrap="square" lIns="0" tIns="88900" rIns="0" bIns="0" rtlCol="0">
            <a:spAutoFit/>
          </a:bodyPr>
          <a:lstStyle/>
          <a:p>
            <a:pPr marL="12700">
              <a:lnSpc>
                <a:spcPct val="100000"/>
              </a:lnSpc>
              <a:spcBef>
                <a:spcPts val="700"/>
              </a:spcBef>
            </a:pPr>
            <a:r>
              <a:rPr sz="2200" spc="90" dirty="0">
                <a:latin typeface="Cambria"/>
                <a:cs typeface="Cambria"/>
              </a:rPr>
              <a:t>2.</a:t>
            </a:r>
            <a:r>
              <a:rPr sz="2200" spc="320" dirty="0">
                <a:latin typeface="Cambria"/>
                <a:cs typeface="Cambria"/>
              </a:rPr>
              <a:t> </a:t>
            </a:r>
            <a:r>
              <a:rPr sz="2200" i="1" spc="100" dirty="0">
                <a:latin typeface="Cambria"/>
                <a:cs typeface="Cambria"/>
              </a:rPr>
              <a:t>α</a:t>
            </a:r>
            <a:r>
              <a:rPr sz="2200" spc="100" dirty="0">
                <a:latin typeface="Cambria"/>
                <a:cs typeface="Cambria"/>
              </a:rPr>
              <a:t>=0.05</a:t>
            </a:r>
            <a:endParaRPr sz="2200">
              <a:latin typeface="Cambria"/>
              <a:cs typeface="Cambria"/>
            </a:endParaRPr>
          </a:p>
          <a:p>
            <a:pPr marL="12700">
              <a:lnSpc>
                <a:spcPct val="100000"/>
              </a:lnSpc>
              <a:spcBef>
                <a:spcPts val="605"/>
              </a:spcBef>
            </a:pPr>
            <a:r>
              <a:rPr sz="2200" spc="90" dirty="0">
                <a:latin typeface="Cambria"/>
                <a:cs typeface="Cambria"/>
              </a:rPr>
              <a:t>3.</a:t>
            </a:r>
            <a:r>
              <a:rPr sz="2200" spc="360" dirty="0">
                <a:latin typeface="Cambria"/>
                <a:cs typeface="Cambria"/>
              </a:rPr>
              <a:t> </a:t>
            </a:r>
            <a:r>
              <a:rPr sz="2200" spc="114" dirty="0">
                <a:latin typeface="Cambria"/>
                <a:cs typeface="Cambria"/>
              </a:rPr>
              <a:t>Estadístico</a:t>
            </a:r>
            <a:r>
              <a:rPr sz="2200" spc="445" dirty="0">
                <a:latin typeface="Cambria"/>
                <a:cs typeface="Cambria"/>
              </a:rPr>
              <a:t> </a:t>
            </a:r>
            <a:r>
              <a:rPr sz="2200" spc="45" dirty="0">
                <a:latin typeface="Cambria"/>
                <a:cs typeface="Cambria"/>
              </a:rPr>
              <a:t>de</a:t>
            </a:r>
            <a:r>
              <a:rPr sz="2200" spc="305" dirty="0">
                <a:latin typeface="Cambria"/>
                <a:cs typeface="Cambria"/>
              </a:rPr>
              <a:t> </a:t>
            </a:r>
            <a:r>
              <a:rPr sz="2200" spc="110" dirty="0">
                <a:latin typeface="Cambria"/>
                <a:cs typeface="Cambria"/>
              </a:rPr>
              <a:t>prueba</a:t>
            </a:r>
            <a:endParaRPr sz="2200">
              <a:latin typeface="Cambria"/>
              <a:cs typeface="Cambria"/>
            </a:endParaRPr>
          </a:p>
        </p:txBody>
      </p:sp>
      <p:pic>
        <p:nvPicPr>
          <p:cNvPr id="4" name="object 4"/>
          <p:cNvPicPr/>
          <p:nvPr/>
        </p:nvPicPr>
        <p:blipFill>
          <a:blip r:embed="rId2" cstate="print"/>
          <a:stretch>
            <a:fillRect/>
          </a:stretch>
        </p:blipFill>
        <p:spPr>
          <a:xfrm>
            <a:off x="461772" y="2421635"/>
            <a:ext cx="8496300" cy="1007363"/>
          </a:xfrm>
          <a:prstGeom prst="rect">
            <a:avLst/>
          </a:prstGeom>
        </p:spPr>
      </p:pic>
      <p:sp>
        <p:nvSpPr>
          <p:cNvPr id="5" name="object 5"/>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pic>
        <p:nvPicPr>
          <p:cNvPr id="6" name="object 6"/>
          <p:cNvPicPr/>
          <p:nvPr/>
        </p:nvPicPr>
        <p:blipFill>
          <a:blip r:embed="rId3" cstate="print"/>
          <a:stretch>
            <a:fillRect/>
          </a:stretch>
        </p:blipFill>
        <p:spPr>
          <a:xfrm>
            <a:off x="1234439" y="4797552"/>
            <a:ext cx="3354324" cy="719328"/>
          </a:xfrm>
          <a:prstGeom prst="rect">
            <a:avLst/>
          </a:prstGeom>
        </p:spPr>
      </p:pic>
      <p:sp>
        <p:nvSpPr>
          <p:cNvPr id="7" name="object 7"/>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635" y="1232408"/>
            <a:ext cx="3185795" cy="360680"/>
          </a:xfrm>
          <a:prstGeom prst="rect">
            <a:avLst/>
          </a:prstGeom>
        </p:spPr>
        <p:txBody>
          <a:bodyPr vert="horz" wrap="square" lIns="0" tIns="12065" rIns="0" bIns="0" rtlCol="0">
            <a:spAutoFit/>
          </a:bodyPr>
          <a:lstStyle/>
          <a:p>
            <a:pPr marL="12700">
              <a:lnSpc>
                <a:spcPct val="100000"/>
              </a:lnSpc>
              <a:spcBef>
                <a:spcPts val="95"/>
              </a:spcBef>
            </a:pPr>
            <a:r>
              <a:rPr sz="2200" spc="85" dirty="0">
                <a:latin typeface="Cambria"/>
                <a:cs typeface="Cambria"/>
              </a:rPr>
              <a:t>Desarrollo</a:t>
            </a:r>
            <a:r>
              <a:rPr sz="2200" spc="370" dirty="0">
                <a:latin typeface="Cambria"/>
                <a:cs typeface="Cambria"/>
              </a:rPr>
              <a:t> </a:t>
            </a:r>
            <a:r>
              <a:rPr sz="2200" spc="45" dirty="0">
                <a:latin typeface="Cambria"/>
                <a:cs typeface="Cambria"/>
              </a:rPr>
              <a:t>de</a:t>
            </a:r>
            <a:r>
              <a:rPr sz="2200" spc="300" dirty="0">
                <a:latin typeface="Cambria"/>
                <a:cs typeface="Cambria"/>
              </a:rPr>
              <a:t> </a:t>
            </a:r>
            <a:r>
              <a:rPr sz="2200" spc="65" dirty="0">
                <a:latin typeface="Cambria"/>
                <a:cs typeface="Cambria"/>
              </a:rPr>
              <a:t>la</a:t>
            </a:r>
            <a:r>
              <a:rPr sz="2200" spc="310" dirty="0">
                <a:latin typeface="Cambria"/>
                <a:cs typeface="Cambria"/>
              </a:rPr>
              <a:t> </a:t>
            </a:r>
            <a:r>
              <a:rPr sz="2200" spc="110" dirty="0">
                <a:latin typeface="Cambria"/>
                <a:cs typeface="Cambria"/>
              </a:rPr>
              <a:t>prueba</a:t>
            </a:r>
            <a:endParaRPr sz="2200">
              <a:latin typeface="Cambria"/>
              <a:cs typeface="Cambria"/>
            </a:endParaRPr>
          </a:p>
        </p:txBody>
      </p:sp>
      <p:pic>
        <p:nvPicPr>
          <p:cNvPr id="3" name="object 3"/>
          <p:cNvPicPr/>
          <p:nvPr/>
        </p:nvPicPr>
        <p:blipFill rotWithShape="1">
          <a:blip r:embed="rId2" cstate="print"/>
          <a:srcRect t="62928"/>
          <a:stretch/>
        </p:blipFill>
        <p:spPr>
          <a:xfrm>
            <a:off x="457200" y="1905000"/>
            <a:ext cx="7261859" cy="1601723"/>
          </a:xfrm>
          <a:prstGeom prst="rect">
            <a:avLst/>
          </a:prstGeom>
        </p:spPr>
      </p:pic>
      <p:sp>
        <p:nvSpPr>
          <p:cNvPr id="4" name="object 4"/>
          <p:cNvSpPr txBox="1"/>
          <p:nvPr/>
        </p:nvSpPr>
        <p:spPr>
          <a:xfrm>
            <a:off x="525272" y="552450"/>
            <a:ext cx="2218055" cy="513715"/>
          </a:xfrm>
          <a:prstGeom prst="rect">
            <a:avLst/>
          </a:prstGeom>
        </p:spPr>
        <p:txBody>
          <a:bodyPr vert="horz" wrap="square" lIns="0" tIns="13335" rIns="0" bIns="0" rtlCol="0">
            <a:spAutoFit/>
          </a:bodyPr>
          <a:lstStyle/>
          <a:p>
            <a:pPr marL="12700">
              <a:lnSpc>
                <a:spcPct val="100000"/>
              </a:lnSpc>
              <a:spcBef>
                <a:spcPts val="105"/>
              </a:spcBef>
            </a:pPr>
            <a:r>
              <a:rPr sz="3200" b="1" spc="175" dirty="0">
                <a:solidFill>
                  <a:srgbClr val="74A30E"/>
                </a:solidFill>
                <a:latin typeface="Cambria"/>
                <a:cs typeface="Cambria"/>
              </a:rPr>
              <a:t>Aplicación</a:t>
            </a:r>
            <a:endParaRPr sz="3200">
              <a:latin typeface="Cambria"/>
              <a:cs typeface="Cambria"/>
            </a:endParaRPr>
          </a:p>
        </p:txBody>
      </p:sp>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6" name="object 2">
            <a:extLst>
              <a:ext uri="{FF2B5EF4-FFF2-40B4-BE49-F238E27FC236}">
                <a16:creationId xmlns:a16="http://schemas.microsoft.com/office/drawing/2014/main" id="{F3A1FAAD-A0D2-47B8-9907-D17EEF22C496}"/>
              </a:ext>
            </a:extLst>
          </p:cNvPr>
          <p:cNvSpPr txBox="1"/>
          <p:nvPr/>
        </p:nvSpPr>
        <p:spPr>
          <a:xfrm>
            <a:off x="895299" y="4018280"/>
            <a:ext cx="3061970" cy="360680"/>
          </a:xfrm>
          <a:prstGeom prst="rect">
            <a:avLst/>
          </a:prstGeom>
        </p:spPr>
        <p:txBody>
          <a:bodyPr vert="horz" wrap="square" lIns="0" tIns="12065" rIns="0" bIns="0" rtlCol="0">
            <a:spAutoFit/>
          </a:bodyPr>
          <a:lstStyle/>
          <a:p>
            <a:pPr marL="12700">
              <a:lnSpc>
                <a:spcPct val="100000"/>
              </a:lnSpc>
              <a:spcBef>
                <a:spcPts val="95"/>
              </a:spcBef>
            </a:pPr>
            <a:r>
              <a:rPr sz="2200" spc="90" dirty="0">
                <a:latin typeface="Cambria"/>
                <a:cs typeface="Cambria"/>
              </a:rPr>
              <a:t>4.</a:t>
            </a:r>
            <a:r>
              <a:rPr sz="2200" spc="370" dirty="0">
                <a:latin typeface="Cambria"/>
                <a:cs typeface="Cambria"/>
              </a:rPr>
              <a:t> </a:t>
            </a:r>
            <a:r>
              <a:rPr sz="2200" spc="75" dirty="0">
                <a:latin typeface="Cambria"/>
                <a:cs typeface="Cambria"/>
              </a:rPr>
              <a:t>Criterio</a:t>
            </a:r>
            <a:r>
              <a:rPr sz="2200" spc="325" dirty="0">
                <a:latin typeface="Cambria"/>
                <a:cs typeface="Cambria"/>
              </a:rPr>
              <a:t> </a:t>
            </a:r>
            <a:r>
              <a:rPr sz="2200" spc="45" dirty="0">
                <a:latin typeface="Cambria"/>
                <a:cs typeface="Cambria"/>
              </a:rPr>
              <a:t>de</a:t>
            </a:r>
            <a:r>
              <a:rPr sz="2200" spc="300" dirty="0">
                <a:latin typeface="Cambria"/>
                <a:cs typeface="Cambria"/>
              </a:rPr>
              <a:t> </a:t>
            </a:r>
            <a:r>
              <a:rPr sz="2200" spc="90" dirty="0">
                <a:latin typeface="Cambria"/>
                <a:cs typeface="Cambria"/>
              </a:rPr>
              <a:t>decisión:</a:t>
            </a:r>
            <a:endParaRPr sz="2200">
              <a:latin typeface="Cambria"/>
              <a:cs typeface="Cambria"/>
            </a:endParaRPr>
          </a:p>
        </p:txBody>
      </p:sp>
      <p:pic>
        <p:nvPicPr>
          <p:cNvPr id="7" name="object 4">
            <a:extLst>
              <a:ext uri="{FF2B5EF4-FFF2-40B4-BE49-F238E27FC236}">
                <a16:creationId xmlns:a16="http://schemas.microsoft.com/office/drawing/2014/main" id="{861D35BE-2BF1-4C94-9FAE-4709D4777229}"/>
              </a:ext>
            </a:extLst>
          </p:cNvPr>
          <p:cNvPicPr/>
          <p:nvPr/>
        </p:nvPicPr>
        <p:blipFill>
          <a:blip r:embed="rId3" cstate="print"/>
          <a:stretch>
            <a:fillRect/>
          </a:stretch>
        </p:blipFill>
        <p:spPr>
          <a:xfrm>
            <a:off x="989076" y="4774692"/>
            <a:ext cx="4878324" cy="86410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9115" y="1828800"/>
            <a:ext cx="8065770" cy="2197100"/>
          </a:xfrm>
          <a:prstGeom prst="rect">
            <a:avLst/>
          </a:prstGeom>
        </p:spPr>
        <p:txBody>
          <a:bodyPr vert="horz" wrap="square" lIns="0" tIns="12065" rIns="0" bIns="0" rtlCol="0">
            <a:spAutoFit/>
          </a:bodyPr>
          <a:lstStyle/>
          <a:p>
            <a:pPr marL="12700">
              <a:lnSpc>
                <a:spcPct val="100000"/>
              </a:lnSpc>
              <a:spcBef>
                <a:spcPts val="95"/>
              </a:spcBef>
            </a:pPr>
            <a:r>
              <a:rPr sz="2200" spc="90" dirty="0">
                <a:latin typeface="Cambria"/>
                <a:cs typeface="Cambria"/>
              </a:rPr>
              <a:t>5.</a:t>
            </a:r>
            <a:r>
              <a:rPr sz="2200" spc="315" dirty="0">
                <a:latin typeface="Cambria"/>
                <a:cs typeface="Cambria"/>
              </a:rPr>
              <a:t> </a:t>
            </a:r>
            <a:r>
              <a:rPr sz="2200" spc="135" dirty="0">
                <a:latin typeface="Cambria"/>
                <a:cs typeface="Cambria"/>
              </a:rPr>
              <a:t>Conclusión:</a:t>
            </a:r>
            <a:endParaRPr sz="2200" dirty="0">
              <a:latin typeface="Cambria"/>
              <a:cs typeface="Cambria"/>
            </a:endParaRPr>
          </a:p>
          <a:p>
            <a:pPr>
              <a:lnSpc>
                <a:spcPct val="100000"/>
              </a:lnSpc>
              <a:spcBef>
                <a:spcPts val="35"/>
              </a:spcBef>
            </a:pPr>
            <a:endParaRPr sz="3300" dirty="0">
              <a:latin typeface="Cambria"/>
              <a:cs typeface="Cambria"/>
            </a:endParaRPr>
          </a:p>
          <a:p>
            <a:pPr marL="12700" marR="5080" algn="just">
              <a:lnSpc>
                <a:spcPct val="100000"/>
              </a:lnSpc>
            </a:pPr>
            <a:r>
              <a:rPr sz="2200" spc="-5" dirty="0">
                <a:latin typeface="Cambria"/>
                <a:cs typeface="Cambria"/>
              </a:rPr>
              <a:t>A</a:t>
            </a:r>
            <a:r>
              <a:rPr sz="2200" dirty="0">
                <a:latin typeface="Cambria"/>
                <a:cs typeface="Cambria"/>
              </a:rPr>
              <a:t> </a:t>
            </a:r>
            <a:r>
              <a:rPr sz="2200" spc="114" dirty="0">
                <a:latin typeface="Cambria"/>
                <a:cs typeface="Cambria"/>
              </a:rPr>
              <a:t>un</a:t>
            </a:r>
            <a:r>
              <a:rPr sz="2200" spc="120" dirty="0">
                <a:latin typeface="Cambria"/>
                <a:cs typeface="Cambria"/>
              </a:rPr>
              <a:t> </a:t>
            </a:r>
            <a:r>
              <a:rPr sz="2200" spc="45" dirty="0">
                <a:latin typeface="Cambria"/>
                <a:cs typeface="Cambria"/>
              </a:rPr>
              <a:t>nivel</a:t>
            </a:r>
            <a:r>
              <a:rPr sz="2200" spc="50" dirty="0">
                <a:latin typeface="Cambria"/>
                <a:cs typeface="Cambria"/>
              </a:rPr>
              <a:t> de</a:t>
            </a:r>
            <a:r>
              <a:rPr sz="2200" spc="55" dirty="0">
                <a:latin typeface="Cambria"/>
                <a:cs typeface="Cambria"/>
              </a:rPr>
              <a:t> </a:t>
            </a:r>
            <a:r>
              <a:rPr sz="2200" spc="105" dirty="0">
                <a:latin typeface="Cambria"/>
                <a:cs typeface="Cambria"/>
              </a:rPr>
              <a:t>significación</a:t>
            </a:r>
            <a:r>
              <a:rPr sz="2200" spc="110" dirty="0">
                <a:latin typeface="Cambria"/>
                <a:cs typeface="Cambria"/>
              </a:rPr>
              <a:t> </a:t>
            </a:r>
            <a:r>
              <a:rPr sz="2200" spc="50" dirty="0">
                <a:latin typeface="Cambria"/>
                <a:cs typeface="Cambria"/>
              </a:rPr>
              <a:t>del</a:t>
            </a:r>
            <a:r>
              <a:rPr sz="2200" spc="55" dirty="0">
                <a:latin typeface="Cambria"/>
                <a:cs typeface="Cambria"/>
              </a:rPr>
              <a:t> </a:t>
            </a:r>
            <a:r>
              <a:rPr sz="2200" spc="85" dirty="0">
                <a:latin typeface="Cambria"/>
                <a:cs typeface="Cambria"/>
              </a:rPr>
              <a:t>5%,</a:t>
            </a:r>
            <a:r>
              <a:rPr sz="2200" spc="655" dirty="0">
                <a:latin typeface="Cambria"/>
                <a:cs typeface="Cambria"/>
              </a:rPr>
              <a:t> </a:t>
            </a:r>
            <a:r>
              <a:rPr sz="2200" spc="80" dirty="0">
                <a:latin typeface="Cambria"/>
                <a:cs typeface="Cambria"/>
              </a:rPr>
              <a:t>existe</a:t>
            </a:r>
            <a:r>
              <a:rPr sz="2200" spc="85" dirty="0">
                <a:latin typeface="Cambria"/>
                <a:cs typeface="Cambria"/>
              </a:rPr>
              <a:t> </a:t>
            </a:r>
            <a:r>
              <a:rPr sz="2200" spc="90" dirty="0">
                <a:latin typeface="Cambria"/>
                <a:cs typeface="Cambria"/>
              </a:rPr>
              <a:t>evidencia </a:t>
            </a:r>
            <a:r>
              <a:rPr sz="2200" spc="95" dirty="0">
                <a:latin typeface="Cambria"/>
                <a:cs typeface="Cambria"/>
              </a:rPr>
              <a:t> </a:t>
            </a:r>
            <a:r>
              <a:rPr sz="2200" spc="114" dirty="0">
                <a:latin typeface="Cambria"/>
                <a:cs typeface="Cambria"/>
              </a:rPr>
              <a:t>estadística </a:t>
            </a:r>
            <a:r>
              <a:rPr sz="2200" spc="90" dirty="0">
                <a:latin typeface="Cambria"/>
                <a:cs typeface="Cambria"/>
              </a:rPr>
              <a:t>para </a:t>
            </a:r>
            <a:r>
              <a:rPr sz="2200" spc="85" dirty="0">
                <a:latin typeface="Cambria"/>
                <a:cs typeface="Cambria"/>
              </a:rPr>
              <a:t>afirmar que </a:t>
            </a:r>
            <a:r>
              <a:rPr sz="2200" spc="55" dirty="0">
                <a:latin typeface="Cambria"/>
                <a:cs typeface="Cambria"/>
              </a:rPr>
              <a:t>al </a:t>
            </a:r>
            <a:r>
              <a:rPr sz="2200" spc="114" dirty="0">
                <a:latin typeface="Cambria"/>
                <a:cs typeface="Cambria"/>
              </a:rPr>
              <a:t>menos </a:t>
            </a:r>
            <a:r>
              <a:rPr sz="2200" spc="110" dirty="0">
                <a:latin typeface="Cambria"/>
                <a:cs typeface="Cambria"/>
              </a:rPr>
              <a:t>uno </a:t>
            </a:r>
            <a:r>
              <a:rPr sz="2200" spc="50" dirty="0">
                <a:latin typeface="Cambria"/>
                <a:cs typeface="Cambria"/>
              </a:rPr>
              <a:t>de </a:t>
            </a:r>
            <a:r>
              <a:rPr sz="2200" spc="65" dirty="0">
                <a:latin typeface="Cambria"/>
                <a:cs typeface="Cambria"/>
              </a:rPr>
              <a:t>los </a:t>
            </a:r>
            <a:r>
              <a:rPr sz="2200" spc="100" dirty="0">
                <a:latin typeface="Cambria"/>
                <a:cs typeface="Cambria"/>
              </a:rPr>
              <a:t>métodos </a:t>
            </a:r>
            <a:r>
              <a:rPr sz="2200" spc="105" dirty="0">
                <a:latin typeface="Cambria"/>
                <a:cs typeface="Cambria"/>
              </a:rPr>
              <a:t> </a:t>
            </a:r>
            <a:r>
              <a:rPr sz="2200" spc="40" dirty="0">
                <a:latin typeface="Cambria"/>
                <a:cs typeface="Cambria"/>
              </a:rPr>
              <a:t>difiere </a:t>
            </a:r>
            <a:r>
              <a:rPr sz="2200" spc="50" dirty="0">
                <a:latin typeface="Cambria"/>
                <a:cs typeface="Cambria"/>
              </a:rPr>
              <a:t>del </a:t>
            </a:r>
            <a:r>
              <a:rPr sz="2200" spc="60" dirty="0">
                <a:latin typeface="Cambria"/>
                <a:cs typeface="Cambria"/>
              </a:rPr>
              <a:t>resto </a:t>
            </a:r>
            <a:r>
              <a:rPr sz="2200" spc="55" dirty="0">
                <a:latin typeface="Cambria"/>
                <a:cs typeface="Cambria"/>
              </a:rPr>
              <a:t>al </a:t>
            </a:r>
            <a:r>
              <a:rPr sz="2200" spc="100" dirty="0">
                <a:latin typeface="Cambria"/>
                <a:cs typeface="Cambria"/>
              </a:rPr>
              <a:t>analizar </a:t>
            </a:r>
            <a:r>
              <a:rPr sz="2200" spc="25" dirty="0">
                <a:latin typeface="Cambria"/>
                <a:cs typeface="Cambria"/>
              </a:rPr>
              <a:t>el </a:t>
            </a:r>
            <a:r>
              <a:rPr sz="2200" spc="85" dirty="0">
                <a:latin typeface="Cambria"/>
                <a:cs typeface="Cambria"/>
              </a:rPr>
              <a:t>tiempo </a:t>
            </a:r>
            <a:r>
              <a:rPr sz="2200" spc="80" dirty="0">
                <a:latin typeface="Cambria"/>
                <a:cs typeface="Cambria"/>
              </a:rPr>
              <a:t>medio </a:t>
            </a:r>
            <a:r>
              <a:rPr sz="2200" spc="85" dirty="0">
                <a:latin typeface="Cambria"/>
                <a:cs typeface="Cambria"/>
              </a:rPr>
              <a:t>que </a:t>
            </a:r>
            <a:r>
              <a:rPr sz="2200" spc="65" dirty="0">
                <a:latin typeface="Cambria"/>
                <a:cs typeface="Cambria"/>
              </a:rPr>
              <a:t>se requiere </a:t>
            </a:r>
            <a:r>
              <a:rPr sz="2200" spc="70" dirty="0">
                <a:latin typeface="Cambria"/>
                <a:cs typeface="Cambria"/>
              </a:rPr>
              <a:t> </a:t>
            </a:r>
            <a:r>
              <a:rPr sz="2200" spc="90" dirty="0">
                <a:latin typeface="Cambria"/>
                <a:cs typeface="Cambria"/>
              </a:rPr>
              <a:t>para</a:t>
            </a:r>
            <a:r>
              <a:rPr sz="2200" spc="365" dirty="0">
                <a:latin typeface="Cambria"/>
                <a:cs typeface="Cambria"/>
              </a:rPr>
              <a:t> </a:t>
            </a:r>
            <a:r>
              <a:rPr sz="2200" spc="85" dirty="0">
                <a:latin typeface="Cambria"/>
                <a:cs typeface="Cambria"/>
              </a:rPr>
              <a:t>aprender</a:t>
            </a:r>
            <a:r>
              <a:rPr sz="2200" spc="420" dirty="0">
                <a:latin typeface="Cambria"/>
                <a:cs typeface="Cambria"/>
              </a:rPr>
              <a:t> </a:t>
            </a:r>
            <a:r>
              <a:rPr sz="2200" spc="-5" dirty="0">
                <a:latin typeface="Cambria"/>
                <a:cs typeface="Cambria"/>
              </a:rPr>
              <a:t>a</a:t>
            </a:r>
            <a:r>
              <a:rPr sz="2200" spc="409" dirty="0">
                <a:latin typeface="Cambria"/>
                <a:cs typeface="Cambria"/>
              </a:rPr>
              <a:t> </a:t>
            </a:r>
            <a:r>
              <a:rPr sz="2200" spc="75" dirty="0">
                <a:latin typeface="Cambria"/>
                <a:cs typeface="Cambria"/>
              </a:rPr>
              <a:t>utilizar</a:t>
            </a:r>
            <a:r>
              <a:rPr sz="2200" spc="355" dirty="0">
                <a:latin typeface="Cambria"/>
                <a:cs typeface="Cambria"/>
              </a:rPr>
              <a:t> </a:t>
            </a:r>
            <a:r>
              <a:rPr sz="2200" spc="60" dirty="0">
                <a:latin typeface="Cambria"/>
                <a:cs typeface="Cambria"/>
              </a:rPr>
              <a:t>la</a:t>
            </a:r>
            <a:r>
              <a:rPr sz="2200" spc="350" dirty="0">
                <a:latin typeface="Cambria"/>
                <a:cs typeface="Cambria"/>
              </a:rPr>
              <a:t> </a:t>
            </a:r>
            <a:r>
              <a:rPr sz="2200" spc="70" dirty="0">
                <a:latin typeface="Cambria"/>
                <a:cs typeface="Cambria"/>
              </a:rPr>
              <a:t>prótesis</a:t>
            </a:r>
            <a:endParaRPr sz="2200" dirty="0">
              <a:latin typeface="Cambria"/>
              <a:cs typeface="Cambria"/>
            </a:endParaRPr>
          </a:p>
        </p:txBody>
      </p:sp>
      <p:sp>
        <p:nvSpPr>
          <p:cNvPr id="5" name="object 5"/>
          <p:cNvSpPr txBox="1">
            <a:spLocks noGrp="1"/>
          </p:cNvSpPr>
          <p:nvPr>
            <p:ph type="title"/>
          </p:nvPr>
        </p:nvSpPr>
        <p:spPr>
          <a:xfrm>
            <a:off x="525272" y="552450"/>
            <a:ext cx="2219325" cy="513715"/>
          </a:xfrm>
          <a:prstGeom prst="rect">
            <a:avLst/>
          </a:prstGeom>
        </p:spPr>
        <p:txBody>
          <a:bodyPr vert="horz" wrap="square" lIns="0" tIns="13335" rIns="0" bIns="0" rtlCol="0">
            <a:spAutoFit/>
          </a:bodyPr>
          <a:lstStyle/>
          <a:p>
            <a:pPr marL="12700">
              <a:lnSpc>
                <a:spcPct val="100000"/>
              </a:lnSpc>
              <a:spcBef>
                <a:spcPts val="105"/>
              </a:spcBef>
            </a:pPr>
            <a:r>
              <a:rPr spc="175" dirty="0"/>
              <a:t>Aplicación</a:t>
            </a:r>
          </a:p>
        </p:txBody>
      </p:sp>
      <p:sp>
        <p:nvSpPr>
          <p:cNvPr id="6" name="object 6"/>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272" y="552450"/>
            <a:ext cx="2218055" cy="513715"/>
          </a:xfrm>
          <a:prstGeom prst="rect">
            <a:avLst/>
          </a:prstGeom>
        </p:spPr>
        <p:txBody>
          <a:bodyPr vert="horz" wrap="square" lIns="0" tIns="13335" rIns="0" bIns="0" rtlCol="0">
            <a:spAutoFit/>
          </a:bodyPr>
          <a:lstStyle/>
          <a:p>
            <a:pPr marL="12700">
              <a:lnSpc>
                <a:spcPct val="100000"/>
              </a:lnSpc>
              <a:spcBef>
                <a:spcPts val="105"/>
              </a:spcBef>
            </a:pPr>
            <a:r>
              <a:rPr sz="3200" b="1" spc="175" dirty="0">
                <a:solidFill>
                  <a:srgbClr val="74A30E"/>
                </a:solidFill>
                <a:latin typeface="Cambria"/>
                <a:cs typeface="Cambria"/>
              </a:rPr>
              <a:t>Aplicación</a:t>
            </a:r>
            <a:endParaRPr sz="3200">
              <a:latin typeface="Cambria"/>
              <a:cs typeface="Cambria"/>
            </a:endParaRPr>
          </a:p>
        </p:txBody>
      </p:sp>
      <p:sp>
        <p:nvSpPr>
          <p:cNvPr id="3" name="object 3"/>
          <p:cNvSpPr txBox="1"/>
          <p:nvPr/>
        </p:nvSpPr>
        <p:spPr>
          <a:xfrm>
            <a:off x="402132" y="1197101"/>
            <a:ext cx="136525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libri"/>
                <a:cs typeface="Calibri"/>
              </a:rPr>
              <a:t>P</a:t>
            </a:r>
            <a:r>
              <a:rPr sz="2000" b="1" spc="-30" dirty="0">
                <a:latin typeface="Calibri"/>
                <a:cs typeface="Calibri"/>
              </a:rPr>
              <a:t>r</a:t>
            </a:r>
            <a:r>
              <a:rPr sz="2000" b="1" dirty="0">
                <a:latin typeface="Calibri"/>
                <a:cs typeface="Calibri"/>
              </a:rPr>
              <a:t>oce</a:t>
            </a:r>
            <a:r>
              <a:rPr sz="2000" b="1" spc="5" dirty="0">
                <a:latin typeface="Calibri"/>
                <a:cs typeface="Calibri"/>
              </a:rPr>
              <a:t>s</a:t>
            </a:r>
            <a:r>
              <a:rPr sz="2000" b="1" dirty="0">
                <a:latin typeface="Calibri"/>
                <a:cs typeface="Calibri"/>
              </a:rPr>
              <a:t>o</a:t>
            </a:r>
            <a:r>
              <a:rPr sz="2000" b="1" spc="-105" dirty="0">
                <a:latin typeface="Calibri"/>
                <a:cs typeface="Calibri"/>
              </a:rPr>
              <a:t> </a:t>
            </a:r>
            <a:r>
              <a:rPr sz="2000" b="1" spc="-5" dirty="0">
                <a:latin typeface="Calibri"/>
                <a:cs typeface="Calibri"/>
              </a:rPr>
              <a:t>e</a:t>
            </a:r>
            <a:r>
              <a:rPr sz="2000" b="1" dirty="0">
                <a:latin typeface="Calibri"/>
                <a:cs typeface="Calibri"/>
              </a:rPr>
              <a:t>n</a:t>
            </a:r>
            <a:r>
              <a:rPr sz="2000" b="1" spc="-30" dirty="0">
                <a:latin typeface="Calibri"/>
                <a:cs typeface="Calibri"/>
              </a:rPr>
              <a:t> </a:t>
            </a:r>
            <a:r>
              <a:rPr sz="2000" b="1" dirty="0">
                <a:latin typeface="Calibri"/>
                <a:cs typeface="Calibri"/>
              </a:rPr>
              <a:t>R</a:t>
            </a:r>
            <a:endParaRPr sz="2000">
              <a:latin typeface="Calibri"/>
              <a:cs typeface="Calibri"/>
            </a:endParaRPr>
          </a:p>
        </p:txBody>
      </p:sp>
      <p:pic>
        <p:nvPicPr>
          <p:cNvPr id="4" name="object 4"/>
          <p:cNvPicPr/>
          <p:nvPr/>
        </p:nvPicPr>
        <p:blipFill>
          <a:blip r:embed="rId2" cstate="print"/>
          <a:stretch>
            <a:fillRect/>
          </a:stretch>
        </p:blipFill>
        <p:spPr>
          <a:xfrm>
            <a:off x="673608" y="1917192"/>
            <a:ext cx="6562344" cy="2371343"/>
          </a:xfrm>
          <a:prstGeom prst="rect">
            <a:avLst/>
          </a:prstGeom>
        </p:spPr>
      </p:pic>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272" y="552450"/>
            <a:ext cx="2218055" cy="513715"/>
          </a:xfrm>
          <a:prstGeom prst="rect">
            <a:avLst/>
          </a:prstGeom>
        </p:spPr>
        <p:txBody>
          <a:bodyPr vert="horz" wrap="square" lIns="0" tIns="13335" rIns="0" bIns="0" rtlCol="0">
            <a:spAutoFit/>
          </a:bodyPr>
          <a:lstStyle/>
          <a:p>
            <a:pPr marL="12700">
              <a:lnSpc>
                <a:spcPct val="100000"/>
              </a:lnSpc>
              <a:spcBef>
                <a:spcPts val="105"/>
              </a:spcBef>
            </a:pPr>
            <a:r>
              <a:rPr sz="3200" b="1" spc="175" dirty="0">
                <a:solidFill>
                  <a:srgbClr val="74A30E"/>
                </a:solidFill>
                <a:latin typeface="Cambria"/>
                <a:cs typeface="Cambria"/>
              </a:rPr>
              <a:t>Aplicación</a:t>
            </a:r>
            <a:endParaRPr sz="3200">
              <a:latin typeface="Cambria"/>
              <a:cs typeface="Cambria"/>
            </a:endParaRPr>
          </a:p>
        </p:txBody>
      </p:sp>
      <p:sp>
        <p:nvSpPr>
          <p:cNvPr id="3" name="object 3"/>
          <p:cNvSpPr txBox="1"/>
          <p:nvPr/>
        </p:nvSpPr>
        <p:spPr>
          <a:xfrm>
            <a:off x="402132" y="1197101"/>
            <a:ext cx="136525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libri"/>
                <a:cs typeface="Calibri"/>
              </a:rPr>
              <a:t>P</a:t>
            </a:r>
            <a:r>
              <a:rPr sz="2000" b="1" spc="-30" dirty="0">
                <a:latin typeface="Calibri"/>
                <a:cs typeface="Calibri"/>
              </a:rPr>
              <a:t>r</a:t>
            </a:r>
            <a:r>
              <a:rPr sz="2000" b="1" dirty="0">
                <a:latin typeface="Calibri"/>
                <a:cs typeface="Calibri"/>
              </a:rPr>
              <a:t>oce</a:t>
            </a:r>
            <a:r>
              <a:rPr sz="2000" b="1" spc="5" dirty="0">
                <a:latin typeface="Calibri"/>
                <a:cs typeface="Calibri"/>
              </a:rPr>
              <a:t>s</a:t>
            </a:r>
            <a:r>
              <a:rPr sz="2000" b="1" dirty="0">
                <a:latin typeface="Calibri"/>
                <a:cs typeface="Calibri"/>
              </a:rPr>
              <a:t>o</a:t>
            </a:r>
            <a:r>
              <a:rPr sz="2000" b="1" spc="-105" dirty="0">
                <a:latin typeface="Calibri"/>
                <a:cs typeface="Calibri"/>
              </a:rPr>
              <a:t> </a:t>
            </a:r>
            <a:r>
              <a:rPr sz="2000" b="1" spc="-5" dirty="0">
                <a:latin typeface="Calibri"/>
                <a:cs typeface="Calibri"/>
              </a:rPr>
              <a:t>e</a:t>
            </a:r>
            <a:r>
              <a:rPr sz="2000" b="1" dirty="0">
                <a:latin typeface="Calibri"/>
                <a:cs typeface="Calibri"/>
              </a:rPr>
              <a:t>n</a:t>
            </a:r>
            <a:r>
              <a:rPr sz="2000" b="1" spc="-30" dirty="0">
                <a:latin typeface="Calibri"/>
                <a:cs typeface="Calibri"/>
              </a:rPr>
              <a:t> </a:t>
            </a:r>
            <a:r>
              <a:rPr sz="2000" b="1" dirty="0">
                <a:latin typeface="Calibri"/>
                <a:cs typeface="Calibri"/>
              </a:rPr>
              <a:t>R</a:t>
            </a:r>
            <a:endParaRPr sz="2000">
              <a:latin typeface="Calibri"/>
              <a:cs typeface="Calibri"/>
            </a:endParaRPr>
          </a:p>
        </p:txBody>
      </p:sp>
      <p:pic>
        <p:nvPicPr>
          <p:cNvPr id="4" name="object 4"/>
          <p:cNvPicPr/>
          <p:nvPr/>
        </p:nvPicPr>
        <p:blipFill>
          <a:blip r:embed="rId2" cstate="print"/>
          <a:stretch>
            <a:fillRect/>
          </a:stretch>
        </p:blipFill>
        <p:spPr>
          <a:xfrm>
            <a:off x="899160" y="1737360"/>
            <a:ext cx="2953512" cy="934212"/>
          </a:xfrm>
          <a:prstGeom prst="rect">
            <a:avLst/>
          </a:prstGeom>
        </p:spPr>
      </p:pic>
      <p:pic>
        <p:nvPicPr>
          <p:cNvPr id="5" name="object 5"/>
          <p:cNvPicPr/>
          <p:nvPr/>
        </p:nvPicPr>
        <p:blipFill>
          <a:blip r:embed="rId3" cstate="print"/>
          <a:stretch>
            <a:fillRect/>
          </a:stretch>
        </p:blipFill>
        <p:spPr>
          <a:xfrm>
            <a:off x="899160" y="3942588"/>
            <a:ext cx="2601467" cy="542544"/>
          </a:xfrm>
          <a:prstGeom prst="rect">
            <a:avLst/>
          </a:prstGeom>
        </p:spPr>
      </p:pic>
      <p:pic>
        <p:nvPicPr>
          <p:cNvPr id="6" name="object 6"/>
          <p:cNvPicPr/>
          <p:nvPr/>
        </p:nvPicPr>
        <p:blipFill>
          <a:blip r:embed="rId4" cstate="print"/>
          <a:stretch>
            <a:fillRect/>
          </a:stretch>
        </p:blipFill>
        <p:spPr>
          <a:xfrm>
            <a:off x="899160" y="4599432"/>
            <a:ext cx="4867656" cy="829056"/>
          </a:xfrm>
          <a:prstGeom prst="rect">
            <a:avLst/>
          </a:prstGeom>
        </p:spPr>
      </p:pic>
      <p:pic>
        <p:nvPicPr>
          <p:cNvPr id="7" name="object 7"/>
          <p:cNvPicPr/>
          <p:nvPr/>
        </p:nvPicPr>
        <p:blipFill>
          <a:blip r:embed="rId5" cstate="print"/>
          <a:stretch>
            <a:fillRect/>
          </a:stretch>
        </p:blipFill>
        <p:spPr>
          <a:xfrm>
            <a:off x="899160" y="2781300"/>
            <a:ext cx="4410456" cy="981456"/>
          </a:xfrm>
          <a:prstGeom prst="rect">
            <a:avLst/>
          </a:prstGeom>
        </p:spPr>
      </p:pic>
      <p:sp>
        <p:nvSpPr>
          <p:cNvPr id="8" name="object 8"/>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8579" y="552450"/>
            <a:ext cx="4120515" cy="513715"/>
          </a:xfrm>
          <a:prstGeom prst="rect">
            <a:avLst/>
          </a:prstGeom>
        </p:spPr>
        <p:txBody>
          <a:bodyPr vert="horz" wrap="square" lIns="0" tIns="13335" rIns="0" bIns="0" rtlCol="0">
            <a:spAutoFit/>
          </a:bodyPr>
          <a:lstStyle/>
          <a:p>
            <a:pPr marL="12700">
              <a:lnSpc>
                <a:spcPct val="100000"/>
              </a:lnSpc>
              <a:spcBef>
                <a:spcPts val="105"/>
              </a:spcBef>
              <a:tabLst>
                <a:tab pos="2021205" algn="l"/>
              </a:tabLst>
            </a:pPr>
            <a:r>
              <a:rPr spc="175" dirty="0"/>
              <a:t>Ejercicio	</a:t>
            </a:r>
            <a:r>
              <a:rPr spc="130" dirty="0"/>
              <a:t>propuesto</a:t>
            </a:r>
          </a:p>
        </p:txBody>
      </p:sp>
      <p:sp>
        <p:nvSpPr>
          <p:cNvPr id="6" name="object 6"/>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7" name="CuadroTexto 6">
            <a:extLst>
              <a:ext uri="{FF2B5EF4-FFF2-40B4-BE49-F238E27FC236}">
                <a16:creationId xmlns:a16="http://schemas.microsoft.com/office/drawing/2014/main" id="{D1C21CD0-51FD-44C2-86B8-F9F1C67BFA3E}"/>
              </a:ext>
            </a:extLst>
          </p:cNvPr>
          <p:cNvSpPr txBox="1"/>
          <p:nvPr/>
        </p:nvSpPr>
        <p:spPr>
          <a:xfrm>
            <a:off x="969008" y="1600200"/>
            <a:ext cx="7399655" cy="3785652"/>
          </a:xfrm>
          <a:prstGeom prst="rect">
            <a:avLst/>
          </a:prstGeom>
          <a:noFill/>
        </p:spPr>
        <p:txBody>
          <a:bodyPr wrap="square" rtlCol="0">
            <a:spAutoFit/>
          </a:bodyPr>
          <a:lstStyle/>
          <a:p>
            <a:pPr algn="just"/>
            <a:r>
              <a:rPr lang="es-ES" sz="2000" dirty="0"/>
              <a:t>Un ingeniero de sistemas realizó un experimento para determinar si existe alguna diferencia en 4 marcas de microchips para evaluar la velocidad de procesamiento de información. Las marcas fueron las siguientes:</a:t>
            </a:r>
          </a:p>
          <a:p>
            <a:pPr marL="285750" indent="-285750" algn="just">
              <a:buFont typeface="Arial" panose="020B0604020202020204" pitchFamily="34" charset="0"/>
              <a:buChar char="•"/>
            </a:pPr>
            <a:r>
              <a:rPr lang="es-ES" sz="2000" dirty="0"/>
              <a:t>Marca 1: AMD PROX</a:t>
            </a:r>
          </a:p>
          <a:p>
            <a:pPr marL="285750" indent="-285750" algn="just">
              <a:buFont typeface="Arial" panose="020B0604020202020204" pitchFamily="34" charset="0"/>
              <a:buChar char="•"/>
            </a:pPr>
            <a:r>
              <a:rPr lang="es-ES" sz="2000" dirty="0"/>
              <a:t>Marca 2: NXP MAX</a:t>
            </a:r>
          </a:p>
          <a:p>
            <a:pPr marL="285750" indent="-285750" algn="just">
              <a:buFont typeface="Arial" panose="020B0604020202020204" pitchFamily="34" charset="0"/>
              <a:buChar char="•"/>
            </a:pPr>
            <a:r>
              <a:rPr lang="es-ES" sz="2000" dirty="0"/>
              <a:t>Marca 3: Intel Plus</a:t>
            </a:r>
          </a:p>
          <a:p>
            <a:pPr marL="285750" indent="-285750" algn="just">
              <a:buFont typeface="Arial" panose="020B0604020202020204" pitchFamily="34" charset="0"/>
              <a:buChar char="•"/>
            </a:pPr>
            <a:r>
              <a:rPr lang="es-ES" sz="2000" dirty="0"/>
              <a:t>Marca 4: TWN COR</a:t>
            </a:r>
          </a:p>
          <a:p>
            <a:pPr algn="just"/>
            <a:r>
              <a:rPr lang="es-ES" sz="2000" dirty="0"/>
              <a:t>Una variante en particular en la conducción del experimento fue el tipo de sistema operativo, ya que no fue el mismo para todas computadoras. Las velocidades de procesamiento (en microsegundos) de las computadoras se presentan a continuación:</a:t>
            </a:r>
            <a:endParaRPr lang="es-P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570738"/>
            <a:ext cx="2858770" cy="513715"/>
          </a:xfrm>
          <a:prstGeom prst="rect">
            <a:avLst/>
          </a:prstGeom>
        </p:spPr>
        <p:txBody>
          <a:bodyPr vert="horz" wrap="square" lIns="0" tIns="13335" rIns="0" bIns="0" rtlCol="0">
            <a:spAutoFit/>
          </a:bodyPr>
          <a:lstStyle/>
          <a:p>
            <a:pPr marL="12700">
              <a:lnSpc>
                <a:spcPct val="100000"/>
              </a:lnSpc>
              <a:spcBef>
                <a:spcPts val="105"/>
              </a:spcBef>
            </a:pPr>
            <a:r>
              <a:rPr spc="270" dirty="0">
                <a:solidFill>
                  <a:srgbClr val="74A30D"/>
                </a:solidFill>
              </a:rPr>
              <a:t>MOTIVACIÓN</a:t>
            </a:r>
          </a:p>
        </p:txBody>
      </p:sp>
      <p:grpSp>
        <p:nvGrpSpPr>
          <p:cNvPr id="3" name="object 3"/>
          <p:cNvGrpSpPr/>
          <p:nvPr/>
        </p:nvGrpSpPr>
        <p:grpSpPr>
          <a:xfrm>
            <a:off x="688848" y="1552955"/>
            <a:ext cx="7762240" cy="2042160"/>
            <a:chOff x="688848" y="1552955"/>
            <a:chExt cx="7762240" cy="2042160"/>
          </a:xfrm>
        </p:grpSpPr>
        <p:pic>
          <p:nvPicPr>
            <p:cNvPr id="4" name="object 4"/>
            <p:cNvPicPr/>
            <p:nvPr/>
          </p:nvPicPr>
          <p:blipFill>
            <a:blip r:embed="rId2" cstate="print"/>
            <a:stretch>
              <a:fillRect/>
            </a:stretch>
          </p:blipFill>
          <p:spPr>
            <a:xfrm>
              <a:off x="688848" y="1552955"/>
              <a:ext cx="7761732" cy="2042160"/>
            </a:xfrm>
            <a:prstGeom prst="rect">
              <a:avLst/>
            </a:prstGeom>
          </p:spPr>
        </p:pic>
        <p:pic>
          <p:nvPicPr>
            <p:cNvPr id="5" name="object 5"/>
            <p:cNvPicPr/>
            <p:nvPr/>
          </p:nvPicPr>
          <p:blipFill>
            <a:blip r:embed="rId3" cstate="print"/>
            <a:stretch>
              <a:fillRect/>
            </a:stretch>
          </p:blipFill>
          <p:spPr>
            <a:xfrm>
              <a:off x="736092" y="1580387"/>
              <a:ext cx="7671816" cy="1952243"/>
            </a:xfrm>
            <a:prstGeom prst="rect">
              <a:avLst/>
            </a:prstGeom>
          </p:spPr>
        </p:pic>
        <p:sp>
          <p:nvSpPr>
            <p:cNvPr id="6" name="object 6"/>
            <p:cNvSpPr/>
            <p:nvPr/>
          </p:nvSpPr>
          <p:spPr>
            <a:xfrm>
              <a:off x="736092" y="1580387"/>
              <a:ext cx="7672070" cy="1951989"/>
            </a:xfrm>
            <a:custGeom>
              <a:avLst/>
              <a:gdLst/>
              <a:ahLst/>
              <a:cxnLst/>
              <a:rect l="l" t="t" r="r" b="b"/>
              <a:pathLst>
                <a:path w="7672070" h="1951989">
                  <a:moveTo>
                    <a:pt x="0" y="325247"/>
                  </a:moveTo>
                  <a:lnTo>
                    <a:pt x="3530" y="277240"/>
                  </a:lnTo>
                  <a:lnTo>
                    <a:pt x="13779" y="231394"/>
                  </a:lnTo>
                  <a:lnTo>
                    <a:pt x="30238" y="188213"/>
                  </a:lnTo>
                  <a:lnTo>
                    <a:pt x="52425" y="148209"/>
                  </a:lnTo>
                  <a:lnTo>
                    <a:pt x="79806" y="111887"/>
                  </a:lnTo>
                  <a:lnTo>
                    <a:pt x="111899" y="79756"/>
                  </a:lnTo>
                  <a:lnTo>
                    <a:pt x="148208" y="52450"/>
                  </a:lnTo>
                  <a:lnTo>
                    <a:pt x="188201" y="30225"/>
                  </a:lnTo>
                  <a:lnTo>
                    <a:pt x="231406" y="13715"/>
                  </a:lnTo>
                  <a:lnTo>
                    <a:pt x="277291" y="3556"/>
                  </a:lnTo>
                  <a:lnTo>
                    <a:pt x="325373" y="0"/>
                  </a:lnTo>
                  <a:lnTo>
                    <a:pt x="7346187" y="0"/>
                  </a:lnTo>
                  <a:lnTo>
                    <a:pt x="7394321" y="3556"/>
                  </a:lnTo>
                  <a:lnTo>
                    <a:pt x="7440167" y="13715"/>
                  </a:lnTo>
                  <a:lnTo>
                    <a:pt x="7483348" y="30225"/>
                  </a:lnTo>
                  <a:lnTo>
                    <a:pt x="7523353" y="52450"/>
                  </a:lnTo>
                  <a:lnTo>
                    <a:pt x="7559675" y="79756"/>
                  </a:lnTo>
                  <a:lnTo>
                    <a:pt x="7591806" y="111887"/>
                  </a:lnTo>
                  <a:lnTo>
                    <a:pt x="7619110" y="148209"/>
                  </a:lnTo>
                  <a:lnTo>
                    <a:pt x="7641335" y="188213"/>
                  </a:lnTo>
                  <a:lnTo>
                    <a:pt x="7657846" y="231394"/>
                  </a:lnTo>
                  <a:lnTo>
                    <a:pt x="7668006" y="277240"/>
                  </a:lnTo>
                  <a:lnTo>
                    <a:pt x="7671561" y="325247"/>
                  </a:lnTo>
                  <a:lnTo>
                    <a:pt x="7671561" y="1626489"/>
                  </a:lnTo>
                  <a:lnTo>
                    <a:pt x="7668006" y="1674622"/>
                  </a:lnTo>
                  <a:lnTo>
                    <a:pt x="7657846" y="1720469"/>
                  </a:lnTo>
                  <a:lnTo>
                    <a:pt x="7641335" y="1763649"/>
                  </a:lnTo>
                  <a:lnTo>
                    <a:pt x="7619110" y="1803653"/>
                  </a:lnTo>
                  <a:lnTo>
                    <a:pt x="7591806" y="1839976"/>
                  </a:lnTo>
                  <a:lnTo>
                    <a:pt x="7559675" y="1872107"/>
                  </a:lnTo>
                  <a:lnTo>
                    <a:pt x="7523353" y="1899412"/>
                  </a:lnTo>
                  <a:lnTo>
                    <a:pt x="7483348" y="1921637"/>
                  </a:lnTo>
                  <a:lnTo>
                    <a:pt x="7440167" y="1938147"/>
                  </a:lnTo>
                  <a:lnTo>
                    <a:pt x="7394321" y="1948307"/>
                  </a:lnTo>
                  <a:lnTo>
                    <a:pt x="7346187" y="1951863"/>
                  </a:lnTo>
                  <a:lnTo>
                    <a:pt x="325373" y="1951863"/>
                  </a:lnTo>
                  <a:lnTo>
                    <a:pt x="277291" y="1948307"/>
                  </a:lnTo>
                  <a:lnTo>
                    <a:pt x="231406" y="1938147"/>
                  </a:lnTo>
                  <a:lnTo>
                    <a:pt x="188201" y="1921637"/>
                  </a:lnTo>
                  <a:lnTo>
                    <a:pt x="148208" y="1899412"/>
                  </a:lnTo>
                  <a:lnTo>
                    <a:pt x="111899" y="1872107"/>
                  </a:lnTo>
                  <a:lnTo>
                    <a:pt x="79806" y="1839976"/>
                  </a:lnTo>
                  <a:lnTo>
                    <a:pt x="52425" y="1803653"/>
                  </a:lnTo>
                  <a:lnTo>
                    <a:pt x="30238" y="1763649"/>
                  </a:lnTo>
                  <a:lnTo>
                    <a:pt x="13779" y="1720469"/>
                  </a:lnTo>
                  <a:lnTo>
                    <a:pt x="3530" y="1674622"/>
                  </a:lnTo>
                  <a:lnTo>
                    <a:pt x="0" y="1626489"/>
                  </a:lnTo>
                  <a:lnTo>
                    <a:pt x="0" y="325247"/>
                  </a:lnTo>
                  <a:close/>
                </a:path>
              </a:pathLst>
            </a:custGeom>
            <a:ln w="9525">
              <a:solidFill>
                <a:srgbClr val="FF6000"/>
              </a:solidFill>
            </a:ln>
          </p:spPr>
          <p:txBody>
            <a:bodyPr wrap="square" lIns="0" tIns="0" rIns="0" bIns="0" rtlCol="0"/>
            <a:lstStyle/>
            <a:p>
              <a:endParaRPr/>
            </a:p>
          </p:txBody>
        </p:sp>
      </p:grpSp>
      <p:sp>
        <p:nvSpPr>
          <p:cNvPr id="7" name="object 7"/>
          <p:cNvSpPr txBox="1"/>
          <p:nvPr/>
        </p:nvSpPr>
        <p:spPr>
          <a:xfrm>
            <a:off x="1043736" y="1848739"/>
            <a:ext cx="7048500" cy="1390015"/>
          </a:xfrm>
          <a:prstGeom prst="rect">
            <a:avLst/>
          </a:prstGeom>
        </p:spPr>
        <p:txBody>
          <a:bodyPr vert="horz" wrap="square" lIns="0" tIns="27939" rIns="0" bIns="0" rtlCol="0">
            <a:spAutoFit/>
          </a:bodyPr>
          <a:lstStyle/>
          <a:p>
            <a:pPr marL="12065" marR="5080" algn="ctr">
              <a:lnSpc>
                <a:spcPts val="2100"/>
              </a:lnSpc>
              <a:spcBef>
                <a:spcPts val="219"/>
              </a:spcBef>
            </a:pPr>
            <a:r>
              <a:rPr sz="1800" b="1" dirty="0">
                <a:latin typeface="Cambria"/>
                <a:cs typeface="Cambria"/>
              </a:rPr>
              <a:t>¿</a:t>
            </a:r>
            <a:r>
              <a:rPr sz="1800" b="1" spc="-180" dirty="0">
                <a:latin typeface="Cambria"/>
                <a:cs typeface="Cambria"/>
              </a:rPr>
              <a:t> </a:t>
            </a:r>
            <a:r>
              <a:rPr sz="1800" b="1" spc="155" dirty="0">
                <a:latin typeface="Cambria"/>
                <a:cs typeface="Cambria"/>
              </a:rPr>
              <a:t>Cómo</a:t>
            </a:r>
            <a:r>
              <a:rPr sz="1800" b="1" spc="405" dirty="0">
                <a:latin typeface="Cambria"/>
                <a:cs typeface="Cambria"/>
              </a:rPr>
              <a:t> </a:t>
            </a:r>
            <a:r>
              <a:rPr sz="1800" b="1" spc="45" dirty="0">
                <a:latin typeface="Cambria"/>
                <a:cs typeface="Cambria"/>
              </a:rPr>
              <a:t>se</a:t>
            </a:r>
            <a:r>
              <a:rPr sz="1800" b="1" spc="310" dirty="0">
                <a:latin typeface="Cambria"/>
                <a:cs typeface="Cambria"/>
              </a:rPr>
              <a:t> </a:t>
            </a:r>
            <a:r>
              <a:rPr sz="1800" b="1" spc="65" dirty="0">
                <a:latin typeface="Cambria"/>
                <a:cs typeface="Cambria"/>
              </a:rPr>
              <a:t>puede</a:t>
            </a:r>
            <a:r>
              <a:rPr sz="1800" b="1" spc="280" dirty="0">
                <a:latin typeface="Cambria"/>
                <a:cs typeface="Cambria"/>
              </a:rPr>
              <a:t> </a:t>
            </a:r>
            <a:r>
              <a:rPr sz="1800" b="1" spc="80" dirty="0">
                <a:latin typeface="Cambria"/>
                <a:cs typeface="Cambria"/>
              </a:rPr>
              <a:t>identificar</a:t>
            </a:r>
            <a:r>
              <a:rPr sz="1800" b="1" spc="325" dirty="0">
                <a:latin typeface="Cambria"/>
                <a:cs typeface="Cambria"/>
              </a:rPr>
              <a:t> </a:t>
            </a:r>
            <a:r>
              <a:rPr sz="1800" b="1" spc="60" dirty="0">
                <a:latin typeface="Cambria"/>
                <a:cs typeface="Cambria"/>
              </a:rPr>
              <a:t>un</a:t>
            </a:r>
            <a:r>
              <a:rPr sz="1800" b="1" spc="335" dirty="0">
                <a:latin typeface="Cambria"/>
                <a:cs typeface="Cambria"/>
              </a:rPr>
              <a:t> </a:t>
            </a:r>
            <a:r>
              <a:rPr sz="1800" b="1" spc="80" dirty="0">
                <a:latin typeface="Cambria"/>
                <a:cs typeface="Cambria"/>
              </a:rPr>
              <a:t>experimento</a:t>
            </a:r>
            <a:r>
              <a:rPr sz="1800" b="1" spc="285" dirty="0">
                <a:latin typeface="Cambria"/>
                <a:cs typeface="Cambria"/>
              </a:rPr>
              <a:t> </a:t>
            </a:r>
            <a:r>
              <a:rPr sz="1800" b="1" spc="40" dirty="0">
                <a:latin typeface="Cambria"/>
                <a:cs typeface="Cambria"/>
              </a:rPr>
              <a:t>bajo</a:t>
            </a:r>
            <a:r>
              <a:rPr sz="1800" b="1" spc="280" dirty="0">
                <a:latin typeface="Cambria"/>
                <a:cs typeface="Cambria"/>
              </a:rPr>
              <a:t> </a:t>
            </a:r>
            <a:r>
              <a:rPr sz="1800" b="1" spc="60" dirty="0">
                <a:latin typeface="Cambria"/>
                <a:cs typeface="Cambria"/>
              </a:rPr>
              <a:t>un</a:t>
            </a:r>
            <a:r>
              <a:rPr sz="1800" b="1" spc="345" dirty="0">
                <a:latin typeface="Cambria"/>
                <a:cs typeface="Cambria"/>
              </a:rPr>
              <a:t> </a:t>
            </a:r>
            <a:r>
              <a:rPr sz="1800" b="1" spc="85" dirty="0">
                <a:latin typeface="Cambria"/>
                <a:cs typeface="Cambria"/>
              </a:rPr>
              <a:t>Diseño </a:t>
            </a:r>
            <a:r>
              <a:rPr sz="1800" b="1" spc="-385" dirty="0">
                <a:latin typeface="Cambria"/>
                <a:cs typeface="Cambria"/>
              </a:rPr>
              <a:t> </a:t>
            </a:r>
            <a:r>
              <a:rPr sz="1800" b="1" spc="55" dirty="0">
                <a:latin typeface="Cambria"/>
                <a:cs typeface="Cambria"/>
              </a:rPr>
              <a:t>en</a:t>
            </a:r>
            <a:r>
              <a:rPr sz="1800" b="1" spc="320" dirty="0">
                <a:latin typeface="Cambria"/>
                <a:cs typeface="Cambria"/>
              </a:rPr>
              <a:t> </a:t>
            </a:r>
            <a:r>
              <a:rPr sz="1800" b="1" spc="70" dirty="0">
                <a:latin typeface="Cambria"/>
                <a:cs typeface="Cambria"/>
              </a:rPr>
              <a:t>Bloques</a:t>
            </a:r>
            <a:r>
              <a:rPr sz="1800" b="1" spc="285" dirty="0">
                <a:latin typeface="Cambria"/>
                <a:cs typeface="Cambria"/>
              </a:rPr>
              <a:t> </a:t>
            </a:r>
            <a:r>
              <a:rPr sz="1800" b="1" spc="110" dirty="0">
                <a:latin typeface="Cambria"/>
                <a:cs typeface="Cambria"/>
              </a:rPr>
              <a:t>Completos</a:t>
            </a:r>
            <a:r>
              <a:rPr sz="1800" b="1" spc="335" dirty="0">
                <a:latin typeface="Cambria"/>
                <a:cs typeface="Cambria"/>
              </a:rPr>
              <a:t> </a:t>
            </a:r>
            <a:r>
              <a:rPr sz="1800" b="1" spc="25" dirty="0">
                <a:latin typeface="Cambria"/>
                <a:cs typeface="Cambria"/>
              </a:rPr>
              <a:t>al</a:t>
            </a:r>
            <a:r>
              <a:rPr sz="1800" b="1" spc="295" dirty="0">
                <a:latin typeface="Cambria"/>
                <a:cs typeface="Cambria"/>
              </a:rPr>
              <a:t> </a:t>
            </a:r>
            <a:r>
              <a:rPr sz="1800" b="1" spc="110" dirty="0">
                <a:latin typeface="Cambria"/>
                <a:cs typeface="Cambria"/>
              </a:rPr>
              <a:t>Azar?</a:t>
            </a:r>
            <a:endParaRPr sz="1800">
              <a:latin typeface="Cambria"/>
              <a:cs typeface="Cambria"/>
            </a:endParaRPr>
          </a:p>
          <a:p>
            <a:pPr>
              <a:lnSpc>
                <a:spcPct val="100000"/>
              </a:lnSpc>
              <a:spcBef>
                <a:spcPts val="45"/>
              </a:spcBef>
            </a:pPr>
            <a:endParaRPr sz="1750">
              <a:latin typeface="Cambria"/>
              <a:cs typeface="Cambria"/>
            </a:endParaRPr>
          </a:p>
          <a:p>
            <a:pPr marL="6985" algn="ctr">
              <a:lnSpc>
                <a:spcPct val="100000"/>
              </a:lnSpc>
            </a:pPr>
            <a:r>
              <a:rPr sz="1800" b="1" dirty="0">
                <a:latin typeface="Cambria"/>
                <a:cs typeface="Cambria"/>
              </a:rPr>
              <a:t>¿</a:t>
            </a:r>
            <a:r>
              <a:rPr sz="1800" b="1" spc="-195" dirty="0">
                <a:latin typeface="Cambria"/>
                <a:cs typeface="Cambria"/>
              </a:rPr>
              <a:t> </a:t>
            </a:r>
            <a:r>
              <a:rPr sz="1800" b="1" spc="190" dirty="0">
                <a:latin typeface="Cambria"/>
                <a:cs typeface="Cambria"/>
              </a:rPr>
              <a:t>C</a:t>
            </a:r>
            <a:r>
              <a:rPr sz="1800" b="1" spc="195" dirty="0">
                <a:latin typeface="Cambria"/>
                <a:cs typeface="Cambria"/>
              </a:rPr>
              <a:t>ó</a:t>
            </a:r>
            <a:r>
              <a:rPr sz="1800" b="1" spc="204" dirty="0">
                <a:latin typeface="Cambria"/>
                <a:cs typeface="Cambria"/>
              </a:rPr>
              <a:t>m</a:t>
            </a:r>
            <a:r>
              <a:rPr sz="1800" b="1" dirty="0">
                <a:latin typeface="Cambria"/>
                <a:cs typeface="Cambria"/>
              </a:rPr>
              <a:t>o </a:t>
            </a:r>
            <a:r>
              <a:rPr sz="1800" b="1" spc="25" dirty="0">
                <a:latin typeface="Cambria"/>
                <a:cs typeface="Cambria"/>
              </a:rPr>
              <a:t> </a:t>
            </a:r>
            <a:r>
              <a:rPr sz="1800" b="1" spc="95" dirty="0">
                <a:latin typeface="Cambria"/>
                <a:cs typeface="Cambria"/>
              </a:rPr>
              <a:t>s</a:t>
            </a:r>
            <a:r>
              <a:rPr sz="1800" b="1" dirty="0">
                <a:latin typeface="Cambria"/>
                <a:cs typeface="Cambria"/>
              </a:rPr>
              <a:t>e </a:t>
            </a:r>
            <a:r>
              <a:rPr sz="1800" b="1" spc="-95" dirty="0">
                <a:latin typeface="Cambria"/>
                <a:cs typeface="Cambria"/>
              </a:rPr>
              <a:t> </a:t>
            </a:r>
            <a:r>
              <a:rPr sz="1800" b="1" spc="90" dirty="0">
                <a:latin typeface="Cambria"/>
                <a:cs typeface="Cambria"/>
              </a:rPr>
              <a:t>a</a:t>
            </a:r>
            <a:r>
              <a:rPr sz="1800" b="1" spc="95" dirty="0">
                <a:latin typeface="Cambria"/>
                <a:cs typeface="Cambria"/>
              </a:rPr>
              <a:t>p</a:t>
            </a:r>
            <a:r>
              <a:rPr sz="1800" b="1" spc="90" dirty="0">
                <a:latin typeface="Cambria"/>
                <a:cs typeface="Cambria"/>
              </a:rPr>
              <a:t>lica</a:t>
            </a:r>
            <a:r>
              <a:rPr sz="1800" b="1" dirty="0">
                <a:latin typeface="Cambria"/>
                <a:cs typeface="Cambria"/>
              </a:rPr>
              <a:t>n </a:t>
            </a:r>
            <a:r>
              <a:rPr sz="1800" b="1" spc="-60" dirty="0">
                <a:latin typeface="Cambria"/>
                <a:cs typeface="Cambria"/>
              </a:rPr>
              <a:t> </a:t>
            </a:r>
            <a:r>
              <a:rPr sz="1800" b="1" spc="75" dirty="0">
                <a:latin typeface="Cambria"/>
                <a:cs typeface="Cambria"/>
              </a:rPr>
              <a:t>lo</a:t>
            </a:r>
            <a:r>
              <a:rPr sz="1800" b="1" dirty="0">
                <a:latin typeface="Cambria"/>
                <a:cs typeface="Cambria"/>
              </a:rPr>
              <a:t>s </a:t>
            </a:r>
            <a:r>
              <a:rPr sz="1800" b="1" spc="-105" dirty="0">
                <a:latin typeface="Cambria"/>
                <a:cs typeface="Cambria"/>
              </a:rPr>
              <a:t> </a:t>
            </a:r>
            <a:r>
              <a:rPr sz="1800" b="1" spc="95" dirty="0">
                <a:latin typeface="Cambria"/>
                <a:cs typeface="Cambria"/>
              </a:rPr>
              <a:t>p</a:t>
            </a:r>
            <a:r>
              <a:rPr sz="1800" b="1" spc="65" dirty="0">
                <a:latin typeface="Cambria"/>
                <a:cs typeface="Cambria"/>
              </a:rPr>
              <a:t>r</a:t>
            </a:r>
            <a:r>
              <a:rPr sz="1800" b="1" spc="85" dirty="0">
                <a:latin typeface="Cambria"/>
                <a:cs typeface="Cambria"/>
              </a:rPr>
              <a:t>o</a:t>
            </a:r>
            <a:r>
              <a:rPr sz="1800" b="1" spc="75" dirty="0">
                <a:latin typeface="Cambria"/>
                <a:cs typeface="Cambria"/>
              </a:rPr>
              <a:t>c</a:t>
            </a:r>
            <a:r>
              <a:rPr sz="1800" b="1" spc="95" dirty="0">
                <a:latin typeface="Cambria"/>
                <a:cs typeface="Cambria"/>
              </a:rPr>
              <a:t>ed</a:t>
            </a:r>
            <a:r>
              <a:rPr sz="1800" b="1" spc="90" dirty="0">
                <a:latin typeface="Cambria"/>
                <a:cs typeface="Cambria"/>
              </a:rPr>
              <a:t>i</a:t>
            </a:r>
            <a:r>
              <a:rPr sz="1800" b="1" spc="100" dirty="0">
                <a:latin typeface="Cambria"/>
                <a:cs typeface="Cambria"/>
              </a:rPr>
              <a:t>m</a:t>
            </a:r>
            <a:r>
              <a:rPr sz="1800" b="1" spc="90" dirty="0">
                <a:latin typeface="Cambria"/>
                <a:cs typeface="Cambria"/>
              </a:rPr>
              <a:t>i</a:t>
            </a:r>
            <a:r>
              <a:rPr sz="1800" b="1" spc="95" dirty="0">
                <a:latin typeface="Cambria"/>
                <a:cs typeface="Cambria"/>
              </a:rPr>
              <a:t>en</a:t>
            </a:r>
            <a:r>
              <a:rPr sz="1800" b="1" spc="70" dirty="0">
                <a:latin typeface="Cambria"/>
                <a:cs typeface="Cambria"/>
              </a:rPr>
              <a:t>t</a:t>
            </a:r>
            <a:r>
              <a:rPr sz="1800" b="1" spc="85" dirty="0">
                <a:latin typeface="Cambria"/>
                <a:cs typeface="Cambria"/>
              </a:rPr>
              <a:t>o</a:t>
            </a:r>
            <a:r>
              <a:rPr sz="1800" b="1" dirty="0">
                <a:latin typeface="Cambria"/>
                <a:cs typeface="Cambria"/>
              </a:rPr>
              <a:t>s </a:t>
            </a:r>
            <a:r>
              <a:rPr sz="1800" b="1" spc="-30" dirty="0">
                <a:latin typeface="Cambria"/>
                <a:cs typeface="Cambria"/>
              </a:rPr>
              <a:t> </a:t>
            </a:r>
            <a:r>
              <a:rPr sz="1800" b="1" spc="60" dirty="0">
                <a:latin typeface="Cambria"/>
                <a:cs typeface="Cambria"/>
              </a:rPr>
              <a:t>p</a:t>
            </a:r>
            <a:r>
              <a:rPr sz="1800" b="1" spc="55" dirty="0">
                <a:latin typeface="Cambria"/>
                <a:cs typeface="Cambria"/>
              </a:rPr>
              <a:t>a</a:t>
            </a:r>
            <a:r>
              <a:rPr sz="1800" b="1" spc="15" dirty="0">
                <a:latin typeface="Cambria"/>
                <a:cs typeface="Cambria"/>
              </a:rPr>
              <a:t>r</a:t>
            </a:r>
            <a:r>
              <a:rPr sz="1800" b="1" dirty="0">
                <a:latin typeface="Cambria"/>
                <a:cs typeface="Cambria"/>
              </a:rPr>
              <a:t>a </a:t>
            </a:r>
            <a:r>
              <a:rPr sz="1800" b="1" spc="-140" dirty="0">
                <a:latin typeface="Cambria"/>
                <a:cs typeface="Cambria"/>
              </a:rPr>
              <a:t> </a:t>
            </a:r>
            <a:r>
              <a:rPr sz="1800" b="1" spc="30" dirty="0">
                <a:latin typeface="Cambria"/>
                <a:cs typeface="Cambria"/>
              </a:rPr>
              <a:t>r</a:t>
            </a:r>
            <a:r>
              <a:rPr sz="1800" b="1" spc="60" dirty="0">
                <a:latin typeface="Cambria"/>
                <a:cs typeface="Cambria"/>
              </a:rPr>
              <a:t>e</a:t>
            </a:r>
            <a:r>
              <a:rPr sz="1800" b="1" spc="55" dirty="0">
                <a:latin typeface="Cambria"/>
                <a:cs typeface="Cambria"/>
              </a:rPr>
              <a:t>aliza</a:t>
            </a:r>
            <a:r>
              <a:rPr sz="1800" b="1" dirty="0">
                <a:latin typeface="Cambria"/>
                <a:cs typeface="Cambria"/>
              </a:rPr>
              <a:t>r</a:t>
            </a:r>
            <a:endParaRPr sz="1800">
              <a:latin typeface="Cambria"/>
              <a:cs typeface="Cambria"/>
            </a:endParaRPr>
          </a:p>
          <a:p>
            <a:pPr algn="ctr">
              <a:lnSpc>
                <a:spcPct val="100000"/>
              </a:lnSpc>
            </a:pPr>
            <a:r>
              <a:rPr sz="1800" b="1" spc="90" dirty="0">
                <a:latin typeface="Cambria"/>
                <a:cs typeface="Cambria"/>
              </a:rPr>
              <a:t>comparaciones</a:t>
            </a:r>
            <a:r>
              <a:rPr sz="1800" b="1" spc="310" dirty="0">
                <a:latin typeface="Cambria"/>
                <a:cs typeface="Cambria"/>
              </a:rPr>
              <a:t> </a:t>
            </a:r>
            <a:r>
              <a:rPr sz="1800" b="1" spc="110" dirty="0">
                <a:latin typeface="Cambria"/>
                <a:cs typeface="Cambria"/>
              </a:rPr>
              <a:t>múltiples?</a:t>
            </a:r>
            <a:endParaRPr sz="1800">
              <a:latin typeface="Cambria"/>
              <a:cs typeface="Cambria"/>
            </a:endParaRPr>
          </a:p>
        </p:txBody>
      </p:sp>
      <p:pic>
        <p:nvPicPr>
          <p:cNvPr id="8" name="object 8"/>
          <p:cNvPicPr/>
          <p:nvPr/>
        </p:nvPicPr>
        <p:blipFill>
          <a:blip r:embed="rId4" cstate="print"/>
          <a:stretch>
            <a:fillRect/>
          </a:stretch>
        </p:blipFill>
        <p:spPr>
          <a:xfrm>
            <a:off x="2577083" y="3578352"/>
            <a:ext cx="4107179" cy="2699004"/>
          </a:xfrm>
          <a:prstGeom prst="rect">
            <a:avLst/>
          </a:prstGeom>
        </p:spPr>
      </p:pic>
      <p:sp>
        <p:nvSpPr>
          <p:cNvPr id="9" name="object 9"/>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8579" y="675513"/>
            <a:ext cx="4120515" cy="513715"/>
          </a:xfrm>
          <a:prstGeom prst="rect">
            <a:avLst/>
          </a:prstGeom>
        </p:spPr>
        <p:txBody>
          <a:bodyPr vert="horz" wrap="square" lIns="0" tIns="13335" rIns="0" bIns="0" rtlCol="0">
            <a:spAutoFit/>
          </a:bodyPr>
          <a:lstStyle/>
          <a:p>
            <a:pPr marL="12700">
              <a:lnSpc>
                <a:spcPct val="100000"/>
              </a:lnSpc>
              <a:spcBef>
                <a:spcPts val="105"/>
              </a:spcBef>
              <a:tabLst>
                <a:tab pos="2021205" algn="l"/>
              </a:tabLst>
            </a:pPr>
            <a:r>
              <a:rPr spc="175" dirty="0"/>
              <a:t>Ejercicio	</a:t>
            </a:r>
            <a:r>
              <a:rPr spc="130" dirty="0"/>
              <a:t>propuesto</a:t>
            </a:r>
          </a:p>
        </p:txBody>
      </p:sp>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1122375" y="3716782"/>
            <a:ext cx="7226300" cy="635635"/>
          </a:xfrm>
          <a:prstGeom prst="rect">
            <a:avLst/>
          </a:prstGeom>
        </p:spPr>
        <p:txBody>
          <a:bodyPr vert="horz" wrap="square" lIns="0" tIns="12700" rIns="0" bIns="0" rtlCol="0">
            <a:spAutoFit/>
          </a:bodyPr>
          <a:lstStyle/>
          <a:p>
            <a:pPr marL="469900" marR="5080" indent="-457834">
              <a:lnSpc>
                <a:spcPct val="100000"/>
              </a:lnSpc>
              <a:spcBef>
                <a:spcPts val="100"/>
              </a:spcBef>
              <a:tabLst>
                <a:tab pos="469265" algn="l"/>
                <a:tab pos="1690370" algn="l"/>
                <a:tab pos="2149475" algn="l"/>
                <a:tab pos="3264535" algn="l"/>
                <a:tab pos="4321175" algn="l"/>
                <a:tab pos="5205095" algn="l"/>
                <a:tab pos="5609590" algn="l"/>
                <a:tab pos="6844030" algn="l"/>
              </a:tabLst>
            </a:pPr>
            <a:r>
              <a:rPr sz="1500" spc="15" dirty="0">
                <a:solidFill>
                  <a:srgbClr val="92C500"/>
                </a:solidFill>
                <a:latin typeface="Palatino Linotype"/>
                <a:cs typeface="Palatino Linotype"/>
              </a:rPr>
              <a:t>a</a:t>
            </a:r>
            <a:r>
              <a:rPr sz="1500" dirty="0">
                <a:solidFill>
                  <a:srgbClr val="92C500"/>
                </a:solidFill>
                <a:latin typeface="Palatino Linotype"/>
                <a:cs typeface="Palatino Linotype"/>
              </a:rPr>
              <a:t>.	</a:t>
            </a:r>
            <a:r>
              <a:rPr sz="2000" dirty="0">
                <a:latin typeface="Palatino Linotype"/>
                <a:cs typeface="Palatino Linotype"/>
              </a:rPr>
              <a:t>Presente	el	</a:t>
            </a:r>
            <a:r>
              <a:rPr sz="2000" spc="-10" dirty="0">
                <a:latin typeface="Palatino Linotype"/>
                <a:cs typeface="Palatino Linotype"/>
              </a:rPr>
              <a:t>m</a:t>
            </a:r>
            <a:r>
              <a:rPr sz="2000" spc="-15" dirty="0">
                <a:latin typeface="Palatino Linotype"/>
                <a:cs typeface="Palatino Linotype"/>
              </a:rPr>
              <a:t>o</a:t>
            </a:r>
            <a:r>
              <a:rPr sz="2000" dirty="0">
                <a:latin typeface="Palatino Linotype"/>
                <a:cs typeface="Palatino Linotype"/>
              </a:rPr>
              <a:t>delo	</a:t>
            </a:r>
            <a:r>
              <a:rPr sz="2000" spc="5" dirty="0">
                <a:latin typeface="Palatino Linotype"/>
                <a:cs typeface="Palatino Linotype"/>
              </a:rPr>
              <a:t>a</a:t>
            </a:r>
            <a:r>
              <a:rPr sz="2000" spc="-15" dirty="0">
                <a:latin typeface="Palatino Linotype"/>
                <a:cs typeface="Palatino Linotype"/>
              </a:rPr>
              <a:t>d</a:t>
            </a:r>
            <a:r>
              <a:rPr sz="2000" dirty="0">
                <a:latin typeface="Palatino Linotype"/>
                <a:cs typeface="Palatino Linotype"/>
              </a:rPr>
              <a:t>iti</a:t>
            </a:r>
            <a:r>
              <a:rPr sz="2000" spc="-40" dirty="0">
                <a:latin typeface="Palatino Linotype"/>
                <a:cs typeface="Palatino Linotype"/>
              </a:rPr>
              <a:t>v</a:t>
            </a:r>
            <a:r>
              <a:rPr sz="2000" dirty="0">
                <a:latin typeface="Palatino Linotype"/>
                <a:cs typeface="Palatino Linotype"/>
              </a:rPr>
              <a:t>o	li</a:t>
            </a:r>
            <a:r>
              <a:rPr sz="2000" spc="-5" dirty="0">
                <a:latin typeface="Palatino Linotype"/>
                <a:cs typeface="Palatino Linotype"/>
              </a:rPr>
              <a:t>ne</a:t>
            </a:r>
            <a:r>
              <a:rPr sz="2000" dirty="0">
                <a:latin typeface="Palatino Linotype"/>
                <a:cs typeface="Palatino Linotype"/>
              </a:rPr>
              <a:t>al	y	e</a:t>
            </a:r>
            <a:r>
              <a:rPr sz="2000" spc="-5" dirty="0">
                <a:latin typeface="Palatino Linotype"/>
                <a:cs typeface="Palatino Linotype"/>
              </a:rPr>
              <a:t>x</a:t>
            </a:r>
            <a:r>
              <a:rPr sz="2000" spc="-20" dirty="0">
                <a:latin typeface="Palatino Linotype"/>
                <a:cs typeface="Palatino Linotype"/>
              </a:rPr>
              <a:t>p</a:t>
            </a:r>
            <a:r>
              <a:rPr sz="2000" dirty="0">
                <a:latin typeface="Palatino Linotype"/>
                <a:cs typeface="Palatino Linotype"/>
              </a:rPr>
              <a:t>li</a:t>
            </a:r>
            <a:r>
              <a:rPr sz="2000" spc="5" dirty="0">
                <a:latin typeface="Palatino Linotype"/>
                <a:cs typeface="Palatino Linotype"/>
              </a:rPr>
              <a:t>q</a:t>
            </a:r>
            <a:r>
              <a:rPr sz="2000" dirty="0">
                <a:latin typeface="Palatino Linotype"/>
                <a:cs typeface="Palatino Linotype"/>
              </a:rPr>
              <a:t>ue	sus  </a:t>
            </a:r>
            <a:r>
              <a:rPr sz="2000" spc="-5" dirty="0">
                <a:latin typeface="Palatino Linotype"/>
                <a:cs typeface="Palatino Linotype"/>
              </a:rPr>
              <a:t>componentes</a:t>
            </a:r>
            <a:r>
              <a:rPr sz="2000" spc="-45" dirty="0">
                <a:latin typeface="Palatino Linotype"/>
                <a:cs typeface="Palatino Linotype"/>
              </a:rPr>
              <a:t> </a:t>
            </a:r>
            <a:r>
              <a:rPr sz="2000" dirty="0">
                <a:latin typeface="Palatino Linotype"/>
                <a:cs typeface="Palatino Linotype"/>
              </a:rPr>
              <a:t>según</a:t>
            </a:r>
            <a:r>
              <a:rPr sz="2000" spc="-50" dirty="0">
                <a:latin typeface="Palatino Linotype"/>
                <a:cs typeface="Palatino Linotype"/>
              </a:rPr>
              <a:t> </a:t>
            </a:r>
            <a:r>
              <a:rPr sz="2000" dirty="0">
                <a:latin typeface="Palatino Linotype"/>
                <a:cs typeface="Palatino Linotype"/>
              </a:rPr>
              <a:t>el</a:t>
            </a:r>
            <a:r>
              <a:rPr sz="2000" spc="5" dirty="0">
                <a:latin typeface="Palatino Linotype"/>
                <a:cs typeface="Palatino Linotype"/>
              </a:rPr>
              <a:t> </a:t>
            </a:r>
            <a:r>
              <a:rPr sz="2000" dirty="0">
                <a:latin typeface="Palatino Linotype"/>
                <a:cs typeface="Palatino Linotype"/>
              </a:rPr>
              <a:t>enunciado</a:t>
            </a:r>
            <a:r>
              <a:rPr sz="2000" spc="-45" dirty="0">
                <a:latin typeface="Palatino Linotype"/>
                <a:cs typeface="Palatino Linotype"/>
              </a:rPr>
              <a:t> </a:t>
            </a:r>
            <a:r>
              <a:rPr sz="2000" spc="-5" dirty="0">
                <a:latin typeface="Palatino Linotype"/>
                <a:cs typeface="Palatino Linotype"/>
              </a:rPr>
              <a:t>de</a:t>
            </a:r>
            <a:r>
              <a:rPr sz="2000" spc="-10" dirty="0">
                <a:latin typeface="Palatino Linotype"/>
                <a:cs typeface="Palatino Linotype"/>
              </a:rPr>
              <a:t> </a:t>
            </a:r>
            <a:r>
              <a:rPr sz="2000" dirty="0">
                <a:latin typeface="Palatino Linotype"/>
                <a:cs typeface="Palatino Linotype"/>
              </a:rPr>
              <a:t>la</a:t>
            </a:r>
            <a:r>
              <a:rPr sz="2000" spc="-5" dirty="0">
                <a:latin typeface="Palatino Linotype"/>
                <a:cs typeface="Palatino Linotype"/>
              </a:rPr>
              <a:t> pregunta.</a:t>
            </a:r>
            <a:endParaRPr sz="2000">
              <a:latin typeface="Palatino Linotype"/>
              <a:cs typeface="Palatino Linotype"/>
            </a:endParaRPr>
          </a:p>
        </p:txBody>
      </p:sp>
      <p:graphicFrame>
        <p:nvGraphicFramePr>
          <p:cNvPr id="4" name="object 4"/>
          <p:cNvGraphicFramePr>
            <a:graphicFrameLocks noGrp="1"/>
          </p:cNvGraphicFramePr>
          <p:nvPr>
            <p:extLst>
              <p:ext uri="{D42A27DB-BD31-4B8C-83A1-F6EECF244321}">
                <p14:modId xmlns:p14="http://schemas.microsoft.com/office/powerpoint/2010/main" val="2902191912"/>
              </p:ext>
            </p:extLst>
          </p:nvPr>
        </p:nvGraphicFramePr>
        <p:xfrm>
          <a:off x="1705991" y="1552702"/>
          <a:ext cx="5761611" cy="1758187"/>
        </p:xfrm>
        <a:graphic>
          <a:graphicData uri="http://schemas.openxmlformats.org/drawingml/2006/table">
            <a:tbl>
              <a:tblPr firstRow="1" bandRow="1">
                <a:tableStyleId>{2D5ABB26-0587-4C30-8999-92F81FD0307C}</a:tableStyleId>
              </a:tblPr>
              <a:tblGrid>
                <a:gridCol w="1570609">
                  <a:extLst>
                    <a:ext uri="{9D8B030D-6E8A-4147-A177-3AD203B41FA5}">
                      <a16:colId xmlns:a16="http://schemas.microsoft.com/office/drawing/2014/main" val="20000"/>
                    </a:ext>
                  </a:extLst>
                </a:gridCol>
                <a:gridCol w="900866">
                  <a:extLst>
                    <a:ext uri="{9D8B030D-6E8A-4147-A177-3AD203B41FA5}">
                      <a16:colId xmlns:a16="http://schemas.microsoft.com/office/drawing/2014/main" val="20001"/>
                    </a:ext>
                  </a:extLst>
                </a:gridCol>
                <a:gridCol w="1096712">
                  <a:extLst>
                    <a:ext uri="{9D8B030D-6E8A-4147-A177-3AD203B41FA5}">
                      <a16:colId xmlns:a16="http://schemas.microsoft.com/office/drawing/2014/main" val="20002"/>
                    </a:ext>
                  </a:extLst>
                </a:gridCol>
                <a:gridCol w="1096712">
                  <a:extLst>
                    <a:ext uri="{9D8B030D-6E8A-4147-A177-3AD203B41FA5}">
                      <a16:colId xmlns:a16="http://schemas.microsoft.com/office/drawing/2014/main" val="20003"/>
                    </a:ext>
                  </a:extLst>
                </a:gridCol>
                <a:gridCol w="1096712">
                  <a:extLst>
                    <a:ext uri="{9D8B030D-6E8A-4147-A177-3AD203B41FA5}">
                      <a16:colId xmlns:a16="http://schemas.microsoft.com/office/drawing/2014/main" val="20004"/>
                    </a:ext>
                  </a:extLst>
                </a:gridCol>
              </a:tblGrid>
              <a:tr h="329564">
                <a:tc rowSpan="2">
                  <a:txBody>
                    <a:bodyPr/>
                    <a:lstStyle/>
                    <a:p>
                      <a:pPr marL="269875">
                        <a:lnSpc>
                          <a:spcPct val="100000"/>
                        </a:lnSpc>
                        <a:spcBef>
                          <a:spcPts val="1260"/>
                        </a:spcBef>
                      </a:pPr>
                      <a:r>
                        <a:rPr lang="es-ES" sz="2000" spc="45" dirty="0">
                          <a:latin typeface="Trebuchet MS"/>
                          <a:cs typeface="Trebuchet MS"/>
                        </a:rPr>
                        <a:t>Sistema operativo</a:t>
                      </a:r>
                      <a:endParaRPr sz="2000" dirty="0">
                        <a:latin typeface="Trebuchet MS"/>
                        <a:cs typeface="Trebuchet MS"/>
                      </a:endParaRPr>
                    </a:p>
                  </a:txBody>
                  <a:tcPr marL="0" marR="0" marT="160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gridSpan="4">
                  <a:txBody>
                    <a:bodyPr/>
                    <a:lstStyle/>
                    <a:p>
                      <a:pPr marR="2540" algn="ctr">
                        <a:lnSpc>
                          <a:spcPts val="2240"/>
                        </a:lnSpc>
                      </a:pPr>
                      <a:r>
                        <a:rPr lang="es-ES" sz="2000" spc="70" dirty="0">
                          <a:latin typeface="Trebuchet MS"/>
                          <a:cs typeface="Trebuchet MS"/>
                        </a:rPr>
                        <a:t>Marca</a:t>
                      </a:r>
                      <a:endParaRPr sz="20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9438">
                <a:tc vMerge="1">
                  <a:txBody>
                    <a:bodyPr/>
                    <a:lstStyle/>
                    <a:p>
                      <a:endParaRPr/>
                    </a:p>
                  </a:txBody>
                  <a:tcPr marL="0" marR="0" marT="160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a:txBody>
                    <a:bodyPr/>
                    <a:lstStyle/>
                    <a:p>
                      <a:pPr algn="ctr">
                        <a:lnSpc>
                          <a:spcPts val="2240"/>
                        </a:lnSpc>
                      </a:pPr>
                      <a:r>
                        <a:rPr sz="2000" dirty="0">
                          <a:latin typeface="Trebuchet MS"/>
                          <a:cs typeface="Trebuchet MS"/>
                        </a:rPr>
                        <a:t>1</a:t>
                      </a:r>
                      <a:endParaRPr sz="20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a:txBody>
                    <a:bodyPr/>
                    <a:lstStyle/>
                    <a:p>
                      <a:pPr marL="454659">
                        <a:lnSpc>
                          <a:spcPts val="2240"/>
                        </a:lnSpc>
                      </a:pPr>
                      <a:r>
                        <a:rPr sz="2000" dirty="0">
                          <a:latin typeface="Trebuchet MS"/>
                          <a:cs typeface="Trebuchet MS"/>
                        </a:rPr>
                        <a:t>2</a:t>
                      </a:r>
                      <a:endParaRPr sz="20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a:txBody>
                    <a:bodyPr/>
                    <a:lstStyle/>
                    <a:p>
                      <a:pPr marR="438150" algn="r">
                        <a:lnSpc>
                          <a:spcPts val="2240"/>
                        </a:lnSpc>
                      </a:pPr>
                      <a:r>
                        <a:rPr sz="2000" dirty="0">
                          <a:latin typeface="Trebuchet MS"/>
                          <a:cs typeface="Trebuchet MS"/>
                        </a:rPr>
                        <a:t>3</a:t>
                      </a:r>
                      <a:endParaRPr sz="20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tc>
                  <a:txBody>
                    <a:bodyPr/>
                    <a:lstStyle/>
                    <a:p>
                      <a:pPr marL="635" algn="ctr">
                        <a:lnSpc>
                          <a:spcPts val="2240"/>
                        </a:lnSpc>
                      </a:pPr>
                      <a:r>
                        <a:rPr sz="2000" dirty="0">
                          <a:latin typeface="Trebuchet MS"/>
                          <a:cs typeface="Trebuchet MS"/>
                        </a:rPr>
                        <a:t>4</a:t>
                      </a:r>
                      <a:endParaRPr sz="20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2DFDD"/>
                    </a:solidFill>
                  </a:tcPr>
                </a:tc>
                <a:extLst>
                  <a:ext uri="{0D108BD9-81ED-4DB2-BD59-A6C34878D82A}">
                    <a16:rowId xmlns:a16="http://schemas.microsoft.com/office/drawing/2014/main" val="10001"/>
                  </a:ext>
                </a:extLst>
              </a:tr>
              <a:tr h="329565">
                <a:tc>
                  <a:txBody>
                    <a:bodyPr/>
                    <a:lstStyle/>
                    <a:p>
                      <a:pPr marL="3175" algn="ctr">
                        <a:lnSpc>
                          <a:spcPts val="1570"/>
                        </a:lnSpc>
                      </a:pPr>
                      <a:r>
                        <a:rPr lang="es-ES" sz="1400" spc="-35" dirty="0">
                          <a:latin typeface="Trebuchet MS"/>
                          <a:cs typeface="Trebuchet MS"/>
                        </a:rPr>
                        <a:t>Windows</a:t>
                      </a:r>
                      <a:endParaRPr sz="14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1570"/>
                        </a:lnSpc>
                      </a:pPr>
                      <a:r>
                        <a:rPr sz="1400" dirty="0">
                          <a:latin typeface="Trebuchet MS"/>
                          <a:cs typeface="Trebuchet MS"/>
                        </a:rPr>
                        <a:t>7</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74345">
                        <a:lnSpc>
                          <a:spcPts val="1570"/>
                        </a:lnSpc>
                      </a:pPr>
                      <a:r>
                        <a:rPr sz="1400" dirty="0">
                          <a:latin typeface="Trebuchet MS"/>
                          <a:cs typeface="Trebuchet MS"/>
                        </a:rPr>
                        <a:t>7</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410209" algn="r">
                        <a:lnSpc>
                          <a:spcPts val="1570"/>
                        </a:lnSpc>
                      </a:pPr>
                      <a:r>
                        <a:rPr sz="1400" spc="-45" dirty="0">
                          <a:latin typeface="Trebuchet MS"/>
                          <a:cs typeface="Trebuchet MS"/>
                        </a:rPr>
                        <a:t>11</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445" algn="ctr">
                        <a:lnSpc>
                          <a:spcPts val="1570"/>
                        </a:lnSpc>
                      </a:pPr>
                      <a:r>
                        <a:rPr sz="1400" spc="-45" dirty="0">
                          <a:latin typeface="Trebuchet MS"/>
                          <a:cs typeface="Trebuchet MS"/>
                        </a:rPr>
                        <a:t>12</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2"/>
                  </a:ext>
                </a:extLst>
              </a:tr>
              <a:tr h="329438">
                <a:tc>
                  <a:txBody>
                    <a:bodyPr/>
                    <a:lstStyle/>
                    <a:p>
                      <a:pPr marL="1270" algn="ctr">
                        <a:lnSpc>
                          <a:spcPts val="1570"/>
                        </a:lnSpc>
                      </a:pPr>
                      <a:r>
                        <a:rPr lang="es-ES" sz="1400" spc="-15" dirty="0">
                          <a:latin typeface="Trebuchet MS"/>
                          <a:cs typeface="Trebuchet MS"/>
                        </a:rPr>
                        <a:t>Linux</a:t>
                      </a:r>
                      <a:endParaRPr sz="14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635" algn="ctr">
                        <a:lnSpc>
                          <a:spcPts val="1570"/>
                        </a:lnSpc>
                      </a:pPr>
                      <a:r>
                        <a:rPr sz="1400" spc="-40" dirty="0">
                          <a:latin typeface="Trebuchet MS"/>
                          <a:cs typeface="Trebuchet MS"/>
                        </a:rPr>
                        <a:t>11</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39420">
                        <a:lnSpc>
                          <a:spcPts val="1570"/>
                        </a:lnSpc>
                      </a:pPr>
                      <a:r>
                        <a:rPr sz="1400" spc="-45" dirty="0">
                          <a:latin typeface="Trebuchet MS"/>
                          <a:cs typeface="Trebuchet MS"/>
                        </a:rPr>
                        <a:t>10</a:t>
                      </a:r>
                      <a:endParaRPr sz="14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410209" algn="r">
                        <a:lnSpc>
                          <a:spcPts val="1570"/>
                        </a:lnSpc>
                      </a:pPr>
                      <a:r>
                        <a:rPr sz="1400" spc="-45" dirty="0">
                          <a:latin typeface="Trebuchet MS"/>
                          <a:cs typeface="Trebuchet MS"/>
                        </a:rPr>
                        <a:t>16</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445" algn="ctr">
                        <a:lnSpc>
                          <a:spcPts val="1570"/>
                        </a:lnSpc>
                      </a:pPr>
                      <a:r>
                        <a:rPr sz="1400" spc="-45" dirty="0">
                          <a:latin typeface="Trebuchet MS"/>
                          <a:cs typeface="Trebuchet MS"/>
                        </a:rPr>
                        <a:t>16</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3"/>
                  </a:ext>
                </a:extLst>
              </a:tr>
              <a:tr h="329564">
                <a:tc>
                  <a:txBody>
                    <a:bodyPr/>
                    <a:lstStyle/>
                    <a:p>
                      <a:pPr algn="ctr">
                        <a:lnSpc>
                          <a:spcPts val="1570"/>
                        </a:lnSpc>
                      </a:pPr>
                      <a:r>
                        <a:rPr lang="es-ES" sz="1400" spc="-5" dirty="0">
                          <a:latin typeface="Trebuchet MS"/>
                          <a:cs typeface="Trebuchet MS"/>
                        </a:rPr>
                        <a:t>MAC</a:t>
                      </a:r>
                      <a:endParaRPr sz="14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635" algn="ctr">
                        <a:lnSpc>
                          <a:spcPts val="1570"/>
                        </a:lnSpc>
                      </a:pPr>
                      <a:r>
                        <a:rPr sz="1400" spc="-40" dirty="0">
                          <a:latin typeface="Trebuchet MS"/>
                          <a:cs typeface="Trebuchet MS"/>
                        </a:rPr>
                        <a:t>13</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39420">
                        <a:lnSpc>
                          <a:spcPts val="1570"/>
                        </a:lnSpc>
                      </a:pPr>
                      <a:r>
                        <a:rPr sz="1400" spc="-45" dirty="0">
                          <a:latin typeface="Trebuchet MS"/>
                          <a:cs typeface="Trebuchet MS"/>
                        </a:rPr>
                        <a:t>12</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410209" algn="r">
                        <a:lnSpc>
                          <a:spcPts val="1570"/>
                        </a:lnSpc>
                      </a:pPr>
                      <a:r>
                        <a:rPr sz="1400" spc="-45" dirty="0">
                          <a:latin typeface="Trebuchet MS"/>
                          <a:cs typeface="Trebuchet MS"/>
                        </a:rPr>
                        <a:t>18</a:t>
                      </a:r>
                      <a:endParaRPr sz="140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4445" algn="ctr">
                        <a:lnSpc>
                          <a:spcPts val="1570"/>
                        </a:lnSpc>
                      </a:pPr>
                      <a:r>
                        <a:rPr sz="1400" spc="-45" dirty="0">
                          <a:latin typeface="Trebuchet MS"/>
                          <a:cs typeface="Trebuchet MS"/>
                        </a:rPr>
                        <a:t>19</a:t>
                      </a:r>
                      <a:endParaRPr sz="1400" dirty="0">
                        <a:latin typeface="Trebuchet MS"/>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8579" y="675513"/>
            <a:ext cx="4120515" cy="513715"/>
          </a:xfrm>
          <a:prstGeom prst="rect">
            <a:avLst/>
          </a:prstGeom>
        </p:spPr>
        <p:txBody>
          <a:bodyPr vert="horz" wrap="square" lIns="0" tIns="13335" rIns="0" bIns="0" rtlCol="0">
            <a:spAutoFit/>
          </a:bodyPr>
          <a:lstStyle/>
          <a:p>
            <a:pPr marL="12700">
              <a:lnSpc>
                <a:spcPct val="100000"/>
              </a:lnSpc>
              <a:spcBef>
                <a:spcPts val="105"/>
              </a:spcBef>
              <a:tabLst>
                <a:tab pos="2021205" algn="l"/>
              </a:tabLst>
            </a:pPr>
            <a:r>
              <a:rPr spc="175" dirty="0"/>
              <a:t>Ejercicio	</a:t>
            </a:r>
            <a:r>
              <a:rPr spc="130" dirty="0"/>
              <a:t>propuesto</a:t>
            </a:r>
          </a:p>
        </p:txBody>
      </p:sp>
      <p:sp>
        <p:nvSpPr>
          <p:cNvPr id="3" name="object 3"/>
          <p:cNvSpPr txBox="1"/>
          <p:nvPr/>
        </p:nvSpPr>
        <p:spPr>
          <a:xfrm>
            <a:off x="762000" y="1295400"/>
            <a:ext cx="7235190" cy="1152239"/>
          </a:xfrm>
          <a:prstGeom prst="rect">
            <a:avLst/>
          </a:prstGeom>
        </p:spPr>
        <p:txBody>
          <a:bodyPr vert="horz" wrap="square" lIns="0" tIns="13335" rIns="0" bIns="0" rtlCol="0">
            <a:spAutoFit/>
          </a:bodyPr>
          <a:lstStyle/>
          <a:p>
            <a:pPr marL="12700" marR="5080" algn="just">
              <a:lnSpc>
                <a:spcPct val="100000"/>
              </a:lnSpc>
              <a:spcBef>
                <a:spcPts val="105"/>
              </a:spcBef>
            </a:pPr>
            <a:r>
              <a:rPr spc="-5" dirty="0">
                <a:latin typeface="Palatino Linotype"/>
                <a:cs typeface="Palatino Linotype"/>
              </a:rPr>
              <a:t>b.</a:t>
            </a:r>
            <a:r>
              <a:rPr dirty="0">
                <a:latin typeface="Palatino Linotype"/>
                <a:cs typeface="Palatino Linotype"/>
              </a:rPr>
              <a:t> </a:t>
            </a:r>
            <a:r>
              <a:rPr spc="-10" dirty="0">
                <a:latin typeface="Palatino Linotype"/>
                <a:cs typeface="Palatino Linotype"/>
              </a:rPr>
              <a:t>Asumiendo</a:t>
            </a:r>
            <a:r>
              <a:rPr spc="-5" dirty="0">
                <a:latin typeface="Palatino Linotype"/>
                <a:cs typeface="Palatino Linotype"/>
              </a:rPr>
              <a:t> </a:t>
            </a:r>
            <a:r>
              <a:rPr dirty="0">
                <a:latin typeface="Palatino Linotype"/>
                <a:cs typeface="Palatino Linotype"/>
              </a:rPr>
              <a:t>el</a:t>
            </a:r>
            <a:r>
              <a:rPr spc="5" dirty="0">
                <a:latin typeface="Palatino Linotype"/>
                <a:cs typeface="Palatino Linotype"/>
              </a:rPr>
              <a:t> </a:t>
            </a:r>
            <a:r>
              <a:rPr dirty="0">
                <a:latin typeface="Palatino Linotype"/>
                <a:cs typeface="Palatino Linotype"/>
              </a:rPr>
              <a:t>cumplimiento</a:t>
            </a:r>
            <a:r>
              <a:rPr spc="5" dirty="0">
                <a:latin typeface="Palatino Linotype"/>
                <a:cs typeface="Palatino Linotype"/>
              </a:rPr>
              <a:t> </a:t>
            </a:r>
            <a:r>
              <a:rPr spc="-5" dirty="0">
                <a:latin typeface="Palatino Linotype"/>
                <a:cs typeface="Palatino Linotype"/>
              </a:rPr>
              <a:t>de</a:t>
            </a:r>
            <a:r>
              <a:rPr dirty="0">
                <a:latin typeface="Palatino Linotype"/>
                <a:cs typeface="Palatino Linotype"/>
              </a:rPr>
              <a:t> </a:t>
            </a:r>
            <a:r>
              <a:rPr spc="-10" dirty="0">
                <a:latin typeface="Palatino Linotype"/>
                <a:cs typeface="Palatino Linotype"/>
              </a:rPr>
              <a:t>supuestos,</a:t>
            </a:r>
            <a:r>
              <a:rPr spc="-5" dirty="0">
                <a:latin typeface="Palatino Linotype"/>
                <a:cs typeface="Palatino Linotype"/>
              </a:rPr>
              <a:t> pruebe</a:t>
            </a:r>
            <a:r>
              <a:rPr dirty="0">
                <a:latin typeface="Palatino Linotype"/>
                <a:cs typeface="Palatino Linotype"/>
              </a:rPr>
              <a:t> si</a:t>
            </a:r>
            <a:r>
              <a:rPr spc="500" dirty="0">
                <a:latin typeface="Palatino Linotype"/>
                <a:cs typeface="Palatino Linotype"/>
              </a:rPr>
              <a:t> </a:t>
            </a:r>
            <a:r>
              <a:rPr spc="5" dirty="0">
                <a:latin typeface="Palatino Linotype"/>
                <a:cs typeface="Palatino Linotype"/>
              </a:rPr>
              <a:t>al </a:t>
            </a:r>
            <a:r>
              <a:rPr spc="10" dirty="0">
                <a:latin typeface="Palatino Linotype"/>
                <a:cs typeface="Palatino Linotype"/>
              </a:rPr>
              <a:t> </a:t>
            </a:r>
            <a:r>
              <a:rPr spc="-5" dirty="0">
                <a:latin typeface="Palatino Linotype"/>
                <a:cs typeface="Palatino Linotype"/>
              </a:rPr>
              <a:t>menos </a:t>
            </a:r>
            <a:r>
              <a:rPr spc="-10" dirty="0">
                <a:latin typeface="Palatino Linotype"/>
                <a:cs typeface="Palatino Linotype"/>
              </a:rPr>
              <a:t>una </a:t>
            </a:r>
            <a:r>
              <a:rPr lang="es-ES" spc="-5" dirty="0">
                <a:latin typeface="Palatino Linotype"/>
                <a:cs typeface="Palatino Linotype"/>
              </a:rPr>
              <a:t>marca presenta </a:t>
            </a:r>
            <a:r>
              <a:rPr lang="es-ES" dirty="0">
                <a:latin typeface="Palatino Linotype"/>
                <a:cs typeface="Palatino Linotype"/>
              </a:rPr>
              <a:t>una velocidad media de procesamiento </a:t>
            </a:r>
            <a:r>
              <a:rPr spc="-5" dirty="0" err="1">
                <a:latin typeface="Palatino Linotype"/>
                <a:cs typeface="Palatino Linotype"/>
              </a:rPr>
              <a:t>distint</a:t>
            </a:r>
            <a:r>
              <a:rPr lang="es-ES" spc="-5" dirty="0">
                <a:latin typeface="Palatino Linotype"/>
                <a:cs typeface="Palatino Linotype"/>
              </a:rPr>
              <a:t>a</a:t>
            </a:r>
            <a:r>
              <a:rPr dirty="0">
                <a:latin typeface="Palatino Linotype"/>
                <a:cs typeface="Palatino Linotype"/>
              </a:rPr>
              <a:t> a</a:t>
            </a:r>
            <a:r>
              <a:rPr spc="5" dirty="0">
                <a:latin typeface="Palatino Linotype"/>
                <a:cs typeface="Palatino Linotype"/>
              </a:rPr>
              <a:t> </a:t>
            </a:r>
            <a:r>
              <a:rPr spc="-5" dirty="0">
                <a:latin typeface="Palatino Linotype"/>
                <a:cs typeface="Palatino Linotype"/>
              </a:rPr>
              <a:t>las</a:t>
            </a:r>
            <a:r>
              <a:rPr dirty="0">
                <a:latin typeface="Palatino Linotype"/>
                <a:cs typeface="Palatino Linotype"/>
              </a:rPr>
              <a:t> demás.</a:t>
            </a:r>
            <a:r>
              <a:rPr spc="5" dirty="0">
                <a:latin typeface="Palatino Linotype"/>
                <a:cs typeface="Palatino Linotype"/>
              </a:rPr>
              <a:t> </a:t>
            </a:r>
            <a:r>
              <a:rPr spc="-5" dirty="0">
                <a:latin typeface="Palatino Linotype"/>
                <a:cs typeface="Palatino Linotype"/>
              </a:rPr>
              <a:t>Complete</a:t>
            </a:r>
            <a:r>
              <a:rPr dirty="0">
                <a:latin typeface="Palatino Linotype"/>
                <a:cs typeface="Palatino Linotype"/>
              </a:rPr>
              <a:t> el</a:t>
            </a:r>
            <a:r>
              <a:rPr spc="5" dirty="0">
                <a:latin typeface="Palatino Linotype"/>
                <a:cs typeface="Palatino Linotype"/>
              </a:rPr>
              <a:t> </a:t>
            </a:r>
            <a:r>
              <a:rPr spc="-10" dirty="0">
                <a:latin typeface="Palatino Linotype"/>
                <a:cs typeface="Palatino Linotype"/>
              </a:rPr>
              <a:t>siguiente</a:t>
            </a:r>
            <a:r>
              <a:rPr spc="-5" dirty="0">
                <a:latin typeface="Palatino Linotype"/>
                <a:cs typeface="Palatino Linotype"/>
              </a:rPr>
              <a:t> </a:t>
            </a:r>
            <a:r>
              <a:rPr spc="-10" dirty="0">
                <a:latin typeface="Palatino Linotype"/>
                <a:cs typeface="Palatino Linotype"/>
              </a:rPr>
              <a:t>cuadro</a:t>
            </a:r>
            <a:r>
              <a:rPr spc="-5" dirty="0">
                <a:latin typeface="Palatino Linotype"/>
                <a:cs typeface="Palatino Linotype"/>
              </a:rPr>
              <a:t> </a:t>
            </a:r>
            <a:r>
              <a:rPr spc="-50" dirty="0">
                <a:latin typeface="Palatino Linotype"/>
                <a:cs typeface="Palatino Linotype"/>
              </a:rPr>
              <a:t>ANVA</a:t>
            </a:r>
            <a:r>
              <a:rPr spc="-45" dirty="0">
                <a:latin typeface="Palatino Linotype"/>
                <a:cs typeface="Palatino Linotype"/>
              </a:rPr>
              <a:t> </a:t>
            </a:r>
            <a:r>
              <a:rPr dirty="0">
                <a:latin typeface="Palatino Linotype"/>
                <a:cs typeface="Palatino Linotype"/>
              </a:rPr>
              <a:t>y </a:t>
            </a:r>
            <a:r>
              <a:rPr spc="-484" dirty="0">
                <a:latin typeface="Palatino Linotype"/>
                <a:cs typeface="Palatino Linotype"/>
              </a:rPr>
              <a:t> </a:t>
            </a:r>
            <a:r>
              <a:rPr dirty="0">
                <a:latin typeface="Palatino Linotype"/>
                <a:cs typeface="Palatino Linotype"/>
              </a:rPr>
              <a:t>realice</a:t>
            </a:r>
            <a:r>
              <a:rPr spc="-25" dirty="0">
                <a:latin typeface="Palatino Linotype"/>
                <a:cs typeface="Palatino Linotype"/>
              </a:rPr>
              <a:t> </a:t>
            </a:r>
            <a:r>
              <a:rPr dirty="0">
                <a:latin typeface="Palatino Linotype"/>
                <a:cs typeface="Palatino Linotype"/>
              </a:rPr>
              <a:t>la</a:t>
            </a:r>
            <a:r>
              <a:rPr spc="-15" dirty="0">
                <a:latin typeface="Palatino Linotype"/>
                <a:cs typeface="Palatino Linotype"/>
              </a:rPr>
              <a:t> </a:t>
            </a:r>
            <a:r>
              <a:rPr spc="-5" dirty="0">
                <a:latin typeface="Palatino Linotype"/>
                <a:cs typeface="Palatino Linotype"/>
              </a:rPr>
              <a:t>prueba</a:t>
            </a:r>
            <a:r>
              <a:rPr spc="-55" dirty="0">
                <a:latin typeface="Palatino Linotype"/>
                <a:cs typeface="Palatino Linotype"/>
              </a:rPr>
              <a:t> </a:t>
            </a:r>
            <a:r>
              <a:rPr dirty="0">
                <a:latin typeface="Palatino Linotype"/>
                <a:cs typeface="Palatino Linotype"/>
              </a:rPr>
              <a:t>estadística</a:t>
            </a:r>
            <a:r>
              <a:rPr spc="-15" dirty="0">
                <a:latin typeface="Palatino Linotype"/>
                <a:cs typeface="Palatino Linotype"/>
              </a:rPr>
              <a:t> </a:t>
            </a:r>
            <a:r>
              <a:rPr spc="-5" dirty="0">
                <a:latin typeface="Palatino Linotype"/>
                <a:cs typeface="Palatino Linotype"/>
              </a:rPr>
              <a:t>respectiva</a:t>
            </a:r>
            <a:r>
              <a:rPr sz="2000" spc="-5" dirty="0">
                <a:latin typeface="Palatino Linotype"/>
                <a:cs typeface="Palatino Linotype"/>
              </a:rPr>
              <a:t>.</a:t>
            </a:r>
            <a:endParaRPr sz="2000" dirty="0">
              <a:latin typeface="Palatino Linotype"/>
              <a:cs typeface="Palatino Linotype"/>
            </a:endParaRPr>
          </a:p>
        </p:txBody>
      </p:sp>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graphicFrame>
        <p:nvGraphicFramePr>
          <p:cNvPr id="7" name="Tabla 6">
            <a:extLst>
              <a:ext uri="{FF2B5EF4-FFF2-40B4-BE49-F238E27FC236}">
                <a16:creationId xmlns:a16="http://schemas.microsoft.com/office/drawing/2014/main" id="{B4E0D465-4B8A-4264-BE1D-9F81CAB15166}"/>
              </a:ext>
            </a:extLst>
          </p:cNvPr>
          <p:cNvGraphicFramePr>
            <a:graphicFrameLocks noGrp="1"/>
          </p:cNvGraphicFramePr>
          <p:nvPr>
            <p:extLst>
              <p:ext uri="{D42A27DB-BD31-4B8C-83A1-F6EECF244321}">
                <p14:modId xmlns:p14="http://schemas.microsoft.com/office/powerpoint/2010/main" val="655968062"/>
              </p:ext>
            </p:extLst>
          </p:nvPr>
        </p:nvGraphicFramePr>
        <p:xfrm>
          <a:off x="1975483" y="2647442"/>
          <a:ext cx="5386705" cy="1329521"/>
        </p:xfrm>
        <a:graphic>
          <a:graphicData uri="http://schemas.openxmlformats.org/drawingml/2006/table">
            <a:tbl>
              <a:tblPr/>
              <a:tblGrid>
                <a:gridCol w="1949754">
                  <a:extLst>
                    <a:ext uri="{9D8B030D-6E8A-4147-A177-3AD203B41FA5}">
                      <a16:colId xmlns:a16="http://schemas.microsoft.com/office/drawing/2014/main" val="3841908017"/>
                    </a:ext>
                  </a:extLst>
                </a:gridCol>
                <a:gridCol w="773314">
                  <a:extLst>
                    <a:ext uri="{9D8B030D-6E8A-4147-A177-3AD203B41FA5}">
                      <a16:colId xmlns:a16="http://schemas.microsoft.com/office/drawing/2014/main" val="2600078629"/>
                    </a:ext>
                  </a:extLst>
                </a:gridCol>
                <a:gridCol w="911038">
                  <a:extLst>
                    <a:ext uri="{9D8B030D-6E8A-4147-A177-3AD203B41FA5}">
                      <a16:colId xmlns:a16="http://schemas.microsoft.com/office/drawing/2014/main" val="668196177"/>
                    </a:ext>
                  </a:extLst>
                </a:gridCol>
                <a:gridCol w="990600">
                  <a:extLst>
                    <a:ext uri="{9D8B030D-6E8A-4147-A177-3AD203B41FA5}">
                      <a16:colId xmlns:a16="http://schemas.microsoft.com/office/drawing/2014/main" val="2424510942"/>
                    </a:ext>
                  </a:extLst>
                </a:gridCol>
                <a:gridCol w="761999">
                  <a:extLst>
                    <a:ext uri="{9D8B030D-6E8A-4147-A177-3AD203B41FA5}">
                      <a16:colId xmlns:a16="http://schemas.microsoft.com/office/drawing/2014/main" val="2559080015"/>
                    </a:ext>
                  </a:extLst>
                </a:gridCol>
              </a:tblGrid>
              <a:tr h="177080">
                <a:tc>
                  <a:txBody>
                    <a:bodyPr/>
                    <a:lstStyle/>
                    <a:p>
                      <a:pPr algn="ctr" fontAlgn="b"/>
                      <a:r>
                        <a:rPr lang="es-PE" sz="1600" b="1" i="0" u="none" strike="noStrike">
                          <a:solidFill>
                            <a:srgbClr val="000000"/>
                          </a:solidFill>
                          <a:effectLst/>
                          <a:latin typeface="Calibri" panose="020F0502020204030204" pitchFamily="34" charset="0"/>
                        </a:rPr>
                        <a:t>Fuente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1" i="0" u="none" strike="noStrike" dirty="0">
                          <a:solidFill>
                            <a:srgbClr val="000000"/>
                          </a:solidFill>
                          <a:effectLst/>
                          <a:latin typeface="Calibri" panose="020F0502020204030204" pitchFamily="34" charset="0"/>
                        </a:rPr>
                        <a:t>GL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1" i="0" u="none" strike="noStrike">
                          <a:solidFill>
                            <a:srgbClr val="000000"/>
                          </a:solidFill>
                          <a:effectLst/>
                          <a:latin typeface="Calibri" panose="020F0502020204030204" pitchFamily="34" charset="0"/>
                        </a:rPr>
                        <a:t>SC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1" i="0" u="none" strike="noStrike">
                          <a:solidFill>
                            <a:srgbClr val="000000"/>
                          </a:solidFill>
                          <a:effectLst/>
                          <a:latin typeface="Calibri" panose="020F0502020204030204" pitchFamily="34" charset="0"/>
                        </a:rPr>
                        <a:t>CM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1" i="0" u="none" strike="noStrike">
                          <a:solidFill>
                            <a:srgbClr val="000000"/>
                          </a:solidFill>
                          <a:effectLst/>
                          <a:latin typeface="Calibri" panose="020F0502020204030204" pitchFamily="34" charset="0"/>
                        </a:rPr>
                        <a:t>Fcal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930338"/>
                  </a:ext>
                </a:extLst>
              </a:tr>
              <a:tr h="177080">
                <a:tc>
                  <a:txBody>
                    <a:bodyPr/>
                    <a:lstStyle/>
                    <a:p>
                      <a:pPr algn="l" fontAlgn="b"/>
                      <a:r>
                        <a:rPr lang="es-PE" sz="1600" b="1" i="0" u="none" strike="noStrike">
                          <a:solidFill>
                            <a:srgbClr val="000000"/>
                          </a:solidFill>
                          <a:effectLst/>
                          <a:latin typeface="Calibri" panose="020F0502020204030204" pitchFamily="34" charset="0"/>
                        </a:rPr>
                        <a:t>Marca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28.8889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669167"/>
                  </a:ext>
                </a:extLst>
              </a:tr>
              <a:tr h="354161">
                <a:tc>
                  <a:txBody>
                    <a:bodyPr/>
                    <a:lstStyle/>
                    <a:p>
                      <a:pPr algn="l" fontAlgn="b"/>
                      <a:r>
                        <a:rPr lang="es-PE" sz="1600" b="1" i="0" u="none" strike="noStrike">
                          <a:solidFill>
                            <a:srgbClr val="000000"/>
                          </a:solidFill>
                          <a:effectLst/>
                          <a:latin typeface="Calibri" panose="020F0502020204030204" pitchFamily="34" charset="0"/>
                        </a:rPr>
                        <a:t>Sistema operativo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80.167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540145"/>
                  </a:ext>
                </a:extLst>
              </a:tr>
              <a:tr h="177080">
                <a:tc>
                  <a:txBody>
                    <a:bodyPr/>
                    <a:lstStyle/>
                    <a:p>
                      <a:pPr algn="l" fontAlgn="b"/>
                      <a:r>
                        <a:rPr lang="es-PE" sz="1600" b="1" i="0" u="none" strike="noStrike">
                          <a:solidFill>
                            <a:srgbClr val="000000"/>
                          </a:solidFill>
                          <a:effectLst/>
                          <a:latin typeface="Calibri" panose="020F0502020204030204" pitchFamily="34" charset="0"/>
                        </a:rPr>
                        <a:t>Error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1.833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875330"/>
                  </a:ext>
                </a:extLst>
              </a:tr>
              <a:tr h="177080">
                <a:tc>
                  <a:txBody>
                    <a:bodyPr/>
                    <a:lstStyle/>
                    <a:p>
                      <a:pPr algn="l" fontAlgn="b"/>
                      <a:r>
                        <a:rPr lang="es-PE" sz="16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168.667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16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599592"/>
                  </a:ext>
                </a:extLst>
              </a:tr>
            </a:tbl>
          </a:graphicData>
        </a:graphic>
      </p:graphicFrame>
      <p:sp>
        <p:nvSpPr>
          <p:cNvPr id="8" name="object 3">
            <a:extLst>
              <a:ext uri="{FF2B5EF4-FFF2-40B4-BE49-F238E27FC236}">
                <a16:creationId xmlns:a16="http://schemas.microsoft.com/office/drawing/2014/main" id="{C6B23EAE-E65B-4503-9E23-54A97537BA86}"/>
              </a:ext>
            </a:extLst>
          </p:cNvPr>
          <p:cNvSpPr txBox="1"/>
          <p:nvPr/>
        </p:nvSpPr>
        <p:spPr>
          <a:xfrm>
            <a:off x="762000" y="4480547"/>
            <a:ext cx="7070725" cy="501740"/>
          </a:xfrm>
          <a:prstGeom prst="rect">
            <a:avLst/>
          </a:prstGeom>
        </p:spPr>
        <p:txBody>
          <a:bodyPr vert="horz" wrap="square" lIns="0" tIns="39370" rIns="0" bIns="0" rtlCol="0">
            <a:spAutoFit/>
          </a:bodyPr>
          <a:lstStyle/>
          <a:p>
            <a:pPr marL="213360" marR="5080" indent="-201295" algn="just">
              <a:lnSpc>
                <a:spcPts val="1839"/>
              </a:lnSpc>
              <a:spcBef>
                <a:spcPts val="590"/>
              </a:spcBef>
              <a:buAutoNum type="alphaLcPeriod" startAt="3"/>
              <a:tabLst>
                <a:tab pos="213995" algn="l"/>
              </a:tabLst>
            </a:pPr>
            <a:r>
              <a:rPr sz="1700" dirty="0">
                <a:latin typeface="Palatino Linotype"/>
                <a:cs typeface="Palatino Linotype"/>
              </a:rPr>
              <a:t>El </a:t>
            </a:r>
            <a:r>
              <a:rPr sz="1700" spc="-10" dirty="0" err="1">
                <a:latin typeface="Palatino Linotype"/>
                <a:cs typeface="Palatino Linotype"/>
              </a:rPr>
              <a:t>ingeniero</a:t>
            </a:r>
            <a:r>
              <a:rPr sz="1700" spc="-10" dirty="0">
                <a:latin typeface="Palatino Linotype"/>
                <a:cs typeface="Palatino Linotype"/>
              </a:rPr>
              <a:t> </a:t>
            </a:r>
            <a:r>
              <a:rPr lang="es-ES" sz="1700" spc="-10" dirty="0">
                <a:latin typeface="Palatino Linotype"/>
                <a:cs typeface="Palatino Linotype"/>
              </a:rPr>
              <a:t>de sistemas</a:t>
            </a:r>
            <a:r>
              <a:rPr sz="1700" spc="-10" dirty="0">
                <a:latin typeface="Palatino Linotype"/>
                <a:cs typeface="Palatino Linotype"/>
              </a:rPr>
              <a:t> </a:t>
            </a:r>
            <a:r>
              <a:rPr sz="1700" dirty="0">
                <a:latin typeface="Palatino Linotype"/>
                <a:cs typeface="Palatino Linotype"/>
              </a:rPr>
              <a:t>desea </a:t>
            </a:r>
            <a:r>
              <a:rPr sz="1700" spc="-5" dirty="0">
                <a:latin typeface="Palatino Linotype"/>
                <a:cs typeface="Palatino Linotype"/>
              </a:rPr>
              <a:t>realizar todas las </a:t>
            </a:r>
            <a:r>
              <a:rPr sz="1700" spc="-10" dirty="0">
                <a:latin typeface="Palatino Linotype"/>
                <a:cs typeface="Palatino Linotype"/>
              </a:rPr>
              <a:t>comparaciones posibles </a:t>
            </a:r>
            <a:r>
              <a:rPr sz="1700" spc="-5" dirty="0">
                <a:latin typeface="Palatino Linotype"/>
                <a:cs typeface="Palatino Linotype"/>
              </a:rPr>
              <a:t> </a:t>
            </a:r>
            <a:r>
              <a:rPr sz="1700" dirty="0">
                <a:latin typeface="Palatino Linotype"/>
                <a:cs typeface="Palatino Linotype"/>
              </a:rPr>
              <a:t>entre</a:t>
            </a:r>
            <a:r>
              <a:rPr sz="1700" spc="5" dirty="0">
                <a:latin typeface="Palatino Linotype"/>
                <a:cs typeface="Palatino Linotype"/>
              </a:rPr>
              <a:t> </a:t>
            </a:r>
            <a:r>
              <a:rPr sz="1700" dirty="0">
                <a:latin typeface="Palatino Linotype"/>
                <a:cs typeface="Palatino Linotype"/>
              </a:rPr>
              <a:t>las</a:t>
            </a:r>
            <a:r>
              <a:rPr sz="1700" spc="5" dirty="0">
                <a:latin typeface="Palatino Linotype"/>
                <a:cs typeface="Palatino Linotype"/>
              </a:rPr>
              <a:t> </a:t>
            </a:r>
            <a:r>
              <a:rPr lang="es-ES" sz="1700" spc="-5" dirty="0">
                <a:latin typeface="Palatino Linotype"/>
                <a:cs typeface="Palatino Linotype"/>
              </a:rPr>
              <a:t>marca</a:t>
            </a:r>
            <a:r>
              <a:rPr sz="1700" spc="-5" dirty="0">
                <a:latin typeface="Palatino Linotype"/>
                <a:cs typeface="Palatino Linotype"/>
              </a:rPr>
              <a:t>s</a:t>
            </a:r>
            <a:r>
              <a:rPr sz="1700" dirty="0">
                <a:latin typeface="Palatino Linotype"/>
                <a:cs typeface="Palatino Linotype"/>
              </a:rPr>
              <a:t> </a:t>
            </a:r>
            <a:r>
              <a:rPr sz="1700" spc="-5" dirty="0">
                <a:latin typeface="Palatino Linotype"/>
                <a:cs typeface="Palatino Linotype"/>
              </a:rPr>
              <a:t>empleadas,</a:t>
            </a:r>
            <a:r>
              <a:rPr sz="1700" dirty="0">
                <a:latin typeface="Palatino Linotype"/>
                <a:cs typeface="Palatino Linotype"/>
              </a:rPr>
              <a:t> </a:t>
            </a:r>
            <a:r>
              <a:rPr sz="1700" spc="-10" dirty="0">
                <a:latin typeface="Palatino Linotype"/>
                <a:cs typeface="Palatino Linotype"/>
              </a:rPr>
              <a:t>realice</a:t>
            </a:r>
            <a:r>
              <a:rPr sz="1700" spc="-5" dirty="0">
                <a:latin typeface="Palatino Linotype"/>
                <a:cs typeface="Palatino Linotype"/>
              </a:rPr>
              <a:t> la</a:t>
            </a:r>
            <a:r>
              <a:rPr sz="1700" dirty="0">
                <a:latin typeface="Palatino Linotype"/>
                <a:cs typeface="Palatino Linotype"/>
              </a:rPr>
              <a:t> </a:t>
            </a:r>
            <a:r>
              <a:rPr sz="1700" spc="-10" dirty="0">
                <a:latin typeface="Palatino Linotype"/>
                <a:cs typeface="Palatino Linotype"/>
              </a:rPr>
              <a:t>prueba</a:t>
            </a:r>
            <a:r>
              <a:rPr sz="1700" spc="-5" dirty="0">
                <a:latin typeface="Palatino Linotype"/>
                <a:cs typeface="Palatino Linotype"/>
              </a:rPr>
              <a:t> </a:t>
            </a:r>
            <a:r>
              <a:rPr sz="1700" spc="-10" dirty="0">
                <a:latin typeface="Palatino Linotype"/>
                <a:cs typeface="Palatino Linotype"/>
              </a:rPr>
              <a:t>estadística</a:t>
            </a:r>
            <a:r>
              <a:rPr sz="1700" spc="-5" dirty="0">
                <a:latin typeface="Palatino Linotype"/>
                <a:cs typeface="Palatino Linotype"/>
              </a:rPr>
              <a:t> </a:t>
            </a:r>
            <a:r>
              <a:rPr sz="1700" dirty="0">
                <a:latin typeface="Palatino Linotype"/>
                <a:cs typeface="Palatino Linotype"/>
              </a:rPr>
              <a:t>más </a:t>
            </a:r>
            <a:r>
              <a:rPr sz="1700" spc="-409" dirty="0">
                <a:latin typeface="Palatino Linotype"/>
                <a:cs typeface="Palatino Linotype"/>
              </a:rPr>
              <a:t> </a:t>
            </a:r>
            <a:r>
              <a:rPr sz="1700" dirty="0" err="1">
                <a:latin typeface="Palatino Linotype"/>
                <a:cs typeface="Palatino Linotype"/>
              </a:rPr>
              <a:t>adecuada</a:t>
            </a:r>
            <a:r>
              <a:rPr sz="1700" dirty="0">
                <a:latin typeface="Palatino Linotype"/>
                <a:cs typeface="Palatino Linotype"/>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567689"/>
            <a:ext cx="2473960" cy="513715"/>
          </a:xfrm>
          <a:prstGeom prst="rect">
            <a:avLst/>
          </a:prstGeom>
        </p:spPr>
        <p:txBody>
          <a:bodyPr vert="horz" wrap="square" lIns="0" tIns="13335" rIns="0" bIns="0" rtlCol="0">
            <a:spAutoFit/>
          </a:bodyPr>
          <a:lstStyle/>
          <a:p>
            <a:pPr marL="12700">
              <a:lnSpc>
                <a:spcPct val="100000"/>
              </a:lnSpc>
              <a:spcBef>
                <a:spcPts val="105"/>
              </a:spcBef>
            </a:pPr>
            <a:r>
              <a:rPr spc="170" dirty="0"/>
              <a:t>Referencias</a:t>
            </a: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685800" y="1336357"/>
            <a:ext cx="7494905" cy="3602396"/>
          </a:xfrm>
          <a:prstGeom prst="rect">
            <a:avLst/>
          </a:prstGeom>
        </p:spPr>
        <p:txBody>
          <a:bodyPr vert="horz" wrap="square" lIns="0" tIns="12065" rIns="0" bIns="0" rtlCol="0">
            <a:spAutoFit/>
          </a:bodyPr>
          <a:lstStyle/>
          <a:p>
            <a:pPr marL="12700">
              <a:lnSpc>
                <a:spcPts val="2370"/>
              </a:lnSpc>
              <a:spcBef>
                <a:spcPts val="95"/>
              </a:spcBef>
              <a:tabLst>
                <a:tab pos="286385" algn="l"/>
              </a:tabLst>
            </a:pPr>
            <a:r>
              <a:rPr sz="1650" dirty="0">
                <a:solidFill>
                  <a:srgbClr val="92C500"/>
                </a:solidFill>
                <a:latin typeface="Cambria Math"/>
                <a:cs typeface="Cambria Math"/>
              </a:rPr>
              <a:t>⦁	</a:t>
            </a:r>
            <a:r>
              <a:rPr sz="2200" spc="-5" dirty="0">
                <a:latin typeface="Cambria"/>
                <a:cs typeface="Cambria"/>
              </a:rPr>
              <a:t>R</a:t>
            </a:r>
            <a:r>
              <a:rPr sz="2200" spc="-210" dirty="0">
                <a:latin typeface="Cambria"/>
                <a:cs typeface="Cambria"/>
              </a:rPr>
              <a:t> </a:t>
            </a:r>
            <a:r>
              <a:rPr sz="2200" spc="-5" dirty="0">
                <a:latin typeface="Cambria"/>
                <a:cs typeface="Cambria"/>
              </a:rPr>
              <a:t>.</a:t>
            </a:r>
            <a:r>
              <a:rPr sz="2200" spc="-210" dirty="0">
                <a:latin typeface="Cambria"/>
                <a:cs typeface="Cambria"/>
              </a:rPr>
              <a:t> </a:t>
            </a:r>
            <a:r>
              <a:rPr sz="2200" spc="-5" dirty="0">
                <a:latin typeface="Cambria"/>
                <a:cs typeface="Cambria"/>
              </a:rPr>
              <a:t>G</a:t>
            </a:r>
            <a:r>
              <a:rPr sz="2200" spc="-210" dirty="0">
                <a:latin typeface="Cambria"/>
                <a:cs typeface="Cambria"/>
              </a:rPr>
              <a:t> </a:t>
            </a:r>
            <a:r>
              <a:rPr sz="2200" spc="-5" dirty="0">
                <a:latin typeface="Cambria"/>
                <a:cs typeface="Cambria"/>
              </a:rPr>
              <a:t>.</a:t>
            </a:r>
            <a:r>
              <a:rPr sz="2200" spc="-210" dirty="0">
                <a:latin typeface="Cambria"/>
                <a:cs typeface="Cambria"/>
              </a:rPr>
              <a:t> </a:t>
            </a:r>
            <a:r>
              <a:rPr sz="2200" spc="215" dirty="0">
                <a:latin typeface="Cambria"/>
                <a:cs typeface="Cambria"/>
              </a:rPr>
              <a:t>D</a:t>
            </a:r>
            <a:r>
              <a:rPr sz="2200" spc="-5" dirty="0">
                <a:latin typeface="Cambria"/>
                <a:cs typeface="Cambria"/>
              </a:rPr>
              <a:t>.</a:t>
            </a:r>
            <a:r>
              <a:rPr sz="2200" dirty="0">
                <a:latin typeface="Cambria"/>
                <a:cs typeface="Cambria"/>
              </a:rPr>
              <a:t> </a:t>
            </a:r>
            <a:r>
              <a:rPr sz="2200" spc="5" dirty="0">
                <a:latin typeface="Cambria"/>
                <a:cs typeface="Cambria"/>
              </a:rPr>
              <a:t> </a:t>
            </a:r>
            <a:r>
              <a:rPr sz="2200" spc="135" dirty="0">
                <a:latin typeface="Cambria"/>
                <a:cs typeface="Cambria"/>
              </a:rPr>
              <a:t>S</a:t>
            </a:r>
            <a:r>
              <a:rPr sz="2200" spc="110" dirty="0">
                <a:latin typeface="Cambria"/>
                <a:cs typeface="Cambria"/>
              </a:rPr>
              <a:t>t</a:t>
            </a:r>
            <a:r>
              <a:rPr sz="2200" spc="130" dirty="0">
                <a:latin typeface="Cambria"/>
                <a:cs typeface="Cambria"/>
              </a:rPr>
              <a:t>ee</a:t>
            </a:r>
            <a:r>
              <a:rPr sz="2200" spc="140" dirty="0">
                <a:latin typeface="Cambria"/>
                <a:cs typeface="Cambria"/>
              </a:rPr>
              <a:t>l</a:t>
            </a:r>
            <a:r>
              <a:rPr sz="2200" spc="-5" dirty="0">
                <a:latin typeface="Cambria"/>
                <a:cs typeface="Cambria"/>
              </a:rPr>
              <a:t>,</a:t>
            </a:r>
            <a:r>
              <a:rPr sz="2200" dirty="0">
                <a:latin typeface="Cambria"/>
                <a:cs typeface="Cambria"/>
              </a:rPr>
              <a:t> </a:t>
            </a:r>
            <a:r>
              <a:rPr sz="2200" spc="-75" dirty="0">
                <a:latin typeface="Cambria"/>
                <a:cs typeface="Cambria"/>
              </a:rPr>
              <a:t> </a:t>
            </a:r>
            <a:r>
              <a:rPr sz="2200" spc="-5" dirty="0">
                <a:latin typeface="Cambria"/>
                <a:cs typeface="Cambria"/>
              </a:rPr>
              <a:t>&amp;</a:t>
            </a:r>
            <a:r>
              <a:rPr sz="2200" dirty="0">
                <a:latin typeface="Cambria"/>
                <a:cs typeface="Cambria"/>
              </a:rPr>
              <a:t> </a:t>
            </a:r>
            <a:r>
              <a:rPr sz="2200" spc="-35" dirty="0">
                <a:latin typeface="Cambria"/>
                <a:cs typeface="Cambria"/>
              </a:rPr>
              <a:t> </a:t>
            </a:r>
            <a:r>
              <a:rPr sz="2200" spc="-110" dirty="0">
                <a:latin typeface="Cambria"/>
                <a:cs typeface="Cambria"/>
              </a:rPr>
              <a:t>T</a:t>
            </a:r>
            <a:r>
              <a:rPr sz="2200" spc="70" dirty="0">
                <a:latin typeface="Cambria"/>
                <a:cs typeface="Cambria"/>
              </a:rPr>
              <a:t>o</a:t>
            </a:r>
            <a:r>
              <a:rPr sz="2200" spc="80" dirty="0">
                <a:latin typeface="Cambria"/>
                <a:cs typeface="Cambria"/>
              </a:rPr>
              <a:t>rr</a:t>
            </a:r>
            <a:r>
              <a:rPr sz="2200" spc="75" dirty="0">
                <a:latin typeface="Cambria"/>
                <a:cs typeface="Cambria"/>
              </a:rPr>
              <a:t>i</a:t>
            </a:r>
            <a:r>
              <a:rPr sz="2200" spc="70" dirty="0">
                <a:latin typeface="Cambria"/>
                <a:cs typeface="Cambria"/>
              </a:rPr>
              <a:t>e</a:t>
            </a:r>
            <a:r>
              <a:rPr sz="2200" spc="-5" dirty="0">
                <a:latin typeface="Cambria"/>
                <a:cs typeface="Cambria"/>
              </a:rPr>
              <a:t>,</a:t>
            </a:r>
            <a:r>
              <a:rPr sz="2200" dirty="0">
                <a:latin typeface="Cambria"/>
                <a:cs typeface="Cambria"/>
              </a:rPr>
              <a:t> </a:t>
            </a:r>
            <a:r>
              <a:rPr sz="2200" spc="-190" dirty="0">
                <a:latin typeface="Cambria"/>
                <a:cs typeface="Cambria"/>
              </a:rPr>
              <a:t> </a:t>
            </a:r>
            <a:r>
              <a:rPr sz="2200" spc="160" dirty="0">
                <a:latin typeface="Cambria"/>
                <a:cs typeface="Cambria"/>
              </a:rPr>
              <a:t>J</a:t>
            </a:r>
            <a:r>
              <a:rPr sz="2200" spc="165" dirty="0">
                <a:latin typeface="Cambria"/>
                <a:cs typeface="Cambria"/>
              </a:rPr>
              <a:t>.H.</a:t>
            </a:r>
            <a:r>
              <a:rPr sz="2200" spc="160" dirty="0">
                <a:latin typeface="Cambria"/>
                <a:cs typeface="Cambria"/>
              </a:rPr>
              <a:t>(</a:t>
            </a:r>
            <a:r>
              <a:rPr sz="2200" spc="155" dirty="0">
                <a:latin typeface="Cambria"/>
                <a:cs typeface="Cambria"/>
              </a:rPr>
              <a:t>1985</a:t>
            </a:r>
            <a:r>
              <a:rPr sz="2200" spc="150" dirty="0">
                <a:latin typeface="Cambria"/>
                <a:cs typeface="Cambria"/>
              </a:rPr>
              <a:t>)</a:t>
            </a:r>
            <a:r>
              <a:rPr sz="2200" spc="-5" dirty="0">
                <a:latin typeface="Cambria"/>
                <a:cs typeface="Cambria"/>
              </a:rPr>
              <a:t>.</a:t>
            </a:r>
            <a:endParaRPr sz="2200" dirty="0">
              <a:latin typeface="Cambria"/>
              <a:cs typeface="Cambria"/>
            </a:endParaRPr>
          </a:p>
          <a:p>
            <a:pPr marL="286385">
              <a:lnSpc>
                <a:spcPts val="2250"/>
              </a:lnSpc>
            </a:pPr>
            <a:r>
              <a:rPr sz="2200" spc="114" dirty="0">
                <a:latin typeface="Cambria"/>
                <a:cs typeface="Cambria"/>
              </a:rPr>
              <a:t>Bioestadística</a:t>
            </a:r>
            <a:r>
              <a:rPr sz="2200" spc="430" dirty="0">
                <a:latin typeface="Cambria"/>
                <a:cs typeface="Cambria"/>
              </a:rPr>
              <a:t> </a:t>
            </a:r>
            <a:r>
              <a:rPr sz="2200" spc="90" dirty="0">
                <a:latin typeface="Cambria"/>
                <a:cs typeface="Cambria"/>
              </a:rPr>
              <a:t>Principios</a:t>
            </a:r>
            <a:r>
              <a:rPr sz="2200" spc="375" dirty="0">
                <a:latin typeface="Cambria"/>
                <a:cs typeface="Cambria"/>
              </a:rPr>
              <a:t> </a:t>
            </a:r>
            <a:r>
              <a:rPr sz="2200" spc="-5" dirty="0">
                <a:latin typeface="Cambria"/>
                <a:cs typeface="Cambria"/>
              </a:rPr>
              <a:t>y</a:t>
            </a:r>
            <a:r>
              <a:rPr sz="2200" spc="285" dirty="0">
                <a:latin typeface="Cambria"/>
                <a:cs typeface="Cambria"/>
              </a:rPr>
              <a:t> </a:t>
            </a:r>
            <a:r>
              <a:rPr sz="2200" spc="100" dirty="0">
                <a:latin typeface="Cambria"/>
                <a:cs typeface="Cambria"/>
              </a:rPr>
              <a:t>Procedimientos.</a:t>
            </a:r>
            <a:r>
              <a:rPr sz="2200" spc="470" dirty="0">
                <a:latin typeface="Cambria"/>
                <a:cs typeface="Cambria"/>
              </a:rPr>
              <a:t> </a:t>
            </a:r>
            <a:r>
              <a:rPr sz="2200" spc="130" dirty="0">
                <a:latin typeface="Cambria"/>
                <a:cs typeface="Cambria"/>
              </a:rPr>
              <a:t>McGraw</a:t>
            </a:r>
            <a:endParaRPr sz="2200" dirty="0">
              <a:latin typeface="Cambria"/>
              <a:cs typeface="Cambria"/>
            </a:endParaRPr>
          </a:p>
          <a:p>
            <a:pPr marL="286385">
              <a:lnSpc>
                <a:spcPts val="2520"/>
              </a:lnSpc>
            </a:pPr>
            <a:r>
              <a:rPr sz="2200" spc="100" dirty="0">
                <a:latin typeface="Cambria"/>
                <a:cs typeface="Cambria"/>
              </a:rPr>
              <a:t>Hill,</a:t>
            </a:r>
            <a:r>
              <a:rPr sz="2200" spc="340" dirty="0">
                <a:latin typeface="Cambria"/>
                <a:cs typeface="Cambria"/>
              </a:rPr>
              <a:t> </a:t>
            </a:r>
            <a:r>
              <a:rPr sz="2200" spc="40" dirty="0">
                <a:latin typeface="Cambria"/>
                <a:cs typeface="Cambria"/>
              </a:rPr>
              <a:t>ed</a:t>
            </a:r>
            <a:r>
              <a:rPr sz="2200" spc="325" dirty="0">
                <a:latin typeface="Cambria"/>
                <a:cs typeface="Cambria"/>
              </a:rPr>
              <a:t> </a:t>
            </a:r>
            <a:r>
              <a:rPr sz="2200" spc="114" dirty="0">
                <a:latin typeface="Cambria"/>
                <a:cs typeface="Cambria"/>
              </a:rPr>
              <a:t>Bogotá,</a:t>
            </a:r>
            <a:r>
              <a:rPr sz="2200" spc="370" dirty="0">
                <a:latin typeface="Cambria"/>
                <a:cs typeface="Cambria"/>
              </a:rPr>
              <a:t> </a:t>
            </a:r>
            <a:r>
              <a:rPr sz="2200" spc="130" dirty="0">
                <a:latin typeface="Cambria"/>
                <a:cs typeface="Cambria"/>
              </a:rPr>
              <a:t>Colombia.</a:t>
            </a:r>
            <a:endParaRPr sz="2200" dirty="0">
              <a:latin typeface="Cambria"/>
              <a:cs typeface="Cambria"/>
            </a:endParaRPr>
          </a:p>
          <a:p>
            <a:pPr marL="286385" marR="861694" indent="-274320">
              <a:lnSpc>
                <a:spcPct val="80000"/>
              </a:lnSpc>
              <a:spcBef>
                <a:spcPts val="600"/>
              </a:spcBef>
              <a:tabLst>
                <a:tab pos="286385" algn="l"/>
                <a:tab pos="2294255" algn="l"/>
                <a:tab pos="2510155" algn="l"/>
                <a:tab pos="2906395" algn="l"/>
              </a:tabLst>
            </a:pPr>
            <a:r>
              <a:rPr sz="1650" dirty="0">
                <a:solidFill>
                  <a:srgbClr val="92C500"/>
                </a:solidFill>
                <a:latin typeface="Cambria Math"/>
                <a:cs typeface="Cambria Math"/>
              </a:rPr>
              <a:t>⦁	</a:t>
            </a:r>
            <a:r>
              <a:rPr sz="2200" spc="85" dirty="0">
                <a:latin typeface="Cambria"/>
                <a:cs typeface="Cambria"/>
              </a:rPr>
              <a:t>Montgomery,</a:t>
            </a:r>
            <a:r>
              <a:rPr sz="2200" spc="340" dirty="0">
                <a:latin typeface="Cambria"/>
                <a:cs typeface="Cambria"/>
              </a:rPr>
              <a:t> </a:t>
            </a:r>
            <a:r>
              <a:rPr sz="2200" spc="105" dirty="0">
                <a:latin typeface="Cambria"/>
                <a:cs typeface="Cambria"/>
              </a:rPr>
              <a:t>D.	</a:t>
            </a:r>
            <a:r>
              <a:rPr sz="2200" spc="-5" dirty="0">
                <a:latin typeface="Cambria"/>
                <a:cs typeface="Cambria"/>
              </a:rPr>
              <a:t>C</a:t>
            </a:r>
            <a:r>
              <a:rPr sz="2200" spc="-170" dirty="0">
                <a:latin typeface="Cambria"/>
                <a:cs typeface="Cambria"/>
              </a:rPr>
              <a:t> </a:t>
            </a:r>
            <a:r>
              <a:rPr sz="2200" spc="-5" dirty="0">
                <a:latin typeface="Cambria"/>
                <a:cs typeface="Cambria"/>
              </a:rPr>
              <a:t>.	</a:t>
            </a:r>
            <a:r>
              <a:rPr sz="2200" spc="40" dirty="0">
                <a:latin typeface="Cambria"/>
                <a:cs typeface="Cambria"/>
              </a:rPr>
              <a:t>(2005).</a:t>
            </a:r>
            <a:r>
              <a:rPr sz="2200" spc="140" dirty="0">
                <a:latin typeface="Cambria"/>
                <a:cs typeface="Cambria"/>
              </a:rPr>
              <a:t> </a:t>
            </a:r>
            <a:r>
              <a:rPr sz="2200" spc="110" dirty="0">
                <a:latin typeface="Cambria"/>
                <a:cs typeface="Cambria"/>
              </a:rPr>
              <a:t>Diseño</a:t>
            </a:r>
            <a:r>
              <a:rPr sz="2200" spc="295" dirty="0">
                <a:latin typeface="Cambria"/>
                <a:cs typeface="Cambria"/>
              </a:rPr>
              <a:t> </a:t>
            </a:r>
            <a:r>
              <a:rPr sz="2200" spc="-5" dirty="0">
                <a:latin typeface="Cambria"/>
                <a:cs typeface="Cambria"/>
              </a:rPr>
              <a:t>y</a:t>
            </a:r>
            <a:r>
              <a:rPr sz="2200" spc="150" dirty="0">
                <a:latin typeface="Cambria"/>
                <a:cs typeface="Cambria"/>
              </a:rPr>
              <a:t> </a:t>
            </a:r>
            <a:r>
              <a:rPr sz="2200" spc="120" dirty="0">
                <a:latin typeface="Cambria"/>
                <a:cs typeface="Cambria"/>
              </a:rPr>
              <a:t>análisis</a:t>
            </a:r>
            <a:r>
              <a:rPr sz="2200" spc="280" dirty="0">
                <a:latin typeface="Cambria"/>
                <a:cs typeface="Cambria"/>
              </a:rPr>
              <a:t> </a:t>
            </a:r>
            <a:r>
              <a:rPr sz="2200" spc="45" dirty="0">
                <a:latin typeface="Cambria"/>
                <a:cs typeface="Cambria"/>
              </a:rPr>
              <a:t>de </a:t>
            </a:r>
            <a:r>
              <a:rPr sz="2200" spc="-470" dirty="0">
                <a:latin typeface="Cambria"/>
                <a:cs typeface="Cambria"/>
              </a:rPr>
              <a:t> </a:t>
            </a:r>
            <a:r>
              <a:rPr sz="2200" spc="90" dirty="0">
                <a:latin typeface="Cambria"/>
                <a:cs typeface="Cambria"/>
              </a:rPr>
              <a:t>experimentos	</a:t>
            </a:r>
            <a:r>
              <a:rPr sz="2200" spc="80" dirty="0">
                <a:latin typeface="Cambria"/>
                <a:cs typeface="Cambria"/>
              </a:rPr>
              <a:t>(2nd.</a:t>
            </a:r>
            <a:r>
              <a:rPr sz="2200" spc="345" dirty="0">
                <a:latin typeface="Cambria"/>
                <a:cs typeface="Cambria"/>
              </a:rPr>
              <a:t> </a:t>
            </a:r>
            <a:r>
              <a:rPr sz="2200" spc="80" dirty="0">
                <a:latin typeface="Cambria"/>
                <a:cs typeface="Cambria"/>
              </a:rPr>
              <a:t>Ed).</a:t>
            </a:r>
            <a:r>
              <a:rPr sz="2200" spc="350" dirty="0">
                <a:latin typeface="Cambria"/>
                <a:cs typeface="Cambria"/>
              </a:rPr>
              <a:t> </a:t>
            </a:r>
            <a:r>
              <a:rPr sz="2200" spc="90" dirty="0">
                <a:latin typeface="Cambria"/>
                <a:cs typeface="Cambria"/>
              </a:rPr>
              <a:t>México:</a:t>
            </a:r>
            <a:r>
              <a:rPr sz="2200" spc="400" dirty="0">
                <a:latin typeface="Cambria"/>
                <a:cs typeface="Cambria"/>
              </a:rPr>
              <a:t> </a:t>
            </a:r>
            <a:r>
              <a:rPr sz="2200" spc="140" dirty="0">
                <a:latin typeface="Cambria"/>
                <a:cs typeface="Cambria"/>
              </a:rPr>
              <a:t>Limusa</a:t>
            </a:r>
            <a:r>
              <a:rPr sz="2200" spc="390" dirty="0">
                <a:latin typeface="Cambria"/>
                <a:cs typeface="Cambria"/>
              </a:rPr>
              <a:t> </a:t>
            </a:r>
            <a:r>
              <a:rPr sz="2200" spc="40" dirty="0">
                <a:latin typeface="Cambria"/>
                <a:cs typeface="Cambria"/>
              </a:rPr>
              <a:t>Wiey.</a:t>
            </a:r>
            <a:endParaRPr sz="2200" dirty="0">
              <a:latin typeface="Cambria"/>
              <a:cs typeface="Cambria"/>
            </a:endParaRPr>
          </a:p>
          <a:p>
            <a:pPr marL="286385" marR="405130" indent="-274320">
              <a:lnSpc>
                <a:spcPct val="80000"/>
              </a:lnSpc>
              <a:spcBef>
                <a:spcPts val="600"/>
              </a:spcBef>
              <a:tabLst>
                <a:tab pos="286385" algn="l"/>
                <a:tab pos="2123440" algn="l"/>
                <a:tab pos="3361054" algn="l"/>
              </a:tabLst>
            </a:pPr>
            <a:r>
              <a:rPr sz="1650" dirty="0">
                <a:solidFill>
                  <a:srgbClr val="92C500"/>
                </a:solidFill>
                <a:latin typeface="Cambria Math"/>
                <a:cs typeface="Cambria Math"/>
              </a:rPr>
              <a:t>⦁	</a:t>
            </a:r>
            <a:r>
              <a:rPr sz="2200" spc="130" dirty="0">
                <a:latin typeface="Cambria"/>
                <a:cs typeface="Cambria"/>
              </a:rPr>
              <a:t>Kuehl,</a:t>
            </a:r>
            <a:r>
              <a:rPr sz="2200" spc="390" dirty="0">
                <a:latin typeface="Cambria"/>
                <a:cs typeface="Cambria"/>
              </a:rPr>
              <a:t> </a:t>
            </a:r>
            <a:r>
              <a:rPr sz="2200" spc="110" dirty="0">
                <a:latin typeface="Cambria"/>
                <a:cs typeface="Cambria"/>
              </a:rPr>
              <a:t>R.</a:t>
            </a:r>
            <a:r>
              <a:rPr sz="2200" spc="475" dirty="0">
                <a:latin typeface="Cambria"/>
                <a:cs typeface="Cambria"/>
              </a:rPr>
              <a:t> </a:t>
            </a:r>
            <a:r>
              <a:rPr sz="2200" spc="105" dirty="0">
                <a:latin typeface="Cambria"/>
                <a:cs typeface="Cambria"/>
              </a:rPr>
              <a:t>O.</a:t>
            </a:r>
            <a:r>
              <a:rPr sz="2200" spc="-220" dirty="0">
                <a:latin typeface="Cambria"/>
                <a:cs typeface="Cambria"/>
              </a:rPr>
              <a:t> </a:t>
            </a:r>
            <a:r>
              <a:rPr sz="2200" spc="-5" dirty="0">
                <a:latin typeface="Cambria"/>
                <a:cs typeface="Cambria"/>
              </a:rPr>
              <a:t>,	</a:t>
            </a:r>
            <a:r>
              <a:rPr sz="2200" spc="40" dirty="0">
                <a:latin typeface="Cambria"/>
                <a:cs typeface="Cambria"/>
              </a:rPr>
              <a:t>(2001). </a:t>
            </a:r>
            <a:r>
              <a:rPr sz="2200" spc="110" dirty="0">
                <a:latin typeface="Cambria"/>
                <a:cs typeface="Cambria"/>
              </a:rPr>
              <a:t>Diseño</a:t>
            </a:r>
            <a:r>
              <a:rPr sz="2200" spc="114" dirty="0">
                <a:latin typeface="Cambria"/>
                <a:cs typeface="Cambria"/>
              </a:rPr>
              <a:t> </a:t>
            </a:r>
            <a:r>
              <a:rPr sz="2200" spc="45" dirty="0">
                <a:latin typeface="Cambria"/>
                <a:cs typeface="Cambria"/>
              </a:rPr>
              <a:t>de</a:t>
            </a:r>
            <a:r>
              <a:rPr sz="2200" spc="50" dirty="0">
                <a:latin typeface="Cambria"/>
                <a:cs typeface="Cambria"/>
              </a:rPr>
              <a:t> </a:t>
            </a:r>
            <a:r>
              <a:rPr sz="2200" spc="90" dirty="0">
                <a:latin typeface="Cambria"/>
                <a:cs typeface="Cambria"/>
              </a:rPr>
              <a:t>experimentos: </a:t>
            </a:r>
            <a:r>
              <a:rPr sz="2200" spc="95" dirty="0">
                <a:latin typeface="Cambria"/>
                <a:cs typeface="Cambria"/>
              </a:rPr>
              <a:t> </a:t>
            </a:r>
            <a:r>
              <a:rPr sz="2200" spc="90" dirty="0">
                <a:latin typeface="Cambria"/>
                <a:cs typeface="Cambria"/>
              </a:rPr>
              <a:t>principios </a:t>
            </a:r>
            <a:r>
              <a:rPr sz="2200" spc="100" dirty="0">
                <a:latin typeface="Cambria"/>
                <a:cs typeface="Cambria"/>
              </a:rPr>
              <a:t>estadísticos</a:t>
            </a:r>
            <a:r>
              <a:rPr sz="2200" spc="105" dirty="0">
                <a:latin typeface="Cambria"/>
                <a:cs typeface="Cambria"/>
              </a:rPr>
              <a:t> </a:t>
            </a:r>
            <a:r>
              <a:rPr sz="2200" spc="90" dirty="0">
                <a:latin typeface="Cambria"/>
                <a:cs typeface="Cambria"/>
              </a:rPr>
              <a:t>para </a:t>
            </a:r>
            <a:r>
              <a:rPr sz="2200" spc="25" dirty="0">
                <a:latin typeface="Cambria"/>
                <a:cs typeface="Cambria"/>
              </a:rPr>
              <a:t>el</a:t>
            </a:r>
            <a:r>
              <a:rPr sz="2200" spc="30" dirty="0">
                <a:latin typeface="Cambria"/>
                <a:cs typeface="Cambria"/>
              </a:rPr>
              <a:t> </a:t>
            </a:r>
            <a:r>
              <a:rPr sz="2200" spc="85" dirty="0">
                <a:latin typeface="Cambria"/>
                <a:cs typeface="Cambria"/>
              </a:rPr>
              <a:t>diseño</a:t>
            </a:r>
            <a:r>
              <a:rPr sz="2200" spc="90" dirty="0">
                <a:latin typeface="Cambria"/>
                <a:cs typeface="Cambria"/>
              </a:rPr>
              <a:t> </a:t>
            </a:r>
            <a:r>
              <a:rPr sz="2200" spc="-5" dirty="0">
                <a:latin typeface="Cambria"/>
                <a:cs typeface="Cambria"/>
              </a:rPr>
              <a:t>y</a:t>
            </a:r>
            <a:r>
              <a:rPr sz="2200" dirty="0">
                <a:latin typeface="Cambria"/>
                <a:cs typeface="Cambria"/>
              </a:rPr>
              <a:t> </a:t>
            </a:r>
            <a:r>
              <a:rPr sz="2200" spc="120" dirty="0">
                <a:latin typeface="Cambria"/>
                <a:cs typeface="Cambria"/>
              </a:rPr>
              <a:t>análisis </a:t>
            </a:r>
            <a:r>
              <a:rPr sz="2200" spc="45" dirty="0">
                <a:latin typeface="Cambria"/>
                <a:cs typeface="Cambria"/>
              </a:rPr>
              <a:t>de </a:t>
            </a:r>
            <a:r>
              <a:rPr sz="2200" spc="-470" dirty="0">
                <a:latin typeface="Cambria"/>
                <a:cs typeface="Cambria"/>
              </a:rPr>
              <a:t> </a:t>
            </a:r>
            <a:r>
              <a:rPr sz="2200" spc="95" dirty="0">
                <a:latin typeface="Cambria"/>
                <a:cs typeface="Cambria"/>
              </a:rPr>
              <a:t>investigaciones.</a:t>
            </a:r>
            <a:r>
              <a:rPr sz="2200" spc="100" dirty="0">
                <a:latin typeface="Cambria"/>
                <a:cs typeface="Cambria"/>
              </a:rPr>
              <a:t> </a:t>
            </a:r>
            <a:r>
              <a:rPr sz="2200" spc="55" dirty="0">
                <a:latin typeface="Cambria"/>
                <a:cs typeface="Cambria"/>
              </a:rPr>
              <a:t>(2nd </a:t>
            </a:r>
            <a:r>
              <a:rPr sz="2200" spc="80" dirty="0">
                <a:latin typeface="Cambria"/>
                <a:cs typeface="Cambria"/>
              </a:rPr>
              <a:t>Ed).</a:t>
            </a:r>
            <a:r>
              <a:rPr sz="2200" spc="85" dirty="0">
                <a:latin typeface="Cambria"/>
                <a:cs typeface="Cambria"/>
              </a:rPr>
              <a:t> </a:t>
            </a:r>
            <a:r>
              <a:rPr sz="2200" spc="100" dirty="0">
                <a:latin typeface="Cambria"/>
                <a:cs typeface="Cambria"/>
              </a:rPr>
              <a:t>International</a:t>
            </a:r>
            <a:r>
              <a:rPr sz="2200" spc="105" dirty="0">
                <a:latin typeface="Cambria"/>
                <a:cs typeface="Cambria"/>
              </a:rPr>
              <a:t> </a:t>
            </a:r>
            <a:r>
              <a:rPr sz="2200" spc="114" dirty="0">
                <a:latin typeface="Cambria"/>
                <a:cs typeface="Cambria"/>
              </a:rPr>
              <a:t>Thomson </a:t>
            </a:r>
            <a:r>
              <a:rPr sz="2200" spc="120" dirty="0">
                <a:latin typeface="Cambria"/>
                <a:cs typeface="Cambria"/>
              </a:rPr>
              <a:t> </a:t>
            </a:r>
            <a:r>
              <a:rPr sz="2200" spc="100" dirty="0">
                <a:latin typeface="Cambria"/>
                <a:cs typeface="Cambria"/>
              </a:rPr>
              <a:t>Editores,</a:t>
            </a:r>
            <a:r>
              <a:rPr sz="2200" spc="400" dirty="0">
                <a:latin typeface="Cambria"/>
                <a:cs typeface="Cambria"/>
              </a:rPr>
              <a:t> </a:t>
            </a:r>
            <a:r>
              <a:rPr sz="2200" spc="-5" dirty="0">
                <a:latin typeface="Cambria"/>
                <a:cs typeface="Cambria"/>
              </a:rPr>
              <a:t>S</a:t>
            </a:r>
            <a:r>
              <a:rPr sz="2200" spc="-240" dirty="0">
                <a:latin typeface="Cambria"/>
                <a:cs typeface="Cambria"/>
              </a:rPr>
              <a:t> </a:t>
            </a:r>
            <a:r>
              <a:rPr sz="2200" spc="-5" dirty="0">
                <a:latin typeface="Cambria"/>
                <a:cs typeface="Cambria"/>
              </a:rPr>
              <a:t>.</a:t>
            </a:r>
            <a:r>
              <a:rPr sz="2200" spc="-235" dirty="0">
                <a:latin typeface="Cambria"/>
                <a:cs typeface="Cambria"/>
              </a:rPr>
              <a:t> </a:t>
            </a:r>
            <a:r>
              <a:rPr sz="2200" spc="114" dirty="0">
                <a:latin typeface="Cambria"/>
                <a:cs typeface="Cambria"/>
              </a:rPr>
              <a:t>A.</a:t>
            </a:r>
            <a:r>
              <a:rPr sz="2200" spc="455" dirty="0">
                <a:latin typeface="Cambria"/>
                <a:cs typeface="Cambria"/>
              </a:rPr>
              <a:t> </a:t>
            </a:r>
            <a:r>
              <a:rPr sz="2200" spc="45" dirty="0">
                <a:latin typeface="Cambria"/>
                <a:cs typeface="Cambria"/>
              </a:rPr>
              <a:t>de</a:t>
            </a:r>
            <a:r>
              <a:rPr sz="2200" spc="350" dirty="0">
                <a:latin typeface="Cambria"/>
                <a:cs typeface="Cambria"/>
              </a:rPr>
              <a:t> </a:t>
            </a:r>
            <a:r>
              <a:rPr sz="2200" spc="-5" dirty="0">
                <a:latin typeface="Cambria"/>
                <a:cs typeface="Cambria"/>
              </a:rPr>
              <a:t>C</a:t>
            </a:r>
            <a:r>
              <a:rPr sz="2200" spc="-220" dirty="0">
                <a:latin typeface="Cambria"/>
                <a:cs typeface="Cambria"/>
              </a:rPr>
              <a:t> </a:t>
            </a:r>
            <a:r>
              <a:rPr sz="2200" spc="-5" dirty="0">
                <a:latin typeface="Cambria"/>
                <a:cs typeface="Cambria"/>
              </a:rPr>
              <a:t>.</a:t>
            </a:r>
            <a:r>
              <a:rPr sz="2200" spc="-215" dirty="0">
                <a:latin typeface="Cambria"/>
                <a:cs typeface="Cambria"/>
              </a:rPr>
              <a:t> </a:t>
            </a:r>
            <a:r>
              <a:rPr sz="2200" spc="10" dirty="0">
                <a:latin typeface="Cambria"/>
                <a:cs typeface="Cambria"/>
              </a:rPr>
              <a:t>V.</a:t>
            </a:r>
            <a:r>
              <a:rPr sz="2200" spc="-215" dirty="0">
                <a:latin typeface="Cambria"/>
                <a:cs typeface="Cambria"/>
              </a:rPr>
              <a:t> </a:t>
            </a:r>
            <a:r>
              <a:rPr sz="2200" spc="-5" dirty="0">
                <a:latin typeface="Cambria"/>
                <a:cs typeface="Cambria"/>
              </a:rPr>
              <a:t>,	</a:t>
            </a:r>
            <a:r>
              <a:rPr sz="2200" spc="100" dirty="0">
                <a:latin typeface="Cambria"/>
                <a:cs typeface="Cambria"/>
              </a:rPr>
              <a:t>Mexico,</a:t>
            </a:r>
            <a:r>
              <a:rPr sz="2200" spc="455" dirty="0">
                <a:latin typeface="Cambria"/>
                <a:cs typeface="Cambria"/>
              </a:rPr>
              <a:t> </a:t>
            </a:r>
            <a:r>
              <a:rPr sz="2200" spc="80" dirty="0">
                <a:latin typeface="Cambria"/>
                <a:cs typeface="Cambria"/>
              </a:rPr>
              <a:t>DF.</a:t>
            </a:r>
            <a:endParaRPr sz="2200" dirty="0">
              <a:latin typeface="Cambria"/>
              <a:cs typeface="Cambria"/>
            </a:endParaRPr>
          </a:p>
          <a:p>
            <a:pPr marL="286385" marR="5080" indent="-274320">
              <a:lnSpc>
                <a:spcPct val="80000"/>
              </a:lnSpc>
              <a:spcBef>
                <a:spcPts val="600"/>
              </a:spcBef>
              <a:tabLst>
                <a:tab pos="286385" algn="l"/>
              </a:tabLst>
            </a:pPr>
            <a:r>
              <a:rPr sz="1650" dirty="0">
                <a:solidFill>
                  <a:srgbClr val="92C500"/>
                </a:solidFill>
                <a:latin typeface="Cambria Math"/>
                <a:cs typeface="Cambria Math"/>
              </a:rPr>
              <a:t>⦁	</a:t>
            </a:r>
            <a:r>
              <a:rPr sz="2200" spc="105" dirty="0">
                <a:latin typeface="Cambria"/>
                <a:cs typeface="Cambria"/>
              </a:rPr>
              <a:t>Ramsey,</a:t>
            </a:r>
            <a:r>
              <a:rPr sz="2200" spc="440" dirty="0">
                <a:latin typeface="Cambria"/>
                <a:cs typeface="Cambria"/>
              </a:rPr>
              <a:t> </a:t>
            </a:r>
            <a:r>
              <a:rPr sz="2200" dirty="0">
                <a:latin typeface="Cambria"/>
                <a:cs typeface="Cambria"/>
              </a:rPr>
              <a:t>F.</a:t>
            </a:r>
            <a:r>
              <a:rPr sz="2200" spc="440" dirty="0">
                <a:latin typeface="Cambria"/>
                <a:cs typeface="Cambria"/>
              </a:rPr>
              <a:t> </a:t>
            </a:r>
            <a:r>
              <a:rPr sz="2200" spc="130" dirty="0">
                <a:latin typeface="Cambria"/>
                <a:cs typeface="Cambria"/>
              </a:rPr>
              <a:t>L.,</a:t>
            </a:r>
            <a:r>
              <a:rPr sz="2200" spc="420" dirty="0">
                <a:latin typeface="Cambria"/>
                <a:cs typeface="Cambria"/>
              </a:rPr>
              <a:t> </a:t>
            </a:r>
            <a:r>
              <a:rPr sz="2200" spc="-5" dirty="0">
                <a:latin typeface="Cambria"/>
                <a:cs typeface="Cambria"/>
              </a:rPr>
              <a:t>&amp;</a:t>
            </a:r>
            <a:r>
              <a:rPr sz="2200" spc="465" dirty="0">
                <a:latin typeface="Cambria"/>
                <a:cs typeface="Cambria"/>
              </a:rPr>
              <a:t> </a:t>
            </a:r>
            <a:r>
              <a:rPr sz="2200" spc="110" dirty="0">
                <a:latin typeface="Cambria"/>
                <a:cs typeface="Cambria"/>
              </a:rPr>
              <a:t>Schafer,</a:t>
            </a:r>
            <a:r>
              <a:rPr sz="2200" spc="385" dirty="0">
                <a:latin typeface="Cambria"/>
                <a:cs typeface="Cambria"/>
              </a:rPr>
              <a:t> </a:t>
            </a:r>
            <a:r>
              <a:rPr sz="2200" spc="110" dirty="0">
                <a:latin typeface="Cambria"/>
                <a:cs typeface="Cambria"/>
              </a:rPr>
              <a:t>D.</a:t>
            </a:r>
            <a:r>
              <a:rPr sz="2200" spc="484" dirty="0">
                <a:latin typeface="Cambria"/>
                <a:cs typeface="Cambria"/>
              </a:rPr>
              <a:t> </a:t>
            </a:r>
            <a:r>
              <a:rPr sz="2200" spc="-25" dirty="0">
                <a:latin typeface="Cambria"/>
                <a:cs typeface="Cambria"/>
              </a:rPr>
              <a:t>W.</a:t>
            </a:r>
            <a:r>
              <a:rPr sz="2200" spc="370" dirty="0">
                <a:latin typeface="Cambria"/>
                <a:cs typeface="Cambria"/>
              </a:rPr>
              <a:t> </a:t>
            </a:r>
            <a:r>
              <a:rPr sz="2200" spc="40" dirty="0">
                <a:latin typeface="Cambria"/>
                <a:cs typeface="Cambria"/>
              </a:rPr>
              <a:t>(2002).</a:t>
            </a:r>
            <a:r>
              <a:rPr sz="2200" spc="335" dirty="0">
                <a:latin typeface="Cambria"/>
                <a:cs typeface="Cambria"/>
              </a:rPr>
              <a:t> </a:t>
            </a:r>
            <a:r>
              <a:rPr sz="2200" spc="60" dirty="0">
                <a:latin typeface="Cambria"/>
                <a:cs typeface="Cambria"/>
              </a:rPr>
              <a:t>The</a:t>
            </a:r>
            <a:r>
              <a:rPr sz="2200" spc="365" dirty="0">
                <a:latin typeface="Cambria"/>
                <a:cs typeface="Cambria"/>
              </a:rPr>
              <a:t> </a:t>
            </a:r>
            <a:r>
              <a:rPr sz="2200" spc="105" dirty="0">
                <a:latin typeface="Cambria"/>
                <a:cs typeface="Cambria"/>
              </a:rPr>
              <a:t>statistical </a:t>
            </a:r>
            <a:r>
              <a:rPr sz="2200" spc="-465" dirty="0">
                <a:latin typeface="Cambria"/>
                <a:cs typeface="Cambria"/>
              </a:rPr>
              <a:t> </a:t>
            </a:r>
            <a:r>
              <a:rPr sz="2200" spc="114" dirty="0">
                <a:latin typeface="Cambria"/>
                <a:cs typeface="Cambria"/>
              </a:rPr>
              <a:t>sleuth:</a:t>
            </a:r>
            <a:r>
              <a:rPr sz="2200" spc="415" dirty="0">
                <a:latin typeface="Cambria"/>
                <a:cs typeface="Cambria"/>
              </a:rPr>
              <a:t> </a:t>
            </a:r>
            <a:r>
              <a:rPr sz="2200" spc="-5" dirty="0">
                <a:latin typeface="Cambria"/>
                <a:cs typeface="Cambria"/>
              </a:rPr>
              <a:t>A</a:t>
            </a:r>
            <a:r>
              <a:rPr sz="2200" spc="340" dirty="0">
                <a:latin typeface="Cambria"/>
                <a:cs typeface="Cambria"/>
              </a:rPr>
              <a:t> </a:t>
            </a:r>
            <a:r>
              <a:rPr sz="2200" spc="105" dirty="0">
                <a:latin typeface="Cambria"/>
                <a:cs typeface="Cambria"/>
              </a:rPr>
              <a:t>course</a:t>
            </a:r>
            <a:r>
              <a:rPr sz="2200" spc="425" dirty="0">
                <a:latin typeface="Cambria"/>
                <a:cs typeface="Cambria"/>
              </a:rPr>
              <a:t> </a:t>
            </a:r>
            <a:r>
              <a:rPr sz="2200" spc="60" dirty="0">
                <a:latin typeface="Cambria"/>
                <a:cs typeface="Cambria"/>
              </a:rPr>
              <a:t>in</a:t>
            </a:r>
            <a:r>
              <a:rPr sz="2200" spc="370" dirty="0">
                <a:latin typeface="Cambria"/>
                <a:cs typeface="Cambria"/>
              </a:rPr>
              <a:t> </a:t>
            </a:r>
            <a:r>
              <a:rPr sz="2200" spc="114" dirty="0">
                <a:latin typeface="Cambria"/>
                <a:cs typeface="Cambria"/>
              </a:rPr>
              <a:t>methods</a:t>
            </a:r>
            <a:r>
              <a:rPr sz="2200" spc="385" dirty="0">
                <a:latin typeface="Cambria"/>
                <a:cs typeface="Cambria"/>
              </a:rPr>
              <a:t> </a:t>
            </a:r>
            <a:r>
              <a:rPr sz="2200" spc="20" dirty="0">
                <a:latin typeface="Cambria"/>
                <a:cs typeface="Cambria"/>
              </a:rPr>
              <a:t>of</a:t>
            </a:r>
            <a:r>
              <a:rPr sz="2200" spc="265" dirty="0">
                <a:latin typeface="Cambria"/>
                <a:cs typeface="Cambria"/>
              </a:rPr>
              <a:t> </a:t>
            </a:r>
            <a:r>
              <a:rPr sz="2200" spc="100" dirty="0">
                <a:latin typeface="Cambria"/>
                <a:cs typeface="Cambria"/>
              </a:rPr>
              <a:t>data</a:t>
            </a:r>
            <a:r>
              <a:rPr sz="2200" spc="415" dirty="0">
                <a:latin typeface="Cambria"/>
                <a:cs typeface="Cambria"/>
              </a:rPr>
              <a:t> </a:t>
            </a:r>
            <a:r>
              <a:rPr sz="2200" spc="120" dirty="0">
                <a:latin typeface="Cambria"/>
                <a:cs typeface="Cambria"/>
              </a:rPr>
              <a:t>analysis.</a:t>
            </a:r>
            <a:endParaRPr sz="2200" dirty="0">
              <a:latin typeface="Cambria"/>
              <a:cs typeface="Cambria"/>
            </a:endParaRPr>
          </a:p>
          <a:p>
            <a:pPr marL="286385">
              <a:lnSpc>
                <a:spcPts val="2110"/>
              </a:lnSpc>
              <a:tabLst>
                <a:tab pos="4411345" algn="l"/>
              </a:tabLst>
            </a:pPr>
            <a:r>
              <a:rPr sz="2200" spc="105" dirty="0">
                <a:latin typeface="Cambria"/>
                <a:cs typeface="Cambria"/>
              </a:rPr>
              <a:t>Australia:</a:t>
            </a:r>
            <a:r>
              <a:rPr sz="2200" spc="434" dirty="0">
                <a:latin typeface="Cambria"/>
                <a:cs typeface="Cambria"/>
              </a:rPr>
              <a:t> </a:t>
            </a:r>
            <a:r>
              <a:rPr sz="2200" spc="145" dirty="0">
                <a:latin typeface="Cambria"/>
                <a:cs typeface="Cambria"/>
              </a:rPr>
              <a:t>Duxbury/Thomson	</a:t>
            </a:r>
            <a:r>
              <a:rPr sz="2200" spc="95" dirty="0">
                <a:latin typeface="Cambria"/>
                <a:cs typeface="Cambria"/>
              </a:rPr>
              <a:t>Learning</a:t>
            </a:r>
            <a:endParaRPr sz="22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353555"/>
            <a:ext cx="8229600" cy="0"/>
          </a:xfrm>
          <a:custGeom>
            <a:avLst/>
            <a:gdLst/>
            <a:ahLst/>
            <a:cxnLst/>
            <a:rect l="l" t="t" r="r" b="b"/>
            <a:pathLst>
              <a:path w="8229600">
                <a:moveTo>
                  <a:pt x="0" y="0"/>
                </a:moveTo>
                <a:lnTo>
                  <a:pt x="8229600" y="0"/>
                </a:lnTo>
              </a:path>
            </a:pathLst>
          </a:custGeom>
          <a:ln w="9525">
            <a:solidFill>
              <a:srgbClr val="6F685A"/>
            </a:solidFill>
            <a:prstDash val="sysDash"/>
          </a:ln>
        </p:spPr>
        <p:txBody>
          <a:bodyPr wrap="square" lIns="0" tIns="0" rIns="0" bIns="0" rtlCol="0"/>
          <a:lstStyle/>
          <a:p>
            <a:endParaRPr/>
          </a:p>
        </p:txBody>
      </p:sp>
      <p:sp>
        <p:nvSpPr>
          <p:cNvPr id="3" name="object 3"/>
          <p:cNvSpPr/>
          <p:nvPr/>
        </p:nvSpPr>
        <p:spPr>
          <a:xfrm>
            <a:off x="454151" y="6432803"/>
            <a:ext cx="120650" cy="190500"/>
          </a:xfrm>
          <a:custGeom>
            <a:avLst/>
            <a:gdLst/>
            <a:ahLst/>
            <a:cxnLst/>
            <a:rect l="l" t="t" r="r" b="b"/>
            <a:pathLst>
              <a:path w="120650" h="190500">
                <a:moveTo>
                  <a:pt x="0" y="0"/>
                </a:moveTo>
                <a:lnTo>
                  <a:pt x="0" y="190500"/>
                </a:lnTo>
                <a:lnTo>
                  <a:pt x="120142" y="95250"/>
                </a:lnTo>
                <a:lnTo>
                  <a:pt x="0" y="0"/>
                </a:lnTo>
                <a:close/>
              </a:path>
            </a:pathLst>
          </a:custGeom>
          <a:solidFill>
            <a:srgbClr val="6F685A"/>
          </a:solidFill>
        </p:spPr>
        <p:txBody>
          <a:bodyPr wrap="square" lIns="0" tIns="0" rIns="0" bIns="0" rtlCol="0"/>
          <a:lstStyle/>
          <a:p>
            <a:endParaRPr/>
          </a:p>
        </p:txBody>
      </p:sp>
      <p:grpSp>
        <p:nvGrpSpPr>
          <p:cNvPr id="4" name="object 4"/>
          <p:cNvGrpSpPr/>
          <p:nvPr/>
        </p:nvGrpSpPr>
        <p:grpSpPr>
          <a:xfrm>
            <a:off x="452437" y="496634"/>
            <a:ext cx="8239125" cy="690880"/>
            <a:chOff x="452437" y="496634"/>
            <a:chExt cx="8239125" cy="690880"/>
          </a:xfrm>
        </p:grpSpPr>
        <p:sp>
          <p:nvSpPr>
            <p:cNvPr id="5" name="object 5"/>
            <p:cNvSpPr/>
            <p:nvPr/>
          </p:nvSpPr>
          <p:spPr>
            <a:xfrm>
              <a:off x="457199" y="501396"/>
              <a:ext cx="182880" cy="685800"/>
            </a:xfrm>
            <a:custGeom>
              <a:avLst/>
              <a:gdLst/>
              <a:ahLst/>
              <a:cxnLst/>
              <a:rect l="l" t="t" r="r" b="b"/>
              <a:pathLst>
                <a:path w="182879" h="685800">
                  <a:moveTo>
                    <a:pt x="182879" y="0"/>
                  </a:moveTo>
                  <a:lnTo>
                    <a:pt x="0" y="0"/>
                  </a:lnTo>
                  <a:lnTo>
                    <a:pt x="0" y="685800"/>
                  </a:lnTo>
                  <a:lnTo>
                    <a:pt x="182879" y="685800"/>
                  </a:lnTo>
                  <a:lnTo>
                    <a:pt x="182879" y="0"/>
                  </a:lnTo>
                  <a:close/>
                </a:path>
              </a:pathLst>
            </a:custGeom>
            <a:solidFill>
              <a:srgbClr val="92C500"/>
            </a:solidFill>
          </p:spPr>
          <p:txBody>
            <a:bodyPr wrap="square" lIns="0" tIns="0" rIns="0" bIns="0" rtlCol="0"/>
            <a:lstStyle/>
            <a:p>
              <a:endParaRPr/>
            </a:p>
          </p:txBody>
        </p:sp>
        <p:sp>
          <p:nvSpPr>
            <p:cNvPr id="6" name="object 6"/>
            <p:cNvSpPr/>
            <p:nvPr/>
          </p:nvSpPr>
          <p:spPr>
            <a:xfrm>
              <a:off x="457199" y="501396"/>
              <a:ext cx="8229600" cy="673735"/>
            </a:xfrm>
            <a:custGeom>
              <a:avLst/>
              <a:gdLst/>
              <a:ahLst/>
              <a:cxnLst/>
              <a:rect l="l" t="t" r="r" b="b"/>
              <a:pathLst>
                <a:path w="8229600" h="673735">
                  <a:moveTo>
                    <a:pt x="0" y="673480"/>
                  </a:moveTo>
                  <a:lnTo>
                    <a:pt x="8229600" y="673480"/>
                  </a:lnTo>
                  <a:lnTo>
                    <a:pt x="8229600" y="0"/>
                  </a:lnTo>
                  <a:lnTo>
                    <a:pt x="0" y="0"/>
                  </a:lnTo>
                  <a:lnTo>
                    <a:pt x="0" y="673480"/>
                  </a:lnTo>
                  <a:close/>
                </a:path>
              </a:pathLst>
            </a:custGeom>
            <a:ln w="9523">
              <a:solidFill>
                <a:srgbClr val="92C500"/>
              </a:solidFill>
            </a:ln>
          </p:spPr>
          <p:txBody>
            <a:bodyPr wrap="square" lIns="0" tIns="0" rIns="0" bIns="0" rtlCol="0"/>
            <a:lstStyle/>
            <a:p>
              <a:endParaRPr/>
            </a:p>
          </p:txBody>
        </p:sp>
        <p:sp>
          <p:nvSpPr>
            <p:cNvPr id="7" name="object 7"/>
            <p:cNvSpPr/>
            <p:nvPr/>
          </p:nvSpPr>
          <p:spPr>
            <a:xfrm>
              <a:off x="640079" y="505968"/>
              <a:ext cx="8042275" cy="649605"/>
            </a:xfrm>
            <a:custGeom>
              <a:avLst/>
              <a:gdLst/>
              <a:ahLst/>
              <a:cxnLst/>
              <a:rect l="l" t="t" r="r" b="b"/>
              <a:pathLst>
                <a:path w="8042275" h="649605">
                  <a:moveTo>
                    <a:pt x="8042148" y="0"/>
                  </a:moveTo>
                  <a:lnTo>
                    <a:pt x="0" y="0"/>
                  </a:lnTo>
                  <a:lnTo>
                    <a:pt x="0" y="649224"/>
                  </a:lnTo>
                  <a:lnTo>
                    <a:pt x="8042148" y="649224"/>
                  </a:lnTo>
                  <a:lnTo>
                    <a:pt x="8042148" y="0"/>
                  </a:lnTo>
                  <a:close/>
                </a:path>
              </a:pathLst>
            </a:custGeom>
            <a:solidFill>
              <a:srgbClr val="CCEBFF">
                <a:alpha val="16076"/>
              </a:srgbClr>
            </a:solidFill>
          </p:spPr>
          <p:txBody>
            <a:bodyPr wrap="square" lIns="0" tIns="0" rIns="0" bIns="0" rtlCol="0"/>
            <a:lstStyle/>
            <a:p>
              <a:endParaRPr/>
            </a:p>
          </p:txBody>
        </p:sp>
      </p:grpSp>
      <p:sp>
        <p:nvSpPr>
          <p:cNvPr id="8" name="object 8"/>
          <p:cNvSpPr txBox="1">
            <a:spLocks noGrp="1"/>
          </p:cNvSpPr>
          <p:nvPr>
            <p:ph type="title"/>
          </p:nvPr>
        </p:nvSpPr>
        <p:spPr>
          <a:xfrm>
            <a:off x="640080" y="555116"/>
            <a:ext cx="8042275" cy="513715"/>
          </a:xfrm>
          <a:prstGeom prst="rect">
            <a:avLst/>
          </a:prstGeom>
        </p:spPr>
        <p:txBody>
          <a:bodyPr vert="horz" wrap="square" lIns="0" tIns="13335" rIns="0" bIns="0" rtlCol="0">
            <a:spAutoFit/>
          </a:bodyPr>
          <a:lstStyle/>
          <a:p>
            <a:pPr marL="2943225">
              <a:lnSpc>
                <a:spcPct val="100000"/>
              </a:lnSpc>
              <a:spcBef>
                <a:spcPts val="105"/>
              </a:spcBef>
              <a:tabLst>
                <a:tab pos="4895850" algn="l"/>
                <a:tab pos="5643880" algn="l"/>
                <a:tab pos="6334125" algn="l"/>
              </a:tabLst>
            </a:pPr>
            <a:r>
              <a:rPr spc="310" dirty="0"/>
              <a:t>LOGROS	</a:t>
            </a:r>
            <a:r>
              <a:rPr spc="175" dirty="0"/>
              <a:t>DE	</a:t>
            </a:r>
            <a:r>
              <a:rPr spc="125" dirty="0"/>
              <a:t>LA	</a:t>
            </a:r>
            <a:r>
              <a:rPr spc="285" dirty="0"/>
              <a:t>SESIÓN</a:t>
            </a:r>
          </a:p>
        </p:txBody>
      </p:sp>
      <p:pic>
        <p:nvPicPr>
          <p:cNvPr id="9" name="object 9"/>
          <p:cNvPicPr/>
          <p:nvPr/>
        </p:nvPicPr>
        <p:blipFill>
          <a:blip r:embed="rId2" cstate="print"/>
          <a:stretch>
            <a:fillRect/>
          </a:stretch>
        </p:blipFill>
        <p:spPr>
          <a:xfrm>
            <a:off x="463295" y="1568196"/>
            <a:ext cx="8378952" cy="1400555"/>
          </a:xfrm>
          <a:prstGeom prst="rect">
            <a:avLst/>
          </a:prstGeom>
        </p:spPr>
      </p:pic>
      <p:pic>
        <p:nvPicPr>
          <p:cNvPr id="10" name="object 10"/>
          <p:cNvPicPr/>
          <p:nvPr/>
        </p:nvPicPr>
        <p:blipFill>
          <a:blip r:embed="rId3" cstate="print"/>
          <a:stretch>
            <a:fillRect/>
          </a:stretch>
        </p:blipFill>
        <p:spPr>
          <a:xfrm>
            <a:off x="463295" y="3112007"/>
            <a:ext cx="8378952" cy="1408176"/>
          </a:xfrm>
          <a:prstGeom prst="rect">
            <a:avLst/>
          </a:prstGeom>
        </p:spPr>
      </p:pic>
      <p:pic>
        <p:nvPicPr>
          <p:cNvPr id="11" name="object 11"/>
          <p:cNvPicPr/>
          <p:nvPr/>
        </p:nvPicPr>
        <p:blipFill>
          <a:blip r:embed="rId4" cstate="print"/>
          <a:stretch>
            <a:fillRect/>
          </a:stretch>
        </p:blipFill>
        <p:spPr>
          <a:xfrm>
            <a:off x="463295" y="4593335"/>
            <a:ext cx="8378952" cy="1406652"/>
          </a:xfrm>
          <a:prstGeom prst="rect">
            <a:avLst/>
          </a:prstGeom>
        </p:spPr>
      </p:pic>
      <p:sp>
        <p:nvSpPr>
          <p:cNvPr id="12" name="object 12"/>
          <p:cNvSpPr txBox="1"/>
          <p:nvPr/>
        </p:nvSpPr>
        <p:spPr>
          <a:xfrm>
            <a:off x="681329" y="1833753"/>
            <a:ext cx="7959090" cy="3930650"/>
          </a:xfrm>
          <a:prstGeom prst="rect">
            <a:avLst/>
          </a:prstGeom>
        </p:spPr>
        <p:txBody>
          <a:bodyPr vert="horz" wrap="square" lIns="0" tIns="62230" rIns="0" bIns="0" rtlCol="0">
            <a:spAutoFit/>
          </a:bodyPr>
          <a:lstStyle/>
          <a:p>
            <a:pPr marL="12700" marR="5080" algn="just">
              <a:lnSpc>
                <a:spcPts val="2510"/>
              </a:lnSpc>
              <a:spcBef>
                <a:spcPts val="490"/>
              </a:spcBef>
            </a:pPr>
            <a:r>
              <a:rPr sz="2400" b="1" spc="-25" dirty="0">
                <a:solidFill>
                  <a:srgbClr val="FFFFFF"/>
                </a:solidFill>
                <a:latin typeface="Trebuchet MS"/>
                <a:cs typeface="Trebuchet MS"/>
              </a:rPr>
              <a:t>Identificar </a:t>
            </a:r>
            <a:r>
              <a:rPr sz="2400" b="1" spc="-20" dirty="0">
                <a:solidFill>
                  <a:srgbClr val="FFFFFF"/>
                </a:solidFill>
                <a:latin typeface="Trebuchet MS"/>
                <a:cs typeface="Trebuchet MS"/>
              </a:rPr>
              <a:t>si </a:t>
            </a:r>
            <a:r>
              <a:rPr sz="2400" b="1" spc="-35" dirty="0">
                <a:solidFill>
                  <a:srgbClr val="FFFFFF"/>
                </a:solidFill>
                <a:latin typeface="Trebuchet MS"/>
                <a:cs typeface="Trebuchet MS"/>
              </a:rPr>
              <a:t>existe </a:t>
            </a:r>
            <a:r>
              <a:rPr sz="2400" b="1" spc="-15" dirty="0">
                <a:solidFill>
                  <a:srgbClr val="FFFFFF"/>
                </a:solidFill>
                <a:latin typeface="Trebuchet MS"/>
                <a:cs typeface="Trebuchet MS"/>
              </a:rPr>
              <a:t>una </a:t>
            </a:r>
            <a:r>
              <a:rPr sz="2400" b="1" spc="-25" dirty="0">
                <a:solidFill>
                  <a:srgbClr val="FFFFFF"/>
                </a:solidFill>
                <a:latin typeface="Trebuchet MS"/>
                <a:cs typeface="Trebuchet MS"/>
              </a:rPr>
              <a:t>característica </a:t>
            </a:r>
            <a:r>
              <a:rPr sz="2400" b="1" dirty="0">
                <a:solidFill>
                  <a:srgbClr val="FFFFFF"/>
                </a:solidFill>
                <a:latin typeface="Trebuchet MS"/>
                <a:cs typeface="Trebuchet MS"/>
              </a:rPr>
              <a:t>o </a:t>
            </a:r>
            <a:r>
              <a:rPr sz="2400" b="1" spc="-15" dirty="0">
                <a:solidFill>
                  <a:srgbClr val="FFFFFF"/>
                </a:solidFill>
                <a:latin typeface="Trebuchet MS"/>
                <a:cs typeface="Trebuchet MS"/>
              </a:rPr>
              <a:t>factor bloque </a:t>
            </a:r>
            <a:r>
              <a:rPr sz="2400" b="1" spc="-10" dirty="0">
                <a:solidFill>
                  <a:srgbClr val="FFFFFF"/>
                </a:solidFill>
                <a:latin typeface="Trebuchet MS"/>
                <a:cs typeface="Trebuchet MS"/>
              </a:rPr>
              <a:t> para</a:t>
            </a:r>
            <a:r>
              <a:rPr sz="2400" b="1" spc="-70" dirty="0">
                <a:solidFill>
                  <a:srgbClr val="FFFFFF"/>
                </a:solidFill>
                <a:latin typeface="Trebuchet MS"/>
                <a:cs typeface="Trebuchet MS"/>
              </a:rPr>
              <a:t> </a:t>
            </a:r>
            <a:r>
              <a:rPr sz="2400" b="1" spc="5" dirty="0">
                <a:solidFill>
                  <a:srgbClr val="FFFFFF"/>
                </a:solidFill>
                <a:latin typeface="Trebuchet MS"/>
                <a:cs typeface="Trebuchet MS"/>
              </a:rPr>
              <a:t>agrupar</a:t>
            </a:r>
            <a:r>
              <a:rPr sz="2400" b="1" spc="-30" dirty="0">
                <a:solidFill>
                  <a:srgbClr val="FFFFFF"/>
                </a:solidFill>
                <a:latin typeface="Trebuchet MS"/>
                <a:cs typeface="Trebuchet MS"/>
              </a:rPr>
              <a:t> </a:t>
            </a:r>
            <a:r>
              <a:rPr sz="2400" b="1" spc="-25" dirty="0">
                <a:solidFill>
                  <a:srgbClr val="FFFFFF"/>
                </a:solidFill>
                <a:latin typeface="Trebuchet MS"/>
                <a:cs typeface="Trebuchet MS"/>
              </a:rPr>
              <a:t>las</a:t>
            </a:r>
            <a:r>
              <a:rPr sz="2400" b="1" spc="-85" dirty="0">
                <a:solidFill>
                  <a:srgbClr val="FFFFFF"/>
                </a:solidFill>
                <a:latin typeface="Trebuchet MS"/>
                <a:cs typeface="Trebuchet MS"/>
              </a:rPr>
              <a:t> </a:t>
            </a:r>
            <a:r>
              <a:rPr sz="2400" b="1" spc="-25" dirty="0">
                <a:solidFill>
                  <a:srgbClr val="FFFFFF"/>
                </a:solidFill>
                <a:latin typeface="Trebuchet MS"/>
                <a:cs typeface="Trebuchet MS"/>
              </a:rPr>
              <a:t>unidades</a:t>
            </a:r>
            <a:r>
              <a:rPr sz="2400" b="1" spc="-90" dirty="0">
                <a:solidFill>
                  <a:srgbClr val="FFFFFF"/>
                </a:solidFill>
                <a:latin typeface="Trebuchet MS"/>
                <a:cs typeface="Trebuchet MS"/>
              </a:rPr>
              <a:t> </a:t>
            </a:r>
            <a:r>
              <a:rPr sz="2400" b="1" spc="-35" dirty="0">
                <a:solidFill>
                  <a:srgbClr val="FFFFFF"/>
                </a:solidFill>
                <a:latin typeface="Trebuchet MS"/>
                <a:cs typeface="Trebuchet MS"/>
              </a:rPr>
              <a:t>experimentales.</a:t>
            </a:r>
            <a:endParaRPr sz="2400">
              <a:latin typeface="Trebuchet MS"/>
              <a:cs typeface="Trebuchet MS"/>
            </a:endParaRPr>
          </a:p>
          <a:p>
            <a:pPr>
              <a:lnSpc>
                <a:spcPct val="100000"/>
              </a:lnSpc>
            </a:pPr>
            <a:endParaRPr sz="2800">
              <a:latin typeface="Trebuchet MS"/>
              <a:cs typeface="Trebuchet MS"/>
            </a:endParaRPr>
          </a:p>
          <a:p>
            <a:pPr>
              <a:lnSpc>
                <a:spcPct val="100000"/>
              </a:lnSpc>
              <a:spcBef>
                <a:spcPts val="5"/>
              </a:spcBef>
            </a:pPr>
            <a:endParaRPr sz="2400">
              <a:latin typeface="Trebuchet MS"/>
              <a:cs typeface="Trebuchet MS"/>
            </a:endParaRPr>
          </a:p>
          <a:p>
            <a:pPr marL="12700" marR="6350" algn="just">
              <a:lnSpc>
                <a:spcPct val="86900"/>
              </a:lnSpc>
            </a:pPr>
            <a:r>
              <a:rPr sz="2400" b="1" spc="-10" dirty="0">
                <a:solidFill>
                  <a:srgbClr val="FFFFFF"/>
                </a:solidFill>
                <a:latin typeface="Trebuchet MS"/>
                <a:cs typeface="Trebuchet MS"/>
              </a:rPr>
              <a:t>Realizar </a:t>
            </a:r>
            <a:r>
              <a:rPr sz="2400" b="1" spc="-30" dirty="0">
                <a:solidFill>
                  <a:srgbClr val="FFFFFF"/>
                </a:solidFill>
                <a:latin typeface="Trebuchet MS"/>
                <a:cs typeface="Trebuchet MS"/>
              </a:rPr>
              <a:t>el </a:t>
            </a:r>
            <a:r>
              <a:rPr sz="2400" b="1" spc="-35" dirty="0">
                <a:solidFill>
                  <a:srgbClr val="FFFFFF"/>
                </a:solidFill>
                <a:latin typeface="Trebuchet MS"/>
                <a:cs typeface="Trebuchet MS"/>
              </a:rPr>
              <a:t>análisis </a:t>
            </a:r>
            <a:r>
              <a:rPr sz="2400" b="1" spc="-20" dirty="0">
                <a:solidFill>
                  <a:srgbClr val="FFFFFF"/>
                </a:solidFill>
                <a:latin typeface="Trebuchet MS"/>
                <a:cs typeface="Trebuchet MS"/>
              </a:rPr>
              <a:t>estadístico </a:t>
            </a:r>
            <a:r>
              <a:rPr sz="2400" b="1" spc="-15" dirty="0">
                <a:solidFill>
                  <a:srgbClr val="FFFFFF"/>
                </a:solidFill>
                <a:latin typeface="Trebuchet MS"/>
                <a:cs typeface="Trebuchet MS"/>
              </a:rPr>
              <a:t>de un </a:t>
            </a:r>
            <a:r>
              <a:rPr sz="2400" b="1" spc="-20" dirty="0">
                <a:solidFill>
                  <a:srgbClr val="FFFFFF"/>
                </a:solidFill>
                <a:latin typeface="Trebuchet MS"/>
                <a:cs typeface="Trebuchet MS"/>
              </a:rPr>
              <a:t>diseño en bloques </a:t>
            </a:r>
            <a:r>
              <a:rPr sz="2400" b="1" spc="-15" dirty="0">
                <a:solidFill>
                  <a:srgbClr val="FFFFFF"/>
                </a:solidFill>
                <a:latin typeface="Trebuchet MS"/>
                <a:cs typeface="Trebuchet MS"/>
              </a:rPr>
              <a:t> </a:t>
            </a:r>
            <a:r>
              <a:rPr sz="2400" b="1" spc="10" dirty="0">
                <a:solidFill>
                  <a:srgbClr val="FFFFFF"/>
                </a:solidFill>
                <a:latin typeface="Trebuchet MS"/>
                <a:cs typeface="Trebuchet MS"/>
              </a:rPr>
              <a:t>completamente</a:t>
            </a:r>
            <a:r>
              <a:rPr sz="2400" b="1" spc="745" dirty="0">
                <a:solidFill>
                  <a:srgbClr val="FFFFFF"/>
                </a:solidFill>
                <a:latin typeface="Trebuchet MS"/>
                <a:cs typeface="Trebuchet MS"/>
              </a:rPr>
              <a:t> </a:t>
            </a:r>
            <a:r>
              <a:rPr sz="2400" b="1" spc="-10" dirty="0">
                <a:solidFill>
                  <a:srgbClr val="FFFFFF"/>
                </a:solidFill>
                <a:latin typeface="Trebuchet MS"/>
                <a:cs typeface="Trebuchet MS"/>
              </a:rPr>
              <a:t>aleatorizado</a:t>
            </a:r>
            <a:r>
              <a:rPr sz="2400" b="1" spc="-5" dirty="0">
                <a:solidFill>
                  <a:srgbClr val="FFFFFF"/>
                </a:solidFill>
                <a:latin typeface="Trebuchet MS"/>
                <a:cs typeface="Trebuchet MS"/>
              </a:rPr>
              <a:t> </a:t>
            </a:r>
            <a:r>
              <a:rPr sz="2400" b="1" dirty="0">
                <a:solidFill>
                  <a:srgbClr val="FFFFFF"/>
                </a:solidFill>
                <a:latin typeface="Trebuchet MS"/>
                <a:cs typeface="Trebuchet MS"/>
              </a:rPr>
              <a:t>o</a:t>
            </a:r>
            <a:r>
              <a:rPr sz="2400" b="1" spc="5" dirty="0">
                <a:solidFill>
                  <a:srgbClr val="FFFFFF"/>
                </a:solidFill>
                <a:latin typeface="Trebuchet MS"/>
                <a:cs typeface="Trebuchet MS"/>
              </a:rPr>
              <a:t> </a:t>
            </a:r>
            <a:r>
              <a:rPr sz="2400" b="1" spc="15" dirty="0">
                <a:solidFill>
                  <a:srgbClr val="FFFFFF"/>
                </a:solidFill>
                <a:latin typeface="Trebuchet MS"/>
                <a:cs typeface="Trebuchet MS"/>
              </a:rPr>
              <a:t>completos</a:t>
            </a:r>
            <a:r>
              <a:rPr sz="2400" b="1" spc="20" dirty="0">
                <a:solidFill>
                  <a:srgbClr val="FFFFFF"/>
                </a:solidFill>
                <a:latin typeface="Trebuchet MS"/>
                <a:cs typeface="Trebuchet MS"/>
              </a:rPr>
              <a:t> </a:t>
            </a:r>
            <a:r>
              <a:rPr sz="2400" b="1" spc="-20" dirty="0">
                <a:solidFill>
                  <a:srgbClr val="FFFFFF"/>
                </a:solidFill>
                <a:latin typeface="Trebuchet MS"/>
                <a:cs typeface="Trebuchet MS"/>
              </a:rPr>
              <a:t>al</a:t>
            </a:r>
            <a:r>
              <a:rPr sz="2400" b="1" spc="-15" dirty="0">
                <a:solidFill>
                  <a:srgbClr val="FFFFFF"/>
                </a:solidFill>
                <a:latin typeface="Trebuchet MS"/>
                <a:cs typeface="Trebuchet MS"/>
              </a:rPr>
              <a:t> </a:t>
            </a:r>
            <a:r>
              <a:rPr sz="2400" b="1" spc="-5" dirty="0">
                <a:solidFill>
                  <a:srgbClr val="FFFFFF"/>
                </a:solidFill>
                <a:latin typeface="Trebuchet MS"/>
                <a:cs typeface="Trebuchet MS"/>
              </a:rPr>
              <a:t>azar </a:t>
            </a:r>
            <a:r>
              <a:rPr sz="2400" b="1" spc="-710" dirty="0">
                <a:solidFill>
                  <a:srgbClr val="FFFFFF"/>
                </a:solidFill>
                <a:latin typeface="Trebuchet MS"/>
                <a:cs typeface="Trebuchet MS"/>
              </a:rPr>
              <a:t> </a:t>
            </a:r>
            <a:r>
              <a:rPr sz="2400" b="1" spc="140" dirty="0">
                <a:solidFill>
                  <a:srgbClr val="FFFFFF"/>
                </a:solidFill>
                <a:latin typeface="Trebuchet MS"/>
                <a:cs typeface="Trebuchet MS"/>
              </a:rPr>
              <a:t>(DBCA).</a:t>
            </a:r>
            <a:endParaRPr sz="2400">
              <a:latin typeface="Trebuchet MS"/>
              <a:cs typeface="Trebuchet MS"/>
            </a:endParaRPr>
          </a:p>
          <a:p>
            <a:pPr>
              <a:lnSpc>
                <a:spcPct val="100000"/>
              </a:lnSpc>
              <a:spcBef>
                <a:spcPts val="45"/>
              </a:spcBef>
            </a:pPr>
            <a:endParaRPr sz="3650">
              <a:latin typeface="Trebuchet MS"/>
              <a:cs typeface="Trebuchet MS"/>
            </a:endParaRPr>
          </a:p>
          <a:p>
            <a:pPr marL="12700" marR="5080" algn="just">
              <a:lnSpc>
                <a:spcPts val="2510"/>
              </a:lnSpc>
            </a:pPr>
            <a:r>
              <a:rPr sz="2400" b="1" spc="25" dirty="0">
                <a:solidFill>
                  <a:srgbClr val="FFFFFF"/>
                </a:solidFill>
                <a:latin typeface="Trebuchet MS"/>
                <a:cs typeface="Trebuchet MS"/>
              </a:rPr>
              <a:t>Aplicar </a:t>
            </a:r>
            <a:r>
              <a:rPr sz="2400" b="1" dirty="0">
                <a:solidFill>
                  <a:srgbClr val="FFFFFF"/>
                </a:solidFill>
                <a:latin typeface="Trebuchet MS"/>
                <a:cs typeface="Trebuchet MS"/>
              </a:rPr>
              <a:t>los </a:t>
            </a:r>
            <a:r>
              <a:rPr sz="2400" b="1" spc="-5" dirty="0">
                <a:solidFill>
                  <a:srgbClr val="FFFFFF"/>
                </a:solidFill>
                <a:latin typeface="Trebuchet MS"/>
                <a:cs typeface="Trebuchet MS"/>
              </a:rPr>
              <a:t>procedimientos </a:t>
            </a:r>
            <a:r>
              <a:rPr sz="2400" b="1" spc="-15" dirty="0">
                <a:solidFill>
                  <a:srgbClr val="FFFFFF"/>
                </a:solidFill>
                <a:latin typeface="Trebuchet MS"/>
                <a:cs typeface="Trebuchet MS"/>
              </a:rPr>
              <a:t>de </a:t>
            </a:r>
            <a:r>
              <a:rPr sz="2400" b="1" dirty="0">
                <a:solidFill>
                  <a:srgbClr val="FFFFFF"/>
                </a:solidFill>
                <a:latin typeface="Trebuchet MS"/>
                <a:cs typeface="Trebuchet MS"/>
              </a:rPr>
              <a:t>comparaciones </a:t>
            </a:r>
            <a:r>
              <a:rPr sz="2400" b="1" spc="-10" dirty="0">
                <a:solidFill>
                  <a:srgbClr val="FFFFFF"/>
                </a:solidFill>
                <a:latin typeface="Trebuchet MS"/>
                <a:cs typeface="Trebuchet MS"/>
              </a:rPr>
              <a:t>múltiples </a:t>
            </a:r>
            <a:r>
              <a:rPr sz="2400" b="1" spc="-710" dirty="0">
                <a:solidFill>
                  <a:srgbClr val="FFFFFF"/>
                </a:solidFill>
                <a:latin typeface="Trebuchet MS"/>
                <a:cs typeface="Trebuchet MS"/>
              </a:rPr>
              <a:t> </a:t>
            </a:r>
            <a:r>
              <a:rPr sz="2400" b="1" dirty="0">
                <a:solidFill>
                  <a:srgbClr val="FFFFFF"/>
                </a:solidFill>
                <a:latin typeface="Trebuchet MS"/>
                <a:cs typeface="Trebuchet MS"/>
              </a:rPr>
              <a:t>y </a:t>
            </a:r>
            <a:r>
              <a:rPr sz="2400" b="1" spc="55" dirty="0">
                <a:solidFill>
                  <a:srgbClr val="FFFFFF"/>
                </a:solidFill>
                <a:latin typeface="Trebuchet MS"/>
                <a:cs typeface="Trebuchet MS"/>
              </a:rPr>
              <a:t>toma </a:t>
            </a:r>
            <a:r>
              <a:rPr sz="2400" b="1" spc="-15" dirty="0">
                <a:solidFill>
                  <a:srgbClr val="FFFFFF"/>
                </a:solidFill>
                <a:latin typeface="Trebuchet MS"/>
                <a:cs typeface="Trebuchet MS"/>
              </a:rPr>
              <a:t>de </a:t>
            </a:r>
            <a:r>
              <a:rPr sz="2400" b="1" spc="-25" dirty="0">
                <a:solidFill>
                  <a:srgbClr val="FFFFFF"/>
                </a:solidFill>
                <a:latin typeface="Trebuchet MS"/>
                <a:cs typeface="Trebuchet MS"/>
              </a:rPr>
              <a:t>decisiones </a:t>
            </a:r>
            <a:r>
              <a:rPr sz="2400" b="1" spc="-20" dirty="0">
                <a:solidFill>
                  <a:srgbClr val="FFFFFF"/>
                </a:solidFill>
                <a:latin typeface="Trebuchet MS"/>
                <a:cs typeface="Trebuchet MS"/>
              </a:rPr>
              <a:t>en la </a:t>
            </a:r>
            <a:r>
              <a:rPr sz="2400" b="1" spc="10" dirty="0">
                <a:solidFill>
                  <a:srgbClr val="FFFFFF"/>
                </a:solidFill>
                <a:latin typeface="Trebuchet MS"/>
                <a:cs typeface="Trebuchet MS"/>
              </a:rPr>
              <a:t>comparación </a:t>
            </a:r>
            <a:r>
              <a:rPr sz="2400" b="1" spc="-15" dirty="0">
                <a:solidFill>
                  <a:srgbClr val="FFFFFF"/>
                </a:solidFill>
                <a:latin typeface="Trebuchet MS"/>
                <a:cs typeface="Trebuchet MS"/>
              </a:rPr>
              <a:t>de </a:t>
            </a:r>
            <a:r>
              <a:rPr sz="2400" b="1" spc="15" dirty="0">
                <a:solidFill>
                  <a:srgbClr val="FFFFFF"/>
                </a:solidFill>
                <a:latin typeface="Trebuchet MS"/>
                <a:cs typeface="Trebuchet MS"/>
              </a:rPr>
              <a:t>grupos </a:t>
            </a:r>
            <a:r>
              <a:rPr sz="2400" b="1" spc="-30" dirty="0">
                <a:solidFill>
                  <a:srgbClr val="FFFFFF"/>
                </a:solidFill>
                <a:latin typeface="Trebuchet MS"/>
                <a:cs typeface="Trebuchet MS"/>
              </a:rPr>
              <a:t>de </a:t>
            </a:r>
            <a:r>
              <a:rPr sz="2400" b="1" spc="-25" dirty="0">
                <a:solidFill>
                  <a:srgbClr val="FFFFFF"/>
                </a:solidFill>
                <a:latin typeface="Trebuchet MS"/>
                <a:cs typeface="Trebuchet MS"/>
              </a:rPr>
              <a:t> </a:t>
            </a:r>
            <a:r>
              <a:rPr sz="2400" b="1" spc="-10" dirty="0">
                <a:solidFill>
                  <a:srgbClr val="FFFFFF"/>
                </a:solidFill>
                <a:latin typeface="Trebuchet MS"/>
                <a:cs typeface="Trebuchet MS"/>
              </a:rPr>
              <a:t>tratamientos.</a:t>
            </a:r>
            <a:endParaRPr sz="2400">
              <a:latin typeface="Trebuchet MS"/>
              <a:cs typeface="Trebuchet MS"/>
            </a:endParaRPr>
          </a:p>
        </p:txBody>
      </p:sp>
      <p:sp>
        <p:nvSpPr>
          <p:cNvPr id="13" name="object 13"/>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570738"/>
            <a:ext cx="2590165" cy="513715"/>
          </a:xfrm>
          <a:prstGeom prst="rect">
            <a:avLst/>
          </a:prstGeom>
        </p:spPr>
        <p:txBody>
          <a:bodyPr vert="horz" wrap="square" lIns="0" tIns="13335" rIns="0" bIns="0" rtlCol="0">
            <a:spAutoFit/>
          </a:bodyPr>
          <a:lstStyle/>
          <a:p>
            <a:pPr marL="12700">
              <a:lnSpc>
                <a:spcPct val="100000"/>
              </a:lnSpc>
              <a:spcBef>
                <a:spcPts val="105"/>
              </a:spcBef>
            </a:pPr>
            <a:r>
              <a:rPr spc="250" dirty="0">
                <a:solidFill>
                  <a:srgbClr val="74A30D"/>
                </a:solidFill>
              </a:rPr>
              <a:t>CONTENIDO</a:t>
            </a: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691997" y="2096211"/>
            <a:ext cx="6370955" cy="1739900"/>
          </a:xfrm>
          <a:prstGeom prst="rect">
            <a:avLst/>
          </a:prstGeom>
        </p:spPr>
        <p:txBody>
          <a:bodyPr vert="horz" wrap="square" lIns="0" tIns="12065" rIns="0" bIns="0" rtlCol="0">
            <a:spAutoFit/>
          </a:bodyPr>
          <a:lstStyle/>
          <a:p>
            <a:pPr marL="355600" marR="5080" indent="-342900">
              <a:lnSpc>
                <a:spcPct val="100000"/>
              </a:lnSpc>
              <a:spcBef>
                <a:spcPts val="95"/>
              </a:spcBef>
              <a:buFont typeface="Segoe UI Symbol"/>
              <a:buChar char="⮚"/>
              <a:tabLst>
                <a:tab pos="355600" algn="l"/>
                <a:tab pos="779145" algn="l"/>
                <a:tab pos="1655445" algn="l"/>
                <a:tab pos="2185670" algn="l"/>
                <a:tab pos="3679190" algn="l"/>
              </a:tabLst>
            </a:pPr>
            <a:r>
              <a:rPr sz="2800" spc="180" dirty="0">
                <a:latin typeface="Cambria"/>
                <a:cs typeface="Cambria"/>
              </a:rPr>
              <a:t>D</a:t>
            </a:r>
            <a:r>
              <a:rPr sz="2800" spc="185" dirty="0">
                <a:latin typeface="Cambria"/>
                <a:cs typeface="Cambria"/>
              </a:rPr>
              <a:t>i</a:t>
            </a:r>
            <a:r>
              <a:rPr sz="2800" spc="180" dirty="0">
                <a:latin typeface="Cambria"/>
                <a:cs typeface="Cambria"/>
              </a:rPr>
              <a:t>s</a:t>
            </a:r>
            <a:r>
              <a:rPr sz="2800" spc="185" dirty="0">
                <a:latin typeface="Cambria"/>
                <a:cs typeface="Cambria"/>
              </a:rPr>
              <a:t>e</a:t>
            </a:r>
            <a:r>
              <a:rPr sz="2800" spc="180" dirty="0">
                <a:latin typeface="Cambria"/>
                <a:cs typeface="Cambria"/>
              </a:rPr>
              <a:t>ñ</a:t>
            </a:r>
            <a:r>
              <a:rPr sz="2800" spc="-5" dirty="0">
                <a:latin typeface="Cambria"/>
                <a:cs typeface="Cambria"/>
              </a:rPr>
              <a:t>o</a:t>
            </a:r>
            <a:r>
              <a:rPr sz="2800" dirty="0">
                <a:latin typeface="Cambria"/>
                <a:cs typeface="Cambria"/>
              </a:rPr>
              <a:t>	</a:t>
            </a:r>
            <a:r>
              <a:rPr sz="2800" spc="175" dirty="0">
                <a:latin typeface="Cambria"/>
                <a:cs typeface="Cambria"/>
              </a:rPr>
              <a:t>e</a:t>
            </a:r>
            <a:r>
              <a:rPr sz="2800" spc="-5" dirty="0">
                <a:latin typeface="Cambria"/>
                <a:cs typeface="Cambria"/>
              </a:rPr>
              <a:t>n</a:t>
            </a:r>
            <a:r>
              <a:rPr sz="2800" dirty="0">
                <a:latin typeface="Cambria"/>
                <a:cs typeface="Cambria"/>
              </a:rPr>
              <a:t>	</a:t>
            </a:r>
            <a:r>
              <a:rPr sz="2800" spc="160" dirty="0">
                <a:latin typeface="Cambria"/>
                <a:cs typeface="Cambria"/>
              </a:rPr>
              <a:t>B</a:t>
            </a:r>
            <a:r>
              <a:rPr sz="2800" spc="165" dirty="0">
                <a:latin typeface="Cambria"/>
                <a:cs typeface="Cambria"/>
              </a:rPr>
              <a:t>l</a:t>
            </a:r>
            <a:r>
              <a:rPr sz="2800" spc="170" dirty="0">
                <a:latin typeface="Cambria"/>
                <a:cs typeface="Cambria"/>
              </a:rPr>
              <a:t>o</a:t>
            </a:r>
            <a:r>
              <a:rPr sz="2800" spc="165" dirty="0">
                <a:latin typeface="Cambria"/>
                <a:cs typeface="Cambria"/>
              </a:rPr>
              <a:t>q</a:t>
            </a:r>
            <a:r>
              <a:rPr sz="2800" spc="170" dirty="0">
                <a:latin typeface="Cambria"/>
                <a:cs typeface="Cambria"/>
              </a:rPr>
              <a:t>ue</a:t>
            </a:r>
            <a:r>
              <a:rPr sz="2800" spc="-5" dirty="0">
                <a:latin typeface="Cambria"/>
                <a:cs typeface="Cambria"/>
              </a:rPr>
              <a:t>s</a:t>
            </a:r>
            <a:r>
              <a:rPr sz="2800" dirty="0">
                <a:latin typeface="Cambria"/>
                <a:cs typeface="Cambria"/>
              </a:rPr>
              <a:t>	</a:t>
            </a:r>
            <a:r>
              <a:rPr sz="2800" spc="170" dirty="0">
                <a:latin typeface="Cambria"/>
                <a:cs typeface="Cambria"/>
              </a:rPr>
              <a:t>C</a:t>
            </a:r>
            <a:r>
              <a:rPr sz="2800" spc="175" dirty="0">
                <a:latin typeface="Cambria"/>
                <a:cs typeface="Cambria"/>
              </a:rPr>
              <a:t>o</a:t>
            </a:r>
            <a:r>
              <a:rPr sz="2800" spc="170" dirty="0">
                <a:latin typeface="Cambria"/>
                <a:cs typeface="Cambria"/>
              </a:rPr>
              <a:t>m</a:t>
            </a:r>
            <a:r>
              <a:rPr sz="2800" spc="175" dirty="0">
                <a:latin typeface="Cambria"/>
                <a:cs typeface="Cambria"/>
              </a:rPr>
              <a:t>p</a:t>
            </a:r>
            <a:r>
              <a:rPr sz="2800" spc="165" dirty="0">
                <a:latin typeface="Cambria"/>
                <a:cs typeface="Cambria"/>
              </a:rPr>
              <a:t>l</a:t>
            </a:r>
            <a:r>
              <a:rPr sz="2800" spc="175" dirty="0">
                <a:latin typeface="Cambria"/>
                <a:cs typeface="Cambria"/>
              </a:rPr>
              <a:t>eta</a:t>
            </a:r>
            <a:r>
              <a:rPr sz="2800" spc="170" dirty="0">
                <a:latin typeface="Cambria"/>
                <a:cs typeface="Cambria"/>
              </a:rPr>
              <a:t>m</a:t>
            </a:r>
            <a:r>
              <a:rPr sz="2800" spc="175" dirty="0">
                <a:latin typeface="Cambria"/>
                <a:cs typeface="Cambria"/>
              </a:rPr>
              <a:t>e</a:t>
            </a:r>
            <a:r>
              <a:rPr sz="2800" spc="170" dirty="0">
                <a:latin typeface="Cambria"/>
                <a:cs typeface="Cambria"/>
              </a:rPr>
              <a:t>n</a:t>
            </a:r>
            <a:r>
              <a:rPr sz="2800" spc="150" dirty="0">
                <a:latin typeface="Cambria"/>
                <a:cs typeface="Cambria"/>
              </a:rPr>
              <a:t>t</a:t>
            </a:r>
            <a:r>
              <a:rPr sz="2800" spc="-5" dirty="0">
                <a:latin typeface="Cambria"/>
                <a:cs typeface="Cambria"/>
              </a:rPr>
              <a:t>e  </a:t>
            </a:r>
            <a:r>
              <a:rPr sz="2800" spc="80" dirty="0">
                <a:latin typeface="Cambria"/>
                <a:cs typeface="Cambria"/>
              </a:rPr>
              <a:t>al	</a:t>
            </a:r>
            <a:r>
              <a:rPr sz="2800" spc="90" dirty="0">
                <a:latin typeface="Cambria"/>
                <a:cs typeface="Cambria"/>
              </a:rPr>
              <a:t>Azar	</a:t>
            </a:r>
            <a:r>
              <a:rPr sz="2800" spc="110" dirty="0">
                <a:latin typeface="Cambria"/>
                <a:cs typeface="Cambria"/>
              </a:rPr>
              <a:t>(DBCA)</a:t>
            </a:r>
            <a:endParaRPr sz="2800">
              <a:latin typeface="Cambria"/>
              <a:cs typeface="Cambria"/>
            </a:endParaRPr>
          </a:p>
          <a:p>
            <a:pPr>
              <a:lnSpc>
                <a:spcPct val="100000"/>
              </a:lnSpc>
              <a:spcBef>
                <a:spcPts val="25"/>
              </a:spcBef>
              <a:buFont typeface="Segoe UI Symbol"/>
              <a:buChar char="⮚"/>
            </a:pPr>
            <a:endParaRPr sz="2900">
              <a:latin typeface="Cambria"/>
              <a:cs typeface="Cambria"/>
            </a:endParaRPr>
          </a:p>
          <a:p>
            <a:pPr marL="355600" indent="-342900">
              <a:lnSpc>
                <a:spcPct val="100000"/>
              </a:lnSpc>
              <a:buFont typeface="Segoe UI Symbol"/>
              <a:buChar char="⮚"/>
              <a:tabLst>
                <a:tab pos="355600" algn="l"/>
                <a:tab pos="1873250" algn="l"/>
              </a:tabLst>
            </a:pPr>
            <a:r>
              <a:rPr sz="2800" spc="145" dirty="0">
                <a:latin typeface="Cambria"/>
                <a:cs typeface="Cambria"/>
              </a:rPr>
              <a:t>Pruebas	</a:t>
            </a:r>
            <a:r>
              <a:rPr sz="2800" spc="60" dirty="0">
                <a:latin typeface="Cambria"/>
                <a:cs typeface="Cambria"/>
              </a:rPr>
              <a:t>de</a:t>
            </a:r>
            <a:r>
              <a:rPr sz="2800" spc="345" dirty="0">
                <a:latin typeface="Cambria"/>
                <a:cs typeface="Cambria"/>
              </a:rPr>
              <a:t> </a:t>
            </a:r>
            <a:r>
              <a:rPr sz="2800" spc="150" dirty="0">
                <a:latin typeface="Cambria"/>
                <a:cs typeface="Cambria"/>
              </a:rPr>
              <a:t>comparación</a:t>
            </a:r>
            <a:endParaRPr sz="28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635" y="570738"/>
            <a:ext cx="3383915" cy="513715"/>
          </a:xfrm>
          <a:prstGeom prst="rect">
            <a:avLst/>
          </a:prstGeom>
        </p:spPr>
        <p:txBody>
          <a:bodyPr vert="horz" wrap="square" lIns="0" tIns="13335" rIns="0" bIns="0" rtlCol="0">
            <a:spAutoFit/>
          </a:bodyPr>
          <a:lstStyle/>
          <a:p>
            <a:pPr marL="12700">
              <a:lnSpc>
                <a:spcPct val="100000"/>
              </a:lnSpc>
              <a:spcBef>
                <a:spcPts val="105"/>
              </a:spcBef>
            </a:pPr>
            <a:r>
              <a:rPr spc="280" dirty="0">
                <a:solidFill>
                  <a:srgbClr val="74A30D"/>
                </a:solidFill>
              </a:rPr>
              <a:t>IN</a:t>
            </a:r>
            <a:r>
              <a:rPr spc="285" dirty="0">
                <a:solidFill>
                  <a:srgbClr val="74A30D"/>
                </a:solidFill>
              </a:rPr>
              <a:t>TR</a:t>
            </a:r>
            <a:r>
              <a:rPr spc="290" dirty="0">
                <a:solidFill>
                  <a:srgbClr val="74A30D"/>
                </a:solidFill>
              </a:rPr>
              <a:t>O</a:t>
            </a:r>
            <a:r>
              <a:rPr spc="280" dirty="0">
                <a:solidFill>
                  <a:srgbClr val="74A30D"/>
                </a:solidFill>
              </a:rPr>
              <a:t>D</a:t>
            </a:r>
            <a:r>
              <a:rPr spc="275" dirty="0">
                <a:solidFill>
                  <a:srgbClr val="74A30D"/>
                </a:solidFill>
              </a:rPr>
              <a:t>U</a:t>
            </a:r>
            <a:r>
              <a:rPr spc="280" dirty="0">
                <a:solidFill>
                  <a:srgbClr val="74A30D"/>
                </a:solidFill>
              </a:rPr>
              <a:t>CCI</a:t>
            </a:r>
            <a:r>
              <a:rPr spc="290" dirty="0">
                <a:solidFill>
                  <a:srgbClr val="74A30D"/>
                </a:solidFill>
              </a:rPr>
              <a:t>Ó</a:t>
            </a:r>
            <a:r>
              <a:rPr dirty="0">
                <a:solidFill>
                  <a:srgbClr val="74A30D"/>
                </a:solidFill>
              </a:rPr>
              <a:t>N</a:t>
            </a:r>
          </a:p>
        </p:txBody>
      </p:sp>
      <p:sp>
        <p:nvSpPr>
          <p:cNvPr id="4" name="object 4"/>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535635" y="1468323"/>
            <a:ext cx="7927975" cy="3680460"/>
          </a:xfrm>
          <a:prstGeom prst="rect">
            <a:avLst/>
          </a:prstGeom>
        </p:spPr>
        <p:txBody>
          <a:bodyPr vert="horz" wrap="square" lIns="0" tIns="45720" rIns="0" bIns="0" rtlCol="0">
            <a:spAutoFit/>
          </a:bodyPr>
          <a:lstStyle/>
          <a:p>
            <a:pPr marL="12700" marR="5080" algn="just">
              <a:lnSpc>
                <a:spcPct val="90000"/>
              </a:lnSpc>
              <a:spcBef>
                <a:spcPts val="360"/>
              </a:spcBef>
            </a:pPr>
            <a:r>
              <a:rPr sz="2200" spc="85" dirty="0">
                <a:latin typeface="Cambria"/>
                <a:cs typeface="Cambria"/>
              </a:rPr>
              <a:t>El</a:t>
            </a:r>
            <a:r>
              <a:rPr sz="2200" spc="90" dirty="0">
                <a:latin typeface="Cambria"/>
                <a:cs typeface="Cambria"/>
              </a:rPr>
              <a:t> </a:t>
            </a:r>
            <a:r>
              <a:rPr sz="2200" spc="120" dirty="0">
                <a:latin typeface="Cambria"/>
                <a:cs typeface="Cambria"/>
              </a:rPr>
              <a:t>Diseño </a:t>
            </a:r>
            <a:r>
              <a:rPr sz="2200" spc="65" dirty="0">
                <a:latin typeface="Cambria"/>
                <a:cs typeface="Cambria"/>
              </a:rPr>
              <a:t>en</a:t>
            </a:r>
            <a:r>
              <a:rPr sz="2200" spc="70" dirty="0">
                <a:latin typeface="Cambria"/>
                <a:cs typeface="Cambria"/>
              </a:rPr>
              <a:t> </a:t>
            </a:r>
            <a:r>
              <a:rPr sz="2200" spc="114" dirty="0">
                <a:latin typeface="Cambria"/>
                <a:cs typeface="Cambria"/>
              </a:rPr>
              <a:t>Bloques  </a:t>
            </a:r>
            <a:r>
              <a:rPr sz="2200" spc="125" dirty="0">
                <a:latin typeface="Cambria"/>
                <a:cs typeface="Cambria"/>
              </a:rPr>
              <a:t>Completamente </a:t>
            </a:r>
            <a:r>
              <a:rPr sz="2200" spc="60" dirty="0">
                <a:latin typeface="Cambria"/>
                <a:cs typeface="Cambria"/>
              </a:rPr>
              <a:t>al  </a:t>
            </a:r>
            <a:r>
              <a:rPr sz="2200" spc="75" dirty="0">
                <a:latin typeface="Cambria"/>
                <a:cs typeface="Cambria"/>
              </a:rPr>
              <a:t>Azar  </a:t>
            </a:r>
            <a:r>
              <a:rPr sz="2200" spc="90" dirty="0">
                <a:latin typeface="Cambria"/>
                <a:cs typeface="Cambria"/>
              </a:rPr>
              <a:t>(DBCA)  </a:t>
            </a:r>
            <a:r>
              <a:rPr sz="2200" spc="110" dirty="0">
                <a:latin typeface="Cambria"/>
                <a:cs typeface="Cambria"/>
              </a:rPr>
              <a:t>es </a:t>
            </a:r>
            <a:r>
              <a:rPr sz="2200" spc="114" dirty="0">
                <a:latin typeface="Cambria"/>
                <a:cs typeface="Cambria"/>
              </a:rPr>
              <a:t> un</a:t>
            </a:r>
            <a:r>
              <a:rPr sz="2200" spc="120" dirty="0">
                <a:latin typeface="Cambria"/>
                <a:cs typeface="Cambria"/>
              </a:rPr>
              <a:t> </a:t>
            </a:r>
            <a:r>
              <a:rPr sz="2200" spc="95" dirty="0">
                <a:latin typeface="Cambria"/>
                <a:cs typeface="Cambria"/>
              </a:rPr>
              <a:t>diseño</a:t>
            </a:r>
            <a:r>
              <a:rPr sz="2200" spc="100" dirty="0">
                <a:latin typeface="Cambria"/>
                <a:cs typeface="Cambria"/>
              </a:rPr>
              <a:t> </a:t>
            </a:r>
            <a:r>
              <a:rPr sz="2200" spc="85" dirty="0">
                <a:latin typeface="Cambria"/>
                <a:cs typeface="Cambria"/>
              </a:rPr>
              <a:t>que</a:t>
            </a:r>
            <a:r>
              <a:rPr sz="2200" spc="655" dirty="0">
                <a:latin typeface="Cambria"/>
                <a:cs typeface="Cambria"/>
              </a:rPr>
              <a:t> </a:t>
            </a:r>
            <a:r>
              <a:rPr sz="2200" spc="100" dirty="0">
                <a:latin typeface="Cambria"/>
                <a:cs typeface="Cambria"/>
              </a:rPr>
              <a:t>podemos</a:t>
            </a:r>
            <a:r>
              <a:rPr sz="2200" spc="105" dirty="0">
                <a:latin typeface="Cambria"/>
                <a:cs typeface="Cambria"/>
              </a:rPr>
              <a:t> </a:t>
            </a:r>
            <a:r>
              <a:rPr sz="2200" spc="130" dirty="0">
                <a:latin typeface="Cambria"/>
                <a:cs typeface="Cambria"/>
              </a:rPr>
              <a:t>usar</a:t>
            </a:r>
            <a:r>
              <a:rPr sz="2200" spc="135" dirty="0">
                <a:latin typeface="Cambria"/>
                <a:cs typeface="Cambria"/>
              </a:rPr>
              <a:t> </a:t>
            </a:r>
            <a:r>
              <a:rPr sz="2200" spc="140" dirty="0">
                <a:latin typeface="Cambria"/>
                <a:cs typeface="Cambria"/>
              </a:rPr>
              <a:t>cuando</a:t>
            </a:r>
            <a:r>
              <a:rPr sz="2200" spc="145" dirty="0">
                <a:latin typeface="Cambria"/>
                <a:cs typeface="Cambria"/>
              </a:rPr>
              <a:t> </a:t>
            </a:r>
            <a:r>
              <a:rPr sz="2200" spc="95" dirty="0">
                <a:latin typeface="Cambria"/>
                <a:cs typeface="Cambria"/>
              </a:rPr>
              <a:t>las</a:t>
            </a:r>
            <a:r>
              <a:rPr sz="2200" spc="100" dirty="0">
                <a:latin typeface="Cambria"/>
                <a:cs typeface="Cambria"/>
              </a:rPr>
              <a:t> </a:t>
            </a:r>
            <a:r>
              <a:rPr sz="2200" spc="135" dirty="0">
                <a:latin typeface="Cambria"/>
                <a:cs typeface="Cambria"/>
              </a:rPr>
              <a:t>unidades </a:t>
            </a:r>
            <a:r>
              <a:rPr sz="2200" spc="140" dirty="0">
                <a:latin typeface="Cambria"/>
                <a:cs typeface="Cambria"/>
              </a:rPr>
              <a:t> </a:t>
            </a:r>
            <a:r>
              <a:rPr sz="2200" spc="95" dirty="0">
                <a:latin typeface="Cambria"/>
                <a:cs typeface="Cambria"/>
              </a:rPr>
              <a:t>experimentales  </a:t>
            </a:r>
            <a:r>
              <a:rPr sz="2200" spc="65" dirty="0">
                <a:latin typeface="Cambria"/>
                <a:cs typeface="Cambria"/>
              </a:rPr>
              <a:t>no  </a:t>
            </a:r>
            <a:r>
              <a:rPr sz="2200" spc="105" dirty="0">
                <a:latin typeface="Cambria"/>
                <a:cs typeface="Cambria"/>
              </a:rPr>
              <a:t>son  </a:t>
            </a:r>
            <a:r>
              <a:rPr sz="2200" spc="135" dirty="0">
                <a:latin typeface="Cambria"/>
                <a:cs typeface="Cambria"/>
              </a:rPr>
              <a:t>homogéneas, </a:t>
            </a:r>
            <a:r>
              <a:rPr sz="2200" spc="750" dirty="0">
                <a:latin typeface="Cambria"/>
                <a:cs typeface="Cambria"/>
              </a:rPr>
              <a:t> </a:t>
            </a:r>
            <a:r>
              <a:rPr sz="2200" spc="65" dirty="0">
                <a:latin typeface="Cambria"/>
                <a:cs typeface="Cambria"/>
              </a:rPr>
              <a:t>en </a:t>
            </a:r>
            <a:r>
              <a:rPr sz="2200" spc="70" dirty="0">
                <a:latin typeface="Cambria"/>
                <a:cs typeface="Cambria"/>
              </a:rPr>
              <a:t> este </a:t>
            </a:r>
            <a:r>
              <a:rPr sz="2200" spc="75" dirty="0">
                <a:latin typeface="Cambria"/>
                <a:cs typeface="Cambria"/>
              </a:rPr>
              <a:t> </a:t>
            </a:r>
            <a:r>
              <a:rPr sz="2200" spc="100" dirty="0">
                <a:latin typeface="Cambria"/>
                <a:cs typeface="Cambria"/>
              </a:rPr>
              <a:t>diseño </a:t>
            </a:r>
            <a:r>
              <a:rPr sz="2200" spc="105" dirty="0">
                <a:latin typeface="Cambria"/>
                <a:cs typeface="Cambria"/>
              </a:rPr>
              <a:t> </a:t>
            </a:r>
            <a:r>
              <a:rPr sz="2200" spc="75" dirty="0">
                <a:latin typeface="Cambria"/>
                <a:cs typeface="Cambria"/>
              </a:rPr>
              <a:t>existe</a:t>
            </a:r>
            <a:r>
              <a:rPr sz="2200" spc="80" dirty="0">
                <a:latin typeface="Cambria"/>
                <a:cs typeface="Cambria"/>
              </a:rPr>
              <a:t> </a:t>
            </a:r>
            <a:r>
              <a:rPr sz="2200" spc="120" dirty="0">
                <a:latin typeface="Cambria"/>
                <a:cs typeface="Cambria"/>
              </a:rPr>
              <a:t>un</a:t>
            </a:r>
            <a:r>
              <a:rPr sz="2200" spc="125" dirty="0">
                <a:latin typeface="Cambria"/>
                <a:cs typeface="Cambria"/>
              </a:rPr>
              <a:t> </a:t>
            </a:r>
            <a:r>
              <a:rPr sz="2200" spc="70" dirty="0">
                <a:latin typeface="Cambria"/>
                <a:cs typeface="Cambria"/>
              </a:rPr>
              <a:t>factor</a:t>
            </a:r>
            <a:r>
              <a:rPr sz="2200" spc="75" dirty="0">
                <a:latin typeface="Cambria"/>
                <a:cs typeface="Cambria"/>
              </a:rPr>
              <a:t> </a:t>
            </a:r>
            <a:r>
              <a:rPr sz="2200" spc="85" dirty="0">
                <a:latin typeface="Cambria"/>
                <a:cs typeface="Cambria"/>
              </a:rPr>
              <a:t>que</a:t>
            </a:r>
            <a:r>
              <a:rPr sz="2200" spc="655" dirty="0">
                <a:latin typeface="Cambria"/>
                <a:cs typeface="Cambria"/>
              </a:rPr>
              <a:t> </a:t>
            </a:r>
            <a:r>
              <a:rPr sz="2200" spc="75" dirty="0">
                <a:latin typeface="Cambria"/>
                <a:cs typeface="Cambria"/>
              </a:rPr>
              <a:t>permite</a:t>
            </a:r>
            <a:r>
              <a:rPr sz="2200" spc="80" dirty="0">
                <a:latin typeface="Cambria"/>
                <a:cs typeface="Cambria"/>
              </a:rPr>
              <a:t> </a:t>
            </a:r>
            <a:r>
              <a:rPr sz="2200" spc="114" dirty="0">
                <a:latin typeface="Cambria"/>
                <a:cs typeface="Cambria"/>
              </a:rPr>
              <a:t>agrupar</a:t>
            </a:r>
            <a:r>
              <a:rPr sz="2200" spc="120" dirty="0">
                <a:latin typeface="Cambria"/>
                <a:cs typeface="Cambria"/>
              </a:rPr>
              <a:t> </a:t>
            </a:r>
            <a:r>
              <a:rPr sz="2200" spc="95" dirty="0">
                <a:latin typeface="Cambria"/>
                <a:cs typeface="Cambria"/>
              </a:rPr>
              <a:t>las</a:t>
            </a:r>
            <a:r>
              <a:rPr sz="2200" spc="100" dirty="0">
                <a:latin typeface="Cambria"/>
                <a:cs typeface="Cambria"/>
              </a:rPr>
              <a:t> </a:t>
            </a:r>
            <a:r>
              <a:rPr sz="2200" spc="135" dirty="0">
                <a:latin typeface="Cambria"/>
                <a:cs typeface="Cambria"/>
              </a:rPr>
              <a:t>unidades </a:t>
            </a:r>
            <a:r>
              <a:rPr sz="2200" spc="140" dirty="0">
                <a:latin typeface="Cambria"/>
                <a:cs typeface="Cambria"/>
              </a:rPr>
              <a:t> </a:t>
            </a:r>
            <a:r>
              <a:rPr sz="2200" spc="95" dirty="0">
                <a:latin typeface="Cambria"/>
                <a:cs typeface="Cambria"/>
              </a:rPr>
              <a:t>experimentales</a:t>
            </a:r>
            <a:r>
              <a:rPr sz="2200" spc="100" dirty="0">
                <a:latin typeface="Cambria"/>
                <a:cs typeface="Cambria"/>
              </a:rPr>
              <a:t> </a:t>
            </a:r>
            <a:r>
              <a:rPr sz="2200" spc="65" dirty="0">
                <a:latin typeface="Cambria"/>
                <a:cs typeface="Cambria"/>
              </a:rPr>
              <a:t>en</a:t>
            </a:r>
            <a:r>
              <a:rPr sz="2200" spc="70" dirty="0">
                <a:latin typeface="Cambria"/>
                <a:cs typeface="Cambria"/>
              </a:rPr>
              <a:t> </a:t>
            </a:r>
            <a:r>
              <a:rPr sz="2200" spc="100" dirty="0">
                <a:latin typeface="Cambria"/>
                <a:cs typeface="Cambria"/>
              </a:rPr>
              <a:t>bloques</a:t>
            </a:r>
            <a:r>
              <a:rPr sz="2200" spc="105" dirty="0">
                <a:latin typeface="Cambria"/>
                <a:cs typeface="Cambria"/>
              </a:rPr>
              <a:t> </a:t>
            </a:r>
            <a:r>
              <a:rPr sz="2200" spc="50" dirty="0">
                <a:latin typeface="Cambria"/>
                <a:cs typeface="Cambria"/>
              </a:rPr>
              <a:t>de  </a:t>
            </a:r>
            <a:r>
              <a:rPr sz="2200" spc="70" dirty="0">
                <a:latin typeface="Cambria"/>
                <a:cs typeface="Cambria"/>
              </a:rPr>
              <a:t>tal  </a:t>
            </a:r>
            <a:r>
              <a:rPr sz="2200" spc="75" dirty="0">
                <a:latin typeface="Cambria"/>
                <a:cs typeface="Cambria"/>
              </a:rPr>
              <a:t>forma  </a:t>
            </a:r>
            <a:r>
              <a:rPr sz="2200" spc="80" dirty="0">
                <a:latin typeface="Cambria"/>
                <a:cs typeface="Cambria"/>
              </a:rPr>
              <a:t>que  </a:t>
            </a:r>
            <a:r>
              <a:rPr sz="2200" spc="65" dirty="0">
                <a:latin typeface="Cambria"/>
                <a:cs typeface="Cambria"/>
              </a:rPr>
              <a:t>en </a:t>
            </a:r>
            <a:r>
              <a:rPr sz="2200" spc="70" dirty="0">
                <a:latin typeface="Cambria"/>
                <a:cs typeface="Cambria"/>
              </a:rPr>
              <a:t> </a:t>
            </a:r>
            <a:r>
              <a:rPr sz="2200" spc="130" dirty="0">
                <a:latin typeface="Cambria"/>
                <a:cs typeface="Cambria"/>
              </a:rPr>
              <a:t>cada </a:t>
            </a:r>
            <a:r>
              <a:rPr sz="2200" spc="135" dirty="0">
                <a:latin typeface="Cambria"/>
                <a:cs typeface="Cambria"/>
              </a:rPr>
              <a:t> </a:t>
            </a:r>
            <a:r>
              <a:rPr sz="2200" spc="85" dirty="0">
                <a:latin typeface="Cambria"/>
                <a:cs typeface="Cambria"/>
              </a:rPr>
              <a:t>bloque  </a:t>
            </a:r>
            <a:r>
              <a:rPr sz="2200" spc="95" dirty="0">
                <a:latin typeface="Cambria"/>
                <a:cs typeface="Cambria"/>
              </a:rPr>
              <a:t>las  </a:t>
            </a:r>
            <a:r>
              <a:rPr sz="2200" spc="125" dirty="0">
                <a:latin typeface="Cambria"/>
                <a:cs typeface="Cambria"/>
              </a:rPr>
              <a:t>unidades  </a:t>
            </a:r>
            <a:r>
              <a:rPr sz="2200" spc="105" dirty="0">
                <a:latin typeface="Cambria"/>
                <a:cs typeface="Cambria"/>
              </a:rPr>
              <a:t>experimentales</a:t>
            </a:r>
            <a:r>
              <a:rPr sz="2200" spc="695" dirty="0">
                <a:latin typeface="Cambria"/>
                <a:cs typeface="Cambria"/>
              </a:rPr>
              <a:t> </a:t>
            </a:r>
            <a:r>
              <a:rPr sz="2200" spc="125" dirty="0">
                <a:latin typeface="Cambria"/>
                <a:cs typeface="Cambria"/>
              </a:rPr>
              <a:t>sean </a:t>
            </a:r>
            <a:r>
              <a:rPr sz="2200" spc="130" dirty="0">
                <a:latin typeface="Cambria"/>
                <a:cs typeface="Cambria"/>
              </a:rPr>
              <a:t> homogéneas. </a:t>
            </a:r>
            <a:r>
              <a:rPr sz="2200" spc="135" dirty="0">
                <a:latin typeface="Cambria"/>
                <a:cs typeface="Cambria"/>
              </a:rPr>
              <a:t> </a:t>
            </a:r>
            <a:r>
              <a:rPr sz="2200" spc="125" dirty="0">
                <a:latin typeface="Cambria"/>
                <a:cs typeface="Cambria"/>
              </a:rPr>
              <a:t>En</a:t>
            </a:r>
            <a:r>
              <a:rPr sz="2200" spc="130" dirty="0">
                <a:latin typeface="Cambria"/>
                <a:cs typeface="Cambria"/>
              </a:rPr>
              <a:t> </a:t>
            </a:r>
            <a:r>
              <a:rPr sz="2200" spc="80" dirty="0">
                <a:latin typeface="Cambria"/>
                <a:cs typeface="Cambria"/>
              </a:rPr>
              <a:t>forma</a:t>
            </a:r>
            <a:r>
              <a:rPr sz="2200" spc="85" dirty="0">
                <a:latin typeface="Cambria"/>
                <a:cs typeface="Cambria"/>
              </a:rPr>
              <a:t> </a:t>
            </a:r>
            <a:r>
              <a:rPr sz="2200" spc="95" dirty="0">
                <a:latin typeface="Cambria"/>
                <a:cs typeface="Cambria"/>
              </a:rPr>
              <a:t>similar</a:t>
            </a:r>
            <a:r>
              <a:rPr sz="2200" spc="100" dirty="0">
                <a:latin typeface="Cambria"/>
                <a:cs typeface="Cambria"/>
              </a:rPr>
              <a:t> </a:t>
            </a:r>
            <a:r>
              <a:rPr sz="2200" spc="60" dirty="0">
                <a:latin typeface="Cambria"/>
                <a:cs typeface="Cambria"/>
              </a:rPr>
              <a:t>al</a:t>
            </a:r>
            <a:r>
              <a:rPr sz="2200" spc="65" dirty="0">
                <a:latin typeface="Cambria"/>
                <a:cs typeface="Cambria"/>
              </a:rPr>
              <a:t> </a:t>
            </a:r>
            <a:r>
              <a:rPr sz="2200" spc="175" dirty="0">
                <a:latin typeface="Cambria"/>
                <a:cs typeface="Cambria"/>
              </a:rPr>
              <a:t>DCA</a:t>
            </a:r>
            <a:r>
              <a:rPr sz="2200" spc="180" dirty="0">
                <a:latin typeface="Cambria"/>
                <a:cs typeface="Cambria"/>
              </a:rPr>
              <a:t> </a:t>
            </a:r>
            <a:r>
              <a:rPr sz="2200" spc="65" dirty="0">
                <a:latin typeface="Cambria"/>
                <a:cs typeface="Cambria"/>
              </a:rPr>
              <a:t>se</a:t>
            </a:r>
            <a:r>
              <a:rPr sz="2200" spc="70" dirty="0">
                <a:latin typeface="Cambria"/>
                <a:cs typeface="Cambria"/>
              </a:rPr>
              <a:t> </a:t>
            </a:r>
            <a:r>
              <a:rPr sz="2200" spc="114" dirty="0">
                <a:latin typeface="Cambria"/>
                <a:cs typeface="Cambria"/>
              </a:rPr>
              <a:t>plantearán</a:t>
            </a:r>
            <a:r>
              <a:rPr sz="2200" spc="120" dirty="0">
                <a:latin typeface="Cambria"/>
                <a:cs typeface="Cambria"/>
              </a:rPr>
              <a:t> </a:t>
            </a:r>
            <a:r>
              <a:rPr sz="2200" spc="110" dirty="0">
                <a:latin typeface="Cambria"/>
                <a:cs typeface="Cambria"/>
              </a:rPr>
              <a:t>hipótesis,</a:t>
            </a:r>
            <a:r>
              <a:rPr sz="2200" spc="114" dirty="0">
                <a:latin typeface="Cambria"/>
                <a:cs typeface="Cambria"/>
              </a:rPr>
              <a:t> </a:t>
            </a:r>
            <a:r>
              <a:rPr sz="2200" spc="-5" dirty="0">
                <a:latin typeface="Cambria"/>
                <a:cs typeface="Cambria"/>
              </a:rPr>
              <a:t>y</a:t>
            </a:r>
            <a:r>
              <a:rPr sz="2200" dirty="0">
                <a:latin typeface="Cambria"/>
                <a:cs typeface="Cambria"/>
              </a:rPr>
              <a:t> </a:t>
            </a:r>
            <a:r>
              <a:rPr sz="2200" spc="130" dirty="0">
                <a:latin typeface="Cambria"/>
                <a:cs typeface="Cambria"/>
              </a:rPr>
              <a:t>se </a:t>
            </a:r>
            <a:r>
              <a:rPr sz="2200" spc="135" dirty="0">
                <a:latin typeface="Cambria"/>
                <a:cs typeface="Cambria"/>
              </a:rPr>
              <a:t> </a:t>
            </a:r>
            <a:r>
              <a:rPr sz="2200" spc="90" dirty="0">
                <a:latin typeface="Cambria"/>
                <a:cs typeface="Cambria"/>
              </a:rPr>
              <a:t>obtendrá </a:t>
            </a:r>
            <a:r>
              <a:rPr sz="2200" spc="120" dirty="0">
                <a:latin typeface="Cambria"/>
                <a:cs typeface="Cambria"/>
              </a:rPr>
              <a:t>un  </a:t>
            </a:r>
            <a:r>
              <a:rPr sz="2200" spc="110" dirty="0">
                <a:latin typeface="Cambria"/>
                <a:cs typeface="Cambria"/>
              </a:rPr>
              <a:t>cuadro </a:t>
            </a:r>
            <a:r>
              <a:rPr sz="2200" spc="50" dirty="0">
                <a:latin typeface="Cambria"/>
                <a:cs typeface="Cambria"/>
              </a:rPr>
              <a:t>de  </a:t>
            </a:r>
            <a:r>
              <a:rPr sz="2200" spc="85" dirty="0">
                <a:latin typeface="Cambria"/>
                <a:cs typeface="Cambria"/>
              </a:rPr>
              <a:t>ANVA.  </a:t>
            </a:r>
            <a:r>
              <a:rPr sz="2200" spc="155" dirty="0">
                <a:latin typeface="Cambria"/>
                <a:cs typeface="Cambria"/>
              </a:rPr>
              <a:t>Según </a:t>
            </a:r>
            <a:r>
              <a:rPr sz="2200" spc="65" dirty="0">
                <a:latin typeface="Cambria"/>
                <a:cs typeface="Cambria"/>
              </a:rPr>
              <a:t>los </a:t>
            </a:r>
            <a:r>
              <a:rPr sz="2200" spc="70" dirty="0">
                <a:latin typeface="Cambria"/>
                <a:cs typeface="Cambria"/>
              </a:rPr>
              <a:t> </a:t>
            </a:r>
            <a:r>
              <a:rPr sz="2200" spc="110" dirty="0">
                <a:latin typeface="Cambria"/>
                <a:cs typeface="Cambria"/>
              </a:rPr>
              <a:t>resultados </a:t>
            </a:r>
            <a:r>
              <a:rPr sz="2200" spc="700" dirty="0">
                <a:latin typeface="Cambria"/>
                <a:cs typeface="Cambria"/>
              </a:rPr>
              <a:t> </a:t>
            </a:r>
            <a:r>
              <a:rPr sz="2200" spc="90" dirty="0">
                <a:latin typeface="Cambria"/>
                <a:cs typeface="Cambria"/>
              </a:rPr>
              <a:t>que </a:t>
            </a:r>
            <a:r>
              <a:rPr sz="2200" spc="95" dirty="0">
                <a:latin typeface="Cambria"/>
                <a:cs typeface="Cambria"/>
              </a:rPr>
              <a:t> </a:t>
            </a:r>
            <a:r>
              <a:rPr sz="2200" spc="65" dirty="0">
                <a:latin typeface="Cambria"/>
                <a:cs typeface="Cambria"/>
              </a:rPr>
              <a:t>se </a:t>
            </a:r>
            <a:r>
              <a:rPr sz="2200" spc="110" dirty="0">
                <a:latin typeface="Cambria"/>
                <a:cs typeface="Cambria"/>
              </a:rPr>
              <a:t>obtengan </a:t>
            </a:r>
            <a:r>
              <a:rPr sz="2200" spc="50" dirty="0">
                <a:latin typeface="Cambria"/>
                <a:cs typeface="Cambria"/>
              </a:rPr>
              <a:t>del </a:t>
            </a:r>
            <a:r>
              <a:rPr sz="2200" spc="110" dirty="0">
                <a:latin typeface="Cambria"/>
                <a:cs typeface="Cambria"/>
              </a:rPr>
              <a:t>Análisis </a:t>
            </a:r>
            <a:r>
              <a:rPr sz="2200" spc="50" dirty="0">
                <a:latin typeface="Cambria"/>
                <a:cs typeface="Cambria"/>
              </a:rPr>
              <a:t>de </a:t>
            </a:r>
            <a:r>
              <a:rPr sz="2200" spc="100" dirty="0">
                <a:latin typeface="Cambria"/>
                <a:cs typeface="Cambria"/>
              </a:rPr>
              <a:t>Varianza </a:t>
            </a:r>
            <a:r>
              <a:rPr sz="2200" spc="20" dirty="0">
                <a:latin typeface="Cambria"/>
                <a:cs typeface="Cambria"/>
              </a:rPr>
              <a:t>(ANVA </a:t>
            </a:r>
            <a:r>
              <a:rPr sz="2200" spc="-5" dirty="0">
                <a:latin typeface="Cambria"/>
                <a:cs typeface="Cambria"/>
              </a:rPr>
              <a:t>o </a:t>
            </a:r>
            <a:r>
              <a:rPr sz="2200" spc="70" dirty="0">
                <a:latin typeface="Cambria"/>
                <a:cs typeface="Cambria"/>
              </a:rPr>
              <a:t>ANOVA); </a:t>
            </a:r>
            <a:r>
              <a:rPr sz="2200" spc="130" dirty="0">
                <a:latin typeface="Cambria"/>
                <a:cs typeface="Cambria"/>
              </a:rPr>
              <a:t>se </a:t>
            </a:r>
            <a:r>
              <a:rPr sz="2200" spc="135" dirty="0">
                <a:latin typeface="Cambria"/>
                <a:cs typeface="Cambria"/>
              </a:rPr>
              <a:t> </a:t>
            </a:r>
            <a:r>
              <a:rPr sz="2200" spc="110" dirty="0">
                <a:latin typeface="Cambria"/>
                <a:cs typeface="Cambria"/>
              </a:rPr>
              <a:t>presentan</a:t>
            </a:r>
            <a:r>
              <a:rPr sz="2200" spc="114" dirty="0">
                <a:latin typeface="Cambria"/>
                <a:cs typeface="Cambria"/>
              </a:rPr>
              <a:t> </a:t>
            </a:r>
            <a:r>
              <a:rPr sz="2200" spc="145" dirty="0">
                <a:latin typeface="Cambria"/>
                <a:cs typeface="Cambria"/>
              </a:rPr>
              <a:t>algunas</a:t>
            </a:r>
            <a:r>
              <a:rPr sz="2200" spc="150" dirty="0">
                <a:latin typeface="Cambria"/>
                <a:cs typeface="Cambria"/>
              </a:rPr>
              <a:t> </a:t>
            </a:r>
            <a:r>
              <a:rPr sz="2200" spc="125" dirty="0">
                <a:latin typeface="Cambria"/>
                <a:cs typeface="Cambria"/>
              </a:rPr>
              <a:t>pruebas</a:t>
            </a:r>
            <a:r>
              <a:rPr sz="2200" spc="130" dirty="0">
                <a:latin typeface="Cambria"/>
                <a:cs typeface="Cambria"/>
              </a:rPr>
              <a:t> </a:t>
            </a:r>
            <a:r>
              <a:rPr sz="2200" spc="50" dirty="0">
                <a:latin typeface="Cambria"/>
                <a:cs typeface="Cambria"/>
              </a:rPr>
              <a:t>de</a:t>
            </a:r>
            <a:r>
              <a:rPr sz="2200" spc="55" dirty="0">
                <a:latin typeface="Cambria"/>
                <a:cs typeface="Cambria"/>
              </a:rPr>
              <a:t> </a:t>
            </a:r>
            <a:r>
              <a:rPr sz="2200" spc="120" dirty="0">
                <a:latin typeface="Cambria"/>
                <a:cs typeface="Cambria"/>
              </a:rPr>
              <a:t>comparación</a:t>
            </a:r>
            <a:r>
              <a:rPr sz="2200" spc="125" dirty="0">
                <a:latin typeface="Cambria"/>
                <a:cs typeface="Cambria"/>
              </a:rPr>
              <a:t> </a:t>
            </a:r>
            <a:r>
              <a:rPr sz="2200" spc="50" dirty="0">
                <a:latin typeface="Cambria"/>
                <a:cs typeface="Cambria"/>
              </a:rPr>
              <a:t>de</a:t>
            </a:r>
            <a:r>
              <a:rPr sz="2200" spc="55" dirty="0">
                <a:latin typeface="Cambria"/>
                <a:cs typeface="Cambria"/>
              </a:rPr>
              <a:t> </a:t>
            </a:r>
            <a:r>
              <a:rPr sz="2200" spc="135" dirty="0">
                <a:latin typeface="Cambria"/>
                <a:cs typeface="Cambria"/>
              </a:rPr>
              <a:t>medias, </a:t>
            </a:r>
            <a:r>
              <a:rPr sz="2200" spc="140" dirty="0">
                <a:latin typeface="Cambria"/>
                <a:cs typeface="Cambria"/>
              </a:rPr>
              <a:t> </a:t>
            </a:r>
            <a:r>
              <a:rPr sz="2200" spc="90" dirty="0">
                <a:latin typeface="Cambria"/>
                <a:cs typeface="Cambria"/>
              </a:rPr>
              <a:t>donde</a:t>
            </a:r>
            <a:r>
              <a:rPr sz="2200" spc="95" dirty="0">
                <a:latin typeface="Cambria"/>
                <a:cs typeface="Cambria"/>
              </a:rPr>
              <a:t> </a:t>
            </a:r>
            <a:r>
              <a:rPr sz="2200" spc="130" dirty="0">
                <a:latin typeface="Cambria"/>
                <a:cs typeface="Cambria"/>
              </a:rPr>
              <a:t>cada</a:t>
            </a:r>
            <a:r>
              <a:rPr sz="2200" spc="135" dirty="0">
                <a:latin typeface="Cambria"/>
                <a:cs typeface="Cambria"/>
              </a:rPr>
              <a:t> </a:t>
            </a:r>
            <a:r>
              <a:rPr sz="2200" spc="145" dirty="0">
                <a:latin typeface="Cambria"/>
                <a:cs typeface="Cambria"/>
              </a:rPr>
              <a:t>una</a:t>
            </a:r>
            <a:r>
              <a:rPr sz="2200" spc="150" dirty="0">
                <a:latin typeface="Cambria"/>
                <a:cs typeface="Cambria"/>
              </a:rPr>
              <a:t> </a:t>
            </a:r>
            <a:r>
              <a:rPr sz="2200" spc="50" dirty="0">
                <a:latin typeface="Cambria"/>
                <a:cs typeface="Cambria"/>
              </a:rPr>
              <a:t>de</a:t>
            </a:r>
            <a:r>
              <a:rPr sz="2200" spc="55" dirty="0">
                <a:latin typeface="Cambria"/>
                <a:cs typeface="Cambria"/>
              </a:rPr>
              <a:t> </a:t>
            </a:r>
            <a:r>
              <a:rPr sz="2200" spc="85" dirty="0">
                <a:latin typeface="Cambria"/>
                <a:cs typeface="Cambria"/>
              </a:rPr>
              <a:t>ellas</a:t>
            </a:r>
            <a:r>
              <a:rPr sz="2200" spc="90" dirty="0">
                <a:latin typeface="Cambria"/>
                <a:cs typeface="Cambria"/>
              </a:rPr>
              <a:t> </a:t>
            </a:r>
            <a:r>
              <a:rPr sz="2200" spc="100" dirty="0">
                <a:latin typeface="Cambria"/>
                <a:cs typeface="Cambria"/>
              </a:rPr>
              <a:t>tienen</a:t>
            </a:r>
            <a:r>
              <a:rPr sz="2200" spc="105" dirty="0">
                <a:latin typeface="Cambria"/>
                <a:cs typeface="Cambria"/>
              </a:rPr>
              <a:t> </a:t>
            </a:r>
            <a:r>
              <a:rPr sz="2200" spc="80" dirty="0">
                <a:latin typeface="Cambria"/>
                <a:cs typeface="Cambria"/>
              </a:rPr>
              <a:t>diferentes</a:t>
            </a:r>
            <a:r>
              <a:rPr sz="2200" spc="85" dirty="0">
                <a:latin typeface="Cambria"/>
                <a:cs typeface="Cambria"/>
              </a:rPr>
              <a:t> </a:t>
            </a:r>
            <a:r>
              <a:rPr sz="2200" spc="90" dirty="0">
                <a:latin typeface="Cambria"/>
                <a:cs typeface="Cambria"/>
              </a:rPr>
              <a:t>requisitos</a:t>
            </a:r>
            <a:r>
              <a:rPr sz="2200" spc="95" dirty="0">
                <a:latin typeface="Cambria"/>
                <a:cs typeface="Cambria"/>
              </a:rPr>
              <a:t> </a:t>
            </a:r>
            <a:r>
              <a:rPr sz="2200" spc="-5" dirty="0">
                <a:latin typeface="Cambria"/>
                <a:cs typeface="Cambria"/>
              </a:rPr>
              <a:t>y </a:t>
            </a:r>
            <a:r>
              <a:rPr sz="2200" dirty="0">
                <a:latin typeface="Cambria"/>
                <a:cs typeface="Cambria"/>
              </a:rPr>
              <a:t> </a:t>
            </a:r>
            <a:r>
              <a:rPr sz="2200" spc="100" dirty="0">
                <a:latin typeface="Cambria"/>
                <a:cs typeface="Cambria"/>
              </a:rPr>
              <a:t>condiciones</a:t>
            </a:r>
            <a:r>
              <a:rPr sz="2200" spc="434" dirty="0">
                <a:latin typeface="Cambria"/>
                <a:cs typeface="Cambria"/>
              </a:rPr>
              <a:t> </a:t>
            </a:r>
            <a:r>
              <a:rPr sz="2200" spc="95" dirty="0">
                <a:latin typeface="Cambria"/>
                <a:cs typeface="Cambria"/>
              </a:rPr>
              <a:t>para</a:t>
            </a:r>
            <a:r>
              <a:rPr sz="2200" spc="365" dirty="0">
                <a:latin typeface="Cambria"/>
                <a:cs typeface="Cambria"/>
              </a:rPr>
              <a:t> </a:t>
            </a:r>
            <a:r>
              <a:rPr sz="2200" spc="114" dirty="0">
                <a:latin typeface="Cambria"/>
                <a:cs typeface="Cambria"/>
              </a:rPr>
              <a:t>su</a:t>
            </a:r>
            <a:r>
              <a:rPr sz="2200" spc="445" dirty="0">
                <a:latin typeface="Cambria"/>
                <a:cs typeface="Cambria"/>
              </a:rPr>
              <a:t> </a:t>
            </a:r>
            <a:r>
              <a:rPr sz="2200" spc="125" dirty="0">
                <a:latin typeface="Cambria"/>
                <a:cs typeface="Cambria"/>
              </a:rPr>
              <a:t>aplicación.</a:t>
            </a:r>
            <a:endParaRPr sz="220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5080" y="104978"/>
            <a:ext cx="6764020" cy="1002030"/>
          </a:xfrm>
          <a:prstGeom prst="rect">
            <a:avLst/>
          </a:prstGeom>
        </p:spPr>
        <p:txBody>
          <a:bodyPr vert="horz" wrap="square" lIns="0" tIns="13335" rIns="0" bIns="0" rtlCol="0">
            <a:spAutoFit/>
          </a:bodyPr>
          <a:lstStyle/>
          <a:p>
            <a:pPr marL="2147570" marR="5080" indent="-2135505">
              <a:lnSpc>
                <a:spcPct val="100000"/>
              </a:lnSpc>
              <a:spcBef>
                <a:spcPts val="105"/>
              </a:spcBef>
              <a:tabLst>
                <a:tab pos="1590040" algn="l"/>
                <a:tab pos="2225675" algn="l"/>
                <a:tab pos="3175000" algn="l"/>
                <a:tab pos="4013200" algn="l"/>
                <a:tab pos="6396990" algn="l"/>
              </a:tabLst>
            </a:pPr>
            <a:r>
              <a:rPr spc="180" dirty="0"/>
              <a:t>D</a:t>
            </a:r>
            <a:r>
              <a:rPr spc="185" dirty="0"/>
              <a:t>i</a:t>
            </a:r>
            <a:r>
              <a:rPr spc="190" dirty="0"/>
              <a:t>s</a:t>
            </a:r>
            <a:r>
              <a:rPr spc="185" dirty="0"/>
              <a:t>e</a:t>
            </a:r>
            <a:r>
              <a:rPr spc="180" dirty="0"/>
              <a:t>ñ</a:t>
            </a:r>
            <a:r>
              <a:rPr dirty="0"/>
              <a:t>o	</a:t>
            </a:r>
            <a:r>
              <a:rPr spc="145" dirty="0"/>
              <a:t>d</a:t>
            </a:r>
            <a:r>
              <a:rPr dirty="0"/>
              <a:t>e		</a:t>
            </a:r>
            <a:r>
              <a:rPr spc="140" dirty="0"/>
              <a:t>B</a:t>
            </a:r>
            <a:r>
              <a:rPr spc="135" dirty="0"/>
              <a:t>l</a:t>
            </a:r>
            <a:r>
              <a:rPr spc="175" dirty="0"/>
              <a:t>o</a:t>
            </a:r>
            <a:r>
              <a:rPr spc="165" dirty="0"/>
              <a:t>q</a:t>
            </a:r>
            <a:r>
              <a:rPr spc="155" dirty="0"/>
              <a:t>u</a:t>
            </a:r>
            <a:r>
              <a:rPr spc="180" dirty="0"/>
              <a:t>e</a:t>
            </a:r>
            <a:r>
              <a:rPr dirty="0"/>
              <a:t>s	</a:t>
            </a:r>
            <a:r>
              <a:rPr spc="345" dirty="0"/>
              <a:t>Co</a:t>
            </a:r>
            <a:r>
              <a:rPr spc="204" dirty="0"/>
              <a:t>m</a:t>
            </a:r>
            <a:r>
              <a:rPr spc="195" dirty="0"/>
              <a:t>pl</a:t>
            </a:r>
            <a:r>
              <a:rPr spc="200" dirty="0"/>
              <a:t>e</a:t>
            </a:r>
            <a:r>
              <a:rPr spc="220" dirty="0"/>
              <a:t>t</a:t>
            </a:r>
            <a:r>
              <a:rPr spc="210" dirty="0"/>
              <a:t>o</a:t>
            </a:r>
            <a:r>
              <a:rPr dirty="0"/>
              <a:t>s	</a:t>
            </a:r>
            <a:r>
              <a:rPr spc="75" dirty="0"/>
              <a:t>a</a:t>
            </a:r>
            <a:r>
              <a:rPr dirty="0"/>
              <a:t>l  </a:t>
            </a:r>
            <a:r>
              <a:rPr spc="95" dirty="0"/>
              <a:t>azar	</a:t>
            </a:r>
            <a:r>
              <a:rPr spc="85" dirty="0"/>
              <a:t>(DBCA)</a:t>
            </a:r>
          </a:p>
        </p:txBody>
      </p:sp>
      <p:sp>
        <p:nvSpPr>
          <p:cNvPr id="9" name="object 9"/>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891336" y="1867281"/>
            <a:ext cx="7432675" cy="779145"/>
          </a:xfrm>
          <a:prstGeom prst="rect">
            <a:avLst/>
          </a:prstGeom>
        </p:spPr>
        <p:txBody>
          <a:bodyPr vert="horz" wrap="square" lIns="0" tIns="57785" rIns="0" bIns="0" rtlCol="0">
            <a:spAutoFit/>
          </a:bodyPr>
          <a:lstStyle/>
          <a:p>
            <a:pPr marL="12700" marR="5080">
              <a:lnSpc>
                <a:spcPts val="2810"/>
              </a:lnSpc>
              <a:spcBef>
                <a:spcPts val="455"/>
              </a:spcBef>
              <a:tabLst>
                <a:tab pos="880744" algn="l"/>
                <a:tab pos="2263775" algn="l"/>
                <a:tab pos="2442210" algn="l"/>
                <a:tab pos="3434079" algn="l"/>
                <a:tab pos="3724275" algn="l"/>
                <a:tab pos="4103370" algn="l"/>
                <a:tab pos="4526280" algn="l"/>
                <a:tab pos="5617210" algn="l"/>
                <a:tab pos="6099810" algn="l"/>
                <a:tab pos="6296025" algn="l"/>
                <a:tab pos="7146290" algn="l"/>
              </a:tabLst>
            </a:pPr>
            <a:r>
              <a:rPr sz="2600" spc="145" dirty="0">
                <a:latin typeface="Cambria"/>
                <a:cs typeface="Cambria"/>
              </a:rPr>
              <a:t>L</a:t>
            </a:r>
            <a:r>
              <a:rPr sz="2600" spc="150" dirty="0">
                <a:latin typeface="Cambria"/>
                <a:cs typeface="Cambria"/>
              </a:rPr>
              <a:t>o</a:t>
            </a:r>
            <a:r>
              <a:rPr sz="2600" dirty="0">
                <a:latin typeface="Cambria"/>
                <a:cs typeface="Cambria"/>
              </a:rPr>
              <a:t>s	</a:t>
            </a:r>
            <a:r>
              <a:rPr sz="2600" spc="140" dirty="0">
                <a:latin typeface="Cambria"/>
                <a:cs typeface="Cambria"/>
              </a:rPr>
              <a:t>bl</a:t>
            </a:r>
            <a:r>
              <a:rPr sz="2600" spc="135" dirty="0">
                <a:latin typeface="Cambria"/>
                <a:cs typeface="Cambria"/>
              </a:rPr>
              <a:t>o</a:t>
            </a:r>
            <a:r>
              <a:rPr sz="2600" spc="145" dirty="0">
                <a:latin typeface="Cambria"/>
                <a:cs typeface="Cambria"/>
              </a:rPr>
              <a:t>q</a:t>
            </a:r>
            <a:r>
              <a:rPr sz="2600" spc="140" dirty="0">
                <a:latin typeface="Cambria"/>
                <a:cs typeface="Cambria"/>
              </a:rPr>
              <a:t>ue</a:t>
            </a:r>
            <a:r>
              <a:rPr sz="2600" dirty="0">
                <a:latin typeface="Cambria"/>
                <a:cs typeface="Cambria"/>
              </a:rPr>
              <a:t>s		</a:t>
            </a:r>
            <a:r>
              <a:rPr sz="2600" spc="145" dirty="0">
                <a:latin typeface="Cambria"/>
                <a:cs typeface="Cambria"/>
              </a:rPr>
              <a:t>d</a:t>
            </a:r>
            <a:r>
              <a:rPr sz="2600" spc="150" dirty="0">
                <a:latin typeface="Cambria"/>
                <a:cs typeface="Cambria"/>
              </a:rPr>
              <a:t>e</a:t>
            </a:r>
            <a:r>
              <a:rPr sz="2600" spc="155" dirty="0">
                <a:latin typeface="Cambria"/>
                <a:cs typeface="Cambria"/>
              </a:rPr>
              <a:t>b</a:t>
            </a:r>
            <a:r>
              <a:rPr sz="2600" spc="140" dirty="0">
                <a:latin typeface="Cambria"/>
                <a:cs typeface="Cambria"/>
              </a:rPr>
              <a:t>e</a:t>
            </a:r>
            <a:r>
              <a:rPr sz="2600" dirty="0">
                <a:latin typeface="Cambria"/>
                <a:cs typeface="Cambria"/>
              </a:rPr>
              <a:t>n		</a:t>
            </a:r>
            <a:r>
              <a:rPr sz="2600" spc="125" dirty="0">
                <a:latin typeface="Cambria"/>
                <a:cs typeface="Cambria"/>
              </a:rPr>
              <a:t>s</a:t>
            </a:r>
            <a:r>
              <a:rPr sz="2600" spc="130" dirty="0">
                <a:latin typeface="Cambria"/>
                <a:cs typeface="Cambria"/>
              </a:rPr>
              <a:t>e</a:t>
            </a:r>
            <a:r>
              <a:rPr sz="2600" dirty="0">
                <a:latin typeface="Cambria"/>
                <a:cs typeface="Cambria"/>
              </a:rPr>
              <a:t>r	</a:t>
            </a:r>
            <a:r>
              <a:rPr sz="2600" spc="110" dirty="0">
                <a:latin typeface="Cambria"/>
                <a:cs typeface="Cambria"/>
              </a:rPr>
              <a:t>d</a:t>
            </a:r>
            <a:r>
              <a:rPr sz="2600" spc="120" dirty="0">
                <a:latin typeface="Cambria"/>
                <a:cs typeface="Cambria"/>
              </a:rPr>
              <a:t>ef</a:t>
            </a:r>
            <a:r>
              <a:rPr sz="2600" spc="114" dirty="0">
                <a:latin typeface="Cambria"/>
                <a:cs typeface="Cambria"/>
              </a:rPr>
              <a:t>in</a:t>
            </a:r>
            <a:r>
              <a:rPr sz="2600" spc="55" dirty="0">
                <a:latin typeface="Cambria"/>
                <a:cs typeface="Cambria"/>
              </a:rPr>
              <a:t>i</a:t>
            </a:r>
            <a:r>
              <a:rPr sz="2600" spc="114" dirty="0">
                <a:latin typeface="Cambria"/>
                <a:cs typeface="Cambria"/>
              </a:rPr>
              <a:t>d</a:t>
            </a:r>
            <a:r>
              <a:rPr sz="2600" spc="90" dirty="0">
                <a:latin typeface="Cambria"/>
                <a:cs typeface="Cambria"/>
              </a:rPr>
              <a:t>o</a:t>
            </a:r>
            <a:r>
              <a:rPr sz="2600" dirty="0">
                <a:latin typeface="Cambria"/>
                <a:cs typeface="Cambria"/>
              </a:rPr>
              <a:t>s		</a:t>
            </a:r>
            <a:r>
              <a:rPr sz="2600" spc="120" dirty="0">
                <a:latin typeface="Cambria"/>
                <a:cs typeface="Cambria"/>
              </a:rPr>
              <a:t>p</a:t>
            </a:r>
            <a:r>
              <a:rPr sz="2600" spc="114" dirty="0">
                <a:latin typeface="Cambria"/>
                <a:cs typeface="Cambria"/>
              </a:rPr>
              <a:t>o</a:t>
            </a:r>
            <a:r>
              <a:rPr sz="2600" dirty="0">
                <a:latin typeface="Cambria"/>
                <a:cs typeface="Cambria"/>
              </a:rPr>
              <a:t>r	</a:t>
            </a:r>
            <a:r>
              <a:rPr sz="2600" spc="85" dirty="0">
                <a:latin typeface="Cambria"/>
                <a:cs typeface="Cambria"/>
              </a:rPr>
              <a:t>el  </a:t>
            </a:r>
            <a:r>
              <a:rPr sz="2600" spc="114" dirty="0">
                <a:latin typeface="Cambria"/>
                <a:cs typeface="Cambria"/>
              </a:rPr>
              <a:t>i</a:t>
            </a:r>
            <a:r>
              <a:rPr sz="2600" spc="70" dirty="0">
                <a:latin typeface="Cambria"/>
                <a:cs typeface="Cambria"/>
              </a:rPr>
              <a:t>n</a:t>
            </a:r>
            <a:r>
              <a:rPr sz="2600" spc="65" dirty="0">
                <a:latin typeface="Cambria"/>
                <a:cs typeface="Cambria"/>
              </a:rPr>
              <a:t>v</a:t>
            </a:r>
            <a:r>
              <a:rPr sz="2600" spc="120" dirty="0">
                <a:latin typeface="Cambria"/>
                <a:cs typeface="Cambria"/>
              </a:rPr>
              <a:t>e</a:t>
            </a:r>
            <a:r>
              <a:rPr sz="2600" spc="114" dirty="0">
                <a:latin typeface="Cambria"/>
                <a:cs typeface="Cambria"/>
              </a:rPr>
              <a:t>st</a:t>
            </a:r>
            <a:r>
              <a:rPr sz="2600" spc="55" dirty="0">
                <a:latin typeface="Cambria"/>
                <a:cs typeface="Cambria"/>
              </a:rPr>
              <a:t>i</a:t>
            </a:r>
            <a:r>
              <a:rPr sz="2600" spc="150" dirty="0">
                <a:latin typeface="Cambria"/>
                <a:cs typeface="Cambria"/>
              </a:rPr>
              <a:t>g</a:t>
            </a:r>
            <a:r>
              <a:rPr sz="2600" spc="165" dirty="0">
                <a:latin typeface="Cambria"/>
                <a:cs typeface="Cambria"/>
              </a:rPr>
              <a:t>a</a:t>
            </a:r>
            <a:r>
              <a:rPr sz="2600" spc="105" dirty="0">
                <a:latin typeface="Cambria"/>
                <a:cs typeface="Cambria"/>
              </a:rPr>
              <a:t>do</a:t>
            </a:r>
            <a:r>
              <a:rPr sz="2600" dirty="0">
                <a:latin typeface="Cambria"/>
                <a:cs typeface="Cambria"/>
              </a:rPr>
              <a:t>r	</a:t>
            </a:r>
            <a:r>
              <a:rPr sz="2600" spc="175" dirty="0">
                <a:latin typeface="Cambria"/>
                <a:cs typeface="Cambria"/>
              </a:rPr>
              <a:t>an</a:t>
            </a:r>
            <a:r>
              <a:rPr sz="2600" spc="145" dirty="0">
                <a:latin typeface="Cambria"/>
                <a:cs typeface="Cambria"/>
              </a:rPr>
              <a:t>t</a:t>
            </a:r>
            <a:r>
              <a:rPr sz="2600" spc="185" dirty="0">
                <a:latin typeface="Cambria"/>
                <a:cs typeface="Cambria"/>
              </a:rPr>
              <a:t>e</a:t>
            </a:r>
            <a:r>
              <a:rPr sz="2600" dirty="0">
                <a:latin typeface="Cambria"/>
                <a:cs typeface="Cambria"/>
              </a:rPr>
              <a:t>s	</a:t>
            </a:r>
            <a:r>
              <a:rPr sz="2600" spc="140" dirty="0">
                <a:latin typeface="Cambria"/>
                <a:cs typeface="Cambria"/>
              </a:rPr>
              <a:t>d</a:t>
            </a:r>
            <a:r>
              <a:rPr sz="2600" dirty="0">
                <a:latin typeface="Cambria"/>
                <a:cs typeface="Cambria"/>
              </a:rPr>
              <a:t>e	</a:t>
            </a:r>
            <a:r>
              <a:rPr sz="2600" spc="60" dirty="0">
                <a:latin typeface="Cambria"/>
                <a:cs typeface="Cambria"/>
              </a:rPr>
              <a:t>ll</a:t>
            </a:r>
            <a:r>
              <a:rPr sz="2600" spc="70" dirty="0">
                <a:latin typeface="Cambria"/>
                <a:cs typeface="Cambria"/>
              </a:rPr>
              <a:t>e</a:t>
            </a:r>
            <a:r>
              <a:rPr sz="2600" spc="50" dirty="0">
                <a:latin typeface="Cambria"/>
                <a:cs typeface="Cambria"/>
              </a:rPr>
              <a:t>v</a:t>
            </a:r>
            <a:r>
              <a:rPr sz="2600" spc="114" dirty="0">
                <a:latin typeface="Cambria"/>
                <a:cs typeface="Cambria"/>
              </a:rPr>
              <a:t>a</a:t>
            </a:r>
            <a:r>
              <a:rPr sz="2600" spc="120" dirty="0">
                <a:latin typeface="Cambria"/>
                <a:cs typeface="Cambria"/>
              </a:rPr>
              <a:t>rs</a:t>
            </a:r>
            <a:r>
              <a:rPr sz="2600" dirty="0">
                <a:latin typeface="Cambria"/>
                <a:cs typeface="Cambria"/>
              </a:rPr>
              <a:t>e	a	</a:t>
            </a:r>
            <a:r>
              <a:rPr sz="2600" spc="195" dirty="0">
                <a:latin typeface="Cambria"/>
                <a:cs typeface="Cambria"/>
              </a:rPr>
              <a:t>c</a:t>
            </a:r>
            <a:r>
              <a:rPr sz="2600" spc="190" dirty="0">
                <a:latin typeface="Cambria"/>
                <a:cs typeface="Cambria"/>
              </a:rPr>
              <a:t>a</a:t>
            </a:r>
            <a:r>
              <a:rPr sz="2600" spc="240" dirty="0">
                <a:latin typeface="Cambria"/>
                <a:cs typeface="Cambria"/>
              </a:rPr>
              <a:t>b</a:t>
            </a:r>
            <a:r>
              <a:rPr sz="2600" dirty="0">
                <a:latin typeface="Cambria"/>
                <a:cs typeface="Cambria"/>
              </a:rPr>
              <a:t>o	</a:t>
            </a:r>
            <a:r>
              <a:rPr sz="2600" spc="70" dirty="0">
                <a:latin typeface="Cambria"/>
                <a:cs typeface="Cambria"/>
              </a:rPr>
              <a:t>el</a:t>
            </a:r>
            <a:endParaRPr sz="2600">
              <a:latin typeface="Cambria"/>
              <a:cs typeface="Cambria"/>
            </a:endParaRPr>
          </a:p>
        </p:txBody>
      </p:sp>
      <p:sp>
        <p:nvSpPr>
          <p:cNvPr id="4" name="object 4"/>
          <p:cNvSpPr txBox="1"/>
          <p:nvPr/>
        </p:nvSpPr>
        <p:spPr>
          <a:xfrm>
            <a:off x="891336" y="2580258"/>
            <a:ext cx="5657850" cy="422275"/>
          </a:xfrm>
          <a:prstGeom prst="rect">
            <a:avLst/>
          </a:prstGeom>
        </p:spPr>
        <p:txBody>
          <a:bodyPr vert="horz" wrap="square" lIns="0" tIns="13335" rIns="0" bIns="0" rtlCol="0">
            <a:spAutoFit/>
          </a:bodyPr>
          <a:lstStyle/>
          <a:p>
            <a:pPr marL="12700">
              <a:lnSpc>
                <a:spcPct val="100000"/>
              </a:lnSpc>
              <a:spcBef>
                <a:spcPts val="105"/>
              </a:spcBef>
              <a:tabLst>
                <a:tab pos="3053080" algn="l"/>
                <a:tab pos="4907915" algn="l"/>
              </a:tabLst>
            </a:pPr>
            <a:r>
              <a:rPr sz="2600" spc="35" dirty="0">
                <a:latin typeface="Cambria"/>
                <a:cs typeface="Cambria"/>
              </a:rPr>
              <a:t>e</a:t>
            </a:r>
            <a:r>
              <a:rPr sz="2600" spc="130" dirty="0">
                <a:latin typeface="Cambria"/>
                <a:cs typeface="Cambria"/>
              </a:rPr>
              <a:t>xp</a:t>
            </a:r>
            <a:r>
              <a:rPr sz="2600" spc="135" dirty="0">
                <a:latin typeface="Cambria"/>
                <a:cs typeface="Cambria"/>
              </a:rPr>
              <a:t>e</a:t>
            </a:r>
            <a:r>
              <a:rPr sz="2600" spc="95" dirty="0">
                <a:latin typeface="Cambria"/>
                <a:cs typeface="Cambria"/>
              </a:rPr>
              <a:t>r</a:t>
            </a:r>
            <a:r>
              <a:rPr sz="2600" spc="150" dirty="0">
                <a:latin typeface="Cambria"/>
                <a:cs typeface="Cambria"/>
              </a:rPr>
              <a:t>i</a:t>
            </a:r>
            <a:r>
              <a:rPr sz="2600" spc="145" dirty="0">
                <a:latin typeface="Cambria"/>
                <a:cs typeface="Cambria"/>
              </a:rPr>
              <a:t>m</a:t>
            </a:r>
            <a:r>
              <a:rPr sz="2600" spc="110" dirty="0">
                <a:latin typeface="Cambria"/>
                <a:cs typeface="Cambria"/>
              </a:rPr>
              <a:t>e</a:t>
            </a:r>
            <a:r>
              <a:rPr sz="2600" spc="225" dirty="0">
                <a:latin typeface="Cambria"/>
                <a:cs typeface="Cambria"/>
              </a:rPr>
              <a:t>n</a:t>
            </a:r>
            <a:r>
              <a:rPr sz="2600" spc="90" dirty="0">
                <a:latin typeface="Cambria"/>
                <a:cs typeface="Cambria"/>
              </a:rPr>
              <a:t>t</a:t>
            </a:r>
            <a:r>
              <a:rPr sz="2600" spc="260" dirty="0">
                <a:latin typeface="Cambria"/>
                <a:cs typeface="Cambria"/>
              </a:rPr>
              <a:t>o</a:t>
            </a:r>
            <a:r>
              <a:rPr sz="2600" dirty="0">
                <a:latin typeface="Cambria"/>
                <a:cs typeface="Cambria"/>
              </a:rPr>
              <a:t>,	</a:t>
            </a:r>
            <a:r>
              <a:rPr sz="2600" spc="180" dirty="0">
                <a:latin typeface="Cambria"/>
                <a:cs typeface="Cambria"/>
              </a:rPr>
              <a:t>qu</a:t>
            </a:r>
            <a:r>
              <a:rPr sz="2600" spc="80" dirty="0">
                <a:latin typeface="Cambria"/>
                <a:cs typeface="Cambria"/>
              </a:rPr>
              <a:t>i</a:t>
            </a:r>
            <a:r>
              <a:rPr sz="2600" spc="155" dirty="0">
                <a:latin typeface="Cambria"/>
                <a:cs typeface="Cambria"/>
              </a:rPr>
              <a:t>e</a:t>
            </a:r>
            <a:r>
              <a:rPr sz="2600" dirty="0">
                <a:latin typeface="Cambria"/>
                <a:cs typeface="Cambria"/>
              </a:rPr>
              <a:t>n	</a:t>
            </a:r>
            <a:r>
              <a:rPr sz="2600" spc="150" dirty="0">
                <a:latin typeface="Cambria"/>
                <a:cs typeface="Cambria"/>
              </a:rPr>
              <a:t>d</a:t>
            </a:r>
            <a:r>
              <a:rPr sz="2600" spc="120" dirty="0">
                <a:latin typeface="Cambria"/>
                <a:cs typeface="Cambria"/>
              </a:rPr>
              <a:t>e</a:t>
            </a:r>
            <a:r>
              <a:rPr sz="2600" spc="114" dirty="0">
                <a:latin typeface="Cambria"/>
                <a:cs typeface="Cambria"/>
              </a:rPr>
              <a:t>b</a:t>
            </a:r>
            <a:r>
              <a:rPr sz="2600" dirty="0">
                <a:latin typeface="Cambria"/>
                <a:cs typeface="Cambria"/>
              </a:rPr>
              <a:t>e</a:t>
            </a:r>
            <a:endParaRPr sz="2600">
              <a:latin typeface="Cambria"/>
              <a:cs typeface="Cambria"/>
            </a:endParaRPr>
          </a:p>
        </p:txBody>
      </p:sp>
      <p:sp>
        <p:nvSpPr>
          <p:cNvPr id="5" name="object 5"/>
          <p:cNvSpPr txBox="1"/>
          <p:nvPr/>
        </p:nvSpPr>
        <p:spPr>
          <a:xfrm>
            <a:off x="7487793" y="2580258"/>
            <a:ext cx="810895" cy="422275"/>
          </a:xfrm>
          <a:prstGeom prst="rect">
            <a:avLst/>
          </a:prstGeom>
        </p:spPr>
        <p:txBody>
          <a:bodyPr vert="horz" wrap="square" lIns="0" tIns="13335" rIns="0" bIns="0" rtlCol="0">
            <a:spAutoFit/>
          </a:bodyPr>
          <a:lstStyle/>
          <a:p>
            <a:pPr marL="12700">
              <a:lnSpc>
                <a:spcPct val="100000"/>
              </a:lnSpc>
              <a:spcBef>
                <a:spcPts val="105"/>
              </a:spcBef>
            </a:pPr>
            <a:r>
              <a:rPr sz="2600" spc="140" dirty="0">
                <a:latin typeface="Cambria"/>
                <a:cs typeface="Cambria"/>
              </a:rPr>
              <a:t>e</a:t>
            </a:r>
            <a:r>
              <a:rPr sz="2600" spc="135" dirty="0">
                <a:latin typeface="Cambria"/>
                <a:cs typeface="Cambria"/>
              </a:rPr>
              <a:t>st</a:t>
            </a:r>
            <a:r>
              <a:rPr sz="2600" spc="140" dirty="0">
                <a:latin typeface="Cambria"/>
                <a:cs typeface="Cambria"/>
              </a:rPr>
              <a:t>a</a:t>
            </a:r>
            <a:r>
              <a:rPr sz="2600" dirty="0">
                <a:latin typeface="Cambria"/>
                <a:cs typeface="Cambria"/>
              </a:rPr>
              <a:t>r</a:t>
            </a:r>
            <a:endParaRPr sz="2600">
              <a:latin typeface="Cambria"/>
              <a:cs typeface="Cambria"/>
            </a:endParaRPr>
          </a:p>
        </p:txBody>
      </p:sp>
      <p:sp>
        <p:nvSpPr>
          <p:cNvPr id="6" name="object 6"/>
          <p:cNvSpPr txBox="1"/>
          <p:nvPr/>
        </p:nvSpPr>
        <p:spPr>
          <a:xfrm>
            <a:off x="891336" y="2936824"/>
            <a:ext cx="6677659" cy="422909"/>
          </a:xfrm>
          <a:prstGeom prst="rect">
            <a:avLst/>
          </a:prstGeom>
        </p:spPr>
        <p:txBody>
          <a:bodyPr vert="horz" wrap="square" lIns="0" tIns="13335" rIns="0" bIns="0" rtlCol="0">
            <a:spAutoFit/>
          </a:bodyPr>
          <a:lstStyle/>
          <a:p>
            <a:pPr marL="12700">
              <a:lnSpc>
                <a:spcPct val="100000"/>
              </a:lnSpc>
              <a:spcBef>
                <a:spcPts val="105"/>
              </a:spcBef>
              <a:tabLst>
                <a:tab pos="2640330" algn="l"/>
                <a:tab pos="3886835" algn="l"/>
                <a:tab pos="4445000" algn="l"/>
                <a:tab pos="5100320" algn="l"/>
              </a:tabLst>
            </a:pPr>
            <a:r>
              <a:rPr sz="2600" spc="135" dirty="0">
                <a:latin typeface="Cambria"/>
                <a:cs typeface="Cambria"/>
              </a:rPr>
              <a:t>completamente	</a:t>
            </a:r>
            <a:r>
              <a:rPr sz="2600" spc="110" dirty="0">
                <a:latin typeface="Cambria"/>
                <a:cs typeface="Cambria"/>
              </a:rPr>
              <a:t>seguro	</a:t>
            </a:r>
            <a:r>
              <a:rPr sz="2600" spc="65" dirty="0">
                <a:latin typeface="Cambria"/>
                <a:cs typeface="Cambria"/>
              </a:rPr>
              <a:t>de	</a:t>
            </a:r>
            <a:r>
              <a:rPr sz="2600" spc="75" dirty="0">
                <a:latin typeface="Cambria"/>
                <a:cs typeface="Cambria"/>
              </a:rPr>
              <a:t>la	</a:t>
            </a:r>
            <a:r>
              <a:rPr sz="2600" spc="114" dirty="0">
                <a:latin typeface="Cambria"/>
                <a:cs typeface="Cambria"/>
              </a:rPr>
              <a:t>existencia</a:t>
            </a:r>
            <a:endParaRPr sz="2600">
              <a:latin typeface="Cambria"/>
              <a:cs typeface="Cambria"/>
            </a:endParaRPr>
          </a:p>
        </p:txBody>
      </p:sp>
      <p:sp>
        <p:nvSpPr>
          <p:cNvPr id="7" name="object 7"/>
          <p:cNvSpPr txBox="1"/>
          <p:nvPr/>
        </p:nvSpPr>
        <p:spPr>
          <a:xfrm>
            <a:off x="7928609" y="2936824"/>
            <a:ext cx="402590" cy="422909"/>
          </a:xfrm>
          <a:prstGeom prst="rect">
            <a:avLst/>
          </a:prstGeom>
        </p:spPr>
        <p:txBody>
          <a:bodyPr vert="horz" wrap="square" lIns="0" tIns="13335" rIns="0" bIns="0" rtlCol="0">
            <a:spAutoFit/>
          </a:bodyPr>
          <a:lstStyle/>
          <a:p>
            <a:pPr marL="12700">
              <a:lnSpc>
                <a:spcPct val="100000"/>
              </a:lnSpc>
              <a:spcBef>
                <a:spcPts val="105"/>
              </a:spcBef>
            </a:pPr>
            <a:r>
              <a:rPr sz="2600" spc="125" dirty="0">
                <a:latin typeface="Cambria"/>
                <a:cs typeface="Cambria"/>
              </a:rPr>
              <a:t>de</a:t>
            </a:r>
            <a:endParaRPr sz="2600">
              <a:latin typeface="Cambria"/>
              <a:cs typeface="Cambria"/>
            </a:endParaRPr>
          </a:p>
        </p:txBody>
      </p:sp>
      <p:sp>
        <p:nvSpPr>
          <p:cNvPr id="8" name="object 8"/>
          <p:cNvSpPr txBox="1"/>
          <p:nvPr/>
        </p:nvSpPr>
        <p:spPr>
          <a:xfrm>
            <a:off x="891336" y="3294126"/>
            <a:ext cx="7439659" cy="2205990"/>
          </a:xfrm>
          <a:prstGeom prst="rect">
            <a:avLst/>
          </a:prstGeom>
        </p:spPr>
        <p:txBody>
          <a:bodyPr vert="horz" wrap="square" lIns="0" tIns="52705" rIns="0" bIns="0" rtlCol="0">
            <a:spAutoFit/>
          </a:bodyPr>
          <a:lstStyle/>
          <a:p>
            <a:pPr marL="12700" marR="5080" algn="just">
              <a:lnSpc>
                <a:spcPct val="90000"/>
              </a:lnSpc>
              <a:spcBef>
                <a:spcPts val="415"/>
              </a:spcBef>
              <a:tabLst>
                <a:tab pos="5664200" algn="l"/>
              </a:tabLst>
            </a:pPr>
            <a:r>
              <a:rPr sz="2600" spc="80" dirty="0">
                <a:latin typeface="Cambria"/>
                <a:cs typeface="Cambria"/>
              </a:rPr>
              <a:t>este</a:t>
            </a:r>
            <a:r>
              <a:rPr sz="2600" spc="85" dirty="0">
                <a:latin typeface="Cambria"/>
                <a:cs typeface="Cambria"/>
              </a:rPr>
              <a:t> </a:t>
            </a:r>
            <a:r>
              <a:rPr sz="2600" spc="90" dirty="0">
                <a:latin typeface="Cambria"/>
                <a:cs typeface="Cambria"/>
              </a:rPr>
              <a:t>factor</a:t>
            </a:r>
            <a:r>
              <a:rPr sz="2600" spc="95" dirty="0">
                <a:latin typeface="Cambria"/>
                <a:cs typeface="Cambria"/>
              </a:rPr>
              <a:t> </a:t>
            </a:r>
            <a:r>
              <a:rPr sz="2600" spc="114" dirty="0">
                <a:latin typeface="Cambria"/>
                <a:cs typeface="Cambria"/>
              </a:rPr>
              <a:t>externo.</a:t>
            </a:r>
            <a:r>
              <a:rPr sz="2600" spc="120" dirty="0">
                <a:latin typeface="Cambria"/>
                <a:cs typeface="Cambria"/>
              </a:rPr>
              <a:t> </a:t>
            </a:r>
            <a:r>
              <a:rPr sz="2600" spc="180" dirty="0">
                <a:latin typeface="Cambria"/>
                <a:cs typeface="Cambria"/>
              </a:rPr>
              <a:t>Una</a:t>
            </a:r>
            <a:r>
              <a:rPr sz="2600" spc="185" dirty="0">
                <a:latin typeface="Cambria"/>
                <a:cs typeface="Cambria"/>
              </a:rPr>
              <a:t> </a:t>
            </a:r>
            <a:r>
              <a:rPr sz="2600" spc="20" dirty="0">
                <a:latin typeface="Cambria"/>
                <a:cs typeface="Cambria"/>
              </a:rPr>
              <a:t>vez</a:t>
            </a:r>
            <a:r>
              <a:rPr sz="2600" spc="25" dirty="0">
                <a:latin typeface="Cambria"/>
                <a:cs typeface="Cambria"/>
              </a:rPr>
              <a:t> </a:t>
            </a:r>
            <a:r>
              <a:rPr sz="2600" spc="100" dirty="0">
                <a:latin typeface="Cambria"/>
                <a:cs typeface="Cambria"/>
              </a:rPr>
              <a:t>realizado</a:t>
            </a:r>
            <a:r>
              <a:rPr sz="2600" spc="105" dirty="0">
                <a:latin typeface="Cambria"/>
                <a:cs typeface="Cambria"/>
              </a:rPr>
              <a:t> </a:t>
            </a:r>
            <a:r>
              <a:rPr sz="2600" spc="60" dirty="0">
                <a:latin typeface="Cambria"/>
                <a:cs typeface="Cambria"/>
              </a:rPr>
              <a:t>el </a:t>
            </a:r>
            <a:r>
              <a:rPr sz="2600" spc="65" dirty="0">
                <a:latin typeface="Cambria"/>
                <a:cs typeface="Cambria"/>
              </a:rPr>
              <a:t> </a:t>
            </a:r>
            <a:r>
              <a:rPr sz="2600" spc="100" dirty="0">
                <a:latin typeface="Cambria"/>
                <a:cs typeface="Cambria"/>
              </a:rPr>
              <a:t>experimento    </a:t>
            </a:r>
            <a:r>
              <a:rPr sz="2600" spc="245" dirty="0">
                <a:latin typeface="Cambria"/>
                <a:cs typeface="Cambria"/>
              </a:rPr>
              <a:t> </a:t>
            </a:r>
            <a:r>
              <a:rPr sz="2600" dirty="0">
                <a:latin typeface="Cambria"/>
                <a:cs typeface="Cambria"/>
              </a:rPr>
              <a:t>y     </a:t>
            </a:r>
            <a:r>
              <a:rPr sz="2600" spc="15" dirty="0">
                <a:latin typeface="Cambria"/>
                <a:cs typeface="Cambria"/>
              </a:rPr>
              <a:t> </a:t>
            </a:r>
            <a:r>
              <a:rPr sz="2600" spc="100" dirty="0">
                <a:latin typeface="Cambria"/>
                <a:cs typeface="Cambria"/>
              </a:rPr>
              <a:t>recolectado	</a:t>
            </a:r>
            <a:r>
              <a:rPr sz="2600" spc="75" dirty="0">
                <a:latin typeface="Cambria"/>
                <a:cs typeface="Cambria"/>
              </a:rPr>
              <a:t>los</a:t>
            </a:r>
            <a:r>
              <a:rPr sz="2600" spc="370" dirty="0">
                <a:latin typeface="Cambria"/>
                <a:cs typeface="Cambria"/>
              </a:rPr>
              <a:t> </a:t>
            </a:r>
            <a:r>
              <a:rPr sz="2600" spc="110" dirty="0">
                <a:latin typeface="Cambria"/>
                <a:cs typeface="Cambria"/>
              </a:rPr>
              <a:t>datos </a:t>
            </a:r>
            <a:r>
              <a:rPr sz="2600" spc="-565" dirty="0">
                <a:latin typeface="Cambria"/>
                <a:cs typeface="Cambria"/>
              </a:rPr>
              <a:t> </a:t>
            </a:r>
            <a:r>
              <a:rPr sz="2600" spc="120" dirty="0">
                <a:latin typeface="Cambria"/>
                <a:cs typeface="Cambria"/>
              </a:rPr>
              <a:t>utilizando</a:t>
            </a:r>
            <a:r>
              <a:rPr sz="2600" spc="125" dirty="0">
                <a:latin typeface="Cambria"/>
                <a:cs typeface="Cambria"/>
              </a:rPr>
              <a:t> </a:t>
            </a:r>
            <a:r>
              <a:rPr sz="2600" spc="150" dirty="0">
                <a:latin typeface="Cambria"/>
                <a:cs typeface="Cambria"/>
              </a:rPr>
              <a:t>un</a:t>
            </a:r>
            <a:r>
              <a:rPr sz="2600" spc="155" dirty="0">
                <a:latin typeface="Cambria"/>
                <a:cs typeface="Cambria"/>
              </a:rPr>
              <a:t> </a:t>
            </a:r>
            <a:r>
              <a:rPr sz="2600" dirty="0">
                <a:latin typeface="Cambria"/>
                <a:cs typeface="Cambria"/>
              </a:rPr>
              <a:t>D </a:t>
            </a:r>
            <a:r>
              <a:rPr sz="2600" spc="235" dirty="0">
                <a:latin typeface="Cambria"/>
                <a:cs typeface="Cambria"/>
              </a:rPr>
              <a:t>BCA,</a:t>
            </a:r>
            <a:r>
              <a:rPr sz="2600" spc="240" dirty="0">
                <a:latin typeface="Cambria"/>
                <a:cs typeface="Cambria"/>
              </a:rPr>
              <a:t> </a:t>
            </a:r>
            <a:r>
              <a:rPr sz="2600" spc="70" dirty="0">
                <a:latin typeface="Cambria"/>
                <a:cs typeface="Cambria"/>
              </a:rPr>
              <a:t>si </a:t>
            </a:r>
            <a:r>
              <a:rPr sz="2600" spc="75" dirty="0">
                <a:latin typeface="Cambria"/>
                <a:cs typeface="Cambria"/>
              </a:rPr>
              <a:t> los </a:t>
            </a:r>
            <a:r>
              <a:rPr sz="2600" spc="80" dirty="0">
                <a:latin typeface="Cambria"/>
                <a:cs typeface="Cambria"/>
              </a:rPr>
              <a:t> </a:t>
            </a:r>
            <a:r>
              <a:rPr sz="2600" spc="120" dirty="0">
                <a:latin typeface="Cambria"/>
                <a:cs typeface="Cambria"/>
              </a:rPr>
              <a:t>bloques </a:t>
            </a:r>
            <a:r>
              <a:rPr sz="2600" spc="125" dirty="0">
                <a:latin typeface="Cambria"/>
                <a:cs typeface="Cambria"/>
              </a:rPr>
              <a:t> </a:t>
            </a:r>
            <a:r>
              <a:rPr sz="2600" spc="140" dirty="0">
                <a:latin typeface="Cambria"/>
                <a:cs typeface="Cambria"/>
              </a:rPr>
              <a:t>no </a:t>
            </a:r>
            <a:r>
              <a:rPr sz="2600" spc="145" dirty="0">
                <a:latin typeface="Cambria"/>
                <a:cs typeface="Cambria"/>
              </a:rPr>
              <a:t> </a:t>
            </a:r>
            <a:r>
              <a:rPr sz="2600" spc="140" dirty="0">
                <a:latin typeface="Cambria"/>
                <a:cs typeface="Cambria"/>
              </a:rPr>
              <a:t>resultan </a:t>
            </a:r>
            <a:r>
              <a:rPr sz="2600" spc="145" dirty="0">
                <a:latin typeface="Cambria"/>
                <a:cs typeface="Cambria"/>
              </a:rPr>
              <a:t> </a:t>
            </a:r>
            <a:r>
              <a:rPr sz="2600" spc="100" dirty="0">
                <a:latin typeface="Cambria"/>
                <a:cs typeface="Cambria"/>
              </a:rPr>
              <a:t>significativos </a:t>
            </a:r>
            <a:r>
              <a:rPr sz="2600" spc="105" dirty="0">
                <a:latin typeface="Cambria"/>
                <a:cs typeface="Cambria"/>
              </a:rPr>
              <a:t> </a:t>
            </a:r>
            <a:r>
              <a:rPr sz="2600" spc="15" dirty="0">
                <a:latin typeface="Cambria"/>
                <a:cs typeface="Cambria"/>
              </a:rPr>
              <a:t>(no </a:t>
            </a:r>
            <a:r>
              <a:rPr sz="2600" spc="20" dirty="0">
                <a:latin typeface="Cambria"/>
                <a:cs typeface="Cambria"/>
              </a:rPr>
              <a:t> </a:t>
            </a:r>
            <a:r>
              <a:rPr sz="2600" spc="114" dirty="0">
                <a:latin typeface="Cambria"/>
                <a:cs typeface="Cambria"/>
              </a:rPr>
              <a:t>hay  </a:t>
            </a:r>
            <a:r>
              <a:rPr sz="2600" spc="120" dirty="0">
                <a:latin typeface="Cambria"/>
                <a:cs typeface="Cambria"/>
              </a:rPr>
              <a:t> </a:t>
            </a:r>
            <a:r>
              <a:rPr sz="2600" spc="95" dirty="0">
                <a:latin typeface="Cambria"/>
                <a:cs typeface="Cambria"/>
              </a:rPr>
              <a:t>diferencia </a:t>
            </a:r>
            <a:r>
              <a:rPr sz="2600" spc="100" dirty="0">
                <a:latin typeface="Cambria"/>
                <a:cs typeface="Cambria"/>
              </a:rPr>
              <a:t> </a:t>
            </a:r>
            <a:r>
              <a:rPr sz="2600" spc="75" dirty="0">
                <a:latin typeface="Cambria"/>
                <a:cs typeface="Cambria"/>
              </a:rPr>
              <a:t>entre</a:t>
            </a:r>
            <a:r>
              <a:rPr sz="2600" spc="80" dirty="0">
                <a:latin typeface="Cambria"/>
                <a:cs typeface="Cambria"/>
              </a:rPr>
              <a:t> </a:t>
            </a:r>
            <a:r>
              <a:rPr sz="2600" spc="100" dirty="0">
                <a:latin typeface="Cambria"/>
                <a:cs typeface="Cambria"/>
              </a:rPr>
              <a:t>bloques),</a:t>
            </a:r>
            <a:r>
              <a:rPr sz="2600" spc="105" dirty="0">
                <a:latin typeface="Cambria"/>
                <a:cs typeface="Cambria"/>
              </a:rPr>
              <a:t> </a:t>
            </a:r>
            <a:r>
              <a:rPr sz="2600" spc="80" dirty="0">
                <a:latin typeface="Cambria"/>
                <a:cs typeface="Cambria"/>
              </a:rPr>
              <a:t>los</a:t>
            </a:r>
            <a:r>
              <a:rPr sz="2600" spc="85" dirty="0">
                <a:latin typeface="Cambria"/>
                <a:cs typeface="Cambria"/>
              </a:rPr>
              <a:t> </a:t>
            </a:r>
            <a:r>
              <a:rPr sz="2600" spc="114" dirty="0">
                <a:latin typeface="Cambria"/>
                <a:cs typeface="Cambria"/>
              </a:rPr>
              <a:t>datos</a:t>
            </a:r>
            <a:r>
              <a:rPr sz="2600" spc="120" dirty="0">
                <a:latin typeface="Cambria"/>
                <a:cs typeface="Cambria"/>
              </a:rPr>
              <a:t> </a:t>
            </a:r>
            <a:r>
              <a:rPr sz="2600" spc="80" dirty="0">
                <a:latin typeface="Cambria"/>
                <a:cs typeface="Cambria"/>
              </a:rPr>
              <a:t>no</a:t>
            </a:r>
            <a:r>
              <a:rPr sz="2600" spc="85" dirty="0">
                <a:latin typeface="Cambria"/>
                <a:cs typeface="Cambria"/>
              </a:rPr>
              <a:t> </a:t>
            </a:r>
            <a:r>
              <a:rPr sz="2600" spc="114" dirty="0">
                <a:latin typeface="Cambria"/>
                <a:cs typeface="Cambria"/>
              </a:rPr>
              <a:t>deberían</a:t>
            </a:r>
            <a:r>
              <a:rPr sz="2600" spc="120" dirty="0">
                <a:latin typeface="Cambria"/>
                <a:cs typeface="Cambria"/>
              </a:rPr>
              <a:t> </a:t>
            </a:r>
            <a:r>
              <a:rPr sz="2600" spc="80" dirty="0">
                <a:latin typeface="Cambria"/>
                <a:cs typeface="Cambria"/>
              </a:rPr>
              <a:t>ser </a:t>
            </a:r>
            <a:r>
              <a:rPr sz="2600" spc="85" dirty="0">
                <a:latin typeface="Cambria"/>
                <a:cs typeface="Cambria"/>
              </a:rPr>
              <a:t> </a:t>
            </a:r>
            <a:r>
              <a:rPr sz="2600" spc="150" dirty="0">
                <a:latin typeface="Cambria"/>
                <a:cs typeface="Cambria"/>
              </a:rPr>
              <a:t>ana</a:t>
            </a:r>
            <a:r>
              <a:rPr sz="2600" spc="155" dirty="0">
                <a:latin typeface="Cambria"/>
                <a:cs typeface="Cambria"/>
              </a:rPr>
              <a:t>l</a:t>
            </a:r>
            <a:r>
              <a:rPr sz="2600" spc="145" dirty="0">
                <a:latin typeface="Cambria"/>
                <a:cs typeface="Cambria"/>
              </a:rPr>
              <a:t>i</a:t>
            </a:r>
            <a:r>
              <a:rPr sz="2600" spc="155" dirty="0">
                <a:latin typeface="Cambria"/>
                <a:cs typeface="Cambria"/>
              </a:rPr>
              <a:t>z</a:t>
            </a:r>
            <a:r>
              <a:rPr sz="2600" spc="150" dirty="0">
                <a:latin typeface="Cambria"/>
                <a:cs typeface="Cambria"/>
              </a:rPr>
              <a:t>a</a:t>
            </a:r>
            <a:r>
              <a:rPr sz="2600" spc="145" dirty="0">
                <a:latin typeface="Cambria"/>
                <a:cs typeface="Cambria"/>
              </a:rPr>
              <a:t>d</a:t>
            </a:r>
            <a:r>
              <a:rPr sz="2600" dirty="0">
                <a:latin typeface="Cambria"/>
                <a:cs typeface="Cambria"/>
              </a:rPr>
              <a:t>o </a:t>
            </a:r>
            <a:r>
              <a:rPr sz="2600" spc="-175" dirty="0">
                <a:latin typeface="Cambria"/>
                <a:cs typeface="Cambria"/>
              </a:rPr>
              <a:t> </a:t>
            </a:r>
            <a:r>
              <a:rPr sz="2600" spc="155" dirty="0">
                <a:latin typeface="Cambria"/>
                <a:cs typeface="Cambria"/>
              </a:rPr>
              <a:t>c</a:t>
            </a:r>
            <a:r>
              <a:rPr sz="2600" spc="150" dirty="0">
                <a:latin typeface="Cambria"/>
                <a:cs typeface="Cambria"/>
              </a:rPr>
              <a:t>o</a:t>
            </a:r>
            <a:r>
              <a:rPr sz="2600" spc="155" dirty="0">
                <a:latin typeface="Cambria"/>
                <a:cs typeface="Cambria"/>
              </a:rPr>
              <a:t>m</a:t>
            </a:r>
            <a:r>
              <a:rPr sz="2600" dirty="0">
                <a:latin typeface="Cambria"/>
                <a:cs typeface="Cambria"/>
              </a:rPr>
              <a:t>o </a:t>
            </a:r>
            <a:r>
              <a:rPr sz="2600" spc="-170" dirty="0">
                <a:latin typeface="Cambria"/>
                <a:cs typeface="Cambria"/>
              </a:rPr>
              <a:t> </a:t>
            </a:r>
            <a:r>
              <a:rPr sz="2600" spc="300" dirty="0">
                <a:latin typeface="Cambria"/>
                <a:cs typeface="Cambria"/>
              </a:rPr>
              <a:t>u</a:t>
            </a:r>
            <a:r>
              <a:rPr sz="2600" dirty="0">
                <a:latin typeface="Cambria"/>
                <a:cs typeface="Cambria"/>
              </a:rPr>
              <a:t>n </a:t>
            </a:r>
            <a:r>
              <a:rPr sz="2600" spc="-35" dirty="0">
                <a:latin typeface="Cambria"/>
                <a:cs typeface="Cambria"/>
              </a:rPr>
              <a:t> </a:t>
            </a:r>
            <a:r>
              <a:rPr sz="2600" dirty="0">
                <a:latin typeface="Cambria"/>
                <a:cs typeface="Cambria"/>
              </a:rPr>
              <a:t>D</a:t>
            </a:r>
            <a:r>
              <a:rPr sz="2600" spc="-250" dirty="0">
                <a:latin typeface="Cambria"/>
                <a:cs typeface="Cambria"/>
              </a:rPr>
              <a:t> </a:t>
            </a:r>
            <a:r>
              <a:rPr sz="2600" spc="320" dirty="0">
                <a:latin typeface="Cambria"/>
                <a:cs typeface="Cambria"/>
              </a:rPr>
              <a:t>C</a:t>
            </a:r>
            <a:r>
              <a:rPr sz="2600" dirty="0">
                <a:latin typeface="Cambria"/>
                <a:cs typeface="Cambria"/>
              </a:rPr>
              <a:t>A</a:t>
            </a:r>
            <a:r>
              <a:rPr sz="2600" spc="-245" dirty="0">
                <a:latin typeface="Cambria"/>
                <a:cs typeface="Cambria"/>
              </a:rPr>
              <a:t> </a:t>
            </a:r>
            <a:r>
              <a:rPr sz="2600" dirty="0">
                <a:latin typeface="Cambria"/>
                <a:cs typeface="Cambria"/>
              </a:rPr>
              <a:t>.</a:t>
            </a:r>
            <a:endParaRPr sz="260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sp>
        <p:nvSpPr>
          <p:cNvPr id="5" name="object 5"/>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3" name="object 3"/>
          <p:cNvSpPr txBox="1"/>
          <p:nvPr/>
        </p:nvSpPr>
        <p:spPr>
          <a:xfrm>
            <a:off x="938885" y="1640585"/>
            <a:ext cx="7162165" cy="757555"/>
          </a:xfrm>
          <a:prstGeom prst="rect">
            <a:avLst/>
          </a:prstGeom>
        </p:spPr>
        <p:txBody>
          <a:bodyPr vert="horz" wrap="square" lIns="0" tIns="12700" rIns="0" bIns="0" rtlCol="0">
            <a:spAutoFit/>
          </a:bodyPr>
          <a:lstStyle/>
          <a:p>
            <a:pPr marL="287020" marR="5080" indent="-274320">
              <a:lnSpc>
                <a:spcPct val="100000"/>
              </a:lnSpc>
              <a:spcBef>
                <a:spcPts val="100"/>
              </a:spcBef>
              <a:tabLst>
                <a:tab pos="286385" algn="l"/>
              </a:tabLst>
            </a:pPr>
            <a:r>
              <a:rPr sz="1800" dirty="0">
                <a:solidFill>
                  <a:srgbClr val="92C500"/>
                </a:solidFill>
                <a:latin typeface="Cambria Math"/>
                <a:cs typeface="Cambria Math"/>
              </a:rPr>
              <a:t>⦁	</a:t>
            </a:r>
            <a:r>
              <a:rPr sz="2400" dirty="0">
                <a:latin typeface="Palatino Linotype"/>
                <a:cs typeface="Palatino Linotype"/>
              </a:rPr>
              <a:t>Una</a:t>
            </a:r>
            <a:r>
              <a:rPr sz="2400" spc="315" dirty="0">
                <a:latin typeface="Palatino Linotype"/>
                <a:cs typeface="Palatino Linotype"/>
              </a:rPr>
              <a:t> </a:t>
            </a:r>
            <a:r>
              <a:rPr sz="2400" spc="-5" dirty="0">
                <a:latin typeface="Palatino Linotype"/>
                <a:cs typeface="Palatino Linotype"/>
              </a:rPr>
              <a:t>posible</a:t>
            </a:r>
            <a:r>
              <a:rPr sz="2400" spc="270" dirty="0">
                <a:latin typeface="Palatino Linotype"/>
                <a:cs typeface="Palatino Linotype"/>
              </a:rPr>
              <a:t> </a:t>
            </a:r>
            <a:r>
              <a:rPr sz="2400" spc="-5" dirty="0">
                <a:latin typeface="Palatino Linotype"/>
                <a:cs typeface="Palatino Linotype"/>
              </a:rPr>
              <a:t>aleatorización</a:t>
            </a:r>
            <a:r>
              <a:rPr sz="2400" spc="350" dirty="0">
                <a:latin typeface="Palatino Linotype"/>
                <a:cs typeface="Palatino Linotype"/>
              </a:rPr>
              <a:t> </a:t>
            </a:r>
            <a:r>
              <a:rPr sz="2400" spc="-5" dirty="0">
                <a:latin typeface="Palatino Linotype"/>
                <a:cs typeface="Palatino Linotype"/>
              </a:rPr>
              <a:t>de</a:t>
            </a:r>
            <a:r>
              <a:rPr sz="2400" spc="320" dirty="0">
                <a:latin typeface="Palatino Linotype"/>
                <a:cs typeface="Palatino Linotype"/>
              </a:rPr>
              <a:t> </a:t>
            </a:r>
            <a:r>
              <a:rPr sz="2400" spc="-5" dirty="0">
                <a:latin typeface="Palatino Linotype"/>
                <a:cs typeface="Palatino Linotype"/>
              </a:rPr>
              <a:t>los</a:t>
            </a:r>
            <a:r>
              <a:rPr sz="2400" spc="320" dirty="0">
                <a:latin typeface="Palatino Linotype"/>
                <a:cs typeface="Palatino Linotype"/>
              </a:rPr>
              <a:t> </a:t>
            </a:r>
            <a:r>
              <a:rPr sz="2400" spc="-5" dirty="0">
                <a:latin typeface="Palatino Linotype"/>
                <a:cs typeface="Palatino Linotype"/>
              </a:rPr>
              <a:t>tratamientos</a:t>
            </a:r>
            <a:r>
              <a:rPr sz="2400" spc="305" dirty="0">
                <a:latin typeface="Palatino Linotype"/>
                <a:cs typeface="Palatino Linotype"/>
              </a:rPr>
              <a:t> </a:t>
            </a:r>
            <a:r>
              <a:rPr sz="2400" dirty="0">
                <a:latin typeface="Palatino Linotype"/>
                <a:cs typeface="Palatino Linotype"/>
              </a:rPr>
              <a:t>en </a:t>
            </a:r>
            <a:r>
              <a:rPr sz="2400" spc="-585" dirty="0">
                <a:latin typeface="Palatino Linotype"/>
                <a:cs typeface="Palatino Linotype"/>
              </a:rPr>
              <a:t> </a:t>
            </a:r>
            <a:r>
              <a:rPr sz="2400" dirty="0">
                <a:latin typeface="Palatino Linotype"/>
                <a:cs typeface="Palatino Linotype"/>
              </a:rPr>
              <a:t>las</a:t>
            </a:r>
            <a:r>
              <a:rPr sz="2400" spc="-15" dirty="0">
                <a:latin typeface="Palatino Linotype"/>
                <a:cs typeface="Palatino Linotype"/>
              </a:rPr>
              <a:t> </a:t>
            </a:r>
            <a:r>
              <a:rPr sz="2400" spc="-5" dirty="0">
                <a:latin typeface="Palatino Linotype"/>
                <a:cs typeface="Palatino Linotype"/>
              </a:rPr>
              <a:t>unidades</a:t>
            </a:r>
            <a:r>
              <a:rPr sz="2400" spc="-50" dirty="0">
                <a:latin typeface="Palatino Linotype"/>
                <a:cs typeface="Palatino Linotype"/>
              </a:rPr>
              <a:t> </a:t>
            </a:r>
            <a:r>
              <a:rPr sz="2400" spc="-5" dirty="0">
                <a:latin typeface="Palatino Linotype"/>
                <a:cs typeface="Palatino Linotype"/>
              </a:rPr>
              <a:t>experimentales</a:t>
            </a:r>
            <a:r>
              <a:rPr sz="2400" spc="-40" dirty="0">
                <a:latin typeface="Palatino Linotype"/>
                <a:cs typeface="Palatino Linotype"/>
              </a:rPr>
              <a:t> </a:t>
            </a:r>
            <a:r>
              <a:rPr sz="2400" dirty="0">
                <a:latin typeface="Palatino Linotype"/>
                <a:cs typeface="Palatino Linotype"/>
              </a:rPr>
              <a:t>seria</a:t>
            </a:r>
            <a:r>
              <a:rPr sz="2400" spc="-5" dirty="0">
                <a:latin typeface="Palatino Linotype"/>
                <a:cs typeface="Palatino Linotype"/>
              </a:rPr>
              <a:t> la</a:t>
            </a:r>
            <a:r>
              <a:rPr sz="2400" spc="-15" dirty="0">
                <a:latin typeface="Palatino Linotype"/>
                <a:cs typeface="Palatino Linotype"/>
              </a:rPr>
              <a:t> </a:t>
            </a:r>
            <a:r>
              <a:rPr sz="2400" spc="-5" dirty="0">
                <a:latin typeface="Palatino Linotype"/>
                <a:cs typeface="Palatino Linotype"/>
              </a:rPr>
              <a:t>siguiente:</a:t>
            </a:r>
            <a:endParaRPr sz="2400">
              <a:latin typeface="Palatino Linotype"/>
              <a:cs typeface="Palatino Linotype"/>
            </a:endParaRPr>
          </a:p>
        </p:txBody>
      </p:sp>
      <p:graphicFrame>
        <p:nvGraphicFramePr>
          <p:cNvPr id="4" name="object 4"/>
          <p:cNvGraphicFramePr>
            <a:graphicFrameLocks noGrp="1"/>
          </p:cNvGraphicFramePr>
          <p:nvPr/>
        </p:nvGraphicFramePr>
        <p:xfrm>
          <a:off x="2719323" y="2892044"/>
          <a:ext cx="4081777" cy="1603881"/>
        </p:xfrm>
        <a:graphic>
          <a:graphicData uri="http://schemas.openxmlformats.org/drawingml/2006/table">
            <a:tbl>
              <a:tblPr firstRow="1" bandRow="1">
                <a:tableStyleId>{2D5ABB26-0587-4C30-8999-92F81FD0307C}</a:tableStyleId>
              </a:tblPr>
              <a:tblGrid>
                <a:gridCol w="1283970">
                  <a:extLst>
                    <a:ext uri="{9D8B030D-6E8A-4147-A177-3AD203B41FA5}">
                      <a16:colId xmlns:a16="http://schemas.microsoft.com/office/drawing/2014/main" val="20000"/>
                    </a:ext>
                  </a:extLst>
                </a:gridCol>
                <a:gridCol w="699134">
                  <a:extLst>
                    <a:ext uri="{9D8B030D-6E8A-4147-A177-3AD203B41FA5}">
                      <a16:colId xmlns:a16="http://schemas.microsoft.com/office/drawing/2014/main" val="20001"/>
                    </a:ext>
                  </a:extLst>
                </a:gridCol>
                <a:gridCol w="699769">
                  <a:extLst>
                    <a:ext uri="{9D8B030D-6E8A-4147-A177-3AD203B41FA5}">
                      <a16:colId xmlns:a16="http://schemas.microsoft.com/office/drawing/2014/main" val="20002"/>
                    </a:ext>
                  </a:extLst>
                </a:gridCol>
                <a:gridCol w="699134">
                  <a:extLst>
                    <a:ext uri="{9D8B030D-6E8A-4147-A177-3AD203B41FA5}">
                      <a16:colId xmlns:a16="http://schemas.microsoft.com/office/drawing/2014/main" val="20003"/>
                    </a:ext>
                  </a:extLst>
                </a:gridCol>
                <a:gridCol w="699770">
                  <a:extLst>
                    <a:ext uri="{9D8B030D-6E8A-4147-A177-3AD203B41FA5}">
                      <a16:colId xmlns:a16="http://schemas.microsoft.com/office/drawing/2014/main" val="20004"/>
                    </a:ext>
                  </a:extLst>
                </a:gridCol>
              </a:tblGrid>
              <a:tr h="534669">
                <a:tc>
                  <a:txBody>
                    <a:bodyPr/>
                    <a:lstStyle/>
                    <a:p>
                      <a:pPr algn="ctr">
                        <a:lnSpc>
                          <a:spcPts val="2170"/>
                        </a:lnSpc>
                      </a:pPr>
                      <a:r>
                        <a:rPr sz="2000" dirty="0">
                          <a:latin typeface="Palatino Linotype"/>
                          <a:cs typeface="Palatino Linotype"/>
                        </a:rPr>
                        <a:t>Bloque</a:t>
                      </a:r>
                      <a:r>
                        <a:rPr sz="2000" spc="-100" dirty="0">
                          <a:latin typeface="Palatino Linotype"/>
                          <a:cs typeface="Palatino Linotype"/>
                        </a:rPr>
                        <a:t> </a:t>
                      </a:r>
                      <a:r>
                        <a:rPr sz="2000" dirty="0">
                          <a:latin typeface="Palatino Linotype"/>
                          <a:cs typeface="Palatino Linotype"/>
                        </a:rPr>
                        <a:t>1</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20" dirty="0">
                          <a:latin typeface="Palatino Linotype"/>
                          <a:cs typeface="Palatino Linotype"/>
                        </a:rPr>
                        <a:t>T2</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20" dirty="0">
                          <a:latin typeface="Palatino Linotype"/>
                          <a:cs typeface="Palatino Linotype"/>
                        </a:rPr>
                        <a:t>T4</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202565" algn="r">
                        <a:lnSpc>
                          <a:spcPts val="2170"/>
                        </a:lnSpc>
                      </a:pPr>
                      <a:r>
                        <a:rPr sz="2000" spc="-20" dirty="0">
                          <a:latin typeface="Palatino Linotype"/>
                          <a:cs typeface="Palatino Linotype"/>
                        </a:rPr>
                        <a:t>T1</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20" dirty="0">
                          <a:latin typeface="Palatino Linotype"/>
                          <a:cs typeface="Palatino Linotype"/>
                        </a:rPr>
                        <a:t>T3</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0"/>
                  </a:ext>
                </a:extLst>
              </a:tr>
              <a:tr h="534543">
                <a:tc>
                  <a:txBody>
                    <a:bodyPr/>
                    <a:lstStyle/>
                    <a:p>
                      <a:pPr marL="635" algn="ctr">
                        <a:lnSpc>
                          <a:spcPts val="2170"/>
                        </a:lnSpc>
                      </a:pPr>
                      <a:r>
                        <a:rPr sz="2000" dirty="0">
                          <a:latin typeface="Palatino Linotype"/>
                          <a:cs typeface="Palatino Linotype"/>
                        </a:rPr>
                        <a:t>Bloque</a:t>
                      </a:r>
                      <a:r>
                        <a:rPr sz="2000" spc="-110" dirty="0">
                          <a:latin typeface="Palatino Linotype"/>
                          <a:cs typeface="Palatino Linotype"/>
                        </a:rPr>
                        <a:t> </a:t>
                      </a:r>
                      <a:r>
                        <a:rPr sz="2000" dirty="0">
                          <a:latin typeface="Palatino Linotype"/>
                          <a:cs typeface="Palatino Linotype"/>
                        </a:rPr>
                        <a:t>2</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5" dirty="0">
                          <a:latin typeface="Palatino Linotype"/>
                          <a:cs typeface="Palatino Linotype"/>
                        </a:rPr>
                        <a:t>T1</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635" algn="ctr">
                        <a:lnSpc>
                          <a:spcPts val="2170"/>
                        </a:lnSpc>
                      </a:pPr>
                      <a:r>
                        <a:rPr sz="2000" spc="-5" dirty="0">
                          <a:latin typeface="Palatino Linotype"/>
                          <a:cs typeface="Palatino Linotype"/>
                        </a:rPr>
                        <a:t>T3</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200660" algn="r">
                        <a:lnSpc>
                          <a:spcPts val="2170"/>
                        </a:lnSpc>
                      </a:pPr>
                      <a:r>
                        <a:rPr sz="2000" spc="-5" dirty="0">
                          <a:latin typeface="Palatino Linotype"/>
                          <a:cs typeface="Palatino Linotype"/>
                        </a:rPr>
                        <a:t>T2</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5" dirty="0">
                          <a:latin typeface="Palatino Linotype"/>
                          <a:cs typeface="Palatino Linotype"/>
                        </a:rPr>
                        <a:t>T4</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1"/>
                  </a:ext>
                </a:extLst>
              </a:tr>
              <a:tr h="534669">
                <a:tc>
                  <a:txBody>
                    <a:bodyPr/>
                    <a:lstStyle/>
                    <a:p>
                      <a:pPr marL="635" algn="ctr">
                        <a:lnSpc>
                          <a:spcPts val="2170"/>
                        </a:lnSpc>
                      </a:pPr>
                      <a:r>
                        <a:rPr sz="2000" dirty="0">
                          <a:latin typeface="Palatino Linotype"/>
                          <a:cs typeface="Palatino Linotype"/>
                        </a:rPr>
                        <a:t>Bloque</a:t>
                      </a:r>
                      <a:r>
                        <a:rPr sz="2000" spc="-110" dirty="0">
                          <a:latin typeface="Palatino Linotype"/>
                          <a:cs typeface="Palatino Linotype"/>
                        </a:rPr>
                        <a:t> </a:t>
                      </a:r>
                      <a:r>
                        <a:rPr sz="2000" dirty="0">
                          <a:latin typeface="Palatino Linotype"/>
                          <a:cs typeface="Palatino Linotype"/>
                        </a:rPr>
                        <a:t>3</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5" dirty="0">
                          <a:latin typeface="Palatino Linotype"/>
                          <a:cs typeface="Palatino Linotype"/>
                        </a:rPr>
                        <a:t>T3</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L="635" algn="ctr">
                        <a:lnSpc>
                          <a:spcPts val="2170"/>
                        </a:lnSpc>
                      </a:pPr>
                      <a:r>
                        <a:rPr sz="2000" spc="-5" dirty="0">
                          <a:latin typeface="Palatino Linotype"/>
                          <a:cs typeface="Palatino Linotype"/>
                        </a:rPr>
                        <a:t>T2</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marR="200660" algn="r">
                        <a:lnSpc>
                          <a:spcPts val="2170"/>
                        </a:lnSpc>
                      </a:pPr>
                      <a:r>
                        <a:rPr sz="2000" spc="-5" dirty="0">
                          <a:latin typeface="Palatino Linotype"/>
                          <a:cs typeface="Palatino Linotype"/>
                        </a:rPr>
                        <a:t>T4</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tc>
                  <a:txBody>
                    <a:bodyPr/>
                    <a:lstStyle/>
                    <a:p>
                      <a:pPr algn="ctr">
                        <a:lnSpc>
                          <a:spcPts val="2170"/>
                        </a:lnSpc>
                      </a:pPr>
                      <a:r>
                        <a:rPr sz="2000" spc="-5" dirty="0">
                          <a:latin typeface="Palatino Linotype"/>
                          <a:cs typeface="Palatino Linotype"/>
                        </a:rPr>
                        <a:t>T1</a:t>
                      </a:r>
                      <a:endParaRPr sz="2000">
                        <a:latin typeface="Palatino Linotype"/>
                        <a:cs typeface="Palatino Linotype"/>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6FA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2733" y="187197"/>
            <a:ext cx="6772275" cy="1001394"/>
          </a:xfrm>
          <a:prstGeom prst="rect">
            <a:avLst/>
          </a:prstGeom>
        </p:spPr>
        <p:txBody>
          <a:bodyPr vert="horz" wrap="square" lIns="0" tIns="12700" rIns="0" bIns="0" rtlCol="0">
            <a:spAutoFit/>
          </a:bodyPr>
          <a:lstStyle/>
          <a:p>
            <a:pPr marL="2149475" marR="5080" indent="-2137410">
              <a:lnSpc>
                <a:spcPct val="100000"/>
              </a:lnSpc>
              <a:spcBef>
                <a:spcPts val="100"/>
              </a:spcBef>
              <a:tabLst>
                <a:tab pos="1591310" algn="l"/>
                <a:tab pos="2226945" algn="l"/>
                <a:tab pos="3175000" algn="l"/>
                <a:tab pos="4018279" algn="l"/>
                <a:tab pos="6403340" algn="l"/>
              </a:tabLst>
            </a:pPr>
            <a:r>
              <a:rPr spc="185" dirty="0"/>
              <a:t>D</a:t>
            </a:r>
            <a:r>
              <a:rPr spc="190" dirty="0"/>
              <a:t>i</a:t>
            </a:r>
            <a:r>
              <a:rPr spc="195" dirty="0"/>
              <a:t>s</a:t>
            </a:r>
            <a:r>
              <a:rPr spc="190" dirty="0"/>
              <a:t>e</a:t>
            </a:r>
            <a:r>
              <a:rPr spc="185" dirty="0"/>
              <a:t>ñ</a:t>
            </a:r>
            <a:r>
              <a:rPr dirty="0"/>
              <a:t>o	</a:t>
            </a:r>
            <a:r>
              <a:rPr spc="150" dirty="0"/>
              <a:t>d</a:t>
            </a:r>
            <a:r>
              <a:rPr dirty="0"/>
              <a:t>e		</a:t>
            </a:r>
            <a:r>
              <a:rPr spc="155" dirty="0"/>
              <a:t>B</a:t>
            </a:r>
            <a:r>
              <a:rPr spc="150" dirty="0"/>
              <a:t>l</a:t>
            </a:r>
            <a:r>
              <a:rPr spc="180" dirty="0"/>
              <a:t>o</a:t>
            </a:r>
            <a:r>
              <a:rPr spc="165" dirty="0"/>
              <a:t>q</a:t>
            </a:r>
            <a:r>
              <a:rPr spc="155" dirty="0"/>
              <a:t>u</a:t>
            </a:r>
            <a:r>
              <a:rPr spc="175" dirty="0"/>
              <a:t>e</a:t>
            </a:r>
            <a:r>
              <a:rPr dirty="0"/>
              <a:t>s	</a:t>
            </a:r>
            <a:r>
              <a:rPr spc="345" dirty="0"/>
              <a:t>C</a:t>
            </a:r>
            <a:r>
              <a:rPr spc="355" dirty="0"/>
              <a:t>o</a:t>
            </a:r>
            <a:r>
              <a:rPr spc="229" dirty="0"/>
              <a:t>m</a:t>
            </a:r>
            <a:r>
              <a:rPr spc="220" dirty="0"/>
              <a:t>pl</a:t>
            </a:r>
            <a:r>
              <a:rPr spc="240" dirty="0"/>
              <a:t>e</a:t>
            </a:r>
            <a:r>
              <a:rPr spc="160" dirty="0"/>
              <a:t>t</a:t>
            </a:r>
            <a:r>
              <a:rPr spc="190" dirty="0"/>
              <a:t>o</a:t>
            </a:r>
            <a:r>
              <a:rPr dirty="0"/>
              <a:t>s	</a:t>
            </a:r>
            <a:r>
              <a:rPr spc="95" dirty="0"/>
              <a:t>a</a:t>
            </a:r>
            <a:r>
              <a:rPr dirty="0"/>
              <a:t>l  </a:t>
            </a:r>
            <a:r>
              <a:rPr spc="95" dirty="0"/>
              <a:t>azar	</a:t>
            </a:r>
            <a:r>
              <a:rPr spc="85" dirty="0"/>
              <a:t>(DBCA)</a:t>
            </a:r>
          </a:p>
        </p:txBody>
      </p:sp>
      <p:pic>
        <p:nvPicPr>
          <p:cNvPr id="3" name="object 3"/>
          <p:cNvPicPr/>
          <p:nvPr/>
        </p:nvPicPr>
        <p:blipFill>
          <a:blip r:embed="rId2" cstate="print"/>
          <a:stretch>
            <a:fillRect/>
          </a:stretch>
        </p:blipFill>
        <p:spPr>
          <a:xfrm>
            <a:off x="1620011" y="3884676"/>
            <a:ext cx="6237732" cy="2028444"/>
          </a:xfrm>
          <a:prstGeom prst="rect">
            <a:avLst/>
          </a:prstGeom>
        </p:spPr>
      </p:pic>
      <p:sp>
        <p:nvSpPr>
          <p:cNvPr id="4" name="object 4"/>
          <p:cNvSpPr txBox="1"/>
          <p:nvPr/>
        </p:nvSpPr>
        <p:spPr>
          <a:xfrm>
            <a:off x="1050137" y="1283334"/>
            <a:ext cx="7289165" cy="941069"/>
          </a:xfrm>
          <a:prstGeom prst="rect">
            <a:avLst/>
          </a:prstGeom>
        </p:spPr>
        <p:txBody>
          <a:bodyPr vert="horz" wrap="square" lIns="0" tIns="13335" rIns="0" bIns="0" rtlCol="0">
            <a:spAutoFit/>
          </a:bodyPr>
          <a:lstStyle/>
          <a:p>
            <a:pPr marL="12700" marR="5080" algn="just">
              <a:lnSpc>
                <a:spcPct val="100000"/>
              </a:lnSpc>
              <a:spcBef>
                <a:spcPts val="105"/>
              </a:spcBef>
            </a:pPr>
            <a:r>
              <a:rPr sz="2000" spc="140" dirty="0">
                <a:latin typeface="Cambria"/>
                <a:cs typeface="Cambria"/>
              </a:rPr>
              <a:t>Suponga </a:t>
            </a:r>
            <a:r>
              <a:rPr sz="2000" spc="70" dirty="0">
                <a:latin typeface="Cambria"/>
                <a:cs typeface="Cambria"/>
              </a:rPr>
              <a:t>que</a:t>
            </a:r>
            <a:r>
              <a:rPr sz="2000" spc="75" dirty="0">
                <a:latin typeface="Cambria"/>
                <a:cs typeface="Cambria"/>
              </a:rPr>
              <a:t> </a:t>
            </a:r>
            <a:r>
              <a:rPr sz="2000" spc="60" dirty="0">
                <a:latin typeface="Cambria"/>
                <a:cs typeface="Cambria"/>
              </a:rPr>
              <a:t>se  </a:t>
            </a:r>
            <a:r>
              <a:rPr sz="2000" spc="90" dirty="0">
                <a:latin typeface="Cambria"/>
                <a:cs typeface="Cambria"/>
              </a:rPr>
              <a:t>desea </a:t>
            </a:r>
            <a:r>
              <a:rPr sz="2000" spc="95" dirty="0">
                <a:latin typeface="Cambria"/>
                <a:cs typeface="Cambria"/>
              </a:rPr>
              <a:t>comparar </a:t>
            </a:r>
            <a:r>
              <a:rPr sz="2000" spc="25" dirty="0">
                <a:latin typeface="Cambria"/>
                <a:cs typeface="Cambria"/>
              </a:rPr>
              <a:t>el  </a:t>
            </a:r>
            <a:r>
              <a:rPr sz="2000" spc="130" dirty="0">
                <a:latin typeface="Cambria"/>
                <a:cs typeface="Cambria"/>
              </a:rPr>
              <a:t>consumo </a:t>
            </a:r>
            <a:r>
              <a:rPr sz="2000" spc="50" dirty="0">
                <a:latin typeface="Cambria"/>
                <a:cs typeface="Cambria"/>
              </a:rPr>
              <a:t>de  </a:t>
            </a:r>
            <a:r>
              <a:rPr sz="2000" dirty="0">
                <a:latin typeface="Cambria"/>
                <a:cs typeface="Cambria"/>
              </a:rPr>
              <a:t>3</a:t>
            </a:r>
            <a:r>
              <a:rPr sz="2000" spc="440" dirty="0">
                <a:latin typeface="Cambria"/>
                <a:cs typeface="Cambria"/>
              </a:rPr>
              <a:t> </a:t>
            </a:r>
            <a:r>
              <a:rPr sz="2000" spc="120" dirty="0">
                <a:latin typeface="Cambria"/>
                <a:cs typeface="Cambria"/>
              </a:rPr>
              <a:t>marcas </a:t>
            </a:r>
            <a:r>
              <a:rPr sz="2000" spc="125" dirty="0">
                <a:latin typeface="Cambria"/>
                <a:cs typeface="Cambria"/>
              </a:rPr>
              <a:t> </a:t>
            </a:r>
            <a:r>
              <a:rPr sz="2000" spc="50" dirty="0">
                <a:latin typeface="Cambria"/>
                <a:cs typeface="Cambria"/>
              </a:rPr>
              <a:t>de </a:t>
            </a:r>
            <a:r>
              <a:rPr sz="2000" spc="105" dirty="0">
                <a:latin typeface="Cambria"/>
                <a:cs typeface="Cambria"/>
              </a:rPr>
              <a:t>un </a:t>
            </a:r>
            <a:r>
              <a:rPr sz="2000" spc="85" dirty="0">
                <a:latin typeface="Cambria"/>
                <a:cs typeface="Cambria"/>
              </a:rPr>
              <a:t>producto </a:t>
            </a:r>
            <a:r>
              <a:rPr sz="2000" spc="70" dirty="0">
                <a:latin typeface="Cambria"/>
                <a:cs typeface="Cambria"/>
              </a:rPr>
              <a:t>(M1, </a:t>
            </a:r>
            <a:r>
              <a:rPr sz="2000" spc="80" dirty="0">
                <a:latin typeface="Cambria"/>
                <a:cs typeface="Cambria"/>
              </a:rPr>
              <a:t>M2 </a:t>
            </a:r>
            <a:r>
              <a:rPr sz="2000" dirty="0">
                <a:latin typeface="Cambria"/>
                <a:cs typeface="Cambria"/>
              </a:rPr>
              <a:t>y</a:t>
            </a:r>
            <a:r>
              <a:rPr sz="2000" spc="440" dirty="0">
                <a:latin typeface="Cambria"/>
                <a:cs typeface="Cambria"/>
              </a:rPr>
              <a:t> </a:t>
            </a:r>
            <a:r>
              <a:rPr sz="2000" spc="35" dirty="0">
                <a:latin typeface="Cambria"/>
                <a:cs typeface="Cambria"/>
              </a:rPr>
              <a:t>M3)   </a:t>
            </a:r>
            <a:r>
              <a:rPr sz="2000" dirty="0">
                <a:latin typeface="Cambria"/>
                <a:cs typeface="Cambria"/>
              </a:rPr>
              <a:t>y   </a:t>
            </a:r>
            <a:r>
              <a:rPr sz="2000" spc="75" dirty="0">
                <a:latin typeface="Cambria"/>
                <a:cs typeface="Cambria"/>
              </a:rPr>
              <a:t>que </a:t>
            </a:r>
            <a:r>
              <a:rPr sz="2000" spc="30" dirty="0">
                <a:latin typeface="Cambria"/>
                <a:cs typeface="Cambria"/>
              </a:rPr>
              <a:t>el   </a:t>
            </a:r>
            <a:r>
              <a:rPr sz="2000" spc="90" dirty="0">
                <a:latin typeface="Cambria"/>
                <a:cs typeface="Cambria"/>
              </a:rPr>
              <a:t>experimentador </a:t>
            </a:r>
            <a:r>
              <a:rPr sz="2000" spc="95" dirty="0">
                <a:latin typeface="Cambria"/>
                <a:cs typeface="Cambria"/>
              </a:rPr>
              <a:t> </a:t>
            </a:r>
            <a:r>
              <a:rPr sz="2000" spc="55" dirty="0">
                <a:latin typeface="Cambria"/>
                <a:cs typeface="Cambria"/>
              </a:rPr>
              <a:t>por</a:t>
            </a:r>
            <a:r>
              <a:rPr sz="2000" spc="335" dirty="0">
                <a:latin typeface="Cambria"/>
                <a:cs typeface="Cambria"/>
              </a:rPr>
              <a:t> </a:t>
            </a:r>
            <a:r>
              <a:rPr sz="2000" spc="80" dirty="0">
                <a:latin typeface="Cambria"/>
                <a:cs typeface="Cambria"/>
              </a:rPr>
              <a:t>experiencia</a:t>
            </a:r>
            <a:r>
              <a:rPr sz="2000" spc="350" dirty="0">
                <a:latin typeface="Cambria"/>
                <a:cs typeface="Cambria"/>
              </a:rPr>
              <a:t> </a:t>
            </a:r>
            <a:r>
              <a:rPr sz="2000" spc="100" dirty="0">
                <a:latin typeface="Cambria"/>
                <a:cs typeface="Cambria"/>
              </a:rPr>
              <a:t>sabe</a:t>
            </a:r>
            <a:r>
              <a:rPr sz="2000" spc="350" dirty="0">
                <a:latin typeface="Cambria"/>
                <a:cs typeface="Cambria"/>
              </a:rPr>
              <a:t> </a:t>
            </a:r>
            <a:r>
              <a:rPr sz="2000" spc="75" dirty="0">
                <a:latin typeface="Cambria"/>
                <a:cs typeface="Cambria"/>
              </a:rPr>
              <a:t>que</a:t>
            </a:r>
            <a:r>
              <a:rPr sz="2000" spc="350" dirty="0">
                <a:latin typeface="Cambria"/>
                <a:cs typeface="Cambria"/>
              </a:rPr>
              <a:t> </a:t>
            </a:r>
            <a:r>
              <a:rPr sz="2000" spc="25" dirty="0">
                <a:latin typeface="Cambria"/>
                <a:cs typeface="Cambria"/>
              </a:rPr>
              <a:t>el</a:t>
            </a:r>
            <a:r>
              <a:rPr sz="2000" spc="325" dirty="0">
                <a:latin typeface="Cambria"/>
                <a:cs typeface="Cambria"/>
              </a:rPr>
              <a:t> </a:t>
            </a:r>
            <a:r>
              <a:rPr sz="2000" spc="130" dirty="0">
                <a:latin typeface="Cambria"/>
                <a:cs typeface="Cambria"/>
              </a:rPr>
              <a:t>consumo</a:t>
            </a:r>
            <a:r>
              <a:rPr sz="2000" spc="370" dirty="0">
                <a:latin typeface="Cambria"/>
                <a:cs typeface="Cambria"/>
              </a:rPr>
              <a:t> </a:t>
            </a:r>
            <a:r>
              <a:rPr sz="2000" spc="105" dirty="0">
                <a:latin typeface="Cambria"/>
                <a:cs typeface="Cambria"/>
              </a:rPr>
              <a:t>también</a:t>
            </a:r>
            <a:r>
              <a:rPr sz="2000" spc="415" dirty="0">
                <a:latin typeface="Cambria"/>
                <a:cs typeface="Cambria"/>
              </a:rPr>
              <a:t> </a:t>
            </a:r>
            <a:r>
              <a:rPr sz="2000" spc="35" dirty="0">
                <a:latin typeface="Cambria"/>
                <a:cs typeface="Cambria"/>
              </a:rPr>
              <a:t>difiere</a:t>
            </a:r>
            <a:endParaRPr sz="2000">
              <a:latin typeface="Cambria"/>
              <a:cs typeface="Cambria"/>
            </a:endParaRPr>
          </a:p>
        </p:txBody>
      </p:sp>
      <p:sp>
        <p:nvSpPr>
          <p:cNvPr id="8" name="object 8"/>
          <p:cNvSpPr txBox="1">
            <a:spLocks noGrp="1"/>
          </p:cNvSpPr>
          <p:nvPr>
            <p:ph type="ftr" sz="quarter" idx="5"/>
          </p:nvPr>
        </p:nvSpPr>
        <p:spPr>
          <a:xfrm>
            <a:off x="618236" y="6415973"/>
            <a:ext cx="1778000" cy="130164"/>
          </a:xfrm>
          <a:prstGeom prst="rect">
            <a:avLst/>
          </a:prstGeom>
        </p:spPr>
        <p:txBody>
          <a:bodyPr vert="horz" wrap="square" lIns="0" tIns="6985" rIns="0" bIns="0" rtlCol="0">
            <a:spAutoFit/>
          </a:bodyPr>
          <a:lstStyle/>
          <a:p>
            <a:pPr marL="12700">
              <a:lnSpc>
                <a:spcPct val="100000"/>
              </a:lnSpc>
              <a:spcBef>
                <a:spcPts val="55"/>
              </a:spcBef>
            </a:pPr>
            <a:r>
              <a:rPr lang="es-PE" spc="-15" dirty="0"/>
              <a:t>Estadística Aplicada</a:t>
            </a:r>
            <a:endParaRPr dirty="0"/>
          </a:p>
        </p:txBody>
      </p:sp>
      <p:sp>
        <p:nvSpPr>
          <p:cNvPr id="5" name="object 5"/>
          <p:cNvSpPr txBox="1"/>
          <p:nvPr/>
        </p:nvSpPr>
        <p:spPr>
          <a:xfrm>
            <a:off x="1050137" y="2502788"/>
            <a:ext cx="6899909" cy="330835"/>
          </a:xfrm>
          <a:prstGeom prst="rect">
            <a:avLst/>
          </a:prstGeom>
        </p:spPr>
        <p:txBody>
          <a:bodyPr vert="horz" wrap="square" lIns="0" tIns="13335" rIns="0" bIns="0" rtlCol="0">
            <a:spAutoFit/>
          </a:bodyPr>
          <a:lstStyle/>
          <a:p>
            <a:pPr marL="12700">
              <a:lnSpc>
                <a:spcPct val="100000"/>
              </a:lnSpc>
              <a:spcBef>
                <a:spcPts val="105"/>
              </a:spcBef>
              <a:tabLst>
                <a:tab pos="1191895" algn="l"/>
                <a:tab pos="2562225" algn="l"/>
                <a:tab pos="3782060" algn="l"/>
                <a:tab pos="4991735" algn="l"/>
                <a:tab pos="6221730" algn="l"/>
              </a:tabLst>
            </a:pPr>
            <a:r>
              <a:rPr sz="2000" spc="110" dirty="0">
                <a:latin typeface="Cambria"/>
                <a:cs typeface="Cambria"/>
              </a:rPr>
              <a:t>b</a:t>
            </a:r>
            <a:r>
              <a:rPr sz="2000" spc="100" dirty="0">
                <a:latin typeface="Cambria"/>
                <a:cs typeface="Cambria"/>
              </a:rPr>
              <a:t>l</a:t>
            </a:r>
            <a:r>
              <a:rPr sz="2000" spc="120" dirty="0">
                <a:latin typeface="Cambria"/>
                <a:cs typeface="Cambria"/>
              </a:rPr>
              <a:t>o</a:t>
            </a:r>
            <a:r>
              <a:rPr sz="2000" spc="110" dirty="0">
                <a:latin typeface="Cambria"/>
                <a:cs typeface="Cambria"/>
              </a:rPr>
              <a:t>q</a:t>
            </a:r>
            <a:r>
              <a:rPr sz="2000" spc="114" dirty="0">
                <a:latin typeface="Cambria"/>
                <a:cs typeface="Cambria"/>
              </a:rPr>
              <a:t>u</a:t>
            </a:r>
            <a:r>
              <a:rPr sz="2000" spc="100" dirty="0">
                <a:latin typeface="Cambria"/>
                <a:cs typeface="Cambria"/>
              </a:rPr>
              <a:t>e</a:t>
            </a:r>
            <a:r>
              <a:rPr sz="2000" dirty="0">
                <a:latin typeface="Cambria"/>
                <a:cs typeface="Cambria"/>
              </a:rPr>
              <a:t>s	</a:t>
            </a:r>
            <a:r>
              <a:rPr sz="2000" spc="85" dirty="0">
                <a:latin typeface="Cambria"/>
                <a:cs typeface="Cambria"/>
              </a:rPr>
              <a:t>(</a:t>
            </a:r>
            <a:r>
              <a:rPr sz="2000" spc="80" dirty="0">
                <a:latin typeface="Cambria"/>
                <a:cs typeface="Cambria"/>
              </a:rPr>
              <a:t>h</a:t>
            </a:r>
            <a:r>
              <a:rPr sz="2000" spc="85" dirty="0">
                <a:latin typeface="Cambria"/>
                <a:cs typeface="Cambria"/>
              </a:rPr>
              <a:t>o</a:t>
            </a:r>
            <a:r>
              <a:rPr sz="2000" spc="95" dirty="0">
                <a:latin typeface="Cambria"/>
                <a:cs typeface="Cambria"/>
              </a:rPr>
              <a:t>m</a:t>
            </a:r>
            <a:r>
              <a:rPr sz="2000" spc="75" dirty="0">
                <a:latin typeface="Cambria"/>
                <a:cs typeface="Cambria"/>
              </a:rPr>
              <a:t>b</a:t>
            </a:r>
            <a:r>
              <a:rPr sz="2000" spc="70" dirty="0">
                <a:latin typeface="Cambria"/>
                <a:cs typeface="Cambria"/>
              </a:rPr>
              <a:t>r</a:t>
            </a:r>
            <a:r>
              <a:rPr sz="2000" spc="75" dirty="0">
                <a:latin typeface="Cambria"/>
                <a:cs typeface="Cambria"/>
              </a:rPr>
              <a:t>e</a:t>
            </a:r>
            <a:r>
              <a:rPr sz="2000" dirty="0">
                <a:latin typeface="Cambria"/>
                <a:cs typeface="Cambria"/>
              </a:rPr>
              <a:t>s	</a:t>
            </a:r>
            <a:r>
              <a:rPr sz="2000" spc="135" dirty="0">
                <a:latin typeface="Cambria"/>
                <a:cs typeface="Cambria"/>
              </a:rPr>
              <a:t>a</a:t>
            </a:r>
            <a:r>
              <a:rPr sz="2000" spc="130" dirty="0">
                <a:latin typeface="Cambria"/>
                <a:cs typeface="Cambria"/>
              </a:rPr>
              <a:t>d</a:t>
            </a:r>
            <a:r>
              <a:rPr sz="2000" spc="135" dirty="0">
                <a:latin typeface="Cambria"/>
                <a:cs typeface="Cambria"/>
              </a:rPr>
              <a:t>u</a:t>
            </a:r>
            <a:r>
              <a:rPr sz="2000" spc="125" dirty="0">
                <a:latin typeface="Cambria"/>
                <a:cs typeface="Cambria"/>
              </a:rPr>
              <a:t>l</a:t>
            </a:r>
            <a:r>
              <a:rPr sz="2000" spc="120" dirty="0">
                <a:latin typeface="Cambria"/>
                <a:cs typeface="Cambria"/>
              </a:rPr>
              <a:t>t</a:t>
            </a:r>
            <a:r>
              <a:rPr sz="2000" spc="130" dirty="0">
                <a:latin typeface="Cambria"/>
                <a:cs typeface="Cambria"/>
              </a:rPr>
              <a:t>o</a:t>
            </a:r>
            <a:r>
              <a:rPr sz="2000" spc="140" dirty="0">
                <a:latin typeface="Cambria"/>
                <a:cs typeface="Cambria"/>
              </a:rPr>
              <a:t>s</a:t>
            </a:r>
            <a:r>
              <a:rPr sz="2000" dirty="0">
                <a:latin typeface="Cambria"/>
                <a:cs typeface="Cambria"/>
              </a:rPr>
              <a:t>,	</a:t>
            </a:r>
            <a:r>
              <a:rPr sz="2000" spc="114" dirty="0">
                <a:latin typeface="Cambria"/>
                <a:cs typeface="Cambria"/>
              </a:rPr>
              <a:t>mu</a:t>
            </a:r>
            <a:r>
              <a:rPr sz="2000" spc="110" dirty="0">
                <a:latin typeface="Cambria"/>
                <a:cs typeface="Cambria"/>
              </a:rPr>
              <a:t>j</a:t>
            </a:r>
            <a:r>
              <a:rPr sz="2000" spc="120" dirty="0">
                <a:latin typeface="Cambria"/>
                <a:cs typeface="Cambria"/>
              </a:rPr>
              <a:t>e</a:t>
            </a:r>
            <a:r>
              <a:rPr sz="2000" spc="90" dirty="0">
                <a:latin typeface="Cambria"/>
                <a:cs typeface="Cambria"/>
              </a:rPr>
              <a:t>r</a:t>
            </a:r>
            <a:r>
              <a:rPr sz="2000" spc="110" dirty="0">
                <a:latin typeface="Cambria"/>
                <a:cs typeface="Cambria"/>
              </a:rPr>
              <a:t>e</a:t>
            </a:r>
            <a:r>
              <a:rPr sz="2000" dirty="0">
                <a:latin typeface="Cambria"/>
                <a:cs typeface="Cambria"/>
              </a:rPr>
              <a:t>s	</a:t>
            </a:r>
            <a:r>
              <a:rPr sz="2000" spc="155" dirty="0">
                <a:latin typeface="Cambria"/>
                <a:cs typeface="Cambria"/>
              </a:rPr>
              <a:t>ad</a:t>
            </a:r>
            <a:r>
              <a:rPr sz="2000" spc="150" dirty="0">
                <a:latin typeface="Cambria"/>
                <a:cs typeface="Cambria"/>
              </a:rPr>
              <a:t>u</a:t>
            </a:r>
            <a:r>
              <a:rPr sz="2000" spc="145" dirty="0">
                <a:latin typeface="Cambria"/>
                <a:cs typeface="Cambria"/>
              </a:rPr>
              <a:t>l</a:t>
            </a:r>
            <a:r>
              <a:rPr sz="2000" spc="155" dirty="0">
                <a:latin typeface="Cambria"/>
                <a:cs typeface="Cambria"/>
              </a:rPr>
              <a:t>ta</a:t>
            </a:r>
            <a:r>
              <a:rPr sz="2000" spc="140" dirty="0">
                <a:latin typeface="Cambria"/>
                <a:cs typeface="Cambria"/>
              </a:rPr>
              <a:t>s</a:t>
            </a:r>
            <a:r>
              <a:rPr sz="2000" dirty="0">
                <a:latin typeface="Cambria"/>
                <a:cs typeface="Cambria"/>
              </a:rPr>
              <a:t>,	</a:t>
            </a:r>
            <a:r>
              <a:rPr sz="2000" spc="125" dirty="0">
                <a:latin typeface="Cambria"/>
                <a:cs typeface="Cambria"/>
              </a:rPr>
              <a:t>n</a:t>
            </a:r>
            <a:r>
              <a:rPr sz="2000" spc="120" dirty="0">
                <a:latin typeface="Cambria"/>
                <a:cs typeface="Cambria"/>
              </a:rPr>
              <a:t>i</a:t>
            </a:r>
            <a:r>
              <a:rPr sz="2000" spc="125" dirty="0">
                <a:latin typeface="Cambria"/>
                <a:cs typeface="Cambria"/>
              </a:rPr>
              <a:t>ñ</a:t>
            </a:r>
            <a:r>
              <a:rPr sz="2000" spc="130" dirty="0">
                <a:latin typeface="Cambria"/>
                <a:cs typeface="Cambria"/>
              </a:rPr>
              <a:t>o</a:t>
            </a:r>
            <a:r>
              <a:rPr sz="2000" dirty="0">
                <a:latin typeface="Cambria"/>
                <a:cs typeface="Cambria"/>
              </a:rPr>
              <a:t>s</a:t>
            </a:r>
            <a:endParaRPr sz="2000">
              <a:latin typeface="Cambria"/>
              <a:cs typeface="Cambria"/>
            </a:endParaRPr>
          </a:p>
        </p:txBody>
      </p:sp>
      <p:sp>
        <p:nvSpPr>
          <p:cNvPr id="6" name="object 6"/>
          <p:cNvSpPr txBox="1"/>
          <p:nvPr/>
        </p:nvSpPr>
        <p:spPr>
          <a:xfrm>
            <a:off x="1050137" y="2197988"/>
            <a:ext cx="7288530" cy="635635"/>
          </a:xfrm>
          <a:prstGeom prst="rect">
            <a:avLst/>
          </a:prstGeom>
        </p:spPr>
        <p:txBody>
          <a:bodyPr vert="horz" wrap="square" lIns="0" tIns="13335" rIns="0" bIns="0" rtlCol="0">
            <a:spAutoFit/>
          </a:bodyPr>
          <a:lstStyle/>
          <a:p>
            <a:pPr marR="13335" algn="r">
              <a:lnSpc>
                <a:spcPct val="100000"/>
              </a:lnSpc>
              <a:spcBef>
                <a:spcPts val="105"/>
              </a:spcBef>
              <a:tabLst>
                <a:tab pos="877569" algn="l"/>
                <a:tab pos="1221740" algn="l"/>
                <a:tab pos="1828800" algn="l"/>
                <a:tab pos="2253615" algn="l"/>
                <a:tab pos="2982595" algn="l"/>
                <a:tab pos="3256915" algn="l"/>
                <a:tab pos="4290060" algn="l"/>
                <a:tab pos="4838700" algn="l"/>
                <a:tab pos="5328285" algn="l"/>
                <a:tab pos="6123940" algn="l"/>
                <a:tab pos="7113270" algn="l"/>
              </a:tabLst>
            </a:pPr>
            <a:r>
              <a:rPr sz="2000" spc="155" dirty="0">
                <a:latin typeface="Cambria"/>
                <a:cs typeface="Cambria"/>
              </a:rPr>
              <a:t>s</a:t>
            </a:r>
            <a:r>
              <a:rPr sz="2000" spc="145" dirty="0">
                <a:latin typeface="Cambria"/>
                <a:cs typeface="Cambria"/>
              </a:rPr>
              <a:t>e</a:t>
            </a:r>
            <a:r>
              <a:rPr sz="2000" spc="160" dirty="0">
                <a:latin typeface="Cambria"/>
                <a:cs typeface="Cambria"/>
              </a:rPr>
              <a:t>g</a:t>
            </a:r>
            <a:r>
              <a:rPr sz="2000" spc="150" dirty="0">
                <a:latin typeface="Cambria"/>
                <a:cs typeface="Cambria"/>
              </a:rPr>
              <a:t>ú</a:t>
            </a:r>
            <a:r>
              <a:rPr sz="2000" dirty="0">
                <a:latin typeface="Cambria"/>
                <a:cs typeface="Cambria"/>
              </a:rPr>
              <a:t>n	</a:t>
            </a:r>
            <a:r>
              <a:rPr sz="2000" spc="50" dirty="0">
                <a:latin typeface="Cambria"/>
                <a:cs typeface="Cambria"/>
              </a:rPr>
              <a:t>e</a:t>
            </a:r>
            <a:r>
              <a:rPr sz="2000" dirty="0">
                <a:latin typeface="Cambria"/>
                <a:cs typeface="Cambria"/>
              </a:rPr>
              <a:t>l	</a:t>
            </a:r>
            <a:r>
              <a:rPr sz="2000" spc="75" dirty="0">
                <a:latin typeface="Cambria"/>
                <a:cs typeface="Cambria"/>
              </a:rPr>
              <a:t>t</a:t>
            </a:r>
            <a:r>
              <a:rPr sz="2000" spc="65" dirty="0">
                <a:latin typeface="Cambria"/>
                <a:cs typeface="Cambria"/>
              </a:rPr>
              <a:t>i</a:t>
            </a:r>
            <a:r>
              <a:rPr sz="2000" spc="60" dirty="0">
                <a:latin typeface="Cambria"/>
                <a:cs typeface="Cambria"/>
              </a:rPr>
              <a:t>p</a:t>
            </a:r>
            <a:r>
              <a:rPr sz="2000" dirty="0">
                <a:latin typeface="Cambria"/>
                <a:cs typeface="Cambria"/>
              </a:rPr>
              <a:t>o	</a:t>
            </a:r>
            <a:r>
              <a:rPr sz="2000" spc="100" dirty="0">
                <a:latin typeface="Cambria"/>
                <a:cs typeface="Cambria"/>
              </a:rPr>
              <a:t>d</a:t>
            </a:r>
            <a:r>
              <a:rPr sz="2000" dirty="0">
                <a:latin typeface="Cambria"/>
                <a:cs typeface="Cambria"/>
              </a:rPr>
              <a:t>e	</a:t>
            </a:r>
            <a:r>
              <a:rPr sz="2000" spc="110" dirty="0">
                <a:latin typeface="Cambria"/>
                <a:cs typeface="Cambria"/>
              </a:rPr>
              <a:t>e</a:t>
            </a:r>
            <a:r>
              <a:rPr sz="2000" spc="120" dirty="0">
                <a:latin typeface="Cambria"/>
                <a:cs typeface="Cambria"/>
              </a:rPr>
              <a:t>da</a:t>
            </a:r>
            <a:r>
              <a:rPr sz="2000" dirty="0">
                <a:latin typeface="Cambria"/>
                <a:cs typeface="Cambria"/>
              </a:rPr>
              <a:t>d	y	</a:t>
            </a:r>
            <a:r>
              <a:rPr sz="2000" spc="110" dirty="0">
                <a:latin typeface="Cambria"/>
                <a:cs typeface="Cambria"/>
              </a:rPr>
              <a:t>g</a:t>
            </a:r>
            <a:r>
              <a:rPr sz="2000" spc="100" dirty="0">
                <a:latin typeface="Cambria"/>
                <a:cs typeface="Cambria"/>
              </a:rPr>
              <a:t>é</a:t>
            </a:r>
            <a:r>
              <a:rPr sz="2000" spc="105" dirty="0">
                <a:latin typeface="Cambria"/>
                <a:cs typeface="Cambria"/>
              </a:rPr>
              <a:t>n</a:t>
            </a:r>
            <a:r>
              <a:rPr sz="2000" spc="90" dirty="0">
                <a:latin typeface="Cambria"/>
                <a:cs typeface="Cambria"/>
              </a:rPr>
              <a:t>e</a:t>
            </a:r>
            <a:r>
              <a:rPr sz="2000" spc="70" dirty="0">
                <a:latin typeface="Cambria"/>
                <a:cs typeface="Cambria"/>
              </a:rPr>
              <a:t>r</a:t>
            </a:r>
            <a:r>
              <a:rPr sz="2000" spc="110" dirty="0">
                <a:latin typeface="Cambria"/>
                <a:cs typeface="Cambria"/>
              </a:rPr>
              <a:t>o</a:t>
            </a:r>
            <a:r>
              <a:rPr sz="2000" dirty="0">
                <a:latin typeface="Cambria"/>
                <a:cs typeface="Cambria"/>
              </a:rPr>
              <a:t>,	</a:t>
            </a:r>
            <a:r>
              <a:rPr sz="2000" spc="70" dirty="0">
                <a:latin typeface="Cambria"/>
                <a:cs typeface="Cambria"/>
              </a:rPr>
              <a:t>p</a:t>
            </a:r>
            <a:r>
              <a:rPr sz="2000" spc="85" dirty="0">
                <a:latin typeface="Cambria"/>
                <a:cs typeface="Cambria"/>
              </a:rPr>
              <a:t>o</a:t>
            </a:r>
            <a:r>
              <a:rPr sz="2000" dirty="0">
                <a:latin typeface="Cambria"/>
                <a:cs typeface="Cambria"/>
              </a:rPr>
              <a:t>r	</a:t>
            </a:r>
            <a:r>
              <a:rPr sz="2000" spc="40" dirty="0">
                <a:latin typeface="Cambria"/>
                <a:cs typeface="Cambria"/>
              </a:rPr>
              <a:t>l</a:t>
            </a:r>
            <a:r>
              <a:rPr sz="2000" dirty="0">
                <a:latin typeface="Cambria"/>
                <a:cs typeface="Cambria"/>
              </a:rPr>
              <a:t>o	</a:t>
            </a:r>
            <a:r>
              <a:rPr sz="2000" spc="160" dirty="0">
                <a:latin typeface="Cambria"/>
                <a:cs typeface="Cambria"/>
              </a:rPr>
              <a:t>c</a:t>
            </a:r>
            <a:r>
              <a:rPr sz="2000" spc="150" dirty="0">
                <a:latin typeface="Cambria"/>
                <a:cs typeface="Cambria"/>
              </a:rPr>
              <a:t>u</a:t>
            </a:r>
            <a:r>
              <a:rPr sz="2000" spc="160" dirty="0">
                <a:latin typeface="Cambria"/>
                <a:cs typeface="Cambria"/>
              </a:rPr>
              <a:t>a</a:t>
            </a:r>
            <a:r>
              <a:rPr sz="2000" dirty="0">
                <a:latin typeface="Cambria"/>
                <a:cs typeface="Cambria"/>
              </a:rPr>
              <a:t>l	</a:t>
            </a:r>
            <a:r>
              <a:rPr sz="2000" spc="70" dirty="0">
                <a:latin typeface="Cambria"/>
                <a:cs typeface="Cambria"/>
              </a:rPr>
              <a:t>f</a:t>
            </a:r>
            <a:r>
              <a:rPr sz="2000" spc="110" dirty="0">
                <a:latin typeface="Cambria"/>
                <a:cs typeface="Cambria"/>
              </a:rPr>
              <a:t>o</a:t>
            </a:r>
            <a:r>
              <a:rPr sz="2000" spc="90" dirty="0">
                <a:latin typeface="Cambria"/>
                <a:cs typeface="Cambria"/>
              </a:rPr>
              <a:t>rm</a:t>
            </a:r>
            <a:r>
              <a:rPr sz="2000" dirty="0">
                <a:latin typeface="Cambria"/>
                <a:cs typeface="Cambria"/>
              </a:rPr>
              <a:t>a	4</a:t>
            </a:r>
            <a:endParaRPr sz="2000">
              <a:latin typeface="Cambria"/>
              <a:cs typeface="Cambria"/>
            </a:endParaRPr>
          </a:p>
          <a:p>
            <a:pPr marR="5080" algn="r">
              <a:lnSpc>
                <a:spcPct val="100000"/>
              </a:lnSpc>
            </a:pPr>
            <a:r>
              <a:rPr sz="2000" dirty="0">
                <a:latin typeface="Cambria"/>
                <a:cs typeface="Cambria"/>
              </a:rPr>
              <a:t>y</a:t>
            </a:r>
            <a:endParaRPr sz="2000">
              <a:latin typeface="Cambria"/>
              <a:cs typeface="Cambria"/>
            </a:endParaRPr>
          </a:p>
        </p:txBody>
      </p:sp>
      <p:sp>
        <p:nvSpPr>
          <p:cNvPr id="7" name="object 7"/>
          <p:cNvSpPr txBox="1"/>
          <p:nvPr/>
        </p:nvSpPr>
        <p:spPr>
          <a:xfrm>
            <a:off x="1050137" y="2807588"/>
            <a:ext cx="7285990" cy="941069"/>
          </a:xfrm>
          <a:prstGeom prst="rect">
            <a:avLst/>
          </a:prstGeom>
        </p:spPr>
        <p:txBody>
          <a:bodyPr vert="horz" wrap="square" lIns="0" tIns="13335" rIns="0" bIns="0" rtlCol="0">
            <a:spAutoFit/>
          </a:bodyPr>
          <a:lstStyle/>
          <a:p>
            <a:pPr marL="12700" marR="5080" algn="just">
              <a:lnSpc>
                <a:spcPct val="100000"/>
              </a:lnSpc>
              <a:spcBef>
                <a:spcPts val="105"/>
              </a:spcBef>
            </a:pPr>
            <a:r>
              <a:rPr sz="2000" spc="85" dirty="0">
                <a:latin typeface="Cambria"/>
                <a:cs typeface="Cambria"/>
              </a:rPr>
              <a:t>niñas);</a:t>
            </a:r>
            <a:r>
              <a:rPr sz="2000" spc="90" dirty="0">
                <a:latin typeface="Cambria"/>
                <a:cs typeface="Cambria"/>
              </a:rPr>
              <a:t> con</a:t>
            </a:r>
            <a:r>
              <a:rPr sz="2000" spc="95" dirty="0">
                <a:latin typeface="Cambria"/>
                <a:cs typeface="Cambria"/>
              </a:rPr>
              <a:t> </a:t>
            </a:r>
            <a:r>
              <a:rPr sz="2000" spc="20" dirty="0">
                <a:latin typeface="Cambria"/>
                <a:cs typeface="Cambria"/>
              </a:rPr>
              <a:t>lo</a:t>
            </a:r>
            <a:r>
              <a:rPr sz="2000" spc="25" dirty="0">
                <a:latin typeface="Cambria"/>
                <a:cs typeface="Cambria"/>
              </a:rPr>
              <a:t> </a:t>
            </a:r>
            <a:r>
              <a:rPr sz="2000" spc="120" dirty="0">
                <a:latin typeface="Cambria"/>
                <a:cs typeface="Cambria"/>
              </a:rPr>
              <a:t>cual </a:t>
            </a:r>
            <a:r>
              <a:rPr sz="2000" spc="125" dirty="0">
                <a:latin typeface="Cambria"/>
                <a:cs typeface="Cambria"/>
              </a:rPr>
              <a:t> </a:t>
            </a:r>
            <a:r>
              <a:rPr sz="2000" spc="55" dirty="0">
                <a:latin typeface="Cambria"/>
                <a:cs typeface="Cambria"/>
              </a:rPr>
              <a:t>se</a:t>
            </a:r>
            <a:r>
              <a:rPr sz="2000" spc="555" dirty="0">
                <a:latin typeface="Cambria"/>
                <a:cs typeface="Cambria"/>
              </a:rPr>
              <a:t> </a:t>
            </a:r>
            <a:r>
              <a:rPr sz="2000" spc="90" dirty="0">
                <a:latin typeface="Cambria"/>
                <a:cs typeface="Cambria"/>
              </a:rPr>
              <a:t>podrían </a:t>
            </a:r>
            <a:r>
              <a:rPr sz="2000" spc="95" dirty="0">
                <a:latin typeface="Cambria"/>
                <a:cs typeface="Cambria"/>
              </a:rPr>
              <a:t> </a:t>
            </a:r>
            <a:r>
              <a:rPr sz="2000" spc="65" dirty="0">
                <a:latin typeface="Cambria"/>
                <a:cs typeface="Cambria"/>
              </a:rPr>
              <a:t>tener </a:t>
            </a:r>
            <a:r>
              <a:rPr sz="2000" spc="70" dirty="0">
                <a:latin typeface="Cambria"/>
                <a:cs typeface="Cambria"/>
              </a:rPr>
              <a:t> </a:t>
            </a:r>
            <a:r>
              <a:rPr sz="2000" spc="80" dirty="0">
                <a:latin typeface="Cambria"/>
                <a:cs typeface="Cambria"/>
              </a:rPr>
              <a:t>las</a:t>
            </a:r>
            <a:r>
              <a:rPr sz="2000" spc="605" dirty="0">
                <a:latin typeface="Cambria"/>
                <a:cs typeface="Cambria"/>
              </a:rPr>
              <a:t> </a:t>
            </a:r>
            <a:r>
              <a:rPr sz="2000" spc="95" dirty="0">
                <a:latin typeface="Cambria"/>
                <a:cs typeface="Cambria"/>
              </a:rPr>
              <a:t>siguientes </a:t>
            </a:r>
            <a:r>
              <a:rPr sz="2000" spc="100" dirty="0">
                <a:latin typeface="Cambria"/>
                <a:cs typeface="Cambria"/>
              </a:rPr>
              <a:t> </a:t>
            </a:r>
            <a:r>
              <a:rPr sz="2000" spc="120" dirty="0">
                <a:latin typeface="Cambria"/>
                <a:cs typeface="Cambria"/>
              </a:rPr>
              <a:t>unidades</a:t>
            </a:r>
            <a:r>
              <a:rPr sz="2000" spc="125" dirty="0">
                <a:latin typeface="Cambria"/>
                <a:cs typeface="Cambria"/>
              </a:rPr>
              <a:t> </a:t>
            </a:r>
            <a:r>
              <a:rPr sz="2000" spc="85" dirty="0">
                <a:latin typeface="Cambria"/>
                <a:cs typeface="Cambria"/>
              </a:rPr>
              <a:t>experimentales</a:t>
            </a:r>
            <a:r>
              <a:rPr sz="2000" spc="90" dirty="0">
                <a:latin typeface="Cambria"/>
                <a:cs typeface="Cambria"/>
              </a:rPr>
              <a:t> </a:t>
            </a:r>
            <a:r>
              <a:rPr sz="2000" dirty="0">
                <a:latin typeface="Cambria"/>
                <a:cs typeface="Cambria"/>
              </a:rPr>
              <a:t>a</a:t>
            </a:r>
            <a:r>
              <a:rPr sz="2000" spc="5" dirty="0">
                <a:latin typeface="Cambria"/>
                <a:cs typeface="Cambria"/>
              </a:rPr>
              <a:t> </a:t>
            </a:r>
            <a:r>
              <a:rPr sz="2000" spc="85" dirty="0">
                <a:latin typeface="Cambria"/>
                <a:cs typeface="Cambria"/>
              </a:rPr>
              <a:t>las</a:t>
            </a:r>
            <a:r>
              <a:rPr sz="2000" spc="90" dirty="0">
                <a:latin typeface="Cambria"/>
                <a:cs typeface="Cambria"/>
              </a:rPr>
              <a:t> </a:t>
            </a:r>
            <a:r>
              <a:rPr sz="2000" spc="114" dirty="0">
                <a:latin typeface="Cambria"/>
                <a:cs typeface="Cambria"/>
              </a:rPr>
              <a:t>cuales</a:t>
            </a:r>
            <a:r>
              <a:rPr sz="2000" spc="120" dirty="0">
                <a:latin typeface="Cambria"/>
                <a:cs typeface="Cambria"/>
              </a:rPr>
              <a:t> </a:t>
            </a:r>
            <a:r>
              <a:rPr sz="2000" spc="60" dirty="0">
                <a:latin typeface="Cambria"/>
                <a:cs typeface="Cambria"/>
              </a:rPr>
              <a:t>se</a:t>
            </a:r>
            <a:r>
              <a:rPr sz="2000" spc="65" dirty="0">
                <a:latin typeface="Cambria"/>
                <a:cs typeface="Cambria"/>
              </a:rPr>
              <a:t> </a:t>
            </a:r>
            <a:r>
              <a:rPr sz="2000" spc="55" dirty="0">
                <a:latin typeface="Cambria"/>
                <a:cs typeface="Cambria"/>
              </a:rPr>
              <a:t>les</a:t>
            </a:r>
            <a:r>
              <a:rPr sz="2000" spc="60" dirty="0">
                <a:latin typeface="Cambria"/>
                <a:cs typeface="Cambria"/>
              </a:rPr>
              <a:t> </a:t>
            </a:r>
            <a:r>
              <a:rPr sz="2000" spc="114" dirty="0">
                <a:latin typeface="Cambria"/>
                <a:cs typeface="Cambria"/>
              </a:rPr>
              <a:t>asigna</a:t>
            </a:r>
            <a:r>
              <a:rPr sz="2000" spc="120" dirty="0">
                <a:latin typeface="Cambria"/>
                <a:cs typeface="Cambria"/>
              </a:rPr>
              <a:t> </a:t>
            </a:r>
            <a:r>
              <a:rPr sz="2000" spc="55" dirty="0">
                <a:latin typeface="Cambria"/>
                <a:cs typeface="Cambria"/>
              </a:rPr>
              <a:t>los </a:t>
            </a:r>
            <a:r>
              <a:rPr sz="2000" spc="60" dirty="0">
                <a:latin typeface="Cambria"/>
                <a:cs typeface="Cambria"/>
              </a:rPr>
              <a:t> </a:t>
            </a:r>
            <a:r>
              <a:rPr sz="2000" spc="100" dirty="0">
                <a:latin typeface="Cambria"/>
                <a:cs typeface="Cambria"/>
              </a:rPr>
              <a:t>tratamientos</a:t>
            </a:r>
            <a:r>
              <a:rPr sz="1800" spc="100" dirty="0">
                <a:latin typeface="Cambria"/>
                <a:cs typeface="Cambria"/>
              </a:rPr>
              <a:t>:</a:t>
            </a:r>
            <a:endParaRPr sz="18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1876</Words>
  <Application>Microsoft Office PowerPoint</Application>
  <PresentationFormat>Presentación en pantalla (4:3)</PresentationFormat>
  <Paragraphs>294</Paragraphs>
  <Slides>32</Slides>
  <Notes>0</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32</vt:i4>
      </vt:variant>
    </vt:vector>
  </HeadingPairs>
  <TitlesOfParts>
    <vt:vector size="46" baseType="lpstr">
      <vt:lpstr>Arial</vt:lpstr>
      <vt:lpstr>Calibri</vt:lpstr>
      <vt:lpstr>Calibri Light</vt:lpstr>
      <vt:lpstr>Cambria</vt:lpstr>
      <vt:lpstr>Cambria Math</vt:lpstr>
      <vt:lpstr>Palatino Linotype</vt:lpstr>
      <vt:lpstr>Segoe UI Symbol</vt:lpstr>
      <vt:lpstr>Symbol</vt:lpstr>
      <vt:lpstr>Times New Roman</vt:lpstr>
      <vt:lpstr>Trebuchet MS</vt:lpstr>
      <vt:lpstr>Verdana</vt:lpstr>
      <vt:lpstr>Wingdings</vt:lpstr>
      <vt:lpstr>Office Theme</vt:lpstr>
      <vt:lpstr>2_Tema de Office</vt:lpstr>
      <vt:lpstr>Presentación de PowerPoint</vt:lpstr>
      <vt:lpstr>ESTADÍSTICA APLICADA</vt:lpstr>
      <vt:lpstr>MOTIVACIÓN</vt:lpstr>
      <vt:lpstr>LOGROS DE LA SESIÓN</vt:lpstr>
      <vt:lpstr>CONTENIDO</vt:lpstr>
      <vt:lpstr>INTRODUCCIÓN</vt:lpstr>
      <vt:lpstr>Diseño de  Bloques Completos al  azar (DBCA)</vt:lpstr>
      <vt:lpstr>Diseño de  Bloques Completos al  azar (DBCA)</vt:lpstr>
      <vt:lpstr>Diseño de  Bloques Completos al  azar (DBCA)</vt:lpstr>
      <vt:lpstr>Diseño de  Bloques Completos al  azar (DBCA)</vt:lpstr>
      <vt:lpstr>Diseño de  Bloques Completos al  azar (DBCA)</vt:lpstr>
      <vt:lpstr>Diseño de  Bloques Completos al  azar (DBCA)</vt:lpstr>
      <vt:lpstr>Diseño de  Bloques Completos al  azar (DBCA)</vt:lpstr>
      <vt:lpstr>Formulación de Hipótesis:</vt:lpstr>
      <vt:lpstr>Diseño de  Bloques Completos al  azar (DBCA)</vt:lpstr>
      <vt:lpstr>Aplicación</vt:lpstr>
      <vt:lpstr>Aplicación</vt:lpstr>
      <vt:lpstr>Presentación de PowerPoint</vt:lpstr>
      <vt:lpstr>Aplicación</vt:lpstr>
      <vt:lpstr>Aplicación</vt:lpstr>
      <vt:lpstr>Aplicación</vt:lpstr>
      <vt:lpstr>Aplicación</vt:lpstr>
      <vt:lpstr>Aplicación</vt:lpstr>
      <vt:lpstr>Aplicación</vt:lpstr>
      <vt:lpstr>Presentación de PowerPoint</vt:lpstr>
      <vt:lpstr>Aplicación</vt:lpstr>
      <vt:lpstr>Presentación de PowerPoint</vt:lpstr>
      <vt:lpstr>Presentación de PowerPoint</vt:lpstr>
      <vt:lpstr>Ejercicio propuesto</vt:lpstr>
      <vt:lpstr>Ejercicio propuesto</vt:lpstr>
      <vt:lpstr>Ejercicio propuesto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MUESTREO I</dc:title>
  <dc:creator>Alumno</dc:creator>
  <cp:lastModifiedBy>JARA ESPINOZA RODRIGO</cp:lastModifiedBy>
  <cp:revision>6</cp:revision>
  <dcterms:created xsi:type="dcterms:W3CDTF">2023-11-16T05:15:35Z</dcterms:created>
  <dcterms:modified xsi:type="dcterms:W3CDTF">2024-07-08T03:53:37Z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2023-07-11T00:00:00Z</vt:filetime>
  </property>
  <property fmtid="{D5CDD505-2E9C-101B-9397-08002B2CF9AE}" pid="3" name="Creator">
    <vt:lpwstr>Microsoft® PowerPoint® LTSC</vt:lpwstr>
  </property>
  <property fmtid="{D5CDD505-2E9C-101B-9397-08002B2CF9AE}" pid="4" name="LastSaved">
    <vt:filetime>2023-11-16T00:00:00Z</vt:filetime>
  </property>
</Properties>
</file>