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8" r:id="rId9"/>
    <p:sldId id="269" r:id="rId10"/>
    <p:sldId id="270" r:id="rId11"/>
    <p:sldId id="291" r:id="rId12"/>
    <p:sldId id="272" r:id="rId13"/>
    <p:sldId id="273" r:id="rId14"/>
    <p:sldId id="279" r:id="rId15"/>
    <p:sldId id="281" r:id="rId16"/>
    <p:sldId id="282" r:id="rId17"/>
    <p:sldId id="283" r:id="rId18"/>
    <p:sldId id="292" r:id="rId19"/>
    <p:sldId id="293" r:id="rId2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581913"/>
            <a:ext cx="315277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74A40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s-PE" spc="-10" dirty="0"/>
              <a:t>Estadística Aplicada</a:t>
            </a:r>
            <a:endParaRPr spc="-5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endParaRPr spc="-5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35" dirty="0"/>
              <a:t>‹Nº›</a:t>
            </a:fld>
            <a:r>
              <a:rPr spc="-35" dirty="0"/>
              <a:t>-</a:t>
            </a:r>
            <a:r>
              <a:rPr spc="-25" dirty="0"/>
              <a:t>II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74A40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s-PE" spc="-10" dirty="0"/>
              <a:t>Estadística Aplicada</a:t>
            </a:r>
            <a:endParaRPr spc="-5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endParaRPr spc="-5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35" dirty="0"/>
              <a:t>‹Nº›</a:t>
            </a:fld>
            <a:r>
              <a:rPr spc="-35" dirty="0"/>
              <a:t>-</a:t>
            </a:r>
            <a:r>
              <a:rPr spc="-25" dirty="0"/>
              <a:t>II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74A40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s-PE" spc="-10" dirty="0"/>
              <a:t>Estadística Aplicada</a:t>
            </a:r>
            <a:endParaRPr spc="-5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endParaRPr spc="-5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35" dirty="0"/>
              <a:t>‹Nº›</a:t>
            </a:fld>
            <a:r>
              <a:rPr spc="-35" dirty="0"/>
              <a:t>-</a:t>
            </a:r>
            <a:r>
              <a:rPr spc="-25" dirty="0"/>
              <a:t>II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74A40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s-PE" spc="-10" dirty="0"/>
              <a:t>Estadística Aplicada</a:t>
            </a:r>
            <a:endParaRPr spc="-5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endParaRPr spc="-5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35" dirty="0"/>
              <a:t>‹Nº›</a:t>
            </a:fld>
            <a:r>
              <a:rPr spc="-35" dirty="0"/>
              <a:t>-</a:t>
            </a:r>
            <a:r>
              <a:rPr spc="-25" dirty="0"/>
              <a:t>II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05255" y="3648455"/>
            <a:ext cx="7315200" cy="1280160"/>
          </a:xfrm>
          <a:custGeom>
            <a:avLst/>
            <a:gdLst/>
            <a:ahLst/>
            <a:cxnLst/>
            <a:rect l="l" t="t" r="r" b="b"/>
            <a:pathLst>
              <a:path w="7315200" h="1280160">
                <a:moveTo>
                  <a:pt x="0" y="1280159"/>
                </a:moveTo>
                <a:lnTo>
                  <a:pt x="7315200" y="1280159"/>
                </a:lnTo>
                <a:lnTo>
                  <a:pt x="7315200" y="0"/>
                </a:lnTo>
                <a:lnTo>
                  <a:pt x="0" y="0"/>
                </a:lnTo>
                <a:lnTo>
                  <a:pt x="0" y="1280159"/>
                </a:lnTo>
                <a:close/>
              </a:path>
            </a:pathLst>
          </a:custGeom>
          <a:ln w="635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400" y="5049011"/>
            <a:ext cx="7315200" cy="685800"/>
          </a:xfrm>
          <a:custGeom>
            <a:avLst/>
            <a:gdLst/>
            <a:ahLst/>
            <a:cxnLst/>
            <a:rect l="l" t="t" r="r" b="b"/>
            <a:pathLst>
              <a:path w="7315200" h="685800">
                <a:moveTo>
                  <a:pt x="0" y="685800"/>
                </a:moveTo>
                <a:lnTo>
                  <a:pt x="7315200" y="685800"/>
                </a:lnTo>
                <a:lnTo>
                  <a:pt x="7315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6350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5255" y="3648455"/>
            <a:ext cx="228600" cy="1280160"/>
          </a:xfrm>
          <a:custGeom>
            <a:avLst/>
            <a:gdLst/>
            <a:ahLst/>
            <a:cxnLst/>
            <a:rect l="l" t="t" r="r" b="b"/>
            <a:pathLst>
              <a:path w="228600" h="1280160">
                <a:moveTo>
                  <a:pt x="228600" y="0"/>
                </a:moveTo>
                <a:lnTo>
                  <a:pt x="0" y="0"/>
                </a:lnTo>
                <a:lnTo>
                  <a:pt x="0" y="1280159"/>
                </a:lnTo>
                <a:lnTo>
                  <a:pt x="228600" y="1280159"/>
                </a:lnTo>
                <a:lnTo>
                  <a:pt x="228600" y="0"/>
                </a:lnTo>
                <a:close/>
              </a:path>
            </a:pathLst>
          </a:custGeom>
          <a:solidFill>
            <a:srgbClr val="93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4400" y="5049011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228600" y="0"/>
                </a:moveTo>
                <a:lnTo>
                  <a:pt x="0" y="0"/>
                </a:lnTo>
                <a:lnTo>
                  <a:pt x="0" y="685800"/>
                </a:lnTo>
                <a:lnTo>
                  <a:pt x="228600" y="685800"/>
                </a:lnTo>
                <a:lnTo>
                  <a:pt x="228600" y="0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s-PE" spc="-10" dirty="0"/>
              <a:t>Estadística Aplicada</a:t>
            </a:r>
            <a:endParaRPr spc="-5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endParaRPr spc="-5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35" dirty="0"/>
              <a:t>‹Nº›</a:t>
            </a:fld>
            <a:r>
              <a:rPr spc="-35" dirty="0"/>
              <a:t>-</a:t>
            </a:r>
            <a:r>
              <a:rPr spc="-25" dirty="0"/>
              <a:t>II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70685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70685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581913"/>
            <a:ext cx="578929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74A40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6933" y="2394711"/>
            <a:ext cx="8318500" cy="310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8540" y="6418494"/>
            <a:ext cx="1799589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s-PE" spc="-10" dirty="0"/>
              <a:t>Estadística Aplicada</a:t>
            </a:r>
            <a:endParaRPr spc="-5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934706" y="6418494"/>
            <a:ext cx="2921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endParaRPr spc="-5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09306" y="6418494"/>
            <a:ext cx="344170" cy="144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35" dirty="0"/>
              <a:t>‹Nº›</a:t>
            </a:fld>
            <a:r>
              <a:rPr spc="-35" dirty="0"/>
              <a:t>-</a:t>
            </a:r>
            <a:r>
              <a:rPr spc="-25" dirty="0"/>
              <a:t>II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2209800"/>
            <a:ext cx="7092950" cy="26818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4155" marR="455930" indent="-1094740">
              <a:lnSpc>
                <a:spcPct val="100000"/>
              </a:lnSpc>
              <a:spcBef>
                <a:spcPts val="105"/>
              </a:spcBef>
            </a:pPr>
            <a:r>
              <a:rPr lang="es-PE" sz="2900" b="1" spc="285" dirty="0">
                <a:solidFill>
                  <a:srgbClr val="39342C"/>
                </a:solidFill>
                <a:latin typeface="Cambria"/>
                <a:cs typeface="Cambria"/>
              </a:rPr>
              <a:t>Estadística Aplicada</a:t>
            </a:r>
            <a:endParaRPr sz="29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964"/>
              </a:spcBef>
            </a:pPr>
            <a:endParaRPr sz="2900" dirty="0">
              <a:latin typeface="Cambria"/>
              <a:cs typeface="Cambria"/>
            </a:endParaRPr>
          </a:p>
          <a:p>
            <a:pPr marL="217170" marR="222250">
              <a:lnSpc>
                <a:spcPct val="80000"/>
              </a:lnSpc>
            </a:pPr>
            <a:r>
              <a:rPr sz="2900" spc="270" dirty="0">
                <a:solidFill>
                  <a:srgbClr val="39342C"/>
                </a:solidFill>
                <a:latin typeface="Cambria"/>
                <a:cs typeface="Cambria"/>
              </a:rPr>
              <a:t>Semana</a:t>
            </a:r>
            <a:r>
              <a:rPr sz="2900" spc="295" dirty="0">
                <a:solidFill>
                  <a:srgbClr val="39342C"/>
                </a:solidFill>
                <a:latin typeface="Cambria"/>
                <a:cs typeface="Cambria"/>
              </a:rPr>
              <a:t> </a:t>
            </a:r>
            <a:r>
              <a:rPr sz="2900" spc="195" dirty="0">
                <a:solidFill>
                  <a:srgbClr val="39342C"/>
                </a:solidFill>
                <a:latin typeface="Cambria"/>
                <a:cs typeface="Cambria"/>
              </a:rPr>
              <a:t>X:Experimentos</a:t>
            </a:r>
            <a:r>
              <a:rPr sz="2900" spc="285" dirty="0">
                <a:solidFill>
                  <a:srgbClr val="39342C"/>
                </a:solidFill>
                <a:latin typeface="Cambria"/>
                <a:cs typeface="Cambria"/>
              </a:rPr>
              <a:t> </a:t>
            </a:r>
            <a:r>
              <a:rPr sz="2900" spc="155" dirty="0">
                <a:solidFill>
                  <a:srgbClr val="39342C"/>
                </a:solidFill>
                <a:latin typeface="Cambria"/>
                <a:cs typeface="Cambria"/>
              </a:rPr>
              <a:t>Factoriales: </a:t>
            </a:r>
            <a:r>
              <a:rPr sz="2900" spc="325" dirty="0">
                <a:solidFill>
                  <a:srgbClr val="39342C"/>
                </a:solidFill>
                <a:latin typeface="Cambria"/>
                <a:cs typeface="Cambria"/>
              </a:rPr>
              <a:t>DCA</a:t>
            </a:r>
            <a:endParaRPr sz="29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2900" dirty="0">
              <a:latin typeface="Cambria"/>
              <a:cs typeface="Cambria"/>
            </a:endParaRPr>
          </a:p>
          <a:p>
            <a:pPr marL="4358005">
              <a:lnSpc>
                <a:spcPct val="100000"/>
              </a:lnSpc>
            </a:pPr>
            <a:r>
              <a:rPr sz="2000" spc="80" dirty="0">
                <a:solidFill>
                  <a:srgbClr val="3D3C2C"/>
                </a:solidFill>
                <a:latin typeface="Cambria"/>
                <a:cs typeface="Cambria"/>
              </a:rPr>
              <a:t>Profesores</a:t>
            </a:r>
            <a:r>
              <a:rPr sz="2000" spc="204" dirty="0">
                <a:solidFill>
                  <a:srgbClr val="3D3C2C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3D3C2C"/>
                </a:solidFill>
                <a:latin typeface="Cambria"/>
                <a:cs typeface="Cambria"/>
              </a:rPr>
              <a:t>del</a:t>
            </a:r>
            <a:r>
              <a:rPr sz="2000" spc="175" dirty="0">
                <a:solidFill>
                  <a:srgbClr val="3D3C2C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3D3C2C"/>
                </a:solidFill>
                <a:latin typeface="Cambria"/>
                <a:cs typeface="Cambria"/>
              </a:rPr>
              <a:t>curso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1913"/>
            <a:ext cx="5178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2764" algn="l"/>
                <a:tab pos="2437765" algn="l"/>
              </a:tabLst>
            </a:pPr>
            <a:r>
              <a:rPr spc="105" dirty="0"/>
              <a:t>Pruebas</a:t>
            </a:r>
            <a:r>
              <a:rPr dirty="0"/>
              <a:t>	</a:t>
            </a:r>
            <a:r>
              <a:rPr spc="114" dirty="0"/>
              <a:t>de</a:t>
            </a:r>
            <a:r>
              <a:rPr dirty="0"/>
              <a:t>	</a:t>
            </a:r>
            <a:r>
              <a:rPr spc="180" dirty="0"/>
              <a:t>comparación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8542" y="1314957"/>
            <a:ext cx="6842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Trebuchet MS"/>
                <a:cs typeface="Trebuchet MS"/>
              </a:rPr>
              <a:t>Pruebas</a:t>
            </a:r>
            <a:r>
              <a:rPr sz="2000" b="1" spc="-7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rebuchet MS"/>
                <a:cs typeface="Trebuchet MS"/>
              </a:rPr>
              <a:t>de</a:t>
            </a:r>
            <a:r>
              <a:rPr sz="2000" b="1" spc="-5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rebuchet MS"/>
                <a:cs typeface="Trebuchet MS"/>
              </a:rPr>
              <a:t>comparación</a:t>
            </a:r>
            <a:r>
              <a:rPr sz="2000" b="1" spc="-7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rebuchet MS"/>
                <a:cs typeface="Trebuchet MS"/>
              </a:rPr>
              <a:t>de</a:t>
            </a:r>
            <a:r>
              <a:rPr sz="2000" b="1" spc="-5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rebuchet MS"/>
                <a:cs typeface="Trebuchet MS"/>
              </a:rPr>
              <a:t>medias</a:t>
            </a:r>
            <a:r>
              <a:rPr sz="2000" b="1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rebuchet MS"/>
                <a:cs typeface="Trebuchet MS"/>
              </a:rPr>
              <a:t>de</a:t>
            </a:r>
            <a:r>
              <a:rPr sz="2000" b="1" spc="-5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006FC0"/>
                </a:solidFill>
                <a:latin typeface="Trebuchet MS"/>
                <a:cs typeface="Trebuchet MS"/>
              </a:rPr>
              <a:t>efectos</a:t>
            </a:r>
            <a:r>
              <a:rPr sz="2000" b="1" spc="-4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Trebuchet MS"/>
                <a:cs typeface="Trebuchet MS"/>
              </a:rPr>
              <a:t>principales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6517" y="2919814"/>
            <a:ext cx="64509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6FC0"/>
                </a:solidFill>
                <a:latin typeface="Trebuchet MS"/>
                <a:cs typeface="Trebuchet MS"/>
              </a:rPr>
              <a:t>Pruebas</a:t>
            </a:r>
            <a:r>
              <a:rPr sz="2000" b="1" spc="-7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rebuchet MS"/>
                <a:cs typeface="Trebuchet MS"/>
              </a:rPr>
              <a:t>de</a:t>
            </a:r>
            <a:r>
              <a:rPr sz="2000" b="1" spc="-4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rebuchet MS"/>
                <a:cs typeface="Trebuchet MS"/>
              </a:rPr>
              <a:t>comparación</a:t>
            </a:r>
            <a:r>
              <a:rPr sz="2000" b="1" spc="-8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rebuchet MS"/>
                <a:cs typeface="Trebuchet MS"/>
              </a:rPr>
              <a:t>de</a:t>
            </a:r>
            <a:r>
              <a:rPr sz="2000" b="1" spc="-4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rebuchet MS"/>
                <a:cs typeface="Trebuchet MS"/>
              </a:rPr>
              <a:t>medias</a:t>
            </a:r>
            <a:r>
              <a:rPr sz="2000" b="1" spc="-5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rebuchet MS"/>
                <a:cs typeface="Trebuchet MS"/>
              </a:rPr>
              <a:t>de</a:t>
            </a:r>
            <a:r>
              <a:rPr sz="2000" b="1" spc="-5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006FC0"/>
                </a:solidFill>
                <a:latin typeface="Trebuchet MS"/>
                <a:cs typeface="Trebuchet MS"/>
              </a:rPr>
              <a:t>efectos</a:t>
            </a:r>
            <a:r>
              <a:rPr sz="2000" b="1" spc="-5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Trebuchet MS"/>
                <a:cs typeface="Trebuchet MS"/>
              </a:rPr>
              <a:t>simples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 rotWithShape="1">
          <a:blip r:embed="rId2" cstate="print"/>
          <a:srcRect t="61886"/>
          <a:stretch/>
        </p:blipFill>
        <p:spPr>
          <a:xfrm>
            <a:off x="2773205" y="3417711"/>
            <a:ext cx="3597590" cy="5469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 rotWithShape="1">
          <a:blip r:embed="rId3" cstate="print"/>
          <a:srcRect t="56067"/>
          <a:stretch/>
        </p:blipFill>
        <p:spPr>
          <a:xfrm>
            <a:off x="2720626" y="1889012"/>
            <a:ext cx="3607338" cy="69989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618540" y="6418494"/>
            <a:ext cx="1799589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s-PE" spc="-10" dirty="0"/>
              <a:t>Estadística Aplicada</a:t>
            </a:r>
            <a:endParaRPr spc="-5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7934706" y="6418494"/>
            <a:ext cx="292100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endParaRPr spc="-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70" dirty="0"/>
              <a:t>APLICACIÓN</a:t>
            </a:r>
            <a:r>
              <a:rPr spc="370" dirty="0"/>
              <a:t> </a:t>
            </a:r>
            <a:r>
              <a:rPr spc="120" dirty="0"/>
              <a:t>II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18540" y="6418494"/>
            <a:ext cx="1799589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s-PE" spc="-10" dirty="0"/>
              <a:t>Estadística Aplicada</a:t>
            </a:r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7934706" y="6418494"/>
            <a:ext cx="292100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endParaRPr spc="-5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B3B243A-E5AE-40B2-A1CE-DAA3AFAF6AE4}"/>
              </a:ext>
            </a:extLst>
          </p:cNvPr>
          <p:cNvSpPr txBox="1"/>
          <p:nvPr/>
        </p:nvSpPr>
        <p:spPr>
          <a:xfrm>
            <a:off x="480597" y="1337768"/>
            <a:ext cx="760988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200" spc="-140" dirty="0">
                <a:latin typeface="Trebuchet MS"/>
              </a:rPr>
              <a:t>El departamento de Ingeniería de Sistemas de una reconocida universidad realizó un experimento sobre la velocidad de procesamiento de </a:t>
            </a:r>
            <a:r>
              <a:rPr lang="es-PE" sz="2200" spc="-140" dirty="0" err="1">
                <a:latin typeface="Trebuchet MS"/>
              </a:rPr>
              <a:t>CPUs</a:t>
            </a:r>
            <a:r>
              <a:rPr lang="es-PE" sz="2200" spc="-140" dirty="0">
                <a:latin typeface="Trebuchet MS"/>
              </a:rPr>
              <a:t> (en GHz). Se probaron dos marcas de procesador (Intel Core y </a:t>
            </a:r>
            <a:r>
              <a:rPr lang="es-PE" sz="2200" spc="-140" dirty="0" err="1">
                <a:latin typeface="Trebuchet MS"/>
              </a:rPr>
              <a:t>Rizen</a:t>
            </a:r>
            <a:r>
              <a:rPr lang="es-PE" sz="2200" spc="-140" dirty="0">
                <a:latin typeface="Trebuchet MS"/>
              </a:rPr>
              <a:t>) con 3 tipos de arquitectura (arquitectura RISC, CISC y HARVARD). El diseño factorial se realizó mediante un DCA con 4 repeticiones por cada combinación de tratamientos.</a:t>
            </a:r>
          </a:p>
        </p:txBody>
      </p:sp>
    </p:spTree>
    <p:extLst>
      <p:ext uri="{BB962C8B-B14F-4D97-AF65-F5344CB8AC3E}">
        <p14:creationId xmlns:p14="http://schemas.microsoft.com/office/powerpoint/2010/main" val="156125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70" dirty="0"/>
              <a:t>APLICACIÓN</a:t>
            </a:r>
            <a:r>
              <a:rPr spc="370" dirty="0"/>
              <a:t> </a:t>
            </a:r>
            <a:r>
              <a:rPr spc="120" dirty="0"/>
              <a:t>II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18540" y="6418494"/>
            <a:ext cx="1799589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s-PE" spc="-10" dirty="0"/>
              <a:t>Estadística Aplicada</a:t>
            </a:r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7934706" y="6418494"/>
            <a:ext cx="292100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endParaRPr spc="-5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43748"/>
              </p:ext>
            </p:extLst>
          </p:nvPr>
        </p:nvGraphicFramePr>
        <p:xfrm>
          <a:off x="1325244" y="1622425"/>
          <a:ext cx="6096000" cy="370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1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864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s-PE" sz="1800" b="1" dirty="0">
                          <a:latin typeface="Trebuchet MS"/>
                          <a:cs typeface="Trebuchet MS"/>
                        </a:rPr>
                        <a:t>Arquitecturas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latin typeface="Cambria Math"/>
                          <a:cs typeface="Cambria Math"/>
                        </a:rPr>
                        <a:t>𝒃</a:t>
                      </a:r>
                      <a:r>
                        <a:rPr sz="1950" spc="-15" baseline="-14957" dirty="0">
                          <a:latin typeface="Cambria Math"/>
                          <a:cs typeface="Cambria Math"/>
                        </a:rPr>
                        <a:t>𝟏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(</a:t>
                      </a:r>
                      <a:r>
                        <a:rPr lang="es-PE" sz="1800" spc="-10" dirty="0" err="1">
                          <a:latin typeface="Cambria Math"/>
                          <a:cs typeface="Cambria Math"/>
                        </a:rPr>
                        <a:t>Risc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)</a:t>
                      </a:r>
                      <a:endParaRPr sz="1800" dirty="0">
                        <a:latin typeface="Cambria Math"/>
                        <a:cs typeface="Cambria Math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5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latin typeface="Cambria Math"/>
                          <a:cs typeface="Cambria Math"/>
                        </a:rPr>
                        <a:t>𝒃</a:t>
                      </a:r>
                      <a:r>
                        <a:rPr sz="1950" spc="-15" baseline="-14957" dirty="0"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(</a:t>
                      </a:r>
                      <a:r>
                        <a:rPr lang="es-PE" sz="1800" spc="-10" dirty="0" err="1">
                          <a:latin typeface="Cambria Math"/>
                          <a:cs typeface="Cambria Math"/>
                        </a:rPr>
                        <a:t>Cisc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)</a:t>
                      </a:r>
                      <a:endParaRPr sz="1800" dirty="0">
                        <a:latin typeface="Cambria Math"/>
                        <a:cs typeface="Cambria Math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5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latin typeface="Cambria Math"/>
                          <a:cs typeface="Cambria Math"/>
                        </a:rPr>
                        <a:t>𝒃</a:t>
                      </a:r>
                      <a:r>
                        <a:rPr sz="1950" spc="-15" baseline="-14957" dirty="0">
                          <a:latin typeface="Cambria Math"/>
                          <a:cs typeface="Cambria Math"/>
                        </a:rPr>
                        <a:t>𝟑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(</a:t>
                      </a:r>
                      <a:r>
                        <a:rPr lang="es-PE" sz="1800" spc="-10" dirty="0">
                          <a:latin typeface="Cambria Math"/>
                          <a:cs typeface="Cambria Math"/>
                        </a:rPr>
                        <a:t>Harvard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)</a:t>
                      </a:r>
                      <a:endParaRPr sz="1800" dirty="0">
                        <a:latin typeface="Cambria Math"/>
                        <a:cs typeface="Cambria Math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8130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Marca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s-PE" sz="1800" b="1" dirty="0">
                          <a:latin typeface="Trebuchet MS"/>
                          <a:cs typeface="Trebuchet MS"/>
                        </a:rPr>
                        <a:t>Intel core</a:t>
                      </a:r>
                      <a:r>
                        <a:rPr sz="1800" b="1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950" spc="-37" baseline="-14957" dirty="0">
                          <a:latin typeface="Cambria Math"/>
                          <a:cs typeface="Cambria Math"/>
                        </a:rPr>
                        <a:t>𝟏</a:t>
                      </a:r>
                      <a:endParaRPr sz="1950" baseline="-14957" dirty="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5.96</a:t>
                      </a:r>
                    </a:p>
                  </a:txBody>
                  <a:tcPr marL="9525" marR="9525" marT="9525" marB="0" anchor="b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4.49</a:t>
                      </a:r>
                    </a:p>
                  </a:txBody>
                  <a:tcPr marL="9525" marR="9525" marT="9525" marB="0" anchor="b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3.88</a:t>
                      </a:r>
                    </a:p>
                  </a:txBody>
                  <a:tcPr marL="9525" marR="9525" marT="9525" marB="0" anchor="b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5.71</a:t>
                      </a:r>
                    </a:p>
                  </a:txBody>
                  <a:tcPr marL="9525" marR="9525" marT="9525" marB="0" anchor="b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3.89</a:t>
                      </a:r>
                    </a:p>
                  </a:txBody>
                  <a:tcPr marL="9525" marR="9525" marT="9525" marB="0" anchor="b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</a:t>
                      </a:r>
                    </a:p>
                  </a:txBody>
                  <a:tcPr marL="9525" marR="9525" marT="9525" marB="0" anchor="b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6.11</a:t>
                      </a:r>
                    </a:p>
                  </a:txBody>
                  <a:tcPr marL="9525" marR="9525" marT="9525" marB="0" anchor="b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4.47</a:t>
                      </a:r>
                    </a:p>
                  </a:txBody>
                  <a:tcPr marL="9525" marR="9525" marT="9525" marB="0" anchor="b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4.44</a:t>
                      </a:r>
                    </a:p>
                  </a:txBody>
                  <a:tcPr marL="9525" marR="9525" marT="9525" marB="0" anchor="b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5.41</a:t>
                      </a:r>
                    </a:p>
                  </a:txBody>
                  <a:tcPr marL="9525" marR="9525" marT="9525" marB="0" anchor="b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4.84</a:t>
                      </a:r>
                    </a:p>
                  </a:txBody>
                  <a:tcPr marL="9525" marR="9525" marT="9525" marB="0" anchor="b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4.33</a:t>
                      </a:r>
                    </a:p>
                  </a:txBody>
                  <a:tcPr marL="9525" marR="9525" marT="9525" marB="0" anchor="b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lang="es-PE" sz="1800" b="1" dirty="0" err="1">
                          <a:latin typeface="Trebuchet MS"/>
                          <a:cs typeface="Trebuchet MS"/>
                        </a:rPr>
                        <a:t>Raizen</a:t>
                      </a:r>
                      <a:r>
                        <a:rPr sz="1800" b="1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950" spc="-37" baseline="-14957" dirty="0">
                          <a:latin typeface="Cambria Math"/>
                          <a:cs typeface="Cambria Math"/>
                        </a:rPr>
                        <a:t>𝟐</a:t>
                      </a:r>
                      <a:endParaRPr sz="1950" baseline="-14957" dirty="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6.09</a:t>
                      </a:r>
                    </a:p>
                  </a:txBody>
                  <a:tcPr marL="9525" marR="9525" marT="9525" marB="0" anchor="b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4.44</a:t>
                      </a:r>
                    </a:p>
                  </a:txBody>
                  <a:tcPr marL="9525" marR="9525" marT="9525" marB="0" anchor="b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5.02</a:t>
                      </a:r>
                    </a:p>
                  </a:txBody>
                  <a:tcPr marL="9525" marR="9525" marT="9525" marB="0" anchor="b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5.51</a:t>
                      </a:r>
                    </a:p>
                  </a:txBody>
                  <a:tcPr marL="9525" marR="9525" marT="9525" marB="0" anchor="b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4.36</a:t>
                      </a:r>
                    </a:p>
                  </a:txBody>
                  <a:tcPr marL="9525" marR="9525" marT="9525" marB="0" anchor="b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5.36</a:t>
                      </a:r>
                    </a:p>
                  </a:txBody>
                  <a:tcPr marL="9525" marR="9525" marT="9525" marB="0" anchor="b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</a:t>
                      </a:r>
                    </a:p>
                  </a:txBody>
                  <a:tcPr marL="9525" marR="9525" marT="9525" marB="0" anchor="b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9525" marR="9525" marT="9525" marB="0" anchor="b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</a:t>
                      </a:r>
                    </a:p>
                  </a:txBody>
                  <a:tcPr marL="9525" marR="9525" marT="9525" marB="0" anchor="b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4.47</a:t>
                      </a:r>
                    </a:p>
                  </a:txBody>
                  <a:tcPr marL="9525" marR="9525" marT="9525" marB="0" anchor="b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70" dirty="0"/>
              <a:t>APLICACIÓN</a:t>
            </a:r>
            <a:r>
              <a:rPr spc="370" dirty="0"/>
              <a:t> </a:t>
            </a:r>
            <a:r>
              <a:rPr spc="120" dirty="0"/>
              <a:t>II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18540" y="6418494"/>
            <a:ext cx="1799589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s-PE" spc="-10" dirty="0"/>
              <a:t>Estadística Aplicada</a:t>
            </a:r>
            <a:endParaRPr spc="-50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7934706" y="6418494"/>
            <a:ext cx="292100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10540" y="1240282"/>
            <a:ext cx="8187055" cy="88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Trebuchet MS"/>
                <a:cs typeface="Trebuchet MS"/>
              </a:rPr>
              <a:t>a)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Presente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el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modelo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aditivo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lineal</a:t>
            </a:r>
            <a:endParaRPr sz="2400">
              <a:latin typeface="Trebuchet MS"/>
              <a:cs typeface="Trebuchet MS"/>
            </a:endParaRPr>
          </a:p>
          <a:p>
            <a:pPr marL="108585">
              <a:lnSpc>
                <a:spcPct val="100000"/>
              </a:lnSpc>
              <a:spcBef>
                <a:spcPts val="2205"/>
              </a:spcBef>
              <a:tabLst>
                <a:tab pos="3157220" algn="l"/>
              </a:tabLst>
            </a:pPr>
            <a:r>
              <a:rPr sz="1400" dirty="0">
                <a:latin typeface="Cambria Math"/>
                <a:cs typeface="Cambria Math"/>
              </a:rPr>
              <a:t>𝒀</a:t>
            </a:r>
            <a:r>
              <a:rPr sz="1500" baseline="-16666" dirty="0">
                <a:latin typeface="Cambria Math"/>
                <a:cs typeface="Cambria Math"/>
              </a:rPr>
              <a:t>𝒊𝒋𝒌</a:t>
            </a:r>
            <a:r>
              <a:rPr sz="1500" spc="330" baseline="-16666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8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𝝁</a:t>
            </a:r>
            <a:r>
              <a:rPr sz="1400" spc="-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+ 𝜶</a:t>
            </a:r>
            <a:r>
              <a:rPr sz="1500" baseline="-16666" dirty="0">
                <a:latin typeface="Cambria Math"/>
                <a:cs typeface="Cambria Math"/>
              </a:rPr>
              <a:t>𝒊</a:t>
            </a:r>
            <a:r>
              <a:rPr sz="1500" spc="195" baseline="-16666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+</a:t>
            </a:r>
            <a:r>
              <a:rPr sz="1400" spc="1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𝜷</a:t>
            </a:r>
            <a:r>
              <a:rPr sz="1500" baseline="-16666" dirty="0">
                <a:latin typeface="Cambria Math"/>
                <a:cs typeface="Cambria Math"/>
              </a:rPr>
              <a:t>𝒋</a:t>
            </a:r>
            <a:r>
              <a:rPr sz="1500" spc="232" baseline="-16666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+</a:t>
            </a:r>
            <a:r>
              <a:rPr sz="1400" spc="-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(𝜶𝜷)</a:t>
            </a:r>
            <a:r>
              <a:rPr sz="1500" baseline="-16666" dirty="0">
                <a:latin typeface="Cambria Math"/>
                <a:cs typeface="Cambria Math"/>
              </a:rPr>
              <a:t>𝒊𝒋</a:t>
            </a:r>
            <a:r>
              <a:rPr sz="1500" spc="217" baseline="-16666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+</a:t>
            </a:r>
            <a:r>
              <a:rPr sz="1400" spc="-10" dirty="0">
                <a:latin typeface="Cambria Math"/>
                <a:cs typeface="Cambria Math"/>
              </a:rPr>
              <a:t> </a:t>
            </a:r>
            <a:r>
              <a:rPr sz="1400" spc="-20" dirty="0">
                <a:latin typeface="Cambria Math"/>
                <a:cs typeface="Cambria Math"/>
              </a:rPr>
              <a:t>𝝐</a:t>
            </a:r>
            <a:r>
              <a:rPr sz="1500" spc="-30" baseline="-16666" dirty="0">
                <a:latin typeface="Cambria Math"/>
                <a:cs typeface="Cambria Math"/>
              </a:rPr>
              <a:t>𝒊𝒋𝒌</a:t>
            </a:r>
            <a:r>
              <a:rPr sz="1500" baseline="-16666" dirty="0">
                <a:latin typeface="Cambria Math"/>
                <a:cs typeface="Cambria Math"/>
              </a:rPr>
              <a:t>	</a:t>
            </a:r>
            <a:r>
              <a:rPr sz="1400" dirty="0">
                <a:latin typeface="Cambria Math"/>
                <a:cs typeface="Cambria Math"/>
              </a:rPr>
              <a:t>𝒊</a:t>
            </a:r>
            <a:r>
              <a:rPr sz="1400" spc="7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8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𝟏,</a:t>
            </a:r>
            <a:r>
              <a:rPr sz="1400" spc="-8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.</a:t>
            </a:r>
            <a:r>
              <a:rPr sz="1400" spc="-8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.</a:t>
            </a:r>
            <a:r>
              <a:rPr sz="1400" spc="-7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.</a:t>
            </a:r>
            <a:r>
              <a:rPr sz="1400" spc="-8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,</a:t>
            </a:r>
            <a:r>
              <a:rPr sz="1400" spc="-7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𝒑[𝒑</a:t>
            </a:r>
            <a:r>
              <a:rPr sz="1400" spc="6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80" dirty="0">
                <a:latin typeface="Cambria Math"/>
                <a:cs typeface="Cambria Math"/>
              </a:rPr>
              <a:t> </a:t>
            </a:r>
            <a:r>
              <a:rPr sz="1400" spc="-10" dirty="0">
                <a:latin typeface="Cambria Math"/>
                <a:cs typeface="Cambria Math"/>
              </a:rPr>
              <a:t>𝟐];</a:t>
            </a:r>
            <a:r>
              <a:rPr sz="1400" spc="-8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𝒋</a:t>
            </a:r>
            <a:r>
              <a:rPr sz="1400" spc="9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8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𝟏,</a:t>
            </a:r>
            <a:r>
              <a:rPr sz="1400" spc="-8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.</a:t>
            </a:r>
            <a:r>
              <a:rPr sz="1400" spc="-8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.</a:t>
            </a:r>
            <a:r>
              <a:rPr sz="1400" spc="-7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.</a:t>
            </a:r>
            <a:r>
              <a:rPr sz="1400" spc="-8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,</a:t>
            </a:r>
            <a:r>
              <a:rPr sz="1400" spc="-8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𝒒[𝒒</a:t>
            </a:r>
            <a:r>
              <a:rPr sz="1400" spc="7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75" dirty="0">
                <a:latin typeface="Cambria Math"/>
                <a:cs typeface="Cambria Math"/>
              </a:rPr>
              <a:t> </a:t>
            </a:r>
            <a:r>
              <a:rPr sz="1400" spc="-10" dirty="0">
                <a:latin typeface="Cambria Math"/>
                <a:cs typeface="Cambria Math"/>
              </a:rPr>
              <a:t>𝟑];</a:t>
            </a:r>
            <a:r>
              <a:rPr sz="1400" spc="-8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𝒌</a:t>
            </a:r>
            <a:r>
              <a:rPr sz="1400" spc="9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7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𝟏,</a:t>
            </a:r>
            <a:r>
              <a:rPr sz="1400" spc="-7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.</a:t>
            </a:r>
            <a:r>
              <a:rPr sz="1400" spc="-8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.</a:t>
            </a:r>
            <a:r>
              <a:rPr sz="1400" spc="-8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.</a:t>
            </a:r>
            <a:r>
              <a:rPr sz="1400" spc="-7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,</a:t>
            </a:r>
            <a:r>
              <a:rPr sz="1400" spc="-8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𝒓</a:t>
            </a:r>
            <a:r>
              <a:rPr sz="1500" baseline="-16666" dirty="0">
                <a:latin typeface="Cambria Math"/>
                <a:cs typeface="Cambria Math"/>
              </a:rPr>
              <a:t>𝒊𝒋</a:t>
            </a:r>
            <a:r>
              <a:rPr sz="1400" dirty="0">
                <a:latin typeface="Cambria Math"/>
                <a:cs typeface="Cambria Math"/>
              </a:rPr>
              <a:t>[𝒓</a:t>
            </a:r>
            <a:r>
              <a:rPr sz="1500" baseline="-16666" dirty="0">
                <a:latin typeface="Cambria Math"/>
                <a:cs typeface="Cambria Math"/>
              </a:rPr>
              <a:t>𝒊𝒋</a:t>
            </a:r>
            <a:r>
              <a:rPr sz="1500" spc="315" baseline="-16666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7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𝒓</a:t>
            </a:r>
            <a:r>
              <a:rPr sz="1400" spc="7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80" dirty="0">
                <a:latin typeface="Cambria Math"/>
                <a:cs typeface="Cambria Math"/>
              </a:rPr>
              <a:t> </a:t>
            </a:r>
            <a:r>
              <a:rPr sz="1400" spc="-480" dirty="0">
                <a:latin typeface="Cambria Math"/>
                <a:cs typeface="Cambria Math"/>
              </a:rPr>
              <a:t>𝟒൧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627502"/>
            <a:ext cx="128270" cy="257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315" dirty="0">
                <a:solidFill>
                  <a:srgbClr val="93C500"/>
                </a:solidFill>
                <a:latin typeface="Microsoft Sans Serif"/>
                <a:cs typeface="Microsoft Sans Serif"/>
              </a:rPr>
              <a:t>🞂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4859" y="2618358"/>
            <a:ext cx="4533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spc="-30" baseline="11111" dirty="0">
                <a:latin typeface="Cambria Math"/>
                <a:cs typeface="Cambria Math"/>
              </a:rPr>
              <a:t>𝑌</a:t>
            </a:r>
            <a:r>
              <a:rPr sz="1450" spc="-20" dirty="0">
                <a:latin typeface="Cambria Math"/>
                <a:cs typeface="Cambria Math"/>
              </a:rPr>
              <a:t>𝑖𝑗𝑘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7150" y="2566543"/>
            <a:ext cx="7281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1480" algn="l"/>
              </a:tabLst>
            </a:pPr>
            <a:r>
              <a:rPr sz="2000" spc="65" dirty="0">
                <a:latin typeface="Trebuchet MS"/>
                <a:cs typeface="Trebuchet MS"/>
              </a:rPr>
              <a:t>=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lang="es-PE" sz="2000" spc="-60" dirty="0">
                <a:latin typeface="Trebuchet MS"/>
                <a:cs typeface="Trebuchet MS"/>
              </a:rPr>
              <a:t>Velocidad de procesamiento</a:t>
            </a:r>
            <a:r>
              <a:rPr sz="2000" spc="10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obtenida</a:t>
            </a:r>
            <a:r>
              <a:rPr sz="2000" spc="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</a:t>
            </a:r>
            <a:r>
              <a:rPr sz="2000" spc="1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</a:t>
            </a:r>
            <a:r>
              <a:rPr sz="2000" spc="95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i-</a:t>
            </a:r>
            <a:r>
              <a:rPr sz="2000" spc="-70" dirty="0">
                <a:latin typeface="Trebuchet MS"/>
                <a:cs typeface="Trebuchet MS"/>
              </a:rPr>
              <a:t>ésima</a:t>
            </a:r>
            <a:r>
              <a:rPr sz="2000" spc="10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marca</a:t>
            </a:r>
            <a:r>
              <a:rPr sz="2000" spc="10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de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840" y="2821072"/>
            <a:ext cx="8150225" cy="29959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700"/>
              </a:spcBef>
            </a:pPr>
            <a:r>
              <a:rPr lang="es-PE" sz="2000" spc="-85" dirty="0">
                <a:latin typeface="Trebuchet MS"/>
                <a:cs typeface="Trebuchet MS"/>
              </a:rPr>
              <a:t>procesador </a:t>
            </a:r>
            <a:r>
              <a:rPr sz="2000" spc="-125" dirty="0">
                <a:latin typeface="Trebuchet MS"/>
                <a:cs typeface="Trebuchet MS"/>
              </a:rPr>
              <a:t>y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150" dirty="0">
                <a:latin typeface="Trebuchet MS"/>
                <a:cs typeface="Trebuchet MS"/>
              </a:rPr>
              <a:t>e</a:t>
            </a:r>
            <a:r>
              <a:rPr lang="es-PE" sz="2000" spc="-150" dirty="0">
                <a:latin typeface="Trebuchet MS"/>
                <a:cs typeface="Trebuchet MS"/>
              </a:rPr>
              <a:t>n la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10" dirty="0">
                <a:latin typeface="Trebuchet MS"/>
                <a:cs typeface="Trebuchet MS"/>
              </a:rPr>
              <a:t>j-</a:t>
            </a:r>
            <a:r>
              <a:rPr sz="2000" spc="-90" dirty="0" err="1">
                <a:latin typeface="Trebuchet MS"/>
                <a:cs typeface="Trebuchet MS"/>
              </a:rPr>
              <a:t>ésim</a:t>
            </a:r>
            <a:r>
              <a:rPr lang="es-PE" sz="2000" spc="-90" dirty="0">
                <a:latin typeface="Trebuchet MS"/>
                <a:cs typeface="Trebuchet MS"/>
              </a:rPr>
              <a:t>a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lang="es-PE" sz="2000" spc="-65" dirty="0">
                <a:latin typeface="Trebuchet MS"/>
                <a:cs typeface="Trebuchet MS"/>
              </a:rPr>
              <a:t>arquitectura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en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175" dirty="0">
                <a:latin typeface="Trebuchet MS"/>
                <a:cs typeface="Trebuchet MS"/>
              </a:rPr>
              <a:t>la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k-</a:t>
            </a:r>
            <a:r>
              <a:rPr sz="2000" spc="-130" dirty="0">
                <a:latin typeface="Trebuchet MS"/>
                <a:cs typeface="Trebuchet MS"/>
              </a:rPr>
              <a:t>ésima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repetición.</a:t>
            </a:r>
            <a:endParaRPr sz="2000" dirty="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605"/>
              </a:spcBef>
              <a:tabLst>
                <a:tab pos="324485" algn="l"/>
              </a:tabLst>
            </a:pPr>
            <a:r>
              <a:rPr sz="1500" spc="315" dirty="0">
                <a:solidFill>
                  <a:srgbClr val="93C500"/>
                </a:solidFill>
                <a:latin typeface="Microsoft Sans Serif"/>
                <a:cs typeface="Microsoft Sans Serif"/>
              </a:rPr>
              <a:t>🞂</a:t>
            </a:r>
            <a:r>
              <a:rPr sz="1500" dirty="0">
                <a:solidFill>
                  <a:srgbClr val="93C500"/>
                </a:solidFill>
                <a:latin typeface="Microsoft Sans Serif"/>
                <a:cs typeface="Microsoft Sans Serif"/>
              </a:rPr>
              <a:t>​	</a:t>
            </a:r>
            <a:r>
              <a:rPr sz="2000" dirty="0">
                <a:latin typeface="Cambria Math"/>
                <a:cs typeface="Cambria Math"/>
              </a:rPr>
              <a:t>𝜇</a:t>
            </a:r>
            <a:r>
              <a:rPr sz="2000" spc="175" dirty="0">
                <a:latin typeface="Cambria Math"/>
                <a:cs typeface="Cambria Math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Media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general.</a:t>
            </a:r>
            <a:endParaRPr sz="2000" dirty="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600"/>
              </a:spcBef>
              <a:tabLst>
                <a:tab pos="324485" algn="l"/>
              </a:tabLst>
            </a:pPr>
            <a:r>
              <a:rPr sz="1500" spc="315" dirty="0">
                <a:solidFill>
                  <a:srgbClr val="93C500"/>
                </a:solidFill>
                <a:latin typeface="Microsoft Sans Serif"/>
                <a:cs typeface="Microsoft Sans Serif"/>
              </a:rPr>
              <a:t>🞂</a:t>
            </a:r>
            <a:r>
              <a:rPr sz="1500" dirty="0">
                <a:solidFill>
                  <a:srgbClr val="93C500"/>
                </a:solidFill>
                <a:latin typeface="Microsoft Sans Serif"/>
                <a:cs typeface="Microsoft Sans Serif"/>
              </a:rPr>
              <a:t>​	</a:t>
            </a:r>
            <a:r>
              <a:rPr sz="2000" dirty="0">
                <a:latin typeface="Cambria Math"/>
                <a:cs typeface="Cambria Math"/>
              </a:rPr>
              <a:t>𝛼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600" baseline="-15325" dirty="0">
                <a:latin typeface="Cambria Math"/>
                <a:cs typeface="Cambria Math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Efecto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de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75" dirty="0">
                <a:latin typeface="Trebuchet MS"/>
                <a:cs typeface="Trebuchet MS"/>
              </a:rPr>
              <a:t>la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25" dirty="0" err="1">
                <a:latin typeface="Trebuchet MS"/>
                <a:cs typeface="Trebuchet MS"/>
              </a:rPr>
              <a:t>i-</a:t>
            </a:r>
            <a:r>
              <a:rPr sz="2000" spc="-135" dirty="0" err="1">
                <a:latin typeface="Trebuchet MS"/>
                <a:cs typeface="Trebuchet MS"/>
              </a:rPr>
              <a:t>ésima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0" dirty="0" err="1">
                <a:latin typeface="Trebuchet MS"/>
                <a:cs typeface="Trebuchet MS"/>
              </a:rPr>
              <a:t>marca</a:t>
            </a:r>
            <a:r>
              <a:rPr lang="es-PE" sz="2000" spc="-10" dirty="0">
                <a:latin typeface="Trebuchet MS"/>
                <a:cs typeface="Trebuchet MS"/>
              </a:rPr>
              <a:t> de procesador</a:t>
            </a:r>
            <a:r>
              <a:rPr sz="2000" spc="-10" dirty="0"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585"/>
              </a:spcBef>
              <a:tabLst>
                <a:tab pos="324485" algn="l"/>
              </a:tabLst>
            </a:pPr>
            <a:r>
              <a:rPr sz="1500" spc="315" dirty="0">
                <a:solidFill>
                  <a:srgbClr val="93C500"/>
                </a:solidFill>
                <a:latin typeface="Microsoft Sans Serif"/>
                <a:cs typeface="Microsoft Sans Serif"/>
              </a:rPr>
              <a:t>🞂</a:t>
            </a:r>
            <a:r>
              <a:rPr sz="1500" dirty="0">
                <a:solidFill>
                  <a:srgbClr val="93C500"/>
                </a:solidFill>
                <a:latin typeface="Microsoft Sans Serif"/>
                <a:cs typeface="Microsoft Sans Serif"/>
              </a:rPr>
              <a:t>​	</a:t>
            </a:r>
            <a:r>
              <a:rPr sz="2000" dirty="0">
                <a:latin typeface="Cambria Math"/>
                <a:cs typeface="Cambria Math"/>
              </a:rPr>
              <a:t>𝛽</a:t>
            </a:r>
            <a:r>
              <a:rPr sz="2175" baseline="-15325" dirty="0">
                <a:latin typeface="Cambria Math"/>
                <a:cs typeface="Cambria Math"/>
              </a:rPr>
              <a:t>𝑗</a:t>
            </a:r>
            <a:r>
              <a:rPr sz="2175" spc="577" baseline="-15325" dirty="0">
                <a:latin typeface="Cambria Math"/>
                <a:cs typeface="Cambria Math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25" dirty="0" err="1">
                <a:latin typeface="Trebuchet MS"/>
                <a:cs typeface="Trebuchet MS"/>
              </a:rPr>
              <a:t>Efecto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de</a:t>
            </a:r>
            <a:r>
              <a:rPr lang="es-PE" sz="2000" spc="-140" dirty="0">
                <a:latin typeface="Trebuchet MS"/>
                <a:cs typeface="Trebuchet MS"/>
              </a:rPr>
              <a:t> la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204" dirty="0">
                <a:latin typeface="Trebuchet MS"/>
                <a:cs typeface="Trebuchet MS"/>
              </a:rPr>
              <a:t>j-</a:t>
            </a:r>
            <a:r>
              <a:rPr sz="2000" spc="-90" dirty="0" err="1">
                <a:latin typeface="Trebuchet MS"/>
                <a:cs typeface="Trebuchet MS"/>
              </a:rPr>
              <a:t>ésim</a:t>
            </a:r>
            <a:r>
              <a:rPr lang="es-PE" sz="2000" spc="-90" dirty="0">
                <a:latin typeface="Trebuchet MS"/>
                <a:cs typeface="Trebuchet MS"/>
              </a:rPr>
              <a:t>a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lang="es-PE" sz="2000" spc="-10" dirty="0">
                <a:latin typeface="Trebuchet MS"/>
                <a:cs typeface="Trebuchet MS"/>
              </a:rPr>
              <a:t>arquitectura</a:t>
            </a:r>
            <a:r>
              <a:rPr sz="2000" spc="-10" dirty="0"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  <a:p>
            <a:pPr marL="324485" marR="43180" indent="-274320">
              <a:lnSpc>
                <a:spcPct val="108500"/>
              </a:lnSpc>
              <a:spcBef>
                <a:spcPts val="595"/>
              </a:spcBef>
              <a:tabLst>
                <a:tab pos="324485" algn="l"/>
                <a:tab pos="1163320" algn="l"/>
                <a:tab pos="1448435" algn="l"/>
                <a:tab pos="2230120" algn="l"/>
                <a:tab pos="2617470" algn="l"/>
                <a:tab pos="2917825" algn="l"/>
                <a:tab pos="4194810" algn="l"/>
                <a:tab pos="4882515" algn="l"/>
                <a:tab pos="5180965" algn="l"/>
                <a:tab pos="6034405" algn="l"/>
                <a:tab pos="6787515" algn="l"/>
                <a:tab pos="7034530" algn="l"/>
                <a:tab pos="7348855" algn="l"/>
              </a:tabLst>
            </a:pPr>
            <a:r>
              <a:rPr sz="1500" spc="315" dirty="0">
                <a:solidFill>
                  <a:srgbClr val="93C500"/>
                </a:solidFill>
                <a:latin typeface="Microsoft Sans Serif"/>
                <a:cs typeface="Microsoft Sans Serif"/>
              </a:rPr>
              <a:t>🞂</a:t>
            </a:r>
            <a:r>
              <a:rPr sz="1500" dirty="0">
                <a:solidFill>
                  <a:srgbClr val="93C500"/>
                </a:solidFill>
                <a:latin typeface="Microsoft Sans Serif"/>
                <a:cs typeface="Microsoft Sans Serif"/>
              </a:rPr>
              <a:t>​	</a:t>
            </a:r>
            <a:r>
              <a:rPr sz="2000" spc="-10" dirty="0">
                <a:latin typeface="Cambria Math"/>
                <a:cs typeface="Cambria Math"/>
              </a:rPr>
              <a:t>(𝛼𝛽)</a:t>
            </a:r>
            <a:r>
              <a:rPr sz="2175" spc="-15" baseline="-15325" dirty="0">
                <a:latin typeface="Cambria Math"/>
                <a:cs typeface="Cambria Math"/>
              </a:rPr>
              <a:t>𝑖𝑗</a:t>
            </a:r>
            <a:r>
              <a:rPr sz="2175" baseline="-15325" dirty="0">
                <a:latin typeface="Cambria Math"/>
                <a:cs typeface="Cambria Math"/>
              </a:rPr>
              <a:t>	</a:t>
            </a:r>
            <a:r>
              <a:rPr sz="2000" spc="65" dirty="0">
                <a:latin typeface="Trebuchet MS"/>
                <a:cs typeface="Trebuchet MS"/>
              </a:rPr>
              <a:t>=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10" dirty="0">
                <a:latin typeface="Trebuchet MS"/>
                <a:cs typeface="Trebuchet MS"/>
              </a:rPr>
              <a:t>Efecto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25" dirty="0">
                <a:latin typeface="Trebuchet MS"/>
                <a:cs typeface="Trebuchet MS"/>
              </a:rPr>
              <a:t>de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25" dirty="0">
                <a:latin typeface="Trebuchet MS"/>
                <a:cs typeface="Trebuchet MS"/>
              </a:rPr>
              <a:t>la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10" dirty="0">
                <a:latin typeface="Trebuchet MS"/>
                <a:cs typeface="Trebuchet MS"/>
              </a:rPr>
              <a:t>interacción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10" dirty="0">
                <a:latin typeface="Trebuchet MS"/>
                <a:cs typeface="Trebuchet MS"/>
              </a:rPr>
              <a:t>entre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25" dirty="0">
                <a:latin typeface="Trebuchet MS"/>
                <a:cs typeface="Trebuchet MS"/>
              </a:rPr>
              <a:t>la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125" dirty="0">
                <a:latin typeface="Trebuchet MS"/>
                <a:cs typeface="Trebuchet MS"/>
              </a:rPr>
              <a:t>i-</a:t>
            </a:r>
            <a:r>
              <a:rPr sz="2000" spc="-10" dirty="0">
                <a:latin typeface="Trebuchet MS"/>
                <a:cs typeface="Trebuchet MS"/>
              </a:rPr>
              <a:t>ésima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10" dirty="0">
                <a:latin typeface="Trebuchet MS"/>
                <a:cs typeface="Trebuchet MS"/>
              </a:rPr>
              <a:t>marca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50" dirty="0">
                <a:latin typeface="Trebuchet MS"/>
                <a:cs typeface="Trebuchet MS"/>
              </a:rPr>
              <a:t>y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lang="es-PE" sz="2000" spc="-25" dirty="0">
                <a:latin typeface="Trebuchet MS"/>
                <a:cs typeface="Trebuchet MS"/>
              </a:rPr>
              <a:t>la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204" dirty="0">
                <a:latin typeface="Trebuchet MS"/>
                <a:cs typeface="Trebuchet MS"/>
              </a:rPr>
              <a:t>j-</a:t>
            </a:r>
            <a:r>
              <a:rPr sz="2000" spc="-90" dirty="0" err="1">
                <a:latin typeface="Trebuchet MS"/>
                <a:cs typeface="Trebuchet MS"/>
              </a:rPr>
              <a:t>ésimo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lang="es-PE" sz="2000" spc="-10" dirty="0">
                <a:latin typeface="Trebuchet MS"/>
                <a:cs typeface="Trebuchet MS"/>
              </a:rPr>
              <a:t>arquitectura</a:t>
            </a:r>
            <a:r>
              <a:rPr sz="2000" spc="-10" dirty="0"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  <a:p>
            <a:pPr marL="324485" marR="44450" indent="-274320">
              <a:lnSpc>
                <a:spcPct val="108500"/>
              </a:lnSpc>
              <a:spcBef>
                <a:spcPts val="380"/>
              </a:spcBef>
              <a:tabLst>
                <a:tab pos="324485" algn="l"/>
                <a:tab pos="1057910" algn="l"/>
                <a:tab pos="1833880" algn="l"/>
                <a:tab pos="2269490" algn="l"/>
                <a:tab pos="2954020" algn="l"/>
                <a:tab pos="4429760" algn="l"/>
                <a:tab pos="5450840" algn="l"/>
                <a:tab pos="5958205" algn="l"/>
                <a:tab pos="6251575" algn="l"/>
                <a:tab pos="7098665" algn="l"/>
                <a:tab pos="7845425" algn="l"/>
              </a:tabLst>
            </a:pPr>
            <a:r>
              <a:rPr sz="1500" spc="315" dirty="0">
                <a:solidFill>
                  <a:srgbClr val="93C500"/>
                </a:solidFill>
                <a:latin typeface="Microsoft Sans Serif"/>
                <a:cs typeface="Microsoft Sans Serif"/>
              </a:rPr>
              <a:t>🞂</a:t>
            </a:r>
            <a:r>
              <a:rPr sz="1500" dirty="0">
                <a:solidFill>
                  <a:srgbClr val="93C500"/>
                </a:solidFill>
                <a:latin typeface="Microsoft Sans Serif"/>
                <a:cs typeface="Microsoft Sans Serif"/>
              </a:rPr>
              <a:t>​	</a:t>
            </a:r>
            <a:r>
              <a:rPr sz="2000" spc="70" dirty="0">
                <a:latin typeface="Cambria Math"/>
                <a:cs typeface="Cambria Math"/>
              </a:rPr>
              <a:t>𝜖</a:t>
            </a:r>
            <a:r>
              <a:rPr sz="2175" spc="104" baseline="-15325" dirty="0">
                <a:latin typeface="Cambria Math"/>
                <a:cs typeface="Cambria Math"/>
              </a:rPr>
              <a:t>𝑖𝑗𝑘</a:t>
            </a:r>
            <a:r>
              <a:rPr sz="2175" spc="390" baseline="-15325" dirty="0">
                <a:latin typeface="Cambria Math"/>
                <a:cs typeface="Cambria Math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=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10" dirty="0">
                <a:latin typeface="Trebuchet MS"/>
                <a:cs typeface="Trebuchet MS"/>
              </a:rPr>
              <a:t>Efecto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25" dirty="0">
                <a:latin typeface="Trebuchet MS"/>
                <a:cs typeface="Trebuchet MS"/>
              </a:rPr>
              <a:t>del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20" dirty="0">
                <a:latin typeface="Trebuchet MS"/>
                <a:cs typeface="Trebuchet MS"/>
              </a:rPr>
              <a:t>error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35" dirty="0">
                <a:latin typeface="Trebuchet MS"/>
                <a:cs typeface="Trebuchet MS"/>
              </a:rPr>
              <a:t>experimental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10" dirty="0">
                <a:latin typeface="Trebuchet MS"/>
                <a:cs typeface="Trebuchet MS"/>
              </a:rPr>
              <a:t>obtenida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25" dirty="0">
                <a:latin typeface="Trebuchet MS"/>
                <a:cs typeface="Trebuchet MS"/>
              </a:rPr>
              <a:t>con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25" dirty="0">
                <a:latin typeface="Trebuchet MS"/>
                <a:cs typeface="Trebuchet MS"/>
              </a:rPr>
              <a:t>la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125" dirty="0">
                <a:latin typeface="Trebuchet MS"/>
                <a:cs typeface="Trebuchet MS"/>
              </a:rPr>
              <a:t>i-</a:t>
            </a:r>
            <a:r>
              <a:rPr sz="2000" spc="-10" dirty="0">
                <a:latin typeface="Trebuchet MS"/>
                <a:cs typeface="Trebuchet MS"/>
              </a:rPr>
              <a:t>ésima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10" dirty="0">
                <a:latin typeface="Trebuchet MS"/>
                <a:cs typeface="Trebuchet MS"/>
              </a:rPr>
              <a:t>marca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125" dirty="0">
                <a:latin typeface="Trebuchet MS"/>
                <a:cs typeface="Trebuchet MS"/>
              </a:rPr>
              <a:t>de </a:t>
            </a:r>
            <a:r>
              <a:rPr lang="es-PE" sz="2000" spc="-85" dirty="0">
                <a:latin typeface="Trebuchet MS"/>
                <a:cs typeface="Trebuchet MS"/>
              </a:rPr>
              <a:t>procesador </a:t>
            </a:r>
            <a:r>
              <a:rPr sz="2000" spc="-125" dirty="0">
                <a:latin typeface="Trebuchet MS"/>
                <a:cs typeface="Trebuchet MS"/>
              </a:rPr>
              <a:t>y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150" dirty="0">
                <a:latin typeface="Trebuchet MS"/>
                <a:cs typeface="Trebuchet MS"/>
              </a:rPr>
              <a:t>e</a:t>
            </a:r>
            <a:r>
              <a:rPr lang="es-PE" sz="2000" spc="-150" dirty="0">
                <a:latin typeface="Trebuchet MS"/>
                <a:cs typeface="Trebuchet MS"/>
              </a:rPr>
              <a:t>n la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204" dirty="0">
                <a:latin typeface="Trebuchet MS"/>
                <a:cs typeface="Trebuchet MS"/>
              </a:rPr>
              <a:t>j-</a:t>
            </a:r>
            <a:r>
              <a:rPr sz="2000" spc="-85" dirty="0" err="1">
                <a:latin typeface="Trebuchet MS"/>
                <a:cs typeface="Trebuchet MS"/>
              </a:rPr>
              <a:t>ésimo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lang="es-PE" sz="2000" spc="-60" dirty="0">
                <a:latin typeface="Trebuchet MS"/>
                <a:cs typeface="Trebuchet MS"/>
              </a:rPr>
              <a:t>arquitectura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en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75" dirty="0">
                <a:latin typeface="Trebuchet MS"/>
                <a:cs typeface="Trebuchet MS"/>
              </a:rPr>
              <a:t>la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k-</a:t>
            </a:r>
            <a:r>
              <a:rPr sz="2000" spc="-130" dirty="0">
                <a:latin typeface="Trebuchet MS"/>
                <a:cs typeface="Trebuchet MS"/>
              </a:rPr>
              <a:t>ésima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repetición.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70" dirty="0"/>
              <a:t>APLICACIÓN</a:t>
            </a:r>
            <a:r>
              <a:rPr spc="370" dirty="0"/>
              <a:t> </a:t>
            </a:r>
            <a:r>
              <a:rPr spc="120" dirty="0"/>
              <a:t>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1806"/>
            <a:ext cx="800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220" dirty="0">
                <a:latin typeface="Trebuchet MS"/>
                <a:cs typeface="Trebuchet MS"/>
              </a:rPr>
              <a:t>ANVA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618540" y="6418494"/>
            <a:ext cx="1799589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s-PE" spc="-10" dirty="0"/>
              <a:t>Estadística Aplicada</a:t>
            </a:r>
            <a:endParaRPr spc="-50" dirty="0"/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xfrm>
            <a:off x="7934706" y="6418494"/>
            <a:ext cx="292100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endParaRPr spc="-50" dirty="0"/>
          </a:p>
        </p:txBody>
      </p:sp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1790A9C2-B1F0-4517-8325-5734A4817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482793"/>
              </p:ext>
            </p:extLst>
          </p:nvPr>
        </p:nvGraphicFramePr>
        <p:xfrm>
          <a:off x="1518332" y="2069794"/>
          <a:ext cx="6025469" cy="2152398"/>
        </p:xfrm>
        <a:graphic>
          <a:graphicData uri="http://schemas.openxmlformats.org/drawingml/2006/table">
            <a:tbl>
              <a:tblPr firstRow="1" bandRow="1"/>
              <a:tblGrid>
                <a:gridCol w="1004245">
                  <a:extLst>
                    <a:ext uri="{9D8B030D-6E8A-4147-A177-3AD203B41FA5}">
                      <a16:colId xmlns:a16="http://schemas.microsoft.com/office/drawing/2014/main" val="1876391554"/>
                    </a:ext>
                  </a:extLst>
                </a:gridCol>
                <a:gridCol w="1344855">
                  <a:extLst>
                    <a:ext uri="{9D8B030D-6E8A-4147-A177-3AD203B41FA5}">
                      <a16:colId xmlns:a16="http://schemas.microsoft.com/office/drawing/2014/main" val="2300303720"/>
                    </a:ext>
                  </a:extLst>
                </a:gridCol>
                <a:gridCol w="780768">
                  <a:extLst>
                    <a:ext uri="{9D8B030D-6E8A-4147-A177-3AD203B41FA5}">
                      <a16:colId xmlns:a16="http://schemas.microsoft.com/office/drawing/2014/main" val="2178329557"/>
                    </a:ext>
                  </a:extLst>
                </a:gridCol>
                <a:gridCol w="887111">
                  <a:extLst>
                    <a:ext uri="{9D8B030D-6E8A-4147-A177-3AD203B41FA5}">
                      <a16:colId xmlns:a16="http://schemas.microsoft.com/office/drawing/2014/main" val="2265896103"/>
                    </a:ext>
                  </a:extLst>
                </a:gridCol>
                <a:gridCol w="1004245">
                  <a:extLst>
                    <a:ext uri="{9D8B030D-6E8A-4147-A177-3AD203B41FA5}">
                      <a16:colId xmlns:a16="http://schemas.microsoft.com/office/drawing/2014/main" val="3168122892"/>
                    </a:ext>
                  </a:extLst>
                </a:gridCol>
                <a:gridCol w="1004245">
                  <a:extLst>
                    <a:ext uri="{9D8B030D-6E8A-4147-A177-3AD203B41FA5}">
                      <a16:colId xmlns:a16="http://schemas.microsoft.com/office/drawing/2014/main" val="499549004"/>
                    </a:ext>
                  </a:extLst>
                </a:gridCol>
              </a:tblGrid>
              <a:tr h="663481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F.V.</a:t>
                      </a:r>
                    </a:p>
                  </a:txBody>
                  <a:tcPr marL="6077" marR="6077" marT="6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GL</a:t>
                      </a:r>
                    </a:p>
                  </a:txBody>
                  <a:tcPr marL="6077" marR="6077" marT="6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SC</a:t>
                      </a:r>
                    </a:p>
                  </a:txBody>
                  <a:tcPr marL="6077" marR="6077" marT="6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CM</a:t>
                      </a:r>
                    </a:p>
                  </a:txBody>
                  <a:tcPr marL="6077" marR="6077" marT="6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</a:rPr>
                        <a:t>𝐹</a:t>
                      </a:r>
                      <a:r>
                        <a:rPr lang="es-PE" sz="1500" b="0" i="0" u="none" strike="noStrike" baseline="-25000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</a:rPr>
                        <a:t>𝑐</a:t>
                      </a:r>
                      <a:endParaRPr lang="es-PE" sz="1400" b="0" i="0" u="none" strike="noStrike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</a:endParaRPr>
                    </a:p>
                  </a:txBody>
                  <a:tcPr marL="6077" marR="6077" marT="6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</a:rPr>
                        <a:t>Pvalue</a:t>
                      </a:r>
                    </a:p>
                  </a:txBody>
                  <a:tcPr marL="6077" marR="6077" marT="6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912386"/>
                  </a:ext>
                </a:extLst>
              </a:tr>
              <a:tr h="363273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</a:t>
                      </a:r>
                    </a:p>
                  </a:txBody>
                  <a:tcPr marL="6077" marR="6077" marT="6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p-1=1</a:t>
                      </a:r>
                    </a:p>
                  </a:txBody>
                  <a:tcPr marL="6077" marR="6077" marT="6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938715"/>
                  </a:ext>
                </a:extLst>
              </a:tr>
              <a:tr h="363273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</a:t>
                      </a:r>
                    </a:p>
                  </a:txBody>
                  <a:tcPr marL="6077" marR="6077" marT="6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q-1=2</a:t>
                      </a:r>
                    </a:p>
                  </a:txBody>
                  <a:tcPr marL="6077" marR="6077" marT="6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10.4880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5.2440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48.6380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954386"/>
                  </a:ext>
                </a:extLst>
              </a:tr>
              <a:tr h="363273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AB</a:t>
                      </a:r>
                    </a:p>
                  </a:txBody>
                  <a:tcPr marL="6077" marR="6077" marT="6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(p-1)(q-1)=2</a:t>
                      </a:r>
                    </a:p>
                  </a:txBody>
                  <a:tcPr marL="6077" marR="6077" marT="6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4.0390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394594"/>
                  </a:ext>
                </a:extLst>
              </a:tr>
              <a:tr h="399098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Error Exp.</a:t>
                      </a:r>
                    </a:p>
                  </a:txBody>
                  <a:tcPr marL="6077" marR="6077" marT="6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pq(r-1)=18</a:t>
                      </a:r>
                    </a:p>
                  </a:txBody>
                  <a:tcPr marL="6077" marR="6077" marT="6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3377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70" dirty="0"/>
              <a:t>APLICACIÓN</a:t>
            </a:r>
            <a:r>
              <a:rPr spc="370" dirty="0"/>
              <a:t> </a:t>
            </a:r>
            <a:r>
              <a:rPr spc="120" dirty="0"/>
              <a:t>II</a:t>
            </a:r>
          </a:p>
        </p:txBody>
      </p:sp>
      <p:sp>
        <p:nvSpPr>
          <p:cNvPr id="3" name="object 3"/>
          <p:cNvSpPr/>
          <p:nvPr/>
        </p:nvSpPr>
        <p:spPr>
          <a:xfrm>
            <a:off x="2859023" y="5618988"/>
            <a:ext cx="1416050" cy="20320"/>
          </a:xfrm>
          <a:custGeom>
            <a:avLst/>
            <a:gdLst/>
            <a:ahLst/>
            <a:cxnLst/>
            <a:rect l="l" t="t" r="r" b="b"/>
            <a:pathLst>
              <a:path w="1416050" h="20320">
                <a:moveTo>
                  <a:pt x="1415796" y="0"/>
                </a:moveTo>
                <a:lnTo>
                  <a:pt x="0" y="0"/>
                </a:lnTo>
                <a:lnTo>
                  <a:pt x="0" y="19812"/>
                </a:lnTo>
                <a:lnTo>
                  <a:pt x="1415796" y="19812"/>
                </a:lnTo>
                <a:lnTo>
                  <a:pt x="1415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5140" y="1151508"/>
            <a:ext cx="7498715" cy="469231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400685" indent="-337185">
              <a:lnSpc>
                <a:spcPct val="100000"/>
              </a:lnSpc>
              <a:spcBef>
                <a:spcPts val="750"/>
              </a:spcBef>
              <a:buAutoNum type="alphaLcParenR" startAt="4"/>
              <a:tabLst>
                <a:tab pos="400685" algn="l"/>
              </a:tabLst>
            </a:pPr>
            <a:r>
              <a:rPr sz="2400" spc="-114" dirty="0">
                <a:latin typeface="Trebuchet MS"/>
                <a:cs typeface="Trebuchet MS"/>
              </a:rPr>
              <a:t>Pruebe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225" dirty="0">
                <a:latin typeface="Trebuchet MS"/>
                <a:cs typeface="Trebuchet MS"/>
              </a:rPr>
              <a:t>la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hipótesis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del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efecto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de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interacción.</a:t>
            </a:r>
            <a:r>
              <a:rPr sz="2400" spc="-3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Calibri"/>
                <a:cs typeface="Calibri"/>
              </a:rPr>
              <a:t>α</a:t>
            </a:r>
            <a:r>
              <a:rPr sz="2400" spc="-10" dirty="0">
                <a:latin typeface="Trebuchet MS"/>
                <a:cs typeface="Trebuchet MS"/>
              </a:rPr>
              <a:t>=0.05</a:t>
            </a:r>
            <a:endParaRPr sz="2400" dirty="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650"/>
              </a:spcBef>
              <a:tabLst>
                <a:tab pos="337185" algn="l"/>
              </a:tabLst>
            </a:pPr>
            <a:r>
              <a:rPr sz="1800" spc="390" dirty="0">
                <a:solidFill>
                  <a:srgbClr val="93C500"/>
                </a:solidFill>
                <a:latin typeface="Microsoft Sans Serif"/>
                <a:cs typeface="Microsoft Sans Serif"/>
              </a:rPr>
              <a:t>🞂</a:t>
            </a:r>
            <a:r>
              <a:rPr sz="1800" dirty="0">
                <a:solidFill>
                  <a:srgbClr val="93C500"/>
                </a:solidFill>
                <a:latin typeface="Microsoft Sans Serif"/>
                <a:cs typeface="Microsoft Sans Serif"/>
              </a:rPr>
              <a:t>​	</a:t>
            </a:r>
            <a:r>
              <a:rPr sz="2400" b="1" dirty="0">
                <a:latin typeface="Trebuchet MS"/>
                <a:cs typeface="Trebuchet MS"/>
              </a:rPr>
              <a:t>P1)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Planteamiento</a:t>
            </a:r>
            <a:r>
              <a:rPr sz="2400" b="1" spc="-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de</a:t>
            </a:r>
            <a:r>
              <a:rPr sz="2400" b="1" spc="-15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hipótesis:</a:t>
            </a:r>
            <a:endParaRPr sz="2400" dirty="0">
              <a:latin typeface="Trebuchet MS"/>
              <a:cs typeface="Trebuchet MS"/>
            </a:endParaRPr>
          </a:p>
          <a:p>
            <a:pPr marR="1256030" algn="ctr">
              <a:lnSpc>
                <a:spcPct val="100000"/>
              </a:lnSpc>
              <a:spcBef>
                <a:spcPts val="590"/>
              </a:spcBef>
              <a:tabLst>
                <a:tab pos="1444625" algn="l"/>
              </a:tabLst>
            </a:pPr>
            <a:r>
              <a:rPr sz="2400" spc="-20" dirty="0">
                <a:latin typeface="Cambria Math"/>
                <a:cs typeface="Cambria Math"/>
              </a:rPr>
              <a:t>𝐻</a:t>
            </a:r>
            <a:r>
              <a:rPr sz="2625" spc="-30" baseline="-15873" dirty="0">
                <a:latin typeface="Cambria Math"/>
                <a:cs typeface="Cambria Math"/>
              </a:rPr>
              <a:t>0</a:t>
            </a:r>
            <a:r>
              <a:rPr sz="2400" spc="-20" dirty="0">
                <a:latin typeface="Cambria Math"/>
                <a:cs typeface="Cambria Math"/>
              </a:rPr>
              <a:t>:</a:t>
            </a:r>
            <a:r>
              <a:rPr sz="2400" spc="-105" dirty="0">
                <a:latin typeface="Cambria Math"/>
                <a:cs typeface="Cambria Math"/>
              </a:rPr>
              <a:t> </a:t>
            </a:r>
            <a:r>
              <a:rPr sz="2400" spc="40" dirty="0">
                <a:latin typeface="Cambria Math"/>
                <a:cs typeface="Cambria Math"/>
              </a:rPr>
              <a:t>(𝛼𝛽)</a:t>
            </a:r>
            <a:r>
              <a:rPr sz="2625" spc="60" baseline="-15873" dirty="0">
                <a:latin typeface="Cambria Math"/>
                <a:cs typeface="Cambria Math"/>
              </a:rPr>
              <a:t>𝑖𝑗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0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𝑖</a:t>
            </a:r>
            <a:r>
              <a:rPr sz="2400" spc="2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1,2;</a:t>
            </a:r>
            <a:r>
              <a:rPr sz="2400" spc="-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𝑗</a:t>
            </a:r>
            <a:r>
              <a:rPr sz="2400" spc="1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1,2,3</a:t>
            </a:r>
            <a:endParaRPr sz="2400" dirty="0">
              <a:latin typeface="Cambria Math"/>
              <a:cs typeface="Cambria Math"/>
            </a:endParaRPr>
          </a:p>
          <a:p>
            <a:pPr marR="683260" algn="ctr">
              <a:lnSpc>
                <a:spcPct val="100000"/>
              </a:lnSpc>
              <a:spcBef>
                <a:spcPts val="825"/>
              </a:spcBef>
              <a:tabLst>
                <a:tab pos="1437005" algn="l"/>
              </a:tabLst>
            </a:pPr>
            <a:r>
              <a:rPr sz="2400" spc="-35" dirty="0">
                <a:latin typeface="Cambria Math"/>
                <a:cs typeface="Cambria Math"/>
              </a:rPr>
              <a:t>𝐻</a:t>
            </a:r>
            <a:r>
              <a:rPr sz="2625" spc="-52" baseline="-15873" dirty="0">
                <a:latin typeface="Cambria Math"/>
                <a:cs typeface="Cambria Math"/>
              </a:rPr>
              <a:t>1</a:t>
            </a:r>
            <a:r>
              <a:rPr sz="2400" spc="-35" dirty="0">
                <a:latin typeface="Cambria Math"/>
                <a:cs typeface="Cambria Math"/>
              </a:rPr>
              <a:t>:</a:t>
            </a:r>
            <a:r>
              <a:rPr sz="2400" spc="-11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(𝛼𝛽)</a:t>
            </a:r>
            <a:r>
              <a:rPr sz="2625" spc="-15" baseline="-15873" dirty="0">
                <a:latin typeface="Cambria Math"/>
                <a:cs typeface="Cambria Math"/>
              </a:rPr>
              <a:t>𝑖𝑗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≠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0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-365" dirty="0">
                <a:latin typeface="Trebuchet MS"/>
                <a:cs typeface="Trebuchet MS"/>
              </a:rPr>
              <a:t>,</a:t>
            </a:r>
            <a:r>
              <a:rPr sz="2400" spc="-300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para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229" dirty="0">
                <a:latin typeface="Trebuchet MS"/>
                <a:cs typeface="Trebuchet MS"/>
              </a:rPr>
              <a:t>al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menos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75" dirty="0">
                <a:latin typeface="Trebuchet MS"/>
                <a:cs typeface="Trebuchet MS"/>
              </a:rPr>
              <a:t>algún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i="1" spc="-350" dirty="0">
                <a:latin typeface="Trebuchet MS"/>
                <a:cs typeface="Trebuchet MS"/>
              </a:rPr>
              <a:t>i,</a:t>
            </a:r>
            <a:r>
              <a:rPr sz="2400" i="1" spc="-310" dirty="0">
                <a:latin typeface="Trebuchet MS"/>
                <a:cs typeface="Trebuchet MS"/>
              </a:rPr>
              <a:t> </a:t>
            </a:r>
            <a:r>
              <a:rPr sz="2400" i="1" spc="-480" dirty="0">
                <a:latin typeface="Trebuchet MS"/>
                <a:cs typeface="Trebuchet MS"/>
              </a:rPr>
              <a:t>j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sz="2400" dirty="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tabLst>
                <a:tab pos="337185" algn="l"/>
              </a:tabLst>
            </a:pPr>
            <a:r>
              <a:rPr sz="1800" spc="390" dirty="0">
                <a:solidFill>
                  <a:srgbClr val="93C500"/>
                </a:solidFill>
                <a:latin typeface="Microsoft Sans Serif"/>
                <a:cs typeface="Microsoft Sans Serif"/>
              </a:rPr>
              <a:t>🞂</a:t>
            </a:r>
            <a:r>
              <a:rPr sz="1800" dirty="0">
                <a:solidFill>
                  <a:srgbClr val="93C500"/>
                </a:solidFill>
                <a:latin typeface="Microsoft Sans Serif"/>
                <a:cs typeface="Microsoft Sans Serif"/>
              </a:rPr>
              <a:t>​	</a:t>
            </a:r>
            <a:r>
              <a:rPr sz="2400" b="1" dirty="0">
                <a:latin typeface="Trebuchet MS"/>
                <a:cs typeface="Trebuchet MS"/>
              </a:rPr>
              <a:t>P2)</a:t>
            </a:r>
            <a:r>
              <a:rPr sz="2400" b="1" spc="-4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Nivel</a:t>
            </a:r>
            <a:r>
              <a:rPr sz="2400" b="1" spc="-4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de</a:t>
            </a:r>
            <a:r>
              <a:rPr sz="2400" b="1" spc="-50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significación </a:t>
            </a:r>
            <a:r>
              <a:rPr sz="2400" b="1" dirty="0">
                <a:latin typeface="Calibri"/>
                <a:cs typeface="Calibri"/>
              </a:rPr>
              <a:t>α</a:t>
            </a:r>
            <a:r>
              <a:rPr sz="2400" b="1" spc="130" dirty="0">
                <a:latin typeface="Calibri"/>
                <a:cs typeface="Calibri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=</a:t>
            </a:r>
            <a:r>
              <a:rPr sz="2400" b="1" spc="-45" dirty="0">
                <a:latin typeface="Trebuchet MS"/>
                <a:cs typeface="Trebuchet MS"/>
              </a:rPr>
              <a:t> </a:t>
            </a:r>
            <a:r>
              <a:rPr sz="2400" b="1" spc="-20" dirty="0">
                <a:latin typeface="Trebuchet MS"/>
                <a:cs typeface="Trebuchet MS"/>
              </a:rPr>
              <a:t>0.05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45"/>
              </a:spcBef>
            </a:pPr>
            <a:endParaRPr sz="2400" dirty="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tabLst>
                <a:tab pos="337185" algn="l"/>
              </a:tabLst>
            </a:pPr>
            <a:r>
              <a:rPr sz="1800" spc="390" dirty="0">
                <a:solidFill>
                  <a:srgbClr val="93C500"/>
                </a:solidFill>
                <a:latin typeface="Microsoft Sans Serif"/>
                <a:cs typeface="Microsoft Sans Serif"/>
              </a:rPr>
              <a:t>🞂</a:t>
            </a:r>
            <a:r>
              <a:rPr sz="1800" dirty="0">
                <a:solidFill>
                  <a:srgbClr val="93C500"/>
                </a:solidFill>
                <a:latin typeface="Microsoft Sans Serif"/>
                <a:cs typeface="Microsoft Sans Serif"/>
              </a:rPr>
              <a:t>​	</a:t>
            </a:r>
            <a:r>
              <a:rPr sz="2400" b="1" dirty="0">
                <a:latin typeface="Trebuchet MS"/>
                <a:cs typeface="Trebuchet MS"/>
              </a:rPr>
              <a:t>P3)</a:t>
            </a:r>
            <a:r>
              <a:rPr sz="2400" b="1" spc="-2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Cálculo</a:t>
            </a:r>
            <a:r>
              <a:rPr sz="2400" b="1" spc="-2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del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estadístico</a:t>
            </a:r>
            <a:r>
              <a:rPr sz="2400" b="1" spc="-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de</a:t>
            </a:r>
            <a:r>
              <a:rPr sz="2400" b="1" spc="-3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Prueba</a:t>
            </a:r>
            <a:r>
              <a:rPr sz="2400" b="1" spc="-35" dirty="0">
                <a:latin typeface="Trebuchet MS"/>
                <a:cs typeface="Trebuchet MS"/>
              </a:rPr>
              <a:t> </a:t>
            </a:r>
            <a:r>
              <a:rPr sz="2400" b="1" spc="310" dirty="0">
                <a:latin typeface="Trebuchet MS"/>
                <a:cs typeface="Trebuchet MS"/>
              </a:rPr>
              <a:t>–</a:t>
            </a:r>
            <a:r>
              <a:rPr sz="2400" b="1" spc="-30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Fórmula</a:t>
            </a:r>
            <a:endParaRPr sz="2400" dirty="0">
              <a:latin typeface="Trebuchet MS"/>
              <a:cs typeface="Trebuchet MS"/>
            </a:endParaRPr>
          </a:p>
          <a:p>
            <a:pPr marL="63500">
              <a:lnSpc>
                <a:spcPts val="2750"/>
              </a:lnSpc>
              <a:spcBef>
                <a:spcPts val="600"/>
              </a:spcBef>
            </a:pPr>
            <a:r>
              <a:rPr sz="2400" spc="-155" dirty="0">
                <a:latin typeface="Trebuchet MS"/>
                <a:cs typeface="Trebuchet MS"/>
              </a:rPr>
              <a:t>Para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el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efecto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de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interacción</a:t>
            </a:r>
            <a:r>
              <a:rPr sz="2400" spc="-3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AB:</a:t>
            </a:r>
            <a:endParaRPr lang="es-PE" sz="2400" dirty="0">
              <a:latin typeface="Trebuchet MS"/>
              <a:cs typeface="Trebuchet MS"/>
            </a:endParaRPr>
          </a:p>
          <a:p>
            <a:pPr marR="1325245" algn="ctr">
              <a:lnSpc>
                <a:spcPts val="2215"/>
              </a:lnSpc>
            </a:pPr>
            <a:r>
              <a:rPr lang="es-PE" sz="2400" spc="-10" dirty="0">
                <a:latin typeface="Cambria Math"/>
                <a:cs typeface="Cambria Math"/>
              </a:rPr>
              <a:t>𝐶𝑀(𝐴𝐵)</a:t>
            </a:r>
            <a:endParaRPr lang="es-PE" sz="2400" dirty="0">
              <a:latin typeface="Cambria Math"/>
              <a:cs typeface="Cambria Math"/>
            </a:endParaRPr>
          </a:p>
          <a:p>
            <a:pPr marL="676910" algn="ctr">
              <a:lnSpc>
                <a:spcPts val="2345"/>
              </a:lnSpc>
            </a:pPr>
            <a:r>
              <a:rPr lang="es-PE" sz="2400" spc="-55" dirty="0">
                <a:latin typeface="Cambria Math"/>
                <a:cs typeface="Cambria Math"/>
              </a:rPr>
              <a:t>𝐹</a:t>
            </a:r>
            <a:r>
              <a:rPr lang="es-PE" sz="2625" spc="-82" baseline="-15873" dirty="0">
                <a:latin typeface="Cambria Math"/>
                <a:cs typeface="Cambria Math"/>
              </a:rPr>
              <a:t>𝑐</a:t>
            </a:r>
            <a:r>
              <a:rPr lang="es-PE" sz="2625" spc="562" baseline="-15873" dirty="0">
                <a:latin typeface="Cambria Math"/>
                <a:cs typeface="Cambria Math"/>
              </a:rPr>
              <a:t> </a:t>
            </a:r>
            <a:r>
              <a:rPr lang="es-PE" sz="2400" dirty="0">
                <a:latin typeface="Cambria Math"/>
                <a:cs typeface="Cambria Math"/>
              </a:rPr>
              <a:t>=</a:t>
            </a:r>
            <a:r>
              <a:rPr lang="es-PE" sz="2400" spc="75" dirty="0">
                <a:latin typeface="Cambria Math"/>
                <a:cs typeface="Cambria Math"/>
              </a:rPr>
              <a:t> </a:t>
            </a:r>
            <a:r>
              <a:rPr lang="es-PE" sz="3600" baseline="-37037" dirty="0">
                <a:latin typeface="Cambria Math"/>
                <a:cs typeface="Cambria Math"/>
              </a:rPr>
              <a:t>𝐶𝑀(Error)</a:t>
            </a:r>
            <a:r>
              <a:rPr lang="es-PE" sz="3600" spc="127" baseline="-37037" dirty="0">
                <a:latin typeface="Cambria Math"/>
                <a:cs typeface="Cambria Math"/>
              </a:rPr>
              <a:t>       </a:t>
            </a:r>
            <a:r>
              <a:rPr lang="es-PE" sz="2400" dirty="0">
                <a:latin typeface="Cambria Math"/>
                <a:cs typeface="Cambria Math"/>
              </a:rPr>
              <a:t>4.0787</a:t>
            </a:r>
            <a:r>
              <a:rPr lang="es-PE" sz="2400" spc="70" dirty="0">
                <a:latin typeface="Cambria Math"/>
                <a:cs typeface="Cambria Math"/>
              </a:rPr>
              <a:t> , </a:t>
            </a:r>
            <a:r>
              <a:rPr lang="es-PE" sz="2400" spc="-10" dirty="0" err="1">
                <a:latin typeface="Cambria Math"/>
                <a:cs typeface="Cambria Math"/>
              </a:rPr>
              <a:t>Pvalue</a:t>
            </a:r>
            <a:r>
              <a:rPr lang="es-PE" sz="2400" spc="-10" dirty="0">
                <a:latin typeface="Cambria Math"/>
                <a:cs typeface="Cambria Math"/>
              </a:rPr>
              <a:t>=0.0356</a:t>
            </a:r>
            <a:endParaRPr lang="es-PE" sz="2400" dirty="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18540" y="6418494"/>
            <a:ext cx="1799589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s-PE" spc="-10" dirty="0"/>
              <a:t>Estadística Aplicada</a:t>
            </a:r>
            <a:endParaRPr spc="-5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7934706" y="6418494"/>
            <a:ext cx="292100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endParaRPr spc="-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70" dirty="0"/>
              <a:t>APLICACIÓN</a:t>
            </a:r>
            <a:r>
              <a:rPr spc="370" dirty="0"/>
              <a:t> </a:t>
            </a:r>
            <a:r>
              <a:rPr spc="120" dirty="0"/>
              <a:t>II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18540" y="6418494"/>
            <a:ext cx="1799589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s-PE" spc="-10" dirty="0"/>
              <a:t>Estadística Aplicada</a:t>
            </a:r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7934706" y="6418494"/>
            <a:ext cx="292100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472440" y="1163701"/>
            <a:ext cx="8211184" cy="336502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6200" algn="just">
              <a:lnSpc>
                <a:spcPct val="100000"/>
              </a:lnSpc>
              <a:spcBef>
                <a:spcPts val="700"/>
              </a:spcBef>
            </a:pPr>
            <a:r>
              <a:rPr sz="1800" spc="440" dirty="0">
                <a:solidFill>
                  <a:srgbClr val="93C500"/>
                </a:solidFill>
                <a:latin typeface="Microsoft Sans Serif"/>
                <a:cs typeface="Microsoft Sans Serif"/>
              </a:rPr>
              <a:t>🞂</a:t>
            </a:r>
            <a:r>
              <a:rPr sz="1800" dirty="0">
                <a:solidFill>
                  <a:srgbClr val="93C500"/>
                </a:solidFill>
                <a:latin typeface="Microsoft Sans Serif"/>
                <a:cs typeface="Microsoft Sans Serif"/>
              </a:rPr>
              <a:t>​</a:t>
            </a:r>
            <a:r>
              <a:rPr sz="1800" spc="185" dirty="0">
                <a:solidFill>
                  <a:srgbClr val="93C500"/>
                </a:solidFill>
                <a:latin typeface="Microsoft Sans Serif"/>
                <a:cs typeface="Microsoft Sans Serif"/>
              </a:rPr>
              <a:t>  </a:t>
            </a:r>
            <a:r>
              <a:rPr sz="2400" b="1" dirty="0">
                <a:latin typeface="Trebuchet MS"/>
                <a:cs typeface="Trebuchet MS"/>
              </a:rPr>
              <a:t>P4)</a:t>
            </a:r>
            <a:r>
              <a:rPr sz="2400" b="1" spc="3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Criterio</a:t>
            </a:r>
            <a:r>
              <a:rPr sz="2400" b="1" spc="1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de</a:t>
            </a:r>
            <a:r>
              <a:rPr sz="2400" b="1" spc="25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decisión</a:t>
            </a:r>
            <a:endParaRPr sz="2400" dirty="0">
              <a:latin typeface="Trebuchet MS"/>
              <a:cs typeface="Trebuchet MS"/>
            </a:endParaRPr>
          </a:p>
          <a:p>
            <a:pPr marL="76200" marR="81280" algn="just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Trebuchet MS"/>
                <a:cs typeface="Trebuchet MS"/>
              </a:rPr>
              <a:t>Como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lang="es-PE" sz="2400" spc="65" dirty="0">
                <a:latin typeface="Trebuchet MS"/>
                <a:cs typeface="Trebuchet MS"/>
              </a:rPr>
              <a:t>Como el </a:t>
            </a:r>
            <a:r>
              <a:rPr lang="es-PE" sz="2400" spc="65" dirty="0" err="1">
                <a:latin typeface="Trebuchet MS"/>
                <a:cs typeface="Trebuchet MS"/>
              </a:rPr>
              <a:t>Pvalue</a:t>
            </a:r>
            <a:r>
              <a:rPr lang="es-PE" sz="2400" spc="65" dirty="0">
                <a:latin typeface="Trebuchet MS"/>
                <a:cs typeface="Trebuchet MS"/>
              </a:rPr>
              <a:t> para la interacción es menor que 0.05,</a:t>
            </a:r>
            <a:r>
              <a:rPr sz="2400" spc="33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entonces</a:t>
            </a:r>
            <a:r>
              <a:rPr sz="2400" spc="32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se </a:t>
            </a:r>
            <a:r>
              <a:rPr sz="2400" spc="-165" dirty="0">
                <a:latin typeface="Trebuchet MS"/>
                <a:cs typeface="Trebuchet MS"/>
              </a:rPr>
              <a:t>rechaza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𝐻</a:t>
            </a:r>
            <a:r>
              <a:rPr sz="2625" spc="-37" baseline="-15873" dirty="0">
                <a:latin typeface="Cambria Math"/>
                <a:cs typeface="Cambria Math"/>
              </a:rPr>
              <a:t>0</a:t>
            </a:r>
            <a:r>
              <a:rPr sz="2400" spc="-25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2400" dirty="0">
              <a:latin typeface="Trebuchet MS"/>
              <a:cs typeface="Trebuchet MS"/>
            </a:endParaRPr>
          </a:p>
          <a:p>
            <a:pPr marL="76200" algn="just">
              <a:lnSpc>
                <a:spcPct val="100000"/>
              </a:lnSpc>
              <a:spcBef>
                <a:spcPts val="5"/>
              </a:spcBef>
            </a:pPr>
            <a:r>
              <a:rPr sz="1800" spc="440" dirty="0">
                <a:solidFill>
                  <a:srgbClr val="93C500"/>
                </a:solidFill>
                <a:latin typeface="Microsoft Sans Serif"/>
                <a:cs typeface="Microsoft Sans Serif"/>
              </a:rPr>
              <a:t>🞂</a:t>
            </a:r>
            <a:r>
              <a:rPr sz="1800" dirty="0">
                <a:solidFill>
                  <a:srgbClr val="93C500"/>
                </a:solidFill>
                <a:latin typeface="Microsoft Sans Serif"/>
                <a:cs typeface="Microsoft Sans Serif"/>
              </a:rPr>
              <a:t>​</a:t>
            </a:r>
            <a:r>
              <a:rPr sz="1800" spc="140" dirty="0">
                <a:solidFill>
                  <a:srgbClr val="93C500"/>
                </a:solidFill>
                <a:latin typeface="Microsoft Sans Serif"/>
                <a:cs typeface="Microsoft Sans Serif"/>
              </a:rPr>
              <a:t>  </a:t>
            </a:r>
            <a:r>
              <a:rPr sz="2400" b="1" dirty="0">
                <a:latin typeface="Trebuchet MS"/>
                <a:cs typeface="Trebuchet MS"/>
              </a:rPr>
              <a:t>P5)</a:t>
            </a:r>
            <a:r>
              <a:rPr sz="2400" b="1" spc="-25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Conclusión</a:t>
            </a:r>
            <a:endParaRPr sz="2400" dirty="0">
              <a:latin typeface="Trebuchet MS"/>
              <a:cs typeface="Trebuchet MS"/>
            </a:endParaRPr>
          </a:p>
          <a:p>
            <a:pPr marL="76200" marR="80010" algn="just">
              <a:lnSpc>
                <a:spcPct val="100000"/>
              </a:lnSpc>
              <a:spcBef>
                <a:spcPts val="600"/>
              </a:spcBef>
            </a:pPr>
            <a:r>
              <a:rPr sz="2400" spc="180" dirty="0">
                <a:latin typeface="Trebuchet MS"/>
                <a:cs typeface="Trebuchet MS"/>
              </a:rPr>
              <a:t>A</a:t>
            </a:r>
            <a:r>
              <a:rPr sz="2400" spc="11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un</a:t>
            </a:r>
            <a:r>
              <a:rPr sz="2400" spc="12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nivel</a:t>
            </a:r>
            <a:r>
              <a:rPr sz="2400" spc="11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</a:t>
            </a:r>
            <a:r>
              <a:rPr sz="2400" spc="12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significación</a:t>
            </a:r>
            <a:r>
              <a:rPr sz="2400" spc="1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del</a:t>
            </a:r>
            <a:r>
              <a:rPr sz="2400" spc="12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5%</a:t>
            </a:r>
            <a:r>
              <a:rPr sz="2400" spc="1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existe</a:t>
            </a:r>
            <a:r>
              <a:rPr sz="2400" spc="12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evidencia</a:t>
            </a:r>
            <a:r>
              <a:rPr sz="2400" spc="120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estadística para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rechazar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204" dirty="0">
                <a:latin typeface="Cambria Math"/>
                <a:cs typeface="Cambria Math"/>
              </a:rPr>
              <a:t>𝐻</a:t>
            </a:r>
            <a:r>
              <a:rPr sz="2625" spc="-307" baseline="-15873" dirty="0">
                <a:latin typeface="Cambria Math"/>
                <a:cs typeface="Cambria Math"/>
              </a:rPr>
              <a:t>0</a:t>
            </a:r>
            <a:r>
              <a:rPr sz="2400" spc="-204" dirty="0">
                <a:latin typeface="Trebuchet MS"/>
                <a:cs typeface="Trebuchet MS"/>
              </a:rPr>
              <a:t>.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Luego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se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puede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afirmar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que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existe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interacción </a:t>
            </a:r>
            <a:r>
              <a:rPr sz="2400" spc="-80" dirty="0">
                <a:latin typeface="Trebuchet MS"/>
                <a:cs typeface="Trebuchet MS"/>
              </a:rPr>
              <a:t>entre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la</a:t>
            </a:r>
            <a:r>
              <a:rPr lang="es-PE" sz="2400" spc="-100" dirty="0">
                <a:latin typeface="Trebuchet MS"/>
                <a:cs typeface="Trebuchet MS"/>
              </a:rPr>
              <a:t> </a:t>
            </a:r>
            <a:r>
              <a:rPr lang="es-PE" sz="2400" dirty="0">
                <a:latin typeface="Trebuchet MS"/>
                <a:cs typeface="Trebuchet MS"/>
              </a:rPr>
              <a:t>marca del procesador y el tipo de arquitectura</a:t>
            </a:r>
            <a:r>
              <a:rPr sz="2400" spc="-114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70" dirty="0"/>
              <a:t>APLICACIÓN</a:t>
            </a:r>
            <a:r>
              <a:rPr spc="370" dirty="0"/>
              <a:t> </a:t>
            </a:r>
            <a:r>
              <a:rPr spc="120" dirty="0"/>
              <a:t>II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618540" y="6418494"/>
            <a:ext cx="1799589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s-PE" spc="-10" dirty="0"/>
              <a:t>Estadística Aplicada</a:t>
            </a:r>
            <a:endParaRPr spc="-50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7934706" y="6418494"/>
            <a:ext cx="292100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51508"/>
            <a:ext cx="6357620" cy="92265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41630" indent="-328930">
              <a:lnSpc>
                <a:spcPct val="100000"/>
              </a:lnSpc>
              <a:spcBef>
                <a:spcPts val="750"/>
              </a:spcBef>
              <a:buAutoNum type="alphaLcParenR" startAt="5"/>
              <a:tabLst>
                <a:tab pos="341630" algn="l"/>
              </a:tabLst>
            </a:pPr>
            <a:r>
              <a:rPr sz="2400" spc="-155" dirty="0">
                <a:latin typeface="Trebuchet MS"/>
                <a:cs typeface="Trebuchet MS"/>
              </a:rPr>
              <a:t>Realice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el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análisis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de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efectos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75" dirty="0">
                <a:latin typeface="Trebuchet MS"/>
                <a:cs typeface="Trebuchet MS"/>
              </a:rPr>
              <a:t>simples.</a:t>
            </a:r>
            <a:r>
              <a:rPr sz="2400" spc="-3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Calibri"/>
                <a:cs typeface="Calibri"/>
              </a:rPr>
              <a:t>α</a:t>
            </a:r>
            <a:r>
              <a:rPr sz="2400" spc="-10" dirty="0">
                <a:latin typeface="Trebuchet MS"/>
                <a:cs typeface="Trebuchet MS"/>
              </a:rPr>
              <a:t>=0.05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286385" algn="l"/>
              </a:tabLst>
            </a:pPr>
            <a:r>
              <a:rPr sz="1800" spc="390" dirty="0">
                <a:solidFill>
                  <a:srgbClr val="93C500"/>
                </a:solidFill>
                <a:latin typeface="Microsoft Sans Serif"/>
                <a:cs typeface="Microsoft Sans Serif"/>
              </a:rPr>
              <a:t>🞂</a:t>
            </a:r>
            <a:r>
              <a:rPr sz="1800" dirty="0">
                <a:solidFill>
                  <a:srgbClr val="93C500"/>
                </a:solidFill>
                <a:latin typeface="Microsoft Sans Serif"/>
                <a:cs typeface="Microsoft Sans Serif"/>
              </a:rPr>
              <a:t>​	</a:t>
            </a:r>
            <a:r>
              <a:rPr sz="2400" b="1" dirty="0">
                <a:latin typeface="Trebuchet MS"/>
                <a:cs typeface="Trebuchet MS"/>
              </a:rPr>
              <a:t>P1)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Planteamiento</a:t>
            </a:r>
            <a:r>
              <a:rPr sz="2400" b="1" spc="-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de</a:t>
            </a:r>
            <a:r>
              <a:rPr sz="2400" b="1" spc="-15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hipótesis: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2508" y="2410459"/>
            <a:ext cx="2266315" cy="6686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R="34925" algn="r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en</a:t>
            </a:r>
            <a:r>
              <a:rPr sz="1800" spc="7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𝑏</a:t>
            </a:r>
            <a:r>
              <a:rPr sz="1950" spc="-15" baseline="-14957" dirty="0">
                <a:latin typeface="Cambria Math"/>
                <a:cs typeface="Cambria Math"/>
              </a:rPr>
              <a:t>1</a:t>
            </a:r>
            <a:r>
              <a:rPr sz="1800" spc="-10" dirty="0">
                <a:latin typeface="Cambria Math"/>
                <a:cs typeface="Cambria Math"/>
              </a:rPr>
              <a:t>:</a:t>
            </a:r>
            <a:r>
              <a:rPr sz="1800" spc="-10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𝐻</a:t>
            </a:r>
            <a:r>
              <a:rPr sz="1950" spc="-15" baseline="-14957" dirty="0">
                <a:latin typeface="Cambria Math"/>
                <a:cs typeface="Cambria Math"/>
              </a:rPr>
              <a:t>0</a:t>
            </a:r>
            <a:r>
              <a:rPr sz="1800" spc="-10" dirty="0">
                <a:latin typeface="Cambria Math"/>
                <a:cs typeface="Cambria Math"/>
              </a:rPr>
              <a:t>: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𝜇</a:t>
            </a:r>
            <a:r>
              <a:rPr sz="1950" baseline="-14957" dirty="0">
                <a:latin typeface="Cambria Math"/>
                <a:cs typeface="Cambria Math"/>
              </a:rPr>
              <a:t>11.</a:t>
            </a:r>
            <a:r>
              <a:rPr sz="1950" spc="43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𝜇</a:t>
            </a:r>
            <a:r>
              <a:rPr sz="1950" spc="-30" baseline="-14957" dirty="0">
                <a:latin typeface="Cambria Math"/>
                <a:cs typeface="Cambria Math"/>
              </a:rPr>
              <a:t>21.</a:t>
            </a:r>
            <a:endParaRPr sz="1950" baseline="-14957">
              <a:latin typeface="Cambria Math"/>
              <a:cs typeface="Cambria Math"/>
            </a:endParaRPr>
          </a:p>
          <a:p>
            <a:pPr marR="30480" algn="r">
              <a:lnSpc>
                <a:spcPct val="100000"/>
              </a:lnSpc>
              <a:spcBef>
                <a:spcPts val="375"/>
              </a:spcBef>
            </a:pPr>
            <a:r>
              <a:rPr sz="2700" spc="-37" baseline="10802" dirty="0">
                <a:latin typeface="Cambria Math"/>
                <a:cs typeface="Cambria Math"/>
              </a:rPr>
              <a:t>𝐻</a:t>
            </a:r>
            <a:r>
              <a:rPr sz="1300" spc="-25" dirty="0">
                <a:latin typeface="Cambria Math"/>
                <a:cs typeface="Cambria Math"/>
              </a:rPr>
              <a:t>1</a:t>
            </a:r>
            <a:r>
              <a:rPr sz="2700" spc="-37" baseline="10802" dirty="0">
                <a:latin typeface="Cambria Math"/>
                <a:cs typeface="Cambria Math"/>
              </a:rPr>
              <a:t>:</a:t>
            </a:r>
            <a:r>
              <a:rPr sz="2700" spc="-150" baseline="10802" dirty="0">
                <a:latin typeface="Cambria Math"/>
                <a:cs typeface="Cambria Math"/>
              </a:rPr>
              <a:t> </a:t>
            </a:r>
            <a:r>
              <a:rPr sz="2700" baseline="10802" dirty="0">
                <a:latin typeface="Cambria Math"/>
                <a:cs typeface="Cambria Math"/>
              </a:rPr>
              <a:t>𝜇</a:t>
            </a:r>
            <a:r>
              <a:rPr sz="1300" dirty="0">
                <a:latin typeface="Cambria Math"/>
                <a:cs typeface="Cambria Math"/>
              </a:rPr>
              <a:t>11.</a:t>
            </a:r>
            <a:r>
              <a:rPr sz="1300" spc="295" dirty="0">
                <a:latin typeface="Cambria Math"/>
                <a:cs typeface="Cambria Math"/>
              </a:rPr>
              <a:t> </a:t>
            </a:r>
            <a:r>
              <a:rPr sz="2700" baseline="10802" dirty="0">
                <a:latin typeface="Cambria Math"/>
                <a:cs typeface="Cambria Math"/>
              </a:rPr>
              <a:t>≠</a:t>
            </a:r>
            <a:r>
              <a:rPr sz="2700" spc="179" baseline="10802" dirty="0">
                <a:latin typeface="Cambria Math"/>
                <a:cs typeface="Cambria Math"/>
              </a:rPr>
              <a:t> </a:t>
            </a:r>
            <a:r>
              <a:rPr sz="2700" spc="-30" baseline="10802" dirty="0">
                <a:latin typeface="Cambria Math"/>
                <a:cs typeface="Cambria Math"/>
              </a:rPr>
              <a:t>𝜇</a:t>
            </a:r>
            <a:r>
              <a:rPr sz="1300" spc="-20" dirty="0">
                <a:latin typeface="Cambria Math"/>
                <a:cs typeface="Cambria Math"/>
              </a:rPr>
              <a:t>21.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5252" y="2410459"/>
            <a:ext cx="2266315" cy="6686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en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𝑏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:</a:t>
            </a:r>
            <a:r>
              <a:rPr sz="1800" spc="-10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𝐻</a:t>
            </a:r>
            <a:r>
              <a:rPr sz="1950" spc="-15" baseline="-14957" dirty="0">
                <a:latin typeface="Cambria Math"/>
                <a:cs typeface="Cambria Math"/>
              </a:rPr>
              <a:t>0</a:t>
            </a:r>
            <a:r>
              <a:rPr sz="1800" spc="-10" dirty="0">
                <a:latin typeface="Cambria Math"/>
                <a:cs typeface="Cambria Math"/>
              </a:rPr>
              <a:t>: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𝜇</a:t>
            </a:r>
            <a:r>
              <a:rPr sz="1950" baseline="-14957" dirty="0">
                <a:latin typeface="Cambria Math"/>
                <a:cs typeface="Cambria Math"/>
              </a:rPr>
              <a:t>12.</a:t>
            </a:r>
            <a:r>
              <a:rPr sz="1950" spc="44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𝜇</a:t>
            </a:r>
            <a:r>
              <a:rPr sz="1950" spc="-30" baseline="-14957" dirty="0">
                <a:latin typeface="Cambria Math"/>
                <a:cs typeface="Cambria Math"/>
              </a:rPr>
              <a:t>22.</a:t>
            </a:r>
            <a:endParaRPr sz="1950" baseline="-14957">
              <a:latin typeface="Cambria Math"/>
              <a:cs typeface="Cambria Math"/>
            </a:endParaRPr>
          </a:p>
          <a:p>
            <a:pPr marR="30480" algn="r">
              <a:lnSpc>
                <a:spcPct val="100000"/>
              </a:lnSpc>
              <a:spcBef>
                <a:spcPts val="375"/>
              </a:spcBef>
            </a:pPr>
            <a:r>
              <a:rPr sz="2700" spc="-37" baseline="10802" dirty="0">
                <a:latin typeface="Cambria Math"/>
                <a:cs typeface="Cambria Math"/>
              </a:rPr>
              <a:t>𝐻</a:t>
            </a:r>
            <a:r>
              <a:rPr sz="1300" spc="-25" dirty="0">
                <a:latin typeface="Cambria Math"/>
                <a:cs typeface="Cambria Math"/>
              </a:rPr>
              <a:t>1</a:t>
            </a:r>
            <a:r>
              <a:rPr sz="2700" spc="-37" baseline="10802" dirty="0">
                <a:latin typeface="Cambria Math"/>
                <a:cs typeface="Cambria Math"/>
              </a:rPr>
              <a:t>:</a:t>
            </a:r>
            <a:r>
              <a:rPr sz="2700" spc="-135" baseline="10802" dirty="0">
                <a:latin typeface="Cambria Math"/>
                <a:cs typeface="Cambria Math"/>
              </a:rPr>
              <a:t> </a:t>
            </a:r>
            <a:r>
              <a:rPr sz="2700" baseline="10802" dirty="0">
                <a:latin typeface="Cambria Math"/>
                <a:cs typeface="Cambria Math"/>
              </a:rPr>
              <a:t>𝜇</a:t>
            </a:r>
            <a:r>
              <a:rPr sz="1300" dirty="0">
                <a:latin typeface="Cambria Math"/>
                <a:cs typeface="Cambria Math"/>
              </a:rPr>
              <a:t>12.</a:t>
            </a:r>
            <a:r>
              <a:rPr sz="1300" spc="295" dirty="0">
                <a:latin typeface="Cambria Math"/>
                <a:cs typeface="Cambria Math"/>
              </a:rPr>
              <a:t> </a:t>
            </a:r>
            <a:r>
              <a:rPr sz="2700" baseline="10802" dirty="0">
                <a:latin typeface="Cambria Math"/>
                <a:cs typeface="Cambria Math"/>
              </a:rPr>
              <a:t>≠</a:t>
            </a:r>
            <a:r>
              <a:rPr sz="2700" spc="179" baseline="10802" dirty="0">
                <a:latin typeface="Cambria Math"/>
                <a:cs typeface="Cambria Math"/>
              </a:rPr>
              <a:t> </a:t>
            </a:r>
            <a:r>
              <a:rPr sz="2700" spc="-30" baseline="10802" dirty="0">
                <a:latin typeface="Cambria Math"/>
                <a:cs typeface="Cambria Math"/>
              </a:rPr>
              <a:t>𝜇</a:t>
            </a:r>
            <a:r>
              <a:rPr sz="1300" spc="-20" dirty="0">
                <a:latin typeface="Cambria Math"/>
                <a:cs typeface="Cambria Math"/>
              </a:rPr>
              <a:t>22.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6978" y="3550285"/>
            <a:ext cx="2266315" cy="66929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75"/>
              </a:spcBef>
            </a:pP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en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𝑏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: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𝐻</a:t>
            </a:r>
            <a:r>
              <a:rPr sz="1950" spc="-15" baseline="-14957" dirty="0">
                <a:latin typeface="Cambria Math"/>
                <a:cs typeface="Cambria Math"/>
              </a:rPr>
              <a:t>0</a:t>
            </a:r>
            <a:r>
              <a:rPr sz="1800" spc="-10" dirty="0">
                <a:latin typeface="Cambria Math"/>
                <a:cs typeface="Cambria Math"/>
              </a:rPr>
              <a:t>:</a:t>
            </a:r>
            <a:r>
              <a:rPr sz="1800" spc="-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𝜇</a:t>
            </a:r>
            <a:r>
              <a:rPr sz="1950" baseline="-14957" dirty="0">
                <a:latin typeface="Cambria Math"/>
                <a:cs typeface="Cambria Math"/>
              </a:rPr>
              <a:t>13.</a:t>
            </a:r>
            <a:r>
              <a:rPr sz="1950" spc="44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2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𝜇</a:t>
            </a:r>
            <a:r>
              <a:rPr sz="1950" spc="-30" baseline="-14957" dirty="0">
                <a:latin typeface="Cambria Math"/>
                <a:cs typeface="Cambria Math"/>
              </a:rPr>
              <a:t>23.</a:t>
            </a:r>
            <a:endParaRPr sz="1950" baseline="-14957">
              <a:latin typeface="Cambria Math"/>
              <a:cs typeface="Cambria Math"/>
            </a:endParaRPr>
          </a:p>
          <a:p>
            <a:pPr marL="781685">
              <a:lnSpc>
                <a:spcPct val="100000"/>
              </a:lnSpc>
              <a:spcBef>
                <a:spcPts val="375"/>
              </a:spcBef>
            </a:pPr>
            <a:r>
              <a:rPr sz="2700" spc="-37" baseline="10802" dirty="0">
                <a:latin typeface="Cambria Math"/>
                <a:cs typeface="Cambria Math"/>
              </a:rPr>
              <a:t>𝐻</a:t>
            </a:r>
            <a:r>
              <a:rPr sz="1300" spc="-25" dirty="0">
                <a:latin typeface="Cambria Math"/>
                <a:cs typeface="Cambria Math"/>
              </a:rPr>
              <a:t>1</a:t>
            </a:r>
            <a:r>
              <a:rPr sz="2700" spc="-37" baseline="10802" dirty="0">
                <a:latin typeface="Cambria Math"/>
                <a:cs typeface="Cambria Math"/>
              </a:rPr>
              <a:t>:</a:t>
            </a:r>
            <a:r>
              <a:rPr sz="2700" spc="-135" baseline="10802" dirty="0">
                <a:latin typeface="Cambria Math"/>
                <a:cs typeface="Cambria Math"/>
              </a:rPr>
              <a:t> </a:t>
            </a:r>
            <a:r>
              <a:rPr sz="2700" baseline="10802" dirty="0">
                <a:latin typeface="Cambria Math"/>
                <a:cs typeface="Cambria Math"/>
              </a:rPr>
              <a:t>𝜇</a:t>
            </a:r>
            <a:r>
              <a:rPr sz="1300" dirty="0">
                <a:latin typeface="Cambria Math"/>
                <a:cs typeface="Cambria Math"/>
              </a:rPr>
              <a:t>13.</a:t>
            </a:r>
            <a:r>
              <a:rPr sz="1300" spc="300" dirty="0">
                <a:latin typeface="Cambria Math"/>
                <a:cs typeface="Cambria Math"/>
              </a:rPr>
              <a:t> </a:t>
            </a:r>
            <a:r>
              <a:rPr sz="2700" baseline="10802" dirty="0">
                <a:latin typeface="Cambria Math"/>
                <a:cs typeface="Cambria Math"/>
              </a:rPr>
              <a:t>≠</a:t>
            </a:r>
            <a:r>
              <a:rPr sz="2700" spc="179" baseline="10802" dirty="0">
                <a:latin typeface="Cambria Math"/>
                <a:cs typeface="Cambria Math"/>
              </a:rPr>
              <a:t> </a:t>
            </a:r>
            <a:r>
              <a:rPr sz="2700" spc="-30" baseline="10802" dirty="0">
                <a:latin typeface="Cambria Math"/>
                <a:cs typeface="Cambria Math"/>
              </a:rPr>
              <a:t>𝜇</a:t>
            </a:r>
            <a:r>
              <a:rPr sz="1300" spc="-20" dirty="0">
                <a:latin typeface="Cambria Math"/>
                <a:cs typeface="Cambria Math"/>
              </a:rPr>
              <a:t>23.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8939" y="4421251"/>
            <a:ext cx="3506470" cy="86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55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𝐵</a:t>
            </a:r>
            <a:r>
              <a:rPr sz="1800" spc="1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en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𝑎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:</a:t>
            </a:r>
            <a:r>
              <a:rPr sz="1800" spc="80" dirty="0">
                <a:latin typeface="Cambria Math"/>
                <a:cs typeface="Cambria Math"/>
              </a:rPr>
              <a:t>  </a:t>
            </a:r>
            <a:r>
              <a:rPr sz="1800" spc="-55" dirty="0">
                <a:latin typeface="Cambria Math"/>
                <a:cs typeface="Cambria Math"/>
              </a:rPr>
              <a:t>𝐻</a:t>
            </a:r>
            <a:r>
              <a:rPr sz="1950" spc="-82" baseline="-14957" dirty="0">
                <a:latin typeface="Cambria Math"/>
                <a:cs typeface="Cambria Math"/>
              </a:rPr>
              <a:t>0</a:t>
            </a:r>
            <a:r>
              <a:rPr sz="1950" spc="-89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: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𝜇</a:t>
            </a:r>
            <a:r>
              <a:rPr sz="1950" baseline="-14957" dirty="0">
                <a:latin typeface="Cambria Math"/>
                <a:cs typeface="Cambria Math"/>
              </a:rPr>
              <a:t>11.</a:t>
            </a:r>
            <a:r>
              <a:rPr sz="1950" spc="44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𝜇</a:t>
            </a:r>
            <a:r>
              <a:rPr sz="1950" baseline="-14957" dirty="0">
                <a:latin typeface="Cambria Math"/>
                <a:cs typeface="Cambria Math"/>
              </a:rPr>
              <a:t>12.</a:t>
            </a:r>
            <a:r>
              <a:rPr sz="1950" spc="43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𝜇</a:t>
            </a:r>
            <a:r>
              <a:rPr sz="1950" spc="-30" baseline="-14957" dirty="0">
                <a:latin typeface="Cambria Math"/>
                <a:cs typeface="Cambria Math"/>
              </a:rPr>
              <a:t>13.</a:t>
            </a:r>
            <a:endParaRPr sz="1950" baseline="-14957">
              <a:latin typeface="Cambria Math"/>
              <a:cs typeface="Cambria Math"/>
            </a:endParaRPr>
          </a:p>
          <a:p>
            <a:pPr marL="952500">
              <a:lnSpc>
                <a:spcPts val="2155"/>
              </a:lnSpc>
            </a:pPr>
            <a:r>
              <a:rPr sz="1800" spc="-25" dirty="0">
                <a:latin typeface="Cambria Math"/>
                <a:cs typeface="Cambria Math"/>
              </a:rPr>
              <a:t>𝐻</a:t>
            </a:r>
            <a:r>
              <a:rPr sz="1950" spc="-37" baseline="-14957" dirty="0">
                <a:latin typeface="Cambria Math"/>
                <a:cs typeface="Cambria Math"/>
              </a:rPr>
              <a:t>1</a:t>
            </a:r>
            <a:r>
              <a:rPr sz="1800" spc="-25" dirty="0">
                <a:latin typeface="Cambria Math"/>
                <a:cs typeface="Cambria Math"/>
              </a:rPr>
              <a:t>: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Al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menos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un</a:t>
            </a:r>
            <a:r>
              <a:rPr sz="1800" spc="50" dirty="0">
                <a:latin typeface="Cambria Math"/>
                <a:cs typeface="Cambria Math"/>
              </a:rPr>
              <a:t>  </a:t>
            </a:r>
            <a:r>
              <a:rPr sz="1800" dirty="0">
                <a:latin typeface="Cambria Math"/>
                <a:cs typeface="Cambria Math"/>
              </a:rPr>
              <a:t>𝜇</a:t>
            </a:r>
            <a:r>
              <a:rPr sz="1950" baseline="-14957" dirty="0">
                <a:latin typeface="Cambria Math"/>
                <a:cs typeface="Cambria Math"/>
              </a:rPr>
              <a:t>1𝑗.</a:t>
            </a:r>
            <a:r>
              <a:rPr sz="1950" spc="39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es</a:t>
            </a:r>
            <a:r>
              <a:rPr sz="1800" spc="12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≠</a:t>
            </a:r>
            <a:endParaRPr sz="1800">
              <a:latin typeface="Cambria Math"/>
              <a:cs typeface="Cambria Math"/>
            </a:endParaRPr>
          </a:p>
          <a:p>
            <a:pPr marL="952500">
              <a:lnSpc>
                <a:spcPct val="100000"/>
              </a:lnSpc>
              <a:spcBef>
                <a:spcPts val="390"/>
              </a:spcBef>
            </a:pPr>
            <a:r>
              <a:rPr sz="1600" spc="-100" dirty="0">
                <a:latin typeface="Trebuchet MS"/>
                <a:cs typeface="Trebuchet MS"/>
              </a:rPr>
              <a:t>Para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todo</a:t>
            </a:r>
            <a:r>
              <a:rPr sz="1600" spc="-9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j=1,2,3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2486" y="4421251"/>
            <a:ext cx="3422015" cy="86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55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𝐵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en</a:t>
            </a:r>
            <a:r>
              <a:rPr sz="1800" spc="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𝑎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: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𝐻</a:t>
            </a:r>
            <a:r>
              <a:rPr sz="1950" spc="-15" baseline="-14957" dirty="0">
                <a:latin typeface="Cambria Math"/>
                <a:cs typeface="Cambria Math"/>
              </a:rPr>
              <a:t>0</a:t>
            </a:r>
            <a:r>
              <a:rPr sz="1800" spc="-10" dirty="0">
                <a:latin typeface="Cambria Math"/>
                <a:cs typeface="Cambria Math"/>
              </a:rPr>
              <a:t>:</a:t>
            </a:r>
            <a:r>
              <a:rPr sz="1800" spc="-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𝜇</a:t>
            </a:r>
            <a:r>
              <a:rPr sz="1950" baseline="-14957" dirty="0">
                <a:latin typeface="Cambria Math"/>
                <a:cs typeface="Cambria Math"/>
              </a:rPr>
              <a:t>21.</a:t>
            </a:r>
            <a:r>
              <a:rPr sz="1950" spc="46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𝜇</a:t>
            </a:r>
            <a:r>
              <a:rPr sz="1950" baseline="-14957" dirty="0">
                <a:latin typeface="Cambria Math"/>
                <a:cs typeface="Cambria Math"/>
              </a:rPr>
              <a:t>22.</a:t>
            </a:r>
            <a:r>
              <a:rPr sz="1950" spc="46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3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𝜇</a:t>
            </a:r>
            <a:r>
              <a:rPr sz="1950" spc="-30" baseline="-14957" dirty="0">
                <a:latin typeface="Cambria Math"/>
                <a:cs typeface="Cambria Math"/>
              </a:rPr>
              <a:t>23.</a:t>
            </a:r>
            <a:endParaRPr sz="1950" baseline="-14957">
              <a:latin typeface="Cambria Math"/>
              <a:cs typeface="Cambria Math"/>
            </a:endParaRPr>
          </a:p>
          <a:p>
            <a:pPr marL="862330">
              <a:lnSpc>
                <a:spcPts val="2155"/>
              </a:lnSpc>
            </a:pPr>
            <a:r>
              <a:rPr sz="1800" spc="-25" dirty="0">
                <a:latin typeface="Cambria Math"/>
                <a:cs typeface="Cambria Math"/>
              </a:rPr>
              <a:t>𝐻</a:t>
            </a:r>
            <a:r>
              <a:rPr sz="1950" spc="-37" baseline="-14957" dirty="0">
                <a:latin typeface="Cambria Math"/>
                <a:cs typeface="Cambria Math"/>
              </a:rPr>
              <a:t>1</a:t>
            </a:r>
            <a:r>
              <a:rPr sz="1800" spc="-25" dirty="0">
                <a:latin typeface="Cambria Math"/>
                <a:cs typeface="Cambria Math"/>
              </a:rPr>
              <a:t>: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Al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menos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un</a:t>
            </a:r>
            <a:r>
              <a:rPr sz="1800" spc="450" dirty="0">
                <a:latin typeface="Cambria Math"/>
                <a:cs typeface="Cambria Math"/>
              </a:rPr>
              <a:t> </a:t>
            </a:r>
            <a:r>
              <a:rPr sz="1800" spc="50" dirty="0">
                <a:latin typeface="Cambria Math"/>
                <a:cs typeface="Cambria Math"/>
              </a:rPr>
              <a:t>𝜇</a:t>
            </a:r>
            <a:r>
              <a:rPr sz="1950" spc="75" baseline="-14957" dirty="0">
                <a:latin typeface="Cambria Math"/>
                <a:cs typeface="Cambria Math"/>
              </a:rPr>
              <a:t>2𝑗.</a:t>
            </a:r>
            <a:r>
              <a:rPr sz="1950" spc="359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es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≠</a:t>
            </a:r>
            <a:endParaRPr sz="1800">
              <a:latin typeface="Cambria Math"/>
              <a:cs typeface="Cambria Math"/>
            </a:endParaRPr>
          </a:p>
          <a:p>
            <a:pPr marL="850265">
              <a:lnSpc>
                <a:spcPct val="100000"/>
              </a:lnSpc>
              <a:spcBef>
                <a:spcPts val="390"/>
              </a:spcBef>
            </a:pPr>
            <a:r>
              <a:rPr sz="1600" spc="-100" dirty="0">
                <a:latin typeface="Trebuchet MS"/>
                <a:cs typeface="Trebuchet MS"/>
              </a:rPr>
              <a:t>Para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todo</a:t>
            </a:r>
            <a:r>
              <a:rPr sz="1600" spc="-9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j=1,2,3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70" dirty="0"/>
              <a:t>APLICACIÓN</a:t>
            </a:r>
            <a:r>
              <a:rPr spc="370" dirty="0"/>
              <a:t> </a:t>
            </a:r>
            <a:r>
              <a:rPr spc="120" dirty="0"/>
              <a:t>II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618540" y="6418494"/>
            <a:ext cx="1799589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s-PE" spc="-10" dirty="0"/>
              <a:t>Estadística Aplicada</a:t>
            </a:r>
            <a:endParaRPr spc="-50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7934706" y="6418494"/>
            <a:ext cx="292100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51508"/>
            <a:ext cx="6357620" cy="92265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41630" indent="-328930">
              <a:lnSpc>
                <a:spcPct val="100000"/>
              </a:lnSpc>
              <a:spcBef>
                <a:spcPts val="750"/>
              </a:spcBef>
              <a:buAutoNum type="alphaLcParenR" startAt="5"/>
              <a:tabLst>
                <a:tab pos="341630" algn="l"/>
              </a:tabLst>
            </a:pPr>
            <a:r>
              <a:rPr sz="2400" spc="-155" dirty="0">
                <a:latin typeface="Trebuchet MS"/>
                <a:cs typeface="Trebuchet MS"/>
              </a:rPr>
              <a:t>Realice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el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análisis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de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efectos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75" dirty="0">
                <a:latin typeface="Trebuchet MS"/>
                <a:cs typeface="Trebuchet MS"/>
              </a:rPr>
              <a:t>simples.</a:t>
            </a:r>
            <a:r>
              <a:rPr sz="2400" spc="-3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Calibri"/>
                <a:cs typeface="Calibri"/>
              </a:rPr>
              <a:t>α</a:t>
            </a:r>
            <a:r>
              <a:rPr sz="2400" spc="-10" dirty="0">
                <a:latin typeface="Trebuchet MS"/>
                <a:cs typeface="Trebuchet MS"/>
              </a:rPr>
              <a:t>=0.05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286385" algn="l"/>
              </a:tabLst>
            </a:pPr>
            <a:r>
              <a:rPr sz="1800" spc="390" dirty="0">
                <a:solidFill>
                  <a:srgbClr val="93C500"/>
                </a:solidFill>
                <a:latin typeface="Microsoft Sans Serif"/>
                <a:cs typeface="Microsoft Sans Serif"/>
              </a:rPr>
              <a:t>🞂</a:t>
            </a:r>
            <a:r>
              <a:rPr sz="1800" dirty="0">
                <a:solidFill>
                  <a:srgbClr val="93C500"/>
                </a:solidFill>
                <a:latin typeface="Microsoft Sans Serif"/>
                <a:cs typeface="Microsoft Sans Serif"/>
              </a:rPr>
              <a:t>​	</a:t>
            </a:r>
            <a:r>
              <a:rPr sz="2400" b="1" dirty="0">
                <a:latin typeface="Trebuchet MS"/>
                <a:cs typeface="Trebuchet MS"/>
              </a:rPr>
              <a:t>P1)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Planteamiento</a:t>
            </a:r>
            <a:r>
              <a:rPr sz="2400" b="1" spc="-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de</a:t>
            </a:r>
            <a:r>
              <a:rPr sz="2400" b="1" spc="-15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hipótesis: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6A53D21-9C6C-4502-BCB2-4F152874D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29" y="2390993"/>
            <a:ext cx="8266141" cy="331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87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70" dirty="0"/>
              <a:t>APLICACIÓN</a:t>
            </a:r>
            <a:r>
              <a:rPr spc="370" dirty="0"/>
              <a:t> </a:t>
            </a:r>
            <a:r>
              <a:rPr spc="120" dirty="0"/>
              <a:t>II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618540" y="6418494"/>
            <a:ext cx="1799589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s-PE" spc="-10" dirty="0"/>
              <a:t>Estadística Aplicada</a:t>
            </a:r>
            <a:endParaRPr spc="-50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7934706" y="6418494"/>
            <a:ext cx="292100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51508"/>
            <a:ext cx="6357620" cy="92265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41630" indent="-328930">
              <a:lnSpc>
                <a:spcPct val="100000"/>
              </a:lnSpc>
              <a:spcBef>
                <a:spcPts val="750"/>
              </a:spcBef>
              <a:buAutoNum type="alphaLcParenR" startAt="5"/>
              <a:tabLst>
                <a:tab pos="341630" algn="l"/>
              </a:tabLst>
            </a:pPr>
            <a:r>
              <a:rPr sz="2400" spc="-155" dirty="0">
                <a:latin typeface="Trebuchet MS"/>
                <a:cs typeface="Trebuchet MS"/>
              </a:rPr>
              <a:t>Realice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el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análisis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de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efectos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75" dirty="0">
                <a:latin typeface="Trebuchet MS"/>
                <a:cs typeface="Trebuchet MS"/>
              </a:rPr>
              <a:t>simples.</a:t>
            </a:r>
            <a:r>
              <a:rPr sz="2400" spc="-3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Calibri"/>
                <a:cs typeface="Calibri"/>
              </a:rPr>
              <a:t>α</a:t>
            </a:r>
            <a:r>
              <a:rPr sz="2400" spc="-10" dirty="0">
                <a:latin typeface="Trebuchet MS"/>
                <a:cs typeface="Trebuchet MS"/>
              </a:rPr>
              <a:t>=0.05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286385" algn="l"/>
              </a:tabLst>
            </a:pPr>
            <a:r>
              <a:rPr sz="1800" spc="390" dirty="0">
                <a:solidFill>
                  <a:srgbClr val="93C500"/>
                </a:solidFill>
                <a:latin typeface="Microsoft Sans Serif"/>
                <a:cs typeface="Microsoft Sans Serif"/>
              </a:rPr>
              <a:t>🞂</a:t>
            </a:r>
            <a:r>
              <a:rPr sz="1800" dirty="0">
                <a:solidFill>
                  <a:srgbClr val="93C500"/>
                </a:solidFill>
                <a:latin typeface="Microsoft Sans Serif"/>
                <a:cs typeface="Microsoft Sans Serif"/>
              </a:rPr>
              <a:t>​	</a:t>
            </a:r>
            <a:r>
              <a:rPr sz="2400" b="1" dirty="0">
                <a:latin typeface="Trebuchet MS"/>
                <a:cs typeface="Trebuchet MS"/>
              </a:rPr>
              <a:t>P1)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Planteamiento</a:t>
            </a:r>
            <a:r>
              <a:rPr sz="2400" b="1" spc="-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de</a:t>
            </a:r>
            <a:r>
              <a:rPr sz="2400" b="1" spc="-15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hipótesis: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3DFCE4-683C-404B-8582-BCB7C88B1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260" y="2289763"/>
            <a:ext cx="5067300" cy="23114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87F6A22-6C39-4A19-86A7-E4ED535F3E45}"/>
              </a:ext>
            </a:extLst>
          </p:cNvPr>
          <p:cNvSpPr txBox="1"/>
          <p:nvPr/>
        </p:nvSpPr>
        <p:spPr>
          <a:xfrm>
            <a:off x="381000" y="51816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Se puede observar que no existe diferencia significativa entre las combinaciones Intel </a:t>
            </a:r>
            <a:r>
              <a:rPr lang="es-PE" dirty="0" err="1"/>
              <a:t>core</a:t>
            </a:r>
            <a:r>
              <a:rPr lang="es-PE" dirty="0"/>
              <a:t>: </a:t>
            </a:r>
            <a:r>
              <a:rPr lang="es-PE" dirty="0" err="1"/>
              <a:t>Risc</a:t>
            </a:r>
            <a:r>
              <a:rPr lang="es-PE" dirty="0"/>
              <a:t> y </a:t>
            </a:r>
            <a:r>
              <a:rPr lang="es-PE" dirty="0" err="1"/>
              <a:t>Raizen:Risc</a:t>
            </a:r>
            <a:r>
              <a:rPr lang="es-PE" dirty="0"/>
              <a:t>, ambas presentan la velocidad mayor (demoran mas en procesar los datos), por lo tanto se puede </a:t>
            </a:r>
            <a:r>
              <a:rPr lang="es-PE"/>
              <a:t>utilizar cualquiera </a:t>
            </a:r>
            <a:r>
              <a:rPr lang="es-PE" dirty="0"/>
              <a:t>de las otras combinaciones.</a:t>
            </a:r>
          </a:p>
        </p:txBody>
      </p:sp>
    </p:spTree>
    <p:extLst>
      <p:ext uri="{BB962C8B-B14F-4D97-AF65-F5344CB8AC3E}">
        <p14:creationId xmlns:p14="http://schemas.microsoft.com/office/powerpoint/2010/main" val="249619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70685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2437" y="496633"/>
            <a:ext cx="8239125" cy="690880"/>
            <a:chOff x="452437" y="496633"/>
            <a:chExt cx="8239125" cy="690880"/>
          </a:xfrm>
        </p:grpSpPr>
        <p:sp>
          <p:nvSpPr>
            <p:cNvPr id="5" name="object 5"/>
            <p:cNvSpPr/>
            <p:nvPr/>
          </p:nvSpPr>
          <p:spPr>
            <a:xfrm>
              <a:off x="457200" y="501395"/>
              <a:ext cx="182880" cy="685800"/>
            </a:xfrm>
            <a:custGeom>
              <a:avLst/>
              <a:gdLst/>
              <a:ahLst/>
              <a:cxnLst/>
              <a:rect l="l" t="t" r="r" b="b"/>
              <a:pathLst>
                <a:path w="182879" h="685800">
                  <a:moveTo>
                    <a:pt x="182879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82879" y="685800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501395"/>
              <a:ext cx="8229600" cy="673735"/>
            </a:xfrm>
            <a:custGeom>
              <a:avLst/>
              <a:gdLst/>
              <a:ahLst/>
              <a:cxnLst/>
              <a:rect l="l" t="t" r="r" b="b"/>
              <a:pathLst>
                <a:path w="8229600" h="673735">
                  <a:moveTo>
                    <a:pt x="0" y="673608"/>
                  </a:moveTo>
                  <a:lnTo>
                    <a:pt x="8229600" y="673608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73608"/>
                  </a:lnTo>
                  <a:close/>
                </a:path>
              </a:pathLst>
            </a:custGeom>
            <a:ln w="9524">
              <a:solidFill>
                <a:srgbClr val="93C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0080" y="566674"/>
            <a:ext cx="8042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80010" algn="r">
              <a:lnSpc>
                <a:spcPct val="100000"/>
              </a:lnSpc>
              <a:spcBef>
                <a:spcPts val="105"/>
              </a:spcBef>
            </a:pPr>
            <a:r>
              <a:rPr spc="365" dirty="0"/>
              <a:t>OBJETIVOS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070" y="1420304"/>
            <a:ext cx="8306599" cy="9229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070" y="2392616"/>
            <a:ext cx="8306599" cy="92294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070" y="3364928"/>
            <a:ext cx="8306599" cy="92294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070" y="4337225"/>
            <a:ext cx="8306599" cy="92146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9070" y="5308041"/>
            <a:ext cx="8306599" cy="92294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61848" y="1653032"/>
            <a:ext cx="7875270" cy="4220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Planear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diseño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experimental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dos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más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factores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forma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simultánea</a:t>
            </a:r>
            <a:endParaRPr sz="2000">
              <a:latin typeface="Trebuchet MS"/>
              <a:cs typeface="Trebuchet MS"/>
            </a:endParaRPr>
          </a:p>
          <a:p>
            <a:pPr marL="12700" marR="2282190">
              <a:lnSpc>
                <a:spcPct val="319000"/>
              </a:lnSpc>
            </a:pP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Medir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los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efectos:</a:t>
            </a:r>
            <a:r>
              <a:rPr sz="2000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simples,</a:t>
            </a:r>
            <a:r>
              <a:rPr sz="2000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principales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interacción 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Probar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hipótesis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interacción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entre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los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factores 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Probar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hipótesis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los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efectos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principales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simples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Aplicar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pruebas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comparaciones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específicas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tratamientos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618540" y="6418494"/>
            <a:ext cx="1799589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s-PE" spc="-10" dirty="0"/>
              <a:t>Estadística Aplicada</a:t>
            </a:r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65" dirty="0"/>
              <a:t>INTRODUCCIÓN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18540" y="6418494"/>
            <a:ext cx="1799589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s-PE" spc="-10" dirty="0"/>
              <a:t>Estadística Aplicada</a:t>
            </a:r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7934706" y="6418494"/>
            <a:ext cx="292100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82622"/>
            <a:ext cx="8075295" cy="289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6350" indent="-274320" algn="just">
              <a:lnSpc>
                <a:spcPct val="100000"/>
              </a:lnSpc>
              <a:spcBef>
                <a:spcPts val="100"/>
              </a:spcBef>
              <a:tabLst>
                <a:tab pos="286385" algn="l"/>
              </a:tabLst>
            </a:pPr>
            <a:r>
              <a:rPr sz="1800" spc="440" dirty="0">
                <a:solidFill>
                  <a:srgbClr val="93C500"/>
                </a:solidFill>
                <a:latin typeface="Microsoft Sans Serif"/>
                <a:cs typeface="Microsoft Sans Serif"/>
              </a:rPr>
              <a:t>🞂</a:t>
            </a:r>
            <a:r>
              <a:rPr sz="1800" dirty="0">
                <a:solidFill>
                  <a:srgbClr val="93C500"/>
                </a:solidFill>
                <a:latin typeface="Microsoft Sans Serif"/>
                <a:cs typeface="Microsoft Sans Serif"/>
              </a:rPr>
              <a:t>​</a:t>
            </a:r>
            <a:r>
              <a:rPr sz="1800" spc="44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Trebuchet MS"/>
                <a:cs typeface="Trebuchet MS"/>
              </a:rPr>
              <a:t>En</a:t>
            </a:r>
            <a:r>
              <a:rPr sz="2400" spc="1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los</a:t>
            </a:r>
            <a:r>
              <a:rPr sz="2400" spc="16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experimentos</a:t>
            </a:r>
            <a:r>
              <a:rPr sz="2400" spc="16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simples</a:t>
            </a:r>
            <a:r>
              <a:rPr sz="2400" spc="16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conducidos</a:t>
            </a:r>
            <a:r>
              <a:rPr sz="2400" spc="1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en</a:t>
            </a:r>
            <a:r>
              <a:rPr sz="2400" spc="15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DCA,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195" dirty="0">
                <a:latin typeface="Trebuchet MS"/>
                <a:cs typeface="Trebuchet MS"/>
              </a:rPr>
              <a:t>DBCA</a:t>
            </a:r>
            <a:r>
              <a:rPr sz="2400" spc="16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y </a:t>
            </a:r>
            <a:r>
              <a:rPr sz="2400" spc="180" dirty="0">
                <a:latin typeface="Trebuchet MS"/>
                <a:cs typeface="Trebuchet MS"/>
              </a:rPr>
              <a:t>DCL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se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estudia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un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solo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factor.</a:t>
            </a:r>
            <a:endParaRPr sz="2400">
              <a:latin typeface="Trebuchet MS"/>
              <a:cs typeface="Trebuchet MS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1200"/>
              </a:spcBef>
              <a:tabLst>
                <a:tab pos="286385" algn="l"/>
              </a:tabLst>
            </a:pPr>
            <a:r>
              <a:rPr sz="1800" spc="440" dirty="0">
                <a:solidFill>
                  <a:srgbClr val="93C500"/>
                </a:solidFill>
                <a:latin typeface="Microsoft Sans Serif"/>
                <a:cs typeface="Microsoft Sans Serif"/>
              </a:rPr>
              <a:t>🞂</a:t>
            </a:r>
            <a:r>
              <a:rPr sz="1800" dirty="0">
                <a:solidFill>
                  <a:srgbClr val="93C500"/>
                </a:solidFill>
                <a:latin typeface="Microsoft Sans Serif"/>
                <a:cs typeface="Microsoft Sans Serif"/>
              </a:rPr>
              <a:t>​</a:t>
            </a:r>
            <a:r>
              <a:rPr sz="1800" spc="100" dirty="0">
                <a:solidFill>
                  <a:srgbClr val="93C500"/>
                </a:solidFill>
                <a:latin typeface="Microsoft Sans Serif"/>
                <a:cs typeface="Microsoft Sans Serif"/>
              </a:rPr>
              <a:t>  </a:t>
            </a:r>
            <a:r>
              <a:rPr sz="2400" dirty="0">
                <a:latin typeface="Trebuchet MS"/>
                <a:cs typeface="Trebuchet MS"/>
              </a:rPr>
              <a:t>Los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experimentos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factoriales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involucran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en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225" dirty="0">
                <a:latin typeface="Trebuchet MS"/>
                <a:cs typeface="Trebuchet MS"/>
              </a:rPr>
              <a:t>el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estudio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de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dos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o </a:t>
            </a:r>
            <a:r>
              <a:rPr sz="2400" spc="-180" dirty="0">
                <a:latin typeface="Trebuchet MS"/>
                <a:cs typeface="Trebuchet MS"/>
              </a:rPr>
              <a:t>más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factores.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Donde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los</a:t>
            </a:r>
            <a:r>
              <a:rPr sz="2400" spc="16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tratamientos</a:t>
            </a:r>
            <a:r>
              <a:rPr sz="2400" spc="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son</a:t>
            </a:r>
            <a:r>
              <a:rPr sz="2400" spc="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las</a:t>
            </a:r>
            <a:r>
              <a:rPr sz="2400" spc="16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combinaciones </a:t>
            </a:r>
            <a:r>
              <a:rPr sz="2400" spc="-155" dirty="0">
                <a:latin typeface="Trebuchet MS"/>
                <a:cs typeface="Trebuchet MS"/>
              </a:rPr>
              <a:t>de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los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niveles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de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estos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factores</a:t>
            </a:r>
            <a:endParaRPr sz="2400">
              <a:latin typeface="Trebuchet MS"/>
              <a:cs typeface="Trebuchet MS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1200"/>
              </a:spcBef>
              <a:tabLst>
                <a:tab pos="286385" algn="l"/>
              </a:tabLst>
            </a:pPr>
            <a:r>
              <a:rPr sz="1800" spc="440" dirty="0">
                <a:solidFill>
                  <a:srgbClr val="93C500"/>
                </a:solidFill>
                <a:latin typeface="Microsoft Sans Serif"/>
                <a:cs typeface="Microsoft Sans Serif"/>
              </a:rPr>
              <a:t>🞂</a:t>
            </a:r>
            <a:r>
              <a:rPr sz="1800" dirty="0">
                <a:solidFill>
                  <a:srgbClr val="93C500"/>
                </a:solidFill>
                <a:latin typeface="Microsoft Sans Serif"/>
                <a:cs typeface="Microsoft Sans Serif"/>
              </a:rPr>
              <a:t>​</a:t>
            </a:r>
            <a:r>
              <a:rPr sz="1800" spc="33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Trebuchet MS"/>
                <a:cs typeface="Trebuchet MS"/>
              </a:rPr>
              <a:t>Los</a:t>
            </a:r>
            <a:r>
              <a:rPr sz="2400" spc="114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arreglos</a:t>
            </a:r>
            <a:r>
              <a:rPr sz="2400" spc="114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factoriales</a:t>
            </a:r>
            <a:r>
              <a:rPr sz="2400" spc="105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permiten</a:t>
            </a:r>
            <a:r>
              <a:rPr sz="2400" spc="114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evaluar</a:t>
            </a:r>
            <a:r>
              <a:rPr sz="2400" spc="11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los</a:t>
            </a:r>
            <a:r>
              <a:rPr sz="2400" spc="110" dirty="0">
                <a:latin typeface="Trebuchet MS"/>
                <a:cs typeface="Trebuchet MS"/>
              </a:rPr>
              <a:t>  </a:t>
            </a:r>
            <a:r>
              <a:rPr sz="2400" spc="-110" dirty="0">
                <a:latin typeface="Trebuchet MS"/>
                <a:cs typeface="Trebuchet MS"/>
              </a:rPr>
              <a:t>efectos </a:t>
            </a:r>
            <a:r>
              <a:rPr sz="2400" spc="-170" dirty="0">
                <a:latin typeface="Trebuchet MS"/>
                <a:cs typeface="Trebuchet MS"/>
              </a:rPr>
              <a:t>principales,</a:t>
            </a:r>
            <a:r>
              <a:rPr sz="2400" spc="-30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de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interacción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y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los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simples.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1913"/>
            <a:ext cx="60299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55595" algn="l"/>
              </a:tabLst>
            </a:pPr>
            <a:r>
              <a:rPr spc="370" dirty="0"/>
              <a:t>VENTAJAS</a:t>
            </a:r>
            <a:r>
              <a:rPr spc="350" dirty="0"/>
              <a:t> </a:t>
            </a:r>
            <a:r>
              <a:rPr spc="240" dirty="0"/>
              <a:t>Y</a:t>
            </a:r>
            <a:r>
              <a:rPr dirty="0"/>
              <a:t>	</a:t>
            </a:r>
            <a:r>
              <a:rPr spc="350" dirty="0"/>
              <a:t>DESVENTAJAS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1501139"/>
            <a:ext cx="7162800" cy="2147570"/>
          </a:xfrm>
          <a:custGeom>
            <a:avLst/>
            <a:gdLst/>
            <a:ahLst/>
            <a:cxnLst/>
            <a:rect l="l" t="t" r="r" b="b"/>
            <a:pathLst>
              <a:path w="7162800" h="2147570">
                <a:moveTo>
                  <a:pt x="0" y="2147316"/>
                </a:moveTo>
                <a:lnTo>
                  <a:pt x="7162800" y="2147316"/>
                </a:lnTo>
                <a:lnTo>
                  <a:pt x="7162800" y="0"/>
                </a:lnTo>
                <a:lnTo>
                  <a:pt x="0" y="0"/>
                </a:lnTo>
                <a:lnTo>
                  <a:pt x="0" y="2147316"/>
                </a:lnTo>
                <a:close/>
              </a:path>
            </a:pathLst>
          </a:custGeom>
          <a:ln w="9525">
            <a:solidFill>
              <a:srgbClr val="946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98370" y="1608201"/>
            <a:ext cx="5901690" cy="92646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b="1" spc="100" dirty="0">
                <a:solidFill>
                  <a:srgbClr val="946B43"/>
                </a:solidFill>
                <a:latin typeface="Trebuchet MS"/>
                <a:cs typeface="Trebuchet MS"/>
              </a:rPr>
              <a:t>VENTAJAS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ts val="1880"/>
              </a:lnSpc>
              <a:spcBef>
                <a:spcPts val="740"/>
              </a:spcBef>
              <a:tabLst>
                <a:tab pos="273050" algn="l"/>
                <a:tab pos="1262380" algn="l"/>
                <a:tab pos="2553335" algn="l"/>
                <a:tab pos="3263265" algn="l"/>
                <a:tab pos="4004310" algn="l"/>
                <a:tab pos="4931410" algn="l"/>
                <a:tab pos="5342890" algn="l"/>
              </a:tabLst>
            </a:pPr>
            <a:r>
              <a:rPr sz="1800" spc="-5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10" dirty="0">
                <a:latin typeface="Trebuchet MS"/>
                <a:cs typeface="Trebuchet MS"/>
              </a:rPr>
              <a:t>Obtener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10" dirty="0">
                <a:latin typeface="Trebuchet MS"/>
                <a:cs typeface="Trebuchet MS"/>
              </a:rPr>
              <a:t>información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20" dirty="0">
                <a:latin typeface="Trebuchet MS"/>
                <a:cs typeface="Trebuchet MS"/>
              </a:rPr>
              <a:t>sobre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10" dirty="0">
                <a:latin typeface="Trebuchet MS"/>
                <a:cs typeface="Trebuchet MS"/>
              </a:rPr>
              <a:t>varios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10" dirty="0">
                <a:latin typeface="Trebuchet MS"/>
                <a:cs typeface="Trebuchet MS"/>
              </a:rPr>
              <a:t>factores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25" dirty="0">
                <a:latin typeface="Trebuchet MS"/>
                <a:cs typeface="Trebuchet MS"/>
              </a:rPr>
              <a:t>en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110" dirty="0">
                <a:latin typeface="Trebuchet MS"/>
                <a:cs typeface="Trebuchet MS"/>
              </a:rPr>
              <a:t>forma </a:t>
            </a:r>
            <a:r>
              <a:rPr sz="1800" spc="-50" dirty="0">
                <a:latin typeface="Trebuchet MS"/>
                <a:cs typeface="Trebuchet MS"/>
              </a:rPr>
              <a:t>simultánea.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8370" y="2566796"/>
            <a:ext cx="5902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9400" algn="l"/>
                <a:tab pos="637540" algn="l"/>
                <a:tab pos="1892935" algn="l"/>
                <a:tab pos="2312670" algn="l"/>
                <a:tab pos="3121660" algn="l"/>
                <a:tab pos="3540760" algn="l"/>
                <a:tab pos="4443730" algn="l"/>
                <a:tab pos="5036185" algn="l"/>
                <a:tab pos="5389880" algn="l"/>
              </a:tabLst>
            </a:pPr>
            <a:r>
              <a:rPr sz="1800" spc="-5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25" dirty="0">
                <a:latin typeface="Trebuchet MS"/>
                <a:cs typeface="Trebuchet MS"/>
              </a:rPr>
              <a:t>El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10" dirty="0">
                <a:latin typeface="Trebuchet MS"/>
                <a:cs typeface="Trebuchet MS"/>
              </a:rPr>
              <a:t>incremento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25" dirty="0">
                <a:latin typeface="Trebuchet MS"/>
                <a:cs typeface="Trebuchet MS"/>
              </a:rPr>
              <a:t>de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10" dirty="0">
                <a:latin typeface="Trebuchet MS"/>
                <a:cs typeface="Trebuchet MS"/>
              </a:rPr>
              <a:t>grados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25" dirty="0">
                <a:latin typeface="Trebuchet MS"/>
                <a:cs typeface="Trebuchet MS"/>
              </a:rPr>
              <a:t>de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10" dirty="0">
                <a:latin typeface="Trebuchet MS"/>
                <a:cs typeface="Trebuchet MS"/>
              </a:rPr>
              <a:t>libertad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20" dirty="0">
                <a:latin typeface="Trebuchet MS"/>
                <a:cs typeface="Trebuchet MS"/>
              </a:rPr>
              <a:t>para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25" dirty="0">
                <a:latin typeface="Trebuchet MS"/>
                <a:cs typeface="Trebuchet MS"/>
              </a:rPr>
              <a:t>el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20" dirty="0">
                <a:latin typeface="Trebuchet MS"/>
                <a:cs typeface="Trebuchet MS"/>
              </a:rPr>
              <a:t>error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8370" y="2745926"/>
            <a:ext cx="5516245" cy="69151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800" spc="-110" dirty="0">
                <a:latin typeface="Trebuchet MS"/>
                <a:cs typeface="Trebuchet MS"/>
              </a:rPr>
              <a:t>experimental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disminuye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70" dirty="0">
                <a:latin typeface="Trebuchet MS"/>
                <a:cs typeface="Trebuchet MS"/>
              </a:rPr>
              <a:t>la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variancia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del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error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experimental.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800" spc="-95" dirty="0">
                <a:latin typeface="Trebuchet MS"/>
                <a:cs typeface="Trebuchet MS"/>
              </a:rPr>
              <a:t>-</a:t>
            </a:r>
            <a:r>
              <a:rPr sz="1800" spc="-21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Amplía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70" dirty="0">
                <a:latin typeface="Trebuchet MS"/>
                <a:cs typeface="Trebuchet MS"/>
              </a:rPr>
              <a:t>la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base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de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70" dirty="0">
                <a:latin typeface="Trebuchet MS"/>
                <a:cs typeface="Trebuchet MS"/>
              </a:rPr>
              <a:t>la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inferencia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en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relación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90" dirty="0">
                <a:latin typeface="Trebuchet MS"/>
                <a:cs typeface="Trebuchet MS"/>
              </a:rPr>
              <a:t>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un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factor.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6076" y="1432941"/>
            <a:ext cx="1279525" cy="1910714"/>
            <a:chOff x="616076" y="1432941"/>
            <a:chExt cx="1279525" cy="191071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601" y="1442466"/>
              <a:ext cx="1260348" cy="189128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25601" y="1442466"/>
              <a:ext cx="1260475" cy="1891664"/>
            </a:xfrm>
            <a:custGeom>
              <a:avLst/>
              <a:gdLst/>
              <a:ahLst/>
              <a:cxnLst/>
              <a:rect l="l" t="t" r="r" b="b"/>
              <a:pathLst>
                <a:path w="1260475" h="1891664">
                  <a:moveTo>
                    <a:pt x="0" y="1891283"/>
                  </a:moveTo>
                  <a:lnTo>
                    <a:pt x="1260348" y="1891283"/>
                  </a:lnTo>
                  <a:lnTo>
                    <a:pt x="1260348" y="0"/>
                  </a:lnTo>
                  <a:lnTo>
                    <a:pt x="0" y="0"/>
                  </a:lnTo>
                  <a:lnTo>
                    <a:pt x="0" y="189128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982980" y="3938015"/>
            <a:ext cx="7178040" cy="2155190"/>
          </a:xfrm>
          <a:custGeom>
            <a:avLst/>
            <a:gdLst/>
            <a:ahLst/>
            <a:cxnLst/>
            <a:rect l="l" t="t" r="r" b="b"/>
            <a:pathLst>
              <a:path w="7178040" h="2155190">
                <a:moveTo>
                  <a:pt x="0" y="2154936"/>
                </a:moveTo>
                <a:lnTo>
                  <a:pt x="7178040" y="2154936"/>
                </a:lnTo>
                <a:lnTo>
                  <a:pt x="7178040" y="0"/>
                </a:lnTo>
                <a:lnTo>
                  <a:pt x="0" y="0"/>
                </a:lnTo>
                <a:lnTo>
                  <a:pt x="0" y="2154936"/>
                </a:lnTo>
                <a:close/>
              </a:path>
            </a:pathLst>
          </a:custGeom>
          <a:ln w="9525">
            <a:solidFill>
              <a:srgbClr val="946B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90750" y="4009770"/>
            <a:ext cx="5916295" cy="158940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800" b="1" spc="120" dirty="0">
                <a:solidFill>
                  <a:srgbClr val="FF6700"/>
                </a:solidFill>
                <a:latin typeface="Trebuchet MS"/>
                <a:cs typeface="Trebuchet MS"/>
              </a:rPr>
              <a:t>DESVENTAJAS</a:t>
            </a:r>
            <a:endParaRPr sz="1800">
              <a:latin typeface="Trebuchet MS"/>
              <a:cs typeface="Trebuchet MS"/>
            </a:endParaRPr>
          </a:p>
          <a:p>
            <a:pPr marL="148590" indent="-135890">
              <a:lnSpc>
                <a:spcPct val="100000"/>
              </a:lnSpc>
              <a:spcBef>
                <a:spcPts val="440"/>
              </a:spcBef>
              <a:buChar char="-"/>
              <a:tabLst>
                <a:tab pos="148590" algn="l"/>
              </a:tabLst>
            </a:pPr>
            <a:r>
              <a:rPr sz="1800" spc="-95" dirty="0">
                <a:latin typeface="Trebuchet MS"/>
                <a:cs typeface="Trebuchet MS"/>
              </a:rPr>
              <a:t>Requiere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un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mayor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número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de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unidades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experimentales.</a:t>
            </a:r>
            <a:endParaRPr sz="1800">
              <a:latin typeface="Trebuchet MS"/>
              <a:cs typeface="Trebuchet MS"/>
            </a:endParaRPr>
          </a:p>
          <a:p>
            <a:pPr marL="12700" marR="5080" indent="184150">
              <a:lnSpc>
                <a:spcPts val="1880"/>
              </a:lnSpc>
              <a:spcBef>
                <a:spcPts val="755"/>
              </a:spcBef>
              <a:buChar char="-"/>
              <a:tabLst>
                <a:tab pos="196850" algn="l"/>
              </a:tabLst>
            </a:pPr>
            <a:r>
              <a:rPr sz="1800" spc="-45" dirty="0">
                <a:latin typeface="Trebuchet MS"/>
                <a:cs typeface="Trebuchet MS"/>
              </a:rPr>
              <a:t>Algunas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combinaciones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niveles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no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serán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interés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del </a:t>
            </a:r>
            <a:r>
              <a:rPr sz="1800" spc="-55" dirty="0">
                <a:latin typeface="Trebuchet MS"/>
                <a:cs typeface="Trebuchet MS"/>
              </a:rPr>
              <a:t>investigador.</a:t>
            </a:r>
            <a:endParaRPr sz="1800">
              <a:latin typeface="Trebuchet MS"/>
              <a:cs typeface="Trebuchet MS"/>
            </a:endParaRPr>
          </a:p>
          <a:p>
            <a:pPr marL="148590" indent="-135890">
              <a:lnSpc>
                <a:spcPct val="100000"/>
              </a:lnSpc>
              <a:spcBef>
                <a:spcPts val="434"/>
              </a:spcBef>
              <a:buChar char="-"/>
              <a:tabLst>
                <a:tab pos="148590" algn="l"/>
              </a:tabLst>
            </a:pPr>
            <a:r>
              <a:rPr sz="1800" spc="-105" dirty="0">
                <a:latin typeface="Trebuchet MS"/>
                <a:cs typeface="Trebuchet MS"/>
              </a:rPr>
              <a:t>El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análisis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estadístico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es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más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complicado.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16076" y="3850004"/>
            <a:ext cx="1279525" cy="1910714"/>
            <a:chOff x="616076" y="3850004"/>
            <a:chExt cx="1279525" cy="1910714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5601" y="3859529"/>
              <a:ext cx="1260348" cy="189128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25601" y="3859529"/>
              <a:ext cx="1260475" cy="1891664"/>
            </a:xfrm>
            <a:custGeom>
              <a:avLst/>
              <a:gdLst/>
              <a:ahLst/>
              <a:cxnLst/>
              <a:rect l="l" t="t" r="r" b="b"/>
              <a:pathLst>
                <a:path w="1260475" h="1891664">
                  <a:moveTo>
                    <a:pt x="0" y="1891284"/>
                  </a:moveTo>
                  <a:lnTo>
                    <a:pt x="1260348" y="1891284"/>
                  </a:lnTo>
                  <a:lnTo>
                    <a:pt x="1260348" y="0"/>
                  </a:lnTo>
                  <a:lnTo>
                    <a:pt x="0" y="0"/>
                  </a:lnTo>
                  <a:lnTo>
                    <a:pt x="0" y="1891284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618540" y="6418494"/>
            <a:ext cx="1799589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s-PE" spc="-10" dirty="0"/>
              <a:t>Estadística Aplicada</a:t>
            </a:r>
            <a:endParaRPr spc="-50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7934706" y="6418494"/>
            <a:ext cx="292100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70685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501395"/>
            <a:ext cx="182880" cy="685800"/>
          </a:xfrm>
          <a:custGeom>
            <a:avLst/>
            <a:gdLst/>
            <a:ahLst/>
            <a:cxnLst/>
            <a:rect l="l" t="t" r="r" b="b"/>
            <a:pathLst>
              <a:path w="182879" h="685800">
                <a:moveTo>
                  <a:pt x="182879" y="0"/>
                </a:moveTo>
                <a:lnTo>
                  <a:pt x="0" y="0"/>
                </a:lnTo>
                <a:lnTo>
                  <a:pt x="0" y="685800"/>
                </a:lnTo>
                <a:lnTo>
                  <a:pt x="182879" y="685800"/>
                </a:lnTo>
                <a:lnTo>
                  <a:pt x="182879" y="0"/>
                </a:lnTo>
                <a:close/>
              </a:path>
            </a:pathLst>
          </a:custGeom>
          <a:solidFill>
            <a:srgbClr val="93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847" y="5247132"/>
            <a:ext cx="1088136" cy="101498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57200" y="501395"/>
            <a:ext cx="8229600" cy="673735"/>
          </a:xfrm>
          <a:custGeom>
            <a:avLst/>
            <a:gdLst/>
            <a:ahLst/>
            <a:cxnLst/>
            <a:rect l="l" t="t" r="r" b="b"/>
            <a:pathLst>
              <a:path w="8229600" h="673735">
                <a:moveTo>
                  <a:pt x="0" y="673608"/>
                </a:moveTo>
                <a:lnTo>
                  <a:pt x="8229600" y="673608"/>
                </a:lnTo>
                <a:lnTo>
                  <a:pt x="8229600" y="0"/>
                </a:lnTo>
                <a:lnTo>
                  <a:pt x="0" y="0"/>
                </a:lnTo>
                <a:lnTo>
                  <a:pt x="0" y="673608"/>
                </a:lnTo>
                <a:close/>
              </a:path>
            </a:pathLst>
          </a:custGeom>
          <a:ln w="9524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0080" y="566674"/>
            <a:ext cx="8042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17290">
              <a:lnSpc>
                <a:spcPct val="100000"/>
              </a:lnSpc>
              <a:spcBef>
                <a:spcPts val="105"/>
              </a:spcBef>
              <a:tabLst>
                <a:tab pos="5163185" algn="l"/>
                <a:tab pos="5911850" algn="l"/>
              </a:tabLst>
            </a:pPr>
            <a:r>
              <a:rPr spc="235" dirty="0"/>
              <a:t>TIPOS</a:t>
            </a:r>
            <a:r>
              <a:rPr dirty="0"/>
              <a:t>	</a:t>
            </a:r>
            <a:r>
              <a:rPr spc="320" dirty="0"/>
              <a:t>DE</a:t>
            </a:r>
            <a:r>
              <a:rPr dirty="0"/>
              <a:t>	</a:t>
            </a:r>
            <a:r>
              <a:rPr spc="380" dirty="0"/>
              <a:t>EFECTOS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618540" y="6418494"/>
            <a:ext cx="1799589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s-PE" spc="-10" dirty="0"/>
              <a:t>Estadística Aplicada</a:t>
            </a:r>
            <a:endParaRPr spc="-50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7934706" y="6418494"/>
            <a:ext cx="292100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endParaRPr spc="-50" dirty="0"/>
          </a:p>
        </p:txBody>
      </p:sp>
      <p:sp>
        <p:nvSpPr>
          <p:cNvPr id="8" name="object 8"/>
          <p:cNvSpPr txBox="1"/>
          <p:nvPr/>
        </p:nvSpPr>
        <p:spPr>
          <a:xfrm>
            <a:off x="6340221" y="1384172"/>
            <a:ext cx="2255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AF50"/>
                </a:solidFill>
                <a:latin typeface="Trebuchet MS"/>
                <a:cs typeface="Trebuchet MS"/>
              </a:rPr>
              <a:t>Efectos</a:t>
            </a:r>
            <a:r>
              <a:rPr sz="2000" b="1" spc="-12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00AF50"/>
                </a:solidFill>
                <a:latin typeface="Trebuchet MS"/>
                <a:cs typeface="Trebuchet MS"/>
              </a:rPr>
              <a:t>Principales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2908554"/>
            <a:ext cx="189166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AF50"/>
                </a:solidFill>
                <a:latin typeface="Trebuchet MS"/>
                <a:cs typeface="Trebuchet MS"/>
              </a:rPr>
              <a:t>Efectos</a:t>
            </a:r>
            <a:r>
              <a:rPr sz="2000" b="1" spc="-12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00AF50"/>
                </a:solidFill>
                <a:latin typeface="Trebuchet MS"/>
                <a:cs typeface="Trebuchet MS"/>
              </a:rPr>
              <a:t>Simples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6945" y="4432808"/>
            <a:ext cx="2559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AF50"/>
                </a:solidFill>
                <a:latin typeface="Trebuchet MS"/>
                <a:cs typeface="Trebuchet MS"/>
              </a:rPr>
              <a:t>Efecto</a:t>
            </a:r>
            <a:r>
              <a:rPr sz="2000" b="1" spc="-114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rebuchet MS"/>
                <a:cs typeface="Trebuchet MS"/>
              </a:rPr>
              <a:t>de</a:t>
            </a:r>
            <a:r>
              <a:rPr sz="2000" b="1" spc="-114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00AF50"/>
                </a:solidFill>
                <a:latin typeface="Trebuchet MS"/>
                <a:cs typeface="Trebuchet MS"/>
              </a:rPr>
              <a:t>Interacción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138072" y="3384225"/>
          <a:ext cx="7374889" cy="1035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7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7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5685">
                <a:tc>
                  <a:txBody>
                    <a:bodyPr/>
                    <a:lstStyle/>
                    <a:p>
                      <a:pPr marL="31750">
                        <a:lnSpc>
                          <a:spcPts val="3670"/>
                        </a:lnSpc>
                      </a:pPr>
                      <a:r>
                        <a:rPr sz="3200" b="1" spc="75" dirty="0">
                          <a:latin typeface="Cambria"/>
                          <a:cs typeface="Cambria"/>
                        </a:rPr>
                        <a:t>Ab</a:t>
                      </a:r>
                      <a:r>
                        <a:rPr sz="3150" b="1" spc="112" baseline="-21164" dirty="0">
                          <a:latin typeface="Cambria"/>
                          <a:cs typeface="Cambria"/>
                        </a:rPr>
                        <a:t>j</a:t>
                      </a:r>
                      <a:endParaRPr sz="3150" baseline="-21164">
                        <a:latin typeface="Cambria"/>
                        <a:cs typeface="Cambria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200" b="1" spc="120" dirty="0">
                          <a:latin typeface="Cambria"/>
                          <a:cs typeface="Cambria"/>
                        </a:rPr>
                        <a:t>Ba</a:t>
                      </a:r>
                      <a:r>
                        <a:rPr sz="3150" b="1" spc="179" baseline="-21164" dirty="0">
                          <a:latin typeface="Cambria"/>
                          <a:cs typeface="Cambria"/>
                        </a:rPr>
                        <a:t>i</a:t>
                      </a:r>
                      <a:endParaRPr sz="3150" baseline="-21164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0">
                        <a:lnSpc>
                          <a:spcPts val="2035"/>
                        </a:lnSpc>
                      </a:pPr>
                      <a:r>
                        <a:rPr sz="1800" b="1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Miden</a:t>
                      </a:r>
                      <a:r>
                        <a:rPr sz="1800" b="1" spc="114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800" b="1" spc="12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cambios</a:t>
                      </a:r>
                      <a:r>
                        <a:rPr sz="1800" b="1" spc="125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800" b="1" spc="11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800" b="1" spc="11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niveles</a:t>
                      </a:r>
                      <a:r>
                        <a:rPr sz="1800" b="1" spc="114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800" b="1" spc="11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800" b="1" spc="114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factor</a:t>
                      </a:r>
                      <a:r>
                        <a:rPr sz="1800" b="1" spc="114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(Letra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476250" marR="2476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Mayúscula)</a:t>
                      </a:r>
                      <a:r>
                        <a:rPr sz="1800" b="1" spc="95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manteniendo</a:t>
                      </a:r>
                      <a:r>
                        <a:rPr sz="1800" b="1" spc="95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constante</a:t>
                      </a:r>
                      <a:r>
                        <a:rPr sz="1800" b="1" spc="10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800" b="1" spc="9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nivel</a:t>
                      </a:r>
                      <a:r>
                        <a:rPr sz="1800" b="1" spc="10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800" b="1" spc="10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otro </a:t>
                      </a:r>
                      <a:r>
                        <a:rPr sz="1800" b="1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(Letra</a:t>
                      </a:r>
                      <a:r>
                        <a:rPr sz="1800" b="1" spc="4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minúscula)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607819" y="5054275"/>
          <a:ext cx="6448424" cy="539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115">
                <a:tc>
                  <a:txBody>
                    <a:bodyPr/>
                    <a:lstStyle/>
                    <a:p>
                      <a:pPr marL="31750">
                        <a:lnSpc>
                          <a:spcPts val="2035"/>
                        </a:lnSpc>
                      </a:pPr>
                      <a:r>
                        <a:rPr sz="1800" b="1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Miden</a:t>
                      </a:r>
                      <a:r>
                        <a:rPr sz="1800" b="1" spc="-35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800" b="1" spc="-25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cambios</a:t>
                      </a:r>
                      <a:r>
                        <a:rPr sz="1800" b="1" spc="-25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entre</a:t>
                      </a:r>
                      <a:r>
                        <a:rPr sz="1800" b="1" spc="-25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800" b="1" spc="-25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efectos</a:t>
                      </a:r>
                      <a:r>
                        <a:rPr sz="1800" b="1" spc="-35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simples</a:t>
                      </a:r>
                      <a:r>
                        <a:rPr sz="1800" b="1" spc="-5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1750">
                        <a:lnSpc>
                          <a:spcPts val="2115"/>
                        </a:lnSpc>
                      </a:pPr>
                      <a:r>
                        <a:rPr sz="1800" b="1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800" b="1" spc="-5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factor</a:t>
                      </a:r>
                      <a:r>
                        <a:rPr sz="1800" b="1" spc="-7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b="1" spc="-6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diferentes</a:t>
                      </a:r>
                      <a:r>
                        <a:rPr sz="1800" b="1" spc="-9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niveles</a:t>
                      </a:r>
                      <a:r>
                        <a:rPr sz="1800" b="1" spc="-75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del</a:t>
                      </a:r>
                      <a:r>
                        <a:rPr sz="1800" b="1" spc="-65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otro</a:t>
                      </a:r>
                      <a:r>
                        <a:rPr sz="1800" b="1" spc="-45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factor.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0370">
                        <a:lnSpc>
                          <a:spcPts val="3670"/>
                        </a:lnSpc>
                      </a:pPr>
                      <a:r>
                        <a:rPr sz="3200" b="1" spc="175" dirty="0">
                          <a:latin typeface="Cambria"/>
                          <a:cs typeface="Cambria"/>
                        </a:rPr>
                        <a:t>AB</a:t>
                      </a:r>
                      <a:endParaRPr sz="32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16890" y="1991542"/>
          <a:ext cx="7210425" cy="966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2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6469">
                <a:tc>
                  <a:txBody>
                    <a:bodyPr/>
                    <a:lstStyle/>
                    <a:p>
                      <a:pPr marL="31750">
                        <a:lnSpc>
                          <a:spcPts val="2035"/>
                        </a:lnSpc>
                      </a:pPr>
                      <a:r>
                        <a:rPr sz="1800" b="1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Miden</a:t>
                      </a:r>
                      <a:r>
                        <a:rPr sz="1800" b="1" spc="-6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800" b="1" spc="-55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cambios</a:t>
                      </a:r>
                      <a:r>
                        <a:rPr sz="1800" b="1" spc="-6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800" b="1" spc="-5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los</a:t>
                      </a:r>
                      <a:r>
                        <a:rPr sz="1800" b="1" spc="-5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niveles</a:t>
                      </a:r>
                      <a:r>
                        <a:rPr sz="1800" b="1" spc="-7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800" b="1" spc="-55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800" b="1" spc="-4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factor</a:t>
                      </a:r>
                      <a:r>
                        <a:rPr sz="1800" b="1" spc="-65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sin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considerar</a:t>
                      </a:r>
                      <a:r>
                        <a:rPr sz="1800" b="1" spc="-85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el</a:t>
                      </a:r>
                      <a:r>
                        <a:rPr sz="1800" b="1" spc="-8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6700"/>
                          </a:solidFill>
                          <a:latin typeface="Trebuchet MS"/>
                          <a:cs typeface="Trebuchet MS"/>
                        </a:rPr>
                        <a:t>otro.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670"/>
                        </a:lnSpc>
                      </a:pPr>
                      <a:r>
                        <a:rPr sz="3200" b="1" spc="155" dirty="0">
                          <a:latin typeface="Cambria"/>
                          <a:cs typeface="Cambria"/>
                        </a:rPr>
                        <a:t>A</a:t>
                      </a:r>
                      <a:endParaRPr sz="3200">
                        <a:latin typeface="Cambria"/>
                        <a:cs typeface="Cambria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3200" b="1" spc="155" dirty="0">
                          <a:latin typeface="Cambria"/>
                          <a:cs typeface="Cambria"/>
                        </a:rPr>
                        <a:t>B</a:t>
                      </a:r>
                      <a:endParaRPr sz="32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1913"/>
            <a:ext cx="56114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55495" algn="l"/>
              </a:tabLst>
            </a:pPr>
            <a:r>
              <a:rPr spc="315" dirty="0"/>
              <a:t>MODELO</a:t>
            </a:r>
            <a:r>
              <a:rPr dirty="0"/>
              <a:t>	</a:t>
            </a:r>
            <a:r>
              <a:rPr spc="220" dirty="0"/>
              <a:t>ADITIVO</a:t>
            </a:r>
            <a:r>
              <a:rPr spc="345" dirty="0"/>
              <a:t> </a:t>
            </a:r>
            <a:r>
              <a:rPr spc="235" dirty="0"/>
              <a:t>LINEAL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7523" y="3392877"/>
            <a:ext cx="3716654" cy="1219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4050"/>
              </a:lnSpc>
              <a:spcBef>
                <a:spcPts val="95"/>
              </a:spcBef>
              <a:tabLst>
                <a:tab pos="572770" algn="l"/>
              </a:tabLst>
            </a:pPr>
            <a:r>
              <a:rPr sz="3000" i="1" spc="-20" dirty="0">
                <a:latin typeface="Times New Roman"/>
                <a:cs typeface="Times New Roman"/>
              </a:rPr>
              <a:t>Y</a:t>
            </a:r>
            <a:r>
              <a:rPr sz="2625" i="1" spc="-30" baseline="-23809" dirty="0">
                <a:latin typeface="Times New Roman"/>
                <a:cs typeface="Times New Roman"/>
              </a:rPr>
              <a:t>ijk</a:t>
            </a:r>
            <a:r>
              <a:rPr sz="2625" i="1" baseline="-23809" dirty="0">
                <a:latin typeface="Times New Roman"/>
                <a:cs typeface="Times New Roman"/>
              </a:rPr>
              <a:t>	</a:t>
            </a:r>
            <a:r>
              <a:rPr sz="3000" dirty="0">
                <a:latin typeface="Symbol"/>
                <a:cs typeface="Symbol"/>
              </a:rPr>
              <a:t>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150" spc="-114" dirty="0">
                <a:latin typeface="Symbol"/>
                <a:cs typeface="Symbol"/>
              </a:rPr>
              <a:t></a:t>
            </a:r>
            <a:r>
              <a:rPr sz="3150" spc="-130" dirty="0">
                <a:latin typeface="Times New Roman"/>
                <a:cs typeface="Times New Roman"/>
              </a:rPr>
              <a:t> </a:t>
            </a:r>
            <a:r>
              <a:rPr sz="3000" spc="-40" dirty="0">
                <a:latin typeface="Symbol"/>
                <a:cs typeface="Symbol"/>
              </a:rPr>
              <a:t></a:t>
            </a:r>
            <a:r>
              <a:rPr sz="3000" spc="-47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Symbol"/>
                <a:cs typeface="Symbol"/>
              </a:rPr>
              <a:t></a:t>
            </a:r>
            <a:r>
              <a:rPr sz="2625" i="1" baseline="-23809" dirty="0">
                <a:latin typeface="Times New Roman"/>
                <a:cs typeface="Times New Roman"/>
              </a:rPr>
              <a:t>i</a:t>
            </a:r>
            <a:r>
              <a:rPr sz="2625" i="1" spc="562" baseline="-23809" dirty="0">
                <a:latin typeface="Times New Roman"/>
                <a:cs typeface="Times New Roman"/>
              </a:rPr>
              <a:t> </a:t>
            </a:r>
            <a:r>
              <a:rPr sz="3000" spc="-40" dirty="0">
                <a:latin typeface="Symbol"/>
                <a:cs typeface="Symbol"/>
              </a:rPr>
              <a:t></a:t>
            </a:r>
            <a:r>
              <a:rPr sz="3000" spc="-195" dirty="0">
                <a:latin typeface="Times New Roman"/>
                <a:cs typeface="Times New Roman"/>
              </a:rPr>
              <a:t> </a:t>
            </a:r>
            <a:r>
              <a:rPr sz="3150" spc="-110" dirty="0">
                <a:latin typeface="Symbol"/>
                <a:cs typeface="Symbol"/>
              </a:rPr>
              <a:t></a:t>
            </a:r>
            <a:r>
              <a:rPr sz="3150" spc="-360" dirty="0">
                <a:latin typeface="Times New Roman"/>
                <a:cs typeface="Times New Roman"/>
              </a:rPr>
              <a:t> </a:t>
            </a:r>
            <a:r>
              <a:rPr sz="2625" i="1" baseline="-23809" dirty="0">
                <a:latin typeface="Times New Roman"/>
                <a:cs typeface="Times New Roman"/>
              </a:rPr>
              <a:t>j</a:t>
            </a:r>
            <a:r>
              <a:rPr sz="2625" i="1" spc="615" baseline="-23809" dirty="0">
                <a:latin typeface="Times New Roman"/>
                <a:cs typeface="Times New Roman"/>
              </a:rPr>
              <a:t> </a:t>
            </a:r>
            <a:r>
              <a:rPr sz="3000" spc="-40" dirty="0">
                <a:latin typeface="Symbol"/>
                <a:cs typeface="Symbol"/>
              </a:rPr>
              <a:t></a:t>
            </a:r>
            <a:r>
              <a:rPr sz="3000" spc="-320" dirty="0">
                <a:latin typeface="Times New Roman"/>
                <a:cs typeface="Times New Roman"/>
              </a:rPr>
              <a:t> </a:t>
            </a:r>
            <a:r>
              <a:rPr sz="5925" spc="-300" baseline="-2812" dirty="0">
                <a:latin typeface="Symbol"/>
                <a:cs typeface="Symbol"/>
              </a:rPr>
              <a:t></a:t>
            </a:r>
            <a:r>
              <a:rPr sz="3150" spc="-200" dirty="0">
                <a:latin typeface="Symbol"/>
                <a:cs typeface="Symbol"/>
              </a:rPr>
              <a:t></a:t>
            </a:r>
            <a:r>
              <a:rPr sz="3150" spc="-250" dirty="0">
                <a:latin typeface="Times New Roman"/>
                <a:cs typeface="Times New Roman"/>
              </a:rPr>
              <a:t> </a:t>
            </a:r>
            <a:r>
              <a:rPr sz="5925" spc="-592" baseline="-2812" dirty="0">
                <a:latin typeface="Symbol"/>
                <a:cs typeface="Symbol"/>
              </a:rPr>
              <a:t></a:t>
            </a:r>
            <a:endParaRPr sz="5925" baseline="-2812">
              <a:latin typeface="Symbol"/>
              <a:cs typeface="Symbol"/>
            </a:endParaRPr>
          </a:p>
          <a:p>
            <a:pPr marR="30480" algn="r">
              <a:lnSpc>
                <a:spcPts val="1410"/>
              </a:lnSpc>
            </a:pPr>
            <a:r>
              <a:rPr sz="1750" i="1" spc="-25" dirty="0">
                <a:latin typeface="Times New Roman"/>
                <a:cs typeface="Times New Roman"/>
              </a:rPr>
              <a:t>ij</a:t>
            </a:r>
            <a:endParaRPr sz="1750">
              <a:latin typeface="Times New Roman"/>
              <a:cs typeface="Times New Roman"/>
            </a:endParaRPr>
          </a:p>
          <a:p>
            <a:pPr marL="842010" algn="ctr">
              <a:lnSpc>
                <a:spcPct val="100000"/>
              </a:lnSpc>
              <a:spcBef>
                <a:spcPts val="1785"/>
              </a:spcBef>
            </a:pPr>
            <a:r>
              <a:rPr sz="2700" spc="-37" baseline="13888" dirty="0">
                <a:latin typeface="Symbol"/>
                <a:cs typeface="Symbol"/>
              </a:rPr>
              <a:t></a:t>
            </a:r>
            <a:r>
              <a:rPr sz="1250" i="1" spc="-25" dirty="0">
                <a:latin typeface="Times New Roman"/>
                <a:cs typeface="Times New Roman"/>
              </a:rPr>
              <a:t>ij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6127" y="3589376"/>
            <a:ext cx="735330" cy="508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4500" spc="-60" baseline="13888" dirty="0">
                <a:latin typeface="Symbol"/>
                <a:cs typeface="Symbol"/>
              </a:rPr>
              <a:t></a:t>
            </a:r>
            <a:r>
              <a:rPr sz="4500" spc="-562" baseline="13888" dirty="0">
                <a:latin typeface="Times New Roman"/>
                <a:cs typeface="Times New Roman"/>
              </a:rPr>
              <a:t> </a:t>
            </a:r>
            <a:r>
              <a:rPr sz="4725" spc="-30" baseline="13227" dirty="0">
                <a:latin typeface="Symbol"/>
                <a:cs typeface="Symbol"/>
              </a:rPr>
              <a:t></a:t>
            </a:r>
            <a:r>
              <a:rPr sz="1750" i="1" spc="-20" dirty="0">
                <a:latin typeface="Times New Roman"/>
                <a:cs typeface="Times New Roman"/>
              </a:rPr>
              <a:t>ijk</a:t>
            </a:r>
            <a:endParaRPr sz="175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5458" y="3910426"/>
            <a:ext cx="3572337" cy="38609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512257" y="3164968"/>
            <a:ext cx="1280795" cy="136715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0"/>
              </a:spcBef>
              <a:tabLst>
                <a:tab pos="889000" algn="l"/>
              </a:tabLst>
            </a:pPr>
            <a:r>
              <a:rPr sz="2350" i="1" dirty="0">
                <a:latin typeface="Times New Roman"/>
                <a:cs typeface="Times New Roman"/>
              </a:rPr>
              <a:t>i</a:t>
            </a:r>
            <a:r>
              <a:rPr sz="2350" i="1" spc="15" dirty="0">
                <a:latin typeface="Times New Roman"/>
                <a:cs typeface="Times New Roman"/>
              </a:rPr>
              <a:t> </a:t>
            </a:r>
            <a:r>
              <a:rPr sz="2350" spc="-60" dirty="0">
                <a:latin typeface="Symbol"/>
                <a:cs typeface="Symbol"/>
              </a:rPr>
              <a:t></a:t>
            </a:r>
            <a:r>
              <a:rPr sz="2350" spc="-254" dirty="0">
                <a:latin typeface="Times New Roman"/>
                <a:cs typeface="Times New Roman"/>
              </a:rPr>
              <a:t> </a:t>
            </a:r>
            <a:r>
              <a:rPr sz="2350" spc="-25" dirty="0">
                <a:latin typeface="Times New Roman"/>
                <a:cs typeface="Times New Roman"/>
              </a:rPr>
              <a:t>1,</a:t>
            </a:r>
            <a:r>
              <a:rPr sz="2350" dirty="0">
                <a:latin typeface="Times New Roman"/>
                <a:cs typeface="Times New Roman"/>
              </a:rPr>
              <a:t>	,</a:t>
            </a:r>
            <a:r>
              <a:rPr sz="2350" spc="-90" dirty="0">
                <a:latin typeface="Times New Roman"/>
                <a:cs typeface="Times New Roman"/>
              </a:rPr>
              <a:t> </a:t>
            </a:r>
            <a:r>
              <a:rPr sz="2350" i="1" spc="-50" dirty="0">
                <a:latin typeface="Times New Roman"/>
                <a:cs typeface="Times New Roman"/>
              </a:rPr>
              <a:t>p</a:t>
            </a:r>
            <a:endParaRPr sz="235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  <a:spcBef>
                <a:spcPts val="700"/>
              </a:spcBef>
              <a:tabLst>
                <a:tab pos="953769" algn="l"/>
              </a:tabLst>
            </a:pPr>
            <a:r>
              <a:rPr sz="2350" i="1" dirty="0">
                <a:latin typeface="Times New Roman"/>
                <a:cs typeface="Times New Roman"/>
              </a:rPr>
              <a:t>j</a:t>
            </a:r>
            <a:r>
              <a:rPr sz="2350" i="1" spc="15" dirty="0">
                <a:latin typeface="Times New Roman"/>
                <a:cs typeface="Times New Roman"/>
              </a:rPr>
              <a:t> </a:t>
            </a:r>
            <a:r>
              <a:rPr sz="2350" spc="-60" dirty="0">
                <a:latin typeface="Symbol"/>
                <a:cs typeface="Symbol"/>
              </a:rPr>
              <a:t></a:t>
            </a:r>
            <a:r>
              <a:rPr sz="2350" spc="-254" dirty="0">
                <a:latin typeface="Times New Roman"/>
                <a:cs typeface="Times New Roman"/>
              </a:rPr>
              <a:t> </a:t>
            </a:r>
            <a:r>
              <a:rPr sz="2350" spc="-25" dirty="0">
                <a:latin typeface="Times New Roman"/>
                <a:cs typeface="Times New Roman"/>
              </a:rPr>
              <a:t>1,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-30" dirty="0">
                <a:latin typeface="Times New Roman"/>
                <a:cs typeface="Times New Roman"/>
              </a:rPr>
              <a:t>,</a:t>
            </a:r>
            <a:r>
              <a:rPr sz="2350" spc="-315" dirty="0">
                <a:latin typeface="Times New Roman"/>
                <a:cs typeface="Times New Roman"/>
              </a:rPr>
              <a:t> </a:t>
            </a:r>
            <a:r>
              <a:rPr sz="2350" i="1" spc="-50" dirty="0">
                <a:latin typeface="Times New Roman"/>
                <a:cs typeface="Times New Roman"/>
              </a:rPr>
              <a:t>q</a:t>
            </a:r>
            <a:endParaRPr sz="235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700"/>
              </a:spcBef>
              <a:tabLst>
                <a:tab pos="956310" algn="l"/>
              </a:tabLst>
            </a:pPr>
            <a:r>
              <a:rPr sz="2350" i="1" dirty="0">
                <a:latin typeface="Times New Roman"/>
                <a:cs typeface="Times New Roman"/>
              </a:rPr>
              <a:t>k</a:t>
            </a:r>
            <a:r>
              <a:rPr sz="2350" i="1" spc="100" dirty="0">
                <a:latin typeface="Times New Roman"/>
                <a:cs typeface="Times New Roman"/>
              </a:rPr>
              <a:t> </a:t>
            </a:r>
            <a:r>
              <a:rPr sz="2350" spc="-60" dirty="0">
                <a:latin typeface="Symbol"/>
                <a:cs typeface="Symbol"/>
              </a:rPr>
              <a:t></a:t>
            </a:r>
            <a:r>
              <a:rPr sz="2350" spc="-250" dirty="0">
                <a:latin typeface="Times New Roman"/>
                <a:cs typeface="Times New Roman"/>
              </a:rPr>
              <a:t> </a:t>
            </a:r>
            <a:r>
              <a:rPr sz="2350" spc="-25" dirty="0">
                <a:latin typeface="Times New Roman"/>
                <a:cs typeface="Times New Roman"/>
              </a:rPr>
              <a:t>1,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-30" dirty="0">
                <a:latin typeface="Times New Roman"/>
                <a:cs typeface="Times New Roman"/>
              </a:rPr>
              <a:t>,</a:t>
            </a:r>
            <a:r>
              <a:rPr sz="2350" spc="-310" dirty="0">
                <a:latin typeface="Times New Roman"/>
                <a:cs typeface="Times New Roman"/>
              </a:rPr>
              <a:t> </a:t>
            </a:r>
            <a:r>
              <a:rPr sz="2350" i="1" spc="-25" dirty="0">
                <a:latin typeface="Times New Roman"/>
                <a:cs typeface="Times New Roman"/>
              </a:rPr>
              <a:t>r</a:t>
            </a:r>
            <a:r>
              <a:rPr sz="2025" i="1" spc="-37" baseline="-24691" dirty="0">
                <a:latin typeface="Times New Roman"/>
                <a:cs typeface="Times New Roman"/>
              </a:rPr>
              <a:t>ij</a:t>
            </a:r>
            <a:endParaRPr sz="2025" baseline="-24691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08137" y="3327536"/>
            <a:ext cx="703886" cy="30264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72630" y="3774697"/>
            <a:ext cx="639393" cy="30264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75627" y="4221847"/>
            <a:ext cx="636396" cy="30264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1792605"/>
            <a:ext cx="8072120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rebuchet MS"/>
                <a:cs typeface="Trebuchet MS"/>
              </a:rPr>
              <a:t>El</a:t>
            </a:r>
            <a:r>
              <a:rPr sz="2600" spc="-80" dirty="0">
                <a:latin typeface="Trebuchet MS"/>
                <a:cs typeface="Trebuchet MS"/>
              </a:rPr>
              <a:t> </a:t>
            </a:r>
            <a:r>
              <a:rPr sz="2600" spc="-60" dirty="0">
                <a:latin typeface="Trebuchet MS"/>
                <a:cs typeface="Trebuchet MS"/>
              </a:rPr>
              <a:t>modelo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aditivo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lineal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para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un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Diseño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Completamente</a:t>
            </a:r>
            <a:r>
              <a:rPr sz="2600" spc="-65" dirty="0">
                <a:latin typeface="Trebuchet MS"/>
                <a:cs typeface="Trebuchet MS"/>
              </a:rPr>
              <a:t> al </a:t>
            </a:r>
            <a:r>
              <a:rPr sz="2600" spc="-25" dirty="0">
                <a:latin typeface="Trebuchet MS"/>
                <a:cs typeface="Trebuchet MS"/>
              </a:rPr>
              <a:t>Azar</a:t>
            </a:r>
            <a:r>
              <a:rPr sz="2600" spc="-155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es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190" dirty="0">
                <a:latin typeface="Trebuchet MS"/>
                <a:cs typeface="Trebuchet MS"/>
              </a:rPr>
              <a:t>el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75" dirty="0">
                <a:latin typeface="Trebuchet MS"/>
                <a:cs typeface="Trebuchet MS"/>
              </a:rPr>
              <a:t>siguiente: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18540" y="6418494"/>
            <a:ext cx="1799589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s-PE" spc="-10" dirty="0"/>
              <a:t>Estadística Aplicada</a:t>
            </a:r>
            <a:endParaRPr spc="-50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7934706" y="6418494"/>
            <a:ext cx="292100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1913"/>
            <a:ext cx="5309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29255" algn="l"/>
              </a:tabLst>
            </a:pPr>
            <a:r>
              <a:rPr spc="290" dirty="0"/>
              <a:t>PRUEBAS</a:t>
            </a:r>
            <a:r>
              <a:rPr spc="360" dirty="0"/>
              <a:t> </a:t>
            </a:r>
            <a:r>
              <a:rPr spc="320" dirty="0"/>
              <a:t>DE</a:t>
            </a:r>
            <a:r>
              <a:rPr dirty="0"/>
              <a:t>	</a:t>
            </a:r>
            <a:r>
              <a:rPr spc="285" dirty="0"/>
              <a:t>HIPÓTESIS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618540" y="6418494"/>
            <a:ext cx="1799589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s-PE" spc="-10" dirty="0"/>
              <a:t>Estadística Aplicada</a:t>
            </a:r>
            <a:endParaRPr spc="-5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7934706" y="6418494"/>
            <a:ext cx="292100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497840" y="1240282"/>
            <a:ext cx="4912360" cy="2426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Modelo</a:t>
            </a:r>
            <a:r>
              <a:rPr sz="2400" b="1" spc="-40" dirty="0">
                <a:latin typeface="Trebuchet MS"/>
                <a:cs typeface="Trebuchet MS"/>
              </a:rPr>
              <a:t> </a:t>
            </a:r>
            <a:r>
              <a:rPr sz="2400" b="1" spc="-25" dirty="0">
                <a:latin typeface="Trebuchet MS"/>
                <a:cs typeface="Trebuchet MS"/>
              </a:rPr>
              <a:t>I: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85"/>
              </a:spcBef>
            </a:pPr>
            <a:endParaRPr sz="24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</a:pPr>
            <a:r>
              <a:rPr sz="2600" spc="-160" dirty="0">
                <a:latin typeface="Trebuchet MS"/>
                <a:cs typeface="Trebuchet MS"/>
              </a:rPr>
              <a:t>Para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190" dirty="0">
                <a:latin typeface="Trebuchet MS"/>
                <a:cs typeface="Trebuchet MS"/>
              </a:rPr>
              <a:t>el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165" dirty="0">
                <a:latin typeface="Trebuchet MS"/>
                <a:cs typeface="Trebuchet MS"/>
              </a:rPr>
              <a:t>efecto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de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229" dirty="0">
                <a:latin typeface="Trebuchet MS"/>
                <a:cs typeface="Trebuchet MS"/>
              </a:rPr>
              <a:t>la</a:t>
            </a:r>
            <a:r>
              <a:rPr sz="2600" spc="-35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interacción</a:t>
            </a:r>
            <a:r>
              <a:rPr sz="2600" spc="-340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AB:</a:t>
            </a:r>
            <a:endParaRPr sz="2600">
              <a:latin typeface="Trebuchet MS"/>
              <a:cs typeface="Trebuchet MS"/>
            </a:endParaRPr>
          </a:p>
          <a:p>
            <a:pPr marL="95885">
              <a:lnSpc>
                <a:spcPts val="3225"/>
              </a:lnSpc>
              <a:spcBef>
                <a:spcPts val="15"/>
              </a:spcBef>
              <a:tabLst>
                <a:tab pos="1446530" algn="l"/>
              </a:tabLst>
            </a:pPr>
            <a:r>
              <a:rPr sz="2400" i="1" spc="60" dirty="0">
                <a:latin typeface="Times New Roman"/>
                <a:cs typeface="Times New Roman"/>
              </a:rPr>
              <a:t>H</a:t>
            </a:r>
            <a:r>
              <a:rPr sz="2100" spc="89" baseline="-23809" dirty="0">
                <a:latin typeface="Times New Roman"/>
                <a:cs typeface="Times New Roman"/>
              </a:rPr>
              <a:t>0</a:t>
            </a:r>
            <a:r>
              <a:rPr sz="2100" spc="375" baseline="-238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4725" spc="-240" baseline="-2645" dirty="0">
                <a:latin typeface="Symbol"/>
                <a:cs typeface="Symbol"/>
              </a:rPr>
              <a:t></a:t>
            </a:r>
            <a:r>
              <a:rPr sz="2550" spc="-160" dirty="0">
                <a:latin typeface="Symbol"/>
                <a:cs typeface="Symbol"/>
              </a:rPr>
              <a:t></a:t>
            </a:r>
            <a:r>
              <a:rPr sz="2550" spc="-200" dirty="0">
                <a:latin typeface="Times New Roman"/>
                <a:cs typeface="Times New Roman"/>
              </a:rPr>
              <a:t> </a:t>
            </a:r>
            <a:r>
              <a:rPr sz="4725" spc="-472" baseline="-2645" dirty="0">
                <a:latin typeface="Symbol"/>
                <a:cs typeface="Symbol"/>
              </a:rPr>
              <a:t></a:t>
            </a:r>
            <a:r>
              <a:rPr sz="4725" baseline="-2645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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i="1" spc="-50" dirty="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 marL="1240790">
              <a:lnSpc>
                <a:spcPts val="1125"/>
              </a:lnSpc>
            </a:pPr>
            <a:r>
              <a:rPr sz="1400" i="1" spc="-25" dirty="0">
                <a:latin typeface="Times New Roman"/>
                <a:cs typeface="Times New Roman"/>
              </a:rPr>
              <a:t>ij</a:t>
            </a:r>
            <a:endParaRPr sz="1400">
              <a:latin typeface="Times New Roman"/>
              <a:cs typeface="Times New Roman"/>
            </a:endParaRPr>
          </a:p>
          <a:p>
            <a:pPr marL="95885">
              <a:lnSpc>
                <a:spcPts val="3229"/>
              </a:lnSpc>
              <a:spcBef>
                <a:spcPts val="105"/>
              </a:spcBef>
              <a:tabLst>
                <a:tab pos="1416685" algn="l"/>
              </a:tabLst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100" baseline="-23809" dirty="0">
                <a:latin typeface="Times New Roman"/>
                <a:cs typeface="Times New Roman"/>
              </a:rPr>
              <a:t>1</a:t>
            </a:r>
            <a:r>
              <a:rPr sz="2100" spc="202" baseline="-238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10" dirty="0">
                <a:latin typeface="Times New Roman"/>
                <a:cs typeface="Times New Roman"/>
              </a:rPr>
              <a:t> </a:t>
            </a:r>
            <a:r>
              <a:rPr sz="4725" spc="-232" baseline="-2645" dirty="0">
                <a:latin typeface="Symbol"/>
                <a:cs typeface="Symbol"/>
              </a:rPr>
              <a:t></a:t>
            </a:r>
            <a:r>
              <a:rPr sz="2550" spc="-155" dirty="0">
                <a:latin typeface="Symbol"/>
                <a:cs typeface="Symbol"/>
              </a:rPr>
              <a:t></a:t>
            </a:r>
            <a:r>
              <a:rPr sz="2550" spc="-204" dirty="0">
                <a:latin typeface="Times New Roman"/>
                <a:cs typeface="Times New Roman"/>
              </a:rPr>
              <a:t> </a:t>
            </a:r>
            <a:r>
              <a:rPr sz="4725" spc="-472" baseline="-2645" dirty="0">
                <a:latin typeface="Symbol"/>
                <a:cs typeface="Symbol"/>
              </a:rPr>
              <a:t></a:t>
            </a:r>
            <a:r>
              <a:rPr sz="4725" baseline="-2645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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menos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algún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i="1" spc="-50" dirty="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 marL="1210310">
              <a:lnSpc>
                <a:spcPts val="1130"/>
              </a:lnSpc>
            </a:pPr>
            <a:r>
              <a:rPr sz="1400" i="1" spc="-25" dirty="0">
                <a:latin typeface="Times New Roman"/>
                <a:cs typeface="Times New Roman"/>
              </a:rPr>
              <a:t>ij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4013072"/>
            <a:ext cx="4175125" cy="152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spc="-160" dirty="0">
                <a:latin typeface="Trebuchet MS"/>
                <a:cs typeface="Trebuchet MS"/>
              </a:rPr>
              <a:t>Para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190" dirty="0">
                <a:latin typeface="Trebuchet MS"/>
                <a:cs typeface="Trebuchet MS"/>
              </a:rPr>
              <a:t>el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165" dirty="0">
                <a:latin typeface="Trebuchet MS"/>
                <a:cs typeface="Trebuchet MS"/>
              </a:rPr>
              <a:t>efecto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principal</a:t>
            </a:r>
            <a:r>
              <a:rPr sz="2600" spc="-320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A:</a:t>
            </a:r>
            <a:endParaRPr sz="2600">
              <a:latin typeface="Trebuchet MS"/>
              <a:cs typeface="Trebuchet MS"/>
            </a:endParaRPr>
          </a:p>
          <a:p>
            <a:pPr marL="179705">
              <a:lnSpc>
                <a:spcPct val="100000"/>
              </a:lnSpc>
              <a:spcBef>
                <a:spcPts val="200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100" baseline="-23809" dirty="0">
                <a:latin typeface="Times New Roman"/>
                <a:cs typeface="Times New Roman"/>
              </a:rPr>
              <a:t>0</a:t>
            </a:r>
            <a:r>
              <a:rPr sz="2100" spc="352" baseline="-23809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:</a:t>
            </a:r>
            <a:r>
              <a:rPr sz="2500" spc="50" dirty="0">
                <a:latin typeface="Symbol"/>
                <a:cs typeface="Symbol"/>
              </a:rPr>
              <a:t></a:t>
            </a:r>
            <a:r>
              <a:rPr sz="2100" i="1" spc="75" baseline="-23809" dirty="0">
                <a:latin typeface="Times New Roman"/>
                <a:cs typeface="Times New Roman"/>
              </a:rPr>
              <a:t>i</a:t>
            </a:r>
            <a:r>
              <a:rPr sz="2100" i="1" spc="719" baseline="-238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Symbol"/>
                <a:cs typeface="Symbol"/>
              </a:rPr>
              <a:t></a:t>
            </a:r>
            <a:r>
              <a:rPr sz="2400" i="1" spc="-25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179705">
              <a:lnSpc>
                <a:spcPct val="100000"/>
              </a:lnSpc>
              <a:spcBef>
                <a:spcPts val="68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100" baseline="-23809" dirty="0">
                <a:latin typeface="Times New Roman"/>
                <a:cs typeface="Times New Roman"/>
              </a:rPr>
              <a:t>1</a:t>
            </a:r>
            <a:r>
              <a:rPr sz="2100" spc="127" baseline="-23809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:</a:t>
            </a:r>
            <a:r>
              <a:rPr sz="2500" spc="55" dirty="0">
                <a:latin typeface="Symbol"/>
                <a:cs typeface="Symbol"/>
              </a:rPr>
              <a:t></a:t>
            </a:r>
            <a:r>
              <a:rPr sz="2100" i="1" spc="82" baseline="-23809" dirty="0">
                <a:latin typeface="Times New Roman"/>
                <a:cs typeface="Times New Roman"/>
              </a:rPr>
              <a:t>i</a:t>
            </a:r>
            <a:r>
              <a:rPr sz="2100" i="1" spc="607" baseline="-238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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para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menos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algún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i="1" spc="-5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8084" y="4013072"/>
            <a:ext cx="3861435" cy="1475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spc="-165" dirty="0">
                <a:latin typeface="Trebuchet MS"/>
                <a:cs typeface="Trebuchet MS"/>
              </a:rPr>
              <a:t>Para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190" dirty="0">
                <a:latin typeface="Trebuchet MS"/>
                <a:cs typeface="Trebuchet MS"/>
              </a:rPr>
              <a:t>el</a:t>
            </a:r>
            <a:r>
              <a:rPr sz="2600" spc="-25" dirty="0">
                <a:latin typeface="Trebuchet MS"/>
                <a:cs typeface="Trebuchet MS"/>
              </a:rPr>
              <a:t> </a:t>
            </a:r>
            <a:r>
              <a:rPr sz="2600" spc="-165" dirty="0">
                <a:latin typeface="Trebuchet MS"/>
                <a:cs typeface="Trebuchet MS"/>
              </a:rPr>
              <a:t>efecto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principal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B:</a:t>
            </a:r>
            <a:endParaRPr sz="2600">
              <a:latin typeface="Trebuchet MS"/>
              <a:cs typeface="Trebuchet MS"/>
            </a:endParaRPr>
          </a:p>
          <a:p>
            <a:pPr marL="201930">
              <a:lnSpc>
                <a:spcPct val="100000"/>
              </a:lnSpc>
              <a:spcBef>
                <a:spcPts val="2095"/>
              </a:spcBef>
            </a:pPr>
            <a:r>
              <a:rPr sz="2100" i="1" spc="80" dirty="0">
                <a:latin typeface="Times New Roman"/>
                <a:cs typeface="Times New Roman"/>
              </a:rPr>
              <a:t>H</a:t>
            </a:r>
            <a:r>
              <a:rPr sz="1800" spc="120" baseline="-25462" dirty="0">
                <a:latin typeface="Times New Roman"/>
                <a:cs typeface="Times New Roman"/>
              </a:rPr>
              <a:t>0</a:t>
            </a:r>
            <a:r>
              <a:rPr sz="1800" spc="359" baseline="-25462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:</a:t>
            </a:r>
            <a:r>
              <a:rPr sz="2100" spc="-160" dirty="0">
                <a:latin typeface="Times New Roman"/>
                <a:cs typeface="Times New Roman"/>
              </a:rPr>
              <a:t> </a:t>
            </a:r>
            <a:r>
              <a:rPr sz="2250" spc="-80" dirty="0">
                <a:latin typeface="Symbol"/>
                <a:cs typeface="Symbol"/>
              </a:rPr>
              <a:t></a:t>
            </a:r>
            <a:r>
              <a:rPr sz="2250" spc="-229" dirty="0">
                <a:latin typeface="Times New Roman"/>
                <a:cs typeface="Times New Roman"/>
              </a:rPr>
              <a:t> </a:t>
            </a:r>
            <a:r>
              <a:rPr sz="1800" i="1" baseline="-25462" dirty="0">
                <a:latin typeface="Times New Roman"/>
                <a:cs typeface="Times New Roman"/>
              </a:rPr>
              <a:t>j</a:t>
            </a:r>
            <a:r>
              <a:rPr sz="1800" i="1" spc="697" baseline="-25462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0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,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Symbol"/>
                <a:cs typeface="Symbol"/>
              </a:rPr>
              <a:t></a:t>
            </a:r>
            <a:r>
              <a:rPr sz="2100" i="1" spc="-25" dirty="0">
                <a:latin typeface="Times New Roman"/>
                <a:cs typeface="Times New Roman"/>
              </a:rPr>
              <a:t>j</a:t>
            </a:r>
            <a:endParaRPr sz="2100">
              <a:latin typeface="Times New Roman"/>
              <a:cs typeface="Times New Roman"/>
            </a:endParaRPr>
          </a:p>
          <a:p>
            <a:pPr marL="201930">
              <a:lnSpc>
                <a:spcPct val="100000"/>
              </a:lnSpc>
              <a:spcBef>
                <a:spcPts val="795"/>
              </a:spcBef>
            </a:pPr>
            <a:r>
              <a:rPr sz="2100" i="1" dirty="0">
                <a:latin typeface="Times New Roman"/>
                <a:cs typeface="Times New Roman"/>
              </a:rPr>
              <a:t>H</a:t>
            </a:r>
            <a:r>
              <a:rPr sz="1800" baseline="-25462" dirty="0">
                <a:latin typeface="Times New Roman"/>
                <a:cs typeface="Times New Roman"/>
              </a:rPr>
              <a:t>1</a:t>
            </a:r>
            <a:r>
              <a:rPr sz="1800" spc="202" baseline="-25462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:</a:t>
            </a:r>
            <a:r>
              <a:rPr sz="2100" spc="-155" dirty="0">
                <a:latin typeface="Times New Roman"/>
                <a:cs typeface="Times New Roman"/>
              </a:rPr>
              <a:t> </a:t>
            </a:r>
            <a:r>
              <a:rPr sz="2250" spc="-80" dirty="0">
                <a:latin typeface="Symbol"/>
                <a:cs typeface="Symbol"/>
              </a:rPr>
              <a:t></a:t>
            </a:r>
            <a:r>
              <a:rPr sz="2250" spc="-240" dirty="0">
                <a:latin typeface="Times New Roman"/>
                <a:cs typeface="Times New Roman"/>
              </a:rPr>
              <a:t> </a:t>
            </a:r>
            <a:r>
              <a:rPr sz="1800" i="1" baseline="-25462" dirty="0">
                <a:latin typeface="Times New Roman"/>
                <a:cs typeface="Times New Roman"/>
              </a:rPr>
              <a:t>j</a:t>
            </a:r>
            <a:r>
              <a:rPr sz="1800" i="1" spc="690" baseline="-25462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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0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,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para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al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menos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algún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i="1" spc="-50" dirty="0">
                <a:latin typeface="Times New Roman"/>
                <a:cs typeface="Times New Roman"/>
              </a:rPr>
              <a:t>j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1913"/>
            <a:ext cx="6702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03220" algn="l"/>
              </a:tabLst>
            </a:pPr>
            <a:r>
              <a:rPr spc="265" dirty="0"/>
              <a:t>ANÁLISIS</a:t>
            </a:r>
            <a:r>
              <a:rPr spc="360" dirty="0"/>
              <a:t> </a:t>
            </a:r>
            <a:r>
              <a:rPr spc="320" dirty="0"/>
              <a:t>DE</a:t>
            </a:r>
            <a:r>
              <a:rPr dirty="0"/>
              <a:t>	</a:t>
            </a:r>
            <a:r>
              <a:rPr spc="229" dirty="0"/>
              <a:t>VARIANZA</a:t>
            </a:r>
            <a:r>
              <a:rPr spc="355" dirty="0"/>
              <a:t> </a:t>
            </a:r>
            <a:r>
              <a:rPr spc="45" dirty="0"/>
              <a:t>(ANVA)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0239" y="1525505"/>
            <a:ext cx="8295640" cy="875030"/>
            <a:chOff x="460239" y="1525505"/>
            <a:chExt cx="8295640" cy="8750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239" y="1525505"/>
              <a:ext cx="8295148" cy="8748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300" y="1534667"/>
              <a:ext cx="8229600" cy="80924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95300" y="1534667"/>
            <a:ext cx="8229600" cy="809625"/>
          </a:xfrm>
          <a:prstGeom prst="rect">
            <a:avLst/>
          </a:prstGeom>
          <a:ln w="9525">
            <a:solidFill>
              <a:srgbClr val="FD9F21"/>
            </a:solidFill>
          </a:ln>
        </p:spPr>
        <p:txBody>
          <a:bodyPr vert="horz" wrap="square" lIns="0" tIns="189230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1490"/>
              </a:spcBef>
            </a:pPr>
            <a:r>
              <a:rPr sz="2000" b="1" spc="-10" dirty="0">
                <a:latin typeface="Trebuchet MS"/>
                <a:cs typeface="Trebuchet MS"/>
              </a:rPr>
              <a:t>Variabilidad(Total)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355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Variabilidad(Tratamientos)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34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Variabilidad(Error)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0239" y="2499270"/>
            <a:ext cx="8295640" cy="698500"/>
            <a:chOff x="460239" y="2499270"/>
            <a:chExt cx="8295640" cy="6985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239" y="2499270"/>
              <a:ext cx="8295148" cy="6981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300" y="2508504"/>
              <a:ext cx="8229600" cy="63246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95300" y="2508504"/>
            <a:ext cx="8229600" cy="632460"/>
          </a:xfrm>
          <a:prstGeom prst="rect">
            <a:avLst/>
          </a:prstGeom>
          <a:ln w="9525">
            <a:solidFill>
              <a:srgbClr val="93C5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R="62230" algn="ctr">
              <a:lnSpc>
                <a:spcPct val="100000"/>
              </a:lnSpc>
              <a:spcBef>
                <a:spcPts val="795"/>
              </a:spcBef>
            </a:pPr>
            <a:r>
              <a:rPr sz="2000" b="1" dirty="0">
                <a:latin typeface="Trebuchet MS"/>
                <a:cs typeface="Trebuchet MS"/>
              </a:rPr>
              <a:t>Variabilidad(Tratamientos)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=</a:t>
            </a:r>
            <a:r>
              <a:rPr sz="2000" spc="-36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Var(A)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36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Var(B)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spc="-3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Var(AB)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618540" y="6418494"/>
            <a:ext cx="1799589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s-PE" spc="-10" dirty="0"/>
              <a:t>Estadística Aplicada</a:t>
            </a:r>
            <a:endParaRPr spc="-50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7934706" y="6418494"/>
            <a:ext cx="292100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endParaRPr spc="-50" dirty="0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39584" y="3643629"/>
          <a:ext cx="7415528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7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F.V.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600" b="1" spc="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GL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600" b="1" spc="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SC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600" b="1" spc="2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CM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Fc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b="1" spc="180" dirty="0">
                          <a:latin typeface="Trebuchet MS"/>
                          <a:cs typeface="Trebuchet MS"/>
                        </a:rPr>
                        <a:t>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spc="-90" dirty="0">
                          <a:latin typeface="Trebuchet MS"/>
                          <a:cs typeface="Trebuchet MS"/>
                        </a:rPr>
                        <a:t>p-</a:t>
                      </a:r>
                      <a:r>
                        <a:rPr sz="1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SC(A)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CM(A)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CM(A)/CM(Error)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110" dirty="0">
                          <a:latin typeface="Trebuchet MS"/>
                          <a:cs typeface="Trebuchet MS"/>
                        </a:rPr>
                        <a:t>B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90" dirty="0">
                          <a:latin typeface="Trebuchet MS"/>
                          <a:cs typeface="Trebuchet MS"/>
                        </a:rPr>
                        <a:t>q-</a:t>
                      </a:r>
                      <a:r>
                        <a:rPr sz="1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SC(B)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CM(B)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CM(B)/CM(Error)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170" dirty="0">
                          <a:latin typeface="Trebuchet MS"/>
                          <a:cs typeface="Trebuchet MS"/>
                        </a:rPr>
                        <a:t>AB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85" dirty="0">
                          <a:latin typeface="Trebuchet MS"/>
                          <a:cs typeface="Trebuchet MS"/>
                        </a:rPr>
                        <a:t>(p-</a:t>
                      </a:r>
                      <a:r>
                        <a:rPr sz="1600" spc="-80" dirty="0">
                          <a:latin typeface="Trebuchet MS"/>
                          <a:cs typeface="Trebuchet MS"/>
                        </a:rPr>
                        <a:t>1)(q-</a:t>
                      </a:r>
                      <a:r>
                        <a:rPr sz="1600" spc="-35" dirty="0">
                          <a:latin typeface="Trebuchet MS"/>
                          <a:cs typeface="Trebuchet MS"/>
                        </a:rPr>
                        <a:t>1)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SC(AB)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CM(AB)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CM(AB)/CM(Error)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Error</a:t>
                      </a:r>
                      <a:r>
                        <a:rPr sz="1600" b="1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20" dirty="0">
                          <a:latin typeface="Trebuchet MS"/>
                          <a:cs typeface="Trebuchet MS"/>
                        </a:rPr>
                        <a:t>Exp.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100" dirty="0">
                          <a:latin typeface="Trebuchet MS"/>
                          <a:cs typeface="Trebuchet MS"/>
                        </a:rPr>
                        <a:t>pq(r-</a:t>
                      </a:r>
                      <a:r>
                        <a:rPr sz="1600" spc="-25" dirty="0">
                          <a:latin typeface="Trebuchet MS"/>
                          <a:cs typeface="Trebuchet MS"/>
                        </a:rPr>
                        <a:t>1)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SC(Error)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CM(Error)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10" dirty="0">
                          <a:latin typeface="Trebuchet MS"/>
                          <a:cs typeface="Trebuchet MS"/>
                        </a:rPr>
                        <a:t>Total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105" dirty="0">
                          <a:latin typeface="Trebuchet MS"/>
                          <a:cs typeface="Trebuchet MS"/>
                        </a:rPr>
                        <a:t>pqr-</a:t>
                      </a:r>
                      <a:r>
                        <a:rPr sz="1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SC(Total)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1913"/>
            <a:ext cx="61671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73910" algn="l"/>
              </a:tabLst>
            </a:pPr>
            <a:r>
              <a:rPr spc="204" dirty="0"/>
              <a:t>ANVA</a:t>
            </a:r>
            <a:r>
              <a:rPr spc="345" dirty="0"/>
              <a:t> </a:t>
            </a:r>
            <a:r>
              <a:rPr spc="310" dirty="0"/>
              <a:t>DE</a:t>
            </a:r>
            <a:r>
              <a:rPr dirty="0"/>
              <a:t>	</a:t>
            </a:r>
            <a:r>
              <a:rPr spc="390" dirty="0"/>
              <a:t>EFECTOS</a:t>
            </a:r>
            <a:r>
              <a:rPr spc="350" dirty="0"/>
              <a:t> </a:t>
            </a:r>
            <a:r>
              <a:rPr spc="310" dirty="0"/>
              <a:t>SIMPLES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618540" y="6418494"/>
            <a:ext cx="1799589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s-PE" spc="-10" dirty="0"/>
              <a:t>Estadística Aplicada</a:t>
            </a:r>
            <a:endParaRPr spc="-5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7934706" y="6418494"/>
            <a:ext cx="292100" cy="128881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496715" y="1166610"/>
            <a:ext cx="3966210" cy="22066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695"/>
              </a:spcBef>
            </a:pPr>
            <a:r>
              <a:rPr sz="2000" b="1" dirty="0">
                <a:latin typeface="Trebuchet MS"/>
                <a:cs typeface="Trebuchet MS"/>
              </a:rPr>
              <a:t>Pruebas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de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hipótesis</a:t>
            </a:r>
            <a:endParaRPr sz="2000" dirty="0">
              <a:latin typeface="Trebuchet MS"/>
              <a:cs typeface="Trebuchet MS"/>
            </a:endParaRPr>
          </a:p>
          <a:p>
            <a:pPr marL="51435">
              <a:lnSpc>
                <a:spcPct val="100000"/>
              </a:lnSpc>
              <a:spcBef>
                <a:spcPts val="600"/>
              </a:spcBef>
            </a:pPr>
            <a:r>
              <a:rPr sz="2000" spc="-130" dirty="0">
                <a:solidFill>
                  <a:srgbClr val="006FC0"/>
                </a:solidFill>
                <a:latin typeface="Trebuchet MS"/>
                <a:cs typeface="Trebuchet MS"/>
              </a:rPr>
              <a:t>Para</a:t>
            </a:r>
            <a:r>
              <a:rPr sz="2000" spc="-3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spc="-150" dirty="0">
                <a:solidFill>
                  <a:srgbClr val="006FC0"/>
                </a:solidFill>
                <a:latin typeface="Trebuchet MS"/>
                <a:cs typeface="Trebuchet MS"/>
              </a:rPr>
              <a:t>el</a:t>
            </a:r>
            <a:r>
              <a:rPr sz="2000" spc="-3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006FC0"/>
                </a:solidFill>
                <a:latin typeface="Trebuchet MS"/>
                <a:cs typeface="Trebuchet MS"/>
              </a:rPr>
              <a:t>efecto</a:t>
            </a:r>
            <a:r>
              <a:rPr sz="2000" spc="-254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Trebuchet MS"/>
                <a:cs typeface="Trebuchet MS"/>
              </a:rPr>
              <a:t>Abj:</a:t>
            </a:r>
            <a:endParaRPr sz="200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305"/>
              </a:spcBef>
            </a:pPr>
            <a:r>
              <a:rPr sz="2000" i="1" spc="55" dirty="0">
                <a:latin typeface="Times New Roman"/>
                <a:cs typeface="Times New Roman"/>
              </a:rPr>
              <a:t>H</a:t>
            </a:r>
            <a:r>
              <a:rPr sz="1725" spc="82" baseline="-24154" dirty="0">
                <a:latin typeface="Times New Roman"/>
                <a:cs typeface="Times New Roman"/>
              </a:rPr>
              <a:t>0</a:t>
            </a:r>
            <a:r>
              <a:rPr sz="1725" spc="300" baseline="-241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150" spc="-425" dirty="0">
                <a:latin typeface="Symbol"/>
                <a:cs typeface="Symbol"/>
              </a:rPr>
              <a:t></a:t>
            </a:r>
            <a:r>
              <a:rPr sz="1725" spc="-637" baseline="-24154" dirty="0">
                <a:latin typeface="Times New Roman"/>
                <a:cs typeface="Times New Roman"/>
              </a:rPr>
              <a:t>1</a:t>
            </a:r>
            <a:r>
              <a:rPr lang="es-PE" sz="1725" spc="-637" baseline="-24154" dirty="0">
                <a:latin typeface="Times New Roman"/>
                <a:cs typeface="Times New Roman"/>
              </a:rPr>
              <a:t>      </a:t>
            </a:r>
            <a:r>
              <a:rPr sz="1725" spc="-89" baseline="-24154" dirty="0">
                <a:latin typeface="Times New Roman"/>
                <a:cs typeface="Times New Roman"/>
              </a:rPr>
              <a:t> </a:t>
            </a:r>
            <a:r>
              <a:rPr lang="es-PE" sz="1725" spc="-89" baseline="-24154" dirty="0">
                <a:latin typeface="Times New Roman"/>
                <a:cs typeface="Times New Roman"/>
              </a:rPr>
              <a:t> </a:t>
            </a:r>
            <a:r>
              <a:rPr sz="1725" i="1" baseline="-24154" dirty="0">
                <a:latin typeface="Times New Roman"/>
                <a:cs typeface="Times New Roman"/>
              </a:rPr>
              <a:t>j</a:t>
            </a:r>
            <a:r>
              <a:rPr sz="1725" i="1" spc="615" baseline="-2415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Symbol"/>
                <a:cs typeface="Symbol"/>
              </a:rPr>
              <a:t>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150" spc="-370" dirty="0">
                <a:latin typeface="Symbol"/>
                <a:cs typeface="Symbol"/>
              </a:rPr>
              <a:t></a:t>
            </a:r>
            <a:r>
              <a:rPr sz="1725" spc="-555" baseline="-24154" dirty="0">
                <a:latin typeface="Times New Roman"/>
                <a:cs typeface="Times New Roman"/>
              </a:rPr>
              <a:t>2</a:t>
            </a:r>
            <a:r>
              <a:rPr sz="1725" spc="30" baseline="-24154" dirty="0">
                <a:latin typeface="Times New Roman"/>
                <a:cs typeface="Times New Roman"/>
              </a:rPr>
              <a:t> </a:t>
            </a:r>
            <a:r>
              <a:rPr sz="1725" i="1" baseline="-24154" dirty="0">
                <a:latin typeface="Times New Roman"/>
                <a:cs typeface="Times New Roman"/>
              </a:rPr>
              <a:t>j</a:t>
            </a:r>
            <a:r>
              <a:rPr sz="1725" i="1" spc="615" baseline="-2415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Symbol"/>
                <a:cs typeface="Symbol"/>
              </a:rPr>
              <a:t>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...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Symbol"/>
                <a:cs typeface="Symbol"/>
              </a:rPr>
              <a:t>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Symbol"/>
                <a:cs typeface="Symbol"/>
              </a:rPr>
              <a:t></a:t>
            </a:r>
            <a:r>
              <a:rPr sz="1725" i="1" spc="-37" baseline="-24154" dirty="0">
                <a:latin typeface="Times New Roman"/>
                <a:cs typeface="Times New Roman"/>
              </a:rPr>
              <a:t>pj</a:t>
            </a:r>
            <a:endParaRPr sz="1725" baseline="-24154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55"/>
              </a:spcBef>
              <a:tabLst>
                <a:tab pos="2503805" algn="l"/>
                <a:tab pos="2773045" algn="l"/>
              </a:tabLst>
            </a:pPr>
            <a:r>
              <a:rPr sz="2000" i="1" dirty="0">
                <a:latin typeface="Times New Roman"/>
                <a:cs typeface="Times New Roman"/>
              </a:rPr>
              <a:t>H</a:t>
            </a:r>
            <a:r>
              <a:rPr sz="1725" baseline="-24154" dirty="0">
                <a:latin typeface="Times New Roman"/>
                <a:cs typeface="Times New Roman"/>
              </a:rPr>
              <a:t>1</a:t>
            </a:r>
            <a:r>
              <a:rPr sz="1725" spc="187" baseline="-241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menos </a:t>
            </a:r>
            <a:r>
              <a:rPr sz="2000" spc="-10" dirty="0">
                <a:latin typeface="Times New Roman"/>
                <a:cs typeface="Times New Roman"/>
              </a:rPr>
              <a:t>un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150" spc="-265" dirty="0">
                <a:latin typeface="Symbol"/>
                <a:cs typeface="Symbol"/>
              </a:rPr>
              <a:t></a:t>
            </a:r>
            <a:r>
              <a:rPr sz="1725" i="1" spc="-397" baseline="-24154" dirty="0">
                <a:latin typeface="Times New Roman"/>
                <a:cs typeface="Times New Roman"/>
              </a:rPr>
              <a:t>ij</a:t>
            </a:r>
            <a:r>
              <a:rPr sz="1725" i="1" spc="165" baseline="-24154" dirty="0">
                <a:latin typeface="Times New Roman"/>
                <a:cs typeface="Times New Roman"/>
              </a:rPr>
              <a:t>  </a:t>
            </a:r>
            <a:r>
              <a:rPr sz="2000" spc="-25" dirty="0">
                <a:latin typeface="Times New Roman"/>
                <a:cs typeface="Times New Roman"/>
              </a:rPr>
              <a:t>es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Symbol"/>
                <a:cs typeface="Symbol"/>
              </a:rPr>
              <a:t>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Symbol"/>
                <a:cs typeface="Symbol"/>
              </a:rPr>
              <a:t></a:t>
            </a:r>
            <a:r>
              <a:rPr sz="2000" spc="-10" dirty="0">
                <a:latin typeface="Times New Roman"/>
                <a:cs typeface="Times New Roman"/>
              </a:rPr>
              <a:t>i=1,2,...,p</a:t>
            </a:r>
            <a:endParaRPr sz="2000" dirty="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1555"/>
              </a:spcBef>
            </a:pPr>
            <a:r>
              <a:rPr sz="2000" b="1" spc="50" dirty="0">
                <a:latin typeface="Trebuchet MS"/>
                <a:cs typeface="Trebuchet MS"/>
              </a:rPr>
              <a:t>Cuadro</a:t>
            </a:r>
            <a:r>
              <a:rPr sz="2000" b="1" spc="-280" dirty="0">
                <a:latin typeface="Trebuchet MS"/>
                <a:cs typeface="Trebuchet MS"/>
              </a:rPr>
              <a:t> </a:t>
            </a:r>
            <a:r>
              <a:rPr sz="2000" b="1" spc="220" dirty="0">
                <a:latin typeface="Trebuchet MS"/>
                <a:cs typeface="Trebuchet MS"/>
              </a:rPr>
              <a:t>ANVA</a:t>
            </a:r>
            <a:endParaRPr sz="2000" dirty="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7679" y="3626739"/>
          <a:ext cx="7415528" cy="2481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7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36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F.V.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7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GL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7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1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SC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7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2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CM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7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Fc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6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b="1" spc="-25" dirty="0">
                          <a:latin typeface="Trebuchet MS"/>
                          <a:cs typeface="Trebuchet MS"/>
                        </a:rPr>
                        <a:t>Abj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spc="-90" dirty="0">
                          <a:latin typeface="Trebuchet MS"/>
                          <a:cs typeface="Trebuchet MS"/>
                        </a:rPr>
                        <a:t>p-</a:t>
                      </a:r>
                      <a:r>
                        <a:rPr sz="1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SC(Abj)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CM(Abj)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CM(Abj)/CM(Error)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spc="-5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25" dirty="0">
                          <a:latin typeface="Trebuchet MS"/>
                          <a:cs typeface="Trebuchet MS"/>
                        </a:rPr>
                        <a:t>Bai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90" dirty="0">
                          <a:latin typeface="Trebuchet MS"/>
                          <a:cs typeface="Trebuchet MS"/>
                        </a:rPr>
                        <a:t>q-</a:t>
                      </a:r>
                      <a:r>
                        <a:rPr sz="1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SC(Bai)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CM(Bai)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CM(Bai)/CM(Error)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b="1" spc="-5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29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Error</a:t>
                      </a:r>
                      <a:r>
                        <a:rPr sz="1600" b="1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20" dirty="0">
                          <a:latin typeface="Trebuchet MS"/>
                          <a:cs typeface="Trebuchet MS"/>
                        </a:rPr>
                        <a:t>Exp.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600" spc="-100" dirty="0">
                          <a:latin typeface="Trebuchet MS"/>
                          <a:cs typeface="Trebuchet MS"/>
                        </a:rPr>
                        <a:t>pq(r-</a:t>
                      </a:r>
                      <a:r>
                        <a:rPr sz="1600" spc="-25" dirty="0">
                          <a:latin typeface="Trebuchet MS"/>
                          <a:cs typeface="Trebuchet MS"/>
                        </a:rPr>
                        <a:t>1)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SC(Error)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CM(Error)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b="1" spc="-10" dirty="0">
                          <a:latin typeface="Trebuchet MS"/>
                          <a:cs typeface="Trebuchet MS"/>
                        </a:rPr>
                        <a:t>Total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spc="-105" dirty="0">
                          <a:latin typeface="Trebuchet MS"/>
                          <a:cs typeface="Trebuchet MS"/>
                        </a:rPr>
                        <a:t>pqr-</a:t>
                      </a:r>
                      <a:r>
                        <a:rPr sz="1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SC(Total)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728336" y="1490878"/>
            <a:ext cx="4082415" cy="135382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0"/>
              </a:spcBef>
            </a:pPr>
            <a:r>
              <a:rPr sz="2000" spc="-130" dirty="0">
                <a:solidFill>
                  <a:srgbClr val="006FC0"/>
                </a:solidFill>
                <a:latin typeface="Trebuchet MS"/>
                <a:cs typeface="Trebuchet MS"/>
              </a:rPr>
              <a:t>Para</a:t>
            </a:r>
            <a:r>
              <a:rPr sz="2000" spc="-5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spc="-145" dirty="0">
                <a:solidFill>
                  <a:srgbClr val="006FC0"/>
                </a:solidFill>
                <a:latin typeface="Trebuchet MS"/>
                <a:cs typeface="Trebuchet MS"/>
              </a:rPr>
              <a:t>el</a:t>
            </a:r>
            <a:r>
              <a:rPr sz="2000" spc="-3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006FC0"/>
                </a:solidFill>
                <a:latin typeface="Trebuchet MS"/>
                <a:cs typeface="Trebuchet MS"/>
              </a:rPr>
              <a:t>efecto</a:t>
            </a:r>
            <a:r>
              <a:rPr sz="2000" spc="-5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Trebuchet MS"/>
                <a:cs typeface="Trebuchet MS"/>
              </a:rPr>
              <a:t>Bai:</a:t>
            </a:r>
            <a:endParaRPr sz="2000">
              <a:latin typeface="Trebuchet MS"/>
              <a:cs typeface="Trebuchet MS"/>
            </a:endParaRPr>
          </a:p>
          <a:p>
            <a:pPr marL="142240">
              <a:lnSpc>
                <a:spcPct val="100000"/>
              </a:lnSpc>
              <a:spcBef>
                <a:spcPts val="1100"/>
              </a:spcBef>
            </a:pPr>
            <a:r>
              <a:rPr sz="2000" i="1" spc="55" dirty="0">
                <a:latin typeface="Times New Roman"/>
                <a:cs typeface="Times New Roman"/>
              </a:rPr>
              <a:t>H</a:t>
            </a:r>
            <a:r>
              <a:rPr sz="1725" spc="82" baseline="-24154" dirty="0">
                <a:latin typeface="Times New Roman"/>
                <a:cs typeface="Times New Roman"/>
              </a:rPr>
              <a:t>0</a:t>
            </a:r>
            <a:r>
              <a:rPr sz="1725" spc="307" baseline="-241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150" spc="-254" dirty="0">
                <a:latin typeface="Symbol"/>
                <a:cs typeface="Symbol"/>
              </a:rPr>
              <a:t></a:t>
            </a:r>
            <a:r>
              <a:rPr sz="1725" i="1" spc="-382" baseline="-24154" dirty="0">
                <a:latin typeface="Times New Roman"/>
                <a:cs typeface="Times New Roman"/>
              </a:rPr>
              <a:t>i</a:t>
            </a:r>
            <a:r>
              <a:rPr sz="1725" spc="-382" baseline="-24154" dirty="0">
                <a:latin typeface="Times New Roman"/>
                <a:cs typeface="Times New Roman"/>
              </a:rPr>
              <a:t>1</a:t>
            </a:r>
            <a:r>
              <a:rPr sz="1725" spc="434" baseline="-2415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Symbol"/>
                <a:cs typeface="Symbol"/>
              </a:rPr>
              <a:t>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150" spc="-450" dirty="0">
                <a:latin typeface="Symbol"/>
                <a:cs typeface="Symbol"/>
              </a:rPr>
              <a:t></a:t>
            </a:r>
            <a:r>
              <a:rPr sz="1725" i="1" spc="-675" baseline="-24154" dirty="0">
                <a:latin typeface="Times New Roman"/>
                <a:cs typeface="Times New Roman"/>
              </a:rPr>
              <a:t>i</a:t>
            </a:r>
            <a:r>
              <a:rPr sz="1725" i="1" spc="-247" baseline="-24154" dirty="0">
                <a:latin typeface="Times New Roman"/>
                <a:cs typeface="Times New Roman"/>
              </a:rPr>
              <a:t> </a:t>
            </a:r>
            <a:r>
              <a:rPr sz="1725" baseline="-24154" dirty="0">
                <a:latin typeface="Times New Roman"/>
                <a:cs typeface="Times New Roman"/>
              </a:rPr>
              <a:t>2</a:t>
            </a:r>
            <a:r>
              <a:rPr sz="1725" spc="555" baseline="-2415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Symbol"/>
                <a:cs typeface="Symbol"/>
              </a:rPr>
              <a:t>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...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Symbol"/>
                <a:cs typeface="Symbol"/>
              </a:rPr>
              <a:t>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150" spc="-285" dirty="0">
                <a:latin typeface="Symbol"/>
                <a:cs typeface="Symbol"/>
              </a:rPr>
              <a:t></a:t>
            </a:r>
            <a:r>
              <a:rPr sz="1725" i="1" spc="-427" baseline="-24154" dirty="0">
                <a:latin typeface="Times New Roman"/>
                <a:cs typeface="Times New Roman"/>
              </a:rPr>
              <a:t>iq</a:t>
            </a:r>
            <a:endParaRPr sz="1725" baseline="-24154">
              <a:latin typeface="Times New Roman"/>
              <a:cs typeface="Times New Roman"/>
            </a:endParaRPr>
          </a:p>
          <a:p>
            <a:pPr marL="142240">
              <a:lnSpc>
                <a:spcPct val="100000"/>
              </a:lnSpc>
              <a:spcBef>
                <a:spcPts val="760"/>
              </a:spcBef>
              <a:tabLst>
                <a:tab pos="2606675" algn="l"/>
                <a:tab pos="2876550" algn="l"/>
              </a:tabLst>
            </a:pPr>
            <a:r>
              <a:rPr sz="2000" i="1" dirty="0">
                <a:latin typeface="Times New Roman"/>
                <a:cs typeface="Times New Roman"/>
              </a:rPr>
              <a:t>H</a:t>
            </a:r>
            <a:r>
              <a:rPr sz="1725" baseline="-24154" dirty="0">
                <a:latin typeface="Times New Roman"/>
                <a:cs typeface="Times New Roman"/>
              </a:rPr>
              <a:t>1</a:t>
            </a:r>
            <a:r>
              <a:rPr sz="1725" spc="187" baseline="-241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menos </a:t>
            </a:r>
            <a:r>
              <a:rPr sz="2000" spc="-10" dirty="0">
                <a:latin typeface="Times New Roman"/>
                <a:cs typeface="Times New Roman"/>
              </a:rPr>
              <a:t>un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150" spc="-265" dirty="0">
                <a:latin typeface="Symbol"/>
                <a:cs typeface="Symbol"/>
              </a:rPr>
              <a:t></a:t>
            </a:r>
            <a:r>
              <a:rPr sz="1725" i="1" spc="-397" baseline="-24154" dirty="0">
                <a:latin typeface="Times New Roman"/>
                <a:cs typeface="Times New Roman"/>
              </a:rPr>
              <a:t>ij</a:t>
            </a:r>
            <a:r>
              <a:rPr sz="1725" i="1" spc="165" baseline="-24154" dirty="0">
                <a:latin typeface="Times New Roman"/>
                <a:cs typeface="Times New Roman"/>
              </a:rPr>
              <a:t>  </a:t>
            </a:r>
            <a:r>
              <a:rPr sz="2000" spc="-25" dirty="0">
                <a:latin typeface="Times New Roman"/>
                <a:cs typeface="Times New Roman"/>
              </a:rPr>
              <a:t>es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Symbol"/>
                <a:cs typeface="Symbol"/>
              </a:rPr>
              <a:t>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Symbol"/>
                <a:cs typeface="Symbol"/>
              </a:rPr>
              <a:t></a:t>
            </a:r>
            <a:r>
              <a:rPr sz="2000" i="1" spc="-10" dirty="0">
                <a:latin typeface="Times New Roman"/>
                <a:cs typeface="Times New Roman"/>
              </a:rPr>
              <a:t>j</a:t>
            </a:r>
            <a:r>
              <a:rPr sz="2000" spc="-10" dirty="0">
                <a:latin typeface="Times New Roman"/>
                <a:cs typeface="Times New Roman"/>
              </a:rPr>
              <a:t>=1,2,...,q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1561</Words>
  <Application>Microsoft Office PowerPoint</Application>
  <PresentationFormat>Presentación en pantalla (4:3)</PresentationFormat>
  <Paragraphs>280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Calibri</vt:lpstr>
      <vt:lpstr>Cambria</vt:lpstr>
      <vt:lpstr>Cambria Math</vt:lpstr>
      <vt:lpstr>Microsoft Sans Serif</vt:lpstr>
      <vt:lpstr>Symbol</vt:lpstr>
      <vt:lpstr>Times New Roman</vt:lpstr>
      <vt:lpstr>Trebuchet MS</vt:lpstr>
      <vt:lpstr>Office Theme</vt:lpstr>
      <vt:lpstr>Presentación de PowerPoint</vt:lpstr>
      <vt:lpstr>OBJETIVOS</vt:lpstr>
      <vt:lpstr>INTRODUCCIÓN</vt:lpstr>
      <vt:lpstr>VENTAJAS Y DESVENTAJAS</vt:lpstr>
      <vt:lpstr>TIPOS DE EFECTOS</vt:lpstr>
      <vt:lpstr>MODELO ADITIVO LINEAL</vt:lpstr>
      <vt:lpstr>PRUEBAS DE HIPÓTESIS</vt:lpstr>
      <vt:lpstr>ANÁLISIS DE VARIANZA (ANVA)</vt:lpstr>
      <vt:lpstr>ANVA DE EFECTOS SIMPLES</vt:lpstr>
      <vt:lpstr>Pruebas de comparación</vt:lpstr>
      <vt:lpstr>APLICACIÓN II</vt:lpstr>
      <vt:lpstr>APLICACIÓN II</vt:lpstr>
      <vt:lpstr>APLICACIÓN II</vt:lpstr>
      <vt:lpstr>APLICACIÓN II</vt:lpstr>
      <vt:lpstr>APLICACIÓN II</vt:lpstr>
      <vt:lpstr>APLICACIÓN II</vt:lpstr>
      <vt:lpstr>APLICACIÓN II</vt:lpstr>
      <vt:lpstr>APLICACIÓN II</vt:lpstr>
      <vt:lpstr>APLICACIÓN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MUESTREO I</dc:title>
  <dc:creator>Alumno</dc:creator>
  <cp:lastModifiedBy>JARA ESPINOZA RODRIGO</cp:lastModifiedBy>
  <cp:revision>10</cp:revision>
  <dcterms:created xsi:type="dcterms:W3CDTF">2023-11-24T18:50:36Z</dcterms:created>
  <dcterms:modified xsi:type="dcterms:W3CDTF">2024-07-08T04:46:05Z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2023-11-24T00:00:00Z</vt:filetime>
  </property>
  <property fmtid="{D5CDD505-2E9C-101B-9397-08002B2CF9AE}" pid="5" name="Producer">
    <vt:lpwstr>Microsoft® PowerPoint® 2016</vt:lpwstr>
  </property>
</Properties>
</file>