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5bfaff57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5bfaff57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5bfaff57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5bfaff57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5bfaff57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5bfaff57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5bfaff57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5bfaff57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fc182e7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fc182e7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5bfaff57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5bfaff57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5bfaff57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5bfaff57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jeffgallini/college-football-team-stats-201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An Analysis of Winning in College Football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Joey Rheaume, Rodrigo Lara, Samuel Zhang, Steven Orbain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Main question</a:t>
            </a:r>
            <a:endParaRPr/>
          </a:p>
          <a:p>
            <a:pPr indent="-317500" lvl="1" marL="914400" rtl="0" algn="l">
              <a:spcBef>
                <a:spcPts val="0"/>
              </a:spcBef>
              <a:spcAft>
                <a:spcPts val="0"/>
              </a:spcAft>
              <a:buSzPts val="1400"/>
              <a:buChar char="○"/>
            </a:pPr>
            <a:r>
              <a:rPr lang="en"/>
              <a:t>What aspects of a team are most important in winning college football games?</a:t>
            </a:r>
            <a:endParaRPr/>
          </a:p>
          <a:p>
            <a:pPr indent="-342900" lvl="0" marL="457200" rtl="0" algn="l">
              <a:spcBef>
                <a:spcPts val="0"/>
              </a:spcBef>
              <a:spcAft>
                <a:spcPts val="0"/>
              </a:spcAft>
              <a:buSzPts val="1800"/>
              <a:buChar char="●"/>
            </a:pPr>
            <a:r>
              <a:rPr lang="en"/>
              <a:t>Goal</a:t>
            </a:r>
            <a:endParaRPr/>
          </a:p>
          <a:p>
            <a:pPr indent="-317500" lvl="1" marL="914400" rtl="0" algn="l">
              <a:spcBef>
                <a:spcPts val="0"/>
              </a:spcBef>
              <a:spcAft>
                <a:spcPts val="0"/>
              </a:spcAft>
              <a:buSzPts val="1400"/>
              <a:buChar char="○"/>
            </a:pPr>
            <a:r>
              <a:rPr lang="en"/>
              <a:t>Observe the numerous range of statistics to determine which ones are most important to winning games and to qualitatively determine what aspect of football (offense, defense, special teams, etc.) mattered most</a:t>
            </a:r>
            <a:endParaRPr/>
          </a:p>
          <a:p>
            <a:pPr indent="-342900" lvl="0" marL="457200" rtl="0" algn="l">
              <a:spcBef>
                <a:spcPts val="0"/>
              </a:spcBef>
              <a:spcAft>
                <a:spcPts val="0"/>
              </a:spcAft>
              <a:buSzPts val="1800"/>
              <a:buChar char="●"/>
            </a:pPr>
            <a:r>
              <a:rPr lang="en"/>
              <a:t>Procedure</a:t>
            </a:r>
            <a:endParaRPr/>
          </a:p>
          <a:p>
            <a:pPr indent="-317500" lvl="1" marL="914400" rtl="0" algn="l">
              <a:spcBef>
                <a:spcPts val="0"/>
              </a:spcBef>
              <a:spcAft>
                <a:spcPts val="0"/>
              </a:spcAft>
              <a:buSzPts val="1400"/>
              <a:buChar char="○"/>
            </a:pPr>
            <a:r>
              <a:rPr lang="en"/>
              <a:t>Observe statistics based on different aspects</a:t>
            </a:r>
            <a:endParaRPr/>
          </a:p>
          <a:p>
            <a:pPr indent="-317500" lvl="2" marL="1371600" rtl="0" algn="l">
              <a:spcBef>
                <a:spcPts val="0"/>
              </a:spcBef>
              <a:spcAft>
                <a:spcPts val="0"/>
              </a:spcAft>
              <a:buSzPts val="1400"/>
              <a:buChar char="■"/>
            </a:pPr>
            <a:r>
              <a:rPr lang="en"/>
              <a:t>Create plots and models</a:t>
            </a:r>
            <a:endParaRPr/>
          </a:p>
          <a:p>
            <a:pPr indent="-317500" lvl="1" marL="914400" rtl="0" algn="l">
              <a:spcBef>
                <a:spcPts val="0"/>
              </a:spcBef>
              <a:spcAft>
                <a:spcPts val="0"/>
              </a:spcAft>
              <a:buSzPts val="1400"/>
              <a:buChar char="○"/>
            </a:pPr>
            <a:r>
              <a:rPr lang="en"/>
              <a:t>Qualitatively interpret illustrations and models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(Offense)</a:t>
            </a:r>
            <a:endParaRPr/>
          </a:p>
        </p:txBody>
      </p:sp>
      <p:sp>
        <p:nvSpPr>
          <p:cNvPr id="67" name="Google Shape;67;p15"/>
          <p:cNvSpPr txBox="1"/>
          <p:nvPr>
            <p:ph idx="1" type="body"/>
          </p:nvPr>
        </p:nvSpPr>
        <p:spPr>
          <a:xfrm>
            <a:off x="311700" y="1152475"/>
            <a:ext cx="4260300" cy="382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Top plot</a:t>
            </a:r>
            <a:endParaRPr/>
          </a:p>
          <a:p>
            <a:pPr indent="-317500" lvl="1" marL="914400" rtl="0" algn="l">
              <a:spcBef>
                <a:spcPts val="0"/>
              </a:spcBef>
              <a:spcAft>
                <a:spcPts val="0"/>
              </a:spcAft>
              <a:buSzPts val="1400"/>
              <a:buChar char="○"/>
            </a:pPr>
            <a:r>
              <a:rPr lang="en"/>
              <a:t>Purple dots represent each team, blue line represents the best-fit</a:t>
            </a:r>
            <a:endParaRPr/>
          </a:p>
          <a:p>
            <a:pPr indent="-317500" lvl="1" marL="914400" rtl="0" algn="l">
              <a:spcBef>
                <a:spcPts val="0"/>
              </a:spcBef>
              <a:spcAft>
                <a:spcPts val="0"/>
              </a:spcAft>
              <a:buSzPts val="1400"/>
              <a:buChar char="○"/>
            </a:pPr>
            <a:r>
              <a:rPr lang="en"/>
              <a:t>Showcases a strong linear relationship between the offensive rank and wins</a:t>
            </a:r>
            <a:endParaRPr/>
          </a:p>
          <a:p>
            <a:pPr indent="-342900" lvl="0" marL="457200" rtl="0" algn="l">
              <a:spcBef>
                <a:spcPts val="0"/>
              </a:spcBef>
              <a:spcAft>
                <a:spcPts val="0"/>
              </a:spcAft>
              <a:buSzPts val="1800"/>
              <a:buChar char="●"/>
            </a:pPr>
            <a:r>
              <a:rPr lang="en"/>
              <a:t>Bottom plot</a:t>
            </a:r>
            <a:endParaRPr/>
          </a:p>
          <a:p>
            <a:pPr indent="-317500" lvl="1" marL="914400" rtl="0" algn="l">
              <a:spcBef>
                <a:spcPts val="0"/>
              </a:spcBef>
              <a:spcAft>
                <a:spcPts val="0"/>
              </a:spcAft>
              <a:buSzPts val="1400"/>
              <a:buChar char="○"/>
            </a:pPr>
            <a:r>
              <a:rPr lang="en"/>
              <a:t>Residuals of regression model</a:t>
            </a:r>
            <a:endParaRPr/>
          </a:p>
          <a:p>
            <a:pPr indent="-317500" lvl="1" marL="914400" rtl="0" algn="l">
              <a:spcBef>
                <a:spcPts val="0"/>
              </a:spcBef>
              <a:spcAft>
                <a:spcPts val="0"/>
              </a:spcAft>
              <a:buSzPts val="1400"/>
              <a:buChar char="○"/>
            </a:pPr>
            <a:r>
              <a:rPr lang="en"/>
              <a:t>Equal dispersion above and below line proves appropriate model for data</a:t>
            </a:r>
            <a:endParaRPr/>
          </a:p>
          <a:p>
            <a:pPr indent="-317500" lvl="1" marL="914400" rtl="0" algn="l">
              <a:spcBef>
                <a:spcPts val="0"/>
              </a:spcBef>
              <a:spcAft>
                <a:spcPts val="0"/>
              </a:spcAft>
              <a:buSzPts val="1400"/>
              <a:buChar char="○"/>
            </a:pPr>
            <a:r>
              <a:rPr lang="en"/>
              <a:t>Based on offensive yards, TDs, rank, plays, first downs, scoring rank, &amp; turnover margin</a:t>
            </a:r>
            <a:endParaRPr/>
          </a:p>
          <a:p>
            <a:pPr indent="-317500" lvl="1" marL="914400" rtl="0" algn="l">
              <a:spcBef>
                <a:spcPts val="0"/>
              </a:spcBef>
              <a:spcAft>
                <a:spcPts val="0"/>
              </a:spcAft>
              <a:buSzPts val="1400"/>
              <a:buChar char="○"/>
            </a:pPr>
            <a:r>
              <a:rPr lang="en"/>
              <a:t>84% adj-R</a:t>
            </a:r>
            <a:r>
              <a:rPr baseline="30000" lang="en"/>
              <a:t>2</a:t>
            </a:r>
            <a:endParaRPr/>
          </a:p>
        </p:txBody>
      </p:sp>
      <p:pic>
        <p:nvPicPr>
          <p:cNvPr id="68" name="Google Shape;68;p15"/>
          <p:cNvPicPr preferRelativeResize="0"/>
          <p:nvPr/>
        </p:nvPicPr>
        <p:blipFill>
          <a:blip r:embed="rId3">
            <a:alphaModFix/>
          </a:blip>
          <a:stretch>
            <a:fillRect/>
          </a:stretch>
        </p:blipFill>
        <p:spPr>
          <a:xfrm>
            <a:off x="4663700" y="2667700"/>
            <a:ext cx="4414200" cy="2418199"/>
          </a:xfrm>
          <a:prstGeom prst="rect">
            <a:avLst/>
          </a:prstGeom>
          <a:noFill/>
          <a:ln>
            <a:noFill/>
          </a:ln>
        </p:spPr>
      </p:pic>
      <p:pic>
        <p:nvPicPr>
          <p:cNvPr id="69" name="Google Shape;69;p15"/>
          <p:cNvPicPr preferRelativeResize="0"/>
          <p:nvPr/>
        </p:nvPicPr>
        <p:blipFill>
          <a:blip r:embed="rId4">
            <a:alphaModFix/>
          </a:blip>
          <a:stretch>
            <a:fillRect/>
          </a:stretch>
        </p:blipFill>
        <p:spPr>
          <a:xfrm>
            <a:off x="4663700" y="105550"/>
            <a:ext cx="4414201" cy="25621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(Defense)</a:t>
            </a:r>
            <a:endParaRPr/>
          </a:p>
        </p:txBody>
      </p:sp>
      <p:sp>
        <p:nvSpPr>
          <p:cNvPr id="75" name="Google Shape;75;p16"/>
          <p:cNvSpPr txBox="1"/>
          <p:nvPr>
            <p:ph idx="1" type="body"/>
          </p:nvPr>
        </p:nvSpPr>
        <p:spPr>
          <a:xfrm>
            <a:off x="0" y="1152475"/>
            <a:ext cx="4314600" cy="20550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400"/>
              <a:t>Clear linear correlation between all plots</a:t>
            </a:r>
            <a:endParaRPr sz="1400"/>
          </a:p>
          <a:p>
            <a:pPr indent="-317500" lvl="0" marL="457200" rtl="0" algn="l">
              <a:spcBef>
                <a:spcPts val="0"/>
              </a:spcBef>
              <a:spcAft>
                <a:spcPts val="0"/>
              </a:spcAft>
              <a:buSzPts val="1400"/>
              <a:buChar char="●"/>
            </a:pPr>
            <a:r>
              <a:rPr lang="en" sz="1400"/>
              <a:t>All graphs are based on rankings so closer to zero the better and farthest right have most wins</a:t>
            </a:r>
            <a:endParaRPr sz="1400"/>
          </a:p>
          <a:p>
            <a:pPr indent="-317500" lvl="0" marL="457200" rtl="0" algn="l">
              <a:spcBef>
                <a:spcPts val="0"/>
              </a:spcBef>
              <a:spcAft>
                <a:spcPts val="0"/>
              </a:spcAft>
              <a:buSzPts val="1400"/>
              <a:buChar char="●"/>
            </a:pPr>
            <a:r>
              <a:rPr lang="en" sz="1400"/>
              <a:t>Not all teams play same level of </a:t>
            </a:r>
            <a:r>
              <a:rPr lang="en" sz="1400"/>
              <a:t>competition</a:t>
            </a:r>
            <a:r>
              <a:rPr lang="en" sz="1400"/>
              <a:t> so leads to not so high r-</a:t>
            </a:r>
            <a:r>
              <a:rPr lang="en" sz="1400"/>
              <a:t>squared</a:t>
            </a:r>
            <a:r>
              <a:rPr lang="en" sz="1400"/>
              <a:t> values but values around 42 are </a:t>
            </a:r>
            <a:r>
              <a:rPr lang="en" sz="1400"/>
              <a:t>significant</a:t>
            </a:r>
            <a:r>
              <a:rPr lang="en" sz="1400"/>
              <a:t> enough to represent a </a:t>
            </a:r>
            <a:r>
              <a:rPr lang="en" sz="1400"/>
              <a:t>correlation in this situation</a:t>
            </a:r>
            <a:endParaRPr sz="1400"/>
          </a:p>
        </p:txBody>
      </p:sp>
      <p:pic>
        <p:nvPicPr>
          <p:cNvPr id="76" name="Google Shape;76;p16"/>
          <p:cNvPicPr preferRelativeResize="0"/>
          <p:nvPr/>
        </p:nvPicPr>
        <p:blipFill>
          <a:blip r:embed="rId3">
            <a:alphaModFix/>
          </a:blip>
          <a:stretch>
            <a:fillRect/>
          </a:stretch>
        </p:blipFill>
        <p:spPr>
          <a:xfrm>
            <a:off x="4314601" y="445024"/>
            <a:ext cx="4731424" cy="2881424"/>
          </a:xfrm>
          <a:prstGeom prst="rect">
            <a:avLst/>
          </a:prstGeom>
          <a:noFill/>
          <a:ln>
            <a:noFill/>
          </a:ln>
        </p:spPr>
      </p:pic>
      <p:sp>
        <p:nvSpPr>
          <p:cNvPr id="77" name="Google Shape;77;p16"/>
          <p:cNvSpPr txBox="1"/>
          <p:nvPr/>
        </p:nvSpPr>
        <p:spPr>
          <a:xfrm>
            <a:off x="4314600" y="3326450"/>
            <a:ext cx="4731300" cy="114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a:solidFill>
                  <a:schemeClr val="lt2"/>
                </a:solidFill>
              </a:rPr>
              <a:t>Plots represent Overall Defensive Ranking (Top Left), Yards Allowed per Game (Top Right) , Pass Defense Rank (Bottom Left) and Rush Defense Rank (Bottom Right) vs the number of wins for a team</a:t>
            </a:r>
            <a:endParaRPr/>
          </a:p>
        </p:txBody>
      </p:sp>
      <p:pic>
        <p:nvPicPr>
          <p:cNvPr id="78" name="Google Shape;78;p16"/>
          <p:cNvPicPr preferRelativeResize="0"/>
          <p:nvPr/>
        </p:nvPicPr>
        <p:blipFill>
          <a:blip r:embed="rId4">
            <a:alphaModFix/>
          </a:blip>
          <a:stretch>
            <a:fillRect/>
          </a:stretch>
        </p:blipFill>
        <p:spPr>
          <a:xfrm>
            <a:off x="486001" y="3342225"/>
            <a:ext cx="3828600" cy="1622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(Special Teams)</a:t>
            </a:r>
            <a:endParaRPr/>
          </a:p>
        </p:txBody>
      </p:sp>
      <p:sp>
        <p:nvSpPr>
          <p:cNvPr id="84" name="Google Shape;84;p17"/>
          <p:cNvSpPr txBox="1"/>
          <p:nvPr>
            <p:ph idx="1" type="body"/>
          </p:nvPr>
        </p:nvSpPr>
        <p:spPr>
          <a:xfrm>
            <a:off x="202425" y="908600"/>
            <a:ext cx="4292400" cy="207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Plot relation between Kickoff Return Rank and Wins.</a:t>
            </a:r>
            <a:endParaRPr/>
          </a:p>
          <a:p>
            <a:pPr indent="-342900" lvl="0" marL="457200" rtl="0" algn="l">
              <a:spcBef>
                <a:spcPts val="0"/>
              </a:spcBef>
              <a:spcAft>
                <a:spcPts val="0"/>
              </a:spcAft>
              <a:buSzPts val="1800"/>
              <a:buChar char="●"/>
            </a:pPr>
            <a:r>
              <a:rPr lang="en"/>
              <a:t>Dots represent each teams.</a:t>
            </a:r>
            <a:endParaRPr/>
          </a:p>
          <a:p>
            <a:pPr indent="-342900" lvl="0" marL="457200" rtl="0" algn="l">
              <a:spcBef>
                <a:spcPts val="0"/>
              </a:spcBef>
              <a:spcAft>
                <a:spcPts val="0"/>
              </a:spcAft>
              <a:buSzPts val="1800"/>
              <a:buChar char="●"/>
            </a:pPr>
            <a:r>
              <a:rPr lang="en"/>
              <a:t>The greater the rank the greater the wins.</a:t>
            </a:r>
            <a:endParaRPr/>
          </a:p>
        </p:txBody>
      </p:sp>
      <p:pic>
        <p:nvPicPr>
          <p:cNvPr id="85" name="Google Shape;85;p17"/>
          <p:cNvPicPr preferRelativeResize="0"/>
          <p:nvPr/>
        </p:nvPicPr>
        <p:blipFill>
          <a:blip r:embed="rId3">
            <a:alphaModFix/>
          </a:blip>
          <a:stretch>
            <a:fillRect/>
          </a:stretch>
        </p:blipFill>
        <p:spPr>
          <a:xfrm>
            <a:off x="4941700" y="833350"/>
            <a:ext cx="3534339" cy="2155075"/>
          </a:xfrm>
          <a:prstGeom prst="rect">
            <a:avLst/>
          </a:prstGeom>
          <a:noFill/>
          <a:ln>
            <a:noFill/>
          </a:ln>
        </p:spPr>
      </p:pic>
      <p:pic>
        <p:nvPicPr>
          <p:cNvPr id="86" name="Google Shape;86;p17"/>
          <p:cNvPicPr preferRelativeResize="0"/>
          <p:nvPr/>
        </p:nvPicPr>
        <p:blipFill>
          <a:blip r:embed="rId4">
            <a:alphaModFix/>
          </a:blip>
          <a:stretch>
            <a:fillRect/>
          </a:stretch>
        </p:blipFill>
        <p:spPr>
          <a:xfrm>
            <a:off x="311700" y="2988425"/>
            <a:ext cx="3402414" cy="2155075"/>
          </a:xfrm>
          <a:prstGeom prst="rect">
            <a:avLst/>
          </a:prstGeom>
          <a:noFill/>
          <a:ln>
            <a:noFill/>
          </a:ln>
        </p:spPr>
      </p:pic>
      <p:sp>
        <p:nvSpPr>
          <p:cNvPr id="87" name="Google Shape;87;p17"/>
          <p:cNvSpPr txBox="1"/>
          <p:nvPr>
            <p:ph idx="1" type="body"/>
          </p:nvPr>
        </p:nvSpPr>
        <p:spPr>
          <a:xfrm>
            <a:off x="4253025" y="2988425"/>
            <a:ext cx="4366800" cy="2155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Boxplot relation between Returned Kickoff Touchdowns and Wins.</a:t>
            </a:r>
            <a:endParaRPr sz="1600"/>
          </a:p>
          <a:p>
            <a:pPr indent="-330200" lvl="0" marL="457200" rtl="0" algn="l">
              <a:spcBef>
                <a:spcPts val="0"/>
              </a:spcBef>
              <a:spcAft>
                <a:spcPts val="0"/>
              </a:spcAft>
              <a:buSzPts val="1600"/>
              <a:buChar char="●"/>
            </a:pPr>
            <a:r>
              <a:rPr lang="en" sz="1600"/>
              <a:t>Surprisingly the team with most wins of the season didn’t make a single RKT</a:t>
            </a:r>
            <a:endParaRPr sz="1600"/>
          </a:p>
          <a:p>
            <a:pPr indent="-330200" lvl="0" marL="457200" rtl="0" algn="l">
              <a:spcBef>
                <a:spcPts val="0"/>
              </a:spcBef>
              <a:spcAft>
                <a:spcPts val="0"/>
              </a:spcAft>
              <a:buSzPts val="1600"/>
              <a:buChar char="●"/>
            </a:pPr>
            <a:r>
              <a:rPr lang="en" sz="1600"/>
              <a:t>Doesn’t have much of an impact on victory probability.</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081400" cy="5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Relationship </a:t>
            </a:r>
            <a:r>
              <a:rPr lang="en" sz="2020"/>
              <a:t>between points scored and wins in each conference</a:t>
            </a:r>
            <a:endParaRPr sz="2020"/>
          </a:p>
        </p:txBody>
      </p:sp>
      <p:sp>
        <p:nvSpPr>
          <p:cNvPr id="93" name="Google Shape;93;p18"/>
          <p:cNvSpPr txBox="1"/>
          <p:nvPr>
            <p:ph idx="1" type="body"/>
          </p:nvPr>
        </p:nvSpPr>
        <p:spPr>
          <a:xfrm>
            <a:off x="311700" y="1152475"/>
            <a:ext cx="38241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Analysis</a:t>
            </a:r>
            <a:r>
              <a:rPr lang="en" sz="1400"/>
              <a:t> through conference perspective.</a:t>
            </a:r>
            <a:endParaRPr sz="1400"/>
          </a:p>
          <a:p>
            <a:pPr indent="-317500" lvl="0" marL="457200" rtl="0" algn="l">
              <a:spcBef>
                <a:spcPts val="0"/>
              </a:spcBef>
              <a:spcAft>
                <a:spcPts val="0"/>
              </a:spcAft>
              <a:buSzPts val="1400"/>
              <a:buChar char="●"/>
            </a:pPr>
            <a:r>
              <a:rPr lang="en" sz="1400"/>
              <a:t>The plots show a positive relationship between total points scored and wins, except conference Mountain West.</a:t>
            </a:r>
            <a:endParaRPr sz="1400"/>
          </a:p>
          <a:p>
            <a:pPr indent="-317500" lvl="0" marL="457200" rtl="0" algn="l">
              <a:spcBef>
                <a:spcPts val="0"/>
              </a:spcBef>
              <a:spcAft>
                <a:spcPts val="0"/>
              </a:spcAft>
              <a:buSzPts val="1400"/>
              <a:buChar char="●"/>
            </a:pPr>
            <a:r>
              <a:rPr lang="en" sz="1400"/>
              <a:t>Especially San Diego State university in Mountain West, they won 10 games out of 13 games by only scored 276 points which is relatively low compared to other teams that also won 10 games.</a:t>
            </a:r>
            <a:endParaRPr sz="1400"/>
          </a:p>
          <a:p>
            <a:pPr indent="0" lvl="0" marL="0" rtl="0" algn="l">
              <a:spcBef>
                <a:spcPts val="1200"/>
              </a:spcBef>
              <a:spcAft>
                <a:spcPts val="1200"/>
              </a:spcAft>
              <a:buNone/>
            </a:pPr>
            <a:r>
              <a:t/>
            </a:r>
            <a:endParaRPr sz="1200"/>
          </a:p>
        </p:txBody>
      </p:sp>
      <p:pic>
        <p:nvPicPr>
          <p:cNvPr id="94" name="Google Shape;94;p18"/>
          <p:cNvPicPr preferRelativeResize="0"/>
          <p:nvPr/>
        </p:nvPicPr>
        <p:blipFill>
          <a:blip r:embed="rId3">
            <a:alphaModFix/>
          </a:blip>
          <a:stretch>
            <a:fillRect/>
          </a:stretch>
        </p:blipFill>
        <p:spPr>
          <a:xfrm>
            <a:off x="4135800" y="1152475"/>
            <a:ext cx="4855798" cy="3686400"/>
          </a:xfrm>
          <a:prstGeom prst="rect">
            <a:avLst/>
          </a:prstGeom>
          <a:noFill/>
          <a:ln>
            <a:noFill/>
          </a:ln>
        </p:spPr>
      </p:pic>
      <p:pic>
        <p:nvPicPr>
          <p:cNvPr id="95" name="Google Shape;95;p18"/>
          <p:cNvPicPr preferRelativeResize="0"/>
          <p:nvPr/>
        </p:nvPicPr>
        <p:blipFill>
          <a:blip r:embed="rId4">
            <a:alphaModFix/>
          </a:blip>
          <a:stretch>
            <a:fillRect/>
          </a:stretch>
        </p:blipFill>
        <p:spPr>
          <a:xfrm>
            <a:off x="1041325" y="3737450"/>
            <a:ext cx="2633851" cy="1101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6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1" name="Google Shape;101;p19"/>
          <p:cNvSpPr txBox="1"/>
          <p:nvPr>
            <p:ph idx="1" type="body"/>
          </p:nvPr>
        </p:nvSpPr>
        <p:spPr>
          <a:xfrm>
            <a:off x="0" y="704125"/>
            <a:ext cx="9144000" cy="41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Which aspect mattered most?</a:t>
            </a:r>
            <a:endParaRPr/>
          </a:p>
          <a:p>
            <a:pPr indent="-317500" lvl="1" marL="914400" rtl="0" algn="l">
              <a:spcBef>
                <a:spcPts val="1200"/>
              </a:spcBef>
              <a:spcAft>
                <a:spcPts val="0"/>
              </a:spcAft>
              <a:buSzPts val="1400"/>
              <a:buChar char="-"/>
            </a:pPr>
            <a:r>
              <a:rPr lang="en"/>
              <a:t>Overall offense and defense performance seems to be the most important aspects to win games, meanwhile, special teams doesn’t seem to have that big of an impact on winning probability.</a:t>
            </a:r>
            <a:endParaRPr/>
          </a:p>
          <a:p>
            <a:pPr indent="0" lvl="0" marL="0" rtl="0" algn="l">
              <a:spcBef>
                <a:spcPts val="1200"/>
              </a:spcBef>
              <a:spcAft>
                <a:spcPts val="0"/>
              </a:spcAft>
              <a:buNone/>
            </a:pPr>
            <a:r>
              <a:rPr lang="en"/>
              <a:t>Which linear models showcased the best correlation with winning?</a:t>
            </a:r>
            <a:endParaRPr/>
          </a:p>
          <a:p>
            <a:pPr indent="-317500" lvl="0" marL="914400" rtl="0" algn="l">
              <a:spcBef>
                <a:spcPts val="1200"/>
              </a:spcBef>
              <a:spcAft>
                <a:spcPts val="0"/>
              </a:spcAft>
              <a:buSzPts val="1400"/>
              <a:buChar char="-"/>
            </a:pPr>
            <a:r>
              <a:rPr lang="en" sz="1400"/>
              <a:t>Offense and defense linear models seem to showcase the best correlation with winning, there must be an equally good balance between them to achieve a victory in games.</a:t>
            </a:r>
            <a:endParaRPr sz="1400"/>
          </a:p>
          <a:p>
            <a:pPr indent="0" lvl="0" marL="0" rtl="0" algn="l">
              <a:spcBef>
                <a:spcPts val="1200"/>
              </a:spcBef>
              <a:spcAft>
                <a:spcPts val="0"/>
              </a:spcAft>
              <a:buNone/>
            </a:pPr>
            <a:r>
              <a:rPr lang="en"/>
              <a:t>Are there any possible improvements to be made?</a:t>
            </a:r>
            <a:endParaRPr/>
          </a:p>
          <a:p>
            <a:pPr indent="-317500" lvl="0" marL="914400" rtl="0" algn="l">
              <a:spcBef>
                <a:spcPts val="1200"/>
              </a:spcBef>
              <a:spcAft>
                <a:spcPts val="0"/>
              </a:spcAft>
              <a:buSzPts val="1400"/>
              <a:buChar char="-"/>
            </a:pPr>
            <a:r>
              <a:rPr lang="en" sz="1400"/>
              <a:t>Plotting techniques are limited and data is limited to one year</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accent5"/>
                </a:solidFill>
                <a:hlinkClick r:id="rId3">
                  <a:extLst>
                    <a:ext uri="{A12FA001-AC4F-418D-AE19-62706E023703}">
                      <ahyp:hlinkClr val="tx"/>
                    </a:ext>
                  </a:extLst>
                </a:hlinkClick>
              </a:rPr>
              <a:t>https://www.kaggle.com/jeffgallini/college-football-team-stats-2019</a:t>
            </a:r>
            <a:endParaRPr>
              <a:solidFill>
                <a:schemeClr val="accent5"/>
              </a:solidFill>
            </a:endParaRPr>
          </a:p>
          <a:p>
            <a:pPr indent="0" lvl="0" marL="0" rtl="0" algn="l">
              <a:spcBef>
                <a:spcPts val="1200"/>
              </a:spcBef>
              <a:spcAft>
                <a:spcPts val="1200"/>
              </a:spcAft>
              <a:buNone/>
            </a:pPr>
            <a:r>
              <a:rPr lang="en"/>
              <a:t>STT 180 Slides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