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Dumondi Condensed Heavy" charset="1" panose="00000000000000000000"/>
      <p:regular r:id="rId18"/>
    </p:embeddedFont>
    <p:embeddedFont>
      <p:font typeface="Dumondi Condensed Bold Italics" charset="1" panose="00000000000000000000"/>
      <p:regular r:id="rId19"/>
    </p:embeddedFont>
    <p:embeddedFont>
      <p:font typeface="Canva Sans Bold" charset="1" panose="020B0803030501040103"/>
      <p:regular r:id="rId20"/>
    </p:embeddedFont>
    <p:embeddedFont>
      <p:font typeface="Dumondi Condensed Bold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svg" Type="http://schemas.openxmlformats.org/officeDocument/2006/relationships/image"/><Relationship Id="rId12" Target="../media/image35.png" Type="http://schemas.openxmlformats.org/officeDocument/2006/relationships/image"/><Relationship Id="rId13" Target="../media/image36.svg" Type="http://schemas.openxmlformats.org/officeDocument/2006/relationships/image"/><Relationship Id="rId14" Target="../media/image37.png" Type="http://schemas.openxmlformats.org/officeDocument/2006/relationships/image"/><Relationship Id="rId15" Target="../media/image38.pn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31.png" Type="http://schemas.openxmlformats.org/officeDocument/2006/relationships/image"/><Relationship Id="rId6" Target="../media/image3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1366" y="2781638"/>
            <a:ext cx="15324175" cy="3340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758"/>
              </a:lnSpc>
              <a:spcBef>
                <a:spcPct val="0"/>
              </a:spcBef>
            </a:pPr>
            <a:r>
              <a:rPr lang="en-US" b="true" sz="23417">
                <a:solidFill>
                  <a:srgbClr val="05061C"/>
                </a:solidFill>
                <a:latin typeface="Dumondi Condensed Heavy"/>
                <a:ea typeface="Dumondi Condensed Heavy"/>
                <a:cs typeface="Dumondi Condensed Heavy"/>
                <a:sym typeface="Dumondi Condensed Heavy"/>
              </a:rPr>
              <a:t>TIENDA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97594" y="5378357"/>
            <a:ext cx="13803692" cy="1559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021"/>
              </a:lnSpc>
              <a:spcBef>
                <a:spcPct val="0"/>
              </a:spcBef>
            </a:pPr>
            <a:r>
              <a:rPr lang="en-US" b="true" sz="10928" i="true">
                <a:solidFill>
                  <a:srgbClr val="05061C"/>
                </a:solidFill>
                <a:latin typeface="Dumondi Condensed Bold Italics"/>
                <a:ea typeface="Dumondi Condensed Bold Italics"/>
                <a:cs typeface="Dumondi Condensed Bold Italics"/>
                <a:sym typeface="Dumondi Condensed Bold Italics"/>
              </a:rPr>
              <a:t>TECNOLÓGICA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37772">
            <a:off x="7983782" y="245268"/>
            <a:ext cx="2320437" cy="1763532"/>
          </a:xfrm>
          <a:custGeom>
            <a:avLst/>
            <a:gdLst/>
            <a:ahLst/>
            <a:cxnLst/>
            <a:rect r="r" b="b" t="t" l="l"/>
            <a:pathLst>
              <a:path h="1763532" w="2320437">
                <a:moveTo>
                  <a:pt x="0" y="0"/>
                </a:moveTo>
                <a:lnTo>
                  <a:pt x="2320436" y="0"/>
                </a:lnTo>
                <a:lnTo>
                  <a:pt x="2320436" y="1763532"/>
                </a:lnTo>
                <a:lnTo>
                  <a:pt x="0" y="1763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248835">
            <a:off x="1590729" y="-877670"/>
            <a:ext cx="3244749" cy="2289023"/>
          </a:xfrm>
          <a:custGeom>
            <a:avLst/>
            <a:gdLst/>
            <a:ahLst/>
            <a:cxnLst/>
            <a:rect r="r" b="b" t="t" l="l"/>
            <a:pathLst>
              <a:path h="2289023" w="3244749">
                <a:moveTo>
                  <a:pt x="0" y="0"/>
                </a:moveTo>
                <a:lnTo>
                  <a:pt x="3244749" y="0"/>
                </a:lnTo>
                <a:lnTo>
                  <a:pt x="3244749" y="2289023"/>
                </a:lnTo>
                <a:lnTo>
                  <a:pt x="0" y="2289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882916">
            <a:off x="15260428" y="-1317761"/>
            <a:ext cx="1873617" cy="2635522"/>
          </a:xfrm>
          <a:custGeom>
            <a:avLst/>
            <a:gdLst/>
            <a:ahLst/>
            <a:cxnLst/>
            <a:rect r="r" b="b" t="t" l="l"/>
            <a:pathLst>
              <a:path h="2635522" w="1873617">
                <a:moveTo>
                  <a:pt x="0" y="0"/>
                </a:moveTo>
                <a:lnTo>
                  <a:pt x="1873617" y="0"/>
                </a:lnTo>
                <a:lnTo>
                  <a:pt x="1873617" y="2635522"/>
                </a:lnTo>
                <a:lnTo>
                  <a:pt x="0" y="26355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869538"/>
            <a:ext cx="1762476" cy="2370078"/>
          </a:xfrm>
          <a:custGeom>
            <a:avLst/>
            <a:gdLst/>
            <a:ahLst/>
            <a:cxnLst/>
            <a:rect r="r" b="b" t="t" l="l"/>
            <a:pathLst>
              <a:path h="2370078" w="1762476">
                <a:moveTo>
                  <a:pt x="0" y="0"/>
                </a:moveTo>
                <a:lnTo>
                  <a:pt x="1762476" y="0"/>
                </a:lnTo>
                <a:lnTo>
                  <a:pt x="1762476" y="2370078"/>
                </a:lnTo>
                <a:lnTo>
                  <a:pt x="0" y="2370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599664">
            <a:off x="4625379" y="-1677477"/>
            <a:ext cx="2604665" cy="3354954"/>
          </a:xfrm>
          <a:custGeom>
            <a:avLst/>
            <a:gdLst/>
            <a:ahLst/>
            <a:cxnLst/>
            <a:rect r="r" b="b" t="t" l="l"/>
            <a:pathLst>
              <a:path h="3354954" w="2604665">
                <a:moveTo>
                  <a:pt x="0" y="0"/>
                </a:moveTo>
                <a:lnTo>
                  <a:pt x="2604665" y="0"/>
                </a:lnTo>
                <a:lnTo>
                  <a:pt x="2604665" y="3354954"/>
                </a:lnTo>
                <a:lnTo>
                  <a:pt x="0" y="33549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323462">
            <a:off x="11864509" y="-1629901"/>
            <a:ext cx="1864849" cy="3195225"/>
          </a:xfrm>
          <a:custGeom>
            <a:avLst/>
            <a:gdLst/>
            <a:ahLst/>
            <a:cxnLst/>
            <a:rect r="r" b="b" t="t" l="l"/>
            <a:pathLst>
              <a:path h="3195225" w="1864849">
                <a:moveTo>
                  <a:pt x="0" y="0"/>
                </a:moveTo>
                <a:lnTo>
                  <a:pt x="1864849" y="0"/>
                </a:lnTo>
                <a:lnTo>
                  <a:pt x="1864849" y="3195225"/>
                </a:lnTo>
                <a:lnTo>
                  <a:pt x="0" y="31952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891562">
            <a:off x="171874" y="3673643"/>
            <a:ext cx="1713652" cy="3261275"/>
          </a:xfrm>
          <a:custGeom>
            <a:avLst/>
            <a:gdLst/>
            <a:ahLst/>
            <a:cxnLst/>
            <a:rect r="r" b="b" t="t" l="l"/>
            <a:pathLst>
              <a:path h="3261275" w="1713652">
                <a:moveTo>
                  <a:pt x="0" y="0"/>
                </a:moveTo>
                <a:lnTo>
                  <a:pt x="1713652" y="0"/>
                </a:lnTo>
                <a:lnTo>
                  <a:pt x="1713652" y="3261275"/>
                </a:lnTo>
                <a:lnTo>
                  <a:pt x="0" y="32612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767621">
            <a:off x="5979882" y="8712120"/>
            <a:ext cx="1348960" cy="1443440"/>
          </a:xfrm>
          <a:custGeom>
            <a:avLst/>
            <a:gdLst/>
            <a:ahLst/>
            <a:cxnLst/>
            <a:rect r="r" b="b" t="t" l="l"/>
            <a:pathLst>
              <a:path h="1443440" w="1348960">
                <a:moveTo>
                  <a:pt x="0" y="0"/>
                </a:moveTo>
                <a:lnTo>
                  <a:pt x="1348960" y="0"/>
                </a:lnTo>
                <a:lnTo>
                  <a:pt x="1348960" y="1443440"/>
                </a:lnTo>
                <a:lnTo>
                  <a:pt x="0" y="144344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087336" y="8002683"/>
            <a:ext cx="3936411" cy="2555088"/>
          </a:xfrm>
          <a:custGeom>
            <a:avLst/>
            <a:gdLst/>
            <a:ahLst/>
            <a:cxnLst/>
            <a:rect r="r" b="b" t="t" l="l"/>
            <a:pathLst>
              <a:path h="2555088" w="3936411">
                <a:moveTo>
                  <a:pt x="0" y="0"/>
                </a:moveTo>
                <a:lnTo>
                  <a:pt x="3936410" y="0"/>
                </a:lnTo>
                <a:lnTo>
                  <a:pt x="3936410" y="2555088"/>
                </a:lnTo>
                <a:lnTo>
                  <a:pt x="0" y="255508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426402">
            <a:off x="-894040" y="7794813"/>
            <a:ext cx="2888339" cy="2594254"/>
          </a:xfrm>
          <a:custGeom>
            <a:avLst/>
            <a:gdLst/>
            <a:ahLst/>
            <a:cxnLst/>
            <a:rect r="r" b="b" t="t" l="l"/>
            <a:pathLst>
              <a:path h="2594254" w="2888339">
                <a:moveTo>
                  <a:pt x="0" y="0"/>
                </a:moveTo>
                <a:lnTo>
                  <a:pt x="2888339" y="0"/>
                </a:lnTo>
                <a:lnTo>
                  <a:pt x="2888339" y="2594254"/>
                </a:lnTo>
                <a:lnTo>
                  <a:pt x="0" y="259425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043741">
            <a:off x="8329315" y="8650200"/>
            <a:ext cx="3360285" cy="2413296"/>
          </a:xfrm>
          <a:custGeom>
            <a:avLst/>
            <a:gdLst/>
            <a:ahLst/>
            <a:cxnLst/>
            <a:rect r="r" b="b" t="t" l="l"/>
            <a:pathLst>
              <a:path h="2413296" w="3360285">
                <a:moveTo>
                  <a:pt x="0" y="0"/>
                </a:moveTo>
                <a:lnTo>
                  <a:pt x="3360285" y="0"/>
                </a:lnTo>
                <a:lnTo>
                  <a:pt x="3360285" y="2413295"/>
                </a:lnTo>
                <a:lnTo>
                  <a:pt x="0" y="241329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929103">
            <a:off x="2472369" y="8651978"/>
            <a:ext cx="2527838" cy="2068231"/>
          </a:xfrm>
          <a:custGeom>
            <a:avLst/>
            <a:gdLst/>
            <a:ahLst/>
            <a:cxnLst/>
            <a:rect r="r" b="b" t="t" l="l"/>
            <a:pathLst>
              <a:path h="2068231" w="2527838">
                <a:moveTo>
                  <a:pt x="0" y="0"/>
                </a:moveTo>
                <a:lnTo>
                  <a:pt x="2527839" y="0"/>
                </a:lnTo>
                <a:lnTo>
                  <a:pt x="2527839" y="2068231"/>
                </a:lnTo>
                <a:lnTo>
                  <a:pt x="0" y="206823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560577" y="8352066"/>
            <a:ext cx="1762476" cy="2370078"/>
          </a:xfrm>
          <a:custGeom>
            <a:avLst/>
            <a:gdLst/>
            <a:ahLst/>
            <a:cxnLst/>
            <a:rect r="r" b="b" t="t" l="l"/>
            <a:pathLst>
              <a:path h="2370078" w="1762476">
                <a:moveTo>
                  <a:pt x="0" y="0"/>
                </a:moveTo>
                <a:lnTo>
                  <a:pt x="1762476" y="0"/>
                </a:lnTo>
                <a:lnTo>
                  <a:pt x="1762476" y="2370078"/>
                </a:lnTo>
                <a:lnTo>
                  <a:pt x="0" y="2370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-807361">
            <a:off x="16553163" y="3512862"/>
            <a:ext cx="1713652" cy="3261275"/>
          </a:xfrm>
          <a:custGeom>
            <a:avLst/>
            <a:gdLst/>
            <a:ahLst/>
            <a:cxnLst/>
            <a:rect r="r" b="b" t="t" l="l"/>
            <a:pathLst>
              <a:path h="3261275" w="1713652">
                <a:moveTo>
                  <a:pt x="1713652" y="0"/>
                </a:moveTo>
                <a:lnTo>
                  <a:pt x="0" y="0"/>
                </a:lnTo>
                <a:lnTo>
                  <a:pt x="0" y="3261276"/>
                </a:lnTo>
                <a:lnTo>
                  <a:pt x="1713652" y="3261276"/>
                </a:lnTo>
                <a:lnTo>
                  <a:pt x="1713652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426360" y="6855232"/>
            <a:ext cx="9546159" cy="388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00"/>
              </a:lnSpc>
            </a:pPr>
            <a:r>
              <a:rPr lang="en-US" b="true" sz="2406">
                <a:solidFill>
                  <a:srgbClr val="FBFEF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Por Rodrigo Moreno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-1217368">
            <a:off x="-981827" y="973876"/>
            <a:ext cx="2689340" cy="1789633"/>
          </a:xfrm>
          <a:custGeom>
            <a:avLst/>
            <a:gdLst/>
            <a:ahLst/>
            <a:cxnLst/>
            <a:rect r="r" b="b" t="t" l="l"/>
            <a:pathLst>
              <a:path h="1789633" w="2689340">
                <a:moveTo>
                  <a:pt x="0" y="0"/>
                </a:moveTo>
                <a:lnTo>
                  <a:pt x="2689340" y="0"/>
                </a:lnTo>
                <a:lnTo>
                  <a:pt x="2689340" y="1789634"/>
                </a:lnTo>
                <a:lnTo>
                  <a:pt x="0" y="1789634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2814186"/>
            <a:ext cx="8828222" cy="4658628"/>
          </a:xfrm>
          <a:custGeom>
            <a:avLst/>
            <a:gdLst/>
            <a:ahLst/>
            <a:cxnLst/>
            <a:rect r="r" b="b" t="t" l="l"/>
            <a:pathLst>
              <a:path h="4658628" w="8828222">
                <a:moveTo>
                  <a:pt x="0" y="0"/>
                </a:moveTo>
                <a:lnTo>
                  <a:pt x="8828222" y="0"/>
                </a:lnTo>
                <a:lnTo>
                  <a:pt x="8828222" y="4658628"/>
                </a:lnTo>
                <a:lnTo>
                  <a:pt x="0" y="46586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" r="0" b="-33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0407" y="3234819"/>
            <a:ext cx="8205547" cy="3769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3193" indent="-211596" lvl="1">
              <a:lnSpc>
                <a:spcPts val="2744"/>
              </a:lnSpc>
              <a:buFont typeface="Arial"/>
              <a:buChar char="•"/>
            </a:pPr>
            <a:r>
              <a:rPr lang="en-US" b="true" sz="1960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 clase Json vuelca los datos contenidos en el fichero tienda.json en la BBDD através de la clase Conexion</a:t>
            </a:r>
          </a:p>
          <a:p>
            <a:pPr algn="l">
              <a:lnSpc>
                <a:spcPts val="2744"/>
              </a:lnSpc>
            </a:pPr>
          </a:p>
          <a:p>
            <a:pPr algn="l" marL="423193" indent="-211596" lvl="1">
              <a:lnSpc>
                <a:spcPts val="2744"/>
              </a:lnSpc>
              <a:buFont typeface="Arial"/>
              <a:buChar char="•"/>
            </a:pPr>
            <a:r>
              <a:rPr lang="en-US" b="true" sz="1960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Esta clase Conexion servirá para obtener comunicación con mysql en cada lugar del programa cuando se necesite</a:t>
            </a:r>
          </a:p>
          <a:p>
            <a:pPr algn="l">
              <a:lnSpc>
                <a:spcPts val="2744"/>
              </a:lnSpc>
            </a:pPr>
          </a:p>
          <a:p>
            <a:pPr algn="l" marL="423193" indent="-211596" lvl="1">
              <a:lnSpc>
                <a:spcPts val="2744"/>
              </a:lnSpc>
              <a:buFont typeface="Arial"/>
              <a:buChar char="•"/>
            </a:pPr>
            <a:r>
              <a:rPr lang="en-US" b="true" sz="1960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Muestra tambien la relacion entre los JFrames que contiene mi programa</a:t>
            </a:r>
          </a:p>
          <a:p>
            <a:pPr algn="l">
              <a:lnSpc>
                <a:spcPts val="2744"/>
              </a:lnSpc>
            </a:pPr>
          </a:p>
          <a:p>
            <a:pPr algn="l" marL="423193" indent="-211596" lvl="1">
              <a:lnSpc>
                <a:spcPts val="2744"/>
              </a:lnSpc>
              <a:buFont typeface="Arial"/>
              <a:buChar char="•"/>
            </a:pPr>
            <a:r>
              <a:rPr lang="en-US" b="true" sz="1960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Así como la relacion que tiene la clase producto con los JFrame donde se muestran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0407" y="257175"/>
            <a:ext cx="7148856" cy="1653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45"/>
              </a:lnSpc>
            </a:pPr>
            <a:r>
              <a:rPr lang="en-US" sz="12570" b="true">
                <a:solidFill>
                  <a:srgbClr val="05061C"/>
                </a:solidFill>
                <a:latin typeface="Dumondi Condensed Bold"/>
                <a:ea typeface="Dumondi Condensed Bold"/>
                <a:cs typeface="Dumondi Condensed Bold"/>
                <a:sym typeface="Dumondi Condensed Bold"/>
              </a:rPr>
              <a:t>Java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1753876"/>
            <a:ext cx="7341898" cy="6779247"/>
          </a:xfrm>
          <a:custGeom>
            <a:avLst/>
            <a:gdLst/>
            <a:ahLst/>
            <a:cxnLst/>
            <a:rect r="r" b="b" t="t" l="l"/>
            <a:pathLst>
              <a:path h="6779247" w="7341898">
                <a:moveTo>
                  <a:pt x="0" y="0"/>
                </a:moveTo>
                <a:lnTo>
                  <a:pt x="7341898" y="0"/>
                </a:lnTo>
                <a:lnTo>
                  <a:pt x="7341898" y="6779248"/>
                </a:lnTo>
                <a:lnTo>
                  <a:pt x="0" y="6779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0407" y="1863072"/>
            <a:ext cx="7148856" cy="3083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3193" indent="-211596" lvl="1">
              <a:lnSpc>
                <a:spcPts val="2744"/>
              </a:lnSpc>
              <a:buFont typeface="Arial"/>
              <a:buChar char="•"/>
            </a:pPr>
            <a:r>
              <a:rPr lang="en-US" b="true" sz="1960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1960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Esta clase almacena los datos requeridos para conectarse a una BBDD.</a:t>
            </a:r>
          </a:p>
          <a:p>
            <a:pPr algn="l">
              <a:lnSpc>
                <a:spcPts val="2744"/>
              </a:lnSpc>
            </a:pPr>
          </a:p>
          <a:p>
            <a:pPr algn="l" marL="423193" indent="-211596" lvl="1">
              <a:lnSpc>
                <a:spcPts val="2744"/>
              </a:lnSpc>
              <a:buFont typeface="Arial"/>
              <a:buChar char="•"/>
            </a:pPr>
            <a:r>
              <a:rPr lang="en-US" b="true" sz="1960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Implementa AutoCloseable </a:t>
            </a:r>
            <a:r>
              <a:rPr lang="en-US" b="true" sz="1960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para aprovechar los cierres automáticos gestionados por un try-with-resources</a:t>
            </a:r>
          </a:p>
          <a:p>
            <a:pPr algn="l">
              <a:lnSpc>
                <a:spcPts val="2744"/>
              </a:lnSpc>
            </a:pPr>
          </a:p>
          <a:p>
            <a:pPr algn="l" marL="423193" indent="-211596" lvl="1">
              <a:lnSpc>
                <a:spcPts val="2744"/>
              </a:lnSpc>
              <a:buFont typeface="Arial"/>
              <a:buChar char="•"/>
            </a:pPr>
            <a:r>
              <a:rPr lang="en-US" b="true" sz="1960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Todo esto gracias al driverJDBC</a:t>
            </a:r>
          </a:p>
          <a:p>
            <a:pPr algn="l">
              <a:lnSpc>
                <a:spcPts val="2744"/>
              </a:lnSpc>
            </a:pPr>
          </a:p>
          <a:p>
            <a:pPr algn="l">
              <a:lnSpc>
                <a:spcPts val="2744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20407" y="257175"/>
            <a:ext cx="7148856" cy="1653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45"/>
              </a:lnSpc>
            </a:pPr>
            <a:r>
              <a:rPr lang="en-US" sz="12570" b="true">
                <a:solidFill>
                  <a:srgbClr val="05061C"/>
                </a:solidFill>
                <a:latin typeface="Dumondi Condensed Bold"/>
                <a:ea typeface="Dumondi Condensed Bold"/>
                <a:cs typeface="Dumondi Condensed Bold"/>
                <a:sym typeface="Dumondi Condensed Bold"/>
              </a:rPr>
              <a:t>Conexion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364451">
            <a:off x="-565144" y="7803847"/>
            <a:ext cx="4235526" cy="2818550"/>
          </a:xfrm>
          <a:custGeom>
            <a:avLst/>
            <a:gdLst/>
            <a:ahLst/>
            <a:cxnLst/>
            <a:rect r="r" b="b" t="t" l="l"/>
            <a:pathLst>
              <a:path h="2818550" w="4235526">
                <a:moveTo>
                  <a:pt x="0" y="0"/>
                </a:moveTo>
                <a:lnTo>
                  <a:pt x="4235526" y="0"/>
                </a:lnTo>
                <a:lnTo>
                  <a:pt x="4235526" y="2818550"/>
                </a:lnTo>
                <a:lnTo>
                  <a:pt x="0" y="28185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6066">
            <a:off x="1746017" y="8281364"/>
            <a:ext cx="2604665" cy="3354954"/>
          </a:xfrm>
          <a:custGeom>
            <a:avLst/>
            <a:gdLst/>
            <a:ahLst/>
            <a:cxnLst/>
            <a:rect r="r" b="b" t="t" l="l"/>
            <a:pathLst>
              <a:path h="3354954" w="2604665">
                <a:moveTo>
                  <a:pt x="0" y="0"/>
                </a:moveTo>
                <a:lnTo>
                  <a:pt x="2604664" y="0"/>
                </a:lnTo>
                <a:lnTo>
                  <a:pt x="2604664" y="3354954"/>
                </a:lnTo>
                <a:lnTo>
                  <a:pt x="0" y="33549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6267" y="3249377"/>
            <a:ext cx="16635465" cy="1894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851"/>
              </a:lnSpc>
            </a:pPr>
            <a:r>
              <a:rPr lang="en-US" b="true" sz="15221">
                <a:solidFill>
                  <a:srgbClr val="000000"/>
                </a:solidFill>
                <a:latin typeface="Dumondi Condensed Bold"/>
                <a:ea typeface="Dumondi Condensed Bold"/>
                <a:cs typeface="Dumondi Condensed Bold"/>
                <a:sym typeface="Dumondi Condensed Bold"/>
              </a:rPr>
              <a:t>REVISION DEL CÓDIGO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833107" y="8297361"/>
            <a:ext cx="2617945" cy="1989639"/>
          </a:xfrm>
          <a:custGeom>
            <a:avLst/>
            <a:gdLst/>
            <a:ahLst/>
            <a:cxnLst/>
            <a:rect r="r" b="b" t="t" l="l"/>
            <a:pathLst>
              <a:path h="1989639" w="2617945">
                <a:moveTo>
                  <a:pt x="0" y="0"/>
                </a:moveTo>
                <a:lnTo>
                  <a:pt x="2617946" y="0"/>
                </a:lnTo>
                <a:lnTo>
                  <a:pt x="2617946" y="1989639"/>
                </a:lnTo>
                <a:lnTo>
                  <a:pt x="0" y="1989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06304" y="-200615"/>
            <a:ext cx="3244749" cy="2289023"/>
          </a:xfrm>
          <a:custGeom>
            <a:avLst/>
            <a:gdLst/>
            <a:ahLst/>
            <a:cxnLst/>
            <a:rect r="r" b="b" t="t" l="l"/>
            <a:pathLst>
              <a:path h="2289023" w="3244749">
                <a:moveTo>
                  <a:pt x="0" y="0"/>
                </a:moveTo>
                <a:lnTo>
                  <a:pt x="3244749" y="0"/>
                </a:lnTo>
                <a:lnTo>
                  <a:pt x="3244749" y="2289023"/>
                </a:lnTo>
                <a:lnTo>
                  <a:pt x="0" y="2289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484404">
            <a:off x="16113049" y="-652339"/>
            <a:ext cx="2056723" cy="2893088"/>
          </a:xfrm>
          <a:custGeom>
            <a:avLst/>
            <a:gdLst/>
            <a:ahLst/>
            <a:cxnLst/>
            <a:rect r="r" b="b" t="t" l="l"/>
            <a:pathLst>
              <a:path h="2893088" w="2056723">
                <a:moveTo>
                  <a:pt x="0" y="0"/>
                </a:moveTo>
                <a:lnTo>
                  <a:pt x="2056722" y="0"/>
                </a:lnTo>
                <a:lnTo>
                  <a:pt x="2056722" y="2893088"/>
                </a:lnTo>
                <a:lnTo>
                  <a:pt x="0" y="28930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41895" y="-133738"/>
            <a:ext cx="1762476" cy="2370078"/>
          </a:xfrm>
          <a:custGeom>
            <a:avLst/>
            <a:gdLst/>
            <a:ahLst/>
            <a:cxnLst/>
            <a:rect r="r" b="b" t="t" l="l"/>
            <a:pathLst>
              <a:path h="2370078" w="1762476">
                <a:moveTo>
                  <a:pt x="0" y="0"/>
                </a:moveTo>
                <a:lnTo>
                  <a:pt x="1762476" y="0"/>
                </a:lnTo>
                <a:lnTo>
                  <a:pt x="1762476" y="2370078"/>
                </a:lnTo>
                <a:lnTo>
                  <a:pt x="0" y="2370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599664">
            <a:off x="5888814" y="-1386482"/>
            <a:ext cx="2604665" cy="3354954"/>
          </a:xfrm>
          <a:custGeom>
            <a:avLst/>
            <a:gdLst/>
            <a:ahLst/>
            <a:cxnLst/>
            <a:rect r="r" b="b" t="t" l="l"/>
            <a:pathLst>
              <a:path h="3354954" w="2604665">
                <a:moveTo>
                  <a:pt x="0" y="0"/>
                </a:moveTo>
                <a:lnTo>
                  <a:pt x="2604665" y="0"/>
                </a:lnTo>
                <a:lnTo>
                  <a:pt x="2604665" y="3354955"/>
                </a:lnTo>
                <a:lnTo>
                  <a:pt x="0" y="33549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035954">
            <a:off x="12915840" y="-1557050"/>
            <a:ext cx="1999490" cy="3425917"/>
          </a:xfrm>
          <a:custGeom>
            <a:avLst/>
            <a:gdLst/>
            <a:ahLst/>
            <a:cxnLst/>
            <a:rect r="r" b="b" t="t" l="l"/>
            <a:pathLst>
              <a:path h="3425917" w="1999490">
                <a:moveTo>
                  <a:pt x="0" y="0"/>
                </a:moveTo>
                <a:lnTo>
                  <a:pt x="1999490" y="0"/>
                </a:lnTo>
                <a:lnTo>
                  <a:pt x="1999490" y="3425917"/>
                </a:lnTo>
                <a:lnTo>
                  <a:pt x="0" y="342591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791596">
            <a:off x="584944" y="7209817"/>
            <a:ext cx="1784158" cy="3395457"/>
          </a:xfrm>
          <a:custGeom>
            <a:avLst/>
            <a:gdLst/>
            <a:ahLst/>
            <a:cxnLst/>
            <a:rect r="r" b="b" t="t" l="l"/>
            <a:pathLst>
              <a:path h="3395457" w="1784158">
                <a:moveTo>
                  <a:pt x="0" y="0"/>
                </a:moveTo>
                <a:lnTo>
                  <a:pt x="1784159" y="0"/>
                </a:lnTo>
                <a:lnTo>
                  <a:pt x="1784159" y="3395457"/>
                </a:lnTo>
                <a:lnTo>
                  <a:pt x="0" y="339545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8252702">
            <a:off x="7519544" y="5226428"/>
            <a:ext cx="1825694" cy="1953564"/>
          </a:xfrm>
          <a:custGeom>
            <a:avLst/>
            <a:gdLst/>
            <a:ahLst/>
            <a:cxnLst/>
            <a:rect r="r" b="b" t="t" l="l"/>
            <a:pathLst>
              <a:path h="1953564" w="1825694">
                <a:moveTo>
                  <a:pt x="0" y="0"/>
                </a:moveTo>
                <a:lnTo>
                  <a:pt x="1825694" y="0"/>
                </a:lnTo>
                <a:lnTo>
                  <a:pt x="1825694" y="1953564"/>
                </a:lnTo>
                <a:lnTo>
                  <a:pt x="0" y="195356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682934" y="8297361"/>
            <a:ext cx="3936411" cy="2555088"/>
          </a:xfrm>
          <a:custGeom>
            <a:avLst/>
            <a:gdLst/>
            <a:ahLst/>
            <a:cxnLst/>
            <a:rect r="r" b="b" t="t" l="l"/>
            <a:pathLst>
              <a:path h="2555088" w="3936411">
                <a:moveTo>
                  <a:pt x="0" y="0"/>
                </a:moveTo>
                <a:lnTo>
                  <a:pt x="3936411" y="0"/>
                </a:lnTo>
                <a:lnTo>
                  <a:pt x="3936411" y="2555089"/>
                </a:lnTo>
                <a:lnTo>
                  <a:pt x="0" y="255508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384550" y="-133738"/>
            <a:ext cx="2617945" cy="1989639"/>
          </a:xfrm>
          <a:custGeom>
            <a:avLst/>
            <a:gdLst/>
            <a:ahLst/>
            <a:cxnLst/>
            <a:rect r="r" b="b" t="t" l="l"/>
            <a:pathLst>
              <a:path h="1989639" w="2617945">
                <a:moveTo>
                  <a:pt x="0" y="0"/>
                </a:moveTo>
                <a:lnTo>
                  <a:pt x="2617945" y="0"/>
                </a:lnTo>
                <a:lnTo>
                  <a:pt x="2617945" y="1989639"/>
                </a:lnTo>
                <a:lnTo>
                  <a:pt x="0" y="1989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2082389">
            <a:off x="11184231" y="8424187"/>
            <a:ext cx="2060078" cy="3529729"/>
          </a:xfrm>
          <a:custGeom>
            <a:avLst/>
            <a:gdLst/>
            <a:ahLst/>
            <a:cxnLst/>
            <a:rect r="r" b="b" t="t" l="l"/>
            <a:pathLst>
              <a:path h="3529729" w="2060078">
                <a:moveTo>
                  <a:pt x="0" y="0"/>
                </a:moveTo>
                <a:lnTo>
                  <a:pt x="2060078" y="0"/>
                </a:lnTo>
                <a:lnTo>
                  <a:pt x="2060078" y="3529729"/>
                </a:lnTo>
                <a:lnTo>
                  <a:pt x="0" y="35297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484404">
            <a:off x="6584638" y="8192544"/>
            <a:ext cx="2056723" cy="2893088"/>
          </a:xfrm>
          <a:custGeom>
            <a:avLst/>
            <a:gdLst/>
            <a:ahLst/>
            <a:cxnLst/>
            <a:rect r="r" b="b" t="t" l="l"/>
            <a:pathLst>
              <a:path h="2893088" w="2056723">
                <a:moveTo>
                  <a:pt x="0" y="0"/>
                </a:moveTo>
                <a:lnTo>
                  <a:pt x="2056722" y="0"/>
                </a:lnTo>
                <a:lnTo>
                  <a:pt x="2056722" y="2893088"/>
                </a:lnTo>
                <a:lnTo>
                  <a:pt x="0" y="28930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539694" y="3247563"/>
            <a:ext cx="738997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539694" y="4183972"/>
            <a:ext cx="738997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9539694" y="5120381"/>
            <a:ext cx="738997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9539694" y="6056791"/>
            <a:ext cx="738997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9539694" y="6993200"/>
            <a:ext cx="738997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9539694" y="2310654"/>
            <a:ext cx="738997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9539694" y="2454955"/>
            <a:ext cx="7719606" cy="547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4"/>
              </a:lnSpc>
              <a:spcBef>
                <a:spcPct val="0"/>
              </a:spcBef>
            </a:pPr>
            <a:r>
              <a:rPr lang="en-US" b="true" sz="3167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03. Introducción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39694" y="3385611"/>
            <a:ext cx="7719606" cy="547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4"/>
              </a:lnSpc>
              <a:spcBef>
                <a:spcPct val="0"/>
              </a:spcBef>
            </a:pPr>
            <a:r>
              <a:rPr lang="en-US" b="true" sz="3167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04. Figma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39694" y="4333317"/>
            <a:ext cx="7719606" cy="547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4"/>
              </a:lnSpc>
              <a:spcBef>
                <a:spcPct val="0"/>
              </a:spcBef>
            </a:pPr>
            <a:r>
              <a:rPr lang="en-US" b="true" sz="3167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06. Json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39694" y="5267490"/>
            <a:ext cx="7719606" cy="547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4"/>
              </a:lnSpc>
              <a:spcBef>
                <a:spcPct val="0"/>
              </a:spcBef>
            </a:pPr>
            <a:r>
              <a:rPr lang="en-US" b="true" sz="3167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08. MySQL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39694" y="6203900"/>
            <a:ext cx="7719606" cy="547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4"/>
              </a:lnSpc>
              <a:spcBef>
                <a:spcPct val="0"/>
              </a:spcBef>
            </a:pPr>
            <a:r>
              <a:rPr lang="en-US" b="true" sz="3167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09. Java</a:t>
            </a:r>
          </a:p>
        </p:txBody>
      </p:sp>
      <p:sp>
        <p:nvSpPr>
          <p:cNvPr name="AutoShape 13" id="13"/>
          <p:cNvSpPr/>
          <p:nvPr/>
        </p:nvSpPr>
        <p:spPr>
          <a:xfrm>
            <a:off x="9539694" y="7976346"/>
            <a:ext cx="738997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9539694" y="7189281"/>
            <a:ext cx="7719606" cy="547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4"/>
              </a:lnSpc>
              <a:spcBef>
                <a:spcPct val="0"/>
              </a:spcBef>
            </a:pPr>
            <a:r>
              <a:rPr lang="en-US" b="true" sz="3167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12. Revisión del código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77281" y="1315315"/>
            <a:ext cx="7166719" cy="3082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738"/>
              </a:lnSpc>
              <a:spcBef>
                <a:spcPct val="0"/>
              </a:spcBef>
            </a:pPr>
            <a:r>
              <a:rPr lang="en-US" b="true" sz="21580">
                <a:solidFill>
                  <a:srgbClr val="05061C"/>
                </a:solidFill>
                <a:latin typeface="Dumondi Condensed Heavy"/>
                <a:ea typeface="Dumondi Condensed Heavy"/>
                <a:cs typeface="Dumondi Condensed Heavy"/>
                <a:sym typeface="Dumondi Condensed Heavy"/>
              </a:rPr>
              <a:t>ÍNDICE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562318" y="3905952"/>
            <a:ext cx="1693100" cy="2276785"/>
          </a:xfrm>
          <a:custGeom>
            <a:avLst/>
            <a:gdLst/>
            <a:ahLst/>
            <a:cxnLst/>
            <a:rect r="r" b="b" t="t" l="l"/>
            <a:pathLst>
              <a:path h="2276785" w="1693100">
                <a:moveTo>
                  <a:pt x="0" y="0"/>
                </a:moveTo>
                <a:lnTo>
                  <a:pt x="1693100" y="0"/>
                </a:lnTo>
                <a:lnTo>
                  <a:pt x="1693100" y="2276785"/>
                </a:lnTo>
                <a:lnTo>
                  <a:pt x="0" y="2276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70556">
            <a:off x="-524005" y="6650052"/>
            <a:ext cx="4235526" cy="2818550"/>
          </a:xfrm>
          <a:custGeom>
            <a:avLst/>
            <a:gdLst/>
            <a:ahLst/>
            <a:cxnLst/>
            <a:rect r="r" b="b" t="t" l="l"/>
            <a:pathLst>
              <a:path h="2818550" w="4235526">
                <a:moveTo>
                  <a:pt x="0" y="0"/>
                </a:moveTo>
                <a:lnTo>
                  <a:pt x="4235527" y="0"/>
                </a:lnTo>
                <a:lnTo>
                  <a:pt x="4235527" y="2818550"/>
                </a:lnTo>
                <a:lnTo>
                  <a:pt x="0" y="2818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4104945">
            <a:off x="4141905" y="3624898"/>
            <a:ext cx="2342995" cy="4458986"/>
          </a:xfrm>
          <a:custGeom>
            <a:avLst/>
            <a:gdLst/>
            <a:ahLst/>
            <a:cxnLst/>
            <a:rect r="r" b="b" t="t" l="l"/>
            <a:pathLst>
              <a:path h="4458986" w="2342995">
                <a:moveTo>
                  <a:pt x="0" y="0"/>
                </a:moveTo>
                <a:lnTo>
                  <a:pt x="2342995" y="0"/>
                </a:lnTo>
                <a:lnTo>
                  <a:pt x="2342995" y="4458986"/>
                </a:lnTo>
                <a:lnTo>
                  <a:pt x="0" y="44589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481395" y="7327065"/>
            <a:ext cx="3808468" cy="2472042"/>
          </a:xfrm>
          <a:custGeom>
            <a:avLst/>
            <a:gdLst/>
            <a:ahLst/>
            <a:cxnLst/>
            <a:rect r="r" b="b" t="t" l="l"/>
            <a:pathLst>
              <a:path h="2472042" w="3808468">
                <a:moveTo>
                  <a:pt x="0" y="0"/>
                </a:moveTo>
                <a:lnTo>
                  <a:pt x="3808467" y="0"/>
                </a:lnTo>
                <a:lnTo>
                  <a:pt x="3808467" y="2472041"/>
                </a:lnTo>
                <a:lnTo>
                  <a:pt x="0" y="24720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12217" y="4612378"/>
            <a:ext cx="1616524" cy="16165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85800"/>
                  </a:lnTo>
                  <a:cubicBezTo>
                    <a:pt x="812800" y="755940"/>
                    <a:pt x="755940" y="812800"/>
                    <a:pt x="685800" y="812800"/>
                  </a:cubicBezTo>
                  <a:lnTo>
                    <a:pt x="127000" y="812800"/>
                  </a:lnTo>
                  <a:cubicBezTo>
                    <a:pt x="56860" y="812800"/>
                    <a:pt x="0" y="755940"/>
                    <a:pt x="0" y="68580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0506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348831" y="3927585"/>
            <a:ext cx="1616524" cy="161652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85800"/>
                  </a:lnTo>
                  <a:cubicBezTo>
                    <a:pt x="812800" y="755940"/>
                    <a:pt x="755940" y="812800"/>
                    <a:pt x="685800" y="812800"/>
                  </a:cubicBezTo>
                  <a:lnTo>
                    <a:pt x="127000" y="812800"/>
                  </a:lnTo>
                  <a:cubicBezTo>
                    <a:pt x="56860" y="812800"/>
                    <a:pt x="0" y="755940"/>
                    <a:pt x="0" y="68580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254899" y="3936194"/>
            <a:ext cx="1616524" cy="161652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85800"/>
                  </a:lnTo>
                  <a:cubicBezTo>
                    <a:pt x="812800" y="755940"/>
                    <a:pt x="755940" y="812800"/>
                    <a:pt x="685800" y="812800"/>
                  </a:cubicBezTo>
                  <a:lnTo>
                    <a:pt x="127000" y="812800"/>
                  </a:lnTo>
                  <a:cubicBezTo>
                    <a:pt x="56860" y="812800"/>
                    <a:pt x="0" y="755940"/>
                    <a:pt x="0" y="68580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05061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345640" y="4612378"/>
            <a:ext cx="1616524" cy="161652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85800"/>
                  </a:lnTo>
                  <a:cubicBezTo>
                    <a:pt x="812800" y="755940"/>
                    <a:pt x="755940" y="812800"/>
                    <a:pt x="685800" y="812800"/>
                  </a:cubicBezTo>
                  <a:lnTo>
                    <a:pt x="127000" y="812800"/>
                  </a:lnTo>
                  <a:cubicBezTo>
                    <a:pt x="56860" y="812800"/>
                    <a:pt x="0" y="755940"/>
                    <a:pt x="0" y="68580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05061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749245" y="1641055"/>
            <a:ext cx="16789511" cy="2067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312"/>
              </a:lnSpc>
              <a:spcBef>
                <a:spcPct val="0"/>
              </a:spcBef>
            </a:pPr>
            <a:r>
              <a:rPr lang="en-US" b="true" sz="13593">
                <a:solidFill>
                  <a:srgbClr val="05061C"/>
                </a:solidFill>
                <a:latin typeface="Dumondi Condensed Heavy"/>
                <a:ea typeface="Dumondi Condensed Heavy"/>
                <a:cs typeface="Dumondi Condensed Heavy"/>
                <a:sym typeface="Dumondi Condensed Heavy"/>
              </a:rPr>
              <a:t>Introduccion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559728" y="1028700"/>
            <a:ext cx="2617945" cy="1989639"/>
          </a:xfrm>
          <a:custGeom>
            <a:avLst/>
            <a:gdLst/>
            <a:ahLst/>
            <a:cxnLst/>
            <a:rect r="r" b="b" t="t" l="l"/>
            <a:pathLst>
              <a:path h="1989639" w="2617945">
                <a:moveTo>
                  <a:pt x="0" y="0"/>
                </a:moveTo>
                <a:lnTo>
                  <a:pt x="2617945" y="0"/>
                </a:lnTo>
                <a:lnTo>
                  <a:pt x="2617945" y="1989639"/>
                </a:lnTo>
                <a:lnTo>
                  <a:pt x="0" y="1989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8817732">
            <a:off x="1736512" y="-1429805"/>
            <a:ext cx="2056723" cy="2893088"/>
          </a:xfrm>
          <a:custGeom>
            <a:avLst/>
            <a:gdLst/>
            <a:ahLst/>
            <a:cxnLst/>
            <a:rect r="r" b="b" t="t" l="l"/>
            <a:pathLst>
              <a:path h="2893088" w="2056723">
                <a:moveTo>
                  <a:pt x="0" y="0"/>
                </a:moveTo>
                <a:lnTo>
                  <a:pt x="2056723" y="0"/>
                </a:lnTo>
                <a:lnTo>
                  <a:pt x="2056723" y="2893088"/>
                </a:lnTo>
                <a:lnTo>
                  <a:pt x="0" y="2893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2080135">
            <a:off x="17023975" y="-289393"/>
            <a:ext cx="1999490" cy="3425917"/>
          </a:xfrm>
          <a:custGeom>
            <a:avLst/>
            <a:gdLst/>
            <a:ahLst/>
            <a:cxnLst/>
            <a:rect r="r" b="b" t="t" l="l"/>
            <a:pathLst>
              <a:path h="3425917" w="1999490">
                <a:moveTo>
                  <a:pt x="0" y="0"/>
                </a:moveTo>
                <a:lnTo>
                  <a:pt x="1999490" y="0"/>
                </a:lnTo>
                <a:lnTo>
                  <a:pt x="1999490" y="3425917"/>
                </a:lnTo>
                <a:lnTo>
                  <a:pt x="0" y="34259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4493191">
            <a:off x="13972633" y="-1211555"/>
            <a:ext cx="1784158" cy="3395457"/>
          </a:xfrm>
          <a:custGeom>
            <a:avLst/>
            <a:gdLst/>
            <a:ahLst/>
            <a:cxnLst/>
            <a:rect r="r" b="b" t="t" l="l"/>
            <a:pathLst>
              <a:path h="3395457" w="1784158">
                <a:moveTo>
                  <a:pt x="0" y="0"/>
                </a:moveTo>
                <a:lnTo>
                  <a:pt x="1784159" y="0"/>
                </a:lnTo>
                <a:lnTo>
                  <a:pt x="1784159" y="3395456"/>
                </a:lnTo>
                <a:lnTo>
                  <a:pt x="0" y="33954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658154" y="4213834"/>
            <a:ext cx="967422" cy="1031167"/>
          </a:xfrm>
          <a:custGeom>
            <a:avLst/>
            <a:gdLst/>
            <a:ahLst/>
            <a:cxnLst/>
            <a:rect r="r" b="b" t="t" l="l"/>
            <a:pathLst>
              <a:path h="1031167" w="967422">
                <a:moveTo>
                  <a:pt x="0" y="0"/>
                </a:moveTo>
                <a:lnTo>
                  <a:pt x="967422" y="0"/>
                </a:lnTo>
                <a:lnTo>
                  <a:pt x="967422" y="1031167"/>
                </a:lnTo>
                <a:lnTo>
                  <a:pt x="0" y="103116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422091" y="4941592"/>
            <a:ext cx="1537450" cy="877744"/>
          </a:xfrm>
          <a:custGeom>
            <a:avLst/>
            <a:gdLst/>
            <a:ahLst/>
            <a:cxnLst/>
            <a:rect r="r" b="b" t="t" l="l"/>
            <a:pathLst>
              <a:path h="877744" w="1537450">
                <a:moveTo>
                  <a:pt x="0" y="0"/>
                </a:moveTo>
                <a:lnTo>
                  <a:pt x="1537451" y="0"/>
                </a:lnTo>
                <a:lnTo>
                  <a:pt x="1537451" y="877745"/>
                </a:lnTo>
                <a:lnTo>
                  <a:pt x="0" y="877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648213" y="4898627"/>
            <a:ext cx="922894" cy="1031167"/>
          </a:xfrm>
          <a:custGeom>
            <a:avLst/>
            <a:gdLst/>
            <a:ahLst/>
            <a:cxnLst/>
            <a:rect r="r" b="b" t="t" l="l"/>
            <a:pathLst>
              <a:path h="1031167" w="922894">
                <a:moveTo>
                  <a:pt x="0" y="0"/>
                </a:moveTo>
                <a:lnTo>
                  <a:pt x="922895" y="0"/>
                </a:lnTo>
                <a:lnTo>
                  <a:pt x="922895" y="1031167"/>
                </a:lnTo>
                <a:lnTo>
                  <a:pt x="0" y="103116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4722265" y="4256800"/>
            <a:ext cx="681793" cy="1021412"/>
          </a:xfrm>
          <a:custGeom>
            <a:avLst/>
            <a:gdLst/>
            <a:ahLst/>
            <a:cxnLst/>
            <a:rect r="r" b="b" t="t" l="l"/>
            <a:pathLst>
              <a:path h="1021412" w="681793">
                <a:moveTo>
                  <a:pt x="0" y="0"/>
                </a:moveTo>
                <a:lnTo>
                  <a:pt x="681792" y="0"/>
                </a:lnTo>
                <a:lnTo>
                  <a:pt x="681792" y="1021412"/>
                </a:lnTo>
                <a:lnTo>
                  <a:pt x="0" y="102141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532311" y="5908845"/>
            <a:ext cx="3219107" cy="516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1"/>
              </a:lnSpc>
            </a:pPr>
            <a:r>
              <a:rPr lang="en-US" b="true" sz="4199">
                <a:solidFill>
                  <a:srgbClr val="05061C"/>
                </a:solidFill>
                <a:latin typeface="Dumondi Condensed Bold"/>
                <a:ea typeface="Dumondi Condensed Bold"/>
                <a:cs typeface="Dumondi Condensed Bold"/>
                <a:sym typeface="Dumondi Condensed Bold"/>
              </a:rPr>
              <a:t>Java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620911" y="6593637"/>
            <a:ext cx="3235447" cy="516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21"/>
              </a:lnSpc>
            </a:pPr>
            <a:r>
              <a:rPr lang="en-US" b="true" sz="4199">
                <a:solidFill>
                  <a:srgbClr val="05061C"/>
                </a:solidFill>
                <a:latin typeface="Dumondi Condensed Bold"/>
                <a:ea typeface="Dumondi Condensed Bold"/>
                <a:cs typeface="Dumondi Condensed Bold"/>
                <a:sym typeface="Dumondi Condensed Bold"/>
              </a:rPr>
              <a:t>MySQL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549071" y="6580410"/>
            <a:ext cx="3142815" cy="516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21"/>
              </a:lnSpc>
            </a:pPr>
            <a:r>
              <a:rPr lang="en-US" b="true" sz="4199">
                <a:solidFill>
                  <a:srgbClr val="05061C"/>
                </a:solidFill>
                <a:latin typeface="Dumondi Condensed Bold"/>
                <a:ea typeface="Dumondi Condensed Bold"/>
                <a:cs typeface="Dumondi Condensed Bold"/>
                <a:sym typeface="Dumondi Condensed Bold"/>
              </a:rPr>
              <a:t>JSON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574728" y="5895618"/>
            <a:ext cx="3142815" cy="516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21"/>
              </a:lnSpc>
            </a:pPr>
            <a:r>
              <a:rPr lang="en-US" b="true" sz="4199">
                <a:solidFill>
                  <a:srgbClr val="05061C"/>
                </a:solidFill>
                <a:latin typeface="Dumondi Condensed Bold"/>
                <a:ea typeface="Dumondi Condensed Bold"/>
                <a:cs typeface="Dumondi Condensed Bold"/>
                <a:sym typeface="Dumondi Condensed Bold"/>
              </a:rPr>
              <a:t>Figma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834695" y="7268495"/>
            <a:ext cx="3188650" cy="560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8"/>
              </a:lnSpc>
            </a:pPr>
            <a:r>
              <a:rPr lang="en-US" sz="1545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 ha usado json-simple para crear un fichero json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812470" y="7281722"/>
            <a:ext cx="3188650" cy="560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8"/>
              </a:lnSpc>
            </a:pPr>
            <a:r>
              <a:rPr lang="en-US" sz="1545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Sistema de gestión de BBDD  utilizado en el proyecto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55389" y="6596930"/>
            <a:ext cx="3188650" cy="845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8"/>
              </a:lnSpc>
            </a:pPr>
            <a:r>
              <a:rPr lang="en-US" sz="1545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Desarrollado en Java utilizando la biblioteca gráfica de Swing y JDBC para la conexión a BBDD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700217" y="6596930"/>
            <a:ext cx="3188650" cy="560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8"/>
              </a:lnSpc>
            </a:pPr>
            <a:r>
              <a:rPr lang="en-US" sz="1545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Para el diseño del mock-up se ha utilizado la herramienta Figma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23062" y="2997817"/>
            <a:ext cx="9636238" cy="5685380"/>
          </a:xfrm>
          <a:custGeom>
            <a:avLst/>
            <a:gdLst/>
            <a:ahLst/>
            <a:cxnLst/>
            <a:rect r="r" b="b" t="t" l="l"/>
            <a:pathLst>
              <a:path h="5685380" w="9636238">
                <a:moveTo>
                  <a:pt x="0" y="0"/>
                </a:moveTo>
                <a:lnTo>
                  <a:pt x="9636238" y="0"/>
                </a:lnTo>
                <a:lnTo>
                  <a:pt x="9636238" y="5685380"/>
                </a:lnTo>
                <a:lnTo>
                  <a:pt x="0" y="5685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0407" y="2950192"/>
            <a:ext cx="6470740" cy="1369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3193" indent="-211596" lvl="1">
              <a:lnSpc>
                <a:spcPts val="2744"/>
              </a:lnSpc>
              <a:buFont typeface="Arial"/>
              <a:buChar char="•"/>
            </a:pPr>
            <a:r>
              <a:rPr lang="en-US" b="true" sz="1960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 primera parte de mi desarrollo comenzó en Figma</a:t>
            </a:r>
          </a:p>
          <a:p>
            <a:pPr algn="l" marL="423193" indent="-211596" lvl="1">
              <a:lnSpc>
                <a:spcPts val="2744"/>
              </a:lnSpc>
              <a:buFont typeface="Arial"/>
              <a:buChar char="•"/>
            </a:pPr>
            <a:r>
              <a:rPr lang="en-US" b="true" sz="1960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Usando esta herramienta realizé el mock-up de mi tienda R&amp;C (RAs &amp; Casuísticas)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0407" y="257175"/>
            <a:ext cx="7148856" cy="1653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45"/>
              </a:lnSpc>
            </a:pPr>
            <a:r>
              <a:rPr lang="en-US" sz="12570" b="true">
                <a:solidFill>
                  <a:srgbClr val="05061C"/>
                </a:solidFill>
                <a:latin typeface="Dumondi Condensed Bold"/>
                <a:ea typeface="Dumondi Condensed Bold"/>
                <a:cs typeface="Dumondi Condensed Bold"/>
                <a:sym typeface="Dumondi Condensed Bold"/>
              </a:rPr>
              <a:t>Figma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0407" y="8342460"/>
            <a:ext cx="7353361" cy="340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4"/>
              </a:lnSpc>
            </a:pPr>
            <a:r>
              <a:rPr lang="en-US" sz="196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 la siguiente diapositiva se verá el mock-up competo...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29314" y="575186"/>
            <a:ext cx="14029372" cy="9136628"/>
          </a:xfrm>
          <a:custGeom>
            <a:avLst/>
            <a:gdLst/>
            <a:ahLst/>
            <a:cxnLst/>
            <a:rect r="r" b="b" t="t" l="l"/>
            <a:pathLst>
              <a:path h="9136628" w="14029372">
                <a:moveTo>
                  <a:pt x="0" y="0"/>
                </a:moveTo>
                <a:lnTo>
                  <a:pt x="14029372" y="0"/>
                </a:lnTo>
                <a:lnTo>
                  <a:pt x="14029372" y="9136628"/>
                </a:lnTo>
                <a:lnTo>
                  <a:pt x="0" y="91366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9919" y="4195981"/>
            <a:ext cx="2784590" cy="1964402"/>
          </a:xfrm>
          <a:custGeom>
            <a:avLst/>
            <a:gdLst/>
            <a:ahLst/>
            <a:cxnLst/>
            <a:rect r="r" b="b" t="t" l="l"/>
            <a:pathLst>
              <a:path h="1964402" w="2784590">
                <a:moveTo>
                  <a:pt x="0" y="0"/>
                </a:moveTo>
                <a:lnTo>
                  <a:pt x="2784590" y="0"/>
                </a:lnTo>
                <a:lnTo>
                  <a:pt x="2784590" y="1964402"/>
                </a:lnTo>
                <a:lnTo>
                  <a:pt x="0" y="19644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284515">
            <a:off x="7512548" y="-722105"/>
            <a:ext cx="1762476" cy="2370078"/>
          </a:xfrm>
          <a:custGeom>
            <a:avLst/>
            <a:gdLst/>
            <a:ahLst/>
            <a:cxnLst/>
            <a:rect r="r" b="b" t="t" l="l"/>
            <a:pathLst>
              <a:path h="2370078" w="1762476">
                <a:moveTo>
                  <a:pt x="0" y="0"/>
                </a:moveTo>
                <a:lnTo>
                  <a:pt x="1762476" y="0"/>
                </a:lnTo>
                <a:lnTo>
                  <a:pt x="1762476" y="2370077"/>
                </a:lnTo>
                <a:lnTo>
                  <a:pt x="0" y="23700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475101">
            <a:off x="5343589" y="6495932"/>
            <a:ext cx="1849904" cy="2382780"/>
          </a:xfrm>
          <a:custGeom>
            <a:avLst/>
            <a:gdLst/>
            <a:ahLst/>
            <a:cxnLst/>
            <a:rect r="r" b="b" t="t" l="l"/>
            <a:pathLst>
              <a:path h="2382780" w="1849904">
                <a:moveTo>
                  <a:pt x="0" y="0"/>
                </a:moveTo>
                <a:lnTo>
                  <a:pt x="1849903" y="0"/>
                </a:lnTo>
                <a:lnTo>
                  <a:pt x="1849903" y="2382780"/>
                </a:lnTo>
                <a:lnTo>
                  <a:pt x="0" y="23827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38695">
            <a:off x="-545198" y="8744399"/>
            <a:ext cx="2617945" cy="1989639"/>
          </a:xfrm>
          <a:custGeom>
            <a:avLst/>
            <a:gdLst/>
            <a:ahLst/>
            <a:cxnLst/>
            <a:rect r="r" b="b" t="t" l="l"/>
            <a:pathLst>
              <a:path h="1989639" w="2617945">
                <a:moveTo>
                  <a:pt x="0" y="0"/>
                </a:moveTo>
                <a:lnTo>
                  <a:pt x="2617946" y="0"/>
                </a:lnTo>
                <a:lnTo>
                  <a:pt x="2617946" y="1989638"/>
                </a:lnTo>
                <a:lnTo>
                  <a:pt x="0" y="19896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20407" y="1863072"/>
            <a:ext cx="6470740" cy="683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3193" indent="-211596" lvl="1">
              <a:lnSpc>
                <a:spcPts val="2744"/>
              </a:lnSpc>
              <a:buFont typeface="Arial"/>
              <a:buChar char="•"/>
            </a:pPr>
            <a:r>
              <a:rPr lang="en-US" b="true" sz="1960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 programa ha sido desarrollado completamente en función a la estructura dada en el json inicial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0407" y="257175"/>
            <a:ext cx="7148856" cy="1653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45"/>
              </a:lnSpc>
            </a:pPr>
            <a:r>
              <a:rPr lang="en-US" sz="12570" b="true">
                <a:solidFill>
                  <a:srgbClr val="05061C"/>
                </a:solidFill>
                <a:latin typeface="Dumondi Condensed Bold"/>
                <a:ea typeface="Dumondi Condensed Bold"/>
                <a:cs typeface="Dumondi Condensed Bold"/>
                <a:sym typeface="Dumondi Condensed Bold"/>
              </a:rPr>
              <a:t>Json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788560" y="522549"/>
            <a:ext cx="6470740" cy="9222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"/>
              </a:lnSpc>
            </a:pP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{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"tienda": {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"nombre": "Mi Tienda Online",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"categorias": [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{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"id": 1,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"nombre": "Electrónica",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"productos": [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{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"id": 101,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"nombre": "Smartphone",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"precio": 999.99,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"descripcion": "El último smartphone del mercado.",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"caracteristicas": {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   "pantalla": "6.5 pulgadas",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   "camara": "48 MP",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   "bateria": "4500 mAh"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},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"imagenes": ["imagen1.jpg", "imagen2.jpg"],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"inventario": 10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},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// ... otros productos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]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},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// ... otras categorías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],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"usuarios": [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{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"id": 1,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"nombre": "Juan Pérez",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"email": "juanperez@example.com",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"direccion": {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"calle": "Calle Principal",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"numero": 123,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"ciudad": "Madrid",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"pais": "España"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},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"historialCompras": [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{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"productoId": 101,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"cantidad": 2,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"fecha": "2023-11-14"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},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// ... otras compras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]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},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// ... otros usuarios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]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}</a:t>
            </a:r>
          </a:p>
          <a:p>
            <a:pPr algn="l">
              <a:lnSpc>
                <a:spcPts val="1400"/>
              </a:lnSpc>
            </a:pPr>
            <a:r>
              <a:rPr lang="en-US" sz="1000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</a:t>
            </a:r>
          </a:p>
          <a:p>
            <a:pPr algn="l">
              <a:lnSpc>
                <a:spcPts val="162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607104"/>
            <a:ext cx="8775841" cy="4651196"/>
          </a:xfrm>
          <a:custGeom>
            <a:avLst/>
            <a:gdLst/>
            <a:ahLst/>
            <a:cxnLst/>
            <a:rect r="r" b="b" t="t" l="l"/>
            <a:pathLst>
              <a:path h="4651196" w="8775841">
                <a:moveTo>
                  <a:pt x="0" y="0"/>
                </a:moveTo>
                <a:lnTo>
                  <a:pt x="8775841" y="0"/>
                </a:lnTo>
                <a:lnTo>
                  <a:pt x="8775841" y="4651196"/>
                </a:lnTo>
                <a:lnTo>
                  <a:pt x="0" y="46511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04541" y="4818195"/>
            <a:ext cx="7663571" cy="3826990"/>
          </a:xfrm>
          <a:custGeom>
            <a:avLst/>
            <a:gdLst/>
            <a:ahLst/>
            <a:cxnLst/>
            <a:rect r="r" b="b" t="t" l="l"/>
            <a:pathLst>
              <a:path h="3826990" w="7663571">
                <a:moveTo>
                  <a:pt x="0" y="0"/>
                </a:moveTo>
                <a:lnTo>
                  <a:pt x="7663572" y="0"/>
                </a:lnTo>
                <a:lnTo>
                  <a:pt x="7663572" y="3826990"/>
                </a:lnTo>
                <a:lnTo>
                  <a:pt x="0" y="38269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20407" y="1863072"/>
            <a:ext cx="6470740" cy="2398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3193" indent="-211596" lvl="1">
              <a:lnSpc>
                <a:spcPts val="2744"/>
              </a:lnSpc>
              <a:buFont typeface="Arial"/>
              <a:buChar char="•"/>
            </a:pPr>
            <a:r>
              <a:rPr lang="en-US" b="true" sz="1960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 usado el propio Java para crear un fichero JSON que luego Java va a leer para introducir estos datos en MySQL</a:t>
            </a:r>
          </a:p>
          <a:p>
            <a:pPr algn="l">
              <a:lnSpc>
                <a:spcPts val="2744"/>
              </a:lnSpc>
            </a:pPr>
          </a:p>
          <a:p>
            <a:pPr algn="l" marL="423193" indent="-211596" lvl="1">
              <a:lnSpc>
                <a:spcPts val="2744"/>
              </a:lnSpc>
              <a:buFont typeface="Arial"/>
              <a:buChar char="•"/>
            </a:pPr>
            <a:r>
              <a:rPr lang="en-US" b="true" sz="1960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Esto es gracias a la clase Conexion y a la clase Json que con su método volcarDatos() hace posible la insercion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0407" y="257175"/>
            <a:ext cx="7148856" cy="1653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45"/>
              </a:lnSpc>
            </a:pPr>
            <a:r>
              <a:rPr lang="en-US" sz="12570" b="true">
                <a:solidFill>
                  <a:srgbClr val="05061C"/>
                </a:solidFill>
                <a:latin typeface="Dumondi Condensed Bold"/>
                <a:ea typeface="Dumondi Condensed Bold"/>
                <a:cs typeface="Dumondi Condensed Bold"/>
                <a:sym typeface="Dumondi Condensed Bold"/>
              </a:rPr>
              <a:t>Json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1469699"/>
            <a:ext cx="5837120" cy="7347603"/>
          </a:xfrm>
          <a:custGeom>
            <a:avLst/>
            <a:gdLst/>
            <a:ahLst/>
            <a:cxnLst/>
            <a:rect r="r" b="b" t="t" l="l"/>
            <a:pathLst>
              <a:path h="7347603" w="5837120">
                <a:moveTo>
                  <a:pt x="0" y="0"/>
                </a:moveTo>
                <a:lnTo>
                  <a:pt x="5837120" y="0"/>
                </a:lnTo>
                <a:lnTo>
                  <a:pt x="5837120" y="7347602"/>
                </a:lnTo>
                <a:lnTo>
                  <a:pt x="0" y="73476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0407" y="1863072"/>
            <a:ext cx="6470740" cy="683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3193" indent="-211596" lvl="1">
              <a:lnSpc>
                <a:spcPts val="2744"/>
              </a:lnSpc>
              <a:buFont typeface="Arial"/>
              <a:buChar char="•"/>
            </a:pPr>
            <a:r>
              <a:rPr lang="en-US" b="true" sz="1960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Este es un fragmento  del script, basado en el JSON inicial y adaptado a una BBDD relacional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0407" y="257175"/>
            <a:ext cx="7148856" cy="1653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45"/>
              </a:lnSpc>
            </a:pPr>
            <a:r>
              <a:rPr lang="en-US" sz="12570" b="true">
                <a:solidFill>
                  <a:srgbClr val="05061C"/>
                </a:solidFill>
                <a:latin typeface="Dumondi Condensed Bold"/>
                <a:ea typeface="Dumondi Condensed Bold"/>
                <a:cs typeface="Dumondi Condensed Bold"/>
                <a:sym typeface="Dumondi Condensed Bold"/>
              </a:rPr>
              <a:t>MySQL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6732949">
            <a:off x="999800" y="4638211"/>
            <a:ext cx="2752755" cy="1786788"/>
          </a:xfrm>
          <a:custGeom>
            <a:avLst/>
            <a:gdLst/>
            <a:ahLst/>
            <a:cxnLst/>
            <a:rect r="r" b="b" t="t" l="l"/>
            <a:pathLst>
              <a:path h="1786788" w="2752755">
                <a:moveTo>
                  <a:pt x="0" y="0"/>
                </a:moveTo>
                <a:lnTo>
                  <a:pt x="2752755" y="0"/>
                </a:lnTo>
                <a:lnTo>
                  <a:pt x="2752755" y="1786789"/>
                </a:lnTo>
                <a:lnTo>
                  <a:pt x="0" y="17867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50934">
            <a:off x="3449284" y="7090609"/>
            <a:ext cx="812987" cy="1143588"/>
          </a:xfrm>
          <a:custGeom>
            <a:avLst/>
            <a:gdLst/>
            <a:ahLst/>
            <a:cxnLst/>
            <a:rect r="r" b="b" t="t" l="l"/>
            <a:pathLst>
              <a:path h="1143588" w="812987">
                <a:moveTo>
                  <a:pt x="0" y="0"/>
                </a:moveTo>
                <a:lnTo>
                  <a:pt x="812986" y="0"/>
                </a:lnTo>
                <a:lnTo>
                  <a:pt x="812986" y="1143588"/>
                </a:lnTo>
                <a:lnTo>
                  <a:pt x="0" y="11435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43640" y="2474498"/>
            <a:ext cx="10115660" cy="5338005"/>
          </a:xfrm>
          <a:custGeom>
            <a:avLst/>
            <a:gdLst/>
            <a:ahLst/>
            <a:cxnLst/>
            <a:rect r="r" b="b" t="t" l="l"/>
            <a:pathLst>
              <a:path h="5338005" w="10115660">
                <a:moveTo>
                  <a:pt x="0" y="0"/>
                </a:moveTo>
                <a:lnTo>
                  <a:pt x="10115660" y="0"/>
                </a:lnTo>
                <a:lnTo>
                  <a:pt x="10115660" y="5338004"/>
                </a:lnTo>
                <a:lnTo>
                  <a:pt x="0" y="5338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" r="0" b="-33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0407" y="1863072"/>
            <a:ext cx="8875122" cy="340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3193" indent="-211596" lvl="1">
              <a:lnSpc>
                <a:spcPts val="2744"/>
              </a:lnSpc>
              <a:buFont typeface="Arial"/>
              <a:buChar char="•"/>
            </a:pPr>
            <a:r>
              <a:rPr lang="en-US" b="true" sz="1960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Este diagrama de clases representa la idea inicial de este programa: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0407" y="257175"/>
            <a:ext cx="7148856" cy="1653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45"/>
              </a:lnSpc>
            </a:pPr>
            <a:r>
              <a:rPr lang="en-US" sz="12570" b="true">
                <a:solidFill>
                  <a:srgbClr val="05061C"/>
                </a:solidFill>
                <a:latin typeface="Dumondi Condensed Bold"/>
                <a:ea typeface="Dumondi Condensed Bold"/>
                <a:cs typeface="Dumondi Condensed Bold"/>
                <a:sym typeface="Dumondi Condensed Bold"/>
              </a:rPr>
              <a:t>Java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570556">
            <a:off x="-1089063" y="4945679"/>
            <a:ext cx="4235526" cy="2818550"/>
          </a:xfrm>
          <a:custGeom>
            <a:avLst/>
            <a:gdLst/>
            <a:ahLst/>
            <a:cxnLst/>
            <a:rect r="r" b="b" t="t" l="l"/>
            <a:pathLst>
              <a:path h="2818550" w="4235526">
                <a:moveTo>
                  <a:pt x="0" y="0"/>
                </a:moveTo>
                <a:lnTo>
                  <a:pt x="4235526" y="0"/>
                </a:lnTo>
                <a:lnTo>
                  <a:pt x="4235526" y="2818551"/>
                </a:lnTo>
                <a:lnTo>
                  <a:pt x="0" y="28185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DAGYiOA3Mfo</dc:identifier>
  <dcterms:modified xsi:type="dcterms:W3CDTF">2011-08-01T06:04:30Z</dcterms:modified>
  <cp:revision>1</cp:revision>
  <dc:title>Proyecto Realizado por Rodrigo Moreno</dc:title>
</cp:coreProperties>
</file>