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58c6c1ff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58c6c1ff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58c6c1f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58c6c1f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8c6c1f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8c6c1f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58c6c1f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58c6c1f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8c6c1f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8c6c1f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8c6c1f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8c6c1f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c6c1ff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c6c1ff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58c6c1ff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58c6c1f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Actividad de Reglamento</a:t>
            </a:r>
            <a:endParaRPr/>
          </a:p>
        </p:txBody>
      </p:sp>
      <p:sp>
        <p:nvSpPr>
          <p:cNvPr id="55" name="Google Shape;55;p13"/>
          <p:cNvSpPr txBox="1"/>
          <p:nvPr>
            <p:ph idx="1" type="subTitle"/>
          </p:nvPr>
        </p:nvSpPr>
        <p:spPr>
          <a:xfrm>
            <a:off x="311700" y="2853575"/>
            <a:ext cx="67413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Rodrigo Quiroz Reyes</a:t>
            </a:r>
            <a:endParaRPr/>
          </a:p>
          <a:p>
            <a:pPr indent="0" lvl="0" marL="0" rtl="0" algn="ctr">
              <a:spcBef>
                <a:spcPts val="0"/>
              </a:spcBef>
              <a:spcAft>
                <a:spcPts val="0"/>
              </a:spcAft>
              <a:buNone/>
            </a:pPr>
            <a:r>
              <a:rPr lang="es"/>
              <a:t>Esteban Manrique de Lara</a:t>
            </a:r>
            <a:endParaRPr/>
          </a:p>
          <a:p>
            <a:pPr indent="0" lvl="0" marL="0" rtl="0" algn="ctr">
              <a:spcBef>
                <a:spcPts val="0"/>
              </a:spcBef>
              <a:spcAft>
                <a:spcPts val="0"/>
              </a:spcAft>
              <a:buNone/>
            </a:pPr>
            <a:r>
              <a:rPr lang="es"/>
              <a:t>Fernando Garrote De La Macorra</a:t>
            </a:r>
            <a:endParaRPr/>
          </a:p>
          <a:p>
            <a:pPr indent="0" lvl="0" marL="0" rtl="0" algn="ctr">
              <a:spcBef>
                <a:spcPts val="0"/>
              </a:spcBef>
              <a:spcAft>
                <a:spcPts val="0"/>
              </a:spcAft>
              <a:buNone/>
            </a:pPr>
            <a:r>
              <a:rPr lang="es"/>
              <a:t>Leonel Nicolas Fillon</a:t>
            </a:r>
            <a:endParaRPr/>
          </a:p>
          <a:p>
            <a:pPr indent="0" lvl="0" marL="0" rtl="0" algn="ctr">
              <a:spcBef>
                <a:spcPts val="0"/>
              </a:spcBef>
              <a:spcAft>
                <a:spcPts val="0"/>
              </a:spcAft>
              <a:buNone/>
            </a:pPr>
            <a:r>
              <a:rPr lang="es"/>
              <a:t>Rodrigo Benavente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1</a:t>
            </a:r>
            <a:endParaRPr/>
          </a:p>
          <a:p>
            <a:pPr indent="0" lvl="0" marL="0" rtl="0" algn="l">
              <a:spcBef>
                <a:spcPts val="0"/>
              </a:spcBef>
              <a:spcAft>
                <a:spcPts val="0"/>
              </a:spcAft>
              <a:buNone/>
            </a:pPr>
            <a:r>
              <a:t/>
            </a:r>
            <a:endParaRPr/>
          </a:p>
        </p:txBody>
      </p:sp>
      <p:sp>
        <p:nvSpPr>
          <p:cNvPr id="61" name="Google Shape;61;p14"/>
          <p:cNvSpPr txBox="1"/>
          <p:nvPr/>
        </p:nvSpPr>
        <p:spPr>
          <a:xfrm>
            <a:off x="524625" y="1170650"/>
            <a:ext cx="7962000" cy="28185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s" sz="2400"/>
              <a:t>Tener papeles listos</a:t>
            </a:r>
            <a:endParaRPr sz="2400"/>
          </a:p>
          <a:p>
            <a:pPr indent="-381000" lvl="0" marL="457200" rtl="0" algn="just">
              <a:spcBef>
                <a:spcPts val="0"/>
              </a:spcBef>
              <a:spcAft>
                <a:spcPts val="0"/>
              </a:spcAft>
              <a:buSzPts val="2400"/>
              <a:buChar char="●"/>
            </a:pPr>
            <a:r>
              <a:rPr lang="es" sz="2400"/>
              <a:t>Hacer el proceso de admisión (examen, revisión de Curriculum) (Artículo 1.1)</a:t>
            </a:r>
            <a:endParaRPr sz="2400"/>
          </a:p>
          <a:p>
            <a:pPr indent="-381000" lvl="0" marL="457200" rtl="0" algn="just">
              <a:spcBef>
                <a:spcPts val="0"/>
              </a:spcBef>
              <a:spcAft>
                <a:spcPts val="0"/>
              </a:spcAft>
              <a:buSzPts val="2400"/>
              <a:buChar char="●"/>
            </a:pPr>
            <a:r>
              <a:rPr lang="es" sz="2400"/>
              <a:t>Debe realizar el exámen de Ubicación (Artículo 2.3)</a:t>
            </a:r>
            <a:endParaRPr sz="2400"/>
          </a:p>
          <a:p>
            <a:pPr indent="-381000" lvl="1" marL="914400" rtl="0" algn="just">
              <a:spcBef>
                <a:spcPts val="0"/>
              </a:spcBef>
              <a:spcAft>
                <a:spcPts val="0"/>
              </a:spcAft>
              <a:buSzPts val="2400"/>
              <a:buChar char="○"/>
            </a:pPr>
            <a:r>
              <a:rPr lang="es" sz="2400"/>
              <a:t>Si lo pasa, se considera como revalidada la materia </a:t>
            </a:r>
            <a:endParaRPr sz="2400"/>
          </a:p>
          <a:p>
            <a:pPr indent="-381000" lvl="1" marL="914400" rtl="0" algn="just">
              <a:spcBef>
                <a:spcPts val="0"/>
              </a:spcBef>
              <a:spcAft>
                <a:spcPts val="0"/>
              </a:spcAft>
              <a:buSzPts val="2400"/>
              <a:buChar char="○"/>
            </a:pPr>
            <a:r>
              <a:rPr lang="es" sz="2400"/>
              <a:t>Si no lo pasa, debe cursarla</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2</a:t>
            </a:r>
            <a:endParaRPr/>
          </a:p>
          <a:p>
            <a:pPr indent="0" lvl="0" marL="0" rtl="0" algn="l">
              <a:spcBef>
                <a:spcPts val="0"/>
              </a:spcBef>
              <a:spcAft>
                <a:spcPts val="0"/>
              </a:spcAft>
              <a:buNone/>
            </a:pPr>
            <a:r>
              <a:t/>
            </a:r>
            <a:endParaRPr/>
          </a:p>
        </p:txBody>
      </p:sp>
      <p:sp>
        <p:nvSpPr>
          <p:cNvPr id="67" name="Google Shape;67;p15"/>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Clr>
                <a:srgbClr val="000000"/>
              </a:buClr>
              <a:buSzPts val="2400"/>
              <a:buFont typeface="Arial"/>
              <a:buChar char="●"/>
            </a:pPr>
            <a:r>
              <a:rPr lang="es" sz="2400"/>
              <a:t>Según el plan de estudios de la página de </a:t>
            </a:r>
            <a:r>
              <a:rPr lang="es" sz="2400"/>
              <a:t>Vicerrectoría</a:t>
            </a:r>
            <a:r>
              <a:rPr lang="es" sz="2400"/>
              <a:t>, el requisito para cursar esta materia es estar al menos en 5º Semestre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3</a:t>
            </a:r>
            <a:endParaRPr/>
          </a:p>
          <a:p>
            <a:pPr indent="0" lvl="0" marL="0" rtl="0" algn="l">
              <a:spcBef>
                <a:spcPts val="0"/>
              </a:spcBef>
              <a:spcAft>
                <a:spcPts val="0"/>
              </a:spcAft>
              <a:buNone/>
            </a:pPr>
            <a:r>
              <a:t/>
            </a:r>
            <a:endParaRPr/>
          </a:p>
        </p:txBody>
      </p:sp>
      <p:sp>
        <p:nvSpPr>
          <p:cNvPr id="73" name="Google Shape;73;p16"/>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Clr>
                <a:srgbClr val="000000"/>
              </a:buClr>
              <a:buSzPts val="2400"/>
              <a:buFont typeface="Arial"/>
              <a:buChar char="●"/>
            </a:pPr>
            <a:r>
              <a:rPr lang="es" sz="2400"/>
              <a:t>No puede porque no tiene los requisitos para cursar la materia y además tiene problemas con el número de </a:t>
            </a:r>
            <a:r>
              <a:rPr lang="es" sz="2400"/>
              <a:t>semestres</a:t>
            </a:r>
            <a:r>
              <a:rPr lang="es" sz="2400"/>
              <a:t> que ha cursado</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4</a:t>
            </a:r>
            <a:endParaRPr/>
          </a:p>
          <a:p>
            <a:pPr indent="0" lvl="0" marL="0" rtl="0" algn="l">
              <a:spcBef>
                <a:spcPts val="0"/>
              </a:spcBef>
              <a:spcAft>
                <a:spcPts val="0"/>
              </a:spcAft>
              <a:buNone/>
            </a:pPr>
            <a:r>
              <a:t/>
            </a:r>
            <a:endParaRPr/>
          </a:p>
        </p:txBody>
      </p:sp>
      <p:sp>
        <p:nvSpPr>
          <p:cNvPr id="79" name="Google Shape;79;p17"/>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Clr>
                <a:srgbClr val="000000"/>
              </a:buClr>
              <a:buSzPts val="2400"/>
              <a:buFont typeface="Arial"/>
              <a:buChar char="●"/>
            </a:pPr>
            <a:r>
              <a:rPr lang="es" sz="2400"/>
              <a:t>Si puede continuar en el sistema, pero en Status de “Condicional” (Artículo 8.3)</a:t>
            </a:r>
            <a:endParaRPr sz="2400"/>
          </a:p>
          <a:p>
            <a:pPr indent="-381000" lvl="0" marL="457200" marR="0" rtl="0" algn="just">
              <a:lnSpc>
                <a:spcPct val="100000"/>
              </a:lnSpc>
              <a:spcBef>
                <a:spcPts val="0"/>
              </a:spcBef>
              <a:spcAft>
                <a:spcPts val="0"/>
              </a:spcAft>
              <a:buSzPts val="2400"/>
              <a:buChar char="●"/>
            </a:pPr>
            <a:r>
              <a:rPr lang="es" sz="2400"/>
              <a:t>Deberá inscribir un programa de apoyo académico (Artículo 8.4)</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5</a:t>
            </a:r>
            <a:endParaRPr/>
          </a:p>
          <a:p>
            <a:pPr indent="0" lvl="0" marL="0" rtl="0" algn="l">
              <a:spcBef>
                <a:spcPts val="0"/>
              </a:spcBef>
              <a:spcAft>
                <a:spcPts val="0"/>
              </a:spcAft>
              <a:buNone/>
            </a:pPr>
            <a:r>
              <a:t/>
            </a:r>
            <a:endParaRPr/>
          </a:p>
        </p:txBody>
      </p:sp>
      <p:sp>
        <p:nvSpPr>
          <p:cNvPr id="85" name="Google Shape;85;p18"/>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SzPts val="2400"/>
              <a:buChar char="●"/>
            </a:pPr>
            <a:r>
              <a:rPr lang="es" sz="2400"/>
              <a:t>Si podría hacerlo ya que cumple con todos los requisitos planteados en el Artículo 4.7</a:t>
            </a:r>
            <a:endParaRPr sz="2400"/>
          </a:p>
          <a:p>
            <a:pPr indent="0" lvl="0" marL="0" marR="0" rtl="0" algn="just">
              <a:lnSpc>
                <a:spcPct val="100000"/>
              </a:lnSpc>
              <a:spcBef>
                <a:spcPts val="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6</a:t>
            </a:r>
            <a:endParaRPr/>
          </a:p>
          <a:p>
            <a:pPr indent="0" lvl="0" marL="0" rtl="0" algn="l">
              <a:spcBef>
                <a:spcPts val="0"/>
              </a:spcBef>
              <a:spcAft>
                <a:spcPts val="0"/>
              </a:spcAft>
              <a:buNone/>
            </a:pPr>
            <a:r>
              <a:t/>
            </a:r>
            <a:endParaRPr/>
          </a:p>
        </p:txBody>
      </p:sp>
      <p:sp>
        <p:nvSpPr>
          <p:cNvPr id="91" name="Google Shape;91;p19"/>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SzPts val="2400"/>
              <a:buChar char="●"/>
            </a:pPr>
            <a:r>
              <a:rPr lang="es" sz="2400"/>
              <a:t>Con base en el Artículo 5.11, Cristina cuenta con un porcentaje de inasistencias mayor al 18% alrededor de todo el curso, otorgándole una calificación inmediata de EF.</a:t>
            </a:r>
            <a:endParaRPr sz="2400"/>
          </a:p>
          <a:p>
            <a:pPr indent="0" lvl="0" marL="0" marR="0" rtl="0" algn="just">
              <a:lnSpc>
                <a:spcPct val="100000"/>
              </a:lnSpc>
              <a:spcBef>
                <a:spcPts val="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7</a:t>
            </a:r>
            <a:endParaRPr/>
          </a:p>
          <a:p>
            <a:pPr indent="0" lvl="0" marL="0" rtl="0" algn="l">
              <a:spcBef>
                <a:spcPts val="0"/>
              </a:spcBef>
              <a:spcAft>
                <a:spcPts val="0"/>
              </a:spcAft>
              <a:buNone/>
            </a:pPr>
            <a:r>
              <a:t/>
            </a:r>
            <a:endParaRPr/>
          </a:p>
        </p:txBody>
      </p:sp>
      <p:sp>
        <p:nvSpPr>
          <p:cNvPr id="97" name="Google Shape;97;p20"/>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SzPts val="2400"/>
              <a:buChar char="●"/>
            </a:pPr>
            <a:r>
              <a:rPr lang="es" sz="2400"/>
              <a:t>Con base en el Artículo 2.13, la estudiante podría hacer un semestre en un campus foráneo pero tendría que hacer el siguiente en su campus de origen para poder realizar sus trasnferencia de nuevo.</a:t>
            </a:r>
            <a:endParaRPr sz="2400"/>
          </a:p>
          <a:p>
            <a:pPr indent="0" lvl="0" marL="0" marR="0" rtl="0" algn="just">
              <a:lnSpc>
                <a:spcPct val="100000"/>
              </a:lnSpc>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8</a:t>
            </a:r>
            <a:endParaRPr/>
          </a:p>
          <a:p>
            <a:pPr indent="0" lvl="0" marL="0" rtl="0" algn="l">
              <a:spcBef>
                <a:spcPts val="0"/>
              </a:spcBef>
              <a:spcAft>
                <a:spcPts val="0"/>
              </a:spcAft>
              <a:buNone/>
            </a:pPr>
            <a:r>
              <a:t/>
            </a:r>
            <a:endParaRPr/>
          </a:p>
        </p:txBody>
      </p:sp>
      <p:sp>
        <p:nvSpPr>
          <p:cNvPr id="103" name="Google Shape;103;p21"/>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SzPts val="2400"/>
              <a:buChar char="●"/>
            </a:pPr>
            <a:r>
              <a:rPr lang="es" sz="2400"/>
              <a:t>Este alumno no podría cursar Sistemas Inteligentes de noveno semestre ya que cumple cumple no cumple con el requisito de haber acreditado Lenguajes de Programación.</a:t>
            </a:r>
            <a:endParaRPr sz="2400"/>
          </a:p>
          <a:p>
            <a:pPr indent="0" lvl="0" marL="0" marR="0" rtl="0" algn="just">
              <a:lnSpc>
                <a:spcPct val="100000"/>
              </a:lnSpc>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