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5" r:id="rId8"/>
    <p:sldId id="271" r:id="rId9"/>
    <p:sldId id="269" r:id="rId10"/>
    <p:sldId id="272" r:id="rId11"/>
    <p:sldId id="267" r:id="rId12"/>
    <p:sldId id="270" r:id="rId13"/>
    <p:sldId id="274" r:id="rId14"/>
    <p:sldId id="275" r:id="rId15"/>
    <p:sldId id="263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456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rripoll\Desktop\Data%20Science%20-%20Digital%20House\Desafio%202\Estimado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0624-0AB4-48AB-92B3-71950E728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32902"/>
            <a:ext cx="8915399" cy="2262781"/>
          </a:xfrm>
        </p:spPr>
        <p:txBody>
          <a:bodyPr/>
          <a:lstStyle/>
          <a:p>
            <a:r>
              <a:rPr lang="en-US" dirty="0" err="1"/>
              <a:t>Desafío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29DB1-5E3B-4CE0-B192-DF848BB1B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395681"/>
            <a:ext cx="8915399" cy="1126283"/>
          </a:xfrm>
        </p:spPr>
        <p:txBody>
          <a:bodyPr>
            <a:normAutofit/>
          </a:bodyPr>
          <a:lstStyle/>
          <a:p>
            <a:r>
              <a:rPr lang="es-ES" sz="2800" dirty="0"/>
              <a:t>Prediciendo Precios de Propiedades</a:t>
            </a:r>
            <a:endParaRPr lang="en-US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0374F7-F9F8-4E45-9894-8606D1D0995D}"/>
              </a:ext>
            </a:extLst>
          </p:cNvPr>
          <p:cNvSpPr txBox="1">
            <a:spLocks/>
          </p:cNvSpPr>
          <p:nvPr/>
        </p:nvSpPr>
        <p:spPr>
          <a:xfrm>
            <a:off x="2589212" y="4142962"/>
            <a:ext cx="8915399" cy="2055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/>
              <a:t>Grupo 6:</a:t>
            </a:r>
          </a:p>
          <a:p>
            <a:r>
              <a:rPr lang="en-US" dirty="0"/>
              <a:t>- Fairhurst, Guillermo</a:t>
            </a:r>
          </a:p>
          <a:p>
            <a:r>
              <a:rPr lang="en-US" dirty="0"/>
              <a:t>- </a:t>
            </a:r>
            <a:r>
              <a:rPr lang="en-US" dirty="0" err="1"/>
              <a:t>Castellari</a:t>
            </a:r>
            <a:r>
              <a:rPr lang="en-US" dirty="0"/>
              <a:t>, Diego</a:t>
            </a:r>
          </a:p>
          <a:p>
            <a:r>
              <a:rPr lang="en-US" dirty="0"/>
              <a:t>- Ripoll, Rodrigo</a:t>
            </a:r>
          </a:p>
        </p:txBody>
      </p:sp>
    </p:spTree>
    <p:extLst>
      <p:ext uri="{BB962C8B-B14F-4D97-AF65-F5344CB8AC3E}">
        <p14:creationId xmlns:p14="http://schemas.microsoft.com/office/powerpoint/2010/main" val="38449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6B00-2742-43B2-94FA-A614A108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1" y="624109"/>
            <a:ext cx="3782569" cy="1261841"/>
          </a:xfrm>
        </p:spPr>
        <p:txBody>
          <a:bodyPr>
            <a:normAutofit/>
          </a:bodyPr>
          <a:lstStyle/>
          <a:p>
            <a:r>
              <a:rPr lang="en-US" sz="2500" b="1" dirty="0"/>
              <a:t>Breve </a:t>
            </a:r>
            <a:r>
              <a:rPr lang="en-US" sz="2500" b="1" dirty="0" err="1"/>
              <a:t>reseña</a:t>
            </a:r>
            <a:r>
              <a:rPr lang="en-US" sz="2500" b="1" dirty="0"/>
              <a:t> de </a:t>
            </a:r>
            <a:r>
              <a:rPr lang="en-US" sz="2500" b="1" dirty="0" err="1"/>
              <a:t>como</a:t>
            </a:r>
            <a:r>
              <a:rPr lang="en-US" sz="2500" b="1" dirty="0"/>
              <a:t> </a:t>
            </a:r>
            <a:r>
              <a:rPr lang="en-US" sz="2500" b="1" dirty="0" err="1"/>
              <a:t>funciona</a:t>
            </a:r>
            <a:r>
              <a:rPr lang="en-US" sz="2500" b="1" dirty="0"/>
              <a:t> el Pipeline</a:t>
            </a:r>
            <a:endParaRPr lang="en-US" sz="25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0B4867E-72FD-4D8F-B252-9DBC40D0F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24109"/>
            <a:ext cx="5555092" cy="588960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1562B2-336D-458A-96ED-A4759239EF27}"/>
              </a:ext>
            </a:extLst>
          </p:cNvPr>
          <p:cNvSpPr/>
          <p:nvPr/>
        </p:nvSpPr>
        <p:spPr>
          <a:xfrm>
            <a:off x="1627631" y="1885950"/>
            <a:ext cx="444478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Un pipeline también puede utilizarse durante el proceso de selección de modelo y ajuste de </a:t>
            </a:r>
            <a:r>
              <a:rPr lang="es-ES" sz="2000" dirty="0" err="1"/>
              <a:t>hiperparametros</a:t>
            </a:r>
            <a:r>
              <a:rPr lang="es-ES" sz="2000" dirty="0"/>
              <a:t>. </a:t>
            </a:r>
          </a:p>
          <a:p>
            <a:endParaRPr lang="es-ES" sz="2000" dirty="0"/>
          </a:p>
          <a:p>
            <a:r>
              <a:rPr lang="es-ES" sz="2000" dirty="0"/>
              <a:t>Para nuestro proyecto nosotros utilizamos varios Estimadores:</a:t>
            </a:r>
          </a:p>
          <a:p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Regresión Lineal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Risge</a:t>
            </a: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Lasso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Elastic</a:t>
            </a:r>
            <a:r>
              <a:rPr lang="es-ES" sz="2000" dirty="0"/>
              <a:t> 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Decistion</a:t>
            </a:r>
            <a:r>
              <a:rPr lang="es-ES" sz="2000" dirty="0"/>
              <a:t> </a:t>
            </a:r>
            <a:r>
              <a:rPr lang="es-ES" sz="2000" dirty="0" err="1"/>
              <a:t>Tree</a:t>
            </a: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Random</a:t>
            </a:r>
            <a:r>
              <a:rPr lang="es-ES" sz="2000" dirty="0"/>
              <a:t> Forest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723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6B00-2742-43B2-94FA-A614A108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1" y="624109"/>
            <a:ext cx="2991547" cy="5614951"/>
          </a:xfrm>
        </p:spPr>
        <p:txBody>
          <a:bodyPr>
            <a:normAutofit/>
          </a:bodyPr>
          <a:lstStyle/>
          <a:p>
            <a:r>
              <a:rPr lang="en-US" sz="2500" b="1" dirty="0"/>
              <a:t>Step 3: </a:t>
            </a:r>
            <a:r>
              <a:rPr lang="es-AR" sz="2400" dirty="0"/>
              <a:t>Medición de la performance de los distintos modelos y de los nuevos </a:t>
            </a:r>
            <a:r>
              <a:rPr lang="es-AR" sz="2400" dirty="0" err="1"/>
              <a:t>Features</a:t>
            </a:r>
            <a:r>
              <a:rPr lang="es-AR" sz="2400" dirty="0"/>
              <a:t>.</a:t>
            </a:r>
            <a:br>
              <a:rPr lang="en-US" sz="2400" dirty="0"/>
            </a:br>
            <a:endParaRPr lang="en-US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39E7-1330-43DA-A5D1-6800DC1FA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016" y="624110"/>
            <a:ext cx="6804596" cy="3484903"/>
          </a:xfrm>
        </p:spPr>
        <p:txBody>
          <a:bodyPr>
            <a:normAutofit/>
          </a:bodyPr>
          <a:lstStyle/>
          <a:p>
            <a:r>
              <a:rPr lang="en-US" sz="2400" dirty="0"/>
              <a:t>Para </a:t>
            </a:r>
            <a:r>
              <a:rPr lang="en-US" sz="2400" dirty="0" err="1"/>
              <a:t>poder</a:t>
            </a:r>
            <a:r>
              <a:rPr lang="en-US" sz="2400" dirty="0"/>
              <a:t> </a:t>
            </a:r>
            <a:r>
              <a:rPr lang="en-US" sz="2400" dirty="0" err="1"/>
              <a:t>medir</a:t>
            </a:r>
            <a:r>
              <a:rPr lang="en-US" sz="2400" dirty="0"/>
              <a:t> la performance del </a:t>
            </a:r>
            <a:r>
              <a:rPr lang="en-US" sz="2400" dirty="0" err="1"/>
              <a:t>proceso</a:t>
            </a:r>
            <a:r>
              <a:rPr lang="en-US" sz="2400" dirty="0"/>
              <a:t> de Feature Engineering, </a:t>
            </a:r>
            <a:r>
              <a:rPr lang="en-US" sz="2400" dirty="0" err="1"/>
              <a:t>desarrollamos</a:t>
            </a:r>
            <a:r>
              <a:rPr lang="en-US" sz="2400" dirty="0"/>
              <a:t> un pipeline de </a:t>
            </a:r>
            <a:r>
              <a:rPr lang="en-US" sz="2400" dirty="0" err="1"/>
              <a:t>SKLearn</a:t>
            </a:r>
            <a:r>
              <a:rPr lang="en-US" sz="2400" dirty="0"/>
              <a:t> que </a:t>
            </a:r>
            <a:r>
              <a:rPr lang="en-US" sz="2400" dirty="0" err="1"/>
              <a:t>permitiera</a:t>
            </a:r>
            <a:r>
              <a:rPr lang="en-US" sz="2400" dirty="0"/>
              <a:t> </a:t>
            </a:r>
            <a:r>
              <a:rPr lang="en-US" sz="2400" dirty="0" err="1"/>
              <a:t>probar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dataset con </a:t>
            </a:r>
            <a:r>
              <a:rPr lang="en-US" sz="2400" dirty="0" err="1"/>
              <a:t>distintos</a:t>
            </a:r>
            <a:r>
              <a:rPr lang="en-US" sz="2400" dirty="0"/>
              <a:t> </a:t>
            </a:r>
            <a:r>
              <a:rPr lang="en-US" sz="2400" dirty="0" err="1"/>
              <a:t>modelos</a:t>
            </a:r>
            <a:r>
              <a:rPr lang="en-US" sz="2400" dirty="0"/>
              <a:t> e </a:t>
            </a:r>
            <a:r>
              <a:rPr lang="en-US" sz="2400" dirty="0" err="1"/>
              <a:t>hiperparametros</a:t>
            </a:r>
            <a:r>
              <a:rPr lang="en-US" sz="2400" dirty="0"/>
              <a:t> y </a:t>
            </a:r>
            <a:r>
              <a:rPr lang="en-US" sz="2400" dirty="0" err="1"/>
              <a:t>calculamos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mejor</a:t>
            </a:r>
            <a:r>
              <a:rPr lang="en-US" sz="2400" dirty="0"/>
              <a:t> score (R2) para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caso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E29F07-70DB-4471-8B55-3E78FA76B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835" y="3905251"/>
            <a:ext cx="10119614" cy="206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9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6B00-2742-43B2-94FA-A614A108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2" y="624109"/>
            <a:ext cx="7802118" cy="728441"/>
          </a:xfrm>
        </p:spPr>
        <p:txBody>
          <a:bodyPr>
            <a:normAutofit/>
          </a:bodyPr>
          <a:lstStyle/>
          <a:p>
            <a:r>
              <a:rPr lang="en-US" sz="2800" b="1" dirty="0"/>
              <a:t>Step 4: </a:t>
            </a:r>
            <a:r>
              <a:rPr lang="en-US" sz="2800" dirty="0" err="1"/>
              <a:t>Persistencia</a:t>
            </a:r>
            <a:r>
              <a:rPr lang="en-US" sz="2800" dirty="0"/>
              <a:t> de los </a:t>
            </a:r>
            <a:r>
              <a:rPr lang="en-US" sz="2800" dirty="0" err="1"/>
              <a:t>modelos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2B338C-D7F8-4403-8659-9DFD9C68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32" y="1352550"/>
            <a:ext cx="6677025" cy="5136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963BBBA-1EBF-4180-BDB3-30D568AB9282}"/>
              </a:ext>
            </a:extLst>
          </p:cNvPr>
          <p:cNvSpPr/>
          <p:nvPr/>
        </p:nvSpPr>
        <p:spPr>
          <a:xfrm>
            <a:off x="8540651" y="1352550"/>
            <a:ext cx="33655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Una </a:t>
            </a:r>
            <a:r>
              <a:rPr lang="en-US" sz="2400" dirty="0" err="1"/>
              <a:t>vez</a:t>
            </a:r>
            <a:r>
              <a:rPr lang="en-US" sz="2400" dirty="0"/>
              <a:t> </a:t>
            </a:r>
            <a:r>
              <a:rPr lang="en-US" sz="2400" dirty="0" err="1"/>
              <a:t>entrenado</a:t>
            </a:r>
            <a:r>
              <a:rPr lang="en-US" sz="2400" dirty="0"/>
              <a:t> el major </a:t>
            </a:r>
            <a:r>
              <a:rPr lang="en-US" sz="2400" dirty="0" err="1"/>
              <a:t>modelo</a:t>
            </a:r>
            <a:r>
              <a:rPr lang="en-US" sz="2400" dirty="0"/>
              <a:t>, con la major </a:t>
            </a:r>
            <a:r>
              <a:rPr lang="en-US" sz="2400" dirty="0" err="1"/>
              <a:t>seleccion</a:t>
            </a:r>
            <a:r>
              <a:rPr lang="en-US" sz="2400" dirty="0"/>
              <a:t> de features y </a:t>
            </a:r>
            <a:r>
              <a:rPr lang="en-US" sz="2400" dirty="0" err="1"/>
              <a:t>habiendose</a:t>
            </a:r>
            <a:r>
              <a:rPr lang="en-US" sz="2400" dirty="0"/>
              <a:t> </a:t>
            </a:r>
            <a:r>
              <a:rPr lang="en-US" sz="2400" dirty="0" err="1"/>
              <a:t>ajustado</a:t>
            </a:r>
            <a:r>
              <a:rPr lang="en-US" sz="2400" dirty="0"/>
              <a:t> los </a:t>
            </a:r>
            <a:r>
              <a:rPr lang="en-US" sz="2400" dirty="0" err="1"/>
              <a:t>hiperparametros</a:t>
            </a:r>
            <a:r>
              <a:rPr lang="en-US" sz="2400" dirty="0"/>
              <a:t>, </a:t>
            </a:r>
          </a:p>
          <a:p>
            <a:endParaRPr lang="en-US" sz="2400" dirty="0"/>
          </a:p>
          <a:p>
            <a:r>
              <a:rPr lang="en-US" sz="2400" dirty="0"/>
              <a:t>Se </a:t>
            </a:r>
            <a:r>
              <a:rPr lang="en-US" sz="2400" dirty="0" err="1"/>
              <a:t>persitieron</a:t>
            </a:r>
            <a:r>
              <a:rPr lang="en-US" sz="2400" dirty="0"/>
              <a:t> los </a:t>
            </a:r>
            <a:r>
              <a:rPr lang="en-US" sz="2400" dirty="0" err="1"/>
              <a:t>modelos</a:t>
            </a:r>
            <a:r>
              <a:rPr lang="en-US" sz="2400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Preprocesado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Estimador</a:t>
            </a:r>
            <a:r>
              <a:rPr lang="en-US" sz="2400" dirty="0"/>
              <a:t>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83997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6B00-2742-43B2-94FA-A614A108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2" y="624109"/>
            <a:ext cx="7802118" cy="728441"/>
          </a:xfrm>
        </p:spPr>
        <p:txBody>
          <a:bodyPr>
            <a:normAutofit/>
          </a:bodyPr>
          <a:lstStyle/>
          <a:p>
            <a:r>
              <a:rPr lang="en-US" sz="2800" b="1" dirty="0"/>
              <a:t>Step 5: </a:t>
            </a:r>
            <a:r>
              <a:rPr lang="en-US" sz="2800" dirty="0"/>
              <a:t>Performance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B11496-2009-44EC-B73F-70E2A27F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32" y="1913831"/>
            <a:ext cx="4509552" cy="419688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824692C-4111-4A5D-8358-9C96C3B0F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426" y="1913831"/>
            <a:ext cx="4712847" cy="419688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563C3B8-5FD9-4BEE-9B74-9632099716B4}"/>
              </a:ext>
            </a:extLst>
          </p:cNvPr>
          <p:cNvSpPr txBox="1"/>
          <p:nvPr/>
        </p:nvSpPr>
        <p:spPr>
          <a:xfrm>
            <a:off x="3067120" y="6195791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Datos Reales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DFCAB4E-E584-4FFC-8F16-14791D76695F}"/>
              </a:ext>
            </a:extLst>
          </p:cNvPr>
          <p:cNvSpPr txBox="1"/>
          <p:nvPr/>
        </p:nvSpPr>
        <p:spPr>
          <a:xfrm>
            <a:off x="8144561" y="61957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Estimaciones</a:t>
            </a:r>
          </a:p>
        </p:txBody>
      </p:sp>
    </p:spTree>
    <p:extLst>
      <p:ext uri="{BB962C8B-B14F-4D97-AF65-F5344CB8AC3E}">
        <p14:creationId xmlns:p14="http://schemas.microsoft.com/office/powerpoint/2010/main" val="156064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6B00-2742-43B2-94FA-A614A108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2" y="624109"/>
            <a:ext cx="7802118" cy="728441"/>
          </a:xfrm>
        </p:spPr>
        <p:txBody>
          <a:bodyPr>
            <a:normAutofit/>
          </a:bodyPr>
          <a:lstStyle/>
          <a:p>
            <a:r>
              <a:rPr lang="en-US" sz="2800" b="1" dirty="0"/>
              <a:t>Step 5: </a:t>
            </a:r>
            <a:r>
              <a:rPr lang="en-US" sz="2800" dirty="0"/>
              <a:t>Performance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F0CC0E-A2A1-41E9-B148-1E89917DC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32" y="1637530"/>
            <a:ext cx="4945380" cy="44878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A77C11-CB47-4400-ADA3-0C618A38C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534" y="1637530"/>
            <a:ext cx="3787494" cy="44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19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4381CA-DE4C-4C34-853D-61942794F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5" y="5201948"/>
            <a:ext cx="5010150" cy="12477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506226-8BE4-49D4-ADCB-09AC01BA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035" y="5268622"/>
            <a:ext cx="2876550" cy="11144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E61F233-848E-4235-93A2-4F5E5DD77F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92"/>
          <a:stretch/>
        </p:blipFill>
        <p:spPr>
          <a:xfrm>
            <a:off x="2247035" y="3878838"/>
            <a:ext cx="2886075" cy="1095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99E9A75-F602-4ECA-B150-E305BDF86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325" y="3888362"/>
            <a:ext cx="4000500" cy="10763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D3FDFF4-1867-441D-99A4-DBE7A22207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9325" y="2543169"/>
            <a:ext cx="4257675" cy="11049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2850A3A-C42F-4265-AFDB-7B4F99C2F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7035" y="2543169"/>
            <a:ext cx="2886075" cy="1104900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427DDE7E-33DE-40CF-A321-853190DF9786}"/>
              </a:ext>
            </a:extLst>
          </p:cNvPr>
          <p:cNvSpPr/>
          <p:nvPr/>
        </p:nvSpPr>
        <p:spPr>
          <a:xfrm>
            <a:off x="5123585" y="2961409"/>
            <a:ext cx="896215" cy="311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3FF98C56-C02E-423B-8C7E-884EFCA7F57D}"/>
              </a:ext>
            </a:extLst>
          </p:cNvPr>
          <p:cNvSpPr/>
          <p:nvPr/>
        </p:nvSpPr>
        <p:spPr>
          <a:xfrm>
            <a:off x="5133110" y="4233419"/>
            <a:ext cx="896215" cy="311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6164978E-4CF0-48C6-93B8-71816B2978EF}"/>
              </a:ext>
            </a:extLst>
          </p:cNvPr>
          <p:cNvSpPr/>
          <p:nvPr/>
        </p:nvSpPr>
        <p:spPr>
          <a:xfrm>
            <a:off x="5123584" y="5669970"/>
            <a:ext cx="896215" cy="311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56AFD74F-E5BB-46D0-BEC8-B32F48EF3A10}"/>
              </a:ext>
            </a:extLst>
          </p:cNvPr>
          <p:cNvSpPr/>
          <p:nvPr/>
        </p:nvSpPr>
        <p:spPr>
          <a:xfrm>
            <a:off x="5089382" y="1611455"/>
            <a:ext cx="896215" cy="311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57082AD-31F0-4FBE-944E-7EFD3B90B6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357" y="1214868"/>
            <a:ext cx="2867025" cy="11049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BCBF35E-3309-4304-AE97-62DF5B11A6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5597" y="1165729"/>
            <a:ext cx="4733925" cy="120015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3E3DA90-B50B-44B9-8E3B-750A4072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2" y="624109"/>
            <a:ext cx="10278618" cy="728441"/>
          </a:xfrm>
        </p:spPr>
        <p:txBody>
          <a:bodyPr>
            <a:noAutofit/>
          </a:bodyPr>
          <a:lstStyle/>
          <a:p>
            <a:r>
              <a:rPr lang="en-US" sz="2800" b="1" dirty="0"/>
              <a:t>Step 6: </a:t>
            </a:r>
            <a:r>
              <a:rPr lang="es-AR" sz="2800" dirty="0"/>
              <a:t>Nosotros Vs </a:t>
            </a:r>
            <a:r>
              <a:rPr lang="es-AR" sz="2800" dirty="0" err="1"/>
              <a:t>Properatti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4501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6B00-2742-43B2-94FA-A614A108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2" y="624109"/>
            <a:ext cx="10278618" cy="728441"/>
          </a:xfrm>
        </p:spPr>
        <p:txBody>
          <a:bodyPr>
            <a:noAutofit/>
          </a:bodyPr>
          <a:lstStyle/>
          <a:p>
            <a:r>
              <a:rPr lang="en-US" sz="2800" b="1" dirty="0"/>
              <a:t>Step 5: </a:t>
            </a:r>
            <a:r>
              <a:rPr lang="es-AR" sz="2800" dirty="0"/>
              <a:t>Simulación de una Pagina web con tasador de vivienda</a:t>
            </a:r>
            <a:r>
              <a:rPr lang="en-US" sz="2800" dirty="0"/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B697052-835B-427E-8993-200146B10C21}"/>
              </a:ext>
            </a:extLst>
          </p:cNvPr>
          <p:cNvSpPr txBox="1"/>
          <p:nvPr/>
        </p:nvSpPr>
        <p:spPr>
          <a:xfrm>
            <a:off x="4405473" y="3167390"/>
            <a:ext cx="3381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u="sng" dirty="0">
                <a:hlinkClick r:id="rId2"/>
              </a:rPr>
              <a:t>Estimador Grupo 6</a:t>
            </a:r>
            <a:endParaRPr lang="es-AR" sz="2800" b="1" u="sng" dirty="0"/>
          </a:p>
        </p:txBody>
      </p:sp>
    </p:spTree>
    <p:extLst>
      <p:ext uri="{BB962C8B-B14F-4D97-AF65-F5344CB8AC3E}">
        <p14:creationId xmlns:p14="http://schemas.microsoft.com/office/powerpoint/2010/main" val="198036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EC96-3C0B-4BA1-BE9F-190B929A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28D1-BDF6-4787-801E-95C88D77F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8750"/>
            <a:ext cx="9183688" cy="5048250"/>
          </a:xfrm>
        </p:spPr>
        <p:txBody>
          <a:bodyPr>
            <a:normAutofit fontScale="92500"/>
          </a:bodyPr>
          <a:lstStyle/>
          <a:p>
            <a:pPr>
              <a:lnSpc>
                <a:spcPct val="220000"/>
              </a:lnSpc>
            </a:pPr>
            <a:r>
              <a:rPr lang="es-AR" sz="2400" b="1" dirty="0"/>
              <a:t>Step </a:t>
            </a:r>
            <a:r>
              <a:rPr lang="es-AR" sz="2400" dirty="0"/>
              <a:t>1: Importación del </a:t>
            </a:r>
            <a:r>
              <a:rPr lang="es-AR" sz="2400" dirty="0" err="1"/>
              <a:t>DataSet</a:t>
            </a:r>
            <a:r>
              <a:rPr lang="es-AR" sz="2400" dirty="0"/>
              <a:t> y nuevos datos</a:t>
            </a:r>
          </a:p>
          <a:p>
            <a:pPr>
              <a:lnSpc>
                <a:spcPct val="220000"/>
              </a:lnSpc>
            </a:pPr>
            <a:r>
              <a:rPr lang="es-AR" sz="2400" b="1" dirty="0"/>
              <a:t>Step 2: </a:t>
            </a:r>
            <a:r>
              <a:rPr lang="es-AR" sz="2400" dirty="0"/>
              <a:t>Creación de nuevos </a:t>
            </a:r>
            <a:r>
              <a:rPr lang="es-AR" sz="2400" dirty="0" err="1"/>
              <a:t>Features</a:t>
            </a:r>
            <a:endParaRPr lang="es-AR" sz="2400" dirty="0"/>
          </a:p>
          <a:p>
            <a:pPr>
              <a:lnSpc>
                <a:spcPct val="220000"/>
              </a:lnSpc>
            </a:pPr>
            <a:r>
              <a:rPr lang="es-AR" sz="2400" b="1" dirty="0"/>
              <a:t>Step 3: </a:t>
            </a:r>
            <a:r>
              <a:rPr lang="es-AR" sz="2400" dirty="0"/>
              <a:t>Medición de la performance de los distintos modelos y de los nuevos </a:t>
            </a:r>
            <a:r>
              <a:rPr lang="es-AR" sz="2400" dirty="0" err="1"/>
              <a:t>Features</a:t>
            </a:r>
            <a:r>
              <a:rPr lang="es-AR" sz="2400" dirty="0"/>
              <a:t>.</a:t>
            </a:r>
          </a:p>
          <a:p>
            <a:pPr>
              <a:lnSpc>
                <a:spcPct val="220000"/>
              </a:lnSpc>
            </a:pPr>
            <a:r>
              <a:rPr lang="es-AR" sz="2400" b="1" dirty="0"/>
              <a:t>Step 4: </a:t>
            </a:r>
            <a:r>
              <a:rPr lang="es-AR" sz="2400" dirty="0"/>
              <a:t>Persistencia de los modelos</a:t>
            </a:r>
          </a:p>
          <a:p>
            <a:pPr>
              <a:lnSpc>
                <a:spcPct val="220000"/>
              </a:lnSpc>
            </a:pPr>
            <a:r>
              <a:rPr lang="es-AR" sz="2400" b="1" dirty="0"/>
              <a:t>Step 5: </a:t>
            </a:r>
            <a:r>
              <a:rPr lang="es-AR" sz="2400" dirty="0"/>
              <a:t>Simulación de una Pagina web con tasador de vivienda</a:t>
            </a:r>
          </a:p>
        </p:txBody>
      </p:sp>
    </p:spTree>
    <p:extLst>
      <p:ext uri="{BB962C8B-B14F-4D97-AF65-F5344CB8AC3E}">
        <p14:creationId xmlns:p14="http://schemas.microsoft.com/office/powerpoint/2010/main" val="223924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3059-049A-4219-A89D-E7448043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783912" cy="692149"/>
          </a:xfrm>
        </p:spPr>
        <p:txBody>
          <a:bodyPr>
            <a:normAutofit/>
          </a:bodyPr>
          <a:lstStyle/>
          <a:p>
            <a:r>
              <a:rPr lang="en-US" sz="2800" b="1" dirty="0"/>
              <a:t>Step 1</a:t>
            </a:r>
            <a:r>
              <a:rPr lang="en-US" sz="2800" dirty="0"/>
              <a:t>: </a:t>
            </a:r>
            <a:r>
              <a:rPr lang="es-AR" sz="2800" dirty="0"/>
              <a:t>Importación del </a:t>
            </a:r>
            <a:r>
              <a:rPr lang="es-AR" sz="2800" dirty="0" err="1"/>
              <a:t>DataSet</a:t>
            </a:r>
            <a:r>
              <a:rPr lang="es-AR" sz="2800" dirty="0"/>
              <a:t> y nuevos datos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518F9-E105-44BE-8944-B177829D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94" y="1928151"/>
            <a:ext cx="4029068" cy="4815069"/>
          </a:xfrm>
        </p:spPr>
        <p:txBody>
          <a:bodyPr/>
          <a:lstStyle/>
          <a:p>
            <a:r>
              <a:rPr lang="es-AR" dirty="0"/>
              <a:t>Eliminación de valores nulos (27369 -&gt; 21922)</a:t>
            </a:r>
          </a:p>
          <a:p>
            <a:r>
              <a:rPr lang="es-AR" dirty="0"/>
              <a:t>Importación de datos geográficos: </a:t>
            </a:r>
          </a:p>
          <a:p>
            <a:pPr lvl="1"/>
            <a:r>
              <a:rPr lang="es-AR" dirty="0"/>
              <a:t>avenidas, </a:t>
            </a:r>
          </a:p>
          <a:p>
            <a:pPr lvl="1"/>
            <a:r>
              <a:rPr lang="es-AR" dirty="0"/>
              <a:t>estaciones (subtes, trenes), </a:t>
            </a:r>
          </a:p>
          <a:p>
            <a:pPr lvl="1"/>
            <a:r>
              <a:rPr lang="es-AR" dirty="0"/>
              <a:t>universidades, </a:t>
            </a:r>
          </a:p>
          <a:p>
            <a:pPr lvl="1"/>
            <a:r>
              <a:rPr lang="es-AR" dirty="0"/>
              <a:t>escuelas, </a:t>
            </a:r>
          </a:p>
          <a:p>
            <a:pPr lvl="1"/>
            <a:r>
              <a:rPr lang="es-AR" dirty="0"/>
              <a:t>hospitales, </a:t>
            </a:r>
          </a:p>
          <a:p>
            <a:pPr lvl="1"/>
            <a:r>
              <a:rPr lang="es-AR" dirty="0"/>
              <a:t>comisarías, </a:t>
            </a:r>
          </a:p>
          <a:p>
            <a:pPr lvl="1"/>
            <a:r>
              <a:rPr lang="es-AR" dirty="0"/>
              <a:t>espacios verdes, </a:t>
            </a:r>
          </a:p>
          <a:p>
            <a:pPr lvl="1"/>
            <a:r>
              <a:rPr lang="es-AR" dirty="0"/>
              <a:t>etc.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166" y="1227917"/>
            <a:ext cx="3052013" cy="279767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179" y="1227917"/>
            <a:ext cx="3078989" cy="284392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536" y="3853056"/>
            <a:ext cx="3063574" cy="289016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110" y="3945541"/>
            <a:ext cx="3040453" cy="279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5FBE-3D15-46C9-9F4C-CDE7EBD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4960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Step 2</a:t>
            </a:r>
            <a:r>
              <a:rPr lang="en-US" sz="3100" dirty="0"/>
              <a:t>: </a:t>
            </a:r>
            <a:r>
              <a:rPr lang="es-AR" sz="2800" dirty="0"/>
              <a:t>Creación de nuevas </a:t>
            </a:r>
            <a:r>
              <a:rPr lang="es-AR" sz="2800" dirty="0" err="1"/>
              <a:t>features</a:t>
            </a:r>
            <a:br>
              <a:rPr lang="es-AR" sz="28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6297-5D9E-4C51-AA4B-7EBE83EF1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740" y="1329069"/>
            <a:ext cx="8193890" cy="514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b="1" dirty="0"/>
              <a:t>Calculo de la cercanía geográfica y cantidad de puntos de interés cercanos: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8" y="2535051"/>
            <a:ext cx="3785930" cy="34412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46" y="2535052"/>
            <a:ext cx="3702018" cy="344123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696" y="2535052"/>
            <a:ext cx="3657020" cy="344123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A96297-5D9E-4C51-AA4B-7EBE83EF1413}"/>
              </a:ext>
            </a:extLst>
          </p:cNvPr>
          <p:cNvSpPr txBox="1">
            <a:spLocks/>
          </p:cNvSpPr>
          <p:nvPr/>
        </p:nvSpPr>
        <p:spPr>
          <a:xfrm>
            <a:off x="494084" y="2156127"/>
            <a:ext cx="8260163" cy="407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sz="1600" dirty="0"/>
              <a:t>Cercanía a Universidades: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A96297-5D9E-4C51-AA4B-7EBE83EF1413}"/>
              </a:ext>
            </a:extLst>
          </p:cNvPr>
          <p:cNvSpPr txBox="1">
            <a:spLocks/>
          </p:cNvSpPr>
          <p:nvPr/>
        </p:nvSpPr>
        <p:spPr>
          <a:xfrm>
            <a:off x="4129315" y="2156127"/>
            <a:ext cx="8193890" cy="407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sz="1600" dirty="0"/>
              <a:t>Densidad de Dptos. en venta: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FA96297-5D9E-4C51-AA4B-7EBE83EF1413}"/>
              </a:ext>
            </a:extLst>
          </p:cNvPr>
          <p:cNvSpPr txBox="1">
            <a:spLocks/>
          </p:cNvSpPr>
          <p:nvPr/>
        </p:nvSpPr>
        <p:spPr>
          <a:xfrm>
            <a:off x="8328423" y="2156125"/>
            <a:ext cx="3369493" cy="3930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sz="1600" dirty="0"/>
              <a:t>Cantidad de delitos:</a:t>
            </a:r>
          </a:p>
        </p:txBody>
      </p:sp>
    </p:spTree>
    <p:extLst>
      <p:ext uri="{BB962C8B-B14F-4D97-AF65-F5344CB8AC3E}">
        <p14:creationId xmlns:p14="http://schemas.microsoft.com/office/powerpoint/2010/main" val="34962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15" y="1924049"/>
            <a:ext cx="5011464" cy="469627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344" y="1924049"/>
            <a:ext cx="5056926" cy="469627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A6F5FBE-3D15-46C9-9F4C-CDE7EBD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4960"/>
          </a:xfrm>
        </p:spPr>
        <p:txBody>
          <a:bodyPr>
            <a:noAutofit/>
          </a:bodyPr>
          <a:lstStyle/>
          <a:p>
            <a:r>
              <a:rPr lang="en-US" sz="2800" b="1" dirty="0"/>
              <a:t>Step 2</a:t>
            </a:r>
            <a:r>
              <a:rPr lang="en-US" sz="2800" dirty="0"/>
              <a:t>: </a:t>
            </a:r>
            <a:r>
              <a:rPr lang="es-AR" sz="2800" dirty="0"/>
              <a:t>Creación de nuevas </a:t>
            </a:r>
            <a:r>
              <a:rPr lang="es-AR" sz="2800" dirty="0" err="1"/>
              <a:t>features</a:t>
            </a:r>
            <a:br>
              <a:rPr lang="es-AR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A96297-5D9E-4C51-AA4B-7EBE83EF1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214" y="1500519"/>
            <a:ext cx="10445055" cy="4949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/>
              <a:t>Cercanía geográfica y cantidad Estaciones de Subte:</a:t>
            </a:r>
          </a:p>
        </p:txBody>
      </p:sp>
    </p:spTree>
    <p:extLst>
      <p:ext uri="{BB962C8B-B14F-4D97-AF65-F5344CB8AC3E}">
        <p14:creationId xmlns:p14="http://schemas.microsoft.com/office/powerpoint/2010/main" val="301918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5FBE-3D15-46C9-9F4C-CDE7EBD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4960"/>
          </a:xfrm>
        </p:spPr>
        <p:txBody>
          <a:bodyPr>
            <a:noAutofit/>
          </a:bodyPr>
          <a:lstStyle/>
          <a:p>
            <a:r>
              <a:rPr lang="en-US" sz="2800" b="1" dirty="0"/>
              <a:t>Step 2</a:t>
            </a:r>
            <a:r>
              <a:rPr lang="en-US" sz="2800" dirty="0"/>
              <a:t>: </a:t>
            </a:r>
            <a:r>
              <a:rPr lang="es-AR" sz="2800" dirty="0"/>
              <a:t>Creación de nuevos </a:t>
            </a:r>
            <a:r>
              <a:rPr lang="es-AR" sz="2800" dirty="0" err="1"/>
              <a:t>features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1" y="3543480"/>
            <a:ext cx="4737682" cy="32035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63" y="3519576"/>
            <a:ext cx="4946552" cy="325138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A96297-5D9E-4C51-AA4B-7EBE83EF1413}"/>
              </a:ext>
            </a:extLst>
          </p:cNvPr>
          <p:cNvSpPr txBox="1">
            <a:spLocks/>
          </p:cNvSpPr>
          <p:nvPr/>
        </p:nvSpPr>
        <p:spPr>
          <a:xfrm>
            <a:off x="1743740" y="1283330"/>
            <a:ext cx="9760872" cy="503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AR" sz="1600" b="1" dirty="0" err="1"/>
              <a:t>Feature</a:t>
            </a:r>
            <a:r>
              <a:rPr lang="es-AR" sz="1600" b="1" dirty="0"/>
              <a:t> </a:t>
            </a:r>
            <a:r>
              <a:rPr lang="es-AR" sz="1600" b="1" dirty="0" err="1"/>
              <a:t>Engineering</a:t>
            </a:r>
            <a:endParaRPr lang="es-AR" sz="1600" b="1" dirty="0"/>
          </a:p>
          <a:p>
            <a:r>
              <a:rPr lang="es-AR" sz="1400" b="1" i="1" dirty="0"/>
              <a:t>Cálculo de la diferencia de superficies y eliminación de </a:t>
            </a:r>
            <a:r>
              <a:rPr lang="es-AR" sz="1400" b="1" i="1" dirty="0" err="1"/>
              <a:t>outliers</a:t>
            </a:r>
            <a:endParaRPr lang="es-AR" sz="1400" b="1" i="1" dirty="0"/>
          </a:p>
          <a:p>
            <a:r>
              <a:rPr lang="es-AR" sz="1400" dirty="0"/>
              <a:t>Creación de una capa de 1/</a:t>
            </a:r>
            <a:r>
              <a:rPr lang="es-AR" sz="1400" dirty="0" err="1"/>
              <a:t>sqrt</a:t>
            </a:r>
            <a:r>
              <a:rPr lang="es-AR" sz="1400" dirty="0"/>
              <a:t>(</a:t>
            </a:r>
            <a:r>
              <a:rPr lang="es-AR" sz="1400" dirty="0" err="1"/>
              <a:t>superficie_total</a:t>
            </a:r>
            <a:r>
              <a:rPr lang="es-AR" sz="1400" dirty="0"/>
              <a:t>)</a:t>
            </a:r>
          </a:p>
          <a:p>
            <a:r>
              <a:rPr lang="es-AR" sz="1400" dirty="0"/>
              <a:t>Corrección de </a:t>
            </a:r>
            <a:r>
              <a:rPr lang="es-AR" sz="1400" dirty="0" err="1"/>
              <a:t>outliers</a:t>
            </a:r>
            <a:r>
              <a:rPr lang="es-AR" sz="1400" dirty="0"/>
              <a:t> del campo precio por m² por barrio</a:t>
            </a:r>
          </a:p>
          <a:p>
            <a:r>
              <a:rPr lang="es-AR" sz="1400" dirty="0"/>
              <a:t>Búsqueda con Expresiones Regulares de nuevas variables: </a:t>
            </a:r>
            <a:r>
              <a:rPr lang="es-AR" sz="1200" dirty="0" err="1"/>
              <a:t>Amenities</a:t>
            </a:r>
            <a:r>
              <a:rPr lang="es-AR" sz="1200" dirty="0"/>
              <a:t> (</a:t>
            </a:r>
            <a:r>
              <a:rPr lang="es-AR" sz="1200" dirty="0" err="1"/>
              <a:t>cant</a:t>
            </a:r>
            <a:r>
              <a:rPr lang="es-AR" sz="1200" dirty="0"/>
              <a:t> y </a:t>
            </a:r>
            <a:r>
              <a:rPr lang="es-AR" sz="1200" dirty="0" err="1"/>
              <a:t>bool</a:t>
            </a:r>
            <a:r>
              <a:rPr lang="es-AR" sz="1200" dirty="0"/>
              <a:t>), Cuartos, Estado(</a:t>
            </a:r>
            <a:r>
              <a:rPr lang="es-AR" sz="1200" dirty="0" err="1"/>
              <a:t>cat</a:t>
            </a:r>
            <a:r>
              <a:rPr lang="es-AR" sz="1200" dirty="0"/>
              <a:t>), Cochera</a:t>
            </a:r>
          </a:p>
          <a:p>
            <a:r>
              <a:rPr lang="es-AR" sz="1400" dirty="0"/>
              <a:t>Creación de valores medios por barrio</a:t>
            </a:r>
          </a:p>
          <a:p>
            <a:pPr marL="0" indent="0">
              <a:buFont typeface="Wingdings 3" charset="2"/>
              <a:buNone/>
            </a:pPr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pPr marL="0" indent="0">
              <a:buFont typeface="Wingdings 3" charset="2"/>
              <a:buNone/>
            </a:pPr>
            <a:endParaRPr lang="es-AR" sz="1400" dirty="0"/>
          </a:p>
          <a:p>
            <a:pPr marL="0" indent="0">
              <a:buFont typeface="Wingdings 3" charset="2"/>
              <a:buNone/>
            </a:pPr>
            <a:endParaRPr lang="es-AR" sz="1400" dirty="0"/>
          </a:p>
          <a:p>
            <a:pPr marL="0" indent="0">
              <a:buFont typeface="Wingdings 3" charset="2"/>
              <a:buNone/>
            </a:pPr>
            <a:endParaRPr lang="es-AR" sz="1400" dirty="0"/>
          </a:p>
          <a:p>
            <a:pPr marL="0" indent="0">
              <a:buFont typeface="Wingdings 3" charset="2"/>
              <a:buNone/>
            </a:pPr>
            <a:endParaRPr lang="es-AR" sz="1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FA96297-5D9E-4C51-AA4B-7EBE83EF1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8949" y="4367098"/>
            <a:ext cx="1485414" cy="2403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400" i="1" u="sng" dirty="0" err="1"/>
              <a:t>Amenities</a:t>
            </a:r>
            <a:r>
              <a:rPr lang="es-AR" sz="1400" i="1" u="sng" dirty="0"/>
              <a:t>:</a:t>
            </a:r>
          </a:p>
          <a:p>
            <a:pPr marL="0" indent="0">
              <a:buNone/>
            </a:pPr>
            <a:r>
              <a:rPr lang="es-AR" sz="1400" i="1" dirty="0"/>
              <a:t>Pileta</a:t>
            </a:r>
          </a:p>
          <a:p>
            <a:pPr marL="0" indent="0">
              <a:buNone/>
            </a:pPr>
            <a:r>
              <a:rPr lang="es-AR" sz="1400" i="1" dirty="0"/>
              <a:t>SUM</a:t>
            </a:r>
          </a:p>
          <a:p>
            <a:pPr marL="0" indent="0">
              <a:buNone/>
            </a:pPr>
            <a:r>
              <a:rPr lang="es-AR" sz="1400" i="1" dirty="0"/>
              <a:t>Patio</a:t>
            </a:r>
          </a:p>
          <a:p>
            <a:pPr marL="0" indent="0">
              <a:buNone/>
            </a:pPr>
            <a:r>
              <a:rPr lang="es-AR" sz="1400" i="1" dirty="0"/>
              <a:t>Gimnasio</a:t>
            </a:r>
          </a:p>
          <a:p>
            <a:pPr marL="0" indent="0">
              <a:buNone/>
            </a:pPr>
            <a:r>
              <a:rPr lang="es-AR" sz="1400" i="1" dirty="0"/>
              <a:t>Seguridad</a:t>
            </a:r>
          </a:p>
          <a:p>
            <a:pPr marL="0" indent="0">
              <a:buNone/>
            </a:pPr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pPr marL="0" indent="0">
              <a:buNone/>
            </a:pPr>
            <a:endParaRPr lang="es-AR" sz="1400" dirty="0"/>
          </a:p>
          <a:p>
            <a:pPr marL="0" indent="0">
              <a:buNone/>
            </a:pPr>
            <a:endParaRPr lang="es-AR" sz="1400" dirty="0"/>
          </a:p>
          <a:p>
            <a:pPr marL="0" indent="0">
              <a:buNone/>
            </a:pPr>
            <a:endParaRPr lang="es-AR" sz="1400" dirty="0"/>
          </a:p>
          <a:p>
            <a:pPr marL="0" indent="0">
              <a:buNone/>
            </a:pP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44180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6297-5D9E-4C51-AA4B-7EBE83EF1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740" y="1283330"/>
            <a:ext cx="9760872" cy="5039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b="1" dirty="0" err="1"/>
              <a:t>Feature</a:t>
            </a:r>
            <a:r>
              <a:rPr lang="es-AR" sz="1600" b="1" dirty="0"/>
              <a:t> </a:t>
            </a:r>
            <a:r>
              <a:rPr lang="es-AR" sz="1600" b="1" dirty="0" err="1"/>
              <a:t>Engineering</a:t>
            </a:r>
            <a:endParaRPr lang="es-AR" sz="1600" b="1" dirty="0"/>
          </a:p>
          <a:p>
            <a:r>
              <a:rPr lang="es-AR" sz="1400" dirty="0"/>
              <a:t>Cálculo de la diferencia de superficies y eliminación de </a:t>
            </a:r>
            <a:r>
              <a:rPr lang="es-AR" sz="1400" dirty="0" err="1"/>
              <a:t>outliers</a:t>
            </a:r>
            <a:endParaRPr lang="es-AR" sz="1400" dirty="0"/>
          </a:p>
          <a:p>
            <a:r>
              <a:rPr lang="es-AR" sz="1400" dirty="0"/>
              <a:t>Creación de una capa de 1/</a:t>
            </a:r>
            <a:r>
              <a:rPr lang="es-AR" sz="1400" dirty="0" err="1"/>
              <a:t>sqrt</a:t>
            </a:r>
            <a:r>
              <a:rPr lang="es-AR" sz="1400" dirty="0"/>
              <a:t>(</a:t>
            </a:r>
            <a:r>
              <a:rPr lang="es-AR" sz="1400" dirty="0" err="1"/>
              <a:t>superficie_total</a:t>
            </a:r>
            <a:r>
              <a:rPr lang="es-AR" sz="1400" dirty="0"/>
              <a:t>)</a:t>
            </a:r>
          </a:p>
          <a:p>
            <a:r>
              <a:rPr lang="es-AR" sz="1400" b="1" i="1" dirty="0"/>
              <a:t>Corrección de </a:t>
            </a:r>
            <a:r>
              <a:rPr lang="es-AR" sz="1400" b="1" i="1" dirty="0" err="1"/>
              <a:t>outliers</a:t>
            </a:r>
            <a:r>
              <a:rPr lang="es-AR" sz="1400" b="1" i="1" dirty="0"/>
              <a:t> del campo precio por m²</a:t>
            </a:r>
          </a:p>
          <a:p>
            <a:r>
              <a:rPr lang="es-AR" sz="1400" dirty="0"/>
              <a:t>Búsqueda con Expresiones Regulares de nuevas variables: </a:t>
            </a:r>
            <a:r>
              <a:rPr lang="es-AR" sz="1200" dirty="0" err="1"/>
              <a:t>Amenities</a:t>
            </a:r>
            <a:r>
              <a:rPr lang="es-AR" sz="1200" dirty="0"/>
              <a:t> (</a:t>
            </a:r>
            <a:r>
              <a:rPr lang="es-AR" sz="1200" dirty="0" err="1"/>
              <a:t>cant</a:t>
            </a:r>
            <a:r>
              <a:rPr lang="es-AR" sz="1200" dirty="0"/>
              <a:t> y </a:t>
            </a:r>
            <a:r>
              <a:rPr lang="es-AR" sz="1200" dirty="0" err="1"/>
              <a:t>bool</a:t>
            </a:r>
            <a:r>
              <a:rPr lang="es-AR" sz="1200" dirty="0"/>
              <a:t>), Cuartos, Estado(</a:t>
            </a:r>
            <a:r>
              <a:rPr lang="es-AR" sz="1200" dirty="0" err="1"/>
              <a:t>cat</a:t>
            </a:r>
            <a:r>
              <a:rPr lang="es-AR" sz="1200" dirty="0"/>
              <a:t>), Cochera</a:t>
            </a:r>
          </a:p>
          <a:p>
            <a:r>
              <a:rPr lang="es-AR" sz="1400" dirty="0"/>
              <a:t>Creación de valores medios por barrio</a:t>
            </a:r>
          </a:p>
          <a:p>
            <a:pPr marL="0" indent="0">
              <a:buNone/>
            </a:pPr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pPr marL="0" indent="0">
              <a:buNone/>
            </a:pPr>
            <a:endParaRPr lang="es-AR" sz="1400" dirty="0"/>
          </a:p>
          <a:p>
            <a:pPr marL="0" indent="0">
              <a:buNone/>
            </a:pPr>
            <a:endParaRPr lang="es-AR" sz="1400" dirty="0"/>
          </a:p>
          <a:p>
            <a:pPr marL="0" indent="0">
              <a:buNone/>
            </a:pPr>
            <a:endParaRPr lang="es-AR" sz="1400" dirty="0"/>
          </a:p>
          <a:p>
            <a:pPr marL="0" indent="0">
              <a:buNone/>
            </a:pPr>
            <a:endParaRPr lang="es-AR" sz="1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51" y="3369879"/>
            <a:ext cx="4631834" cy="33203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85" y="3369879"/>
            <a:ext cx="4619718" cy="33471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A96297-5D9E-4C51-AA4B-7EBE83EF1413}"/>
              </a:ext>
            </a:extLst>
          </p:cNvPr>
          <p:cNvSpPr txBox="1">
            <a:spLocks/>
          </p:cNvSpPr>
          <p:nvPr/>
        </p:nvSpPr>
        <p:spPr>
          <a:xfrm>
            <a:off x="10677914" y="3942705"/>
            <a:ext cx="1436298" cy="2747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AR" sz="1400" b="1" dirty="0"/>
              <a:t>Carga de los datos al </a:t>
            </a:r>
            <a:r>
              <a:rPr lang="es-AR" sz="1400" b="1" dirty="0" err="1"/>
              <a:t>DataFrame</a:t>
            </a:r>
            <a:r>
              <a:rPr lang="es-AR" sz="1400" b="1" dirty="0"/>
              <a:t> y chequeo de valores nulos (21922 -&gt; 18957)</a:t>
            </a:r>
          </a:p>
          <a:p>
            <a:pPr marL="0" indent="0">
              <a:buFont typeface="Wingdings 3" charset="2"/>
              <a:buNone/>
            </a:pPr>
            <a:endParaRPr lang="es-AR" sz="1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82951E-282D-4213-993A-1055606A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4960"/>
          </a:xfrm>
        </p:spPr>
        <p:txBody>
          <a:bodyPr>
            <a:noAutofit/>
          </a:bodyPr>
          <a:lstStyle/>
          <a:p>
            <a:r>
              <a:rPr lang="en-US" sz="2800" b="1" dirty="0"/>
              <a:t>Step 2</a:t>
            </a:r>
            <a:r>
              <a:rPr lang="en-US" sz="2800" dirty="0"/>
              <a:t>: </a:t>
            </a:r>
            <a:r>
              <a:rPr lang="es-AR" sz="2800" dirty="0"/>
              <a:t>Creación de nuevas </a:t>
            </a:r>
            <a:r>
              <a:rPr lang="es-AR" sz="2800" dirty="0" err="1"/>
              <a:t>features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65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5FBE-3D15-46C9-9F4C-CDE7EBD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741" y="624110"/>
            <a:ext cx="9760872" cy="704960"/>
          </a:xfrm>
        </p:spPr>
        <p:txBody>
          <a:bodyPr>
            <a:noAutofit/>
          </a:bodyPr>
          <a:lstStyle/>
          <a:p>
            <a:r>
              <a:rPr lang="en-US" sz="2800" b="1" dirty="0"/>
              <a:t>Step 3</a:t>
            </a:r>
            <a:r>
              <a:rPr lang="en-US" sz="2800" dirty="0"/>
              <a:t>: </a:t>
            </a:r>
            <a:r>
              <a:rPr lang="es-AR" sz="2800" dirty="0"/>
              <a:t>Medición de la performance de los distintos modelos y de los nuevos </a:t>
            </a:r>
            <a:r>
              <a:rPr lang="es-AR" sz="2800" dirty="0" err="1"/>
              <a:t>Features</a:t>
            </a:r>
            <a:r>
              <a:rPr lang="es-AR" sz="2800" dirty="0"/>
              <a:t>.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A9A42E51-E197-4D77-8DD8-136F290870DF}"/>
              </a:ext>
            </a:extLst>
          </p:cNvPr>
          <p:cNvSpPr>
            <a:spLocks/>
          </p:cNvSpPr>
          <p:nvPr/>
        </p:nvSpPr>
        <p:spPr bwMode="blackWhite">
          <a:xfrm>
            <a:off x="7603505" y="2128615"/>
            <a:ext cx="3703638" cy="1739900"/>
          </a:xfrm>
          <a:custGeom>
            <a:avLst/>
            <a:gdLst>
              <a:gd name="T0" fmla="*/ 983 w 1553"/>
              <a:gd name="T1" fmla="*/ 584 h 753"/>
              <a:gd name="T2" fmla="*/ 1417 w 1553"/>
              <a:gd name="T3" fmla="*/ 541 h 753"/>
              <a:gd name="T4" fmla="*/ 1552 w 1553"/>
              <a:gd name="T5" fmla="*/ 150 h 753"/>
              <a:gd name="T6" fmla="*/ 1447 w 1553"/>
              <a:gd name="T7" fmla="*/ 227 h 753"/>
              <a:gd name="T8" fmla="*/ 1398 w 1553"/>
              <a:gd name="T9" fmla="*/ 186 h 753"/>
              <a:gd name="T10" fmla="*/ 1347 w 1553"/>
              <a:gd name="T11" fmla="*/ 149 h 753"/>
              <a:gd name="T12" fmla="*/ 1294 w 1553"/>
              <a:gd name="T13" fmla="*/ 116 h 753"/>
              <a:gd name="T14" fmla="*/ 1238 w 1553"/>
              <a:gd name="T15" fmla="*/ 87 h 753"/>
              <a:gd name="T16" fmla="*/ 1181 w 1553"/>
              <a:gd name="T17" fmla="*/ 61 h 753"/>
              <a:gd name="T18" fmla="*/ 1122 w 1553"/>
              <a:gd name="T19" fmla="*/ 41 h 753"/>
              <a:gd name="T20" fmla="*/ 1060 w 1553"/>
              <a:gd name="T21" fmla="*/ 23 h 753"/>
              <a:gd name="T22" fmla="*/ 999 w 1553"/>
              <a:gd name="T23" fmla="*/ 12 h 753"/>
              <a:gd name="T24" fmla="*/ 936 w 1553"/>
              <a:gd name="T25" fmla="*/ 4 h 753"/>
              <a:gd name="T26" fmla="*/ 873 w 1553"/>
              <a:gd name="T27" fmla="*/ 0 h 753"/>
              <a:gd name="T28" fmla="*/ 810 w 1553"/>
              <a:gd name="T29" fmla="*/ 2 h 753"/>
              <a:gd name="T30" fmla="*/ 748 w 1553"/>
              <a:gd name="T31" fmla="*/ 8 h 753"/>
              <a:gd name="T32" fmla="*/ 685 w 1553"/>
              <a:gd name="T33" fmla="*/ 19 h 753"/>
              <a:gd name="T34" fmla="*/ 624 w 1553"/>
              <a:gd name="T35" fmla="*/ 34 h 753"/>
              <a:gd name="T36" fmla="*/ 564 w 1553"/>
              <a:gd name="T37" fmla="*/ 53 h 753"/>
              <a:gd name="T38" fmla="*/ 506 w 1553"/>
              <a:gd name="T39" fmla="*/ 76 h 753"/>
              <a:gd name="T40" fmla="*/ 449 w 1553"/>
              <a:gd name="T41" fmla="*/ 104 h 753"/>
              <a:gd name="T42" fmla="*/ 395 w 1553"/>
              <a:gd name="T43" fmla="*/ 137 h 753"/>
              <a:gd name="T44" fmla="*/ 342 w 1553"/>
              <a:gd name="T45" fmla="*/ 172 h 753"/>
              <a:gd name="T46" fmla="*/ 294 w 1553"/>
              <a:gd name="T47" fmla="*/ 212 h 753"/>
              <a:gd name="T48" fmla="*/ 248 w 1553"/>
              <a:gd name="T49" fmla="*/ 254 h 753"/>
              <a:gd name="T50" fmla="*/ 205 w 1553"/>
              <a:gd name="T51" fmla="*/ 301 h 753"/>
              <a:gd name="T52" fmla="*/ 165 w 1553"/>
              <a:gd name="T53" fmla="*/ 350 h 753"/>
              <a:gd name="T54" fmla="*/ 130 w 1553"/>
              <a:gd name="T55" fmla="*/ 401 h 753"/>
              <a:gd name="T56" fmla="*/ 98 w 1553"/>
              <a:gd name="T57" fmla="*/ 456 h 753"/>
              <a:gd name="T58" fmla="*/ 71 w 1553"/>
              <a:gd name="T59" fmla="*/ 512 h 753"/>
              <a:gd name="T60" fmla="*/ 46 w 1553"/>
              <a:gd name="T61" fmla="*/ 570 h 753"/>
              <a:gd name="T62" fmla="*/ 27 w 1553"/>
              <a:gd name="T63" fmla="*/ 631 h 753"/>
              <a:gd name="T64" fmla="*/ 11 w 1553"/>
              <a:gd name="T65" fmla="*/ 692 h 753"/>
              <a:gd name="T66" fmla="*/ 0 w 1553"/>
              <a:gd name="T67" fmla="*/ 752 h 753"/>
              <a:gd name="T68" fmla="*/ 222 w 1553"/>
              <a:gd name="T69" fmla="*/ 608 h 753"/>
              <a:gd name="T70" fmla="*/ 440 w 1553"/>
              <a:gd name="T71" fmla="*/ 749 h 753"/>
              <a:gd name="T72" fmla="*/ 455 w 1553"/>
              <a:gd name="T73" fmla="*/ 710 h 753"/>
              <a:gd name="T74" fmla="*/ 474 w 1553"/>
              <a:gd name="T75" fmla="*/ 670 h 753"/>
              <a:gd name="T76" fmla="*/ 498 w 1553"/>
              <a:gd name="T77" fmla="*/ 632 h 753"/>
              <a:gd name="T78" fmla="*/ 525 w 1553"/>
              <a:gd name="T79" fmla="*/ 596 h 753"/>
              <a:gd name="T80" fmla="*/ 556 w 1553"/>
              <a:gd name="T81" fmla="*/ 563 h 753"/>
              <a:gd name="T82" fmla="*/ 589 w 1553"/>
              <a:gd name="T83" fmla="*/ 533 h 753"/>
              <a:gd name="T84" fmla="*/ 626 w 1553"/>
              <a:gd name="T85" fmla="*/ 507 h 753"/>
              <a:gd name="T86" fmla="*/ 665 w 1553"/>
              <a:gd name="T87" fmla="*/ 485 h 753"/>
              <a:gd name="T88" fmla="*/ 706 w 1553"/>
              <a:gd name="T89" fmla="*/ 467 h 753"/>
              <a:gd name="T90" fmla="*/ 749 w 1553"/>
              <a:gd name="T91" fmla="*/ 453 h 753"/>
              <a:gd name="T92" fmla="*/ 793 w 1553"/>
              <a:gd name="T93" fmla="*/ 443 h 753"/>
              <a:gd name="T94" fmla="*/ 837 w 1553"/>
              <a:gd name="T95" fmla="*/ 438 h 753"/>
              <a:gd name="T96" fmla="*/ 882 w 1553"/>
              <a:gd name="T97" fmla="*/ 438 h 753"/>
              <a:gd name="T98" fmla="*/ 927 w 1553"/>
              <a:gd name="T99" fmla="*/ 442 h 753"/>
              <a:gd name="T100" fmla="*/ 971 w 1553"/>
              <a:gd name="T101" fmla="*/ 450 h 753"/>
              <a:gd name="T102" fmla="*/ 1014 w 1553"/>
              <a:gd name="T103" fmla="*/ 464 h 753"/>
              <a:gd name="T104" fmla="*/ 1055 w 1553"/>
              <a:gd name="T105" fmla="*/ 480 h 753"/>
              <a:gd name="T106" fmla="*/ 1095 w 1553"/>
              <a:gd name="T107" fmla="*/ 502 h 753"/>
              <a:gd name="T108" fmla="*/ 983 w 1553"/>
              <a:gd name="T109" fmla="*/ 584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553" h="753">
                <a:moveTo>
                  <a:pt x="983" y="584"/>
                </a:moveTo>
                <a:lnTo>
                  <a:pt x="1417" y="541"/>
                </a:lnTo>
                <a:lnTo>
                  <a:pt x="1552" y="150"/>
                </a:lnTo>
                <a:lnTo>
                  <a:pt x="1447" y="227"/>
                </a:lnTo>
                <a:lnTo>
                  <a:pt x="1398" y="186"/>
                </a:lnTo>
                <a:lnTo>
                  <a:pt x="1347" y="149"/>
                </a:lnTo>
                <a:lnTo>
                  <a:pt x="1294" y="116"/>
                </a:lnTo>
                <a:lnTo>
                  <a:pt x="1238" y="87"/>
                </a:lnTo>
                <a:lnTo>
                  <a:pt x="1181" y="61"/>
                </a:lnTo>
                <a:lnTo>
                  <a:pt x="1122" y="41"/>
                </a:lnTo>
                <a:lnTo>
                  <a:pt x="1060" y="23"/>
                </a:lnTo>
                <a:lnTo>
                  <a:pt x="999" y="12"/>
                </a:lnTo>
                <a:lnTo>
                  <a:pt x="936" y="4"/>
                </a:lnTo>
                <a:lnTo>
                  <a:pt x="873" y="0"/>
                </a:lnTo>
                <a:lnTo>
                  <a:pt x="810" y="2"/>
                </a:lnTo>
                <a:lnTo>
                  <a:pt x="748" y="8"/>
                </a:lnTo>
                <a:lnTo>
                  <a:pt x="685" y="19"/>
                </a:lnTo>
                <a:lnTo>
                  <a:pt x="624" y="34"/>
                </a:lnTo>
                <a:lnTo>
                  <a:pt x="564" y="53"/>
                </a:lnTo>
                <a:lnTo>
                  <a:pt x="506" y="76"/>
                </a:lnTo>
                <a:lnTo>
                  <a:pt x="449" y="104"/>
                </a:lnTo>
                <a:lnTo>
                  <a:pt x="395" y="137"/>
                </a:lnTo>
                <a:lnTo>
                  <a:pt x="342" y="172"/>
                </a:lnTo>
                <a:lnTo>
                  <a:pt x="294" y="212"/>
                </a:lnTo>
                <a:lnTo>
                  <a:pt x="248" y="254"/>
                </a:lnTo>
                <a:lnTo>
                  <a:pt x="205" y="301"/>
                </a:lnTo>
                <a:lnTo>
                  <a:pt x="165" y="350"/>
                </a:lnTo>
                <a:lnTo>
                  <a:pt x="130" y="401"/>
                </a:lnTo>
                <a:lnTo>
                  <a:pt x="98" y="456"/>
                </a:lnTo>
                <a:lnTo>
                  <a:pt x="71" y="512"/>
                </a:lnTo>
                <a:lnTo>
                  <a:pt x="46" y="570"/>
                </a:lnTo>
                <a:lnTo>
                  <a:pt x="27" y="631"/>
                </a:lnTo>
                <a:lnTo>
                  <a:pt x="11" y="692"/>
                </a:lnTo>
                <a:lnTo>
                  <a:pt x="0" y="752"/>
                </a:lnTo>
                <a:lnTo>
                  <a:pt x="222" y="608"/>
                </a:lnTo>
                <a:lnTo>
                  <a:pt x="440" y="749"/>
                </a:lnTo>
                <a:lnTo>
                  <a:pt x="455" y="710"/>
                </a:lnTo>
                <a:lnTo>
                  <a:pt x="474" y="670"/>
                </a:lnTo>
                <a:lnTo>
                  <a:pt x="498" y="632"/>
                </a:lnTo>
                <a:lnTo>
                  <a:pt x="525" y="596"/>
                </a:lnTo>
                <a:lnTo>
                  <a:pt x="556" y="563"/>
                </a:lnTo>
                <a:lnTo>
                  <a:pt x="589" y="533"/>
                </a:lnTo>
                <a:lnTo>
                  <a:pt x="626" y="507"/>
                </a:lnTo>
                <a:lnTo>
                  <a:pt x="665" y="485"/>
                </a:lnTo>
                <a:lnTo>
                  <a:pt x="706" y="467"/>
                </a:lnTo>
                <a:lnTo>
                  <a:pt x="749" y="453"/>
                </a:lnTo>
                <a:lnTo>
                  <a:pt x="793" y="443"/>
                </a:lnTo>
                <a:lnTo>
                  <a:pt x="837" y="438"/>
                </a:lnTo>
                <a:lnTo>
                  <a:pt x="882" y="438"/>
                </a:lnTo>
                <a:lnTo>
                  <a:pt x="927" y="442"/>
                </a:lnTo>
                <a:lnTo>
                  <a:pt x="971" y="450"/>
                </a:lnTo>
                <a:lnTo>
                  <a:pt x="1014" y="464"/>
                </a:lnTo>
                <a:lnTo>
                  <a:pt x="1055" y="480"/>
                </a:lnTo>
                <a:lnTo>
                  <a:pt x="1095" y="502"/>
                </a:lnTo>
                <a:lnTo>
                  <a:pt x="983" y="584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9pPr>
          </a:lstStyle>
          <a:p>
            <a:endParaRPr lang="en-US">
              <a:ln>
                <a:solidFill>
                  <a:schemeClr val="tx1"/>
                </a:solidFill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E56723CA-B92B-452E-9733-489625275F26}"/>
              </a:ext>
            </a:extLst>
          </p:cNvPr>
          <p:cNvSpPr>
            <a:spLocks/>
          </p:cNvSpPr>
          <p:nvPr/>
        </p:nvSpPr>
        <p:spPr bwMode="blackWhite">
          <a:xfrm>
            <a:off x="7271718" y="3663727"/>
            <a:ext cx="2911475" cy="2471738"/>
          </a:xfrm>
          <a:custGeom>
            <a:avLst/>
            <a:gdLst>
              <a:gd name="T0" fmla="*/ 1220 w 1221"/>
              <a:gd name="T1" fmla="*/ 1042 h 1071"/>
              <a:gd name="T2" fmla="*/ 1002 w 1221"/>
              <a:gd name="T3" fmla="*/ 847 h 1071"/>
              <a:gd name="T4" fmla="*/ 1081 w 1221"/>
              <a:gd name="T5" fmla="*/ 630 h 1071"/>
              <a:gd name="T6" fmla="*/ 1038 w 1221"/>
              <a:gd name="T7" fmla="*/ 635 h 1071"/>
              <a:gd name="T8" fmla="*/ 994 w 1221"/>
              <a:gd name="T9" fmla="*/ 636 h 1071"/>
              <a:gd name="T10" fmla="*/ 950 w 1221"/>
              <a:gd name="T11" fmla="*/ 634 h 1071"/>
              <a:gd name="T12" fmla="*/ 906 w 1221"/>
              <a:gd name="T13" fmla="*/ 626 h 1071"/>
              <a:gd name="T14" fmla="*/ 865 w 1221"/>
              <a:gd name="T15" fmla="*/ 614 h 1071"/>
              <a:gd name="T16" fmla="*/ 823 w 1221"/>
              <a:gd name="T17" fmla="*/ 599 h 1071"/>
              <a:gd name="T18" fmla="*/ 784 w 1221"/>
              <a:gd name="T19" fmla="*/ 579 h 1071"/>
              <a:gd name="T20" fmla="*/ 747 w 1221"/>
              <a:gd name="T21" fmla="*/ 556 h 1071"/>
              <a:gd name="T22" fmla="*/ 713 w 1221"/>
              <a:gd name="T23" fmla="*/ 528 h 1071"/>
              <a:gd name="T24" fmla="*/ 682 w 1221"/>
              <a:gd name="T25" fmla="*/ 496 h 1071"/>
              <a:gd name="T26" fmla="*/ 653 w 1221"/>
              <a:gd name="T27" fmla="*/ 463 h 1071"/>
              <a:gd name="T28" fmla="*/ 629 w 1221"/>
              <a:gd name="T29" fmla="*/ 427 h 1071"/>
              <a:gd name="T30" fmla="*/ 609 w 1221"/>
              <a:gd name="T31" fmla="*/ 390 h 1071"/>
              <a:gd name="T32" fmla="*/ 594 w 1221"/>
              <a:gd name="T33" fmla="*/ 352 h 1071"/>
              <a:gd name="T34" fmla="*/ 581 w 1221"/>
              <a:gd name="T35" fmla="*/ 314 h 1071"/>
              <a:gd name="T36" fmla="*/ 573 w 1221"/>
              <a:gd name="T37" fmla="*/ 273 h 1071"/>
              <a:gd name="T38" fmla="*/ 568 w 1221"/>
              <a:gd name="T39" fmla="*/ 232 h 1071"/>
              <a:gd name="T40" fmla="*/ 712 w 1221"/>
              <a:gd name="T41" fmla="*/ 232 h 1071"/>
              <a:gd name="T42" fmla="*/ 368 w 1221"/>
              <a:gd name="T43" fmla="*/ 0 h 1071"/>
              <a:gd name="T44" fmla="*/ 0 w 1221"/>
              <a:gd name="T45" fmla="*/ 235 h 1071"/>
              <a:gd name="T46" fmla="*/ 134 w 1221"/>
              <a:gd name="T47" fmla="*/ 234 h 1071"/>
              <a:gd name="T48" fmla="*/ 139 w 1221"/>
              <a:gd name="T49" fmla="*/ 296 h 1071"/>
              <a:gd name="T50" fmla="*/ 148 w 1221"/>
              <a:gd name="T51" fmla="*/ 358 h 1071"/>
              <a:gd name="T52" fmla="*/ 161 w 1221"/>
              <a:gd name="T53" fmla="*/ 419 h 1071"/>
              <a:gd name="T54" fmla="*/ 178 w 1221"/>
              <a:gd name="T55" fmla="*/ 479 h 1071"/>
              <a:gd name="T56" fmla="*/ 200 w 1221"/>
              <a:gd name="T57" fmla="*/ 538 h 1071"/>
              <a:gd name="T58" fmla="*/ 227 w 1221"/>
              <a:gd name="T59" fmla="*/ 595 h 1071"/>
              <a:gd name="T60" fmla="*/ 257 w 1221"/>
              <a:gd name="T61" fmla="*/ 650 h 1071"/>
              <a:gd name="T62" fmla="*/ 291 w 1221"/>
              <a:gd name="T63" fmla="*/ 702 h 1071"/>
              <a:gd name="T64" fmla="*/ 328 w 1221"/>
              <a:gd name="T65" fmla="*/ 751 h 1071"/>
              <a:gd name="T66" fmla="*/ 369 w 1221"/>
              <a:gd name="T67" fmla="*/ 797 h 1071"/>
              <a:gd name="T68" fmla="*/ 413 w 1221"/>
              <a:gd name="T69" fmla="*/ 841 h 1071"/>
              <a:gd name="T70" fmla="*/ 459 w 1221"/>
              <a:gd name="T71" fmla="*/ 882 h 1071"/>
              <a:gd name="T72" fmla="*/ 509 w 1221"/>
              <a:gd name="T73" fmla="*/ 919 h 1071"/>
              <a:gd name="T74" fmla="*/ 562 w 1221"/>
              <a:gd name="T75" fmla="*/ 951 h 1071"/>
              <a:gd name="T76" fmla="*/ 617 w 1221"/>
              <a:gd name="T77" fmla="*/ 981 h 1071"/>
              <a:gd name="T78" fmla="*/ 673 w 1221"/>
              <a:gd name="T79" fmla="*/ 1007 h 1071"/>
              <a:gd name="T80" fmla="*/ 732 w 1221"/>
              <a:gd name="T81" fmla="*/ 1027 h 1071"/>
              <a:gd name="T82" fmla="*/ 791 w 1221"/>
              <a:gd name="T83" fmla="*/ 1045 h 1071"/>
              <a:gd name="T84" fmla="*/ 852 w 1221"/>
              <a:gd name="T85" fmla="*/ 1057 h 1071"/>
              <a:gd name="T86" fmla="*/ 913 w 1221"/>
              <a:gd name="T87" fmla="*/ 1067 h 1071"/>
              <a:gd name="T88" fmla="*/ 975 w 1221"/>
              <a:gd name="T89" fmla="*/ 1070 h 1071"/>
              <a:gd name="T90" fmla="*/ 1037 w 1221"/>
              <a:gd name="T91" fmla="*/ 1070 h 1071"/>
              <a:gd name="T92" fmla="*/ 1098 w 1221"/>
              <a:gd name="T93" fmla="*/ 1066 h 1071"/>
              <a:gd name="T94" fmla="*/ 1160 w 1221"/>
              <a:gd name="T95" fmla="*/ 1056 h 1071"/>
              <a:gd name="T96" fmla="*/ 1220 w 1221"/>
              <a:gd name="T97" fmla="*/ 1042 h 1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21" h="1071">
                <a:moveTo>
                  <a:pt x="1220" y="1042"/>
                </a:moveTo>
                <a:lnTo>
                  <a:pt x="1002" y="847"/>
                </a:lnTo>
                <a:lnTo>
                  <a:pt x="1081" y="630"/>
                </a:lnTo>
                <a:lnTo>
                  <a:pt x="1038" y="635"/>
                </a:lnTo>
                <a:lnTo>
                  <a:pt x="994" y="636"/>
                </a:lnTo>
                <a:lnTo>
                  <a:pt x="950" y="634"/>
                </a:lnTo>
                <a:lnTo>
                  <a:pt x="906" y="626"/>
                </a:lnTo>
                <a:lnTo>
                  <a:pt x="865" y="614"/>
                </a:lnTo>
                <a:lnTo>
                  <a:pt x="823" y="599"/>
                </a:lnTo>
                <a:lnTo>
                  <a:pt x="784" y="579"/>
                </a:lnTo>
                <a:lnTo>
                  <a:pt x="747" y="556"/>
                </a:lnTo>
                <a:lnTo>
                  <a:pt x="713" y="528"/>
                </a:lnTo>
                <a:lnTo>
                  <a:pt x="682" y="496"/>
                </a:lnTo>
                <a:lnTo>
                  <a:pt x="653" y="463"/>
                </a:lnTo>
                <a:lnTo>
                  <a:pt x="629" y="427"/>
                </a:lnTo>
                <a:lnTo>
                  <a:pt x="609" y="390"/>
                </a:lnTo>
                <a:lnTo>
                  <a:pt x="594" y="352"/>
                </a:lnTo>
                <a:lnTo>
                  <a:pt x="581" y="314"/>
                </a:lnTo>
                <a:lnTo>
                  <a:pt x="573" y="273"/>
                </a:lnTo>
                <a:lnTo>
                  <a:pt x="568" y="232"/>
                </a:lnTo>
                <a:lnTo>
                  <a:pt x="712" y="232"/>
                </a:lnTo>
                <a:lnTo>
                  <a:pt x="368" y="0"/>
                </a:lnTo>
                <a:lnTo>
                  <a:pt x="0" y="235"/>
                </a:lnTo>
                <a:lnTo>
                  <a:pt x="134" y="234"/>
                </a:lnTo>
                <a:lnTo>
                  <a:pt x="139" y="296"/>
                </a:lnTo>
                <a:lnTo>
                  <a:pt x="148" y="358"/>
                </a:lnTo>
                <a:lnTo>
                  <a:pt x="161" y="419"/>
                </a:lnTo>
                <a:lnTo>
                  <a:pt x="178" y="479"/>
                </a:lnTo>
                <a:lnTo>
                  <a:pt x="200" y="538"/>
                </a:lnTo>
                <a:lnTo>
                  <a:pt x="227" y="595"/>
                </a:lnTo>
                <a:lnTo>
                  <a:pt x="257" y="650"/>
                </a:lnTo>
                <a:lnTo>
                  <a:pt x="291" y="702"/>
                </a:lnTo>
                <a:lnTo>
                  <a:pt x="328" y="751"/>
                </a:lnTo>
                <a:lnTo>
                  <a:pt x="369" y="797"/>
                </a:lnTo>
                <a:lnTo>
                  <a:pt x="413" y="841"/>
                </a:lnTo>
                <a:lnTo>
                  <a:pt x="459" y="882"/>
                </a:lnTo>
                <a:lnTo>
                  <a:pt x="509" y="919"/>
                </a:lnTo>
                <a:lnTo>
                  <a:pt x="562" y="951"/>
                </a:lnTo>
                <a:lnTo>
                  <a:pt x="617" y="981"/>
                </a:lnTo>
                <a:lnTo>
                  <a:pt x="673" y="1007"/>
                </a:lnTo>
                <a:lnTo>
                  <a:pt x="732" y="1027"/>
                </a:lnTo>
                <a:lnTo>
                  <a:pt x="791" y="1045"/>
                </a:lnTo>
                <a:lnTo>
                  <a:pt x="852" y="1057"/>
                </a:lnTo>
                <a:lnTo>
                  <a:pt x="913" y="1067"/>
                </a:lnTo>
                <a:lnTo>
                  <a:pt x="975" y="1070"/>
                </a:lnTo>
                <a:lnTo>
                  <a:pt x="1037" y="1070"/>
                </a:lnTo>
                <a:lnTo>
                  <a:pt x="1098" y="1066"/>
                </a:lnTo>
                <a:lnTo>
                  <a:pt x="1160" y="1056"/>
                </a:lnTo>
                <a:lnTo>
                  <a:pt x="1220" y="1042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9pPr>
          </a:lstStyle>
          <a:p>
            <a:endParaRPr lang="en-US">
              <a:ln>
                <a:solidFill>
                  <a:schemeClr val="tx1"/>
                </a:solidFill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7DDC80E5-FF05-4756-AFD1-D575C3645B3A}"/>
              </a:ext>
            </a:extLst>
          </p:cNvPr>
          <p:cNvSpPr>
            <a:spLocks/>
          </p:cNvSpPr>
          <p:nvPr/>
        </p:nvSpPr>
        <p:spPr bwMode="blackWhite">
          <a:xfrm>
            <a:off x="9830768" y="2908077"/>
            <a:ext cx="1890712" cy="3325813"/>
          </a:xfrm>
          <a:custGeom>
            <a:avLst/>
            <a:gdLst>
              <a:gd name="T0" fmla="*/ 286 w 793"/>
              <a:gd name="T1" fmla="*/ 1316 h 1440"/>
              <a:gd name="T2" fmla="*/ 340 w 793"/>
              <a:gd name="T3" fmla="*/ 1290 h 1440"/>
              <a:gd name="T4" fmla="*/ 392 w 793"/>
              <a:gd name="T5" fmla="*/ 1260 h 1440"/>
              <a:gd name="T6" fmla="*/ 442 w 793"/>
              <a:gd name="T7" fmla="*/ 1225 h 1440"/>
              <a:gd name="T8" fmla="*/ 490 w 793"/>
              <a:gd name="T9" fmla="*/ 1187 h 1440"/>
              <a:gd name="T10" fmla="*/ 535 w 793"/>
              <a:gd name="T11" fmla="*/ 1146 h 1440"/>
              <a:gd name="T12" fmla="*/ 576 w 793"/>
              <a:gd name="T13" fmla="*/ 1102 h 1440"/>
              <a:gd name="T14" fmla="*/ 616 w 793"/>
              <a:gd name="T15" fmla="*/ 1055 h 1440"/>
              <a:gd name="T16" fmla="*/ 650 w 793"/>
              <a:gd name="T17" fmla="*/ 1005 h 1440"/>
              <a:gd name="T18" fmla="*/ 682 w 793"/>
              <a:gd name="T19" fmla="*/ 953 h 1440"/>
              <a:gd name="T20" fmla="*/ 709 w 793"/>
              <a:gd name="T21" fmla="*/ 900 h 1440"/>
              <a:gd name="T22" fmla="*/ 734 w 793"/>
              <a:gd name="T23" fmla="*/ 844 h 1440"/>
              <a:gd name="T24" fmla="*/ 753 w 793"/>
              <a:gd name="T25" fmla="*/ 786 h 1440"/>
              <a:gd name="T26" fmla="*/ 770 w 793"/>
              <a:gd name="T27" fmla="*/ 727 h 1440"/>
              <a:gd name="T28" fmla="*/ 781 w 793"/>
              <a:gd name="T29" fmla="*/ 668 h 1440"/>
              <a:gd name="T30" fmla="*/ 789 w 793"/>
              <a:gd name="T31" fmla="*/ 608 h 1440"/>
              <a:gd name="T32" fmla="*/ 792 w 793"/>
              <a:gd name="T33" fmla="*/ 547 h 1440"/>
              <a:gd name="T34" fmla="*/ 790 w 793"/>
              <a:gd name="T35" fmla="*/ 487 h 1440"/>
              <a:gd name="T36" fmla="*/ 786 w 793"/>
              <a:gd name="T37" fmla="*/ 427 h 1440"/>
              <a:gd name="T38" fmla="*/ 775 w 793"/>
              <a:gd name="T39" fmla="*/ 367 h 1440"/>
              <a:gd name="T40" fmla="*/ 762 w 793"/>
              <a:gd name="T41" fmla="*/ 308 h 1440"/>
              <a:gd name="T42" fmla="*/ 744 w 793"/>
              <a:gd name="T43" fmla="*/ 249 h 1440"/>
              <a:gd name="T44" fmla="*/ 722 w 793"/>
              <a:gd name="T45" fmla="*/ 193 h 1440"/>
              <a:gd name="T46" fmla="*/ 697 w 793"/>
              <a:gd name="T47" fmla="*/ 137 h 1440"/>
              <a:gd name="T48" fmla="*/ 667 w 793"/>
              <a:gd name="T49" fmla="*/ 84 h 1440"/>
              <a:gd name="T50" fmla="*/ 639 w 793"/>
              <a:gd name="T51" fmla="*/ 41 h 1440"/>
              <a:gd name="T52" fmla="*/ 609 w 793"/>
              <a:gd name="T53" fmla="*/ 0 h 1440"/>
              <a:gd name="T54" fmla="*/ 521 w 793"/>
              <a:gd name="T55" fmla="*/ 247 h 1440"/>
              <a:gd name="T56" fmla="*/ 277 w 793"/>
              <a:gd name="T57" fmla="*/ 280 h 1440"/>
              <a:gd name="T58" fmla="*/ 294 w 793"/>
              <a:gd name="T59" fmla="*/ 308 h 1440"/>
              <a:gd name="T60" fmla="*/ 316 w 793"/>
              <a:gd name="T61" fmla="*/ 347 h 1440"/>
              <a:gd name="T62" fmla="*/ 332 w 793"/>
              <a:gd name="T63" fmla="*/ 389 h 1440"/>
              <a:gd name="T64" fmla="*/ 345 w 793"/>
              <a:gd name="T65" fmla="*/ 431 h 1440"/>
              <a:gd name="T66" fmla="*/ 353 w 793"/>
              <a:gd name="T67" fmla="*/ 475 h 1440"/>
              <a:gd name="T68" fmla="*/ 357 w 793"/>
              <a:gd name="T69" fmla="*/ 519 h 1440"/>
              <a:gd name="T70" fmla="*/ 355 w 793"/>
              <a:gd name="T71" fmla="*/ 564 h 1440"/>
              <a:gd name="T72" fmla="*/ 350 w 793"/>
              <a:gd name="T73" fmla="*/ 608 h 1440"/>
              <a:gd name="T74" fmla="*/ 339 w 793"/>
              <a:gd name="T75" fmla="*/ 652 h 1440"/>
              <a:gd name="T76" fmla="*/ 325 w 793"/>
              <a:gd name="T77" fmla="*/ 694 h 1440"/>
              <a:gd name="T78" fmla="*/ 306 w 793"/>
              <a:gd name="T79" fmla="*/ 734 h 1440"/>
              <a:gd name="T80" fmla="*/ 284 w 793"/>
              <a:gd name="T81" fmla="*/ 772 h 1440"/>
              <a:gd name="T82" fmla="*/ 257 w 793"/>
              <a:gd name="T83" fmla="*/ 808 h 1440"/>
              <a:gd name="T84" fmla="*/ 227 w 793"/>
              <a:gd name="T85" fmla="*/ 841 h 1440"/>
              <a:gd name="T86" fmla="*/ 193 w 793"/>
              <a:gd name="T87" fmla="*/ 871 h 1440"/>
              <a:gd name="T88" fmla="*/ 156 w 793"/>
              <a:gd name="T89" fmla="*/ 896 h 1440"/>
              <a:gd name="T90" fmla="*/ 113 w 793"/>
              <a:gd name="T91" fmla="*/ 761 h 1440"/>
              <a:gd name="T92" fmla="*/ 0 w 793"/>
              <a:gd name="T93" fmla="*/ 1169 h 1440"/>
              <a:gd name="T94" fmla="*/ 321 w 793"/>
              <a:gd name="T95" fmla="*/ 1439 h 1440"/>
              <a:gd name="T96" fmla="*/ 286 w 793"/>
              <a:gd name="T97" fmla="*/ 1316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93" h="1440">
                <a:moveTo>
                  <a:pt x="286" y="1316"/>
                </a:moveTo>
                <a:lnTo>
                  <a:pt x="340" y="1290"/>
                </a:lnTo>
                <a:lnTo>
                  <a:pt x="392" y="1260"/>
                </a:lnTo>
                <a:lnTo>
                  <a:pt x="442" y="1225"/>
                </a:lnTo>
                <a:lnTo>
                  <a:pt x="490" y="1187"/>
                </a:lnTo>
                <a:lnTo>
                  <a:pt x="535" y="1146"/>
                </a:lnTo>
                <a:lnTo>
                  <a:pt x="576" y="1102"/>
                </a:lnTo>
                <a:lnTo>
                  <a:pt x="616" y="1055"/>
                </a:lnTo>
                <a:lnTo>
                  <a:pt x="650" y="1005"/>
                </a:lnTo>
                <a:lnTo>
                  <a:pt x="682" y="953"/>
                </a:lnTo>
                <a:lnTo>
                  <a:pt x="709" y="900"/>
                </a:lnTo>
                <a:lnTo>
                  <a:pt x="734" y="844"/>
                </a:lnTo>
                <a:lnTo>
                  <a:pt x="753" y="786"/>
                </a:lnTo>
                <a:lnTo>
                  <a:pt x="770" y="727"/>
                </a:lnTo>
                <a:lnTo>
                  <a:pt x="781" y="668"/>
                </a:lnTo>
                <a:lnTo>
                  <a:pt x="789" y="608"/>
                </a:lnTo>
                <a:lnTo>
                  <a:pt x="792" y="547"/>
                </a:lnTo>
                <a:lnTo>
                  <a:pt x="790" y="487"/>
                </a:lnTo>
                <a:lnTo>
                  <a:pt x="786" y="427"/>
                </a:lnTo>
                <a:lnTo>
                  <a:pt x="775" y="367"/>
                </a:lnTo>
                <a:lnTo>
                  <a:pt x="762" y="308"/>
                </a:lnTo>
                <a:lnTo>
                  <a:pt x="744" y="249"/>
                </a:lnTo>
                <a:lnTo>
                  <a:pt x="722" y="193"/>
                </a:lnTo>
                <a:lnTo>
                  <a:pt x="697" y="137"/>
                </a:lnTo>
                <a:lnTo>
                  <a:pt x="667" y="84"/>
                </a:lnTo>
                <a:lnTo>
                  <a:pt x="639" y="41"/>
                </a:lnTo>
                <a:lnTo>
                  <a:pt x="609" y="0"/>
                </a:lnTo>
                <a:lnTo>
                  <a:pt x="521" y="247"/>
                </a:lnTo>
                <a:lnTo>
                  <a:pt x="277" y="280"/>
                </a:lnTo>
                <a:lnTo>
                  <a:pt x="294" y="308"/>
                </a:lnTo>
                <a:lnTo>
                  <a:pt x="316" y="347"/>
                </a:lnTo>
                <a:lnTo>
                  <a:pt x="332" y="389"/>
                </a:lnTo>
                <a:lnTo>
                  <a:pt x="345" y="431"/>
                </a:lnTo>
                <a:lnTo>
                  <a:pt x="353" y="475"/>
                </a:lnTo>
                <a:lnTo>
                  <a:pt x="357" y="519"/>
                </a:lnTo>
                <a:lnTo>
                  <a:pt x="355" y="564"/>
                </a:lnTo>
                <a:lnTo>
                  <a:pt x="350" y="608"/>
                </a:lnTo>
                <a:lnTo>
                  <a:pt x="339" y="652"/>
                </a:lnTo>
                <a:lnTo>
                  <a:pt x="325" y="694"/>
                </a:lnTo>
                <a:lnTo>
                  <a:pt x="306" y="734"/>
                </a:lnTo>
                <a:lnTo>
                  <a:pt x="284" y="772"/>
                </a:lnTo>
                <a:lnTo>
                  <a:pt x="257" y="808"/>
                </a:lnTo>
                <a:lnTo>
                  <a:pt x="227" y="841"/>
                </a:lnTo>
                <a:lnTo>
                  <a:pt x="193" y="871"/>
                </a:lnTo>
                <a:lnTo>
                  <a:pt x="156" y="896"/>
                </a:lnTo>
                <a:lnTo>
                  <a:pt x="113" y="761"/>
                </a:lnTo>
                <a:lnTo>
                  <a:pt x="0" y="1169"/>
                </a:lnTo>
                <a:lnTo>
                  <a:pt x="321" y="1439"/>
                </a:lnTo>
                <a:lnTo>
                  <a:pt x="286" y="1316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9pPr>
          </a:lstStyle>
          <a:p>
            <a:endParaRPr lang="en-US">
              <a:ln>
                <a:solidFill>
                  <a:schemeClr val="tx1"/>
                </a:solidFill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36A97-4493-42C5-84D1-4BC43F42565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376618" y="2447543"/>
            <a:ext cx="23812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9pPr>
          </a:lstStyle>
          <a:p>
            <a:pPr algn="ctr"/>
            <a:r>
              <a:rPr lang="en-US" altLang="zh-CN" dirty="0" err="1"/>
              <a:t>Entrenamiento</a:t>
            </a:r>
            <a:r>
              <a:rPr lang="en-US" altLang="zh-CN" dirty="0"/>
              <a:t> de  </a:t>
            </a:r>
            <a:r>
              <a:rPr lang="en-US" altLang="zh-CN" dirty="0" err="1"/>
              <a:t>Estimadores</a:t>
            </a:r>
            <a:endParaRPr lang="en-US" altLang="zh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787DCA-0D8B-4EF8-93AD-565A1B5FA7D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0578480" y="4552727"/>
            <a:ext cx="1066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9pPr>
          </a:lstStyle>
          <a:p>
            <a:pPr algn="ctr"/>
            <a:r>
              <a:rPr lang="en-US" altLang="zh-CN" dirty="0" err="1"/>
              <a:t>Evaluacion</a:t>
            </a:r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23153E-4746-46E8-A287-50F176AD85D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911480" y="4768470"/>
            <a:ext cx="111426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1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9pPr>
          </a:lstStyle>
          <a:p>
            <a:pPr algn="ctr"/>
            <a:r>
              <a:rPr lang="en-US" altLang="zh-CN" dirty="0"/>
              <a:t>Feature</a:t>
            </a:r>
          </a:p>
          <a:p>
            <a:pPr algn="ctr"/>
            <a:r>
              <a:rPr lang="en-US" altLang="zh-CN" dirty="0"/>
              <a:t>Engineering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73F8D7-B622-4B4B-A1A8-E57D5E429332}"/>
              </a:ext>
            </a:extLst>
          </p:cNvPr>
          <p:cNvSpPr/>
          <p:nvPr/>
        </p:nvSpPr>
        <p:spPr>
          <a:xfrm>
            <a:off x="1682651" y="2123630"/>
            <a:ext cx="5115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Para </a:t>
            </a:r>
            <a:r>
              <a:rPr lang="en-US" sz="2400" dirty="0" err="1"/>
              <a:t>poder</a:t>
            </a:r>
            <a:r>
              <a:rPr lang="en-US" sz="2400" dirty="0"/>
              <a:t> </a:t>
            </a:r>
            <a:r>
              <a:rPr lang="en-US" sz="2400" dirty="0" err="1"/>
              <a:t>medir</a:t>
            </a:r>
            <a:r>
              <a:rPr lang="en-US" sz="2400" dirty="0"/>
              <a:t> la performance del </a:t>
            </a:r>
            <a:r>
              <a:rPr lang="en-US" sz="2400" dirty="0" err="1"/>
              <a:t>proceso</a:t>
            </a:r>
            <a:r>
              <a:rPr lang="en-US" sz="2400" dirty="0"/>
              <a:t> de Feature Engineering, </a:t>
            </a:r>
            <a:r>
              <a:rPr lang="en-US" sz="2400" dirty="0" err="1"/>
              <a:t>desarrollamos</a:t>
            </a:r>
            <a:r>
              <a:rPr lang="en-US" sz="2400" dirty="0"/>
              <a:t> un pipeline de </a:t>
            </a:r>
            <a:r>
              <a:rPr lang="en-US" sz="2400" dirty="0" err="1"/>
              <a:t>SKLearn</a:t>
            </a:r>
            <a:r>
              <a:rPr lang="en-US" sz="2400" dirty="0"/>
              <a:t> que </a:t>
            </a:r>
            <a:r>
              <a:rPr lang="en-US" sz="2400" dirty="0" err="1"/>
              <a:t>permitiera</a:t>
            </a:r>
            <a:r>
              <a:rPr lang="en-US" sz="2400" dirty="0"/>
              <a:t> </a:t>
            </a:r>
            <a:r>
              <a:rPr lang="en-US" sz="2400" dirty="0" err="1"/>
              <a:t>probar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dataset con </a:t>
            </a:r>
            <a:r>
              <a:rPr lang="en-US" sz="2400" dirty="0" err="1"/>
              <a:t>distintos</a:t>
            </a:r>
            <a:r>
              <a:rPr lang="en-US" sz="2400" dirty="0"/>
              <a:t> </a:t>
            </a:r>
            <a:r>
              <a:rPr lang="en-US" sz="2400" dirty="0" err="1"/>
              <a:t>modelos</a:t>
            </a:r>
            <a:r>
              <a:rPr lang="en-US" sz="2400" dirty="0"/>
              <a:t> e </a:t>
            </a:r>
            <a:r>
              <a:rPr lang="en-US" sz="2400" dirty="0" err="1"/>
              <a:t>hiperparametros</a:t>
            </a:r>
            <a:r>
              <a:rPr lang="en-US" sz="2400" dirty="0"/>
              <a:t> y </a:t>
            </a:r>
            <a:r>
              <a:rPr lang="en-US" sz="2400" dirty="0" err="1"/>
              <a:t>calculamos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mejor</a:t>
            </a:r>
            <a:r>
              <a:rPr lang="en-US" sz="2400" dirty="0"/>
              <a:t> score (R2) para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caso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627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6B00-2742-43B2-94FA-A614A108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1" y="624109"/>
            <a:ext cx="3934969" cy="1401531"/>
          </a:xfrm>
        </p:spPr>
        <p:txBody>
          <a:bodyPr>
            <a:normAutofit/>
          </a:bodyPr>
          <a:lstStyle/>
          <a:p>
            <a:r>
              <a:rPr lang="en-US" sz="2500" b="1" dirty="0"/>
              <a:t>Breve </a:t>
            </a:r>
            <a:r>
              <a:rPr lang="en-US" sz="2500" b="1" dirty="0" err="1"/>
              <a:t>reseña</a:t>
            </a:r>
            <a:r>
              <a:rPr lang="en-US" sz="2500" b="1" dirty="0"/>
              <a:t> de </a:t>
            </a:r>
            <a:r>
              <a:rPr lang="en-US" sz="2500" b="1" dirty="0" err="1"/>
              <a:t>como</a:t>
            </a:r>
            <a:r>
              <a:rPr lang="en-US" sz="2500" b="1" dirty="0"/>
              <a:t> </a:t>
            </a:r>
            <a:r>
              <a:rPr lang="en-US" sz="2500" b="1" dirty="0" err="1"/>
              <a:t>funciona</a:t>
            </a:r>
            <a:r>
              <a:rPr lang="en-US" sz="2500" b="1" dirty="0"/>
              <a:t> el Pipeline</a:t>
            </a:r>
            <a:endParaRPr lang="en-US" sz="25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0B4867E-72FD-4D8F-B252-9DBC40D0F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2" y="624109"/>
            <a:ext cx="5555092" cy="588960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1562B2-336D-458A-96ED-A4759239EF27}"/>
              </a:ext>
            </a:extLst>
          </p:cNvPr>
          <p:cNvSpPr/>
          <p:nvPr/>
        </p:nvSpPr>
        <p:spPr>
          <a:xfrm>
            <a:off x="1384514" y="1804729"/>
            <a:ext cx="444478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Un pipeline de </a:t>
            </a:r>
            <a:r>
              <a:rPr lang="en-US" sz="2000" dirty="0" err="1"/>
              <a:t>sklearn</a:t>
            </a:r>
            <a:r>
              <a:rPr lang="en-US" sz="2000" dirty="0"/>
              <a:t> se define </a:t>
            </a:r>
            <a:r>
              <a:rPr lang="en-US" sz="2000" dirty="0" err="1"/>
              <a:t>como</a:t>
            </a:r>
            <a:r>
              <a:rPr lang="en-US" sz="2000" dirty="0"/>
              <a:t> una </a:t>
            </a:r>
            <a:r>
              <a:rPr lang="en-US" sz="2000" dirty="0" err="1"/>
              <a:t>secuencia</a:t>
            </a:r>
            <a:r>
              <a:rPr lang="en-US" sz="2000" dirty="0"/>
              <a:t> de </a:t>
            </a:r>
            <a:r>
              <a:rPr lang="en-US" sz="2000" dirty="0" err="1"/>
              <a:t>pasos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Si </a:t>
            </a:r>
            <a:r>
              <a:rPr lang="en-US" sz="2000" dirty="0" err="1"/>
              <a:t>queremos</a:t>
            </a:r>
            <a:r>
              <a:rPr lang="en-US" sz="2000" dirty="0"/>
              <a:t> </a:t>
            </a:r>
            <a:r>
              <a:rPr lang="en-US" sz="2000" dirty="0" err="1"/>
              <a:t>crear</a:t>
            </a:r>
            <a:r>
              <a:rPr lang="en-US" sz="2000" dirty="0"/>
              <a:t> un pipeline que </a:t>
            </a:r>
            <a:r>
              <a:rPr lang="en-US" sz="2000" dirty="0" err="1"/>
              <a:t>procese</a:t>
            </a:r>
            <a:r>
              <a:rPr lang="en-US" sz="2000" dirty="0"/>
              <a:t> las variables </a:t>
            </a:r>
            <a:r>
              <a:rPr lang="en-US" sz="2000" dirty="0" err="1"/>
              <a:t>numéricas</a:t>
            </a:r>
            <a:r>
              <a:rPr lang="en-US" sz="2000" dirty="0"/>
              <a:t>, primero </a:t>
            </a:r>
            <a:r>
              <a:rPr lang="en-US" sz="2000" dirty="0" err="1"/>
              <a:t>imputándolas</a:t>
            </a:r>
            <a:r>
              <a:rPr lang="en-US" sz="2000" dirty="0"/>
              <a:t> y </a:t>
            </a:r>
            <a:r>
              <a:rPr lang="en-US" sz="2000" dirty="0" err="1"/>
              <a:t>después</a:t>
            </a:r>
            <a:r>
              <a:rPr lang="en-US" sz="2000" dirty="0"/>
              <a:t> </a:t>
            </a:r>
            <a:r>
              <a:rPr lang="en-US" sz="2000" dirty="0" err="1"/>
              <a:t>estandarizandolas</a:t>
            </a:r>
            <a:r>
              <a:rPr lang="en-US" sz="2000" dirty="0"/>
              <a:t>, y </a:t>
            </a:r>
            <a:r>
              <a:rPr lang="en-US" sz="2000" dirty="0" err="1"/>
              <a:t>adicionalmente</a:t>
            </a:r>
            <a:r>
              <a:rPr lang="en-US" sz="2000" dirty="0"/>
              <a:t> </a:t>
            </a:r>
            <a:r>
              <a:rPr lang="en-US" sz="2000" dirty="0" err="1"/>
              <a:t>otro</a:t>
            </a:r>
            <a:r>
              <a:rPr lang="en-US" sz="2000" dirty="0"/>
              <a:t> que </a:t>
            </a:r>
            <a:r>
              <a:rPr lang="en-US" sz="2000" dirty="0" err="1"/>
              <a:t>procese</a:t>
            </a:r>
            <a:r>
              <a:rPr lang="en-US" sz="2000" dirty="0"/>
              <a:t> las variables </a:t>
            </a:r>
            <a:r>
              <a:rPr lang="en-US" sz="2000" dirty="0" err="1"/>
              <a:t>categoricas</a:t>
            </a:r>
            <a:r>
              <a:rPr lang="en-US" sz="2000" dirty="0"/>
              <a:t> </a:t>
            </a:r>
            <a:r>
              <a:rPr lang="en-US" sz="2000" dirty="0" err="1"/>
              <a:t>aplicandoles</a:t>
            </a:r>
            <a:r>
              <a:rPr lang="en-US" sz="2000" dirty="0"/>
              <a:t> un </a:t>
            </a:r>
            <a:r>
              <a:rPr lang="en-US" sz="2000" dirty="0" err="1"/>
              <a:t>Onehot</a:t>
            </a:r>
            <a:r>
              <a:rPr lang="en-US" sz="2000" dirty="0"/>
              <a:t> </a:t>
            </a:r>
            <a:r>
              <a:rPr lang="en-US" sz="2000" dirty="0" err="1"/>
              <a:t>enconding</a:t>
            </a:r>
            <a:r>
              <a:rPr lang="en-US" sz="2000" dirty="0"/>
              <a:t>, para </a:t>
            </a:r>
            <a:r>
              <a:rPr lang="en-US" sz="2000" dirty="0" err="1"/>
              <a:t>finalmente</a:t>
            </a:r>
            <a:r>
              <a:rPr lang="en-US" sz="2000" dirty="0"/>
              <a:t> </a:t>
            </a:r>
            <a:r>
              <a:rPr lang="en-US" sz="2000" dirty="0" err="1"/>
              <a:t>procesarlos</a:t>
            </a:r>
            <a:r>
              <a:rPr lang="en-US" sz="2000" dirty="0"/>
              <a:t> con los </a:t>
            </a:r>
            <a:r>
              <a:rPr lang="en-US" sz="2000" dirty="0" err="1"/>
              <a:t>estimadores</a:t>
            </a:r>
            <a:r>
              <a:rPr lang="en-US" sz="2000" dirty="0"/>
              <a:t> </a:t>
            </a:r>
            <a:r>
              <a:rPr lang="en-US" sz="2000" dirty="0" err="1"/>
              <a:t>seleccionados</a:t>
            </a:r>
            <a:r>
              <a:rPr lang="en-US" sz="2000" dirty="0"/>
              <a:t>, </a:t>
            </a:r>
            <a:r>
              <a:rPr lang="en-US" sz="2000" dirty="0" err="1"/>
              <a:t>entonces</a:t>
            </a:r>
            <a:r>
              <a:rPr lang="en-US" sz="2000" dirty="0"/>
              <a:t> </a:t>
            </a:r>
            <a:r>
              <a:rPr lang="en-US" sz="2000" dirty="0" err="1"/>
              <a:t>podriamos</a:t>
            </a:r>
            <a:r>
              <a:rPr lang="en-US" sz="2000" dirty="0"/>
              <a:t> </a:t>
            </a:r>
            <a:r>
              <a:rPr lang="en-US" sz="2000" dirty="0" err="1"/>
              <a:t>crear</a:t>
            </a:r>
            <a:r>
              <a:rPr lang="en-US" sz="2000" dirty="0"/>
              <a:t> un pipeline de la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manera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63327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620</Words>
  <Application>Microsoft Office PowerPoint</Application>
  <PresentationFormat>Panorámica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Desafío 2</vt:lpstr>
      <vt:lpstr>Indice</vt:lpstr>
      <vt:lpstr>Step 1: Importación del DataSet y nuevos datos</vt:lpstr>
      <vt:lpstr>Step 2: Creación de nuevas features  </vt:lpstr>
      <vt:lpstr>Step 2: Creación de nuevas features  </vt:lpstr>
      <vt:lpstr>Step 2: Creación de nuevos features </vt:lpstr>
      <vt:lpstr>Step 2: Creación de nuevas features </vt:lpstr>
      <vt:lpstr>Step 3: Medición de la performance de los distintos modelos y de los nuevos Features. </vt:lpstr>
      <vt:lpstr>Breve reseña de como funciona el Pipeline</vt:lpstr>
      <vt:lpstr>Breve reseña de como funciona el Pipeline</vt:lpstr>
      <vt:lpstr>Step 3: Medición de la performance de los distintos modelos y de los nuevos Features. </vt:lpstr>
      <vt:lpstr>Step 4: Persistencia de los modelos</vt:lpstr>
      <vt:lpstr>Step 5: Performance</vt:lpstr>
      <vt:lpstr>Step 5: Performance</vt:lpstr>
      <vt:lpstr>Step 6: Nosotros Vs Properatti</vt:lpstr>
      <vt:lpstr>Step 5: Simulación de una Pagina web con tasador de vivienda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2</dc:title>
  <dc:creator>Guillermo Fairhurst</dc:creator>
  <cp:lastModifiedBy>Ripoll, Rodrigo</cp:lastModifiedBy>
  <cp:revision>9</cp:revision>
  <dcterms:created xsi:type="dcterms:W3CDTF">2019-05-05T23:34:51Z</dcterms:created>
  <dcterms:modified xsi:type="dcterms:W3CDTF">2019-05-06T22:22:15Z</dcterms:modified>
</cp:coreProperties>
</file>