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448" r:id="rId5"/>
    <p:sldId id="2462" r:id="rId6"/>
    <p:sldId id="259" r:id="rId7"/>
    <p:sldId id="2463" r:id="rId8"/>
    <p:sldId id="2465" r:id="rId9"/>
    <p:sldId id="2464" r:id="rId10"/>
    <p:sldId id="2451" r:id="rId11"/>
    <p:sldId id="2432" r:id="rId12"/>
    <p:sldId id="2467" r:id="rId13"/>
    <p:sldId id="262" r:id="rId14"/>
    <p:sldId id="260" r:id="rId15"/>
    <p:sldId id="2454" r:id="rId16"/>
    <p:sldId id="2456" r:id="rId17"/>
    <p:sldId id="2457" r:id="rId18"/>
    <p:sldId id="2436" r:id="rId19"/>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3F52"/>
    <a:srgbClr val="2F3342"/>
    <a:srgbClr val="898989"/>
    <a:srgbClr val="01023B"/>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671" autoAdjust="0"/>
  </p:normalViewPr>
  <p:slideViewPr>
    <p:cSldViewPr snapToGrid="0">
      <p:cViewPr varScale="1">
        <p:scale>
          <a:sx n="91" d="100"/>
          <a:sy n="91" d="100"/>
        </p:scale>
        <p:origin x="1296" y="78"/>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89" d="100"/>
          <a:sy n="89" d="100"/>
        </p:scale>
        <p:origin x="380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a:p>
        </p:txBody>
      </p:sp>
      <p:sp>
        <p:nvSpPr>
          <p:cNvPr id="3" name="Marcador de Posição da Data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536149A-070C-43C5-B807-D5BC6144773E}" type="datetime1">
              <a:rPr lang="pt-PT" smtClean="0"/>
              <a:t>30/11/2022</a:t>
            </a:fld>
            <a:endParaRPr lang="pt-PT"/>
          </a:p>
        </p:txBody>
      </p:sp>
      <p:sp>
        <p:nvSpPr>
          <p:cNvPr id="4" name="Marcador de Posição do Rodapé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a:p>
        </p:txBody>
      </p:sp>
      <p:sp>
        <p:nvSpPr>
          <p:cNvPr id="5" name="Marcador de Posição do Número do Diapositivo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pt-PT" smtClean="0"/>
              <a:t>‹nº›</a:t>
            </a:fld>
            <a:endParaRPr lang="pt-PT"/>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noProof="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4077AD-A97D-4A2E-9DAA-588CC1614E0F}" type="datetime1">
              <a:rPr lang="pt-PT" noProof="0" smtClean="0"/>
              <a:t>29/11/2022</a:t>
            </a:fld>
            <a:endParaRPr lang="pt-PT" noProof="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PT" noProof="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noProof="0" dirty="0"/>
              <a:t>Clique para 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noProof="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28B34ED-4CDD-41C9-90F7-D768D5559A6F}" type="slidenum">
              <a:rPr lang="pt-PT" noProof="0" smtClean="0"/>
              <a:t>‹nº›</a:t>
            </a:fld>
            <a:endParaRPr lang="pt-PT" noProof="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r>
              <a:rPr lang="pt-PT" dirty="0"/>
              <a:t>Bom dia o meu nome é Rodrigo Santos, vou dar início á apresentação da minha dissertação Replicação e Monitorização de fluxos para serviços em Redes Definidas por Software da Próxima Geração, desenvolvida com o auxílio do Instituto de Telecomunicações Polo de Aveiro.</a:t>
            </a:r>
          </a:p>
        </p:txBody>
      </p:sp>
      <p:sp>
        <p:nvSpPr>
          <p:cNvPr id="4" name="Marcador de Posição do Número do Diapositivo 3"/>
          <p:cNvSpPr>
            <a:spLocks noGrp="1"/>
          </p:cNvSpPr>
          <p:nvPr>
            <p:ph type="sldNum" sz="quarter" idx="5"/>
          </p:nvPr>
        </p:nvSpPr>
        <p:spPr/>
        <p:txBody>
          <a:bodyPr rtlCol="0"/>
          <a:lstStyle/>
          <a:p>
            <a:pPr rtl="0"/>
            <a:fld id="{228B34ED-4CDD-41C9-90F7-D768D5559A6F}" type="slidenum">
              <a:rPr lang="pt-PT" smtClean="0"/>
              <a:t>1</a:t>
            </a:fld>
            <a:endParaRPr lang="pt-PT"/>
          </a:p>
        </p:txBody>
      </p:sp>
    </p:spTree>
    <p:extLst>
      <p:ext uri="{BB962C8B-B14F-4D97-AF65-F5344CB8AC3E}">
        <p14:creationId xmlns:p14="http://schemas.microsoft.com/office/powerpoint/2010/main" val="611795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O cenário de teste, foi criado numa máquina virtual Oracle VM </a:t>
            </a:r>
            <a:r>
              <a:rPr lang="pt-PT" dirty="0" err="1"/>
              <a:t>VirtualBox</a:t>
            </a:r>
            <a:r>
              <a:rPr lang="pt-PT" dirty="0"/>
              <a:t> na versão 6.1.38 A VM tinha 8 processadores e 4 </a:t>
            </a:r>
            <a:r>
              <a:rPr lang="pt-PT" dirty="0" err="1"/>
              <a:t>gb</a:t>
            </a:r>
            <a:r>
              <a:rPr lang="pt-PT" dirty="0"/>
              <a:t> de RAM. O sistema de teste foi o apresentado aqui na figura com 3 clientes e o resto tal como no sistema de implementação. O sistema foi testado nos dois modos do servidor quanto ao seu funcionamento, e também em algumas métricas relativas aos tempos de migração e remoção dos serviços.</a:t>
            </a:r>
          </a:p>
        </p:txBody>
      </p:sp>
      <p:sp>
        <p:nvSpPr>
          <p:cNvPr id="4" name="Marcador de Posição do Número do Diapositivo 3"/>
          <p:cNvSpPr>
            <a:spLocks noGrp="1"/>
          </p:cNvSpPr>
          <p:nvPr>
            <p:ph type="sldNum" sz="quarter" idx="5"/>
          </p:nvPr>
        </p:nvSpPr>
        <p:spPr/>
        <p:txBody>
          <a:bodyPr/>
          <a:lstStyle/>
          <a:p>
            <a:pPr rtl="0"/>
            <a:fld id="{228B34ED-4CDD-41C9-90F7-D768D5559A6F}" type="slidenum">
              <a:rPr lang="pt-PT" smtClean="0"/>
              <a:t>10</a:t>
            </a:fld>
            <a:endParaRPr lang="pt-PT"/>
          </a:p>
        </p:txBody>
      </p:sp>
    </p:spTree>
    <p:extLst>
      <p:ext uri="{BB962C8B-B14F-4D97-AF65-F5344CB8AC3E}">
        <p14:creationId xmlns:p14="http://schemas.microsoft.com/office/powerpoint/2010/main" val="2737902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endParaRPr lang="pt-PT"/>
          </a:p>
        </p:txBody>
      </p:sp>
      <p:sp>
        <p:nvSpPr>
          <p:cNvPr id="4" name="Marcador de Posição do Número do Diapositivo 3"/>
          <p:cNvSpPr>
            <a:spLocks noGrp="1"/>
          </p:cNvSpPr>
          <p:nvPr>
            <p:ph type="sldNum" sz="quarter" idx="10"/>
          </p:nvPr>
        </p:nvSpPr>
        <p:spPr/>
        <p:txBody>
          <a:bodyPr rtlCol="0"/>
          <a:lstStyle/>
          <a:p>
            <a:pPr rtl="0"/>
            <a:fld id="{228B34ED-4CDD-41C9-90F7-D768D5559A6F}" type="slidenum">
              <a:rPr lang="pt-PT" smtClean="0"/>
              <a:t>11</a:t>
            </a:fld>
            <a:endParaRPr lang="pt-PT"/>
          </a:p>
        </p:txBody>
      </p:sp>
    </p:spTree>
    <p:extLst>
      <p:ext uri="{BB962C8B-B14F-4D97-AF65-F5344CB8AC3E}">
        <p14:creationId xmlns:p14="http://schemas.microsoft.com/office/powerpoint/2010/main" val="1360010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pPr rtl="0"/>
            <a:fld id="{228B34ED-4CDD-41C9-90F7-D768D5559A6F}" type="slidenum">
              <a:rPr lang="pt-PT" smtClean="0"/>
              <a:t>12</a:t>
            </a:fld>
            <a:endParaRPr lang="pt-PT"/>
          </a:p>
        </p:txBody>
      </p:sp>
    </p:spTree>
    <p:extLst>
      <p:ext uri="{BB962C8B-B14F-4D97-AF65-F5344CB8AC3E}">
        <p14:creationId xmlns:p14="http://schemas.microsoft.com/office/powerpoint/2010/main" val="766954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r>
              <a:rPr lang="pt-PT" dirty="0"/>
              <a:t>Com os resultados obtidos anteriormente, </a:t>
            </a:r>
            <a:r>
              <a:rPr lang="pt-PT" dirty="0" err="1"/>
              <a:t>podémos</a:t>
            </a:r>
            <a:r>
              <a:rPr lang="pt-PT" dirty="0"/>
              <a:t> observar que é possível e relativamente simples de efetuar monitorização no data plane, e também fazer o pedido de replicação de um serviço. Sendo que tudo isto pode ser </a:t>
            </a:r>
            <a:r>
              <a:rPr lang="pt-PT" dirty="0" err="1"/>
              <a:t>concluido</a:t>
            </a:r>
            <a:r>
              <a:rPr lang="pt-PT" dirty="0"/>
              <a:t> em menos de 1,50 segundos em média sem intervenção humana. Podemos concluir que o processo que mais tempo </a:t>
            </a:r>
            <a:r>
              <a:rPr lang="pt-PT" dirty="0" err="1"/>
              <a:t>dispende</a:t>
            </a:r>
            <a:r>
              <a:rPr lang="pt-PT" dirty="0"/>
              <a:t> é o processo de criar o </a:t>
            </a:r>
            <a:r>
              <a:rPr lang="pt-PT" dirty="0" err="1"/>
              <a:t>deployment</a:t>
            </a:r>
            <a:r>
              <a:rPr lang="pt-PT" dirty="0"/>
              <a:t> e respetivo serviço no cluster de </a:t>
            </a:r>
            <a:r>
              <a:rPr lang="pt-PT" dirty="0" err="1"/>
              <a:t>Kubernetes</a:t>
            </a:r>
            <a:r>
              <a:rPr lang="pt-PT" dirty="0"/>
              <a:t>. E podemos também concluir que o processo de deteção do ultimo cliente demora em média 24,535 </a:t>
            </a:r>
            <a:r>
              <a:rPr lang="pt-PT" dirty="0" err="1"/>
              <a:t>milisegundos</a:t>
            </a:r>
            <a:r>
              <a:rPr lang="pt-PT" dirty="0"/>
              <a:t>, algo que não é um valor exagerado tendo em conta todo o processamento envolvido. Contendo 3 </a:t>
            </a:r>
            <a:r>
              <a:rPr lang="pt-PT" dirty="0" err="1"/>
              <a:t>calculos</a:t>
            </a:r>
            <a:r>
              <a:rPr lang="pt-PT" dirty="0"/>
              <a:t> de </a:t>
            </a:r>
            <a:r>
              <a:rPr lang="pt-PT" dirty="0" err="1"/>
              <a:t>hash</a:t>
            </a:r>
            <a:r>
              <a:rPr lang="pt-PT" dirty="0"/>
              <a:t>, clonagem de um pacote e analise do </a:t>
            </a:r>
            <a:r>
              <a:rPr lang="pt-PT" dirty="0" err="1"/>
              <a:t>packet_in</a:t>
            </a:r>
            <a:r>
              <a:rPr lang="pt-PT" dirty="0"/>
              <a:t> enviado pelo </a:t>
            </a:r>
            <a:r>
              <a:rPr lang="pt-PT" dirty="0" err="1"/>
              <a:t>switch</a:t>
            </a:r>
            <a:r>
              <a:rPr lang="pt-PT" dirty="0"/>
              <a:t>, por parte do controlador.</a:t>
            </a:r>
          </a:p>
        </p:txBody>
      </p:sp>
      <p:sp>
        <p:nvSpPr>
          <p:cNvPr id="4" name="Marcador de Posição do Número do Diapositivo 3"/>
          <p:cNvSpPr>
            <a:spLocks noGrp="1"/>
          </p:cNvSpPr>
          <p:nvPr>
            <p:ph type="sldNum" sz="quarter" idx="5"/>
          </p:nvPr>
        </p:nvSpPr>
        <p:spPr/>
        <p:txBody>
          <a:bodyPr rtlCol="0"/>
          <a:lstStyle/>
          <a:p>
            <a:pPr rtl="0"/>
            <a:fld id="{228B34ED-4CDD-41C9-90F7-D768D5559A6F}" type="slidenum">
              <a:rPr lang="pt-PT" smtClean="0"/>
              <a:t>13</a:t>
            </a:fld>
            <a:endParaRPr lang="pt-PT"/>
          </a:p>
        </p:txBody>
      </p:sp>
    </p:spTree>
    <p:extLst>
      <p:ext uri="{BB962C8B-B14F-4D97-AF65-F5344CB8AC3E}">
        <p14:creationId xmlns:p14="http://schemas.microsoft.com/office/powerpoint/2010/main" val="1632949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Tal como é muito importante fazer a monitorização e replicação de serviços através da contagem de </a:t>
            </a:r>
            <a:r>
              <a:rPr lang="pt-PT" dirty="0" err="1"/>
              <a:t>flows</a:t>
            </a:r>
            <a:r>
              <a:rPr lang="pt-PT" dirty="0"/>
              <a:t>, também é importante fazer a remoção dessas replicas quando elas deixam de ser necessárias, ou seja, quando o numero de </a:t>
            </a:r>
            <a:r>
              <a:rPr lang="pt-PT" dirty="0" err="1"/>
              <a:t>flows</a:t>
            </a:r>
            <a:r>
              <a:rPr lang="pt-PT" dirty="0"/>
              <a:t> volta a descer para um numero aceitável. Isto é um pouco mais difícil de fazer em serviços UDP uma vez que a troca de mensagens UDP não requer o estabelecimento de sessões, e por isso não há troca de pacotes de fecho de sessão. E uma vez que as capacidades de computação dos </a:t>
            </a:r>
            <a:r>
              <a:rPr lang="pt-PT" dirty="0" err="1"/>
              <a:t>switches</a:t>
            </a:r>
            <a:r>
              <a:rPr lang="pt-PT" dirty="0"/>
              <a:t> estão integradas na sua pipeline, significa que se nenhum pacote passar pelo </a:t>
            </a:r>
            <a:r>
              <a:rPr lang="pt-PT" dirty="0" err="1"/>
              <a:t>switch</a:t>
            </a:r>
            <a:r>
              <a:rPr lang="pt-PT" dirty="0"/>
              <a:t> não existirá processamento. Isto não acontece se as aplicações forem TCP uma vez que estas requerem sessão apenas teríamos de esperar pelo pacote de fecho para fazer a remoção desse </a:t>
            </a:r>
            <a:r>
              <a:rPr lang="pt-PT" dirty="0" err="1"/>
              <a:t>flow</a:t>
            </a:r>
            <a:r>
              <a:rPr lang="pt-PT" dirty="0"/>
              <a:t>. Uma maneira menos pratica de contornar este problema seria via </a:t>
            </a:r>
            <a:r>
              <a:rPr lang="pt-PT" dirty="0" err="1"/>
              <a:t>polling</a:t>
            </a:r>
            <a:r>
              <a:rPr lang="pt-PT" dirty="0"/>
              <a:t> do </a:t>
            </a:r>
            <a:r>
              <a:rPr lang="pt-PT" dirty="0" err="1"/>
              <a:t>switch</a:t>
            </a:r>
            <a:r>
              <a:rPr lang="pt-PT" dirty="0"/>
              <a:t>, enviando pacotes do controlador para o </a:t>
            </a:r>
            <a:r>
              <a:rPr lang="pt-PT" dirty="0" err="1"/>
              <a:t>switch</a:t>
            </a:r>
            <a:r>
              <a:rPr lang="pt-PT" dirty="0"/>
              <a:t> para forçar processamento. No futuro deveríamos também testar um cenário mais complexo envolvendo mais do que um </a:t>
            </a:r>
            <a:r>
              <a:rPr lang="pt-PT" dirty="0" err="1"/>
              <a:t>switch</a:t>
            </a:r>
            <a:r>
              <a:rPr lang="pt-PT" dirty="0"/>
              <a:t> para testar a capacidade de um controlador em controlar vários </a:t>
            </a:r>
            <a:r>
              <a:rPr lang="pt-PT" dirty="0" err="1"/>
              <a:t>switches</a:t>
            </a:r>
            <a:r>
              <a:rPr lang="pt-PT" dirty="0"/>
              <a:t>.</a:t>
            </a:r>
          </a:p>
        </p:txBody>
      </p:sp>
      <p:sp>
        <p:nvSpPr>
          <p:cNvPr id="4" name="Marcador de Posição do Número do Diapositivo 3"/>
          <p:cNvSpPr>
            <a:spLocks noGrp="1"/>
          </p:cNvSpPr>
          <p:nvPr>
            <p:ph type="sldNum" sz="quarter" idx="5"/>
          </p:nvPr>
        </p:nvSpPr>
        <p:spPr/>
        <p:txBody>
          <a:bodyPr/>
          <a:lstStyle/>
          <a:p>
            <a:pPr rtl="0"/>
            <a:fld id="{228B34ED-4CDD-41C9-90F7-D768D5559A6F}" type="slidenum">
              <a:rPr lang="pt-PT" smtClean="0"/>
              <a:t>14</a:t>
            </a:fld>
            <a:endParaRPr lang="pt-PT"/>
          </a:p>
        </p:txBody>
      </p:sp>
    </p:spTree>
    <p:extLst>
      <p:ext uri="{BB962C8B-B14F-4D97-AF65-F5344CB8AC3E}">
        <p14:creationId xmlns:p14="http://schemas.microsoft.com/office/powerpoint/2010/main" val="2267292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228B34ED-4CDD-41C9-90F7-D768D5559A6F}" type="slidenum">
              <a:rPr lang="pt-PT" smtClean="0"/>
              <a:t>15</a:t>
            </a:fld>
            <a:endParaRPr lang="pt-PT"/>
          </a:p>
        </p:txBody>
      </p:sp>
    </p:spTree>
    <p:extLst>
      <p:ext uri="{BB962C8B-B14F-4D97-AF65-F5344CB8AC3E}">
        <p14:creationId xmlns:p14="http://schemas.microsoft.com/office/powerpoint/2010/main" val="28275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r>
              <a:rPr lang="pt-PT" dirty="0"/>
              <a:t>Aqui estão apresentados os tópicos que serão abordados nesta apresentação que seguem o formato da dissertação. Vamos então começar por uma breve introdução.</a:t>
            </a:r>
          </a:p>
        </p:txBody>
      </p:sp>
      <p:sp>
        <p:nvSpPr>
          <p:cNvPr id="4" name="Marcador de Posição do Número do Diapositivo 3"/>
          <p:cNvSpPr>
            <a:spLocks noGrp="1"/>
          </p:cNvSpPr>
          <p:nvPr>
            <p:ph type="sldNum" sz="quarter" idx="5"/>
          </p:nvPr>
        </p:nvSpPr>
        <p:spPr/>
        <p:txBody>
          <a:bodyPr rtlCol="0"/>
          <a:lstStyle/>
          <a:p>
            <a:pPr rtl="0"/>
            <a:fld id="{228B34ED-4CDD-41C9-90F7-D768D5559A6F}" type="slidenum">
              <a:rPr lang="pt-PT" smtClean="0"/>
              <a:t>2</a:t>
            </a:fld>
            <a:endParaRPr lang="pt-PT"/>
          </a:p>
        </p:txBody>
      </p:sp>
    </p:spTree>
    <p:extLst>
      <p:ext uri="{BB962C8B-B14F-4D97-AF65-F5344CB8AC3E}">
        <p14:creationId xmlns:p14="http://schemas.microsoft.com/office/powerpoint/2010/main" val="197816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r>
              <a:rPr lang="pt-PT" dirty="0"/>
              <a:t>As áreas da tecnologia de informação e telecomunicação estão em constante desenvolvimento, e cada vez mais se vão unificando e trabalhando em conjunto, para resolver problemas da atualidade face ás necessidades atuais. Tecnologias de </a:t>
            </a:r>
            <a:r>
              <a:rPr lang="pt-PT" dirty="0" err="1"/>
              <a:t>cloud</a:t>
            </a:r>
            <a:r>
              <a:rPr lang="pt-PT" dirty="0"/>
              <a:t>, como a virtualização, redes definidas por software, </a:t>
            </a:r>
            <a:r>
              <a:rPr lang="pt-PT" dirty="0" err="1"/>
              <a:t>microserviços</a:t>
            </a:r>
            <a:r>
              <a:rPr lang="pt-PT" dirty="0"/>
              <a:t> e orquestração, possibilitam a construção de novas ferramentas que permitirão fazer o transporte de informação em cenários futuros.</a:t>
            </a:r>
          </a:p>
          <a:p>
            <a:pPr rtl="0"/>
            <a:r>
              <a:rPr lang="pt-PT" dirty="0"/>
              <a:t>Para além disto a quantidade de informação existente no mundo está a crescer assim como a complexidade computacional de novas aplicações, isto resulta na necessidade de efetuar algum processamento, num local á parte. Como por exemplo, ações de monitorização das aplicações e serviços.</a:t>
            </a:r>
          </a:p>
          <a:p>
            <a:pPr rtl="0"/>
            <a:r>
              <a:rPr lang="pt-PT" dirty="0"/>
              <a:t>Com o aparecimento de tecnologias que possibilitam redes definidas por software fazerem uso de data planes programáveis e reconfiguráveis, fazer estas ações de monitorização e replicação no data plane, torna-se uma possibilidade real, naquilo que é atualmente chamado de redes definidas por software da próxima geração.</a:t>
            </a:r>
          </a:p>
        </p:txBody>
      </p:sp>
      <p:sp>
        <p:nvSpPr>
          <p:cNvPr id="4" name="Marcador de Posição do Número do Diapositivo 3"/>
          <p:cNvSpPr>
            <a:spLocks noGrp="1"/>
          </p:cNvSpPr>
          <p:nvPr>
            <p:ph type="sldNum" sz="quarter" idx="5"/>
          </p:nvPr>
        </p:nvSpPr>
        <p:spPr/>
        <p:txBody>
          <a:bodyPr rtlCol="0"/>
          <a:lstStyle/>
          <a:p>
            <a:pPr rtl="0"/>
            <a:fld id="{228B34ED-4CDD-41C9-90F7-D768D5559A6F}" type="slidenum">
              <a:rPr lang="pt-PT" smtClean="0"/>
              <a:t>3</a:t>
            </a:fld>
            <a:endParaRPr lang="pt-PT"/>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Esta possibilidade de ter uma malha de </a:t>
            </a:r>
            <a:r>
              <a:rPr lang="pt-PT" dirty="0" err="1"/>
              <a:t>switches</a:t>
            </a:r>
            <a:r>
              <a:rPr lang="pt-PT" dirty="0"/>
              <a:t>, o data plane, reprogramável, bem como capaz de executar tarefas computacionais, permite-nos concetualizar um data plane diferente e avançado, capaz de monitorizar fluxos de informação e fazer a sua contagem. Para além disto, é de conhecimento geral que fazer a replicação de serviços para locais mais próximos dos clientes, ou seja, na </a:t>
            </a:r>
            <a:r>
              <a:rPr lang="pt-PT" dirty="0" err="1"/>
              <a:t>edge</a:t>
            </a:r>
            <a:r>
              <a:rPr lang="pt-PT" dirty="0"/>
              <a:t> das redes, é uma maneira eficiente de reduzir tráfego que </a:t>
            </a:r>
          </a:p>
          <a:p>
            <a:r>
              <a:rPr lang="pt-PT" dirty="0"/>
              <a:t>atravessa a internet e tornar os tempos de resposta mais curtos, o que é crucial para aplicações de tempo-real por exemplo. É muito importante que no futuro os serviços e aplicações possam deixar completamente o balanceamento de carga, monitorização para o plano dados, reduzindo assim a carga computacional dos servidores, limitando-a a apenas tarefas requeridas pela aplicação. Tecnologias como as software </a:t>
            </a:r>
            <a:r>
              <a:rPr lang="pt-PT" dirty="0" err="1"/>
              <a:t>switches</a:t>
            </a:r>
            <a:r>
              <a:rPr lang="pt-PT" dirty="0"/>
              <a:t>, e as de data planes reconfiguráveis e reprogramáveis tornam tudo isto possível.</a:t>
            </a:r>
          </a:p>
        </p:txBody>
      </p:sp>
      <p:sp>
        <p:nvSpPr>
          <p:cNvPr id="4" name="Marcador de Posição do Número do Diapositivo 3"/>
          <p:cNvSpPr>
            <a:spLocks noGrp="1"/>
          </p:cNvSpPr>
          <p:nvPr>
            <p:ph type="sldNum" sz="quarter" idx="5"/>
          </p:nvPr>
        </p:nvSpPr>
        <p:spPr/>
        <p:txBody>
          <a:bodyPr/>
          <a:lstStyle/>
          <a:p>
            <a:pPr rtl="0"/>
            <a:fld id="{228B34ED-4CDD-41C9-90F7-D768D5559A6F}" type="slidenum">
              <a:rPr lang="pt-PT" smtClean="0"/>
              <a:t>4</a:t>
            </a:fld>
            <a:endParaRPr lang="pt-PT"/>
          </a:p>
        </p:txBody>
      </p:sp>
    </p:spTree>
    <p:extLst>
      <p:ext uri="{BB962C8B-B14F-4D97-AF65-F5344CB8AC3E}">
        <p14:creationId xmlns:p14="http://schemas.microsoft.com/office/powerpoint/2010/main" val="146974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Assim como referido no slide anterior, hoje em dia existem tecnologias e linguagens que nos permitem, configurar e programar o data plane de redes, nomeadamente tecnologias de virtualização e linguagens de programação de </a:t>
            </a:r>
            <a:r>
              <a:rPr lang="pt-PT" dirty="0" err="1"/>
              <a:t>switches</a:t>
            </a:r>
            <a:r>
              <a:rPr lang="pt-PT" dirty="0"/>
              <a:t> como o P4. A virtualização refere-se ao ato de criar uma versão virtual de algo, incluindo plataformas de hardware, dispositivos de armazenamento bem como recursos computacionais de rede.	Tecnologias atuais que permitem fazer virtualização incluem o </a:t>
            </a:r>
            <a:r>
              <a:rPr lang="pt-PT" dirty="0" err="1"/>
              <a:t>docker</a:t>
            </a:r>
            <a:r>
              <a:rPr lang="pt-PT" dirty="0"/>
              <a:t>, que o faz através de </a:t>
            </a:r>
            <a:r>
              <a:rPr lang="pt-PT" dirty="0" err="1"/>
              <a:t>containerização</a:t>
            </a:r>
            <a:r>
              <a:rPr lang="pt-PT" dirty="0"/>
              <a:t>. Tecnologias de </a:t>
            </a:r>
            <a:r>
              <a:rPr lang="pt-PT" dirty="0" err="1"/>
              <a:t>containerização</a:t>
            </a:r>
            <a:r>
              <a:rPr lang="pt-PT" dirty="0"/>
              <a:t> são cada vez mais utilizadas em soluções </a:t>
            </a:r>
            <a:r>
              <a:rPr lang="pt-PT" dirty="0" err="1"/>
              <a:t>cloud</a:t>
            </a:r>
            <a:r>
              <a:rPr lang="pt-PT" dirty="0"/>
              <a:t> por serem leves e muito eficientes. Embora os containers sejam muito poderosos isoladamente, não são fáceis de gerir. Para resolver este problema, surgiram tecnologias de orquestração de containers, atuam como Infraestrutura virtualizada que e providenciam mecanismos de gestão de containers, destes um dos mais conhecidos é o </a:t>
            </a:r>
            <a:r>
              <a:rPr lang="pt-PT" dirty="0" err="1"/>
              <a:t>Kubernetes</a:t>
            </a:r>
            <a:r>
              <a:rPr lang="pt-PT" dirty="0"/>
              <a:t>, que embora utilizado muito como ferramenta de </a:t>
            </a:r>
            <a:r>
              <a:rPr lang="pt-PT" dirty="0" err="1"/>
              <a:t>cloud</a:t>
            </a:r>
            <a:r>
              <a:rPr lang="pt-PT" dirty="0"/>
              <a:t> </a:t>
            </a:r>
            <a:r>
              <a:rPr lang="pt-PT" dirty="0" err="1"/>
              <a:t>computing</a:t>
            </a:r>
            <a:r>
              <a:rPr lang="pt-PT" dirty="0"/>
              <a:t>, pode ser visto também como uma infraestrutura virtual capaz de atuar na </a:t>
            </a:r>
            <a:r>
              <a:rPr lang="pt-PT" dirty="0" err="1"/>
              <a:t>edge</a:t>
            </a:r>
            <a:r>
              <a:rPr lang="pt-PT" dirty="0"/>
              <a:t> das redes e alojar serviços mais próximos dos clientes. A linguagem P4, </a:t>
            </a:r>
            <a:r>
              <a:rPr lang="pt-PT" dirty="0" err="1"/>
              <a:t>Programming</a:t>
            </a:r>
            <a:r>
              <a:rPr lang="pt-PT" dirty="0"/>
              <a:t> </a:t>
            </a:r>
            <a:r>
              <a:rPr lang="pt-PT" dirty="0" err="1"/>
              <a:t>Protocol-independent</a:t>
            </a:r>
            <a:r>
              <a:rPr lang="pt-PT" dirty="0"/>
              <a:t> </a:t>
            </a:r>
            <a:r>
              <a:rPr lang="pt-PT" dirty="0" err="1"/>
              <a:t>Packet</a:t>
            </a:r>
            <a:r>
              <a:rPr lang="pt-PT" dirty="0"/>
              <a:t> </a:t>
            </a:r>
            <a:r>
              <a:rPr lang="pt-PT" dirty="0" err="1"/>
              <a:t>Processors</a:t>
            </a:r>
            <a:r>
              <a:rPr lang="pt-PT" dirty="0"/>
              <a:t>, que surgiu como uma melhoria ao protocolo </a:t>
            </a:r>
            <a:r>
              <a:rPr lang="pt-PT" dirty="0" err="1"/>
              <a:t>OpenFlow</a:t>
            </a:r>
            <a:r>
              <a:rPr lang="pt-PT" dirty="0"/>
              <a:t>, em conjunto com software </a:t>
            </a:r>
            <a:r>
              <a:rPr lang="pt-PT" dirty="0" err="1"/>
              <a:t>switches</a:t>
            </a:r>
            <a:r>
              <a:rPr lang="pt-PT" dirty="0"/>
              <a:t> permite-nos definir o pipeline de processamento de pacotes que atravessem o </a:t>
            </a:r>
            <a:r>
              <a:rPr lang="pt-PT" dirty="0" err="1"/>
              <a:t>switch</a:t>
            </a:r>
            <a:r>
              <a:rPr lang="pt-PT" dirty="0"/>
              <a:t>. Aliando estas tecnologias podemos idealizar um cenário no qual </a:t>
            </a:r>
            <a:r>
              <a:rPr lang="pt-PT" dirty="0" err="1"/>
              <a:t>switches</a:t>
            </a:r>
            <a:r>
              <a:rPr lang="pt-PT" dirty="0"/>
              <a:t> virtuais que são capazes de praticar tarefas, possam fazer a gestão de serviços numa rede e pedir a replicação destes com base em algumas métricas importantes.</a:t>
            </a:r>
          </a:p>
        </p:txBody>
      </p:sp>
      <p:sp>
        <p:nvSpPr>
          <p:cNvPr id="4" name="Marcador de Posição do Número do Diapositivo 3"/>
          <p:cNvSpPr>
            <a:spLocks noGrp="1"/>
          </p:cNvSpPr>
          <p:nvPr>
            <p:ph type="sldNum" sz="quarter" idx="5"/>
          </p:nvPr>
        </p:nvSpPr>
        <p:spPr/>
        <p:txBody>
          <a:bodyPr/>
          <a:lstStyle/>
          <a:p>
            <a:pPr rtl="0"/>
            <a:fld id="{228B34ED-4CDD-41C9-90F7-D768D5559A6F}" type="slidenum">
              <a:rPr lang="pt-PT" smtClean="0"/>
              <a:t>5</a:t>
            </a:fld>
            <a:endParaRPr lang="pt-PT"/>
          </a:p>
        </p:txBody>
      </p:sp>
    </p:spTree>
    <p:extLst>
      <p:ext uri="{BB962C8B-B14F-4D97-AF65-F5344CB8AC3E}">
        <p14:creationId xmlns:p14="http://schemas.microsoft.com/office/powerpoint/2010/main" val="127760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Tal como falado, as aplicações estão cada vez mais computacionalmente e </a:t>
            </a:r>
            <a:r>
              <a:rPr lang="pt-PT" dirty="0" err="1"/>
              <a:t>dimensionalmente</a:t>
            </a:r>
            <a:r>
              <a:rPr lang="pt-PT" dirty="0"/>
              <a:t> exigentes, e têm também visto um aumento constante de utilizadores. Isto deixa uma pequena margem de manobra para efetuarem tarefas de monitorização. E atualmente, não existe ainda, um sistema de rede que facilite a monitorização e pedido de replicação de serviços existentes na rede, sem utilizar software no plane de controlo para tais funções</a:t>
            </a:r>
          </a:p>
        </p:txBody>
      </p:sp>
      <p:sp>
        <p:nvSpPr>
          <p:cNvPr id="4" name="Marcador de Posição do Número do Diapositivo 3"/>
          <p:cNvSpPr>
            <a:spLocks noGrp="1"/>
          </p:cNvSpPr>
          <p:nvPr>
            <p:ph type="sldNum" sz="quarter" idx="5"/>
          </p:nvPr>
        </p:nvSpPr>
        <p:spPr/>
        <p:txBody>
          <a:bodyPr/>
          <a:lstStyle/>
          <a:p>
            <a:pPr rtl="0"/>
            <a:fld id="{228B34ED-4CDD-41C9-90F7-D768D5559A6F}" type="slidenum">
              <a:rPr lang="pt-PT" smtClean="0"/>
              <a:t>6</a:t>
            </a:fld>
            <a:endParaRPr lang="pt-PT"/>
          </a:p>
        </p:txBody>
      </p:sp>
    </p:spTree>
    <p:extLst>
      <p:ext uri="{BB962C8B-B14F-4D97-AF65-F5344CB8AC3E}">
        <p14:creationId xmlns:p14="http://schemas.microsoft.com/office/powerpoint/2010/main" val="1386982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Com isto em mente foi criada uma arquitetura simples e capaz de instanciar dinamicamente serviços para reduzir o tráfego e esforços computacionais monitorizando tráfego no data plane e instanciando serviços na </a:t>
            </a:r>
            <a:r>
              <a:rPr lang="pt-PT" dirty="0" err="1"/>
              <a:t>edge</a:t>
            </a:r>
            <a:r>
              <a:rPr lang="pt-PT" dirty="0"/>
              <a:t> mais perto dos clientes. Esta solução implementa um processo de comunicação entre os clientes e o servidor. No qual o servidor tem a possibilidade de comunicar com uma </a:t>
            </a:r>
            <a:r>
              <a:rPr lang="pt-PT" dirty="0" err="1"/>
              <a:t>exposure</a:t>
            </a:r>
            <a:r>
              <a:rPr lang="pt-PT" dirty="0"/>
              <a:t> management </a:t>
            </a:r>
            <a:r>
              <a:rPr lang="pt-PT" dirty="0" err="1"/>
              <a:t>function</a:t>
            </a:r>
            <a:r>
              <a:rPr lang="pt-PT" dirty="0"/>
              <a:t>, na </a:t>
            </a:r>
            <a:r>
              <a:rPr lang="pt-PT" dirty="0" err="1"/>
              <a:t>cloud</a:t>
            </a:r>
            <a:r>
              <a:rPr lang="pt-PT" dirty="0"/>
              <a:t>, para pedir a instanciação de</a:t>
            </a:r>
          </a:p>
          <a:p>
            <a:r>
              <a:rPr lang="pt-PT" dirty="0"/>
              <a:t>serviços na </a:t>
            </a:r>
            <a:r>
              <a:rPr lang="pt-PT" dirty="0" err="1"/>
              <a:t>edge</a:t>
            </a:r>
            <a:r>
              <a:rPr lang="pt-PT" dirty="0"/>
              <a:t>, e para pedir monitorização do seu tráfego no data plane. Este </a:t>
            </a:r>
            <a:r>
              <a:rPr lang="pt-PT" dirty="0" err="1"/>
              <a:t>Exp</a:t>
            </a:r>
            <a:r>
              <a:rPr lang="pt-PT" dirty="0"/>
              <a:t> Man </a:t>
            </a:r>
            <a:r>
              <a:rPr lang="pt-PT" dirty="0" err="1"/>
              <a:t>Fnc</a:t>
            </a:r>
            <a:r>
              <a:rPr lang="pt-PT" dirty="0"/>
              <a:t> é o principal controlador </a:t>
            </a:r>
            <a:r>
              <a:rPr lang="pt-PT" dirty="0" err="1"/>
              <a:t>cloud</a:t>
            </a:r>
            <a:r>
              <a:rPr lang="pt-PT" dirty="0"/>
              <a:t>, que será o intermediário entre o server e as funções de controlo responsáveis pela replicação do serviço assim como pela criação de regras para a monitorização de tráfego no plano de dados. Os </a:t>
            </a:r>
            <a:r>
              <a:rPr lang="pt-PT" dirty="0" err="1"/>
              <a:t>Edge</a:t>
            </a:r>
            <a:r>
              <a:rPr lang="pt-PT" dirty="0"/>
              <a:t> Nodes representam os mecanismos de </a:t>
            </a:r>
            <a:r>
              <a:rPr lang="pt-PT" dirty="0" err="1"/>
              <a:t>edge</a:t>
            </a:r>
            <a:r>
              <a:rPr lang="pt-PT" dirty="0"/>
              <a:t> </a:t>
            </a:r>
            <a:r>
              <a:rPr lang="pt-PT" dirty="0" err="1"/>
              <a:t>computing</a:t>
            </a:r>
            <a:r>
              <a:rPr lang="pt-PT" dirty="0"/>
              <a:t> utilizados para providenciar o serviço do servidor mais próximo dos clientes.</a:t>
            </a:r>
          </a:p>
        </p:txBody>
      </p:sp>
      <p:sp>
        <p:nvSpPr>
          <p:cNvPr id="4" name="Marcador de Posição do Número do Diapositivo 3"/>
          <p:cNvSpPr>
            <a:spLocks noGrp="1"/>
          </p:cNvSpPr>
          <p:nvPr>
            <p:ph type="sldNum" sz="quarter" idx="5"/>
          </p:nvPr>
        </p:nvSpPr>
        <p:spPr/>
        <p:txBody>
          <a:bodyPr/>
          <a:lstStyle/>
          <a:p>
            <a:pPr rtl="0"/>
            <a:fld id="{228B34ED-4CDD-41C9-90F7-D768D5559A6F}" type="slidenum">
              <a:rPr lang="pt-PT" smtClean="0"/>
              <a:t>7</a:t>
            </a:fld>
            <a:endParaRPr lang="pt-PT"/>
          </a:p>
        </p:txBody>
      </p:sp>
    </p:spTree>
    <p:extLst>
      <p:ext uri="{BB962C8B-B14F-4D97-AF65-F5344CB8AC3E}">
        <p14:creationId xmlns:p14="http://schemas.microsoft.com/office/powerpoint/2010/main" val="2730717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Tendo por base este sistema de solução, o sistema aqui apresentado foi implementado. Todos componentes foram desenvolvidos e colocados em containers de Docker, exceto o Kafka Broker e o cluster de </a:t>
            </a:r>
            <a:r>
              <a:rPr lang="pt-PT" dirty="0" err="1"/>
              <a:t>Kubernetes</a:t>
            </a:r>
            <a:r>
              <a:rPr lang="pt-PT" dirty="0"/>
              <a:t>.</a:t>
            </a:r>
          </a:p>
          <a:p>
            <a:r>
              <a:rPr lang="pt-PT" dirty="0"/>
              <a:t>Passarei agora a explicar cada componente e como se enquadra na solução apresentada. Começando com o </a:t>
            </a:r>
            <a:r>
              <a:rPr lang="pt-PT" dirty="0" err="1"/>
              <a:t>Exposure</a:t>
            </a:r>
            <a:r>
              <a:rPr lang="pt-PT" dirty="0"/>
              <a:t> </a:t>
            </a:r>
            <a:r>
              <a:rPr lang="pt-PT" dirty="0" err="1"/>
              <a:t>Managemente</a:t>
            </a:r>
            <a:r>
              <a:rPr lang="pt-PT" dirty="0"/>
              <a:t> </a:t>
            </a:r>
            <a:r>
              <a:rPr lang="pt-PT" dirty="0" err="1"/>
              <a:t>Function</a:t>
            </a:r>
            <a:r>
              <a:rPr lang="pt-PT" dirty="0"/>
              <a:t>, este componente da solução foi implementado com recurso a 4 componentes diferentes, o primeiro é uma API, </a:t>
            </a:r>
            <a:r>
              <a:rPr lang="pt-PT" dirty="0" err="1"/>
              <a:t>Exposure</a:t>
            </a:r>
            <a:r>
              <a:rPr lang="pt-PT" dirty="0"/>
              <a:t> Management </a:t>
            </a:r>
            <a:r>
              <a:rPr lang="pt-PT" dirty="0" err="1"/>
              <a:t>Function</a:t>
            </a:r>
            <a:r>
              <a:rPr lang="pt-PT" dirty="0"/>
              <a:t>, criada para funcionar como uma API externa para </a:t>
            </a:r>
            <a:r>
              <a:rPr lang="pt-PT" dirty="0" err="1"/>
              <a:t>cloud</a:t>
            </a:r>
            <a:r>
              <a:rPr lang="pt-PT" dirty="0"/>
              <a:t> </a:t>
            </a:r>
            <a:r>
              <a:rPr lang="pt-PT" dirty="0" err="1"/>
              <a:t>monitoring</a:t>
            </a:r>
            <a:r>
              <a:rPr lang="pt-PT" dirty="0"/>
              <a:t>. Fornece vários métodos para este objetivo, métodos para criar serviços remotos bem como regras de monitorização. Esta API trabalha em conjunto com 2 controladores, comunicando com eles através de um Kafka Broker. o primeiro é o </a:t>
            </a:r>
            <a:r>
              <a:rPr lang="pt-PT" dirty="0" err="1"/>
              <a:t>Computation</a:t>
            </a:r>
            <a:r>
              <a:rPr lang="pt-PT" dirty="0"/>
              <a:t> </a:t>
            </a:r>
            <a:r>
              <a:rPr lang="pt-PT" dirty="0" err="1"/>
              <a:t>Controller</a:t>
            </a:r>
            <a:r>
              <a:rPr lang="pt-PT" dirty="0"/>
              <a:t>, que controla o cluster de </a:t>
            </a:r>
            <a:r>
              <a:rPr lang="pt-PT" dirty="0" err="1"/>
              <a:t>Kubernetes</a:t>
            </a:r>
            <a:r>
              <a:rPr lang="pt-PT" dirty="0"/>
              <a:t>, criando e apagando </a:t>
            </a:r>
            <a:r>
              <a:rPr lang="pt-PT" dirty="0" err="1"/>
              <a:t>deployments</a:t>
            </a:r>
            <a:r>
              <a:rPr lang="pt-PT" dirty="0"/>
              <a:t> e serviços conforme as necessidades. O segundo é o Network </a:t>
            </a:r>
            <a:r>
              <a:rPr lang="pt-PT" dirty="0" err="1"/>
              <a:t>Controller</a:t>
            </a:r>
            <a:r>
              <a:rPr lang="pt-PT" dirty="0"/>
              <a:t> que controla os </a:t>
            </a:r>
            <a:r>
              <a:rPr lang="pt-PT" dirty="0" err="1"/>
              <a:t>swicthes</a:t>
            </a:r>
            <a:r>
              <a:rPr lang="pt-PT" dirty="0"/>
              <a:t> através de P4Runtime, utilizado para inserir, apagar e modificar entradas nas tabelas do </a:t>
            </a:r>
            <a:r>
              <a:rPr lang="pt-PT" dirty="0" err="1"/>
              <a:t>switch</a:t>
            </a:r>
            <a:r>
              <a:rPr lang="pt-PT" dirty="0"/>
              <a:t>. Para simular um </a:t>
            </a:r>
            <a:r>
              <a:rPr lang="pt-PT" dirty="0" err="1"/>
              <a:t>Edge</a:t>
            </a:r>
            <a:r>
              <a:rPr lang="pt-PT" dirty="0"/>
              <a:t> Node foi implementado um cluster de </a:t>
            </a:r>
            <a:r>
              <a:rPr lang="pt-PT" dirty="0" err="1"/>
              <a:t>Kubernetes</a:t>
            </a:r>
            <a:r>
              <a:rPr lang="pt-PT" dirty="0"/>
              <a:t>, para replicação de serviços, </a:t>
            </a:r>
            <a:r>
              <a:rPr lang="pt-PT" dirty="0" err="1"/>
              <a:t>Kubernetes</a:t>
            </a:r>
            <a:r>
              <a:rPr lang="pt-PT" dirty="0"/>
              <a:t> é uma boa solução para um sistema de computação </a:t>
            </a:r>
            <a:r>
              <a:rPr lang="pt-PT" dirty="0" err="1"/>
              <a:t>cloud</a:t>
            </a:r>
            <a:r>
              <a:rPr lang="pt-PT" dirty="0"/>
              <a:t> capaz de alojar e gerir serviços de outras origens. A nossa </a:t>
            </a:r>
            <a:r>
              <a:rPr lang="pt-PT" dirty="0" err="1"/>
              <a:t>switching</a:t>
            </a:r>
            <a:r>
              <a:rPr lang="pt-PT" dirty="0"/>
              <a:t> </a:t>
            </a:r>
            <a:r>
              <a:rPr lang="pt-PT" dirty="0" err="1"/>
              <a:t>Fabric</a:t>
            </a:r>
            <a:r>
              <a:rPr lang="pt-PT" dirty="0"/>
              <a:t> foi reduzida a um único </a:t>
            </a:r>
            <a:r>
              <a:rPr lang="pt-PT" dirty="0" err="1"/>
              <a:t>switch</a:t>
            </a:r>
            <a:r>
              <a:rPr lang="pt-PT" dirty="0"/>
              <a:t>, simula o data plane do nosso sistema, e é o componente base para a comunicação entre os diversos componentes. A gestão e contagem de tráfego é feita neste componente. Este componente é um </a:t>
            </a:r>
            <a:r>
              <a:rPr lang="pt-PT" dirty="0" err="1"/>
              <a:t>simple_switch_grpc</a:t>
            </a:r>
            <a:r>
              <a:rPr lang="pt-PT" dirty="0"/>
              <a:t> que é uma variação do </a:t>
            </a:r>
            <a:r>
              <a:rPr lang="pt-PT" dirty="0" err="1"/>
              <a:t>Behavioral-Model</a:t>
            </a:r>
            <a:r>
              <a:rPr lang="pt-PT" dirty="0"/>
              <a:t> software </a:t>
            </a:r>
            <a:r>
              <a:rPr lang="pt-PT" dirty="0" err="1"/>
              <a:t>switch</a:t>
            </a:r>
            <a:r>
              <a:rPr lang="pt-PT" dirty="0"/>
              <a:t>, que suporta um controlador </a:t>
            </a:r>
            <a:r>
              <a:rPr lang="pt-PT" dirty="0" err="1"/>
              <a:t>gRPC</a:t>
            </a:r>
            <a:r>
              <a:rPr lang="pt-PT" dirty="0"/>
              <a:t>, que é neste caso o Network </a:t>
            </a:r>
            <a:r>
              <a:rPr lang="pt-PT" dirty="0" err="1"/>
              <a:t>Controller</a:t>
            </a:r>
            <a:r>
              <a:rPr lang="pt-PT" dirty="0"/>
              <a:t>. O servidor é um simples </a:t>
            </a:r>
            <a:r>
              <a:rPr lang="pt-PT" dirty="0" err="1"/>
              <a:t>echo</a:t>
            </a:r>
            <a:r>
              <a:rPr lang="pt-PT" dirty="0"/>
              <a:t> server, que recebe pacotes UDP e responde a esses pacotes com uma mensagem parecida. Tem dois modos de operação </a:t>
            </a:r>
            <a:r>
              <a:rPr lang="pt-PT" dirty="0" err="1"/>
              <a:t>rightaway</a:t>
            </a:r>
            <a:r>
              <a:rPr lang="pt-PT" dirty="0"/>
              <a:t> e </a:t>
            </a:r>
            <a:r>
              <a:rPr lang="pt-PT" dirty="0" err="1"/>
              <a:t>triggerbased</a:t>
            </a:r>
            <a:r>
              <a:rPr lang="pt-PT" dirty="0"/>
              <a:t>, O cliente é um simples cliente escrito em </a:t>
            </a:r>
            <a:r>
              <a:rPr lang="pt-PT" dirty="0" err="1"/>
              <a:t>python</a:t>
            </a:r>
            <a:r>
              <a:rPr lang="pt-PT" dirty="0"/>
              <a:t> que envia uma mensagem UDP para o servidor em cada 0.5 segundos.</a:t>
            </a:r>
          </a:p>
          <a:p>
            <a:endParaRPr lang="pt-PT" dirty="0"/>
          </a:p>
        </p:txBody>
      </p:sp>
      <p:sp>
        <p:nvSpPr>
          <p:cNvPr id="4" name="Marcador de Posição do Número do Diapositivo 3"/>
          <p:cNvSpPr>
            <a:spLocks noGrp="1"/>
          </p:cNvSpPr>
          <p:nvPr>
            <p:ph type="sldNum" sz="quarter" idx="5"/>
          </p:nvPr>
        </p:nvSpPr>
        <p:spPr/>
        <p:txBody>
          <a:bodyPr/>
          <a:lstStyle/>
          <a:p>
            <a:pPr rtl="0"/>
            <a:fld id="{228B34ED-4CDD-41C9-90F7-D768D5559A6F}" type="slidenum">
              <a:rPr lang="pt-PT" smtClean="0"/>
              <a:t>8</a:t>
            </a:fld>
            <a:endParaRPr lang="pt-PT"/>
          </a:p>
        </p:txBody>
      </p:sp>
    </p:spTree>
    <p:extLst>
      <p:ext uri="{BB962C8B-B14F-4D97-AF65-F5344CB8AC3E}">
        <p14:creationId xmlns:p14="http://schemas.microsoft.com/office/powerpoint/2010/main" val="3288636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Agora vou explicar como é feita a monitorização e o processo de replicação do serviço. A gestão e contagem de </a:t>
            </a:r>
            <a:r>
              <a:rPr lang="pt-PT" dirty="0" err="1"/>
              <a:t>flows</a:t>
            </a:r>
            <a:r>
              <a:rPr lang="pt-PT" dirty="0"/>
              <a:t> é feita com recurso a 2 registos de P4 e uma tabela. Quando um pacote chega é verificado o match na tabela de </a:t>
            </a:r>
            <a:r>
              <a:rPr lang="pt-PT" dirty="0" err="1"/>
              <a:t>flow</a:t>
            </a:r>
            <a:r>
              <a:rPr lang="pt-PT" dirty="0"/>
              <a:t> </a:t>
            </a:r>
            <a:r>
              <a:rPr lang="pt-PT" dirty="0" err="1"/>
              <a:t>detection</a:t>
            </a:r>
            <a:r>
              <a:rPr lang="pt-PT" dirty="0"/>
              <a:t>, que tem como chave o endereço de destino IPv4, o campo protocolo de IPv4 e o porto de destino UDP. Caso exista match são calculados 3 </a:t>
            </a:r>
            <a:r>
              <a:rPr lang="pt-PT" dirty="0" err="1"/>
              <a:t>hash</a:t>
            </a:r>
            <a:r>
              <a:rPr lang="pt-PT" dirty="0"/>
              <a:t> </a:t>
            </a:r>
            <a:r>
              <a:rPr lang="pt-PT" dirty="0" err="1"/>
              <a:t>values</a:t>
            </a:r>
            <a:r>
              <a:rPr lang="pt-PT" dirty="0"/>
              <a:t> com os </a:t>
            </a:r>
            <a:r>
              <a:rPr lang="pt-PT" dirty="0" err="1"/>
              <a:t>parametros</a:t>
            </a:r>
            <a:r>
              <a:rPr lang="pt-PT" dirty="0"/>
              <a:t> anteriores e também o endereço de origem IPv4 e o porto de origem UDP. Estes valores </a:t>
            </a:r>
            <a:r>
              <a:rPr lang="pt-PT" dirty="0" err="1"/>
              <a:t>hash</a:t>
            </a:r>
            <a:r>
              <a:rPr lang="pt-PT" dirty="0"/>
              <a:t> são utilizados como </a:t>
            </a:r>
            <a:r>
              <a:rPr lang="pt-PT" dirty="0" err="1"/>
              <a:t>indices</a:t>
            </a:r>
            <a:r>
              <a:rPr lang="pt-PT" dirty="0"/>
              <a:t> no registo de </a:t>
            </a:r>
            <a:r>
              <a:rPr lang="pt-PT" dirty="0" err="1"/>
              <a:t>flows</a:t>
            </a:r>
            <a:r>
              <a:rPr lang="pt-PT" dirty="0"/>
              <a:t>. Se pelo menos um dos </a:t>
            </a:r>
            <a:r>
              <a:rPr lang="pt-PT" dirty="0" err="1"/>
              <a:t>tres</a:t>
            </a:r>
            <a:r>
              <a:rPr lang="pt-PT" dirty="0"/>
              <a:t> valores nesses </a:t>
            </a:r>
            <a:r>
              <a:rPr lang="pt-PT" dirty="0" err="1"/>
              <a:t>indices</a:t>
            </a:r>
            <a:r>
              <a:rPr lang="pt-PT" dirty="0"/>
              <a:t> estiver a 0 no registo significa que o </a:t>
            </a:r>
            <a:r>
              <a:rPr lang="pt-PT" dirty="0" err="1"/>
              <a:t>flow</a:t>
            </a:r>
            <a:r>
              <a:rPr lang="pt-PT" dirty="0"/>
              <a:t> não é conhecido e é então contabilizado e é aumentado o valor referente ao numero total de </a:t>
            </a:r>
            <a:r>
              <a:rPr lang="pt-PT" dirty="0" err="1"/>
              <a:t>flows</a:t>
            </a:r>
            <a:r>
              <a:rPr lang="pt-PT" dirty="0"/>
              <a:t> no registo de contagem. Quando é detetado que este valor é superior a um valor estabelecido pelo servidor, o pacote que gerou esta alteração é clonado e enviado para o controlador com um </a:t>
            </a:r>
            <a:r>
              <a:rPr lang="pt-PT" dirty="0" err="1"/>
              <a:t>header</a:t>
            </a:r>
            <a:r>
              <a:rPr lang="pt-PT" dirty="0"/>
              <a:t> </a:t>
            </a:r>
            <a:r>
              <a:rPr lang="pt-PT" dirty="0" err="1"/>
              <a:t>packet_in</a:t>
            </a:r>
            <a:r>
              <a:rPr lang="pt-PT" dirty="0"/>
              <a:t> no qual o campo </a:t>
            </a:r>
            <a:r>
              <a:rPr lang="pt-PT" dirty="0" err="1"/>
              <a:t>code</a:t>
            </a:r>
            <a:r>
              <a:rPr lang="pt-PT" dirty="0"/>
              <a:t> vai simbolizar o pedido de criação de um serviço.</a:t>
            </a:r>
          </a:p>
          <a:p>
            <a:r>
              <a:rPr lang="pt-PT" dirty="0"/>
              <a:t>Quanto á replicação, no modo </a:t>
            </a:r>
            <a:r>
              <a:rPr lang="pt-PT" dirty="0" err="1"/>
              <a:t>rightaway</a:t>
            </a:r>
            <a:r>
              <a:rPr lang="pt-PT" dirty="0"/>
              <a:t>, o servidor pede imediatamente ao </a:t>
            </a:r>
            <a:r>
              <a:rPr lang="pt-PT" dirty="0" err="1"/>
              <a:t>exposure</a:t>
            </a:r>
            <a:r>
              <a:rPr lang="pt-PT" dirty="0"/>
              <a:t> management </a:t>
            </a:r>
            <a:r>
              <a:rPr lang="pt-PT" dirty="0" err="1"/>
              <a:t>function</a:t>
            </a:r>
            <a:r>
              <a:rPr lang="pt-PT" dirty="0"/>
              <a:t>, a instanciação de um serviço remoto. No modo </a:t>
            </a:r>
            <a:r>
              <a:rPr lang="pt-PT" dirty="0" err="1"/>
              <a:t>triggerbased</a:t>
            </a:r>
            <a:r>
              <a:rPr lang="pt-PT" dirty="0"/>
              <a:t>, o servidor informa o </a:t>
            </a:r>
            <a:r>
              <a:rPr lang="pt-PT" dirty="0" err="1"/>
              <a:t>exposure</a:t>
            </a:r>
            <a:r>
              <a:rPr lang="pt-PT" dirty="0"/>
              <a:t> management </a:t>
            </a:r>
            <a:r>
              <a:rPr lang="pt-PT" dirty="0" err="1"/>
              <a:t>function</a:t>
            </a:r>
            <a:r>
              <a:rPr lang="pt-PT" dirty="0"/>
              <a:t> das condições de instanciação e este pede a criação de regras por parte do controlador do </a:t>
            </a:r>
            <a:r>
              <a:rPr lang="pt-PT" dirty="0" err="1"/>
              <a:t>switch</a:t>
            </a:r>
            <a:r>
              <a:rPr lang="pt-PT" dirty="0"/>
              <a:t>, que é a inserção de uma entrada na tabela de </a:t>
            </a:r>
            <a:r>
              <a:rPr lang="pt-PT" dirty="0" err="1"/>
              <a:t>flow_detectoin</a:t>
            </a:r>
            <a:r>
              <a:rPr lang="pt-PT" dirty="0"/>
              <a:t>, e também armazena as informações necessárias para a instanciação do serviço remoto. A regra criada consiste numa entrada de tabela como foi dito. Na qual o servidor pode referir um número máximo de </a:t>
            </a:r>
            <a:r>
              <a:rPr lang="pt-PT" dirty="0" err="1"/>
              <a:t>flows</a:t>
            </a:r>
            <a:r>
              <a:rPr lang="pt-PT" dirty="0"/>
              <a:t> que pode suportar, e assim quando esse número é ultrapassado, é iniciado um processo de criação de um serviço semelhante no cluster de </a:t>
            </a:r>
            <a:r>
              <a:rPr lang="pt-PT" dirty="0" err="1"/>
              <a:t>Kubernetes</a:t>
            </a:r>
            <a:r>
              <a:rPr lang="pt-PT" dirty="0"/>
              <a:t>.</a:t>
            </a:r>
          </a:p>
        </p:txBody>
      </p:sp>
      <p:sp>
        <p:nvSpPr>
          <p:cNvPr id="4" name="Marcador de Posição do Número do Diapositivo 3"/>
          <p:cNvSpPr>
            <a:spLocks noGrp="1"/>
          </p:cNvSpPr>
          <p:nvPr>
            <p:ph type="sldNum" sz="quarter" idx="5"/>
          </p:nvPr>
        </p:nvSpPr>
        <p:spPr/>
        <p:txBody>
          <a:bodyPr/>
          <a:lstStyle/>
          <a:p>
            <a:pPr rtl="0"/>
            <a:fld id="{228B34ED-4CDD-41C9-90F7-D768D5559A6F}" type="slidenum">
              <a:rPr lang="pt-PT" noProof="0" smtClean="0"/>
              <a:t>9</a:t>
            </a:fld>
            <a:endParaRPr lang="pt-PT" noProof="0"/>
          </a:p>
        </p:txBody>
      </p:sp>
    </p:spTree>
    <p:extLst>
      <p:ext uri="{BB962C8B-B14F-4D97-AF65-F5344CB8AC3E}">
        <p14:creationId xmlns:p14="http://schemas.microsoft.com/office/powerpoint/2010/main" val="333689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bg>
      <p:bgRef idx="1001">
        <a:schemeClr val="bg1"/>
      </p:bgRef>
    </p:bg>
    <p:spTree>
      <p:nvGrpSpPr>
        <p:cNvPr id="1" name=""/>
        <p:cNvGrpSpPr/>
        <p:nvPr/>
      </p:nvGrpSpPr>
      <p:grpSpPr>
        <a:xfrm>
          <a:off x="0" y="0"/>
          <a:ext cx="0" cy="0"/>
          <a:chOff x="0" y="0"/>
          <a:chExt cx="0" cy="0"/>
        </a:xfrm>
      </p:grpSpPr>
      <p:sp>
        <p:nvSpPr>
          <p:cNvPr id="3" name="Marcador de Posição da Imagem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pt-PT" noProof="0"/>
              <a:t>Clique no ícone para adicionar uma imagem</a:t>
            </a:r>
          </a:p>
        </p:txBody>
      </p:sp>
      <p:sp>
        <p:nvSpPr>
          <p:cNvPr id="14" name="Marcador de Posição do Texto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pt-PT" noProof="0"/>
              <a:t>Clique para editar os Estilos de texto do modelo global</a:t>
            </a:r>
          </a:p>
        </p:txBody>
      </p:sp>
      <p:sp>
        <p:nvSpPr>
          <p:cNvPr id="7" name="Marcador de Posição do Texto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pt-PT" spc="300" noProof="0"/>
              <a:t>RELATÓRIO ANUAL</a:t>
            </a:r>
          </a:p>
        </p:txBody>
      </p:sp>
      <p:sp>
        <p:nvSpPr>
          <p:cNvPr id="2" name="Título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pt-PT" noProof="0"/>
              <a:t>Clique para editar os estilos de TEXTO do modelo global</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sumo">
    <p:spTree>
      <p:nvGrpSpPr>
        <p:cNvPr id="1" name=""/>
        <p:cNvGrpSpPr/>
        <p:nvPr/>
      </p:nvGrpSpPr>
      <p:grpSpPr>
        <a:xfrm>
          <a:off x="0" y="0"/>
          <a:ext cx="0" cy="0"/>
          <a:chOff x="0" y="0"/>
          <a:chExt cx="0" cy="0"/>
        </a:xfrm>
      </p:grpSpPr>
      <p:sp>
        <p:nvSpPr>
          <p:cNvPr id="9" name="Marcador de Posição da Imagem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rtlCol="0" anchor="ctr"/>
          <a:lstStyle>
            <a:lvl1pPr marL="0" indent="0" algn="ctr">
              <a:buNone/>
              <a:defRPr/>
            </a:lvl1pPr>
          </a:lstStyle>
          <a:p>
            <a:pPr rtl="0"/>
            <a:r>
              <a:rPr lang="pt-PT" noProof="0"/>
              <a:t>Clique no ícone para adicionar uma imagem</a:t>
            </a:r>
          </a:p>
        </p:txBody>
      </p:sp>
      <p:sp>
        <p:nvSpPr>
          <p:cNvPr id="11" name="Marcador de Posição do Número do Diapositivo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pt-PT" noProof="0" smtClean="0"/>
              <a:t>‹nº›</a:t>
            </a:fld>
            <a:endParaRPr lang="pt-PT" noProof="0"/>
          </a:p>
        </p:txBody>
      </p:sp>
      <p:sp>
        <p:nvSpPr>
          <p:cNvPr id="16" name="Marcador de Posição de Conteúdo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a:defRPr/>
            </a:lvl1pPr>
          </a:lstStyle>
          <a:p>
            <a:pPr marL="0" indent="0" rtl="0">
              <a:lnSpc>
                <a:spcPct val="100000"/>
              </a:lnSpc>
              <a:buNone/>
            </a:pPr>
            <a:r>
              <a:rPr lang="pt-PT" sz="1600" noProof="0">
                <a:cs typeface="Biome Light" panose="020B0303030204020804" pitchFamily="34" charset="0"/>
              </a:rPr>
              <a:t>Clique para editar o estilo de título do modelo global</a:t>
            </a:r>
          </a:p>
          <a:p>
            <a:pPr marL="0" indent="0" rtl="0">
              <a:buNone/>
            </a:pPr>
            <a:endParaRPr lang="pt-PT" noProof="0"/>
          </a:p>
        </p:txBody>
      </p:sp>
      <p:sp>
        <p:nvSpPr>
          <p:cNvPr id="17" name="Marcador de Posição do Número do Diapositivo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pt-PT" noProof="0" smtClean="0"/>
              <a:pPr rtl="0"/>
              <a:t>‹nº›</a:t>
            </a:fld>
            <a:endParaRPr lang="pt-PT" noProof="0"/>
          </a:p>
        </p:txBody>
      </p:sp>
      <p:sp>
        <p:nvSpPr>
          <p:cNvPr id="7" name="Título 1">
            <a:extLst>
              <a:ext uri="{FF2B5EF4-FFF2-40B4-BE49-F238E27FC236}">
                <a16:creationId xmlns:a16="http://schemas.microsoft.com/office/drawing/2014/main" id="{76CDEBF2-B5C9-4887-B717-81C3D1A73CA9}"/>
              </a:ext>
            </a:extLst>
          </p:cNvPr>
          <p:cNvSpPr>
            <a:spLocks noGrp="1"/>
          </p:cNvSpPr>
          <p:nvPr>
            <p:ph type="title" hasCustomPrompt="1"/>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pt-PT" noProof="0"/>
              <a:t>Clique para editar o estilo do título do Modelo Global</a:t>
            </a:r>
          </a:p>
        </p:txBody>
      </p:sp>
      <p:sp>
        <p:nvSpPr>
          <p:cNvPr id="2" name="Retângulo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echo">
    <p:bg>
      <p:bgRef idx="1001">
        <a:schemeClr val="bg1"/>
      </p:bgRef>
    </p:bg>
    <p:spTree>
      <p:nvGrpSpPr>
        <p:cNvPr id="1" name=""/>
        <p:cNvGrpSpPr/>
        <p:nvPr/>
      </p:nvGrpSpPr>
      <p:grpSpPr>
        <a:xfrm>
          <a:off x="0" y="0"/>
          <a:ext cx="0" cy="0"/>
          <a:chOff x="0" y="0"/>
          <a:chExt cx="0" cy="0"/>
        </a:xfrm>
      </p:grpSpPr>
      <p:sp>
        <p:nvSpPr>
          <p:cNvPr id="3" name="Marcador de Posição da Imagem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pt-PT" noProof="0"/>
              <a:t>Clique no ícone para adicionar uma imagem</a:t>
            </a:r>
          </a:p>
        </p:txBody>
      </p:sp>
      <p:sp>
        <p:nvSpPr>
          <p:cNvPr id="6" name="Título 5">
            <a:extLst>
              <a:ext uri="{FF2B5EF4-FFF2-40B4-BE49-F238E27FC236}">
                <a16:creationId xmlns:a16="http://schemas.microsoft.com/office/drawing/2014/main" id="{D9074D0F-754F-4F2C-A410-F222D2D2346E}"/>
              </a:ext>
            </a:extLst>
          </p:cNvPr>
          <p:cNvSpPr>
            <a:spLocks noGrp="1"/>
          </p:cNvSpPr>
          <p:nvPr>
            <p:ph type="title" idx="4294967295" hasCustomPrompt="1"/>
          </p:nvPr>
        </p:nvSpPr>
        <p:spPr>
          <a:xfrm>
            <a:off x="702365" y="1660810"/>
            <a:ext cx="10787270" cy="830649"/>
          </a:xfrm>
        </p:spPr>
        <p:txBody>
          <a:bodyPr rtlCol="0">
            <a:noAutofit/>
          </a:bodyPr>
          <a:lstStyle/>
          <a:p>
            <a:pPr rtl="0"/>
            <a:r>
              <a:rPr lang="pt-PT" sz="4000" spc="300" noProof="0"/>
              <a:t>Clique para editar o estilo do título do Modelo Global</a:t>
            </a:r>
          </a:p>
        </p:txBody>
      </p:sp>
      <p:sp>
        <p:nvSpPr>
          <p:cNvPr id="14" name="Marcador de Posição do Texto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pt-PT" noProof="0"/>
              <a:t>CLIQUE PARA EDITAR OS ESTILOS DE TÍTULO DO MODELO GLOBAL</a:t>
            </a:r>
          </a:p>
        </p:txBody>
      </p:sp>
      <p:sp>
        <p:nvSpPr>
          <p:cNvPr id="31" name="Marcador de Posição do Texto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pt-PT" noProof="0"/>
              <a:t>CLIQUE PARA EDITAR</a:t>
            </a:r>
          </a:p>
        </p:txBody>
      </p:sp>
      <p:sp>
        <p:nvSpPr>
          <p:cNvPr id="32" name="Marcador de Posição do Texto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pt-PT" noProof="0"/>
              <a:t>clique para editar</a:t>
            </a:r>
          </a:p>
        </p:txBody>
      </p:sp>
      <p:sp>
        <p:nvSpPr>
          <p:cNvPr id="33" name="Marcador de Posição do Texto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pt-PT" noProof="0"/>
              <a:t>clique para editar</a:t>
            </a:r>
          </a:p>
        </p:txBody>
      </p:sp>
      <p:sp>
        <p:nvSpPr>
          <p:cNvPr id="34" name="Marcador de Posição de Imagem Online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pt-PT" noProof="0"/>
              <a:t>Ícone</a:t>
            </a:r>
          </a:p>
        </p:txBody>
      </p:sp>
      <p:sp>
        <p:nvSpPr>
          <p:cNvPr id="35" name="Marcador de Posição de Imagem Online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pt-PT" noProof="0"/>
              <a:t>Ícone</a:t>
            </a:r>
          </a:p>
        </p:txBody>
      </p:sp>
      <p:sp>
        <p:nvSpPr>
          <p:cNvPr id="36" name="Marcador de Posição de Imagem Online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pt-PT" noProof="0"/>
              <a:t>Ícone</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Marcador de Posição da Imagem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rtlCol="0" anchor="ctr"/>
          <a:lstStyle>
            <a:lvl1pPr marL="0" indent="0" algn="ctr">
              <a:buNone/>
              <a:defRPr/>
            </a:lvl1pPr>
          </a:lstStyle>
          <a:p>
            <a:pPr rtl="0"/>
            <a:r>
              <a:rPr lang="pt-PT" noProof="0"/>
              <a:t>Clique no ícone para adicionar uma imagem</a:t>
            </a:r>
          </a:p>
        </p:txBody>
      </p:sp>
      <p:sp>
        <p:nvSpPr>
          <p:cNvPr id="2" name="Título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vl1pPr>
          </a:lstStyle>
          <a:p>
            <a:pPr rtl="0"/>
            <a:r>
              <a:rPr lang="pt-PT" noProof="0"/>
              <a:t>Título</a:t>
            </a:r>
          </a:p>
        </p:txBody>
      </p:sp>
      <p:sp>
        <p:nvSpPr>
          <p:cNvPr id="5" name="Marcador de Posição do Rodapé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pt-PT" noProof="0"/>
              <a:t>Adicione um rodapé</a:t>
            </a:r>
          </a:p>
        </p:txBody>
      </p:sp>
      <p:sp>
        <p:nvSpPr>
          <p:cNvPr id="6" name="Marcador de Posição do Número do Diapositivo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pt-PT" noProof="0" smtClean="0"/>
              <a:t>‹nº›</a:t>
            </a:fld>
            <a:endParaRPr lang="pt-PT" noProof="0"/>
          </a:p>
        </p:txBody>
      </p:sp>
      <p:sp>
        <p:nvSpPr>
          <p:cNvPr id="13" name="Marcador de Posição do Texto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vl1pPr>
          </a:lstStyle>
          <a:p>
            <a:pPr lvl="0" rtl="0"/>
            <a:r>
              <a:rPr lang="pt-PT" noProof="0"/>
              <a:t>CLIQUE PARA EDITAR OS ESTILOS DE TÍTULO DO MODELO GLOBAL</a:t>
            </a:r>
          </a:p>
        </p:txBody>
      </p:sp>
      <p:sp>
        <p:nvSpPr>
          <p:cNvPr id="3" name="Retângulo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ção">
    <p:spTree>
      <p:nvGrpSpPr>
        <p:cNvPr id="1" name=""/>
        <p:cNvGrpSpPr/>
        <p:nvPr/>
      </p:nvGrpSpPr>
      <p:grpSpPr>
        <a:xfrm>
          <a:off x="0" y="0"/>
          <a:ext cx="0" cy="0"/>
          <a:chOff x="0" y="0"/>
          <a:chExt cx="0" cy="0"/>
        </a:xfrm>
      </p:grpSpPr>
      <p:sp>
        <p:nvSpPr>
          <p:cNvPr id="20" name="Marcador de Posição do Texto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rtl="0"/>
            <a:r>
              <a:rPr lang="pt-PT" noProof="0"/>
              <a:t>CLIQUE PARA EDITAR OS ESTILOS DE TÍTULO DO MODELO GLOBAL</a:t>
            </a:r>
          </a:p>
        </p:txBody>
      </p:sp>
      <p:sp>
        <p:nvSpPr>
          <p:cNvPr id="9" name="Marcador de Posição da Imagem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rtlCol="0" anchor="ctr"/>
          <a:lstStyle>
            <a:lvl1pPr marL="0" indent="0" algn="ctr">
              <a:buNone/>
              <a:defRPr/>
            </a:lvl1pPr>
          </a:lstStyle>
          <a:p>
            <a:pPr rtl="0"/>
            <a:r>
              <a:rPr lang="pt-PT" noProof="0"/>
              <a:t>Clique no ícone para adicionar uma imagem</a:t>
            </a:r>
          </a:p>
        </p:txBody>
      </p:sp>
      <p:sp>
        <p:nvSpPr>
          <p:cNvPr id="11" name="Marcador de Posição do Número do Diapositivo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pt-PT" noProof="0" smtClean="0"/>
              <a:t>‹nº›</a:t>
            </a:fld>
            <a:endParaRPr lang="pt-PT" noProof="0"/>
          </a:p>
        </p:txBody>
      </p:sp>
      <p:sp>
        <p:nvSpPr>
          <p:cNvPr id="16" name="Marcador de Posição de Conteúdo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a:defRPr/>
            </a:lvl1pPr>
          </a:lstStyle>
          <a:p>
            <a:pPr marL="0" indent="0" rtl="0">
              <a:lnSpc>
                <a:spcPct val="100000"/>
              </a:lnSpc>
              <a:buNone/>
            </a:pPr>
            <a:r>
              <a:rPr lang="pt-PT" sz="1600" noProof="0">
                <a:cs typeface="Biome Light" panose="020B0303030204020804" pitchFamily="34" charset="0"/>
              </a:rPr>
              <a:t>Clique para editar o estilo de título do modelo global</a:t>
            </a:r>
          </a:p>
          <a:p>
            <a:pPr marL="0" indent="0" rtl="0">
              <a:buNone/>
            </a:pPr>
            <a:endParaRPr lang="pt-PT" noProof="0"/>
          </a:p>
        </p:txBody>
      </p:sp>
      <p:sp>
        <p:nvSpPr>
          <p:cNvPr id="17" name="Marcador de Posição do Número do Diapositivo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pt-PT" noProof="0" smtClean="0"/>
              <a:pPr rtl="0"/>
              <a:t>‹nº›</a:t>
            </a:fld>
            <a:endParaRPr lang="pt-PT" noProof="0"/>
          </a:p>
        </p:txBody>
      </p:sp>
      <p:sp>
        <p:nvSpPr>
          <p:cNvPr id="2" name="Título 1">
            <a:extLst>
              <a:ext uri="{FF2B5EF4-FFF2-40B4-BE49-F238E27FC236}">
                <a16:creationId xmlns:a16="http://schemas.microsoft.com/office/drawing/2014/main" id="{3CB0E4A3-5566-43FE-A59F-2C4F4FE7F32A}"/>
              </a:ext>
            </a:extLst>
          </p:cNvPr>
          <p:cNvSpPr>
            <a:spLocks noGrp="1"/>
          </p:cNvSpPr>
          <p:nvPr>
            <p:ph type="title" hasCustomPrompt="1"/>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pt-PT" noProof="0"/>
              <a:t>Clique para editar o estilo do título do Modelo Global</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ebra de Secção">
    <p:spTree>
      <p:nvGrpSpPr>
        <p:cNvPr id="1" name=""/>
        <p:cNvGrpSpPr/>
        <p:nvPr/>
      </p:nvGrpSpPr>
      <p:grpSpPr>
        <a:xfrm>
          <a:off x="0" y="0"/>
          <a:ext cx="0" cy="0"/>
          <a:chOff x="0" y="0"/>
          <a:chExt cx="0" cy="0"/>
        </a:xfrm>
      </p:grpSpPr>
      <p:sp>
        <p:nvSpPr>
          <p:cNvPr id="11" name="Marcador de Posição da Imagem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pt-PT" noProof="0"/>
              <a:t>Clique no ícone para adicionar uma imagem</a:t>
            </a:r>
          </a:p>
        </p:txBody>
      </p:sp>
      <p:sp>
        <p:nvSpPr>
          <p:cNvPr id="8" name="Título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pt-PT" noProof="0"/>
              <a:t>CLIQUE PARA EDITAR O TÍTULO DO MODELO GLOBAL</a:t>
            </a:r>
          </a:p>
        </p:txBody>
      </p:sp>
      <p:sp>
        <p:nvSpPr>
          <p:cNvPr id="3" name="Marcador de Posição do Texto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t-PT" noProof="0"/>
              <a:t>EDITAR ESTILOS DE TEXTO DO MODELO GLOBAL</a:t>
            </a:r>
          </a:p>
        </p:txBody>
      </p:sp>
      <p:sp>
        <p:nvSpPr>
          <p:cNvPr id="5" name="Marcador de Posição do Rodapé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pt-PT" noProof="0"/>
              <a:t>Adicione um rodapé</a:t>
            </a:r>
          </a:p>
        </p:txBody>
      </p:sp>
      <p:sp>
        <p:nvSpPr>
          <p:cNvPr id="6" name="Marcador de Posição do Número do Diapositivo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pt-PT" noProof="0" smtClean="0"/>
              <a:t>‹nº›</a:t>
            </a:fld>
            <a:endParaRPr lang="pt-PT"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quip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vl1pPr>
          </a:lstStyle>
          <a:p>
            <a:pPr rtl="0"/>
            <a:r>
              <a:rPr lang="pt-PT" noProof="0"/>
              <a:t>TÍTULO DO DIAPOSITIVO AQUI</a:t>
            </a:r>
          </a:p>
        </p:txBody>
      </p:sp>
      <p:sp>
        <p:nvSpPr>
          <p:cNvPr id="3" name="Marcador de Posição de Conteúdo 2">
            <a:extLst>
              <a:ext uri="{FF2B5EF4-FFF2-40B4-BE49-F238E27FC236}">
                <a16:creationId xmlns:a16="http://schemas.microsoft.com/office/drawing/2014/main" id="{607D1B16-7058-45AD-9B19-E19CAF96683B}"/>
              </a:ext>
            </a:extLst>
          </p:cNvPr>
          <p:cNvSpPr>
            <a:spLocks noGrp="1"/>
          </p:cNvSpPr>
          <p:nvPr>
            <p:ph idx="1" hasCustomPrompt="1"/>
          </p:nvPr>
        </p:nvSpPr>
        <p:spPr>
          <a:xfrm>
            <a:off x="7792279" y="1263841"/>
            <a:ext cx="4018722" cy="4636392"/>
          </a:xfrm>
        </p:spPr>
        <p:txBody>
          <a:bodyPr lIns="0" rIns="0" rtlCol="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59" name="Marcador de Posição do Número do Diapositivo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pPr rtl="0"/>
            <a:fld id="{8C2E478F-E849-4A8C-AF1F-CBCC78A7CBFA}" type="slidenum">
              <a:rPr lang="pt-PT" noProof="0" smtClean="0"/>
              <a:t>‹nº›</a:t>
            </a:fld>
            <a:endParaRPr lang="pt-PT" noProof="0"/>
          </a:p>
        </p:txBody>
      </p:sp>
      <p:sp>
        <p:nvSpPr>
          <p:cNvPr id="5" name="Marcador de Posição da Imagem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rtlCol="0">
            <a:noAutofit/>
          </a:bodyPr>
          <a:lstStyle/>
          <a:p>
            <a:pPr rtl="0"/>
            <a:r>
              <a:rPr lang="pt-PT" noProof="0"/>
              <a:t>Clique no ícone para adicionar uma imagem</a:t>
            </a:r>
          </a:p>
        </p:txBody>
      </p:sp>
      <p:sp>
        <p:nvSpPr>
          <p:cNvPr id="9" name="Marcador de Posição da Imagem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rtlCol="0">
            <a:noAutofit/>
          </a:bodyPr>
          <a:lstStyle/>
          <a:p>
            <a:pPr rtl="0"/>
            <a:r>
              <a:rPr lang="pt-PT" noProof="0"/>
              <a:t>Clique no ícone para adicionar uma imagem</a:t>
            </a:r>
          </a:p>
        </p:txBody>
      </p:sp>
      <p:sp>
        <p:nvSpPr>
          <p:cNvPr id="10" name="Marcador de Posição da Imagem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rtlCol="0">
            <a:noAutofit/>
          </a:bodyPr>
          <a:lstStyle/>
          <a:p>
            <a:pPr rtl="0"/>
            <a:r>
              <a:rPr lang="pt-PT" noProof="0"/>
              <a:t>Clique no ícone para adicionar uma imagem</a:t>
            </a:r>
          </a:p>
        </p:txBody>
      </p:sp>
      <p:sp>
        <p:nvSpPr>
          <p:cNvPr id="11" name="Marcador de Posição da Imagem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rtlCol="0">
            <a:noAutofit/>
          </a:bodyPr>
          <a:lstStyle/>
          <a:p>
            <a:pPr rtl="0"/>
            <a:r>
              <a:rPr lang="pt-PT" noProof="0"/>
              <a:t>Clique no ícone para adicionar uma imagem</a:t>
            </a:r>
          </a:p>
        </p:txBody>
      </p:sp>
      <p:sp>
        <p:nvSpPr>
          <p:cNvPr id="12" name="Marcador de Posição da Imagem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rtlCol="0">
            <a:noAutofit/>
          </a:bodyPr>
          <a:lstStyle/>
          <a:p>
            <a:pPr rtl="0"/>
            <a:r>
              <a:rPr lang="pt-PT" noProof="0"/>
              <a:t>Clique no ícone para adicionar uma imagem</a:t>
            </a:r>
          </a:p>
        </p:txBody>
      </p:sp>
      <p:sp>
        <p:nvSpPr>
          <p:cNvPr id="13" name="Marcador de Posição da Imagem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rtlCol="0">
            <a:noAutofit/>
          </a:bodyPr>
          <a:lstStyle/>
          <a:p>
            <a:pPr rtl="0"/>
            <a:r>
              <a:rPr lang="pt-PT" noProof="0"/>
              <a:t>Clique no ícone para adicionar uma imagem</a:t>
            </a:r>
          </a:p>
        </p:txBody>
      </p:sp>
      <p:sp>
        <p:nvSpPr>
          <p:cNvPr id="4" name="Retângulo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PT" noProof="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e Tabel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767791"/>
            <a:ext cx="11002962" cy="823913"/>
          </a:xfrm>
        </p:spPr>
        <p:txBody>
          <a:bodyPr rtlCol="0">
            <a:noAutofit/>
          </a:bodyPr>
          <a:lstStyle>
            <a:lvl1pPr>
              <a:defRPr sz="4800" spc="300"/>
            </a:lvl1pPr>
          </a:lstStyle>
          <a:p>
            <a:pPr rtl="0"/>
            <a:r>
              <a:rPr lang="pt-PT" noProof="0"/>
              <a:t>Clique para editar o estilo do título do Modelo Global</a:t>
            </a:r>
          </a:p>
        </p:txBody>
      </p:sp>
      <p:sp>
        <p:nvSpPr>
          <p:cNvPr id="3" name="Marcador de Posição do Rodapé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pt-PT" noProof="0"/>
              <a:t>Adicione um rodapé</a:t>
            </a:r>
          </a:p>
        </p:txBody>
      </p:sp>
      <p:sp>
        <p:nvSpPr>
          <p:cNvPr id="4" name="Marcador de Posição do Número do Diapositivo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pt-PT" noProof="0" smtClean="0"/>
              <a:t>‹nº›</a:t>
            </a:fld>
            <a:endParaRPr lang="pt-PT"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ção">
    <p:bg>
      <p:bgRef idx="1001">
        <a:schemeClr val="bg1"/>
      </p:bgRef>
    </p:bg>
    <p:spTree>
      <p:nvGrpSpPr>
        <p:cNvPr id="1" name=""/>
        <p:cNvGrpSpPr/>
        <p:nvPr/>
      </p:nvGrpSpPr>
      <p:grpSpPr>
        <a:xfrm>
          <a:off x="0" y="0"/>
          <a:ext cx="0" cy="0"/>
          <a:chOff x="0" y="0"/>
          <a:chExt cx="0" cy="0"/>
        </a:xfrm>
      </p:grpSpPr>
      <p:sp>
        <p:nvSpPr>
          <p:cNvPr id="3" name="Marcador de Posição da Imagem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nchor="ctr"/>
          <a:lstStyle>
            <a:lvl1pPr marL="0" indent="0" algn="ctr">
              <a:buNone/>
              <a:defRPr/>
            </a:lvl1pPr>
          </a:lstStyle>
          <a:p>
            <a:pPr rtl="0"/>
            <a:r>
              <a:rPr lang="pt-PT" noProof="0"/>
              <a:t>Clique no ícone para adicionar uma imagem</a:t>
            </a:r>
          </a:p>
        </p:txBody>
      </p:sp>
      <p:sp>
        <p:nvSpPr>
          <p:cNvPr id="2" name="Título 1">
            <a:extLst>
              <a:ext uri="{FF2B5EF4-FFF2-40B4-BE49-F238E27FC236}">
                <a16:creationId xmlns:a16="http://schemas.microsoft.com/office/drawing/2014/main" id="{4C179BAC-E989-4203-B9B4-66280365481B}"/>
              </a:ext>
            </a:extLst>
          </p:cNvPr>
          <p:cNvSpPr>
            <a:spLocks noGrp="1"/>
          </p:cNvSpPr>
          <p:nvPr>
            <p:ph type="title" hasCustomPrompt="1"/>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pt-PT" noProof="0"/>
              <a:t>Clique para editar o estilo do título do Modelo Global</a:t>
            </a:r>
          </a:p>
        </p:txBody>
      </p:sp>
      <p:sp>
        <p:nvSpPr>
          <p:cNvPr id="7" name="Marcador de Posição do Texto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pt-PT" noProof="0"/>
              <a:t>CLIQUE PARA EDITAR OS ESTILOS DE TÍTULO DO MODELO GLOBAL</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údo de 2 Colunas">
    <p:spTree>
      <p:nvGrpSpPr>
        <p:cNvPr id="1" name=""/>
        <p:cNvGrpSpPr/>
        <p:nvPr/>
      </p:nvGrpSpPr>
      <p:grpSpPr>
        <a:xfrm>
          <a:off x="0" y="0"/>
          <a:ext cx="0" cy="0"/>
          <a:chOff x="0" y="0"/>
          <a:chExt cx="0" cy="0"/>
        </a:xfrm>
      </p:grpSpPr>
      <p:sp>
        <p:nvSpPr>
          <p:cNvPr id="17" name="Título 2">
            <a:extLst>
              <a:ext uri="{FF2B5EF4-FFF2-40B4-BE49-F238E27FC236}">
                <a16:creationId xmlns:a16="http://schemas.microsoft.com/office/drawing/2014/main" id="{0EF11611-8537-47CC-87AC-2E25428B72BA}"/>
              </a:ext>
            </a:extLst>
          </p:cNvPr>
          <p:cNvSpPr>
            <a:spLocks noGrp="1"/>
          </p:cNvSpPr>
          <p:nvPr>
            <p:ph type="title" hasCustomPrompt="1"/>
          </p:nvPr>
        </p:nvSpPr>
        <p:spPr>
          <a:xfrm>
            <a:off x="594519" y="1"/>
            <a:ext cx="11002962" cy="1623218"/>
          </a:xfrm>
        </p:spPr>
        <p:txBody>
          <a:bodyPr rtlCol="0" anchor="ctr">
            <a:noAutofit/>
          </a:bodyPr>
          <a:lstStyle/>
          <a:p>
            <a:pPr algn="ctr" rtl="0"/>
            <a:r>
              <a:rPr lang="pt-PT" sz="4800" noProof="0"/>
              <a:t>Clique para editar o estilo do título do Modelo Global</a:t>
            </a:r>
          </a:p>
        </p:txBody>
      </p:sp>
      <p:sp>
        <p:nvSpPr>
          <p:cNvPr id="19" name="Marcador de Posição da Imagem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rtlCol="0">
            <a:noAutofit/>
          </a:bodyPr>
          <a:lstStyle/>
          <a:p>
            <a:pPr rtl="0"/>
            <a:r>
              <a:rPr lang="pt-PT" noProof="0"/>
              <a:t>Clique no ícone para adicionar uma imagem</a:t>
            </a:r>
          </a:p>
        </p:txBody>
      </p:sp>
      <p:sp>
        <p:nvSpPr>
          <p:cNvPr id="18" name="Marcador de Posição da Imagem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rtlCol="0">
            <a:noAutofit/>
          </a:bodyPr>
          <a:lstStyle/>
          <a:p>
            <a:pPr rtl="0"/>
            <a:r>
              <a:rPr lang="pt-PT" noProof="0"/>
              <a:t>Clique no ícone para adicionar uma imagem</a:t>
            </a:r>
          </a:p>
        </p:txBody>
      </p:sp>
      <p:sp>
        <p:nvSpPr>
          <p:cNvPr id="10" name="Marcador de Posição do Texto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rtlCol="0">
            <a:noAutofit/>
          </a:bodyPr>
          <a:lstStyle>
            <a:lvl1pPr marL="0" indent="0">
              <a:buNone/>
              <a:defRPr sz="2400"/>
            </a:lvl1pPr>
          </a:lstStyle>
          <a:p>
            <a:pPr lvl="0" rtl="0"/>
            <a:r>
              <a:rPr lang="pt-PT" spc="300" noProof="0">
                <a:solidFill>
                  <a:schemeClr val="tx1"/>
                </a:solidFill>
              </a:rPr>
              <a:t>Clique para editar os Estilos de texto do modelo global</a:t>
            </a:r>
          </a:p>
        </p:txBody>
      </p:sp>
      <p:sp>
        <p:nvSpPr>
          <p:cNvPr id="11" name="Marcador de Posição de Conteúdo 4">
            <a:extLst>
              <a:ext uri="{FF2B5EF4-FFF2-40B4-BE49-F238E27FC236}">
                <a16:creationId xmlns:a16="http://schemas.microsoft.com/office/drawing/2014/main" id="{FAEC14D1-0BEA-4D9A-9D96-A56B6A9B07AC}"/>
              </a:ext>
            </a:extLst>
          </p:cNvPr>
          <p:cNvSpPr>
            <a:spLocks noGrp="1"/>
          </p:cNvSpPr>
          <p:nvPr>
            <p:ph sz="half" idx="2" hasCustomPrompt="1"/>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pt-PT" sz="1400" noProof="0">
                <a:solidFill>
                  <a:schemeClr val="tx1"/>
                </a:solidFill>
              </a:rPr>
              <a:t>Clique para editar os Estilos de texto do modelo global</a:t>
            </a:r>
          </a:p>
        </p:txBody>
      </p:sp>
      <p:sp>
        <p:nvSpPr>
          <p:cNvPr id="12" name="Marcador de Posição do Texto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65107" y="3864355"/>
            <a:ext cx="5183188" cy="494506"/>
          </a:xfrm>
        </p:spPr>
        <p:txBody>
          <a:bodyPr rtlCol="0">
            <a:noAutofit/>
          </a:bodyPr>
          <a:lstStyle>
            <a:lvl1pPr marL="0" indent="0">
              <a:buNone/>
              <a:defRPr sz="2400"/>
            </a:lvl1pPr>
          </a:lstStyle>
          <a:p>
            <a:pPr lvl="0" rtl="0"/>
            <a:r>
              <a:rPr lang="pt-PT" spc="300" noProof="0">
                <a:solidFill>
                  <a:schemeClr val="tx1"/>
                </a:solidFill>
              </a:rPr>
              <a:t>Clique para editar os Estilos de texto do modelo global</a:t>
            </a:r>
          </a:p>
        </p:txBody>
      </p:sp>
      <p:sp>
        <p:nvSpPr>
          <p:cNvPr id="14" name="Marcador de Posição de Conteúdo 6">
            <a:extLst>
              <a:ext uri="{FF2B5EF4-FFF2-40B4-BE49-F238E27FC236}">
                <a16:creationId xmlns:a16="http://schemas.microsoft.com/office/drawing/2014/main" id="{438D6EEA-A0DB-4B5F-8F41-A9C1F2C094C0}"/>
              </a:ext>
            </a:extLst>
          </p:cNvPr>
          <p:cNvSpPr>
            <a:spLocks noGrp="1"/>
          </p:cNvSpPr>
          <p:nvPr>
            <p:ph sz="quarter" idx="4" hasCustomPrompt="1"/>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pt-PT" sz="1400" noProof="0">
                <a:solidFill>
                  <a:schemeClr val="tx1"/>
                </a:solidFill>
              </a:rPr>
              <a:t>Clique para editar os Estilos de texto do modelo global</a:t>
            </a:r>
          </a:p>
        </p:txBody>
      </p:sp>
      <p:sp>
        <p:nvSpPr>
          <p:cNvPr id="20" name="Marcador de Posição do Número do Diapositivo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pt-PT" noProof="0" smtClean="0"/>
              <a:t>‹nº›</a:t>
            </a:fld>
            <a:endParaRPr lang="pt-PT"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údo de 3 Colunas">
    <p:spTree>
      <p:nvGrpSpPr>
        <p:cNvPr id="1" name=""/>
        <p:cNvGrpSpPr/>
        <p:nvPr/>
      </p:nvGrpSpPr>
      <p:grpSpPr>
        <a:xfrm>
          <a:off x="0" y="0"/>
          <a:ext cx="0" cy="0"/>
          <a:chOff x="0" y="0"/>
          <a:chExt cx="0" cy="0"/>
        </a:xfrm>
      </p:grpSpPr>
      <p:sp>
        <p:nvSpPr>
          <p:cNvPr id="22" name="Título 2">
            <a:extLst>
              <a:ext uri="{FF2B5EF4-FFF2-40B4-BE49-F238E27FC236}">
                <a16:creationId xmlns:a16="http://schemas.microsoft.com/office/drawing/2014/main" id="{6186F91B-547E-43BC-9BCE-04619DAAFEC2}"/>
              </a:ext>
            </a:extLst>
          </p:cNvPr>
          <p:cNvSpPr>
            <a:spLocks noGrp="1"/>
          </p:cNvSpPr>
          <p:nvPr>
            <p:ph type="title" hasCustomPrompt="1"/>
          </p:nvPr>
        </p:nvSpPr>
        <p:spPr>
          <a:xfrm>
            <a:off x="594519" y="1"/>
            <a:ext cx="11002962" cy="1623218"/>
          </a:xfrm>
        </p:spPr>
        <p:txBody>
          <a:bodyPr rtlCol="0" anchor="ctr">
            <a:noAutofit/>
          </a:bodyPr>
          <a:lstStyle/>
          <a:p>
            <a:pPr algn="ctr" rtl="0"/>
            <a:r>
              <a:rPr lang="pt-PT" sz="4800" noProof="0"/>
              <a:t>Clique para editar o estilo do título do Modelo Global</a:t>
            </a:r>
          </a:p>
        </p:txBody>
      </p:sp>
      <p:sp>
        <p:nvSpPr>
          <p:cNvPr id="28" name="Marcador de Posição do Texto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pt-PT" noProof="0"/>
              <a:t>CLIQUE PARA EDITAR OS ESTILOS DE TÍTULO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24" name="Marcador de Posição da Imagem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rtlCol="0">
            <a:noAutofit/>
          </a:bodyPr>
          <a:lstStyle/>
          <a:p>
            <a:pPr rtl="0"/>
            <a:r>
              <a:rPr lang="pt-PT" noProof="0"/>
              <a:t>Clique no ícone para adicionar uma imagem</a:t>
            </a:r>
          </a:p>
        </p:txBody>
      </p:sp>
      <p:sp>
        <p:nvSpPr>
          <p:cNvPr id="25" name="Marcador de Posição da Imagem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rtlCol="0">
            <a:noAutofit/>
          </a:bodyPr>
          <a:lstStyle/>
          <a:p>
            <a:pPr rtl="0"/>
            <a:r>
              <a:rPr lang="pt-PT" noProof="0"/>
              <a:t>Clique no ícone para adicionar uma imagem</a:t>
            </a:r>
          </a:p>
        </p:txBody>
      </p:sp>
      <p:sp>
        <p:nvSpPr>
          <p:cNvPr id="26" name="Marcador de Posição da Imagem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rtlCol="0">
            <a:noAutofit/>
          </a:bodyPr>
          <a:lstStyle/>
          <a:p>
            <a:pPr rtl="0"/>
            <a:r>
              <a:rPr lang="pt-PT" noProof="0"/>
              <a:t>Clique no ícone para adicionar uma imagem</a:t>
            </a:r>
          </a:p>
        </p:txBody>
      </p:sp>
      <p:sp>
        <p:nvSpPr>
          <p:cNvPr id="29" name="Marcador de Posição do Texto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pt-PT" noProof="0"/>
              <a:t>CLIQUE PARA EDITAR OS ESTILOS DE TÍTULO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30" name="Marcador de Posição do Texto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pt-PT" noProof="0"/>
              <a:t>CLIQUE PARA EDITAR OS ESTILOS DE TÍTULO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31" name="Marcador de Posição do Número do Diapositivo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pt-PT" noProof="0" smtClean="0"/>
              <a:t>‹nº›</a:t>
            </a:fld>
            <a:endParaRPr lang="pt-PT"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pt-PT" noProof="0"/>
              <a:t>Clique para editar o estilo do título do Modelo Global</a:t>
            </a:r>
          </a:p>
        </p:txBody>
      </p:sp>
      <p:sp>
        <p:nvSpPr>
          <p:cNvPr id="3" name="Marcador de Posição do Texto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pt-PT" noProof="0" dirty="0"/>
              <a:t>Clique para 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5" name="Marcador de Posição do Rodapé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pt-PT" noProof="0"/>
              <a:t>Adicione um rodapé</a:t>
            </a:r>
          </a:p>
        </p:txBody>
      </p:sp>
      <p:sp>
        <p:nvSpPr>
          <p:cNvPr id="6" name="Marcador de Posição do Número do Diapositivo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pt-PT" noProof="0" smtClean="0"/>
              <a:t>‹nº›</a:t>
            </a:fld>
            <a:endParaRPr lang="pt-PT" noProof="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microsoft.com/office/2007/relationships/hdphoto" Target="../media/hdphoto4.wdp"/></Relationships>
</file>

<file path=ppt/slides/_rels/slide1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1.png"/><Relationship Id="rId7"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26.svg"/><Relationship Id="rId11" Type="http://schemas.openxmlformats.org/officeDocument/2006/relationships/image" Target="../media/image2.png"/><Relationship Id="rId5" Type="http://schemas.openxmlformats.org/officeDocument/2006/relationships/image" Target="../media/image25.png"/><Relationship Id="rId10" Type="http://schemas.openxmlformats.org/officeDocument/2006/relationships/image" Target="../media/image30.svg"/><Relationship Id="rId4" Type="http://schemas.microsoft.com/office/2007/relationships/hdphoto" Target="../media/hdphoto1.wdp"/><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Marcador de Posição da Imagem 7" descr="imagem abstrata">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0" y="-4991"/>
            <a:ext cx="12192000" cy="6858000"/>
          </a:xfrm>
        </p:spPr>
      </p:pic>
      <p:sp>
        <p:nvSpPr>
          <p:cNvPr id="9" name="Título 8">
            <a:extLst>
              <a:ext uri="{FF2B5EF4-FFF2-40B4-BE49-F238E27FC236}">
                <a16:creationId xmlns:a16="http://schemas.microsoft.com/office/drawing/2014/main" id="{79DC1498-E692-42BA-B69F-6D37E6CFACA0}"/>
              </a:ext>
            </a:extLst>
          </p:cNvPr>
          <p:cNvSpPr>
            <a:spLocks noGrp="1"/>
          </p:cNvSpPr>
          <p:nvPr>
            <p:ph type="title"/>
          </p:nvPr>
        </p:nvSpPr>
        <p:spPr>
          <a:xfrm>
            <a:off x="350835" y="1262490"/>
            <a:ext cx="11490325" cy="3778998"/>
          </a:xfrm>
        </p:spPr>
        <p:txBody>
          <a:bodyPr rtlCol="0"/>
          <a:lstStyle/>
          <a:p>
            <a:pPr rtl="0"/>
            <a:r>
              <a:rPr lang="en-US" b="0" i="0" dirty="0">
                <a:effectLst/>
                <a:latin typeface="Arial" panose="020B0604020202020204" pitchFamily="34" charset="0"/>
              </a:rPr>
              <a:t>Service Replication and Flow Monitoring on Next-Generation Software Defined Networks</a:t>
            </a:r>
            <a:endParaRPr lang="pt-PT" noProof="1"/>
          </a:p>
        </p:txBody>
      </p:sp>
      <p:sp>
        <p:nvSpPr>
          <p:cNvPr id="3" name="Marcador de Posição do Texto 2">
            <a:extLst>
              <a:ext uri="{FF2B5EF4-FFF2-40B4-BE49-F238E27FC236}">
                <a16:creationId xmlns:a16="http://schemas.microsoft.com/office/drawing/2014/main" id="{C0AE828D-1E63-455F-949D-0C5454A7FE88}"/>
              </a:ext>
            </a:extLst>
          </p:cNvPr>
          <p:cNvSpPr>
            <a:spLocks noGrp="1"/>
          </p:cNvSpPr>
          <p:nvPr>
            <p:ph type="body" sz="quarter" idx="12"/>
          </p:nvPr>
        </p:nvSpPr>
        <p:spPr>
          <a:xfrm>
            <a:off x="0" y="6146728"/>
            <a:ext cx="2197768" cy="518795"/>
          </a:xfrm>
        </p:spPr>
        <p:txBody>
          <a:bodyPr rtlCol="0"/>
          <a:lstStyle/>
          <a:p>
            <a:pPr rtl="0"/>
            <a:r>
              <a:rPr lang="pt-PT" noProof="1"/>
              <a:t>30.11.2022</a:t>
            </a:r>
          </a:p>
        </p:txBody>
      </p:sp>
      <p:sp>
        <p:nvSpPr>
          <p:cNvPr id="2" name="CaixaDeTexto 1">
            <a:extLst>
              <a:ext uri="{FF2B5EF4-FFF2-40B4-BE49-F238E27FC236}">
                <a16:creationId xmlns:a16="http://schemas.microsoft.com/office/drawing/2014/main" id="{4E0F044D-474A-A891-73A5-D01B01D51A07}"/>
              </a:ext>
            </a:extLst>
          </p:cNvPr>
          <p:cNvSpPr txBox="1"/>
          <p:nvPr/>
        </p:nvSpPr>
        <p:spPr>
          <a:xfrm>
            <a:off x="6914148" y="5742193"/>
            <a:ext cx="5277852" cy="923330"/>
          </a:xfrm>
          <a:prstGeom prst="rect">
            <a:avLst/>
          </a:prstGeom>
          <a:noFill/>
        </p:spPr>
        <p:txBody>
          <a:bodyPr wrap="square" rtlCol="0">
            <a:spAutoFit/>
          </a:bodyPr>
          <a:lstStyle/>
          <a:p>
            <a:r>
              <a:rPr lang="pt-PT" dirty="0"/>
              <a:t>Apresentação: 	Rodrigo Santos  nº </a:t>
            </a:r>
            <a:r>
              <a:rPr lang="pt-PT" dirty="0" err="1"/>
              <a:t>mec</a:t>
            </a:r>
            <a:r>
              <a:rPr lang="pt-PT" dirty="0"/>
              <a:t>: 89180</a:t>
            </a:r>
          </a:p>
          <a:p>
            <a:r>
              <a:rPr lang="pt-PT" dirty="0"/>
              <a:t>Orientadores:	Daniel Corujo</a:t>
            </a:r>
          </a:p>
          <a:p>
            <a:r>
              <a:rPr lang="pt-PT" dirty="0"/>
              <a:t>                           	José Quevedo</a:t>
            </a:r>
          </a:p>
        </p:txBody>
      </p:sp>
      <p:pic>
        <p:nvPicPr>
          <p:cNvPr id="2050" name="Picture 2">
            <a:extLst>
              <a:ext uri="{FF2B5EF4-FFF2-40B4-BE49-F238E27FC236}">
                <a16:creationId xmlns:a16="http://schemas.microsoft.com/office/drawing/2014/main" id="{70ECEECF-77BF-869B-2F82-C918992563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835" y="197316"/>
            <a:ext cx="2502568" cy="728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ABB3AB73-DB86-9EBE-B2C1-C8B347B58AFE}"/>
              </a:ext>
            </a:extLst>
          </p:cNvPr>
          <p:cNvPicPr>
            <a:picLocks noChangeAspect="1"/>
          </p:cNvPicPr>
          <p:nvPr/>
        </p:nvPicPr>
        <p:blipFill>
          <a:blip r:embed="rId3"/>
          <a:stretch>
            <a:fillRect/>
          </a:stretch>
        </p:blipFill>
        <p:spPr>
          <a:xfrm>
            <a:off x="5543393" y="1422850"/>
            <a:ext cx="6059686" cy="5217554"/>
          </a:xfrm>
          <a:prstGeom prst="rect">
            <a:avLst/>
          </a:prstGeom>
        </p:spPr>
      </p:pic>
      <p:sp>
        <p:nvSpPr>
          <p:cNvPr id="14" name="Título 2">
            <a:extLst>
              <a:ext uri="{FF2B5EF4-FFF2-40B4-BE49-F238E27FC236}">
                <a16:creationId xmlns:a16="http://schemas.microsoft.com/office/drawing/2014/main" id="{93863800-85E5-44A7-96E9-521CE882616B}"/>
              </a:ext>
            </a:extLst>
          </p:cNvPr>
          <p:cNvSpPr>
            <a:spLocks noGrp="1"/>
          </p:cNvSpPr>
          <p:nvPr>
            <p:ph type="title"/>
          </p:nvPr>
        </p:nvSpPr>
        <p:spPr/>
        <p:txBody>
          <a:bodyPr rtlCol="0" anchor="ctr">
            <a:normAutofit/>
          </a:bodyPr>
          <a:lstStyle/>
          <a:p>
            <a:pPr algn="ctr" rtl="0"/>
            <a:r>
              <a:rPr lang="pt-PT" sz="4800" spc="300" dirty="0" err="1"/>
              <a:t>Evaluation</a:t>
            </a:r>
            <a:r>
              <a:rPr lang="pt-PT" sz="4800" spc="300" dirty="0"/>
              <a:t> </a:t>
            </a:r>
            <a:r>
              <a:rPr lang="pt-PT" sz="4800" spc="300" dirty="0" err="1"/>
              <a:t>set-up</a:t>
            </a:r>
            <a:endParaRPr lang="pt-PT" sz="4800" spc="300" dirty="0"/>
          </a:p>
        </p:txBody>
      </p:sp>
      <p:sp>
        <p:nvSpPr>
          <p:cNvPr id="16" name="Marcador de Posição do Número do Diapositivo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rtlCol="0"/>
          <a:lstStyle/>
          <a:p>
            <a:pPr rtl="0"/>
            <a:fld id="{8C2E478F-E849-4A8C-AF1F-CBCC78A7CBFA}" type="slidenum">
              <a:rPr lang="pt-PT" smtClean="0"/>
              <a:t>10</a:t>
            </a:fld>
            <a:endParaRPr lang="pt-PT"/>
          </a:p>
        </p:txBody>
      </p:sp>
      <p:sp>
        <p:nvSpPr>
          <p:cNvPr id="2" name="Retângulo 1">
            <a:extLst>
              <a:ext uri="{FF2B5EF4-FFF2-40B4-BE49-F238E27FC236}">
                <a16:creationId xmlns:a16="http://schemas.microsoft.com/office/drawing/2014/main" id="{A28603EB-DAF2-91CB-D43B-8884445FA3A9}"/>
              </a:ext>
              <a:ext uri="{C183D7F6-B498-43B3-948B-1728B52AA6E4}">
                <adec:decorative xmlns:adec="http://schemas.microsoft.com/office/drawing/2017/decorative" val="1"/>
              </a:ext>
            </a:extLst>
          </p:cNvPr>
          <p:cNvSpPr/>
          <p:nvPr/>
        </p:nvSpPr>
        <p:spPr>
          <a:xfrm>
            <a:off x="620788" y="1243618"/>
            <a:ext cx="11002961" cy="6092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1"/>
          </a:p>
        </p:txBody>
      </p:sp>
      <p:sp>
        <p:nvSpPr>
          <p:cNvPr id="23" name="CaixaDeTexto 22">
            <a:extLst>
              <a:ext uri="{FF2B5EF4-FFF2-40B4-BE49-F238E27FC236}">
                <a16:creationId xmlns:a16="http://schemas.microsoft.com/office/drawing/2014/main" id="{4E1879F2-2676-78C7-0C29-7BFAF0DE0F96}"/>
              </a:ext>
            </a:extLst>
          </p:cNvPr>
          <p:cNvSpPr txBox="1"/>
          <p:nvPr/>
        </p:nvSpPr>
        <p:spPr>
          <a:xfrm>
            <a:off x="588921" y="2444283"/>
            <a:ext cx="4744314" cy="3170099"/>
          </a:xfrm>
          <a:prstGeom prst="rect">
            <a:avLst/>
          </a:prstGeom>
          <a:noFill/>
        </p:spPr>
        <p:txBody>
          <a:bodyPr wrap="square" rtlCol="0">
            <a:spAutoFit/>
          </a:bodyPr>
          <a:lstStyle/>
          <a:p>
            <a:endParaRPr lang="en-US" sz="2000" b="0" i="0" dirty="0">
              <a:effectLst/>
              <a:latin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rPr>
              <a:t>S</a:t>
            </a:r>
            <a:r>
              <a:rPr lang="en-US" sz="2000" b="0" i="0" dirty="0">
                <a:effectLst/>
                <a:latin typeface="Arial" panose="020B0604020202020204" pitchFamily="34" charset="0"/>
              </a:rPr>
              <a:t>ingle Oracle VM VirtualBox virtual machine on version 6.1.38.</a:t>
            </a:r>
          </a:p>
          <a:p>
            <a:pPr marL="285750" indent="-285750">
              <a:buFont typeface="Arial" panose="020B0604020202020204" pitchFamily="34" charset="0"/>
              <a:buChar char="•"/>
            </a:pPr>
            <a:endParaRPr lang="en-US" sz="2000" dirty="0">
              <a:latin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rPr>
              <a:t>VM with 8 P</a:t>
            </a:r>
            <a:r>
              <a:rPr lang="en-US" sz="2000" b="0" i="0" dirty="0">
                <a:effectLst/>
                <a:latin typeface="Arial" panose="020B0604020202020204" pitchFamily="34" charset="0"/>
              </a:rPr>
              <a:t>rocessors and 4GB of</a:t>
            </a:r>
            <a:br>
              <a:rPr lang="en-US" sz="2000" dirty="0"/>
            </a:br>
            <a:r>
              <a:rPr lang="en-US" sz="2000" b="0" i="0" dirty="0">
                <a:effectLst/>
                <a:latin typeface="Arial" panose="020B0604020202020204" pitchFamily="34" charset="0"/>
              </a:rPr>
              <a:t>RAM.</a:t>
            </a:r>
          </a:p>
          <a:p>
            <a:pPr marL="285750" indent="-285750">
              <a:buFont typeface="Arial" panose="020B0604020202020204" pitchFamily="34" charset="0"/>
              <a:buChar char="•"/>
            </a:pPr>
            <a:endParaRPr lang="en-US" sz="2000" dirty="0">
              <a:latin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rPr>
              <a:t>Tested in both server modes, for correctness of execution, and migration and deletion related times.</a:t>
            </a:r>
            <a:endParaRPr lang="en-US" sz="2000" b="0" i="0" dirty="0">
              <a:effectLst/>
              <a:latin typeface="Arial" panose="020B0604020202020204" pitchFamily="34" charset="0"/>
            </a:endParaRPr>
          </a:p>
        </p:txBody>
      </p:sp>
    </p:spTree>
    <p:extLst>
      <p:ext uri="{BB962C8B-B14F-4D97-AF65-F5344CB8AC3E}">
        <p14:creationId xmlns:p14="http://schemas.microsoft.com/office/powerpoint/2010/main" val="1619265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50AEA731-C7D0-4A0E-B871-4F369D8BEAC5}"/>
              </a:ext>
            </a:extLst>
          </p:cNvPr>
          <p:cNvSpPr>
            <a:spLocks noGrp="1"/>
          </p:cNvSpPr>
          <p:nvPr>
            <p:ph type="title"/>
          </p:nvPr>
        </p:nvSpPr>
        <p:spPr>
          <a:xfrm>
            <a:off x="7260384" y="842264"/>
            <a:ext cx="4288885" cy="760290"/>
          </a:xfrm>
        </p:spPr>
        <p:txBody>
          <a:bodyPr rtlCol="0"/>
          <a:lstStyle/>
          <a:p>
            <a:pPr rtl="0"/>
            <a:r>
              <a:rPr lang="pt-PT" sz="4000" dirty="0" err="1"/>
              <a:t>Results</a:t>
            </a:r>
            <a:r>
              <a:rPr lang="pt-PT" sz="4000" dirty="0"/>
              <a:t> RA</a:t>
            </a:r>
          </a:p>
        </p:txBody>
      </p:sp>
      <p:sp>
        <p:nvSpPr>
          <p:cNvPr id="6" name="Marcador de Posição do Número do Diapositivo 5">
            <a:extLst>
              <a:ext uri="{FF2B5EF4-FFF2-40B4-BE49-F238E27FC236}">
                <a16:creationId xmlns:a16="http://schemas.microsoft.com/office/drawing/2014/main" id="{929F2A82-A1C3-4571-9ED3-A0EC079893EC}"/>
              </a:ext>
            </a:extLst>
          </p:cNvPr>
          <p:cNvSpPr>
            <a:spLocks noGrp="1"/>
          </p:cNvSpPr>
          <p:nvPr>
            <p:ph type="sldNum" sz="quarter" idx="4"/>
          </p:nvPr>
        </p:nvSpPr>
        <p:spPr/>
        <p:txBody>
          <a:bodyPr rtlCol="0"/>
          <a:lstStyle/>
          <a:p>
            <a:pPr rtl="0"/>
            <a:fld id="{8C2E478F-E849-4A8C-AF1F-CBCC78A7CBFA}" type="slidenum">
              <a:rPr lang="pt-PT" smtClean="0"/>
              <a:t>11</a:t>
            </a:fld>
            <a:endParaRPr lang="pt-PT"/>
          </a:p>
        </p:txBody>
      </p:sp>
      <p:pic>
        <p:nvPicPr>
          <p:cNvPr id="23" name="Imagem 22">
            <a:extLst>
              <a:ext uri="{FF2B5EF4-FFF2-40B4-BE49-F238E27FC236}">
                <a16:creationId xmlns:a16="http://schemas.microsoft.com/office/drawing/2014/main" id="{86B8B0B7-9072-D99F-8384-43AB2E4003AB}"/>
              </a:ext>
            </a:extLst>
          </p:cNvPr>
          <p:cNvPicPr>
            <a:picLocks noChangeAspect="1"/>
          </p:cNvPicPr>
          <p:nvPr/>
        </p:nvPicPr>
        <p:blipFill>
          <a:blip r:embed="rId3"/>
          <a:stretch>
            <a:fillRect/>
          </a:stretch>
        </p:blipFill>
        <p:spPr>
          <a:xfrm>
            <a:off x="25056" y="101292"/>
            <a:ext cx="6311900" cy="2242234"/>
          </a:xfrm>
          <a:prstGeom prst="rect">
            <a:avLst/>
          </a:prstGeom>
        </p:spPr>
      </p:pic>
      <p:pic>
        <p:nvPicPr>
          <p:cNvPr id="34" name="Imagem 33">
            <a:extLst>
              <a:ext uri="{FF2B5EF4-FFF2-40B4-BE49-F238E27FC236}">
                <a16:creationId xmlns:a16="http://schemas.microsoft.com/office/drawing/2014/main" id="{683BD74A-C787-F30C-0511-A6119EE26027}"/>
              </a:ext>
            </a:extLst>
          </p:cNvPr>
          <p:cNvPicPr>
            <a:picLocks noChangeAspect="1"/>
          </p:cNvPicPr>
          <p:nvPr/>
        </p:nvPicPr>
        <p:blipFill>
          <a:blip r:embed="rId4"/>
          <a:stretch>
            <a:fillRect/>
          </a:stretch>
        </p:blipFill>
        <p:spPr>
          <a:xfrm>
            <a:off x="189258" y="4561067"/>
            <a:ext cx="3017059" cy="2262795"/>
          </a:xfrm>
          <a:prstGeom prst="rect">
            <a:avLst/>
          </a:prstGeom>
        </p:spPr>
      </p:pic>
      <p:pic>
        <p:nvPicPr>
          <p:cNvPr id="36" name="Imagem 35">
            <a:extLst>
              <a:ext uri="{FF2B5EF4-FFF2-40B4-BE49-F238E27FC236}">
                <a16:creationId xmlns:a16="http://schemas.microsoft.com/office/drawing/2014/main" id="{AE14EC56-F551-E9F9-3C5E-A726D5D59645}"/>
              </a:ext>
            </a:extLst>
          </p:cNvPr>
          <p:cNvPicPr>
            <a:picLocks noChangeAspect="1"/>
          </p:cNvPicPr>
          <p:nvPr/>
        </p:nvPicPr>
        <p:blipFill>
          <a:blip r:embed="rId5"/>
          <a:stretch>
            <a:fillRect/>
          </a:stretch>
        </p:blipFill>
        <p:spPr>
          <a:xfrm>
            <a:off x="3060386" y="4542272"/>
            <a:ext cx="3035613" cy="2276710"/>
          </a:xfrm>
          <a:prstGeom prst="rect">
            <a:avLst/>
          </a:prstGeom>
        </p:spPr>
      </p:pic>
      <p:pic>
        <p:nvPicPr>
          <p:cNvPr id="38" name="Imagem 37">
            <a:extLst>
              <a:ext uri="{FF2B5EF4-FFF2-40B4-BE49-F238E27FC236}">
                <a16:creationId xmlns:a16="http://schemas.microsoft.com/office/drawing/2014/main" id="{DC77FBA9-29E9-94ED-EEBA-EA17523EDBCD}"/>
              </a:ext>
            </a:extLst>
          </p:cNvPr>
          <p:cNvPicPr>
            <a:picLocks noChangeAspect="1"/>
          </p:cNvPicPr>
          <p:nvPr/>
        </p:nvPicPr>
        <p:blipFill>
          <a:blip r:embed="rId6"/>
          <a:stretch>
            <a:fillRect/>
          </a:stretch>
        </p:blipFill>
        <p:spPr>
          <a:xfrm>
            <a:off x="180230" y="2331789"/>
            <a:ext cx="3035612" cy="2276709"/>
          </a:xfrm>
          <a:prstGeom prst="rect">
            <a:avLst/>
          </a:prstGeom>
        </p:spPr>
      </p:pic>
      <p:pic>
        <p:nvPicPr>
          <p:cNvPr id="40" name="Imagem 39">
            <a:extLst>
              <a:ext uri="{FF2B5EF4-FFF2-40B4-BE49-F238E27FC236}">
                <a16:creationId xmlns:a16="http://schemas.microsoft.com/office/drawing/2014/main" id="{EE975A76-332F-FD93-41D8-D03ED399F21E}"/>
              </a:ext>
            </a:extLst>
          </p:cNvPr>
          <p:cNvPicPr>
            <a:picLocks noChangeAspect="1"/>
          </p:cNvPicPr>
          <p:nvPr/>
        </p:nvPicPr>
        <p:blipFill>
          <a:blip r:embed="rId7"/>
          <a:stretch>
            <a:fillRect/>
          </a:stretch>
        </p:blipFill>
        <p:spPr>
          <a:xfrm>
            <a:off x="3060387" y="2321782"/>
            <a:ext cx="3035613" cy="2276710"/>
          </a:xfrm>
          <a:prstGeom prst="rect">
            <a:avLst/>
          </a:prstGeom>
        </p:spPr>
      </p:pic>
      <p:sp>
        <p:nvSpPr>
          <p:cNvPr id="41" name="CaixaDeTexto 40">
            <a:extLst>
              <a:ext uri="{FF2B5EF4-FFF2-40B4-BE49-F238E27FC236}">
                <a16:creationId xmlns:a16="http://schemas.microsoft.com/office/drawing/2014/main" id="{7CA61F55-0350-CD82-B97B-11437E6E19CB}"/>
              </a:ext>
            </a:extLst>
          </p:cNvPr>
          <p:cNvSpPr txBox="1"/>
          <p:nvPr/>
        </p:nvSpPr>
        <p:spPr>
          <a:xfrm>
            <a:off x="6390345" y="2343526"/>
            <a:ext cx="5801655" cy="3970318"/>
          </a:xfrm>
          <a:prstGeom prst="rect">
            <a:avLst/>
          </a:prstGeom>
          <a:noFill/>
        </p:spPr>
        <p:txBody>
          <a:bodyPr wrap="square" rtlCol="0">
            <a:spAutoFit/>
          </a:bodyPr>
          <a:lstStyle/>
          <a:p>
            <a:endParaRPr lang="pt-PT" dirty="0"/>
          </a:p>
          <a:p>
            <a:pPr marL="285750" indent="-285750">
              <a:buFont typeface="Arial" panose="020B0604020202020204" pitchFamily="34" charset="0"/>
              <a:buChar char="•"/>
            </a:pPr>
            <a:r>
              <a:rPr lang="pt-PT" dirty="0" err="1"/>
              <a:t>Kubernetes</a:t>
            </a:r>
            <a:r>
              <a:rPr lang="pt-PT" dirty="0"/>
              <a:t> </a:t>
            </a:r>
            <a:r>
              <a:rPr lang="pt-PT" dirty="0" err="1"/>
              <a:t>Service</a:t>
            </a:r>
            <a:r>
              <a:rPr lang="pt-PT" dirty="0"/>
              <a:t> </a:t>
            </a:r>
            <a:r>
              <a:rPr lang="pt-PT" dirty="0" err="1"/>
              <a:t>Instantiation</a:t>
            </a:r>
            <a:r>
              <a:rPr lang="pt-PT" dirty="0"/>
              <a:t> time = </a:t>
            </a:r>
            <a:r>
              <a:rPr lang="pt-PT" b="0" i="0" dirty="0">
                <a:effectLst/>
                <a:latin typeface="Arial" panose="020B0604020202020204" pitchFamily="34" charset="0"/>
              </a:rPr>
              <a:t>1.451 ± 0.077 s</a:t>
            </a:r>
            <a:endParaRPr lang="pt-PT" dirty="0"/>
          </a:p>
          <a:p>
            <a:endParaRPr lang="pt-PT" dirty="0"/>
          </a:p>
          <a:p>
            <a:pPr marL="285750" indent="-285750">
              <a:buFont typeface="Arial" panose="020B0604020202020204" pitchFamily="34" charset="0"/>
              <a:buChar char="•"/>
            </a:pPr>
            <a:r>
              <a:rPr lang="pt-PT" dirty="0" err="1"/>
              <a:t>Service</a:t>
            </a:r>
            <a:r>
              <a:rPr lang="pt-PT" dirty="0"/>
              <a:t> </a:t>
            </a:r>
            <a:r>
              <a:rPr lang="pt-PT" dirty="0" err="1"/>
              <a:t>Route</a:t>
            </a:r>
            <a:r>
              <a:rPr lang="pt-PT" dirty="0"/>
              <a:t> </a:t>
            </a:r>
            <a:r>
              <a:rPr lang="pt-PT" dirty="0" err="1"/>
              <a:t>Creation</a:t>
            </a:r>
            <a:r>
              <a:rPr lang="pt-PT" dirty="0"/>
              <a:t> time = </a:t>
            </a:r>
            <a:r>
              <a:rPr lang="pt-PT" b="0" i="0" dirty="0">
                <a:effectLst/>
                <a:latin typeface="Arial" panose="020B0604020202020204" pitchFamily="34" charset="0"/>
              </a:rPr>
              <a:t>7.860 ± 0.441 </a:t>
            </a:r>
            <a:r>
              <a:rPr lang="pt-PT" b="0" i="0" dirty="0" err="1">
                <a:effectLst/>
                <a:latin typeface="Arial" panose="020B0604020202020204" pitchFamily="34" charset="0"/>
              </a:rPr>
              <a:t>ms</a:t>
            </a:r>
            <a:endParaRPr lang="pt-PT" b="0" i="0" dirty="0">
              <a:effectLst/>
              <a:latin typeface="Arial" panose="020B0604020202020204" pitchFamily="34" charset="0"/>
            </a:endParaRPr>
          </a:p>
          <a:p>
            <a:endParaRPr lang="pt-PT" dirty="0">
              <a:latin typeface="Arial" panose="020B0604020202020204" pitchFamily="34" charset="0"/>
            </a:endParaRPr>
          </a:p>
          <a:p>
            <a:pPr marL="285750" indent="-285750">
              <a:buFont typeface="Arial" panose="020B0604020202020204" pitchFamily="34" charset="0"/>
              <a:buChar char="•"/>
            </a:pPr>
            <a:r>
              <a:rPr lang="en-US" dirty="0"/>
              <a:t>Kubernetes Service Deletion = 24.535 ± 1.322 </a:t>
            </a:r>
            <a:r>
              <a:rPr lang="en-US" dirty="0" err="1"/>
              <a:t>ms</a:t>
            </a:r>
            <a:endParaRPr lang="en-US" dirty="0"/>
          </a:p>
          <a:p>
            <a:endParaRPr lang="en-US" dirty="0"/>
          </a:p>
          <a:p>
            <a:pPr marL="285750" indent="-285750">
              <a:buFont typeface="Arial" panose="020B0604020202020204" pitchFamily="34" charset="0"/>
              <a:buChar char="•"/>
            </a:pPr>
            <a:r>
              <a:rPr lang="pt-PT" dirty="0" err="1"/>
              <a:t>Edge</a:t>
            </a:r>
            <a:r>
              <a:rPr lang="pt-PT" dirty="0"/>
              <a:t> </a:t>
            </a:r>
            <a:r>
              <a:rPr lang="pt-PT" dirty="0" err="1"/>
              <a:t>Service</a:t>
            </a:r>
            <a:r>
              <a:rPr lang="pt-PT" dirty="0"/>
              <a:t> </a:t>
            </a:r>
            <a:r>
              <a:rPr lang="pt-PT" dirty="0" err="1"/>
              <a:t>Route</a:t>
            </a:r>
            <a:r>
              <a:rPr lang="pt-PT" dirty="0"/>
              <a:t> </a:t>
            </a:r>
            <a:r>
              <a:rPr lang="pt-PT" dirty="0" err="1"/>
              <a:t>Deletion</a:t>
            </a:r>
            <a:r>
              <a:rPr lang="pt-PT" dirty="0"/>
              <a:t> = 7.356 ± 0.217 </a:t>
            </a:r>
            <a:r>
              <a:rPr lang="pt-PT" dirty="0" err="1"/>
              <a:t>ms</a:t>
            </a:r>
            <a:endParaRPr lang="pt-PT" dirty="0"/>
          </a:p>
          <a:p>
            <a:endParaRPr lang="pt-PT" dirty="0"/>
          </a:p>
          <a:p>
            <a:pPr marL="285750" indent="-285750">
              <a:buFont typeface="Arial" panose="020B0604020202020204" pitchFamily="34" charset="0"/>
              <a:buChar char="•"/>
            </a:pPr>
            <a:r>
              <a:rPr lang="pt-PT" dirty="0"/>
              <a:t>Total </a:t>
            </a:r>
            <a:r>
              <a:rPr lang="pt-PT" dirty="0" err="1"/>
              <a:t>Migration</a:t>
            </a:r>
            <a:r>
              <a:rPr lang="pt-PT" dirty="0"/>
              <a:t> time = </a:t>
            </a:r>
            <a:r>
              <a:rPr lang="pt-PT" b="0" i="0" dirty="0">
                <a:effectLst/>
                <a:latin typeface="Arial" panose="020B0604020202020204" pitchFamily="34" charset="0"/>
              </a:rPr>
              <a:t>1.458 ± 0, 077 s</a:t>
            </a:r>
          </a:p>
          <a:p>
            <a:endParaRPr lang="pt-PT" dirty="0">
              <a:latin typeface="Arial" panose="020B0604020202020204" pitchFamily="34" charset="0"/>
            </a:endParaRPr>
          </a:p>
          <a:p>
            <a:pPr marL="285750" indent="-285750">
              <a:buFont typeface="Arial" panose="020B0604020202020204" pitchFamily="34" charset="0"/>
              <a:buChar char="•"/>
            </a:pPr>
            <a:r>
              <a:rPr lang="pt-PT" dirty="0"/>
              <a:t>Total </a:t>
            </a:r>
            <a:r>
              <a:rPr lang="pt-PT" dirty="0" err="1"/>
              <a:t>Deletion</a:t>
            </a:r>
            <a:r>
              <a:rPr lang="pt-PT" dirty="0"/>
              <a:t> time = </a:t>
            </a:r>
            <a:r>
              <a:rPr lang="pt-PT" b="0" i="0" dirty="0">
                <a:effectLst/>
                <a:latin typeface="Arial" panose="020B0604020202020204" pitchFamily="34" charset="0"/>
              </a:rPr>
              <a:t>31.891 ± 1.322 </a:t>
            </a:r>
            <a:r>
              <a:rPr lang="pt-PT" b="0" i="0" dirty="0" err="1">
                <a:effectLst/>
                <a:latin typeface="Arial" panose="020B0604020202020204" pitchFamily="34" charset="0"/>
              </a:rPr>
              <a:t>ms</a:t>
            </a:r>
            <a:endParaRPr lang="pt-PT" dirty="0">
              <a:latin typeface="Arial" panose="020B0604020202020204" pitchFamily="34" charset="0"/>
            </a:endParaRPr>
          </a:p>
          <a:p>
            <a:endParaRPr lang="pt-PT" dirty="0">
              <a:latin typeface="Arial" panose="020B0604020202020204" pitchFamily="34" charset="0"/>
            </a:endParaRPr>
          </a:p>
          <a:p>
            <a:endParaRPr lang="pt-PT" dirty="0"/>
          </a:p>
        </p:txBody>
      </p:sp>
    </p:spTree>
    <p:extLst>
      <p:ext uri="{BB962C8B-B14F-4D97-AF65-F5344CB8AC3E}">
        <p14:creationId xmlns:p14="http://schemas.microsoft.com/office/powerpoint/2010/main" val="2720361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ítulo 2">
            <a:extLst>
              <a:ext uri="{FF2B5EF4-FFF2-40B4-BE49-F238E27FC236}">
                <a16:creationId xmlns:a16="http://schemas.microsoft.com/office/drawing/2014/main" id="{85534194-745D-4888-BF16-6C09F65EA484}"/>
              </a:ext>
            </a:extLst>
          </p:cNvPr>
          <p:cNvSpPr>
            <a:spLocks noGrp="1"/>
          </p:cNvSpPr>
          <p:nvPr>
            <p:ph type="title"/>
          </p:nvPr>
        </p:nvSpPr>
        <p:spPr>
          <a:xfrm>
            <a:off x="497329" y="469375"/>
            <a:ext cx="3041803" cy="708043"/>
          </a:xfrm>
        </p:spPr>
        <p:txBody>
          <a:bodyPr vert="horz" lIns="91440" tIns="45720" rIns="91440" bIns="45720" rtlCol="0" anchor="t">
            <a:normAutofit/>
          </a:bodyPr>
          <a:lstStyle/>
          <a:p>
            <a:pPr algn="l">
              <a:lnSpc>
                <a:spcPct val="90000"/>
              </a:lnSpc>
            </a:pPr>
            <a:r>
              <a:rPr lang="en-US" sz="4000" spc="300" noProof="1">
                <a:solidFill>
                  <a:srgbClr val="FFFFFF"/>
                </a:solidFill>
              </a:rPr>
              <a:t>RESULTS tb</a:t>
            </a:r>
          </a:p>
        </p:txBody>
      </p:sp>
      <p:pic>
        <p:nvPicPr>
          <p:cNvPr id="10" name="Imagem 9">
            <a:extLst>
              <a:ext uri="{FF2B5EF4-FFF2-40B4-BE49-F238E27FC236}">
                <a16:creationId xmlns:a16="http://schemas.microsoft.com/office/drawing/2014/main" id="{C174C7FB-B912-CEF9-4FFE-B959861EB16E}"/>
              </a:ext>
            </a:extLst>
          </p:cNvPr>
          <p:cNvPicPr>
            <a:picLocks noChangeAspect="1"/>
          </p:cNvPicPr>
          <p:nvPr/>
        </p:nvPicPr>
        <p:blipFill>
          <a:blip r:embed="rId3"/>
          <a:stretch>
            <a:fillRect/>
          </a:stretch>
        </p:blipFill>
        <p:spPr>
          <a:xfrm>
            <a:off x="4535419" y="402990"/>
            <a:ext cx="7112423" cy="2507128"/>
          </a:xfrm>
          <a:prstGeom prst="rect">
            <a:avLst/>
          </a:prstGeom>
        </p:spPr>
      </p:pic>
      <p:sp>
        <p:nvSpPr>
          <p:cNvPr id="21" name="Marcador de Posição do Número do Diapositivo 20">
            <a:extLst>
              <a:ext uri="{FF2B5EF4-FFF2-40B4-BE49-F238E27FC236}">
                <a16:creationId xmlns:a16="http://schemas.microsoft.com/office/drawing/2014/main" id="{27B9B9E1-D2EC-4B8B-BC3C-67231FDDCC79}"/>
              </a:ext>
            </a:extLst>
          </p:cNvPr>
          <p:cNvSpPr>
            <a:spLocks noGrp="1"/>
          </p:cNvSpPr>
          <p:nvPr>
            <p:ph type="sldNum" sz="quarter" idx="16"/>
          </p:nvPr>
        </p:nvSpPr>
        <p:spPr>
          <a:xfrm>
            <a:off x="11704320" y="6452940"/>
            <a:ext cx="448056" cy="365760"/>
          </a:xfrm>
        </p:spPr>
        <p:txBody>
          <a:bodyPr vert="horz" lIns="91440" tIns="45720" rIns="91440" bIns="45720" rtlCol="0" anchor="ctr">
            <a:normAutofit/>
          </a:bodyPr>
          <a:lstStyle/>
          <a:p>
            <a:pPr>
              <a:spcAft>
                <a:spcPts val="600"/>
              </a:spcAft>
            </a:pPr>
            <a:fld id="{8C2E478F-E849-4A8C-AF1F-CBCC78A7CBFA}" type="slidenum">
              <a:rPr lang="en-US" sz="1100" noProof="1">
                <a:solidFill>
                  <a:schemeClr val="tx1">
                    <a:lumMod val="50000"/>
                    <a:lumOff val="50000"/>
                  </a:schemeClr>
                </a:solidFill>
              </a:rPr>
              <a:pPr>
                <a:spcAft>
                  <a:spcPts val="600"/>
                </a:spcAft>
              </a:pPr>
              <a:t>12</a:t>
            </a:fld>
            <a:endParaRPr lang="en-US" sz="1100" noProof="1">
              <a:solidFill>
                <a:schemeClr val="tx1">
                  <a:lumMod val="50000"/>
                  <a:lumOff val="50000"/>
                </a:schemeClr>
              </a:solidFill>
            </a:endParaRPr>
          </a:p>
        </p:txBody>
      </p:sp>
      <p:pic>
        <p:nvPicPr>
          <p:cNvPr id="20" name="Imagem 19">
            <a:extLst>
              <a:ext uri="{FF2B5EF4-FFF2-40B4-BE49-F238E27FC236}">
                <a16:creationId xmlns:a16="http://schemas.microsoft.com/office/drawing/2014/main" id="{BDC5157E-633C-0364-D4B3-B8F2B4CED5E4}"/>
              </a:ext>
            </a:extLst>
          </p:cNvPr>
          <p:cNvPicPr>
            <a:picLocks noChangeAspect="1"/>
          </p:cNvPicPr>
          <p:nvPr/>
        </p:nvPicPr>
        <p:blipFill>
          <a:blip r:embed="rId4"/>
          <a:stretch>
            <a:fillRect/>
          </a:stretch>
        </p:blipFill>
        <p:spPr>
          <a:xfrm>
            <a:off x="4143840" y="3002252"/>
            <a:ext cx="4040744" cy="3129753"/>
          </a:xfrm>
          <a:prstGeom prst="rect">
            <a:avLst/>
          </a:prstGeom>
        </p:spPr>
      </p:pic>
      <p:pic>
        <p:nvPicPr>
          <p:cNvPr id="29" name="Imagem 28">
            <a:extLst>
              <a:ext uri="{FF2B5EF4-FFF2-40B4-BE49-F238E27FC236}">
                <a16:creationId xmlns:a16="http://schemas.microsoft.com/office/drawing/2014/main" id="{B52895D4-5A2E-4DAA-64EC-CB8B78DCF384}"/>
              </a:ext>
            </a:extLst>
          </p:cNvPr>
          <p:cNvPicPr>
            <a:picLocks noChangeAspect="1"/>
          </p:cNvPicPr>
          <p:nvPr/>
        </p:nvPicPr>
        <p:blipFill>
          <a:blip r:embed="rId5"/>
          <a:stretch>
            <a:fillRect/>
          </a:stretch>
        </p:blipFill>
        <p:spPr>
          <a:xfrm>
            <a:off x="7956771" y="3009785"/>
            <a:ext cx="4173004" cy="3129753"/>
          </a:xfrm>
          <a:prstGeom prst="rect">
            <a:avLst/>
          </a:prstGeom>
        </p:spPr>
      </p:pic>
      <p:sp>
        <p:nvSpPr>
          <p:cNvPr id="31" name="CaixaDeTexto 30">
            <a:extLst>
              <a:ext uri="{FF2B5EF4-FFF2-40B4-BE49-F238E27FC236}">
                <a16:creationId xmlns:a16="http://schemas.microsoft.com/office/drawing/2014/main" id="{1A913E7B-B9B1-5254-7E9B-D6C2C80A2E91}"/>
              </a:ext>
            </a:extLst>
          </p:cNvPr>
          <p:cNvSpPr txBox="1"/>
          <p:nvPr/>
        </p:nvSpPr>
        <p:spPr>
          <a:xfrm>
            <a:off x="2167" y="1747788"/>
            <a:ext cx="4130026" cy="5016758"/>
          </a:xfrm>
          <a:prstGeom prst="rect">
            <a:avLst/>
          </a:prstGeom>
          <a:noFill/>
        </p:spPr>
        <p:txBody>
          <a:bodyPr wrap="square" rtlCol="0">
            <a:spAutoFit/>
          </a:bodyPr>
          <a:lstStyle/>
          <a:p>
            <a:r>
              <a:rPr lang="pt-PT" sz="1600" dirty="0" err="1">
                <a:solidFill>
                  <a:schemeClr val="bg1"/>
                </a:solidFill>
              </a:rPr>
              <a:t>Last</a:t>
            </a:r>
            <a:r>
              <a:rPr lang="pt-PT" sz="1600" dirty="0">
                <a:solidFill>
                  <a:schemeClr val="bg1"/>
                </a:solidFill>
              </a:rPr>
              <a:t> </a:t>
            </a:r>
            <a:r>
              <a:rPr lang="pt-PT" sz="1600" dirty="0" err="1">
                <a:solidFill>
                  <a:schemeClr val="bg1"/>
                </a:solidFill>
              </a:rPr>
              <a:t>Client</a:t>
            </a:r>
            <a:r>
              <a:rPr lang="pt-PT" sz="1600" dirty="0">
                <a:solidFill>
                  <a:schemeClr val="bg1"/>
                </a:solidFill>
              </a:rPr>
              <a:t> </a:t>
            </a:r>
            <a:r>
              <a:rPr lang="pt-PT" sz="1600" dirty="0" err="1">
                <a:solidFill>
                  <a:schemeClr val="bg1"/>
                </a:solidFill>
              </a:rPr>
              <a:t>Detection</a:t>
            </a:r>
            <a:r>
              <a:rPr lang="pt-PT" sz="1600" dirty="0">
                <a:solidFill>
                  <a:schemeClr val="bg1"/>
                </a:solidFill>
              </a:rPr>
              <a:t> time  = 24.535 ± 4.642 </a:t>
            </a:r>
            <a:r>
              <a:rPr lang="pt-PT" sz="1600" dirty="0" err="1">
                <a:solidFill>
                  <a:schemeClr val="bg1"/>
                </a:solidFill>
              </a:rPr>
              <a:t>ms</a:t>
            </a:r>
            <a:endParaRPr lang="pt-PT" sz="1600" dirty="0">
              <a:solidFill>
                <a:schemeClr val="bg1"/>
              </a:solidFill>
            </a:endParaRPr>
          </a:p>
          <a:p>
            <a:endParaRPr lang="pt-PT" sz="1600" dirty="0">
              <a:solidFill>
                <a:schemeClr val="bg1"/>
              </a:solidFill>
            </a:endParaRPr>
          </a:p>
          <a:p>
            <a:r>
              <a:rPr lang="pt-PT" sz="1600" dirty="0" err="1">
                <a:solidFill>
                  <a:schemeClr val="bg1"/>
                </a:solidFill>
              </a:rPr>
              <a:t>Flow</a:t>
            </a:r>
            <a:r>
              <a:rPr lang="pt-PT" sz="1600" dirty="0">
                <a:solidFill>
                  <a:schemeClr val="bg1"/>
                </a:solidFill>
              </a:rPr>
              <a:t> Monitor </a:t>
            </a:r>
            <a:r>
              <a:rPr lang="pt-PT" sz="1600" dirty="0" err="1">
                <a:solidFill>
                  <a:schemeClr val="bg1"/>
                </a:solidFill>
              </a:rPr>
              <a:t>Removal</a:t>
            </a:r>
            <a:r>
              <a:rPr lang="pt-PT" sz="1600" dirty="0">
                <a:solidFill>
                  <a:schemeClr val="bg1"/>
                </a:solidFill>
              </a:rPr>
              <a:t> time = 4.075 ± 0.183 </a:t>
            </a:r>
            <a:r>
              <a:rPr lang="pt-PT" sz="1600" dirty="0" err="1">
                <a:solidFill>
                  <a:schemeClr val="bg1"/>
                </a:solidFill>
              </a:rPr>
              <a:t>ms</a:t>
            </a:r>
            <a:endParaRPr lang="pt-PT" sz="1600" dirty="0">
              <a:solidFill>
                <a:schemeClr val="bg1"/>
              </a:solidFill>
            </a:endParaRPr>
          </a:p>
          <a:p>
            <a:endParaRPr lang="pt-PT" sz="1600" dirty="0">
              <a:solidFill>
                <a:schemeClr val="bg1"/>
              </a:solidFill>
            </a:endParaRPr>
          </a:p>
          <a:p>
            <a:endParaRPr lang="pt-PT" sz="1600" dirty="0">
              <a:solidFill>
                <a:schemeClr val="bg1"/>
              </a:solidFill>
            </a:endParaRPr>
          </a:p>
          <a:p>
            <a:r>
              <a:rPr lang="pt-PT" sz="1600" dirty="0">
                <a:solidFill>
                  <a:schemeClr val="bg1"/>
                </a:solidFill>
              </a:rPr>
              <a:t>Total </a:t>
            </a:r>
            <a:r>
              <a:rPr lang="pt-PT" sz="1600" dirty="0" err="1">
                <a:solidFill>
                  <a:schemeClr val="bg1"/>
                </a:solidFill>
              </a:rPr>
              <a:t>Migration</a:t>
            </a:r>
            <a:r>
              <a:rPr lang="pt-PT" sz="1600" dirty="0">
                <a:solidFill>
                  <a:schemeClr val="bg1"/>
                </a:solidFill>
              </a:rPr>
              <a:t> time = 1.483 ± 0, 077 s</a:t>
            </a:r>
          </a:p>
          <a:p>
            <a:endParaRPr lang="pt-PT" sz="1600" dirty="0">
              <a:solidFill>
                <a:schemeClr val="bg1"/>
              </a:solidFill>
            </a:endParaRPr>
          </a:p>
          <a:p>
            <a:r>
              <a:rPr lang="pt-PT" sz="1600" dirty="0">
                <a:solidFill>
                  <a:schemeClr val="bg1"/>
                </a:solidFill>
              </a:rPr>
              <a:t>Total </a:t>
            </a:r>
            <a:r>
              <a:rPr lang="pt-PT" sz="1600" dirty="0" err="1">
                <a:solidFill>
                  <a:schemeClr val="bg1"/>
                </a:solidFill>
              </a:rPr>
              <a:t>Deletion</a:t>
            </a:r>
            <a:r>
              <a:rPr lang="pt-PT" sz="1600" dirty="0">
                <a:solidFill>
                  <a:schemeClr val="bg1"/>
                </a:solidFill>
              </a:rPr>
              <a:t> time = </a:t>
            </a:r>
            <a:r>
              <a:rPr lang="en-US" sz="1600" dirty="0">
                <a:solidFill>
                  <a:schemeClr val="bg1"/>
                </a:solidFill>
              </a:rPr>
              <a:t>35, 966 ± 1, 322 </a:t>
            </a:r>
            <a:r>
              <a:rPr lang="en-US" sz="1600" dirty="0" err="1">
                <a:solidFill>
                  <a:schemeClr val="bg1"/>
                </a:solidFill>
              </a:rPr>
              <a:t>ms</a:t>
            </a:r>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r>
              <a:rPr lang="en-US" sz="1600" dirty="0">
                <a:solidFill>
                  <a:schemeClr val="bg1"/>
                </a:solidFill>
              </a:rPr>
              <a:t>Presented in the section ”Future Global Strategies &amp; Project Proposal Discussions” of the Twenty-Fifth Strategic Workshop (SW’22), </a:t>
            </a:r>
            <a:r>
              <a:rPr lang="en-US" sz="1600" dirty="0" err="1">
                <a:solidFill>
                  <a:schemeClr val="bg1"/>
                </a:solidFill>
              </a:rPr>
              <a:t>Vejle</a:t>
            </a:r>
            <a:r>
              <a:rPr lang="en-US" sz="1600" dirty="0">
                <a:solidFill>
                  <a:schemeClr val="bg1"/>
                </a:solidFill>
              </a:rPr>
              <a:t>, Denmark, October 29, 2022. </a:t>
            </a:r>
          </a:p>
          <a:p>
            <a:endParaRPr lang="en-US" sz="1600" dirty="0">
              <a:solidFill>
                <a:schemeClr val="bg1"/>
              </a:solidFill>
            </a:endParaRPr>
          </a:p>
          <a:p>
            <a:r>
              <a:rPr lang="en-US" sz="1600" dirty="0">
                <a:solidFill>
                  <a:schemeClr val="bg1"/>
                </a:solidFill>
              </a:rPr>
              <a:t>Currently finishing an article to be submitted to River </a:t>
            </a:r>
            <a:r>
              <a:rPr lang="en-US" sz="1600" dirty="0" err="1">
                <a:solidFill>
                  <a:schemeClr val="bg1"/>
                </a:solidFill>
              </a:rPr>
              <a:t>Publishers’s</a:t>
            </a:r>
            <a:r>
              <a:rPr lang="en-US" sz="1600" dirty="0">
                <a:solidFill>
                  <a:schemeClr val="bg1"/>
                </a:solidFill>
              </a:rPr>
              <a:t> ”Journal of Mobile Multimedia” in the beginning of 2023.</a:t>
            </a:r>
            <a:endParaRPr lang="pt-PT" sz="1600" dirty="0">
              <a:solidFill>
                <a:schemeClr val="bg1"/>
              </a:solidFill>
            </a:endParaRPr>
          </a:p>
        </p:txBody>
      </p:sp>
      <p:sp>
        <p:nvSpPr>
          <p:cNvPr id="2" name="Retângulo 1">
            <a:extLst>
              <a:ext uri="{FF2B5EF4-FFF2-40B4-BE49-F238E27FC236}">
                <a16:creationId xmlns:a16="http://schemas.microsoft.com/office/drawing/2014/main" id="{5C2566E4-CA4F-B547-0263-241F0C69AB68}"/>
              </a:ext>
              <a:ext uri="{C183D7F6-B498-43B3-948B-1728B52AA6E4}">
                <adec:decorative xmlns:adec="http://schemas.microsoft.com/office/drawing/2017/decorative" val="1"/>
              </a:ext>
            </a:extLst>
          </p:cNvPr>
          <p:cNvSpPr/>
          <p:nvPr/>
        </p:nvSpPr>
        <p:spPr>
          <a:xfrm>
            <a:off x="334003" y="4285543"/>
            <a:ext cx="3338018" cy="45719"/>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1"/>
          </a:p>
        </p:txBody>
      </p:sp>
    </p:spTree>
    <p:extLst>
      <p:ext uri="{BB962C8B-B14F-4D97-AF65-F5344CB8AC3E}">
        <p14:creationId xmlns:p14="http://schemas.microsoft.com/office/powerpoint/2010/main" val="714960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CC3376-5069-4C7B-BE6B-A3776D1B47BA}"/>
              </a:ext>
            </a:extLst>
          </p:cNvPr>
          <p:cNvSpPr>
            <a:spLocks noGrp="1"/>
          </p:cNvSpPr>
          <p:nvPr>
            <p:ph type="title"/>
          </p:nvPr>
        </p:nvSpPr>
        <p:spPr>
          <a:xfrm>
            <a:off x="6095999" y="371407"/>
            <a:ext cx="5897218" cy="884238"/>
          </a:xfrm>
        </p:spPr>
        <p:txBody>
          <a:bodyPr rtlCol="0"/>
          <a:lstStyle/>
          <a:p>
            <a:pPr rtl="0"/>
            <a:r>
              <a:rPr lang="pt-PT" sz="4000" noProof="1"/>
              <a:t>Conclusions</a:t>
            </a:r>
          </a:p>
        </p:txBody>
      </p:sp>
      <p:pic>
        <p:nvPicPr>
          <p:cNvPr id="6" name="Marcador de Posição da Imagem 5" descr="pessoa a olhar para plantas de edifícios num muro de tijolos">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16043" y="0"/>
            <a:ext cx="5422483" cy="6865512"/>
          </a:xfrm>
        </p:spPr>
      </p:pic>
      <p:sp>
        <p:nvSpPr>
          <p:cNvPr id="14" name="Marcador de Posição de Conteúdo 13">
            <a:extLst>
              <a:ext uri="{FF2B5EF4-FFF2-40B4-BE49-F238E27FC236}">
                <a16:creationId xmlns:a16="http://schemas.microsoft.com/office/drawing/2014/main" id="{79248A72-A597-48DF-A270-3389F5D209C0}"/>
              </a:ext>
            </a:extLst>
          </p:cNvPr>
          <p:cNvSpPr>
            <a:spLocks noGrp="1"/>
          </p:cNvSpPr>
          <p:nvPr>
            <p:ph idx="1"/>
          </p:nvPr>
        </p:nvSpPr>
        <p:spPr>
          <a:xfrm>
            <a:off x="6096000" y="1660945"/>
            <a:ext cx="5669280" cy="4208346"/>
          </a:xfrm>
        </p:spPr>
        <p:txBody>
          <a:bodyPr rtlCol="0">
            <a:normAutofit fontScale="85000" lnSpcReduction="20000"/>
          </a:bodyPr>
          <a:lstStyle/>
          <a:p>
            <a:r>
              <a:rPr lang="en-US" b="0" i="0" dirty="0">
                <a:effectLst/>
                <a:latin typeface="Arial" panose="020B0604020202020204" pitchFamily="34" charset="0"/>
              </a:rPr>
              <a:t>Flow monitoring on the data plane is feasible, effective</a:t>
            </a:r>
            <a:br>
              <a:rPr lang="en-US" dirty="0"/>
            </a:br>
            <a:r>
              <a:rPr lang="en-US" b="0" i="0" dirty="0">
                <a:effectLst/>
                <a:latin typeface="Arial" panose="020B0604020202020204" pitchFamily="34" charset="0"/>
              </a:rPr>
              <a:t>and relatively simple to implement.</a:t>
            </a:r>
          </a:p>
          <a:p>
            <a:pPr marL="0" indent="0">
              <a:buNone/>
            </a:pPr>
            <a:endParaRPr lang="en-US" noProof="1">
              <a:latin typeface="Arial" panose="020B0604020202020204" pitchFamily="34" charset="0"/>
            </a:endParaRPr>
          </a:p>
          <a:p>
            <a:pPr rtl="0"/>
            <a:r>
              <a:rPr lang="en-US" dirty="0">
                <a:latin typeface="Arial" panose="020B0604020202020204" pitchFamily="34" charset="0"/>
              </a:rPr>
              <a:t>G</a:t>
            </a:r>
            <a:r>
              <a:rPr lang="en-US" b="0" i="0" dirty="0">
                <a:effectLst/>
                <a:latin typeface="Arial" panose="020B0604020202020204" pitchFamily="34" charset="0"/>
              </a:rPr>
              <a:t>reat value in the ability to dynamically and with no human intervention instantiate and migrate an application’s service fully operational in less than 1.50 seconds.</a:t>
            </a:r>
          </a:p>
          <a:p>
            <a:pPr rtl="0"/>
            <a:endParaRPr lang="en-US" noProof="1">
              <a:latin typeface="Arial" panose="020B0604020202020204" pitchFamily="34" charset="0"/>
            </a:endParaRPr>
          </a:p>
          <a:p>
            <a:r>
              <a:rPr lang="en-US" dirty="0">
                <a:latin typeface="Arial" panose="020B0604020202020204" pitchFamily="34" charset="0"/>
              </a:rPr>
              <a:t>M</a:t>
            </a:r>
            <a:r>
              <a:rPr lang="en-US" b="0" i="0" dirty="0">
                <a:effectLst/>
                <a:latin typeface="Arial" panose="020B0604020202020204" pitchFamily="34" charset="0"/>
              </a:rPr>
              <a:t>ost time-consuming process is the process of creating the Kubernetes deployment and service.</a:t>
            </a:r>
          </a:p>
          <a:p>
            <a:pPr marL="0" indent="0">
              <a:buNone/>
            </a:pPr>
            <a:endParaRPr lang="en-US" b="0" i="0" dirty="0">
              <a:effectLst/>
              <a:latin typeface="Arial" panose="020B0604020202020204" pitchFamily="34" charset="0"/>
            </a:endParaRPr>
          </a:p>
          <a:p>
            <a:pPr rtl="0"/>
            <a:r>
              <a:rPr lang="en-US" dirty="0">
                <a:latin typeface="Arial" panose="020B0604020202020204" pitchFamily="34" charset="0"/>
              </a:rPr>
              <a:t>P</a:t>
            </a:r>
            <a:r>
              <a:rPr lang="en-US" b="0" i="0" dirty="0">
                <a:effectLst/>
                <a:latin typeface="Arial" panose="020B0604020202020204" pitchFamily="34" charset="0"/>
              </a:rPr>
              <a:t>rocess of detection of the last client takes on average 24.535 milliseconds.</a:t>
            </a:r>
          </a:p>
          <a:p>
            <a:pPr rtl="0"/>
            <a:endParaRPr lang="en-US" dirty="0">
              <a:latin typeface="Arial" panose="020B0604020202020204" pitchFamily="34" charset="0"/>
            </a:endParaRPr>
          </a:p>
          <a:p>
            <a:pPr rtl="0"/>
            <a:endParaRPr lang="en-US" noProof="1">
              <a:latin typeface="Arial" panose="020B0604020202020204" pitchFamily="34" charset="0"/>
            </a:endParaRPr>
          </a:p>
        </p:txBody>
      </p:sp>
      <p:sp>
        <p:nvSpPr>
          <p:cNvPr id="16" name="Marcador de Posição do Número do Diapositivo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rtlCol="0"/>
          <a:lstStyle/>
          <a:p>
            <a:pPr rtl="0"/>
            <a:fld id="{8C2E478F-E849-4A8C-AF1F-CBCC78A7CBFA}" type="slidenum">
              <a:rPr lang="pt-PT" noProof="1" dirty="0" smtClean="0"/>
              <a:t>13</a:t>
            </a:fld>
            <a:endParaRPr lang="pt-PT" noProof="1"/>
          </a:p>
        </p:txBody>
      </p:sp>
    </p:spTree>
    <p:extLst>
      <p:ext uri="{BB962C8B-B14F-4D97-AF65-F5344CB8AC3E}">
        <p14:creationId xmlns:p14="http://schemas.microsoft.com/office/powerpoint/2010/main" val="3516891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D24B42B-925B-494C-A986-BD85E8117E1E}"/>
              </a:ext>
            </a:extLst>
          </p:cNvPr>
          <p:cNvSpPr>
            <a:spLocks noGrp="1"/>
          </p:cNvSpPr>
          <p:nvPr>
            <p:ph type="title"/>
          </p:nvPr>
        </p:nvSpPr>
        <p:spPr>
          <a:xfrm>
            <a:off x="6128083" y="360727"/>
            <a:ext cx="5251450" cy="1038355"/>
          </a:xfrm>
        </p:spPr>
        <p:txBody>
          <a:bodyPr rtlCol="0">
            <a:normAutofit/>
          </a:bodyPr>
          <a:lstStyle/>
          <a:p>
            <a:pPr rtl="0"/>
            <a:r>
              <a:rPr lang="pt-PT" sz="4800" dirty="0"/>
              <a:t>Future </a:t>
            </a:r>
            <a:r>
              <a:rPr lang="en-US" sz="4800" dirty="0"/>
              <a:t>work</a:t>
            </a:r>
          </a:p>
        </p:txBody>
      </p:sp>
      <p:pic>
        <p:nvPicPr>
          <p:cNvPr id="13" name="Marcador de Posição da Imagem 12" descr="grande plano de um computador sobre uma mesa e uma parede com tijolos em fundo">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0370" r="20370"/>
          <a:stretch/>
        </p:blipFill>
        <p:spPr>
          <a:xfrm>
            <a:off x="-32085" y="4"/>
            <a:ext cx="6096000" cy="6857996"/>
          </a:xfrm>
        </p:spPr>
      </p:pic>
      <p:sp>
        <p:nvSpPr>
          <p:cNvPr id="5" name="Marcador de Posição do Texto 4">
            <a:extLst>
              <a:ext uri="{FF2B5EF4-FFF2-40B4-BE49-F238E27FC236}">
                <a16:creationId xmlns:a16="http://schemas.microsoft.com/office/drawing/2014/main" id="{AF9B872F-6332-408E-9135-B871F0C90C00}"/>
              </a:ext>
            </a:extLst>
          </p:cNvPr>
          <p:cNvSpPr>
            <a:spLocks noGrp="1"/>
          </p:cNvSpPr>
          <p:nvPr>
            <p:ph type="body" idx="1"/>
          </p:nvPr>
        </p:nvSpPr>
        <p:spPr>
          <a:xfrm>
            <a:off x="6269059" y="1394685"/>
            <a:ext cx="5078390" cy="129316"/>
          </a:xfrm>
        </p:spPr>
        <p:txBody>
          <a:bodyPr rtlCol="0"/>
          <a:lstStyle/>
          <a:p>
            <a:pPr rtl="0"/>
            <a:r>
              <a:rPr lang="en-US" spc="300" dirty="0"/>
              <a:t>Future </a:t>
            </a:r>
            <a:r>
              <a:rPr lang="en-US" spc="300" dirty="0" err="1"/>
              <a:t>Chalenges</a:t>
            </a:r>
            <a:endParaRPr lang="en-US" spc="300" dirty="0"/>
          </a:p>
        </p:txBody>
      </p:sp>
      <p:sp>
        <p:nvSpPr>
          <p:cNvPr id="2" name="Marcador de Posição do Número do Diapositivo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rtlCol="0"/>
          <a:lstStyle/>
          <a:p>
            <a:pPr rtl="0"/>
            <a:fld id="{8C2E478F-E849-4A8C-AF1F-CBCC78A7CBFA}" type="slidenum">
              <a:rPr lang="pt-PT" smtClean="0"/>
              <a:t>14</a:t>
            </a:fld>
            <a:endParaRPr lang="pt-PT"/>
          </a:p>
        </p:txBody>
      </p:sp>
      <p:sp>
        <p:nvSpPr>
          <p:cNvPr id="4" name="CaixaDeTexto 3">
            <a:extLst>
              <a:ext uri="{FF2B5EF4-FFF2-40B4-BE49-F238E27FC236}">
                <a16:creationId xmlns:a16="http://schemas.microsoft.com/office/drawing/2014/main" id="{42B345F5-ED4F-5475-A4FA-603A1DE6DBE6}"/>
              </a:ext>
            </a:extLst>
          </p:cNvPr>
          <p:cNvSpPr txBox="1"/>
          <p:nvPr/>
        </p:nvSpPr>
        <p:spPr>
          <a:xfrm>
            <a:off x="6269059" y="1838821"/>
            <a:ext cx="5417844" cy="4401205"/>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effectLst/>
                <a:latin typeface="Arial" panose="020B0604020202020204" pitchFamily="34" charset="0"/>
              </a:rPr>
              <a:t>Enable flow based service replica pruning.</a:t>
            </a:r>
          </a:p>
          <a:p>
            <a:pPr marL="285750" indent="-285750">
              <a:buFont typeface="Arial" panose="020B0604020202020204" pitchFamily="34" charset="0"/>
              <a:buChar char="•"/>
            </a:pPr>
            <a:endParaRPr lang="en-US" sz="1400" dirty="0">
              <a:latin typeface="Arial" panose="020B0604020202020204" pitchFamily="34" charset="0"/>
            </a:endParaRPr>
          </a:p>
          <a:p>
            <a:pPr marL="285750" indent="-285750">
              <a:buFont typeface="Arial" panose="020B0604020202020204" pitchFamily="34" charset="0"/>
              <a:buChar char="•"/>
            </a:pPr>
            <a:r>
              <a:rPr lang="en-US" sz="1400" b="0" i="0" dirty="0">
                <a:effectLst/>
                <a:latin typeface="Arial" panose="020B0604020202020204" pitchFamily="34" charset="0"/>
              </a:rPr>
              <a:t>UDP message exchange does not require session establishment to function, this means no closing packets are sent when communication ceases.</a:t>
            </a:r>
          </a:p>
          <a:p>
            <a:pPr marL="285750" indent="-285750">
              <a:buFont typeface="Arial" panose="020B0604020202020204" pitchFamily="34" charset="0"/>
              <a:buChar char="•"/>
            </a:pPr>
            <a:endParaRPr lang="en-US" sz="1400" dirty="0">
              <a:latin typeface="Arial" panose="020B0604020202020204" pitchFamily="34" charset="0"/>
            </a:endParaRPr>
          </a:p>
          <a:p>
            <a:pPr marL="285750" indent="-285750">
              <a:buFont typeface="Arial" panose="020B0604020202020204" pitchFamily="34" charset="0"/>
              <a:buChar char="•"/>
            </a:pPr>
            <a:r>
              <a:rPr lang="en-US" sz="1400" b="0" i="0" dirty="0">
                <a:effectLst/>
                <a:latin typeface="Arial" panose="020B0604020202020204" pitchFamily="34" charset="0"/>
              </a:rPr>
              <a:t>P4 switch’s computation capabilities are integrated on its pipeline, meaning that if no packet passes through the switch no computation process is going to be executed, making flow pruning more complex and difficult.</a:t>
            </a:r>
          </a:p>
          <a:p>
            <a:pPr marL="285750" indent="-285750">
              <a:buFont typeface="Arial" panose="020B0604020202020204" pitchFamily="34" charset="0"/>
              <a:buChar char="•"/>
            </a:pPr>
            <a:endParaRPr lang="en-US" sz="1400" dirty="0">
              <a:latin typeface="Arial" panose="020B0604020202020204" pitchFamily="34" charset="0"/>
            </a:endParaRPr>
          </a:p>
          <a:p>
            <a:pPr marL="285750" indent="-285750">
              <a:buFont typeface="Arial" panose="020B0604020202020204" pitchFamily="34" charset="0"/>
              <a:buChar char="•"/>
            </a:pPr>
            <a:r>
              <a:rPr lang="en-US" sz="1400" b="0" i="0" dirty="0">
                <a:effectLst/>
                <a:latin typeface="Arial" panose="020B0604020202020204" pitchFamily="34" charset="0"/>
              </a:rPr>
              <a:t>TCP applications, would be easier to monitor, as it would be possible to wait for a close session packet and remove that flow from the flow register.</a:t>
            </a:r>
          </a:p>
          <a:p>
            <a:pPr marL="285750" indent="-285750">
              <a:buFont typeface="Arial" panose="020B0604020202020204" pitchFamily="34" charset="0"/>
              <a:buChar char="•"/>
            </a:pPr>
            <a:endParaRPr lang="en-US" sz="1400" dirty="0">
              <a:latin typeface="Arial" panose="020B0604020202020204" pitchFamily="34" charset="0"/>
            </a:endParaRPr>
          </a:p>
          <a:p>
            <a:pPr marL="285750" indent="-285750">
              <a:buFont typeface="Arial" panose="020B0604020202020204" pitchFamily="34" charset="0"/>
              <a:buChar char="•"/>
            </a:pPr>
            <a:r>
              <a:rPr lang="en-US" sz="1400" b="0" i="0" dirty="0">
                <a:effectLst/>
                <a:latin typeface="Arial" panose="020B0604020202020204" pitchFamily="34" charset="0"/>
              </a:rPr>
              <a:t>One, less practical strategy could be the polling of the switch with controller’s </a:t>
            </a:r>
            <a:r>
              <a:rPr lang="en-US" sz="1400" b="0" i="1" dirty="0" err="1">
                <a:effectLst/>
                <a:latin typeface="Arial" panose="020B0604020202020204" pitchFamily="34" charset="0"/>
              </a:rPr>
              <a:t>packet_out</a:t>
            </a:r>
            <a:r>
              <a:rPr lang="en-US" sz="1400" b="0" i="0" dirty="0">
                <a:effectLst/>
                <a:latin typeface="Arial" panose="020B0604020202020204" pitchFamily="34" charset="0"/>
              </a:rPr>
              <a:t> to force the pipeline execution.</a:t>
            </a:r>
          </a:p>
          <a:p>
            <a:pPr marL="285750" indent="-285750">
              <a:buFont typeface="Arial" panose="020B0604020202020204" pitchFamily="34" charset="0"/>
              <a:buChar char="•"/>
            </a:pPr>
            <a:endParaRPr lang="en-US" sz="1400" dirty="0">
              <a:latin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rPr>
              <a:t>T</a:t>
            </a:r>
            <a:r>
              <a:rPr lang="en-US" sz="1400" b="0" i="0" dirty="0">
                <a:effectLst/>
                <a:latin typeface="Arial" panose="020B0604020202020204" pitchFamily="34" charset="0"/>
              </a:rPr>
              <a:t>esting in a more complex environment, containing multiple switches and edge node.</a:t>
            </a:r>
            <a:endParaRPr lang="pt-PT" sz="1400" dirty="0"/>
          </a:p>
        </p:txBody>
      </p:sp>
    </p:spTree>
    <p:extLst>
      <p:ext uri="{BB962C8B-B14F-4D97-AF65-F5344CB8AC3E}">
        <p14:creationId xmlns:p14="http://schemas.microsoft.com/office/powerpoint/2010/main" val="3164405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Marcador de Posição da Imagem 7" descr="imagem abstrata">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ítulo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rtlCol="0">
            <a:normAutofit/>
          </a:bodyPr>
          <a:lstStyle/>
          <a:p>
            <a:pPr rtl="0"/>
            <a:r>
              <a:rPr lang="pt-PT" sz="4000" spc="300" noProof="1"/>
              <a:t>Thank you</a:t>
            </a:r>
          </a:p>
        </p:txBody>
      </p:sp>
      <p:pic>
        <p:nvPicPr>
          <p:cNvPr id="24" name="Marcador de Posição de Imagem Online 23" descr="Utilizado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p:pic>
      <p:pic>
        <p:nvPicPr>
          <p:cNvPr id="12" name="Marcador de Posição de Imagem Online 11" descr="Smartphone">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5730873" y="3118670"/>
            <a:ext cx="730250" cy="730250"/>
          </a:xfrm>
        </p:spPr>
      </p:pic>
      <p:pic>
        <p:nvPicPr>
          <p:cNvPr id="28" name="Marcador de Posição de Imagem Online 27" descr="Envelope">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9500111" y="3098985"/>
            <a:ext cx="731520" cy="731520"/>
          </a:xfrm>
        </p:spPr>
      </p:pic>
      <p:sp>
        <p:nvSpPr>
          <p:cNvPr id="8" name="Marcador de Posição do Texto 7">
            <a:extLst>
              <a:ext uri="{FF2B5EF4-FFF2-40B4-BE49-F238E27FC236}">
                <a16:creationId xmlns:a16="http://schemas.microsoft.com/office/drawing/2014/main" id="{0B070B25-2BBC-49AC-9CFA-1CD7195DF2D6}"/>
              </a:ext>
            </a:extLst>
          </p:cNvPr>
          <p:cNvSpPr>
            <a:spLocks noGrp="1"/>
          </p:cNvSpPr>
          <p:nvPr>
            <p:ph type="body" sz="quarter" idx="16"/>
          </p:nvPr>
        </p:nvSpPr>
        <p:spPr/>
        <p:txBody>
          <a:bodyPr rtlCol="0"/>
          <a:lstStyle/>
          <a:p>
            <a:pPr rtl="0"/>
            <a:r>
              <a:rPr lang="pt-PT" noProof="1"/>
              <a:t>Rodrigo Santos</a:t>
            </a:r>
          </a:p>
        </p:txBody>
      </p:sp>
      <p:sp>
        <p:nvSpPr>
          <p:cNvPr id="9" name="Marcador de Posição do Texto 8">
            <a:extLst>
              <a:ext uri="{FF2B5EF4-FFF2-40B4-BE49-F238E27FC236}">
                <a16:creationId xmlns:a16="http://schemas.microsoft.com/office/drawing/2014/main" id="{9E2524A0-105C-4170-BB48-CD0756FB3DFE}"/>
              </a:ext>
            </a:extLst>
          </p:cNvPr>
          <p:cNvSpPr>
            <a:spLocks noGrp="1"/>
          </p:cNvSpPr>
          <p:nvPr>
            <p:ph type="body" sz="quarter" idx="17"/>
          </p:nvPr>
        </p:nvSpPr>
        <p:spPr/>
        <p:txBody>
          <a:bodyPr rtlCol="0"/>
          <a:lstStyle/>
          <a:p>
            <a:pPr rtl="0"/>
            <a:r>
              <a:rPr lang="pt-PT" noProof="1"/>
              <a:t>926417911</a:t>
            </a:r>
          </a:p>
        </p:txBody>
      </p:sp>
      <p:sp>
        <p:nvSpPr>
          <p:cNvPr id="10" name="Marcador de Posição do Texto 9">
            <a:extLst>
              <a:ext uri="{FF2B5EF4-FFF2-40B4-BE49-F238E27FC236}">
                <a16:creationId xmlns:a16="http://schemas.microsoft.com/office/drawing/2014/main" id="{6E57A531-5B0F-485D-A015-BC78AD089BA6}"/>
              </a:ext>
            </a:extLst>
          </p:cNvPr>
          <p:cNvSpPr>
            <a:spLocks noGrp="1"/>
          </p:cNvSpPr>
          <p:nvPr>
            <p:ph type="body" sz="quarter" idx="18"/>
          </p:nvPr>
        </p:nvSpPr>
        <p:spPr>
          <a:xfrm>
            <a:off x="7628332" y="3903126"/>
            <a:ext cx="4475078" cy="518795"/>
          </a:xfrm>
        </p:spPr>
        <p:txBody>
          <a:bodyPr rtlCol="0">
            <a:noAutofit/>
          </a:bodyPr>
          <a:lstStyle/>
          <a:p>
            <a:pPr rtl="0"/>
            <a:r>
              <a:rPr lang="pt-PT" noProof="1"/>
              <a:t>rodrigo.l.silva.santos@ua.pt</a:t>
            </a:r>
          </a:p>
        </p:txBody>
      </p:sp>
      <p:sp>
        <p:nvSpPr>
          <p:cNvPr id="3" name="Marcador de Posição do Texto 2">
            <a:extLst>
              <a:ext uri="{FF2B5EF4-FFF2-40B4-BE49-F238E27FC236}">
                <a16:creationId xmlns:a16="http://schemas.microsoft.com/office/drawing/2014/main" id="{C747C414-85D9-40D6-9BB3-5AF68A84F413}"/>
              </a:ext>
            </a:extLst>
          </p:cNvPr>
          <p:cNvSpPr>
            <a:spLocks noGrp="1"/>
          </p:cNvSpPr>
          <p:nvPr>
            <p:ph type="body" sz="quarter" idx="12"/>
          </p:nvPr>
        </p:nvSpPr>
        <p:spPr>
          <a:xfrm>
            <a:off x="702365" y="5137993"/>
            <a:ext cx="10639551" cy="59197"/>
          </a:xfrm>
        </p:spPr>
        <p:txBody>
          <a:bodyPr rtlCol="0"/>
          <a:lstStyle/>
          <a:p>
            <a:pPr rtl="0"/>
            <a:endParaRPr lang="pt-PT" sz="100" noProof="1"/>
          </a:p>
        </p:txBody>
      </p:sp>
      <p:pic>
        <p:nvPicPr>
          <p:cNvPr id="2" name="Picture 2">
            <a:extLst>
              <a:ext uri="{FF2B5EF4-FFF2-40B4-BE49-F238E27FC236}">
                <a16:creationId xmlns:a16="http://schemas.microsoft.com/office/drawing/2014/main" id="{72E1A355-4B49-82A0-6334-E47943B5EDF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835" y="197316"/>
            <a:ext cx="2502568" cy="728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A87B3-0A27-4EE9-979E-B69581E476F0}"/>
              </a:ext>
            </a:extLst>
          </p:cNvPr>
          <p:cNvSpPr>
            <a:spLocks noGrp="1"/>
          </p:cNvSpPr>
          <p:nvPr>
            <p:ph type="title"/>
          </p:nvPr>
        </p:nvSpPr>
        <p:spPr/>
        <p:txBody>
          <a:bodyPr rtlCol="0"/>
          <a:lstStyle/>
          <a:p>
            <a:pPr rtl="0"/>
            <a:r>
              <a:rPr lang="pt-PT" dirty="0"/>
              <a:t>Agenda</a:t>
            </a:r>
          </a:p>
        </p:txBody>
      </p:sp>
      <p:pic>
        <p:nvPicPr>
          <p:cNvPr id="8" name="Marcador de Posição da Imagem 7" descr="Grupo de pessoas numa mesa de conferências">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Marcador de Posição do Texto 5">
            <a:extLst>
              <a:ext uri="{FF2B5EF4-FFF2-40B4-BE49-F238E27FC236}">
                <a16:creationId xmlns:a16="http://schemas.microsoft.com/office/drawing/2014/main" id="{F3C89A40-EEAA-43AB-9A3A-B2CFDE450F1B}"/>
              </a:ext>
            </a:extLst>
          </p:cNvPr>
          <p:cNvSpPr>
            <a:spLocks noGrp="1"/>
          </p:cNvSpPr>
          <p:nvPr>
            <p:ph type="body" sz="quarter" idx="15"/>
          </p:nvPr>
        </p:nvSpPr>
        <p:spPr>
          <a:xfrm>
            <a:off x="7068819" y="1902706"/>
            <a:ext cx="4114800" cy="4136198"/>
          </a:xfrm>
        </p:spPr>
        <p:txBody>
          <a:bodyPr rtlCol="0"/>
          <a:lstStyle/>
          <a:p>
            <a:pPr rtl="0"/>
            <a:r>
              <a:rPr lang="pt-PT" dirty="0"/>
              <a:t>INTRODUCTION</a:t>
            </a:r>
            <a:br>
              <a:rPr lang="pt-PT" dirty="0"/>
            </a:br>
            <a:r>
              <a:rPr lang="pt-PT" dirty="0"/>
              <a:t>MOTIVATION</a:t>
            </a:r>
            <a:br>
              <a:rPr lang="pt-PT" dirty="0"/>
            </a:br>
            <a:r>
              <a:rPr lang="pt-PT" dirty="0" err="1"/>
              <a:t>SotA</a:t>
            </a:r>
            <a:br>
              <a:rPr lang="pt-PT" dirty="0"/>
            </a:br>
            <a:r>
              <a:rPr lang="pt-PT" dirty="0"/>
              <a:t>PROBLEM</a:t>
            </a:r>
            <a:br>
              <a:rPr lang="pt-PT" dirty="0"/>
            </a:br>
            <a:r>
              <a:rPr lang="pt-PT" dirty="0"/>
              <a:t>SOLUTION</a:t>
            </a:r>
            <a:br>
              <a:rPr lang="pt-PT" dirty="0"/>
            </a:br>
            <a:r>
              <a:rPr lang="pt-PT" dirty="0"/>
              <a:t>IMPLEMENTATION</a:t>
            </a:r>
            <a:br>
              <a:rPr lang="pt-PT" dirty="0"/>
            </a:br>
            <a:r>
              <a:rPr lang="pt-PT" dirty="0"/>
              <a:t>EVALUATION SET-UP</a:t>
            </a:r>
            <a:br>
              <a:rPr lang="pt-PT" dirty="0"/>
            </a:br>
            <a:r>
              <a:rPr lang="pt-PT" dirty="0"/>
              <a:t>RESULTS</a:t>
            </a:r>
            <a:br>
              <a:rPr lang="pt-PT" dirty="0"/>
            </a:br>
            <a:r>
              <a:rPr lang="pt-PT" dirty="0"/>
              <a:t>CONCLUSIONS</a:t>
            </a:r>
            <a:br>
              <a:rPr lang="pt-PT" dirty="0"/>
            </a:br>
            <a:r>
              <a:rPr lang="pt-PT" dirty="0"/>
              <a:t>FUTURE WORK</a:t>
            </a:r>
          </a:p>
        </p:txBody>
      </p:sp>
      <p:sp>
        <p:nvSpPr>
          <p:cNvPr id="7" name="Marcador de Posição do Número do Diapositivo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pt-PT" smtClean="0"/>
              <a:pPr/>
              <a:t>2</a:t>
            </a:fld>
            <a:endParaRPr lang="pt-PT"/>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03950CF-5BF2-4FB0-A36C-48C194F39E12}"/>
              </a:ext>
            </a:extLst>
          </p:cNvPr>
          <p:cNvSpPr>
            <a:spLocks noGrp="1"/>
          </p:cNvSpPr>
          <p:nvPr>
            <p:ph type="title"/>
          </p:nvPr>
        </p:nvSpPr>
        <p:spPr>
          <a:xfrm>
            <a:off x="6095999" y="414021"/>
            <a:ext cx="5897218" cy="1059394"/>
          </a:xfrm>
        </p:spPr>
        <p:txBody>
          <a:bodyPr rtlCol="0"/>
          <a:lstStyle/>
          <a:p>
            <a:pPr rtl="0"/>
            <a:r>
              <a:rPr lang="en-US" sz="4800" dirty="0"/>
              <a:t>Introduction</a:t>
            </a:r>
          </a:p>
        </p:txBody>
      </p:sp>
      <p:pic>
        <p:nvPicPr>
          <p:cNvPr id="5" name="Marcador de Posição da Imagem 4">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duotone>
              <a:prstClr val="black"/>
              <a:schemeClr val="accent5">
                <a:tint val="45000"/>
                <a:satMod val="400000"/>
              </a:schemeClr>
            </a:duotone>
            <a:extLst>
              <a:ext uri="{28A0092B-C50C-407E-A947-70E740481C1C}">
                <a14:useLocalDpi xmlns:a14="http://schemas.microsoft.com/office/drawing/2010/main"/>
              </a:ext>
            </a:extLst>
          </a:blip>
          <a:srcRect/>
          <a:stretch/>
        </p:blipFill>
        <p:spPr>
          <a:xfrm>
            <a:off x="-32085" y="0"/>
            <a:ext cx="5406190" cy="6926888"/>
          </a:xfrm>
          <a:noFill/>
        </p:spPr>
      </p:pic>
      <p:sp>
        <p:nvSpPr>
          <p:cNvPr id="9" name="Marcador de Posição de Conteúdo 8">
            <a:extLst>
              <a:ext uri="{FF2B5EF4-FFF2-40B4-BE49-F238E27FC236}">
                <a16:creationId xmlns:a16="http://schemas.microsoft.com/office/drawing/2014/main" id="{256319DF-036A-473B-95D3-C5F6FF849FD4}"/>
              </a:ext>
            </a:extLst>
          </p:cNvPr>
          <p:cNvSpPr>
            <a:spLocks noGrp="1"/>
          </p:cNvSpPr>
          <p:nvPr>
            <p:ph idx="1"/>
          </p:nvPr>
        </p:nvSpPr>
        <p:spPr>
          <a:xfrm>
            <a:off x="6095999" y="2254333"/>
            <a:ext cx="5767678" cy="4213970"/>
          </a:xfrm>
        </p:spPr>
        <p:txBody>
          <a:bodyPr rtlCol="0">
            <a:normAutofit/>
          </a:bodyPr>
          <a:lstStyle/>
          <a:p>
            <a:pPr>
              <a:lnSpc>
                <a:spcPct val="100000"/>
              </a:lnSpc>
            </a:pPr>
            <a:r>
              <a:rPr lang="en-US" dirty="0">
                <a:latin typeface="Arial" panose="020B0604020202020204" pitchFamily="34" charset="0"/>
              </a:rPr>
              <a:t>A</a:t>
            </a:r>
            <a:r>
              <a:rPr lang="en-US" b="0" i="0" dirty="0">
                <a:effectLst/>
                <a:latin typeface="Arial" panose="020B0604020202020204" pitchFamily="34" charset="0"/>
              </a:rPr>
              <a:t>rea of information technology and telecommunications are no longer separate and operate exclusively.</a:t>
            </a:r>
          </a:p>
          <a:p>
            <a:pPr marL="0" indent="0">
              <a:lnSpc>
                <a:spcPct val="100000"/>
              </a:lnSpc>
              <a:buNone/>
            </a:pPr>
            <a:endParaRPr lang="en-US" b="0" i="0" dirty="0">
              <a:effectLst/>
              <a:latin typeface="Arial" panose="020B0604020202020204" pitchFamily="34" charset="0"/>
            </a:endParaRPr>
          </a:p>
          <a:p>
            <a:pPr>
              <a:lnSpc>
                <a:spcPct val="100000"/>
              </a:lnSpc>
            </a:pPr>
            <a:r>
              <a:rPr lang="en-US" b="0" i="0" dirty="0">
                <a:effectLst/>
                <a:latin typeface="Arial" panose="020B0604020202020204" pitchFamily="34" charset="0"/>
              </a:rPr>
              <a:t>Association of cloud increases tools available for the construction of the Internet protocols that will carry the information in future usage scenarios.</a:t>
            </a:r>
          </a:p>
          <a:p>
            <a:pPr marL="0" indent="0">
              <a:lnSpc>
                <a:spcPct val="100000"/>
              </a:lnSpc>
              <a:buNone/>
            </a:pPr>
            <a:endParaRPr lang="en-US" b="0" i="0" dirty="0">
              <a:effectLst/>
              <a:latin typeface="Arial" panose="020B0604020202020204" pitchFamily="34" charset="0"/>
            </a:endParaRPr>
          </a:p>
          <a:p>
            <a:pPr>
              <a:lnSpc>
                <a:spcPct val="100000"/>
              </a:lnSpc>
            </a:pPr>
            <a:r>
              <a:rPr lang="en-US" dirty="0">
                <a:latin typeface="Arial" panose="020B0604020202020204" pitchFamily="34" charset="0"/>
              </a:rPr>
              <a:t>W</a:t>
            </a:r>
            <a:r>
              <a:rPr lang="en-US" b="0" i="0" dirty="0">
                <a:effectLst/>
                <a:latin typeface="Arial" panose="020B0604020202020204" pitchFamily="34" charset="0"/>
              </a:rPr>
              <a:t>orlds data is growing as well as the complexity and computing efforts of newer and upcoming applications.</a:t>
            </a:r>
          </a:p>
          <a:p>
            <a:pPr marL="0" indent="0">
              <a:lnSpc>
                <a:spcPct val="100000"/>
              </a:lnSpc>
              <a:buNone/>
            </a:pPr>
            <a:endParaRPr lang="en-US" b="0" i="0" dirty="0">
              <a:effectLst/>
              <a:latin typeface="Arial" panose="020B0604020202020204" pitchFamily="34" charset="0"/>
            </a:endParaRPr>
          </a:p>
          <a:p>
            <a:pPr>
              <a:lnSpc>
                <a:spcPct val="100000"/>
              </a:lnSpc>
            </a:pPr>
            <a:r>
              <a:rPr lang="en-US" dirty="0">
                <a:latin typeface="Arial" panose="020B0604020202020204" pitchFamily="34" charset="0"/>
              </a:rPr>
              <a:t>R</a:t>
            </a:r>
            <a:r>
              <a:rPr lang="en-US" b="0" i="0" dirty="0">
                <a:effectLst/>
                <a:latin typeface="Arial" panose="020B0604020202020204" pitchFamily="34" charset="0"/>
              </a:rPr>
              <a:t>ise of next-generation software defined networks, brings programmable and re-configurable data planes, and a</a:t>
            </a:r>
            <a:br>
              <a:rPr lang="en-US" dirty="0"/>
            </a:br>
            <a:r>
              <a:rPr lang="en-US" b="0" i="0" dirty="0">
                <a:effectLst/>
                <a:latin typeface="Arial" panose="020B0604020202020204" pitchFamily="34" charset="0"/>
              </a:rPr>
              <a:t>chance to enable service monitoring on the data plane.</a:t>
            </a:r>
            <a:endParaRPr lang="pt-PT" sz="1600" dirty="0">
              <a:cs typeface="Biome Light" panose="020B0303030204020804" pitchFamily="34" charset="0"/>
            </a:endParaRPr>
          </a:p>
        </p:txBody>
      </p:sp>
      <p:sp>
        <p:nvSpPr>
          <p:cNvPr id="4" name="Marcador de Posição do Número do Diapositivo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pt-PT" smtClean="0"/>
              <a:t>3</a:t>
            </a:fld>
            <a:endParaRPr lang="pt-PT"/>
          </a:p>
        </p:txBody>
      </p:sp>
      <p:sp>
        <p:nvSpPr>
          <p:cNvPr id="3" name="Marcador de Posição do Texto 2">
            <a:extLst>
              <a:ext uri="{FF2B5EF4-FFF2-40B4-BE49-F238E27FC236}">
                <a16:creationId xmlns:a16="http://schemas.microsoft.com/office/drawing/2014/main" id="{39C42705-A8AC-5C39-ADC0-26D6AC944376}"/>
              </a:ext>
            </a:extLst>
          </p:cNvPr>
          <p:cNvSpPr>
            <a:spLocks noGrp="1"/>
          </p:cNvSpPr>
          <p:nvPr>
            <p:ph type="body" sz="quarter" idx="16"/>
          </p:nvPr>
        </p:nvSpPr>
        <p:spPr>
          <a:xfrm flipV="1">
            <a:off x="6225539" y="1473415"/>
            <a:ext cx="5767678" cy="45719"/>
          </a:xfrm>
        </p:spPr>
        <p:txBody>
          <a:bodyPr/>
          <a:lstStyle/>
          <a:p>
            <a:endParaRPr lang="pt-PT"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653243" y="1591704"/>
            <a:ext cx="11002961" cy="6092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1"/>
          </a:p>
        </p:txBody>
      </p:sp>
      <p:sp>
        <p:nvSpPr>
          <p:cNvPr id="12" name="Título 3">
            <a:extLst>
              <a:ext uri="{FF2B5EF4-FFF2-40B4-BE49-F238E27FC236}">
                <a16:creationId xmlns:a16="http://schemas.microsoft.com/office/drawing/2014/main" id="{FAAB2787-6A77-4A87-993D-DDAF924185B5}"/>
              </a:ext>
            </a:extLst>
          </p:cNvPr>
          <p:cNvSpPr>
            <a:spLocks noGrp="1"/>
          </p:cNvSpPr>
          <p:nvPr>
            <p:ph type="title"/>
          </p:nvPr>
        </p:nvSpPr>
        <p:spPr/>
        <p:txBody>
          <a:bodyPr rtlCol="0">
            <a:normAutofit/>
          </a:bodyPr>
          <a:lstStyle/>
          <a:p>
            <a:pPr rtl="0"/>
            <a:r>
              <a:rPr lang="pt-PT" sz="4800" noProof="1"/>
              <a:t>MOTIVATION</a:t>
            </a:r>
          </a:p>
        </p:txBody>
      </p:sp>
      <p:sp>
        <p:nvSpPr>
          <p:cNvPr id="2" name="Marcador de Posição do Número do Diapositivo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rtlCol="0"/>
          <a:lstStyle/>
          <a:p>
            <a:pPr rtl="0"/>
            <a:fld id="{8C2E478F-E849-4A8C-AF1F-CBCC78A7CBFA}" type="slidenum">
              <a:rPr lang="pt-PT" noProof="1" smtClean="0"/>
              <a:t>4</a:t>
            </a:fld>
            <a:endParaRPr lang="pt-PT" noProof="1"/>
          </a:p>
        </p:txBody>
      </p:sp>
      <p:sp>
        <p:nvSpPr>
          <p:cNvPr id="3" name="CaixaDeTexto 2">
            <a:extLst>
              <a:ext uri="{FF2B5EF4-FFF2-40B4-BE49-F238E27FC236}">
                <a16:creationId xmlns:a16="http://schemas.microsoft.com/office/drawing/2014/main" id="{DCD17FA7-AC3B-CC2D-D02A-D858C0FD5C36}"/>
              </a:ext>
            </a:extLst>
          </p:cNvPr>
          <p:cNvSpPr txBox="1"/>
          <p:nvPr/>
        </p:nvSpPr>
        <p:spPr>
          <a:xfrm>
            <a:off x="690312" y="2380112"/>
            <a:ext cx="10965891" cy="3139321"/>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Arial" panose="020B0604020202020204" pitchFamily="34" charset="0"/>
              </a:rPr>
              <a:t>Possible to have re-programmable switching fabric, as well as switching fabric that can perform computation tasks.</a:t>
            </a:r>
          </a:p>
          <a:p>
            <a:endParaRPr lang="en-US" dirty="0">
              <a:latin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Reproducing a service closer to the end users is an efficient way of reducing traffic traversing the Internet and makes response times shorter, which can prove be crucial in several real-time applications.</a:t>
            </a:r>
          </a:p>
          <a:p>
            <a:endParaRPr lang="en-US" b="0" i="0" dirty="0">
              <a:effectLst/>
              <a:latin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rPr>
              <a:t>It</a:t>
            </a:r>
            <a:r>
              <a:rPr lang="en-US" b="0" i="0" dirty="0">
                <a:effectLst/>
                <a:latin typeface="Arial" panose="020B0604020202020204" pitchFamily="34" charset="0"/>
              </a:rPr>
              <a:t> is very important that in the future, services and applications may leave the load balancing, traffic monitoring and even service replication tasks to the switching fabric.</a:t>
            </a:r>
          </a:p>
          <a:p>
            <a:endParaRPr lang="en-US" b="0" i="0" dirty="0">
              <a:effectLst/>
              <a:latin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Technologies like the software switches, data plane programming languages, and service orchestration technologies make this possible.</a:t>
            </a:r>
          </a:p>
        </p:txBody>
      </p:sp>
    </p:spTree>
    <p:extLst>
      <p:ext uri="{BB962C8B-B14F-4D97-AF65-F5344CB8AC3E}">
        <p14:creationId xmlns:p14="http://schemas.microsoft.com/office/powerpoint/2010/main" val="331356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Nuvem 24">
            <a:extLst>
              <a:ext uri="{FF2B5EF4-FFF2-40B4-BE49-F238E27FC236}">
                <a16:creationId xmlns:a16="http://schemas.microsoft.com/office/drawing/2014/main" id="{00E7CB78-430D-3564-6192-2CD12CCE2711}"/>
              </a:ext>
            </a:extLst>
          </p:cNvPr>
          <p:cNvSpPr/>
          <p:nvPr/>
        </p:nvSpPr>
        <p:spPr>
          <a:xfrm>
            <a:off x="594516" y="2761905"/>
            <a:ext cx="5501483" cy="3359187"/>
          </a:xfrm>
          <a:prstGeom prst="cloud">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14" name="Título 2">
            <a:extLst>
              <a:ext uri="{FF2B5EF4-FFF2-40B4-BE49-F238E27FC236}">
                <a16:creationId xmlns:a16="http://schemas.microsoft.com/office/drawing/2014/main" id="{93863800-85E5-44A7-96E9-521CE882616B}"/>
              </a:ext>
            </a:extLst>
          </p:cNvPr>
          <p:cNvSpPr>
            <a:spLocks noGrp="1"/>
          </p:cNvSpPr>
          <p:nvPr>
            <p:ph type="title"/>
          </p:nvPr>
        </p:nvSpPr>
        <p:spPr/>
        <p:txBody>
          <a:bodyPr rtlCol="0" anchor="ctr">
            <a:normAutofit/>
          </a:bodyPr>
          <a:lstStyle/>
          <a:p>
            <a:pPr algn="ctr" rtl="0"/>
            <a:r>
              <a:rPr lang="pt-PT" sz="4800" spc="300" dirty="0" err="1"/>
              <a:t>State</a:t>
            </a:r>
            <a:r>
              <a:rPr lang="pt-PT" sz="4800" spc="300" dirty="0"/>
              <a:t> </a:t>
            </a:r>
            <a:r>
              <a:rPr lang="pt-PT" sz="4800" spc="300" dirty="0" err="1"/>
              <a:t>of</a:t>
            </a:r>
            <a:r>
              <a:rPr lang="pt-PT" sz="4800" spc="300" dirty="0"/>
              <a:t> </a:t>
            </a:r>
            <a:r>
              <a:rPr lang="pt-PT" sz="4800" spc="300" dirty="0" err="1"/>
              <a:t>the</a:t>
            </a:r>
            <a:r>
              <a:rPr lang="pt-PT" sz="4800" spc="300" dirty="0"/>
              <a:t> </a:t>
            </a:r>
            <a:r>
              <a:rPr lang="pt-PT" sz="4800" spc="300" dirty="0" err="1"/>
              <a:t>art</a:t>
            </a:r>
            <a:endParaRPr lang="pt-PT" sz="4800" spc="300" dirty="0"/>
          </a:p>
        </p:txBody>
      </p:sp>
      <p:sp>
        <p:nvSpPr>
          <p:cNvPr id="16" name="Marcador de Posição do Número do Diapositivo 15">
            <a:extLst>
              <a:ext uri="{FF2B5EF4-FFF2-40B4-BE49-F238E27FC236}">
                <a16:creationId xmlns:a16="http://schemas.microsoft.com/office/drawing/2014/main" id="{8E69FE38-B9E0-4441-8A00-92DDB88DF02C}"/>
              </a:ext>
            </a:extLst>
          </p:cNvPr>
          <p:cNvSpPr>
            <a:spLocks noGrp="1"/>
          </p:cNvSpPr>
          <p:nvPr>
            <p:ph type="sldNum" sz="quarter" idx="12"/>
          </p:nvPr>
        </p:nvSpPr>
        <p:spPr>
          <a:xfrm>
            <a:off x="11549269" y="6476692"/>
            <a:ext cx="443948" cy="365125"/>
          </a:xfrm>
        </p:spPr>
        <p:txBody>
          <a:bodyPr rtlCol="0"/>
          <a:lstStyle/>
          <a:p>
            <a:pPr rtl="0"/>
            <a:fld id="{8C2E478F-E849-4A8C-AF1F-CBCC78A7CBFA}" type="slidenum">
              <a:rPr lang="pt-PT" smtClean="0"/>
              <a:t>5</a:t>
            </a:fld>
            <a:endParaRPr lang="pt-PT"/>
          </a:p>
        </p:txBody>
      </p:sp>
      <p:sp>
        <p:nvSpPr>
          <p:cNvPr id="2" name="Retângulo 1">
            <a:extLst>
              <a:ext uri="{FF2B5EF4-FFF2-40B4-BE49-F238E27FC236}">
                <a16:creationId xmlns:a16="http://schemas.microsoft.com/office/drawing/2014/main" id="{B684E003-D8A9-FD69-22A4-650B426F8819}"/>
              </a:ext>
              <a:ext uri="{C183D7F6-B498-43B3-948B-1728B52AA6E4}">
                <adec:decorative xmlns:adec="http://schemas.microsoft.com/office/drawing/2017/decorative" val="1"/>
              </a:ext>
            </a:extLst>
          </p:cNvPr>
          <p:cNvSpPr/>
          <p:nvPr/>
        </p:nvSpPr>
        <p:spPr>
          <a:xfrm>
            <a:off x="546308" y="1243618"/>
            <a:ext cx="11002961" cy="6092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1"/>
          </a:p>
        </p:txBody>
      </p:sp>
      <p:sp>
        <p:nvSpPr>
          <p:cNvPr id="8" name="Marcador de Posição do Texto 7">
            <a:extLst>
              <a:ext uri="{FF2B5EF4-FFF2-40B4-BE49-F238E27FC236}">
                <a16:creationId xmlns:a16="http://schemas.microsoft.com/office/drawing/2014/main" id="{604C8BB9-9530-2664-8EBA-0CA15AB79A20}"/>
              </a:ext>
            </a:extLst>
          </p:cNvPr>
          <p:cNvSpPr>
            <a:spLocks noGrp="1"/>
          </p:cNvSpPr>
          <p:nvPr>
            <p:ph type="body" idx="1"/>
          </p:nvPr>
        </p:nvSpPr>
        <p:spPr>
          <a:xfrm>
            <a:off x="594517" y="1945309"/>
            <a:ext cx="5157787" cy="494506"/>
          </a:xfrm>
        </p:spPr>
        <p:txBody>
          <a:bodyPr/>
          <a:lstStyle/>
          <a:p>
            <a:pPr algn="ctr"/>
            <a:r>
              <a:rPr lang="pt-PT" b="1" dirty="0" err="1"/>
              <a:t>Virtualization</a:t>
            </a:r>
            <a:r>
              <a:rPr lang="pt-PT" b="1" dirty="0"/>
              <a:t> / </a:t>
            </a:r>
            <a:r>
              <a:rPr lang="pt-PT" b="1" dirty="0" err="1"/>
              <a:t>Edge</a:t>
            </a:r>
            <a:r>
              <a:rPr lang="pt-PT" b="1" dirty="0"/>
              <a:t> </a:t>
            </a:r>
            <a:r>
              <a:rPr lang="pt-PT" b="1" dirty="0" err="1"/>
              <a:t>Computing</a:t>
            </a:r>
            <a:endParaRPr lang="pt-PT" b="1" dirty="0"/>
          </a:p>
        </p:txBody>
      </p:sp>
      <p:sp>
        <p:nvSpPr>
          <p:cNvPr id="10" name="Marcador de Posição do Texto 9">
            <a:extLst>
              <a:ext uri="{FF2B5EF4-FFF2-40B4-BE49-F238E27FC236}">
                <a16:creationId xmlns:a16="http://schemas.microsoft.com/office/drawing/2014/main" id="{B3CA18FA-194B-D015-3BA2-9F9517DE51E0}"/>
              </a:ext>
            </a:extLst>
          </p:cNvPr>
          <p:cNvSpPr>
            <a:spLocks noGrp="1"/>
          </p:cNvSpPr>
          <p:nvPr>
            <p:ph type="body" sz="quarter" idx="3"/>
          </p:nvPr>
        </p:nvSpPr>
        <p:spPr>
          <a:xfrm>
            <a:off x="6095999" y="1945309"/>
            <a:ext cx="5183188" cy="494506"/>
          </a:xfrm>
        </p:spPr>
        <p:txBody>
          <a:bodyPr/>
          <a:lstStyle/>
          <a:p>
            <a:pPr algn="ctr"/>
            <a:r>
              <a:rPr lang="pt-PT" b="1" dirty="0"/>
              <a:t>SDN Technologies</a:t>
            </a:r>
          </a:p>
        </p:txBody>
      </p:sp>
      <p:pic>
        <p:nvPicPr>
          <p:cNvPr id="18" name="Marcador de Posição de Conteúdo 17">
            <a:extLst>
              <a:ext uri="{FF2B5EF4-FFF2-40B4-BE49-F238E27FC236}">
                <a16:creationId xmlns:a16="http://schemas.microsoft.com/office/drawing/2014/main" id="{3A4FFE64-40EF-2A50-AC8A-E60064E31199}"/>
              </a:ext>
            </a:extLst>
          </p:cNvPr>
          <p:cNvPicPr>
            <a:picLocks noGrp="1" noChangeAspect="1"/>
          </p:cNvPicPr>
          <p:nvPr>
            <p:ph sz="half" idx="2"/>
          </p:nvPr>
        </p:nvPicPr>
        <p:blipFill>
          <a:blip r:embed="rId3"/>
          <a:srcRect/>
          <a:stretch/>
        </p:blipFill>
        <p:spPr>
          <a:xfrm>
            <a:off x="4657967" y="4684295"/>
            <a:ext cx="1438032" cy="1090508"/>
          </a:xfrm>
        </p:spPr>
      </p:pic>
      <p:pic>
        <p:nvPicPr>
          <p:cNvPr id="24" name="Imagem 23">
            <a:extLst>
              <a:ext uri="{FF2B5EF4-FFF2-40B4-BE49-F238E27FC236}">
                <a16:creationId xmlns:a16="http://schemas.microsoft.com/office/drawing/2014/main" id="{F3D54BFB-299D-5B5C-A252-3318B3AFC5EA}"/>
              </a:ext>
            </a:extLst>
          </p:cNvPr>
          <p:cNvPicPr>
            <a:picLocks noChangeAspect="1"/>
          </p:cNvPicPr>
          <p:nvPr/>
        </p:nvPicPr>
        <p:blipFill>
          <a:blip r:embed="rId4"/>
          <a:stretch>
            <a:fillRect/>
          </a:stretch>
        </p:blipFill>
        <p:spPr>
          <a:xfrm>
            <a:off x="7119937" y="2882592"/>
            <a:ext cx="3819525" cy="3238500"/>
          </a:xfrm>
          <a:prstGeom prst="rect">
            <a:avLst/>
          </a:prstGeom>
        </p:spPr>
      </p:pic>
      <p:pic>
        <p:nvPicPr>
          <p:cNvPr id="1026" name="Picture 2" descr="Docker Logo and symbol, meaning, history, PNG, brand">
            <a:extLst>
              <a:ext uri="{FF2B5EF4-FFF2-40B4-BE49-F238E27FC236}">
                <a16:creationId xmlns:a16="http://schemas.microsoft.com/office/drawing/2014/main" id="{F4367152-4CF8-F237-AC2C-47C9EAA140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01" y="2968399"/>
            <a:ext cx="2390274" cy="134452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Server PNG Images, Server Icon Free Download - Free Transparent PNG Logos">
            <a:extLst>
              <a:ext uri="{FF2B5EF4-FFF2-40B4-BE49-F238E27FC236}">
                <a16:creationId xmlns:a16="http://schemas.microsoft.com/office/drawing/2014/main" id="{1A231BE6-41F2-D58A-336D-FEB1D65741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6241" y="3791517"/>
            <a:ext cx="1438032" cy="143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342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653243" y="1591704"/>
            <a:ext cx="11002961" cy="6092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1"/>
          </a:p>
        </p:txBody>
      </p:sp>
      <p:sp>
        <p:nvSpPr>
          <p:cNvPr id="12" name="Título 3">
            <a:extLst>
              <a:ext uri="{FF2B5EF4-FFF2-40B4-BE49-F238E27FC236}">
                <a16:creationId xmlns:a16="http://schemas.microsoft.com/office/drawing/2014/main" id="{FAAB2787-6A77-4A87-993D-DDAF924185B5}"/>
              </a:ext>
            </a:extLst>
          </p:cNvPr>
          <p:cNvSpPr>
            <a:spLocks noGrp="1"/>
          </p:cNvSpPr>
          <p:nvPr>
            <p:ph type="title"/>
          </p:nvPr>
        </p:nvSpPr>
        <p:spPr/>
        <p:txBody>
          <a:bodyPr rtlCol="0">
            <a:normAutofit/>
          </a:bodyPr>
          <a:lstStyle/>
          <a:p>
            <a:pPr rtl="0"/>
            <a:r>
              <a:rPr lang="pt-PT" sz="4800" noProof="1"/>
              <a:t>Problem</a:t>
            </a:r>
          </a:p>
        </p:txBody>
      </p:sp>
      <p:sp>
        <p:nvSpPr>
          <p:cNvPr id="2" name="Marcador de Posição do Número do Diapositivo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rtlCol="0"/>
          <a:lstStyle/>
          <a:p>
            <a:pPr rtl="0"/>
            <a:fld id="{8C2E478F-E849-4A8C-AF1F-CBCC78A7CBFA}" type="slidenum">
              <a:rPr lang="pt-PT" noProof="1" smtClean="0"/>
              <a:t>6</a:t>
            </a:fld>
            <a:endParaRPr lang="pt-PT" noProof="1"/>
          </a:p>
        </p:txBody>
      </p:sp>
      <p:sp>
        <p:nvSpPr>
          <p:cNvPr id="3" name="CaixaDeTexto 2">
            <a:extLst>
              <a:ext uri="{FF2B5EF4-FFF2-40B4-BE49-F238E27FC236}">
                <a16:creationId xmlns:a16="http://schemas.microsoft.com/office/drawing/2014/main" id="{DCD17FA7-AC3B-CC2D-D02A-D858C0FD5C36}"/>
              </a:ext>
            </a:extLst>
          </p:cNvPr>
          <p:cNvSpPr txBox="1"/>
          <p:nvPr/>
        </p:nvSpPr>
        <p:spPr>
          <a:xfrm>
            <a:off x="690313" y="2476544"/>
            <a:ext cx="10928820" cy="2308324"/>
          </a:xfrm>
          <a:prstGeom prst="rect">
            <a:avLst/>
          </a:prstGeom>
          <a:noFill/>
        </p:spPr>
        <p:txBody>
          <a:bodyPr wrap="square" rtlCol="0">
            <a:spAutoFit/>
          </a:bodyPr>
          <a:lstStyle/>
          <a:p>
            <a:endParaRPr lang="en-US" b="0" i="0" dirty="0">
              <a:effectLst/>
              <a:latin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rPr>
              <a:t>A</a:t>
            </a:r>
            <a:r>
              <a:rPr lang="en-US" b="0" i="0" dirty="0">
                <a:effectLst/>
                <a:latin typeface="Arial" panose="020B0604020202020204" pitchFamily="34" charset="0"/>
              </a:rPr>
              <a:t>pplications and services increased in their computation demand and size.</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Applications are seeing a never-ending rise in users.</a:t>
            </a:r>
          </a:p>
          <a:p>
            <a:endParaRPr lang="en-US" dirty="0">
              <a:latin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rPr>
              <a:t>L</a:t>
            </a:r>
            <a:r>
              <a:rPr lang="en-US" b="0" i="0" dirty="0">
                <a:effectLst/>
                <a:latin typeface="Arial" panose="020B0604020202020204" pitchFamily="34" charset="0"/>
              </a:rPr>
              <a:t>ittle room for monitoring actions.</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rPr>
              <a:t>No currently available network system enabling service monitoring and service replication request.</a:t>
            </a:r>
          </a:p>
        </p:txBody>
      </p:sp>
    </p:spTree>
    <p:extLst>
      <p:ext uri="{BB962C8B-B14F-4D97-AF65-F5344CB8AC3E}">
        <p14:creationId xmlns:p14="http://schemas.microsoft.com/office/powerpoint/2010/main" val="1989886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ítulo 2">
            <a:extLst>
              <a:ext uri="{FF2B5EF4-FFF2-40B4-BE49-F238E27FC236}">
                <a16:creationId xmlns:a16="http://schemas.microsoft.com/office/drawing/2014/main" id="{1D24B42B-925B-494C-A986-BD85E8117E1E}"/>
              </a:ext>
            </a:extLst>
          </p:cNvPr>
          <p:cNvSpPr>
            <a:spLocks noGrp="1"/>
          </p:cNvSpPr>
          <p:nvPr>
            <p:ph type="title"/>
          </p:nvPr>
        </p:nvSpPr>
        <p:spPr>
          <a:xfrm>
            <a:off x="301592" y="391886"/>
            <a:ext cx="3857223" cy="693356"/>
          </a:xfrm>
        </p:spPr>
        <p:txBody>
          <a:bodyPr vert="horz" lIns="91440" tIns="45720" rIns="91440" bIns="45720" rtlCol="0" anchor="t">
            <a:noAutofit/>
          </a:bodyPr>
          <a:lstStyle/>
          <a:p>
            <a:pPr>
              <a:lnSpc>
                <a:spcPct val="90000"/>
              </a:lnSpc>
            </a:pPr>
            <a:r>
              <a:rPr lang="en-US" sz="4800" kern="1200" dirty="0" err="1">
                <a:solidFill>
                  <a:schemeClr val="tx1"/>
                </a:solidFill>
                <a:latin typeface="+mj-lt"/>
                <a:ea typeface="+mj-ea"/>
                <a:cs typeface="+mj-cs"/>
              </a:rPr>
              <a:t>sOLUTION</a:t>
            </a:r>
            <a:endParaRPr lang="en-US" sz="4800" kern="1200" dirty="0">
              <a:solidFill>
                <a:schemeClr val="tx1"/>
              </a:solidFill>
              <a:latin typeface="+mj-lt"/>
              <a:ea typeface="+mj-ea"/>
              <a:cs typeface="+mj-cs"/>
            </a:endParaRPr>
          </a:p>
        </p:txBody>
      </p:sp>
      <p:sp>
        <p:nvSpPr>
          <p:cNvPr id="2" name="Marcador de Posição do Texto 1">
            <a:extLst>
              <a:ext uri="{FF2B5EF4-FFF2-40B4-BE49-F238E27FC236}">
                <a16:creationId xmlns:a16="http://schemas.microsoft.com/office/drawing/2014/main" id="{B156CAF1-214F-4566-9B0D-DACA1063E8C8}"/>
              </a:ext>
            </a:extLst>
          </p:cNvPr>
          <p:cNvSpPr>
            <a:spLocks noGrp="1"/>
          </p:cNvSpPr>
          <p:nvPr>
            <p:ph type="body" idx="1"/>
          </p:nvPr>
        </p:nvSpPr>
        <p:spPr>
          <a:xfrm>
            <a:off x="267833" y="1085877"/>
            <a:ext cx="4921154" cy="189250"/>
          </a:xfrm>
        </p:spPr>
        <p:txBody>
          <a:bodyPr vert="horz" lIns="91440" tIns="45720" rIns="91440" bIns="45720" rtlCol="0" anchor="b">
            <a:normAutofit fontScale="40000" lnSpcReduction="20000"/>
          </a:bodyPr>
          <a:lstStyle/>
          <a:p>
            <a:pPr algn="l">
              <a:lnSpc>
                <a:spcPct val="90000"/>
              </a:lnSpc>
            </a:pPr>
            <a:r>
              <a:rPr lang="en-US" sz="2000" kern="1200" dirty="0">
                <a:latin typeface="+mn-lt"/>
                <a:ea typeface="+mn-ea"/>
                <a:cs typeface="+mn-cs"/>
              </a:rPr>
              <a:t>Overall solution system</a:t>
            </a:r>
          </a:p>
        </p:txBody>
      </p:sp>
      <p:grpSp>
        <p:nvGrpSpPr>
          <p:cNvPr id="21" name="Group 1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CC50FF11-E35A-C3E6-4503-770D9F5CF6DF}"/>
              </a:ext>
            </a:extLst>
          </p:cNvPr>
          <p:cNvPicPr>
            <a:picLocks noChangeAspect="1"/>
          </p:cNvPicPr>
          <p:nvPr/>
        </p:nvPicPr>
        <p:blipFill>
          <a:blip r:embed="rId3"/>
          <a:stretch>
            <a:fillRect/>
          </a:stretch>
        </p:blipFill>
        <p:spPr>
          <a:xfrm>
            <a:off x="5922492" y="2589983"/>
            <a:ext cx="5536001" cy="1619280"/>
          </a:xfrm>
          <a:prstGeom prst="rect">
            <a:avLst/>
          </a:prstGeom>
        </p:spPr>
      </p:pic>
      <p:sp>
        <p:nvSpPr>
          <p:cNvPr id="6" name="Marcador de Posição do Número do Diapositivo 5">
            <a:extLst>
              <a:ext uri="{FF2B5EF4-FFF2-40B4-BE49-F238E27FC236}">
                <a16:creationId xmlns:a16="http://schemas.microsoft.com/office/drawing/2014/main" id="{FC6A5C12-E784-444E-B868-DE2AE85742BB}"/>
              </a:ext>
            </a:extLst>
          </p:cNvPr>
          <p:cNvSpPr>
            <a:spLocks noGrp="1"/>
          </p:cNvSpPr>
          <p:nvPr>
            <p:ph type="sldNum" sz="quarter" idx="12"/>
          </p:nvPr>
        </p:nvSpPr>
        <p:spPr>
          <a:xfrm>
            <a:off x="8610600" y="6492240"/>
            <a:ext cx="1871749"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7</a:t>
            </a:fld>
            <a:endParaRPr lang="en-US" dirty="0"/>
          </a:p>
        </p:txBody>
      </p:sp>
      <p:sp>
        <p:nvSpPr>
          <p:cNvPr id="23" name="CaixaDeTexto 22">
            <a:extLst>
              <a:ext uri="{FF2B5EF4-FFF2-40B4-BE49-F238E27FC236}">
                <a16:creationId xmlns:a16="http://schemas.microsoft.com/office/drawing/2014/main" id="{3C24C10A-32F2-95F6-599C-506CE5B2B64D}"/>
              </a:ext>
            </a:extLst>
          </p:cNvPr>
          <p:cNvSpPr txBox="1"/>
          <p:nvPr/>
        </p:nvSpPr>
        <p:spPr>
          <a:xfrm>
            <a:off x="803499" y="1317737"/>
            <a:ext cx="4435367" cy="5262979"/>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effectLst/>
                <a:latin typeface="Arial" panose="020B0604020202020204" pitchFamily="34" charset="0"/>
              </a:rPr>
              <a:t>Architecture developed with the intent of creating a feasible and simple solution for dynamic instantiation of services in order to reduce traffic and computation efforts by monitoring traffic and deploying an equal service on the edge closer to the clients.</a:t>
            </a:r>
          </a:p>
          <a:p>
            <a:pPr marL="285750" indent="-285750">
              <a:buFont typeface="Arial" panose="020B0604020202020204" pitchFamily="34" charset="0"/>
              <a:buChar char="•"/>
            </a:pPr>
            <a:endParaRPr lang="en-US" sz="1400" dirty="0">
              <a:latin typeface="Arial" panose="020B0604020202020204" pitchFamily="34" charset="0"/>
            </a:endParaRPr>
          </a:p>
          <a:p>
            <a:pPr marL="285750" indent="-285750">
              <a:buFont typeface="Arial" panose="020B0604020202020204" pitchFamily="34" charset="0"/>
              <a:buChar char="•"/>
            </a:pPr>
            <a:r>
              <a:rPr lang="en-US" sz="1400" b="0" i="0" dirty="0">
                <a:effectLst/>
                <a:latin typeface="Arial" panose="020B0604020202020204" pitchFamily="34" charset="0"/>
              </a:rPr>
              <a:t>Solution implements a basic client ←→ server communication process, in which the server has the possibility of communicating with an exposure management function on the cloud for requesting service instantiation on the edge and traffic monitoring in the data plane.</a:t>
            </a:r>
          </a:p>
          <a:p>
            <a:pPr marL="285750" indent="-285750">
              <a:buFont typeface="Arial" panose="020B0604020202020204" pitchFamily="34" charset="0"/>
              <a:buChar char="•"/>
            </a:pPr>
            <a:endParaRPr lang="en-US" sz="1400" dirty="0">
              <a:latin typeface="Arial" panose="020B0604020202020204" pitchFamily="34" charset="0"/>
            </a:endParaRPr>
          </a:p>
          <a:p>
            <a:pPr marL="285750" indent="-285750">
              <a:buFont typeface="Arial" panose="020B0604020202020204" pitchFamily="34" charset="0"/>
              <a:buChar char="•"/>
            </a:pPr>
            <a:r>
              <a:rPr lang="en-US" sz="1400" b="0" i="0" dirty="0">
                <a:effectLst/>
                <a:latin typeface="Arial" panose="020B0604020202020204" pitchFamily="34" charset="0"/>
              </a:rPr>
              <a:t>The Exposure Management Function is the main cloud computing controller, which will act as the link between the server and the controller functions responsible for service replication and</a:t>
            </a:r>
            <a:br>
              <a:rPr lang="en-US" sz="1400" dirty="0"/>
            </a:br>
            <a:r>
              <a:rPr lang="en-US" sz="1400" b="0" i="0" dirty="0">
                <a:effectLst/>
                <a:latin typeface="Arial" panose="020B0604020202020204" pitchFamily="34" charset="0"/>
              </a:rPr>
              <a:t>creation of rules for traffic monitoring on the data plane of the network.</a:t>
            </a:r>
          </a:p>
          <a:p>
            <a:pPr marL="285750" indent="-285750">
              <a:buFont typeface="Arial" panose="020B0604020202020204" pitchFamily="34" charset="0"/>
              <a:buChar char="•"/>
            </a:pPr>
            <a:endParaRPr lang="en-US" sz="1400" dirty="0">
              <a:latin typeface="Arial" panose="020B0604020202020204" pitchFamily="34" charset="0"/>
            </a:endParaRPr>
          </a:p>
          <a:p>
            <a:pPr marL="285750" indent="-285750">
              <a:buFont typeface="Arial" panose="020B0604020202020204" pitchFamily="34" charset="0"/>
              <a:buChar char="•"/>
            </a:pPr>
            <a:r>
              <a:rPr lang="en-US" sz="1400" b="0" i="0" dirty="0">
                <a:effectLst/>
                <a:latin typeface="Arial" panose="020B0604020202020204" pitchFamily="34" charset="0"/>
              </a:rPr>
              <a:t>The Edge Nodes represent the edge computing mechanisms utilized to provide the server’s service closer to the clients.</a:t>
            </a:r>
            <a:endParaRPr lang="pt-PT" sz="1400" dirty="0"/>
          </a:p>
        </p:txBody>
      </p:sp>
    </p:spTree>
    <p:extLst>
      <p:ext uri="{BB962C8B-B14F-4D97-AF65-F5344CB8AC3E}">
        <p14:creationId xmlns:p14="http://schemas.microsoft.com/office/powerpoint/2010/main" val="2944765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3DA247-2F35-4FB8-903D-FB32D7B852D9}"/>
              </a:ext>
            </a:extLst>
          </p:cNvPr>
          <p:cNvSpPr>
            <a:spLocks noGrp="1"/>
          </p:cNvSpPr>
          <p:nvPr>
            <p:ph type="title"/>
          </p:nvPr>
        </p:nvSpPr>
        <p:spPr/>
        <p:txBody>
          <a:bodyPr rtlCol="0"/>
          <a:lstStyle/>
          <a:p>
            <a:pPr rtl="0"/>
            <a:r>
              <a:rPr lang="pt-PT" noProof="1"/>
              <a:t>IMPLEMENTATION</a:t>
            </a:r>
          </a:p>
        </p:txBody>
      </p:sp>
      <p:sp>
        <p:nvSpPr>
          <p:cNvPr id="3" name="Marcador de Posição do Número do Diapositivo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rtlCol="0"/>
          <a:lstStyle/>
          <a:p>
            <a:pPr rtl="0"/>
            <a:fld id="{8C2E478F-E849-4A8C-AF1F-CBCC78A7CBFA}" type="slidenum">
              <a:rPr lang="pt-PT" noProof="1" dirty="0" smtClean="0"/>
              <a:t>8</a:t>
            </a:fld>
            <a:endParaRPr lang="pt-PT" noProof="1"/>
          </a:p>
        </p:txBody>
      </p:sp>
      <p:sp>
        <p:nvSpPr>
          <p:cNvPr id="4" name="Retângulo 3">
            <a:extLst>
              <a:ext uri="{FF2B5EF4-FFF2-40B4-BE49-F238E27FC236}">
                <a16:creationId xmlns:a16="http://schemas.microsoft.com/office/drawing/2014/main" id="{83640C05-A2F7-27CA-08A3-B6F784737844}"/>
              </a:ext>
              <a:ext uri="{C183D7F6-B498-43B3-948B-1728B52AA6E4}">
                <adec:decorative xmlns:adec="http://schemas.microsoft.com/office/drawing/2017/decorative" val="1"/>
              </a:ext>
            </a:extLst>
          </p:cNvPr>
          <p:cNvSpPr/>
          <p:nvPr/>
        </p:nvSpPr>
        <p:spPr>
          <a:xfrm>
            <a:off x="653243" y="1591704"/>
            <a:ext cx="11002961" cy="6092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1"/>
          </a:p>
        </p:txBody>
      </p:sp>
      <p:pic>
        <p:nvPicPr>
          <p:cNvPr id="8" name="Imagem 7">
            <a:extLst>
              <a:ext uri="{FF2B5EF4-FFF2-40B4-BE49-F238E27FC236}">
                <a16:creationId xmlns:a16="http://schemas.microsoft.com/office/drawing/2014/main" id="{23125C11-BC29-3A3D-87F3-4F642D1CADF8}"/>
              </a:ext>
            </a:extLst>
          </p:cNvPr>
          <p:cNvPicPr>
            <a:picLocks noChangeAspect="1"/>
          </p:cNvPicPr>
          <p:nvPr/>
        </p:nvPicPr>
        <p:blipFill>
          <a:blip r:embed="rId3"/>
          <a:srcRect/>
          <a:stretch/>
        </p:blipFill>
        <p:spPr>
          <a:xfrm>
            <a:off x="3135625" y="1944098"/>
            <a:ext cx="5920749" cy="4658503"/>
          </a:xfrm>
          <a:prstGeom prst="rect">
            <a:avLst/>
          </a:prstGeom>
        </p:spPr>
      </p:pic>
    </p:spTree>
    <p:extLst>
      <p:ext uri="{BB962C8B-B14F-4D97-AF65-F5344CB8AC3E}">
        <p14:creationId xmlns:p14="http://schemas.microsoft.com/office/powerpoint/2010/main" val="86947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o Número do Diapositivo 2">
            <a:extLst>
              <a:ext uri="{FF2B5EF4-FFF2-40B4-BE49-F238E27FC236}">
                <a16:creationId xmlns:a16="http://schemas.microsoft.com/office/drawing/2014/main" id="{2F450F50-06C7-A463-CBF7-C29571E54155}"/>
              </a:ext>
            </a:extLst>
          </p:cNvPr>
          <p:cNvSpPr>
            <a:spLocks noGrp="1"/>
          </p:cNvSpPr>
          <p:nvPr>
            <p:ph type="sldNum" sz="quarter" idx="11"/>
          </p:nvPr>
        </p:nvSpPr>
        <p:spPr/>
        <p:txBody>
          <a:bodyPr/>
          <a:lstStyle/>
          <a:p>
            <a:pPr rtl="0"/>
            <a:fld id="{8C2E478F-E849-4A8C-AF1F-CBCC78A7CBFA}" type="slidenum">
              <a:rPr lang="pt-PT" noProof="0" smtClean="0"/>
              <a:t>9</a:t>
            </a:fld>
            <a:endParaRPr lang="pt-PT" noProof="0"/>
          </a:p>
        </p:txBody>
      </p:sp>
      <p:sp>
        <p:nvSpPr>
          <p:cNvPr id="8" name="Título 1">
            <a:extLst>
              <a:ext uri="{FF2B5EF4-FFF2-40B4-BE49-F238E27FC236}">
                <a16:creationId xmlns:a16="http://schemas.microsoft.com/office/drawing/2014/main" id="{433EE4A1-5185-0CB3-01B8-31C7F006D392}"/>
              </a:ext>
            </a:extLst>
          </p:cNvPr>
          <p:cNvSpPr txBox="1">
            <a:spLocks/>
          </p:cNvSpPr>
          <p:nvPr/>
        </p:nvSpPr>
        <p:spPr>
          <a:xfrm>
            <a:off x="594519" y="767791"/>
            <a:ext cx="11002962" cy="823913"/>
          </a:xfrm>
          <a:prstGeom prst="rect">
            <a:avLst/>
          </a:prstGeom>
        </p:spPr>
        <p:txBody>
          <a:bodyPr vert="horz" lIns="91440" tIns="45720" rIns="91440" bIns="45720" rtlCol="0" anchor="ctr">
            <a:noAutofit/>
          </a:bodyPr>
          <a:lstStyle>
            <a:lvl1pPr algn="ctr" defTabSz="914400" rtl="0" eaLnBrk="1" latinLnBrk="0" hangingPunct="1">
              <a:lnSpc>
                <a:spcPct val="100000"/>
              </a:lnSpc>
              <a:spcBef>
                <a:spcPct val="0"/>
              </a:spcBef>
              <a:buNone/>
              <a:defRPr sz="4800" kern="1200" cap="all" spc="300" baseline="0">
                <a:solidFill>
                  <a:schemeClr val="tx1"/>
                </a:solidFill>
                <a:latin typeface="+mj-lt"/>
                <a:ea typeface="+mj-ea"/>
                <a:cs typeface="+mj-cs"/>
              </a:defRPr>
            </a:lvl1pPr>
          </a:lstStyle>
          <a:p>
            <a:r>
              <a:rPr lang="pt-PT" noProof="1"/>
              <a:t>IMPLEMENTATION ii</a:t>
            </a:r>
          </a:p>
        </p:txBody>
      </p:sp>
      <p:sp>
        <p:nvSpPr>
          <p:cNvPr id="9" name="Retângulo 8">
            <a:extLst>
              <a:ext uri="{FF2B5EF4-FFF2-40B4-BE49-F238E27FC236}">
                <a16:creationId xmlns:a16="http://schemas.microsoft.com/office/drawing/2014/main" id="{883A8A01-8FBD-631E-7D74-F80FF649E49A}"/>
              </a:ext>
              <a:ext uri="{C183D7F6-B498-43B3-948B-1728B52AA6E4}">
                <adec:decorative xmlns:adec="http://schemas.microsoft.com/office/drawing/2017/decorative" val="1"/>
              </a:ext>
            </a:extLst>
          </p:cNvPr>
          <p:cNvSpPr/>
          <p:nvPr/>
        </p:nvSpPr>
        <p:spPr>
          <a:xfrm>
            <a:off x="594519" y="1584454"/>
            <a:ext cx="11002961" cy="13995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PT" sz="900" noProof="1"/>
              <a:t>Traffic monitoring and service replication process</a:t>
            </a:r>
          </a:p>
        </p:txBody>
      </p:sp>
      <p:sp>
        <p:nvSpPr>
          <p:cNvPr id="10" name="CaixaDeTexto 9">
            <a:extLst>
              <a:ext uri="{FF2B5EF4-FFF2-40B4-BE49-F238E27FC236}">
                <a16:creationId xmlns:a16="http://schemas.microsoft.com/office/drawing/2014/main" id="{86A6D125-AE07-B20E-9E3F-198807E5382A}"/>
              </a:ext>
            </a:extLst>
          </p:cNvPr>
          <p:cNvSpPr txBox="1"/>
          <p:nvPr/>
        </p:nvSpPr>
        <p:spPr>
          <a:xfrm>
            <a:off x="7853889" y="3775252"/>
            <a:ext cx="2151358" cy="369332"/>
          </a:xfrm>
          <a:prstGeom prst="rect">
            <a:avLst/>
          </a:prstGeom>
          <a:noFill/>
        </p:spPr>
        <p:txBody>
          <a:bodyPr wrap="none" rtlCol="0">
            <a:spAutoFit/>
          </a:bodyPr>
          <a:lstStyle/>
          <a:p>
            <a:r>
              <a:rPr lang="pt-PT" dirty="0" err="1"/>
              <a:t>Triggerbased</a:t>
            </a:r>
            <a:r>
              <a:rPr lang="pt-PT" dirty="0"/>
              <a:t> </a:t>
            </a:r>
            <a:r>
              <a:rPr lang="pt-PT" dirty="0" err="1"/>
              <a:t>Process</a:t>
            </a:r>
            <a:endParaRPr lang="pt-PT" dirty="0"/>
          </a:p>
        </p:txBody>
      </p:sp>
      <p:sp>
        <p:nvSpPr>
          <p:cNvPr id="14" name="CaixaDeTexto 13">
            <a:extLst>
              <a:ext uri="{FF2B5EF4-FFF2-40B4-BE49-F238E27FC236}">
                <a16:creationId xmlns:a16="http://schemas.microsoft.com/office/drawing/2014/main" id="{81626255-8571-F43A-A561-3534B92B5760}"/>
              </a:ext>
            </a:extLst>
          </p:cNvPr>
          <p:cNvSpPr txBox="1"/>
          <p:nvPr/>
        </p:nvSpPr>
        <p:spPr>
          <a:xfrm>
            <a:off x="7974562" y="1735059"/>
            <a:ext cx="1910010" cy="369332"/>
          </a:xfrm>
          <a:prstGeom prst="rect">
            <a:avLst/>
          </a:prstGeom>
          <a:noFill/>
        </p:spPr>
        <p:txBody>
          <a:bodyPr wrap="none" rtlCol="0">
            <a:spAutoFit/>
          </a:bodyPr>
          <a:lstStyle/>
          <a:p>
            <a:r>
              <a:rPr lang="pt-PT" dirty="0" err="1"/>
              <a:t>Rightaway</a:t>
            </a:r>
            <a:r>
              <a:rPr lang="pt-PT" dirty="0"/>
              <a:t> </a:t>
            </a:r>
            <a:r>
              <a:rPr lang="pt-PT" dirty="0" err="1"/>
              <a:t>Process</a:t>
            </a:r>
            <a:endParaRPr lang="pt-PT" dirty="0"/>
          </a:p>
        </p:txBody>
      </p:sp>
      <p:pic>
        <p:nvPicPr>
          <p:cNvPr id="4" name="Imagem 3">
            <a:extLst>
              <a:ext uri="{FF2B5EF4-FFF2-40B4-BE49-F238E27FC236}">
                <a16:creationId xmlns:a16="http://schemas.microsoft.com/office/drawing/2014/main" id="{F01F8F92-6716-FEDB-73D4-43DF092896FF}"/>
              </a:ext>
            </a:extLst>
          </p:cNvPr>
          <p:cNvPicPr>
            <a:picLocks noChangeAspect="1"/>
          </p:cNvPicPr>
          <p:nvPr/>
        </p:nvPicPr>
        <p:blipFill>
          <a:blip r:embed="rId3"/>
          <a:stretch>
            <a:fillRect/>
          </a:stretch>
        </p:blipFill>
        <p:spPr>
          <a:xfrm>
            <a:off x="5184151" y="2080568"/>
            <a:ext cx="6882639" cy="1694680"/>
          </a:xfrm>
          <a:prstGeom prst="rect">
            <a:avLst/>
          </a:prstGeom>
        </p:spPr>
      </p:pic>
      <p:pic>
        <p:nvPicPr>
          <p:cNvPr id="7" name="Imagem 6">
            <a:extLst>
              <a:ext uri="{FF2B5EF4-FFF2-40B4-BE49-F238E27FC236}">
                <a16:creationId xmlns:a16="http://schemas.microsoft.com/office/drawing/2014/main" id="{5FB02D0B-D1B3-2903-A28D-763962664853}"/>
              </a:ext>
            </a:extLst>
          </p:cNvPr>
          <p:cNvPicPr>
            <a:picLocks noChangeAspect="1"/>
          </p:cNvPicPr>
          <p:nvPr/>
        </p:nvPicPr>
        <p:blipFill>
          <a:blip r:embed="rId4"/>
          <a:stretch>
            <a:fillRect/>
          </a:stretch>
        </p:blipFill>
        <p:spPr>
          <a:xfrm>
            <a:off x="5184150" y="4091649"/>
            <a:ext cx="6882639" cy="2494058"/>
          </a:xfrm>
          <a:prstGeom prst="rect">
            <a:avLst/>
          </a:prstGeom>
        </p:spPr>
      </p:pic>
      <p:pic>
        <p:nvPicPr>
          <p:cNvPr id="12" name="Imagem 11">
            <a:extLst>
              <a:ext uri="{FF2B5EF4-FFF2-40B4-BE49-F238E27FC236}">
                <a16:creationId xmlns:a16="http://schemas.microsoft.com/office/drawing/2014/main" id="{73BB5152-3073-F387-F939-9BF61F075D54}"/>
              </a:ext>
            </a:extLst>
          </p:cNvPr>
          <p:cNvPicPr>
            <a:picLocks noChangeAspect="1"/>
          </p:cNvPicPr>
          <p:nvPr/>
        </p:nvPicPr>
        <p:blipFill>
          <a:blip r:embed="rId5"/>
          <a:stretch>
            <a:fillRect/>
          </a:stretch>
        </p:blipFill>
        <p:spPr>
          <a:xfrm>
            <a:off x="1102601" y="2258253"/>
            <a:ext cx="3028950" cy="4210050"/>
          </a:xfrm>
          <a:prstGeom prst="rect">
            <a:avLst/>
          </a:prstGeom>
        </p:spPr>
      </p:pic>
      <p:sp>
        <p:nvSpPr>
          <p:cNvPr id="15" name="CaixaDeTexto 14">
            <a:extLst>
              <a:ext uri="{FF2B5EF4-FFF2-40B4-BE49-F238E27FC236}">
                <a16:creationId xmlns:a16="http://schemas.microsoft.com/office/drawing/2014/main" id="{8C339F0F-F5AD-8740-F316-7B42F4A51F27}"/>
              </a:ext>
            </a:extLst>
          </p:cNvPr>
          <p:cNvSpPr txBox="1"/>
          <p:nvPr/>
        </p:nvSpPr>
        <p:spPr>
          <a:xfrm>
            <a:off x="1262677" y="1738956"/>
            <a:ext cx="2626296" cy="369332"/>
          </a:xfrm>
          <a:prstGeom prst="rect">
            <a:avLst/>
          </a:prstGeom>
          <a:noFill/>
        </p:spPr>
        <p:txBody>
          <a:bodyPr wrap="none" rtlCol="0">
            <a:spAutoFit/>
          </a:bodyPr>
          <a:lstStyle/>
          <a:p>
            <a:r>
              <a:rPr lang="pt-PT" dirty="0" err="1"/>
              <a:t>Traffic</a:t>
            </a:r>
            <a:r>
              <a:rPr lang="pt-PT" dirty="0"/>
              <a:t> </a:t>
            </a:r>
            <a:r>
              <a:rPr lang="pt-PT" dirty="0" err="1"/>
              <a:t>Monitoring</a:t>
            </a:r>
            <a:r>
              <a:rPr lang="pt-PT" dirty="0"/>
              <a:t> </a:t>
            </a:r>
            <a:r>
              <a:rPr lang="pt-PT" dirty="0" err="1"/>
              <a:t>Process</a:t>
            </a:r>
            <a:endParaRPr lang="pt-PT" dirty="0"/>
          </a:p>
        </p:txBody>
      </p:sp>
    </p:spTree>
    <p:extLst>
      <p:ext uri="{BB962C8B-B14F-4D97-AF65-F5344CB8AC3E}">
        <p14:creationId xmlns:p14="http://schemas.microsoft.com/office/powerpoint/2010/main" val="372131926"/>
      </p:ext>
    </p:extLst>
  </p:cSld>
  <p:clrMapOvr>
    <a:masterClrMapping/>
  </p:clrMapOvr>
</p:sld>
</file>

<file path=ppt/theme/theme1.xml><?xml version="1.0" encoding="utf-8"?>
<a:theme xmlns:a="http://schemas.openxmlformats.org/drawingml/2006/main" name="Tema do Offic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0139661_TF55661986_Win32" id="{8BC96D4D-B984-4098-9E74-867FD5571369}" vid="{7E9B6FBF-3698-4D3D-8188-35885E1D5A5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{D173F8D9-5739-446D-B017-9C4FC0116270}tf55661986_win32</Template>
  <TotalTime>2409</TotalTime>
  <Words>2859</Words>
  <Application>Microsoft Office PowerPoint</Application>
  <PresentationFormat>Ecrã Panorâmico</PresentationFormat>
  <Paragraphs>157</Paragraphs>
  <Slides>15</Slides>
  <Notes>15</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15</vt:i4>
      </vt:variant>
    </vt:vector>
  </HeadingPairs>
  <TitlesOfParts>
    <vt:vector size="20" baseType="lpstr">
      <vt:lpstr>Arial</vt:lpstr>
      <vt:lpstr>Calibri</vt:lpstr>
      <vt:lpstr>Calibri Light</vt:lpstr>
      <vt:lpstr>Wingdings</vt:lpstr>
      <vt:lpstr>Tema do Office</vt:lpstr>
      <vt:lpstr>Service Replication and Flow Monitoring on Next-Generation Software Defined Networks</vt:lpstr>
      <vt:lpstr>Agenda</vt:lpstr>
      <vt:lpstr>Introduction</vt:lpstr>
      <vt:lpstr>MOTIVATION</vt:lpstr>
      <vt:lpstr>State of the art</vt:lpstr>
      <vt:lpstr>Problem</vt:lpstr>
      <vt:lpstr>sOLUTION</vt:lpstr>
      <vt:lpstr>IMPLEMENTATION</vt:lpstr>
      <vt:lpstr>Apresentação do PowerPoint</vt:lpstr>
      <vt:lpstr>Evaluation set-up</vt:lpstr>
      <vt:lpstr>Results RA</vt:lpstr>
      <vt:lpstr>RESULTS tb</vt:lpstr>
      <vt:lpstr>Conclusions</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Replication and Flow Monitoring on Next-Generation Software Defined Networks</dc:title>
  <dc:creator>Rodrigo Santos</dc:creator>
  <cp:lastModifiedBy>Rodrigo Santos</cp:lastModifiedBy>
  <cp:revision>73</cp:revision>
  <dcterms:created xsi:type="dcterms:W3CDTF">2022-10-24T14:38:27Z</dcterms:created>
  <dcterms:modified xsi:type="dcterms:W3CDTF">2022-11-30T00:49:10Z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