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7"/>
  </p:notesMasterIdLst>
  <p:handoutMasterIdLst>
    <p:handoutMasterId r:id="rId88"/>
  </p:handoutMasterIdLst>
  <p:sldIdLst>
    <p:sldId id="257" r:id="rId2"/>
    <p:sldId id="263" r:id="rId3"/>
    <p:sldId id="266" r:id="rId4"/>
    <p:sldId id="278" r:id="rId5"/>
    <p:sldId id="284" r:id="rId6"/>
    <p:sldId id="290" r:id="rId7"/>
    <p:sldId id="291" r:id="rId8"/>
    <p:sldId id="292" r:id="rId9"/>
    <p:sldId id="293" r:id="rId10"/>
    <p:sldId id="295" r:id="rId11"/>
    <p:sldId id="296" r:id="rId12"/>
    <p:sldId id="297" r:id="rId13"/>
    <p:sldId id="299" r:id="rId14"/>
    <p:sldId id="301" r:id="rId15"/>
    <p:sldId id="302" r:id="rId16"/>
    <p:sldId id="298" r:id="rId17"/>
    <p:sldId id="304" r:id="rId18"/>
    <p:sldId id="305" r:id="rId19"/>
    <p:sldId id="314" r:id="rId20"/>
    <p:sldId id="315" r:id="rId21"/>
    <p:sldId id="316" r:id="rId22"/>
    <p:sldId id="317" r:id="rId23"/>
    <p:sldId id="319" r:id="rId24"/>
    <p:sldId id="321" r:id="rId25"/>
    <p:sldId id="322" r:id="rId26"/>
    <p:sldId id="320" r:id="rId27"/>
    <p:sldId id="323" r:id="rId28"/>
    <p:sldId id="280" r:id="rId29"/>
    <p:sldId id="327" r:id="rId30"/>
    <p:sldId id="326" r:id="rId31"/>
    <p:sldId id="325" r:id="rId32"/>
    <p:sldId id="329" r:id="rId33"/>
    <p:sldId id="279" r:id="rId34"/>
    <p:sldId id="328" r:id="rId35"/>
    <p:sldId id="330" r:id="rId36"/>
    <p:sldId id="332" r:id="rId37"/>
    <p:sldId id="333" r:id="rId38"/>
    <p:sldId id="334" r:id="rId39"/>
    <p:sldId id="335" r:id="rId40"/>
    <p:sldId id="337" r:id="rId41"/>
    <p:sldId id="336" r:id="rId42"/>
    <p:sldId id="338" r:id="rId43"/>
    <p:sldId id="339" r:id="rId44"/>
    <p:sldId id="283" r:id="rId45"/>
    <p:sldId id="343" r:id="rId46"/>
    <p:sldId id="341" r:id="rId47"/>
    <p:sldId id="344" r:id="rId48"/>
    <p:sldId id="342" r:id="rId49"/>
    <p:sldId id="331" r:id="rId50"/>
    <p:sldId id="345" r:id="rId51"/>
    <p:sldId id="340" r:id="rId52"/>
    <p:sldId id="348" r:id="rId53"/>
    <p:sldId id="349" r:id="rId54"/>
    <p:sldId id="347" r:id="rId55"/>
    <p:sldId id="346" r:id="rId56"/>
    <p:sldId id="354" r:id="rId57"/>
    <p:sldId id="350" r:id="rId58"/>
    <p:sldId id="353" r:id="rId59"/>
    <p:sldId id="352" r:id="rId60"/>
    <p:sldId id="282" r:id="rId61"/>
    <p:sldId id="351" r:id="rId62"/>
    <p:sldId id="357" r:id="rId63"/>
    <p:sldId id="356" r:id="rId64"/>
    <p:sldId id="355" r:id="rId65"/>
    <p:sldId id="358" r:id="rId66"/>
    <p:sldId id="359" r:id="rId67"/>
    <p:sldId id="360" r:id="rId68"/>
    <p:sldId id="281" r:id="rId69"/>
    <p:sldId id="361" r:id="rId70"/>
    <p:sldId id="362" r:id="rId71"/>
    <p:sldId id="363" r:id="rId72"/>
    <p:sldId id="364" r:id="rId73"/>
    <p:sldId id="365" r:id="rId74"/>
    <p:sldId id="366" r:id="rId75"/>
    <p:sldId id="367" r:id="rId76"/>
    <p:sldId id="373" r:id="rId77"/>
    <p:sldId id="372" r:id="rId78"/>
    <p:sldId id="371" r:id="rId79"/>
    <p:sldId id="370" r:id="rId80"/>
    <p:sldId id="369" r:id="rId81"/>
    <p:sldId id="368" r:id="rId82"/>
    <p:sldId id="376" r:id="rId83"/>
    <p:sldId id="375" r:id="rId84"/>
    <p:sldId id="374" r:id="rId85"/>
    <p:sldId id="378" r:id="rId86"/>
  </p:sldIdLst>
  <p:sldSz cx="12192000" cy="6858000"/>
  <p:notesSz cx="6858000" cy="9144000"/>
  <p:embeddedFontLst>
    <p:embeddedFont>
      <p:font typeface="Consolas" panose="020B0609020204030204" pitchFamily="49" charset="0"/>
      <p:regular r:id="rId89"/>
      <p:bold r:id="rId90"/>
      <p:italic r:id="rId91"/>
      <p:boldItalic r:id="rId92"/>
    </p:embeddedFont>
    <p:embeddedFont>
      <p:font typeface="Poppins" panose="00000500000000000000" pitchFamily="2" charset="0"/>
      <p:regular r:id="rId93"/>
      <p:bold r:id="rId94"/>
      <p:italic r:id="rId95"/>
      <p:boldItalic r:id="rId9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3" roundtripDataSignature="AMtx7miwFi/46MPUMgT4rNqkUi7KcdV8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Estilo Claro 3 - Ênfase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02" autoAdjust="0"/>
  </p:normalViewPr>
  <p:slideViewPr>
    <p:cSldViewPr snapToGrid="0">
      <p:cViewPr varScale="1">
        <p:scale>
          <a:sx n="51" d="100"/>
          <a:sy n="51" d="100"/>
        </p:scale>
        <p:origin x="14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23" Type="http://customschemas.google.com/relationships/presentationmetadata" Target="metadata"/><Relationship Id="rId128" Type="http://schemas.microsoft.com/office/2016/11/relationships/changesInfo" Target="changesInfos/changesInfo1.xml"/><Relationship Id="rId5" Type="http://schemas.openxmlformats.org/officeDocument/2006/relationships/slide" Target="slides/slide4.xml"/><Relationship Id="rId90" Type="http://schemas.openxmlformats.org/officeDocument/2006/relationships/font" Target="fonts/font2.fntdata"/><Relationship Id="rId95" Type="http://schemas.openxmlformats.org/officeDocument/2006/relationships/font" Target="fonts/font7.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font" Target="fonts/font3.fntdata"/><Relationship Id="rId96"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5.fntdata"/><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Otávio Ribeiro Costa" userId="c8966dfd56637276" providerId="LiveId" clId="{C011ED13-CC31-483A-93C7-5E252879DA11}"/>
    <pc:docChg chg="custSel addSld delSld modSld">
      <pc:chgData name="João Otávio Ribeiro Costa" userId="c8966dfd56637276" providerId="LiveId" clId="{C011ED13-CC31-483A-93C7-5E252879DA11}" dt="2023-10-08T17:02:10.192" v="124" actId="14100"/>
      <pc:docMkLst>
        <pc:docMk/>
      </pc:docMkLst>
      <pc:sldChg chg="add del setBg">
        <pc:chgData name="João Otávio Ribeiro Costa" userId="c8966dfd56637276" providerId="LiveId" clId="{C011ED13-CC31-483A-93C7-5E252879DA11}" dt="2023-10-08T17:01:49.287" v="110" actId="47"/>
        <pc:sldMkLst>
          <pc:docMk/>
          <pc:sldMk cId="3588427568" sldId="268"/>
        </pc:sldMkLst>
      </pc:sldChg>
      <pc:sldChg chg="modNotes">
        <pc:chgData name="João Otávio Ribeiro Costa" userId="c8966dfd56637276" providerId="LiveId" clId="{C011ED13-CC31-483A-93C7-5E252879DA11}" dt="2023-10-01T23:53:46.732" v="1" actId="368"/>
        <pc:sldMkLst>
          <pc:docMk/>
          <pc:sldMk cId="3491103432" sldId="284"/>
        </pc:sldMkLst>
      </pc:sldChg>
      <pc:sldChg chg="modNotes">
        <pc:chgData name="João Otávio Ribeiro Costa" userId="c8966dfd56637276" providerId="LiveId" clId="{C011ED13-CC31-483A-93C7-5E252879DA11}" dt="2023-10-01T23:53:46.735" v="3" actId="368"/>
        <pc:sldMkLst>
          <pc:docMk/>
          <pc:sldMk cId="3293231190" sldId="290"/>
        </pc:sldMkLst>
      </pc:sldChg>
      <pc:sldChg chg="modNotes">
        <pc:chgData name="João Otávio Ribeiro Costa" userId="c8966dfd56637276" providerId="LiveId" clId="{C011ED13-CC31-483A-93C7-5E252879DA11}" dt="2023-10-01T23:53:46.738" v="5" actId="368"/>
        <pc:sldMkLst>
          <pc:docMk/>
          <pc:sldMk cId="2647516210" sldId="291"/>
        </pc:sldMkLst>
      </pc:sldChg>
      <pc:sldChg chg="modNotes">
        <pc:chgData name="João Otávio Ribeiro Costa" userId="c8966dfd56637276" providerId="LiveId" clId="{C011ED13-CC31-483A-93C7-5E252879DA11}" dt="2023-10-01T23:53:46.742" v="7" actId="368"/>
        <pc:sldMkLst>
          <pc:docMk/>
          <pc:sldMk cId="2172092867" sldId="292"/>
        </pc:sldMkLst>
      </pc:sldChg>
      <pc:sldChg chg="modNotes">
        <pc:chgData name="João Otávio Ribeiro Costa" userId="c8966dfd56637276" providerId="LiveId" clId="{C011ED13-CC31-483A-93C7-5E252879DA11}" dt="2023-10-01T23:53:46.745" v="9" actId="368"/>
        <pc:sldMkLst>
          <pc:docMk/>
          <pc:sldMk cId="4150382625" sldId="293"/>
        </pc:sldMkLst>
      </pc:sldChg>
      <pc:sldChg chg="modNotes">
        <pc:chgData name="João Otávio Ribeiro Costa" userId="c8966dfd56637276" providerId="LiveId" clId="{C011ED13-CC31-483A-93C7-5E252879DA11}" dt="2023-10-01T23:53:46.748" v="11" actId="368"/>
        <pc:sldMkLst>
          <pc:docMk/>
          <pc:sldMk cId="1095220553" sldId="295"/>
        </pc:sldMkLst>
      </pc:sldChg>
      <pc:sldChg chg="modNotes">
        <pc:chgData name="João Otávio Ribeiro Costa" userId="c8966dfd56637276" providerId="LiveId" clId="{C011ED13-CC31-483A-93C7-5E252879DA11}" dt="2023-10-01T23:53:46.753" v="13" actId="368"/>
        <pc:sldMkLst>
          <pc:docMk/>
          <pc:sldMk cId="3302294436" sldId="297"/>
        </pc:sldMkLst>
      </pc:sldChg>
      <pc:sldChg chg="modNotes">
        <pc:chgData name="João Otávio Ribeiro Costa" userId="c8966dfd56637276" providerId="LiveId" clId="{C011ED13-CC31-483A-93C7-5E252879DA11}" dt="2023-10-01T23:53:46.766" v="21" actId="368"/>
        <pc:sldMkLst>
          <pc:docMk/>
          <pc:sldMk cId="3578312677" sldId="298"/>
        </pc:sldMkLst>
      </pc:sldChg>
      <pc:sldChg chg="modNotes">
        <pc:chgData name="João Otávio Ribeiro Costa" userId="c8966dfd56637276" providerId="LiveId" clId="{C011ED13-CC31-483A-93C7-5E252879DA11}" dt="2023-10-01T23:53:46.756" v="15" actId="368"/>
        <pc:sldMkLst>
          <pc:docMk/>
          <pc:sldMk cId="1058437448" sldId="299"/>
        </pc:sldMkLst>
      </pc:sldChg>
      <pc:sldChg chg="modNotes">
        <pc:chgData name="João Otávio Ribeiro Costa" userId="c8966dfd56637276" providerId="LiveId" clId="{C011ED13-CC31-483A-93C7-5E252879DA11}" dt="2023-10-01T23:53:46.759" v="17" actId="368"/>
        <pc:sldMkLst>
          <pc:docMk/>
          <pc:sldMk cId="2636197111" sldId="301"/>
        </pc:sldMkLst>
      </pc:sldChg>
      <pc:sldChg chg="modNotes">
        <pc:chgData name="João Otávio Ribeiro Costa" userId="c8966dfd56637276" providerId="LiveId" clId="{C011ED13-CC31-483A-93C7-5E252879DA11}" dt="2023-10-01T23:53:46.763" v="19" actId="368"/>
        <pc:sldMkLst>
          <pc:docMk/>
          <pc:sldMk cId="1637770994" sldId="302"/>
        </pc:sldMkLst>
      </pc:sldChg>
      <pc:sldChg chg="modNotes">
        <pc:chgData name="João Otávio Ribeiro Costa" userId="c8966dfd56637276" providerId="LiveId" clId="{C011ED13-CC31-483A-93C7-5E252879DA11}" dt="2023-10-01T23:53:46.768" v="23" actId="368"/>
        <pc:sldMkLst>
          <pc:docMk/>
          <pc:sldMk cId="560914491" sldId="304"/>
        </pc:sldMkLst>
      </pc:sldChg>
      <pc:sldChg chg="modNotes">
        <pc:chgData name="João Otávio Ribeiro Costa" userId="c8966dfd56637276" providerId="LiveId" clId="{C011ED13-CC31-483A-93C7-5E252879DA11}" dt="2023-10-01T23:53:46.772" v="25" actId="368"/>
        <pc:sldMkLst>
          <pc:docMk/>
          <pc:sldMk cId="2439616757" sldId="305"/>
        </pc:sldMkLst>
      </pc:sldChg>
      <pc:sldChg chg="modNotes">
        <pc:chgData name="João Otávio Ribeiro Costa" userId="c8966dfd56637276" providerId="LiveId" clId="{C011ED13-CC31-483A-93C7-5E252879DA11}" dt="2023-10-01T23:53:46.776" v="27" actId="368"/>
        <pc:sldMkLst>
          <pc:docMk/>
          <pc:sldMk cId="599635200" sldId="315"/>
        </pc:sldMkLst>
      </pc:sldChg>
      <pc:sldChg chg="modNotes">
        <pc:chgData name="João Otávio Ribeiro Costa" userId="c8966dfd56637276" providerId="LiveId" clId="{C011ED13-CC31-483A-93C7-5E252879DA11}" dt="2023-10-01T23:53:46.779" v="29" actId="368"/>
        <pc:sldMkLst>
          <pc:docMk/>
          <pc:sldMk cId="329498242" sldId="316"/>
        </pc:sldMkLst>
      </pc:sldChg>
      <pc:sldChg chg="modNotes">
        <pc:chgData name="João Otávio Ribeiro Costa" userId="c8966dfd56637276" providerId="LiveId" clId="{C011ED13-CC31-483A-93C7-5E252879DA11}" dt="2023-10-01T23:53:46.782" v="31" actId="368"/>
        <pc:sldMkLst>
          <pc:docMk/>
          <pc:sldMk cId="1230808011" sldId="317"/>
        </pc:sldMkLst>
      </pc:sldChg>
      <pc:sldChg chg="modNotes">
        <pc:chgData name="João Otávio Ribeiro Costa" userId="c8966dfd56637276" providerId="LiveId" clId="{C011ED13-CC31-483A-93C7-5E252879DA11}" dt="2023-10-01T23:53:46.785" v="33" actId="368"/>
        <pc:sldMkLst>
          <pc:docMk/>
          <pc:sldMk cId="3489090921" sldId="319"/>
        </pc:sldMkLst>
      </pc:sldChg>
      <pc:sldChg chg="modNotes">
        <pc:chgData name="João Otávio Ribeiro Costa" userId="c8966dfd56637276" providerId="LiveId" clId="{C011ED13-CC31-483A-93C7-5E252879DA11}" dt="2023-10-01T23:53:46.795" v="39" actId="368"/>
        <pc:sldMkLst>
          <pc:docMk/>
          <pc:sldMk cId="3871995023" sldId="320"/>
        </pc:sldMkLst>
      </pc:sldChg>
      <pc:sldChg chg="modNotes">
        <pc:chgData name="João Otávio Ribeiro Costa" userId="c8966dfd56637276" providerId="LiveId" clId="{C011ED13-CC31-483A-93C7-5E252879DA11}" dt="2023-10-01T23:53:46.789" v="35" actId="368"/>
        <pc:sldMkLst>
          <pc:docMk/>
          <pc:sldMk cId="959974839" sldId="321"/>
        </pc:sldMkLst>
      </pc:sldChg>
      <pc:sldChg chg="modNotes">
        <pc:chgData name="João Otávio Ribeiro Costa" userId="c8966dfd56637276" providerId="LiveId" clId="{C011ED13-CC31-483A-93C7-5E252879DA11}" dt="2023-10-01T23:53:46.792" v="37" actId="368"/>
        <pc:sldMkLst>
          <pc:docMk/>
          <pc:sldMk cId="942039003" sldId="322"/>
        </pc:sldMkLst>
      </pc:sldChg>
      <pc:sldChg chg="modNotes">
        <pc:chgData name="João Otávio Ribeiro Costa" userId="c8966dfd56637276" providerId="LiveId" clId="{C011ED13-CC31-483A-93C7-5E252879DA11}" dt="2023-10-01T23:53:46.799" v="41" actId="368"/>
        <pc:sldMkLst>
          <pc:docMk/>
          <pc:sldMk cId="2491850111" sldId="323"/>
        </pc:sldMkLst>
      </pc:sldChg>
      <pc:sldChg chg="modNotes">
        <pc:chgData name="João Otávio Ribeiro Costa" userId="c8966dfd56637276" providerId="LiveId" clId="{C011ED13-CC31-483A-93C7-5E252879DA11}" dt="2023-10-01T23:53:46.809" v="47" actId="368"/>
        <pc:sldMkLst>
          <pc:docMk/>
          <pc:sldMk cId="2287723210" sldId="325"/>
        </pc:sldMkLst>
      </pc:sldChg>
      <pc:sldChg chg="modNotes">
        <pc:chgData name="João Otávio Ribeiro Costa" userId="c8966dfd56637276" providerId="LiveId" clId="{C011ED13-CC31-483A-93C7-5E252879DA11}" dt="2023-10-01T23:53:46.806" v="45" actId="368"/>
        <pc:sldMkLst>
          <pc:docMk/>
          <pc:sldMk cId="2804147427" sldId="326"/>
        </pc:sldMkLst>
      </pc:sldChg>
      <pc:sldChg chg="modNotes">
        <pc:chgData name="João Otávio Ribeiro Costa" userId="c8966dfd56637276" providerId="LiveId" clId="{C011ED13-CC31-483A-93C7-5E252879DA11}" dt="2023-10-01T23:53:46.803" v="43" actId="368"/>
        <pc:sldMkLst>
          <pc:docMk/>
          <pc:sldMk cId="1663377086" sldId="327"/>
        </pc:sldMkLst>
      </pc:sldChg>
      <pc:sldChg chg="modNotes">
        <pc:chgData name="João Otávio Ribeiro Costa" userId="c8966dfd56637276" providerId="LiveId" clId="{C011ED13-CC31-483A-93C7-5E252879DA11}" dt="2023-10-01T23:53:46.818" v="51" actId="368"/>
        <pc:sldMkLst>
          <pc:docMk/>
          <pc:sldMk cId="3990616803" sldId="328"/>
        </pc:sldMkLst>
      </pc:sldChg>
      <pc:sldChg chg="modNotes">
        <pc:chgData name="João Otávio Ribeiro Costa" userId="c8966dfd56637276" providerId="LiveId" clId="{C011ED13-CC31-483A-93C7-5E252879DA11}" dt="2023-10-01T23:53:46.812" v="49" actId="368"/>
        <pc:sldMkLst>
          <pc:docMk/>
          <pc:sldMk cId="294763335" sldId="329"/>
        </pc:sldMkLst>
      </pc:sldChg>
      <pc:sldChg chg="modNotes">
        <pc:chgData name="João Otávio Ribeiro Costa" userId="c8966dfd56637276" providerId="LiveId" clId="{C011ED13-CC31-483A-93C7-5E252879DA11}" dt="2023-10-01T23:53:46.821" v="53" actId="368"/>
        <pc:sldMkLst>
          <pc:docMk/>
          <pc:sldMk cId="2861412762" sldId="330"/>
        </pc:sldMkLst>
      </pc:sldChg>
      <pc:sldChg chg="modNotes">
        <pc:chgData name="João Otávio Ribeiro Costa" userId="c8966dfd56637276" providerId="LiveId" clId="{C011ED13-CC31-483A-93C7-5E252879DA11}" dt="2023-10-01T23:53:46.824" v="55" actId="368"/>
        <pc:sldMkLst>
          <pc:docMk/>
          <pc:sldMk cId="1909971956" sldId="332"/>
        </pc:sldMkLst>
      </pc:sldChg>
      <pc:sldChg chg="modNotes">
        <pc:chgData name="João Otávio Ribeiro Costa" userId="c8966dfd56637276" providerId="LiveId" clId="{C011ED13-CC31-483A-93C7-5E252879DA11}" dt="2023-10-01T23:53:46.828" v="57" actId="368"/>
        <pc:sldMkLst>
          <pc:docMk/>
          <pc:sldMk cId="2902994333" sldId="333"/>
        </pc:sldMkLst>
      </pc:sldChg>
      <pc:sldChg chg="modNotes">
        <pc:chgData name="João Otávio Ribeiro Costa" userId="c8966dfd56637276" providerId="LiveId" clId="{C011ED13-CC31-483A-93C7-5E252879DA11}" dt="2023-10-01T23:53:46.832" v="59" actId="368"/>
        <pc:sldMkLst>
          <pc:docMk/>
          <pc:sldMk cId="2135902040" sldId="334"/>
        </pc:sldMkLst>
      </pc:sldChg>
      <pc:sldChg chg="modNotes">
        <pc:chgData name="João Otávio Ribeiro Costa" userId="c8966dfd56637276" providerId="LiveId" clId="{C011ED13-CC31-483A-93C7-5E252879DA11}" dt="2023-10-01T23:53:46.835" v="61" actId="368"/>
        <pc:sldMkLst>
          <pc:docMk/>
          <pc:sldMk cId="3416158719" sldId="335"/>
        </pc:sldMkLst>
      </pc:sldChg>
      <pc:sldChg chg="modNotes">
        <pc:chgData name="João Otávio Ribeiro Costa" userId="c8966dfd56637276" providerId="LiveId" clId="{C011ED13-CC31-483A-93C7-5E252879DA11}" dt="2023-10-01T23:53:46.842" v="65" actId="368"/>
        <pc:sldMkLst>
          <pc:docMk/>
          <pc:sldMk cId="2329769994" sldId="336"/>
        </pc:sldMkLst>
      </pc:sldChg>
      <pc:sldChg chg="modNotes">
        <pc:chgData name="João Otávio Ribeiro Costa" userId="c8966dfd56637276" providerId="LiveId" clId="{C011ED13-CC31-483A-93C7-5E252879DA11}" dt="2023-10-01T23:53:46.838" v="63" actId="368"/>
        <pc:sldMkLst>
          <pc:docMk/>
          <pc:sldMk cId="1084684313" sldId="337"/>
        </pc:sldMkLst>
      </pc:sldChg>
      <pc:sldChg chg="modNotes">
        <pc:chgData name="João Otávio Ribeiro Costa" userId="c8966dfd56637276" providerId="LiveId" clId="{C011ED13-CC31-483A-93C7-5E252879DA11}" dt="2023-10-01T23:53:46.845" v="67" actId="368"/>
        <pc:sldMkLst>
          <pc:docMk/>
          <pc:sldMk cId="3362206242" sldId="338"/>
        </pc:sldMkLst>
      </pc:sldChg>
      <pc:sldChg chg="modNotes">
        <pc:chgData name="João Otávio Ribeiro Costa" userId="c8966dfd56637276" providerId="LiveId" clId="{C011ED13-CC31-483A-93C7-5E252879DA11}" dt="2023-10-01T23:53:46.848" v="69" actId="368"/>
        <pc:sldMkLst>
          <pc:docMk/>
          <pc:sldMk cId="3098607683" sldId="339"/>
        </pc:sldMkLst>
      </pc:sldChg>
      <pc:sldChg chg="modNotes">
        <pc:chgData name="João Otávio Ribeiro Costa" userId="c8966dfd56637276" providerId="LiveId" clId="{C011ED13-CC31-483A-93C7-5E252879DA11}" dt="2023-10-01T23:53:46.856" v="73" actId="368"/>
        <pc:sldMkLst>
          <pc:docMk/>
          <pc:sldMk cId="2395700301" sldId="341"/>
        </pc:sldMkLst>
      </pc:sldChg>
      <pc:sldChg chg="modNotes">
        <pc:chgData name="João Otávio Ribeiro Costa" userId="c8966dfd56637276" providerId="LiveId" clId="{C011ED13-CC31-483A-93C7-5E252879DA11}" dt="2023-10-01T23:53:46.863" v="77" actId="368"/>
        <pc:sldMkLst>
          <pc:docMk/>
          <pc:sldMk cId="4267322869" sldId="342"/>
        </pc:sldMkLst>
      </pc:sldChg>
      <pc:sldChg chg="modNotes">
        <pc:chgData name="João Otávio Ribeiro Costa" userId="c8966dfd56637276" providerId="LiveId" clId="{C011ED13-CC31-483A-93C7-5E252879DA11}" dt="2023-10-01T23:53:46.853" v="71" actId="368"/>
        <pc:sldMkLst>
          <pc:docMk/>
          <pc:sldMk cId="3627074362" sldId="343"/>
        </pc:sldMkLst>
      </pc:sldChg>
      <pc:sldChg chg="modNotes">
        <pc:chgData name="João Otávio Ribeiro Costa" userId="c8966dfd56637276" providerId="LiveId" clId="{C011ED13-CC31-483A-93C7-5E252879DA11}" dt="2023-10-01T23:53:46.860" v="75" actId="368"/>
        <pc:sldMkLst>
          <pc:docMk/>
          <pc:sldMk cId="2665450472" sldId="344"/>
        </pc:sldMkLst>
      </pc:sldChg>
      <pc:sldChg chg="modNotes">
        <pc:chgData name="João Otávio Ribeiro Costa" userId="c8966dfd56637276" providerId="LiveId" clId="{C011ED13-CC31-483A-93C7-5E252879DA11}" dt="2023-10-01T23:53:46.877" v="81" actId="368"/>
        <pc:sldMkLst>
          <pc:docMk/>
          <pc:sldMk cId="2495987847" sldId="346"/>
        </pc:sldMkLst>
      </pc:sldChg>
      <pc:sldChg chg="modNotes">
        <pc:chgData name="João Otávio Ribeiro Costa" userId="c8966dfd56637276" providerId="LiveId" clId="{C011ED13-CC31-483A-93C7-5E252879DA11}" dt="2023-10-01T23:53:46.871" v="79" actId="368"/>
        <pc:sldMkLst>
          <pc:docMk/>
          <pc:sldMk cId="3138202652" sldId="348"/>
        </pc:sldMkLst>
      </pc:sldChg>
      <pc:sldChg chg="modNotes">
        <pc:chgData name="João Otávio Ribeiro Costa" userId="c8966dfd56637276" providerId="LiveId" clId="{C011ED13-CC31-483A-93C7-5E252879DA11}" dt="2023-10-01T23:53:46.883" v="85" actId="368"/>
        <pc:sldMkLst>
          <pc:docMk/>
          <pc:sldMk cId="485806392" sldId="350"/>
        </pc:sldMkLst>
      </pc:sldChg>
      <pc:sldChg chg="modNotes">
        <pc:chgData name="João Otávio Ribeiro Costa" userId="c8966dfd56637276" providerId="LiveId" clId="{C011ED13-CC31-483A-93C7-5E252879DA11}" dt="2023-10-01T23:53:46.892" v="87" actId="368"/>
        <pc:sldMkLst>
          <pc:docMk/>
          <pc:sldMk cId="1969955730" sldId="351"/>
        </pc:sldMkLst>
      </pc:sldChg>
      <pc:sldChg chg="modNotes">
        <pc:chgData name="João Otávio Ribeiro Costa" userId="c8966dfd56637276" providerId="LiveId" clId="{C011ED13-CC31-483A-93C7-5E252879DA11}" dt="2023-10-01T23:53:46.880" v="83" actId="368"/>
        <pc:sldMkLst>
          <pc:docMk/>
          <pc:sldMk cId="3192860316" sldId="354"/>
        </pc:sldMkLst>
      </pc:sldChg>
      <pc:sldChg chg="modNotes">
        <pc:chgData name="João Otávio Ribeiro Costa" userId="c8966dfd56637276" providerId="LiveId" clId="{C011ED13-CC31-483A-93C7-5E252879DA11}" dt="2023-10-01T23:53:46.900" v="89" actId="368"/>
        <pc:sldMkLst>
          <pc:docMk/>
          <pc:sldMk cId="3270964157" sldId="358"/>
        </pc:sldMkLst>
      </pc:sldChg>
      <pc:sldChg chg="modNotes">
        <pc:chgData name="João Otávio Ribeiro Costa" userId="c8966dfd56637276" providerId="LiveId" clId="{C011ED13-CC31-483A-93C7-5E252879DA11}" dt="2023-10-01T23:53:46.911" v="91" actId="368"/>
        <pc:sldMkLst>
          <pc:docMk/>
          <pc:sldMk cId="150763923" sldId="363"/>
        </pc:sldMkLst>
      </pc:sldChg>
      <pc:sldChg chg="modNotes">
        <pc:chgData name="João Otávio Ribeiro Costa" userId="c8966dfd56637276" providerId="LiveId" clId="{C011ED13-CC31-483A-93C7-5E252879DA11}" dt="2023-10-01T23:53:46.914" v="93" actId="368"/>
        <pc:sldMkLst>
          <pc:docMk/>
          <pc:sldMk cId="3841324212" sldId="364"/>
        </pc:sldMkLst>
      </pc:sldChg>
      <pc:sldChg chg="modNotes">
        <pc:chgData name="João Otávio Ribeiro Costa" userId="c8966dfd56637276" providerId="LiveId" clId="{C011ED13-CC31-483A-93C7-5E252879DA11}" dt="2023-10-01T23:53:46.918" v="95" actId="368"/>
        <pc:sldMkLst>
          <pc:docMk/>
          <pc:sldMk cId="2591893219" sldId="365"/>
        </pc:sldMkLst>
      </pc:sldChg>
      <pc:sldChg chg="modNotes">
        <pc:chgData name="João Otávio Ribeiro Costa" userId="c8966dfd56637276" providerId="LiveId" clId="{C011ED13-CC31-483A-93C7-5E252879DA11}" dt="2023-10-01T23:53:46.933" v="101" actId="368"/>
        <pc:sldMkLst>
          <pc:docMk/>
          <pc:sldMk cId="3492290959" sldId="370"/>
        </pc:sldMkLst>
      </pc:sldChg>
      <pc:sldChg chg="modNotes">
        <pc:chgData name="João Otávio Ribeiro Costa" userId="c8966dfd56637276" providerId="LiveId" clId="{C011ED13-CC31-483A-93C7-5E252879DA11}" dt="2023-10-01T23:53:46.930" v="99" actId="368"/>
        <pc:sldMkLst>
          <pc:docMk/>
          <pc:sldMk cId="1276078158" sldId="371"/>
        </pc:sldMkLst>
      </pc:sldChg>
      <pc:sldChg chg="modNotes">
        <pc:chgData name="João Otávio Ribeiro Costa" userId="c8966dfd56637276" providerId="LiveId" clId="{C011ED13-CC31-483A-93C7-5E252879DA11}" dt="2023-10-01T23:53:46.927" v="97" actId="368"/>
        <pc:sldMkLst>
          <pc:docMk/>
          <pc:sldMk cId="191877972" sldId="372"/>
        </pc:sldMkLst>
      </pc:sldChg>
      <pc:sldChg chg="modNotes">
        <pc:chgData name="João Otávio Ribeiro Costa" userId="c8966dfd56637276" providerId="LiveId" clId="{C011ED13-CC31-483A-93C7-5E252879DA11}" dt="2023-10-01T23:53:46.946" v="107" actId="368"/>
        <pc:sldMkLst>
          <pc:docMk/>
          <pc:sldMk cId="2036057225" sldId="374"/>
        </pc:sldMkLst>
      </pc:sldChg>
      <pc:sldChg chg="modNotes">
        <pc:chgData name="João Otávio Ribeiro Costa" userId="c8966dfd56637276" providerId="LiveId" clId="{C011ED13-CC31-483A-93C7-5E252879DA11}" dt="2023-10-01T23:53:46.943" v="105" actId="368"/>
        <pc:sldMkLst>
          <pc:docMk/>
          <pc:sldMk cId="3437661922" sldId="375"/>
        </pc:sldMkLst>
      </pc:sldChg>
      <pc:sldChg chg="modNotes">
        <pc:chgData name="João Otávio Ribeiro Costa" userId="c8966dfd56637276" providerId="LiveId" clId="{C011ED13-CC31-483A-93C7-5E252879DA11}" dt="2023-10-01T23:53:46.940" v="103" actId="368"/>
        <pc:sldMkLst>
          <pc:docMk/>
          <pc:sldMk cId="1071153862" sldId="376"/>
        </pc:sldMkLst>
      </pc:sldChg>
      <pc:sldChg chg="add del setBg">
        <pc:chgData name="João Otávio Ribeiro Costa" userId="c8966dfd56637276" providerId="LiveId" clId="{C011ED13-CC31-483A-93C7-5E252879DA11}" dt="2023-10-08T17:01:49.287" v="110" actId="47"/>
        <pc:sldMkLst>
          <pc:docMk/>
          <pc:sldMk cId="2184451531" sldId="377"/>
        </pc:sldMkLst>
      </pc:sldChg>
      <pc:sldChg chg="modSp mod">
        <pc:chgData name="João Otávio Ribeiro Costa" userId="c8966dfd56637276" providerId="LiveId" clId="{C011ED13-CC31-483A-93C7-5E252879DA11}" dt="2023-10-08T17:02:10.192" v="124" actId="14100"/>
        <pc:sldMkLst>
          <pc:docMk/>
          <pc:sldMk cId="486426574" sldId="378"/>
        </pc:sldMkLst>
      </pc:sldChg>
    </pc:docChg>
  </pc:docChgLst>
  <pc:docChgLst>
    <pc:chgData name="João Otávio Ribeiro Costa" userId="c8966dfd56637276" providerId="LiveId" clId="{E511C02B-C000-456C-BD56-3FD8357D6642}"/>
    <pc:docChg chg="undo redo custSel addSld delSld modSld sldOrd">
      <pc:chgData name="João Otávio Ribeiro Costa" userId="c8966dfd56637276" providerId="LiveId" clId="{E511C02B-C000-456C-BD56-3FD8357D6642}" dt="2023-10-01T23:35:03.857" v="26437" actId="2696"/>
      <pc:docMkLst>
        <pc:docMk/>
      </pc:docMkLst>
      <pc:sldChg chg="del">
        <pc:chgData name="João Otávio Ribeiro Costa" userId="c8966dfd56637276" providerId="LiveId" clId="{E511C02B-C000-456C-BD56-3FD8357D6642}" dt="2023-10-01T23:23:55.348" v="26371" actId="2696"/>
        <pc:sldMkLst>
          <pc:docMk/>
          <pc:sldMk cId="0" sldId="258"/>
        </pc:sldMkLst>
      </pc:sldChg>
      <pc:sldChg chg="del">
        <pc:chgData name="João Otávio Ribeiro Costa" userId="c8966dfd56637276" providerId="LiveId" clId="{E511C02B-C000-456C-BD56-3FD8357D6642}" dt="2023-10-01T23:23:55.348" v="26371" actId="2696"/>
        <pc:sldMkLst>
          <pc:docMk/>
          <pc:sldMk cId="0" sldId="259"/>
        </pc:sldMkLst>
      </pc:sldChg>
      <pc:sldChg chg="del">
        <pc:chgData name="João Otávio Ribeiro Costa" userId="c8966dfd56637276" providerId="LiveId" clId="{E511C02B-C000-456C-BD56-3FD8357D6642}" dt="2023-10-01T23:23:55.348" v="26371" actId="2696"/>
        <pc:sldMkLst>
          <pc:docMk/>
          <pc:sldMk cId="0" sldId="260"/>
        </pc:sldMkLst>
      </pc:sldChg>
      <pc:sldChg chg="del">
        <pc:chgData name="João Otávio Ribeiro Costa" userId="c8966dfd56637276" providerId="LiveId" clId="{E511C02B-C000-456C-BD56-3FD8357D6642}" dt="2023-10-01T23:23:55.348" v="26371" actId="2696"/>
        <pc:sldMkLst>
          <pc:docMk/>
          <pc:sldMk cId="3579906008" sldId="261"/>
        </pc:sldMkLst>
      </pc:sldChg>
      <pc:sldChg chg="del">
        <pc:chgData name="João Otávio Ribeiro Costa" userId="c8966dfd56637276" providerId="LiveId" clId="{E511C02B-C000-456C-BD56-3FD8357D6642}" dt="2023-10-01T23:23:55.348" v="26371" actId="2696"/>
        <pc:sldMkLst>
          <pc:docMk/>
          <pc:sldMk cId="3386377238" sldId="262"/>
        </pc:sldMkLst>
      </pc:sldChg>
      <pc:sldChg chg="addSp delSp modSp mod modClrScheme chgLayout">
        <pc:chgData name="João Otávio Ribeiro Costa" userId="c8966dfd56637276" providerId="LiveId" clId="{E511C02B-C000-456C-BD56-3FD8357D6642}" dt="2023-09-09T01:23:45.124" v="710" actId="790"/>
        <pc:sldMkLst>
          <pc:docMk/>
          <pc:sldMk cId="387292758" sldId="263"/>
        </pc:sldMkLst>
      </pc:sldChg>
      <pc:sldChg chg="del">
        <pc:chgData name="João Otávio Ribeiro Costa" userId="c8966dfd56637276" providerId="LiveId" clId="{E511C02B-C000-456C-BD56-3FD8357D6642}" dt="2023-10-01T23:23:55.348" v="26371" actId="2696"/>
        <pc:sldMkLst>
          <pc:docMk/>
          <pc:sldMk cId="4047890237" sldId="264"/>
        </pc:sldMkLst>
      </pc:sldChg>
      <pc:sldChg chg="del">
        <pc:chgData name="João Otávio Ribeiro Costa" userId="c8966dfd56637276" providerId="LiveId" clId="{E511C02B-C000-456C-BD56-3FD8357D6642}" dt="2023-10-01T23:23:55.348" v="26371" actId="2696"/>
        <pc:sldMkLst>
          <pc:docMk/>
          <pc:sldMk cId="2012902654" sldId="265"/>
        </pc:sldMkLst>
      </pc:sldChg>
      <pc:sldChg chg="addSp delSp modSp mod setBg modClrScheme chgLayout">
        <pc:chgData name="João Otávio Ribeiro Costa" userId="c8966dfd56637276" providerId="LiveId" clId="{E511C02B-C000-456C-BD56-3FD8357D6642}" dt="2023-09-09T17:16:14.089" v="1403" actId="20577"/>
        <pc:sldMkLst>
          <pc:docMk/>
          <pc:sldMk cId="2362029438" sldId="266"/>
        </pc:sldMkLst>
      </pc:sldChg>
      <pc:sldChg chg="del">
        <pc:chgData name="João Otávio Ribeiro Costa" userId="c8966dfd56637276" providerId="LiveId" clId="{E511C02B-C000-456C-BD56-3FD8357D6642}" dt="2023-10-01T23:23:55.348" v="26371" actId="2696"/>
        <pc:sldMkLst>
          <pc:docMk/>
          <pc:sldMk cId="346685716" sldId="267"/>
        </pc:sldMkLst>
      </pc:sldChg>
      <pc:sldChg chg="del">
        <pc:chgData name="João Otávio Ribeiro Costa" userId="c8966dfd56637276" providerId="LiveId" clId="{E511C02B-C000-456C-BD56-3FD8357D6642}" dt="2023-10-01T23:23:55.348" v="26371" actId="2696"/>
        <pc:sldMkLst>
          <pc:docMk/>
          <pc:sldMk cId="3588427568" sldId="268"/>
        </pc:sldMkLst>
      </pc:sldChg>
      <pc:sldChg chg="del ord">
        <pc:chgData name="João Otávio Ribeiro Costa" userId="c8966dfd56637276" providerId="LiveId" clId="{E511C02B-C000-456C-BD56-3FD8357D6642}" dt="2023-10-01T23:23:55.348" v="26371" actId="2696"/>
        <pc:sldMkLst>
          <pc:docMk/>
          <pc:sldMk cId="3484570166" sldId="269"/>
        </pc:sldMkLst>
      </pc:sldChg>
      <pc:sldChg chg="del">
        <pc:chgData name="João Otávio Ribeiro Costa" userId="c8966dfd56637276" providerId="LiveId" clId="{E511C02B-C000-456C-BD56-3FD8357D6642}" dt="2023-10-01T23:23:55.348" v="26371" actId="2696"/>
        <pc:sldMkLst>
          <pc:docMk/>
          <pc:sldMk cId="3247169556" sldId="270"/>
        </pc:sldMkLst>
      </pc:sldChg>
      <pc:sldChg chg="addSp delSp modSp del mod setBg">
        <pc:chgData name="João Otávio Ribeiro Costa" userId="c8966dfd56637276" providerId="LiveId" clId="{E511C02B-C000-456C-BD56-3FD8357D6642}" dt="2023-10-01T23:23:55.348" v="26371" actId="2696"/>
        <pc:sldMkLst>
          <pc:docMk/>
          <pc:sldMk cId="2897723728" sldId="271"/>
        </pc:sldMkLst>
      </pc:sldChg>
      <pc:sldChg chg="del">
        <pc:chgData name="João Otávio Ribeiro Costa" userId="c8966dfd56637276" providerId="LiveId" clId="{E511C02B-C000-456C-BD56-3FD8357D6642}" dt="2023-10-01T23:23:55.348" v="26371" actId="2696"/>
        <pc:sldMkLst>
          <pc:docMk/>
          <pc:sldMk cId="444599766" sldId="272"/>
        </pc:sldMkLst>
      </pc:sldChg>
      <pc:sldChg chg="del">
        <pc:chgData name="João Otávio Ribeiro Costa" userId="c8966dfd56637276" providerId="LiveId" clId="{E511C02B-C000-456C-BD56-3FD8357D6642}" dt="2023-10-01T23:23:55.348" v="26371" actId="2696"/>
        <pc:sldMkLst>
          <pc:docMk/>
          <pc:sldMk cId="1424682339" sldId="273"/>
        </pc:sldMkLst>
      </pc:sldChg>
      <pc:sldChg chg="del">
        <pc:chgData name="João Otávio Ribeiro Costa" userId="c8966dfd56637276" providerId="LiveId" clId="{E511C02B-C000-456C-BD56-3FD8357D6642}" dt="2023-10-01T23:23:55.348" v="26371" actId="2696"/>
        <pc:sldMkLst>
          <pc:docMk/>
          <pc:sldMk cId="507312985" sldId="274"/>
        </pc:sldMkLst>
      </pc:sldChg>
      <pc:sldChg chg="add del setBg">
        <pc:chgData name="João Otávio Ribeiro Costa" userId="c8966dfd56637276" providerId="LiveId" clId="{E511C02B-C000-456C-BD56-3FD8357D6642}" dt="2023-09-08T21:52:33.879" v="275"/>
        <pc:sldMkLst>
          <pc:docMk/>
          <pc:sldMk cId="234603723" sldId="275"/>
        </pc:sldMkLst>
      </pc:sldChg>
      <pc:sldChg chg="addSp delSp modSp add del mod setBg">
        <pc:chgData name="João Otávio Ribeiro Costa" userId="c8966dfd56637276" providerId="LiveId" clId="{E511C02B-C000-456C-BD56-3FD8357D6642}" dt="2023-09-08T21:55:27.646" v="359" actId="47"/>
        <pc:sldMkLst>
          <pc:docMk/>
          <pc:sldMk cId="4153284851" sldId="275"/>
        </pc:sldMkLst>
      </pc:sldChg>
      <pc:sldChg chg="addSp delSp modSp add del mod modClrScheme chgLayout">
        <pc:chgData name="João Otávio Ribeiro Costa" userId="c8966dfd56637276" providerId="LiveId" clId="{E511C02B-C000-456C-BD56-3FD8357D6642}" dt="2023-09-08T22:05:28.257" v="574" actId="2696"/>
        <pc:sldMkLst>
          <pc:docMk/>
          <pc:sldMk cId="91552626" sldId="276"/>
        </pc:sldMkLst>
      </pc:sldChg>
      <pc:sldChg chg="add del setBg">
        <pc:chgData name="João Otávio Ribeiro Costa" userId="c8966dfd56637276" providerId="LiveId" clId="{E511C02B-C000-456C-BD56-3FD8357D6642}" dt="2023-09-08T21:52:33.443" v="274"/>
        <pc:sldMkLst>
          <pc:docMk/>
          <pc:sldMk cId="3514095070" sldId="276"/>
        </pc:sldMkLst>
      </pc:sldChg>
      <pc:sldChg chg="add del">
        <pc:chgData name="João Otávio Ribeiro Costa" userId="c8966dfd56637276" providerId="LiveId" clId="{E511C02B-C000-456C-BD56-3FD8357D6642}" dt="2023-09-08T22:05:31.356" v="575" actId="2696"/>
        <pc:sldMkLst>
          <pc:docMk/>
          <pc:sldMk cId="761500946" sldId="277"/>
        </pc:sldMkLst>
      </pc:sldChg>
      <pc:sldChg chg="add del">
        <pc:chgData name="João Otávio Ribeiro Costa" userId="c8966dfd56637276" providerId="LiveId" clId="{E511C02B-C000-456C-BD56-3FD8357D6642}" dt="2023-09-08T21:52:33.092" v="273" actId="2890"/>
        <pc:sldMkLst>
          <pc:docMk/>
          <pc:sldMk cId="1106257883" sldId="277"/>
        </pc:sldMkLst>
      </pc:sldChg>
      <pc:sldChg chg="new del">
        <pc:chgData name="João Otávio Ribeiro Costa" userId="c8966dfd56637276" providerId="LiveId" clId="{E511C02B-C000-456C-BD56-3FD8357D6642}" dt="2023-09-08T21:58:04.956" v="382" actId="680"/>
        <pc:sldMkLst>
          <pc:docMk/>
          <pc:sldMk cId="661174793" sldId="278"/>
        </pc:sldMkLst>
      </pc:sldChg>
      <pc:sldChg chg="add del setBg">
        <pc:chgData name="João Otávio Ribeiro Costa" userId="c8966dfd56637276" providerId="LiveId" clId="{E511C02B-C000-456C-BD56-3FD8357D6642}" dt="2023-09-08T21:59:54.672" v="394"/>
        <pc:sldMkLst>
          <pc:docMk/>
          <pc:sldMk cId="1446363326" sldId="278"/>
        </pc:sldMkLst>
      </pc:sldChg>
      <pc:sldChg chg="addSp delSp modSp add mod ord modClrScheme chgLayout">
        <pc:chgData name="João Otávio Ribeiro Costa" userId="c8966dfd56637276" providerId="LiveId" clId="{E511C02B-C000-456C-BD56-3FD8357D6642}" dt="2023-09-08T22:01:47.542" v="434" actId="207"/>
        <pc:sldMkLst>
          <pc:docMk/>
          <pc:sldMk cId="2855590056" sldId="278"/>
        </pc:sldMkLst>
      </pc:sldChg>
      <pc:sldChg chg="modSp add mod">
        <pc:chgData name="João Otávio Ribeiro Costa" userId="c8966dfd56637276" providerId="LiveId" clId="{E511C02B-C000-456C-BD56-3FD8357D6642}" dt="2023-09-08T22:03:06.883" v="484" actId="20577"/>
        <pc:sldMkLst>
          <pc:docMk/>
          <pc:sldMk cId="507734681" sldId="279"/>
        </pc:sldMkLst>
      </pc:sldChg>
      <pc:sldChg chg="modSp add mod">
        <pc:chgData name="João Otávio Ribeiro Costa" userId="c8966dfd56637276" providerId="LiveId" clId="{E511C02B-C000-456C-BD56-3FD8357D6642}" dt="2023-09-08T22:02:46.382" v="457" actId="20577"/>
        <pc:sldMkLst>
          <pc:docMk/>
          <pc:sldMk cId="2031698611" sldId="280"/>
        </pc:sldMkLst>
      </pc:sldChg>
      <pc:sldChg chg="modSp add mod">
        <pc:chgData name="João Otávio Ribeiro Costa" userId="c8966dfd56637276" providerId="LiveId" clId="{E511C02B-C000-456C-BD56-3FD8357D6642}" dt="2023-09-08T22:04:23.900" v="556" actId="20577"/>
        <pc:sldMkLst>
          <pc:docMk/>
          <pc:sldMk cId="4234557641" sldId="281"/>
        </pc:sldMkLst>
      </pc:sldChg>
      <pc:sldChg chg="modSp add mod">
        <pc:chgData name="João Otávio Ribeiro Costa" userId="c8966dfd56637276" providerId="LiveId" clId="{E511C02B-C000-456C-BD56-3FD8357D6642}" dt="2023-09-08T22:03:47.148" v="527" actId="20577"/>
        <pc:sldMkLst>
          <pc:docMk/>
          <pc:sldMk cId="2622284814" sldId="282"/>
        </pc:sldMkLst>
      </pc:sldChg>
      <pc:sldChg chg="modSp add mod">
        <pc:chgData name="João Otávio Ribeiro Costa" userId="c8966dfd56637276" providerId="LiveId" clId="{E511C02B-C000-456C-BD56-3FD8357D6642}" dt="2023-09-08T22:03:29.610" v="500" actId="20577"/>
        <pc:sldMkLst>
          <pc:docMk/>
          <pc:sldMk cId="1199128627" sldId="283"/>
        </pc:sldMkLst>
      </pc:sldChg>
      <pc:sldChg chg="addSp modSp add del mod ord modClrScheme chgLayout modNotesTx">
        <pc:chgData name="João Otávio Ribeiro Costa" userId="c8966dfd56637276" providerId="LiveId" clId="{E511C02B-C000-456C-BD56-3FD8357D6642}" dt="2023-09-14T17:45:17.240" v="7547" actId="404"/>
        <pc:sldMkLst>
          <pc:docMk/>
          <pc:sldMk cId="3491103432" sldId="284"/>
        </pc:sldMkLst>
      </pc:sldChg>
      <pc:sldChg chg="add del">
        <pc:chgData name="João Otávio Ribeiro Costa" userId="c8966dfd56637276" providerId="LiveId" clId="{E511C02B-C000-456C-BD56-3FD8357D6642}" dt="2023-09-28T01:11:04.480" v="22961" actId="2696"/>
        <pc:sldMkLst>
          <pc:docMk/>
          <pc:sldMk cId="231400494" sldId="285"/>
        </pc:sldMkLst>
      </pc:sldChg>
      <pc:sldChg chg="add del">
        <pc:chgData name="João Otávio Ribeiro Costa" userId="c8966dfd56637276" providerId="LiveId" clId="{E511C02B-C000-456C-BD56-3FD8357D6642}" dt="2023-09-28T00:56:35.814" v="22956" actId="2696"/>
        <pc:sldMkLst>
          <pc:docMk/>
          <pc:sldMk cId="1795496857" sldId="286"/>
        </pc:sldMkLst>
      </pc:sldChg>
      <pc:sldChg chg="add del">
        <pc:chgData name="João Otávio Ribeiro Costa" userId="c8966dfd56637276" providerId="LiveId" clId="{E511C02B-C000-456C-BD56-3FD8357D6642}" dt="2023-09-26T22:06:59.743" v="21756" actId="2696"/>
        <pc:sldMkLst>
          <pc:docMk/>
          <pc:sldMk cId="2252722028" sldId="287"/>
        </pc:sldMkLst>
      </pc:sldChg>
      <pc:sldChg chg="add del">
        <pc:chgData name="João Otávio Ribeiro Costa" userId="c8966dfd56637276" providerId="LiveId" clId="{E511C02B-C000-456C-BD56-3FD8357D6642}" dt="2023-09-25T03:02:44.900" v="16916" actId="2696"/>
        <pc:sldMkLst>
          <pc:docMk/>
          <pc:sldMk cId="3464348484" sldId="288"/>
        </pc:sldMkLst>
      </pc:sldChg>
      <pc:sldChg chg="modSp add del mod">
        <pc:chgData name="João Otávio Ribeiro Costa" userId="c8966dfd56637276" providerId="LiveId" clId="{E511C02B-C000-456C-BD56-3FD8357D6642}" dt="2023-09-09T01:53:18.274" v="1341" actId="2696"/>
        <pc:sldMkLst>
          <pc:docMk/>
          <pc:sldMk cId="2324015927" sldId="289"/>
        </pc:sldMkLst>
      </pc:sldChg>
      <pc:sldChg chg="addSp delSp modSp add mod modNotesTx">
        <pc:chgData name="João Otávio Ribeiro Costa" userId="c8966dfd56637276" providerId="LiveId" clId="{E511C02B-C000-456C-BD56-3FD8357D6642}" dt="2023-09-14T21:25:21.209" v="8243" actId="1076"/>
        <pc:sldMkLst>
          <pc:docMk/>
          <pc:sldMk cId="3293231190" sldId="290"/>
        </pc:sldMkLst>
      </pc:sldChg>
      <pc:sldChg chg="addSp delSp modSp add mod ord modNotesTx">
        <pc:chgData name="João Otávio Ribeiro Costa" userId="c8966dfd56637276" providerId="LiveId" clId="{E511C02B-C000-456C-BD56-3FD8357D6642}" dt="2023-09-14T17:45:28.154" v="7549" actId="255"/>
        <pc:sldMkLst>
          <pc:docMk/>
          <pc:sldMk cId="2647516210" sldId="291"/>
        </pc:sldMkLst>
      </pc:sldChg>
      <pc:sldChg chg="addSp modSp add mod modClrScheme chgLayout modNotesTx">
        <pc:chgData name="João Otávio Ribeiro Costa" userId="c8966dfd56637276" providerId="LiveId" clId="{E511C02B-C000-456C-BD56-3FD8357D6642}" dt="2023-09-24T00:45:55.005" v="15212" actId="20577"/>
        <pc:sldMkLst>
          <pc:docMk/>
          <pc:sldMk cId="2172092867" sldId="292"/>
        </pc:sldMkLst>
      </pc:sldChg>
      <pc:sldChg chg="addSp modSp add mod modClrScheme chgLayout modNotesTx">
        <pc:chgData name="João Otávio Ribeiro Costa" userId="c8966dfd56637276" providerId="LiveId" clId="{E511C02B-C000-456C-BD56-3FD8357D6642}" dt="2023-09-14T17:45:41.888" v="7551" actId="404"/>
        <pc:sldMkLst>
          <pc:docMk/>
          <pc:sldMk cId="4150382625" sldId="293"/>
        </pc:sldMkLst>
      </pc:sldChg>
      <pc:sldChg chg="add del">
        <pc:chgData name="João Otávio Ribeiro Costa" userId="c8966dfd56637276" providerId="LiveId" clId="{E511C02B-C000-456C-BD56-3FD8357D6642}" dt="2023-09-13T01:28:21.391" v="1728" actId="2696"/>
        <pc:sldMkLst>
          <pc:docMk/>
          <pc:sldMk cId="3262133256" sldId="294"/>
        </pc:sldMkLst>
      </pc:sldChg>
      <pc:sldChg chg="modSp add mod ord modNotesTx">
        <pc:chgData name="João Otávio Ribeiro Costa" userId="c8966dfd56637276" providerId="LiveId" clId="{E511C02B-C000-456C-BD56-3FD8357D6642}" dt="2023-09-14T17:45:48.096" v="7552" actId="404"/>
        <pc:sldMkLst>
          <pc:docMk/>
          <pc:sldMk cId="1095220553" sldId="295"/>
        </pc:sldMkLst>
      </pc:sldChg>
      <pc:sldChg chg="modSp add mod modNotesTx">
        <pc:chgData name="João Otávio Ribeiro Costa" userId="c8966dfd56637276" providerId="LiveId" clId="{E511C02B-C000-456C-BD56-3FD8357D6642}" dt="2023-09-14T17:37:52.944" v="7311" actId="403"/>
        <pc:sldMkLst>
          <pc:docMk/>
          <pc:sldMk cId="1310457902" sldId="296"/>
        </pc:sldMkLst>
      </pc:sldChg>
      <pc:sldChg chg="modSp add mod modNotesTx">
        <pc:chgData name="João Otávio Ribeiro Costa" userId="c8966dfd56637276" providerId="LiveId" clId="{E511C02B-C000-456C-BD56-3FD8357D6642}" dt="2023-09-14T17:38:29.663" v="7316" actId="255"/>
        <pc:sldMkLst>
          <pc:docMk/>
          <pc:sldMk cId="3302294436" sldId="297"/>
        </pc:sldMkLst>
      </pc:sldChg>
      <pc:sldChg chg="modSp add mod ord modNotesTx">
        <pc:chgData name="João Otávio Ribeiro Costa" userId="c8966dfd56637276" providerId="LiveId" clId="{E511C02B-C000-456C-BD56-3FD8357D6642}" dt="2023-09-15T14:49:48.665" v="10208" actId="20577"/>
        <pc:sldMkLst>
          <pc:docMk/>
          <pc:sldMk cId="3578312677" sldId="298"/>
        </pc:sldMkLst>
      </pc:sldChg>
      <pc:sldChg chg="addSp delSp modSp add mod ord modClrScheme chgLayout modNotesTx">
        <pc:chgData name="João Otávio Ribeiro Costa" userId="c8966dfd56637276" providerId="LiveId" clId="{E511C02B-C000-456C-BD56-3FD8357D6642}" dt="2023-09-14T23:56:15.937" v="9019" actId="20577"/>
        <pc:sldMkLst>
          <pc:docMk/>
          <pc:sldMk cId="1058437448" sldId="299"/>
        </pc:sldMkLst>
      </pc:sldChg>
      <pc:sldChg chg="add del">
        <pc:chgData name="João Otávio Ribeiro Costa" userId="c8966dfd56637276" providerId="LiveId" clId="{E511C02B-C000-456C-BD56-3FD8357D6642}" dt="2023-09-14T21:30:40.832" v="8256" actId="2696"/>
        <pc:sldMkLst>
          <pc:docMk/>
          <pc:sldMk cId="1055657336" sldId="300"/>
        </pc:sldMkLst>
      </pc:sldChg>
      <pc:sldChg chg="addSp delSp modSp add mod modNotesTx">
        <pc:chgData name="João Otávio Ribeiro Costa" userId="c8966dfd56637276" providerId="LiveId" clId="{E511C02B-C000-456C-BD56-3FD8357D6642}" dt="2023-09-15T14:50:15.617" v="10213" actId="20577"/>
        <pc:sldMkLst>
          <pc:docMk/>
          <pc:sldMk cId="2636197111" sldId="301"/>
        </pc:sldMkLst>
      </pc:sldChg>
      <pc:sldChg chg="modSp add mod modNotesTx">
        <pc:chgData name="João Otávio Ribeiro Costa" userId="c8966dfd56637276" providerId="LiveId" clId="{E511C02B-C000-456C-BD56-3FD8357D6642}" dt="2023-09-15T14:50:04.797" v="10209"/>
        <pc:sldMkLst>
          <pc:docMk/>
          <pc:sldMk cId="1637770994" sldId="302"/>
        </pc:sldMkLst>
      </pc:sldChg>
      <pc:sldChg chg="modSp add del mod">
        <pc:chgData name="João Otávio Ribeiro Costa" userId="c8966dfd56637276" providerId="LiveId" clId="{E511C02B-C000-456C-BD56-3FD8357D6642}" dt="2023-09-15T14:53:08.562" v="10215" actId="2696"/>
        <pc:sldMkLst>
          <pc:docMk/>
          <pc:sldMk cId="3753436528" sldId="303"/>
        </pc:sldMkLst>
      </pc:sldChg>
      <pc:sldChg chg="modSp add mod modNotesTx">
        <pc:chgData name="João Otávio Ribeiro Costa" userId="c8966dfd56637276" providerId="LiveId" clId="{E511C02B-C000-456C-BD56-3FD8357D6642}" dt="2023-09-23T23:04:48.945" v="13573" actId="20577"/>
        <pc:sldMkLst>
          <pc:docMk/>
          <pc:sldMk cId="560914491" sldId="304"/>
        </pc:sldMkLst>
      </pc:sldChg>
      <pc:sldChg chg="addSp modSp add mod modNotesTx">
        <pc:chgData name="João Otávio Ribeiro Costa" userId="c8966dfd56637276" providerId="LiveId" clId="{E511C02B-C000-456C-BD56-3FD8357D6642}" dt="2023-09-23T20:58:54.175" v="11489" actId="20577"/>
        <pc:sldMkLst>
          <pc:docMk/>
          <pc:sldMk cId="2439616757" sldId="305"/>
        </pc:sldMkLst>
      </pc:sldChg>
      <pc:sldChg chg="addSp delSp modSp add del mod setBg modNotesTx">
        <pc:chgData name="João Otávio Ribeiro Costa" userId="c8966dfd56637276" providerId="LiveId" clId="{E511C02B-C000-456C-BD56-3FD8357D6642}" dt="2023-09-23T23:12:02.109" v="13643" actId="47"/>
        <pc:sldMkLst>
          <pc:docMk/>
          <pc:sldMk cId="2837391457" sldId="306"/>
        </pc:sldMkLst>
      </pc:sldChg>
      <pc:sldChg chg="modSp add del mod modNotesTx">
        <pc:chgData name="João Otávio Ribeiro Costa" userId="c8966dfd56637276" providerId="LiveId" clId="{E511C02B-C000-456C-BD56-3FD8357D6642}" dt="2023-09-23T23:15:22.334" v="13669" actId="2696"/>
        <pc:sldMkLst>
          <pc:docMk/>
          <pc:sldMk cId="2531354978" sldId="307"/>
        </pc:sldMkLst>
      </pc:sldChg>
      <pc:sldChg chg="modSp add del mod modNotesTx">
        <pc:chgData name="João Otávio Ribeiro Costa" userId="c8966dfd56637276" providerId="LiveId" clId="{E511C02B-C000-456C-BD56-3FD8357D6642}" dt="2023-09-23T23:16:36.754" v="13696" actId="2696"/>
        <pc:sldMkLst>
          <pc:docMk/>
          <pc:sldMk cId="1384326319" sldId="308"/>
        </pc:sldMkLst>
      </pc:sldChg>
      <pc:sldChg chg="addSp delSp modSp add del mod ord modNotesTx">
        <pc:chgData name="João Otávio Ribeiro Costa" userId="c8966dfd56637276" providerId="LiveId" clId="{E511C02B-C000-456C-BD56-3FD8357D6642}" dt="2023-09-23T23:10:20.008" v="13631" actId="47"/>
        <pc:sldMkLst>
          <pc:docMk/>
          <pc:sldMk cId="1812033129" sldId="309"/>
        </pc:sldMkLst>
      </pc:sldChg>
      <pc:sldChg chg="add del modNotesTx">
        <pc:chgData name="João Otávio Ribeiro Costa" userId="c8966dfd56637276" providerId="LiveId" clId="{E511C02B-C000-456C-BD56-3FD8357D6642}" dt="2023-09-23T22:14:19.680" v="13118" actId="2696"/>
        <pc:sldMkLst>
          <pc:docMk/>
          <pc:sldMk cId="2213454804" sldId="309"/>
        </pc:sldMkLst>
      </pc:sldChg>
      <pc:sldChg chg="modSp add del mod ord modNotesTx">
        <pc:chgData name="João Otávio Ribeiro Costa" userId="c8966dfd56637276" providerId="LiveId" clId="{E511C02B-C000-456C-BD56-3FD8357D6642}" dt="2023-09-23T23:17:55.959" v="13714" actId="2696"/>
        <pc:sldMkLst>
          <pc:docMk/>
          <pc:sldMk cId="4182234215" sldId="310"/>
        </pc:sldMkLst>
      </pc:sldChg>
      <pc:sldChg chg="modSp add del mod modNotesTx">
        <pc:chgData name="João Otávio Ribeiro Costa" userId="c8966dfd56637276" providerId="LiveId" clId="{E511C02B-C000-456C-BD56-3FD8357D6642}" dt="2023-09-23T23:25:33.137" v="13815" actId="47"/>
        <pc:sldMkLst>
          <pc:docMk/>
          <pc:sldMk cId="1852559311" sldId="311"/>
        </pc:sldMkLst>
      </pc:sldChg>
      <pc:sldChg chg="modSp add del mod modNotesTx">
        <pc:chgData name="João Otávio Ribeiro Costa" userId="c8966dfd56637276" providerId="LiveId" clId="{E511C02B-C000-456C-BD56-3FD8357D6642}" dt="2023-09-23T23:26:08.800" v="13822" actId="47"/>
        <pc:sldMkLst>
          <pc:docMk/>
          <pc:sldMk cId="2583405441" sldId="312"/>
        </pc:sldMkLst>
      </pc:sldChg>
      <pc:sldChg chg="add del modNotesTx">
        <pc:chgData name="João Otávio Ribeiro Costa" userId="c8966dfd56637276" providerId="LiveId" clId="{E511C02B-C000-456C-BD56-3FD8357D6642}" dt="2023-09-23T23:29:13.370" v="13850" actId="2696"/>
        <pc:sldMkLst>
          <pc:docMk/>
          <pc:sldMk cId="3238129906" sldId="313"/>
        </pc:sldMkLst>
      </pc:sldChg>
      <pc:sldChg chg="addSp delSp modSp add mod ord modNotesTx">
        <pc:chgData name="João Otávio Ribeiro Costa" userId="c8966dfd56637276" providerId="LiveId" clId="{E511C02B-C000-456C-BD56-3FD8357D6642}" dt="2023-09-23T23:09:58.057" v="13630" actId="20577"/>
        <pc:sldMkLst>
          <pc:docMk/>
          <pc:sldMk cId="2321902381" sldId="314"/>
        </pc:sldMkLst>
      </pc:sldChg>
      <pc:sldChg chg="addSp delSp modSp add mod ord modNotesTx">
        <pc:chgData name="João Otávio Ribeiro Costa" userId="c8966dfd56637276" providerId="LiveId" clId="{E511C02B-C000-456C-BD56-3FD8357D6642}" dt="2023-09-23T23:11:07.579" v="13640"/>
        <pc:sldMkLst>
          <pc:docMk/>
          <pc:sldMk cId="599635200" sldId="315"/>
        </pc:sldMkLst>
      </pc:sldChg>
      <pc:sldChg chg="modSp add mod ord modNotesTx">
        <pc:chgData name="João Otávio Ribeiro Costa" userId="c8966dfd56637276" providerId="LiveId" clId="{E511C02B-C000-456C-BD56-3FD8357D6642}" dt="2023-09-23T23:20:29.386" v="13738" actId="404"/>
        <pc:sldMkLst>
          <pc:docMk/>
          <pc:sldMk cId="329498242" sldId="316"/>
        </pc:sldMkLst>
      </pc:sldChg>
      <pc:sldChg chg="modSp add mod ord modNotesTx">
        <pc:chgData name="João Otávio Ribeiro Costa" userId="c8966dfd56637276" providerId="LiveId" clId="{E511C02B-C000-456C-BD56-3FD8357D6642}" dt="2023-09-23T23:23:46.678" v="13770" actId="404"/>
        <pc:sldMkLst>
          <pc:docMk/>
          <pc:sldMk cId="1230808011" sldId="317"/>
        </pc:sldMkLst>
      </pc:sldChg>
      <pc:sldChg chg="modSp add del mod ord modNotesTx">
        <pc:chgData name="João Otávio Ribeiro Costa" userId="c8966dfd56637276" providerId="LiveId" clId="{E511C02B-C000-456C-BD56-3FD8357D6642}" dt="2023-09-24T01:06:17.614" v="15669" actId="2696"/>
        <pc:sldMkLst>
          <pc:docMk/>
          <pc:sldMk cId="3207203446" sldId="318"/>
        </pc:sldMkLst>
      </pc:sldChg>
      <pc:sldChg chg="modSp add mod ord">
        <pc:chgData name="João Otávio Ribeiro Costa" userId="c8966dfd56637276" providerId="LiveId" clId="{E511C02B-C000-456C-BD56-3FD8357D6642}" dt="2023-09-23T23:28:18.377" v="13840" actId="404"/>
        <pc:sldMkLst>
          <pc:docMk/>
          <pc:sldMk cId="3489090921" sldId="319"/>
        </pc:sldMkLst>
      </pc:sldChg>
      <pc:sldChg chg="modSp add mod ord modNotesTx">
        <pc:chgData name="João Otávio Ribeiro Costa" userId="c8966dfd56637276" providerId="LiveId" clId="{E511C02B-C000-456C-BD56-3FD8357D6642}" dt="2023-09-24T00:33:29.520" v="14472" actId="15"/>
        <pc:sldMkLst>
          <pc:docMk/>
          <pc:sldMk cId="3871995023" sldId="320"/>
        </pc:sldMkLst>
      </pc:sldChg>
      <pc:sldChg chg="modSp add mod ord">
        <pc:chgData name="João Otávio Ribeiro Costa" userId="c8966dfd56637276" providerId="LiveId" clId="{E511C02B-C000-456C-BD56-3FD8357D6642}" dt="2023-09-24T00:35:47.679" v="14476" actId="255"/>
        <pc:sldMkLst>
          <pc:docMk/>
          <pc:sldMk cId="959974839" sldId="321"/>
        </pc:sldMkLst>
      </pc:sldChg>
      <pc:sldChg chg="add del setBg">
        <pc:chgData name="João Otávio Ribeiro Costa" userId="c8966dfd56637276" providerId="LiveId" clId="{E511C02B-C000-456C-BD56-3FD8357D6642}" dt="2023-09-23T23:25:04.784" v="13809" actId="2696"/>
        <pc:sldMkLst>
          <pc:docMk/>
          <pc:sldMk cId="1254601928" sldId="321"/>
        </pc:sldMkLst>
      </pc:sldChg>
      <pc:sldChg chg="modSp add mod ord modNotesTx">
        <pc:chgData name="João Otávio Ribeiro Costa" userId="c8966dfd56637276" providerId="LiveId" clId="{E511C02B-C000-456C-BD56-3FD8357D6642}" dt="2023-09-24T00:27:58.083" v="14336" actId="20577"/>
        <pc:sldMkLst>
          <pc:docMk/>
          <pc:sldMk cId="942039003" sldId="322"/>
        </pc:sldMkLst>
      </pc:sldChg>
      <pc:sldChg chg="modSp add mod modNotesTx">
        <pc:chgData name="João Otávio Ribeiro Costa" userId="c8966dfd56637276" providerId="LiveId" clId="{E511C02B-C000-456C-BD56-3FD8357D6642}" dt="2023-09-24T01:17:41.679" v="15747" actId="20577"/>
        <pc:sldMkLst>
          <pc:docMk/>
          <pc:sldMk cId="2491850111" sldId="323"/>
        </pc:sldMkLst>
      </pc:sldChg>
      <pc:sldChg chg="modSp add del mod ord modNotesTx">
        <pc:chgData name="João Otávio Ribeiro Costa" userId="c8966dfd56637276" providerId="LiveId" clId="{E511C02B-C000-456C-BD56-3FD8357D6642}" dt="2023-09-25T03:02:34.764" v="16913" actId="2696"/>
        <pc:sldMkLst>
          <pc:docMk/>
          <pc:sldMk cId="155989428" sldId="324"/>
        </pc:sldMkLst>
      </pc:sldChg>
      <pc:sldChg chg="addSp delSp modSp add mod ord modClrScheme chgLayout modNotesTx">
        <pc:chgData name="João Otávio Ribeiro Costa" userId="c8966dfd56637276" providerId="LiveId" clId="{E511C02B-C000-456C-BD56-3FD8357D6642}" dt="2023-09-25T04:28:46.770" v="18628" actId="20577"/>
        <pc:sldMkLst>
          <pc:docMk/>
          <pc:sldMk cId="2287723210" sldId="325"/>
        </pc:sldMkLst>
      </pc:sldChg>
      <pc:sldChg chg="modSp add mod modNotesTx">
        <pc:chgData name="João Otávio Ribeiro Costa" userId="c8966dfd56637276" providerId="LiveId" clId="{E511C02B-C000-456C-BD56-3FD8357D6642}" dt="2023-09-28T01:23:14.092" v="22997" actId="113"/>
        <pc:sldMkLst>
          <pc:docMk/>
          <pc:sldMk cId="2804147427" sldId="326"/>
        </pc:sldMkLst>
      </pc:sldChg>
      <pc:sldChg chg="modSp add mod ord">
        <pc:chgData name="João Otávio Ribeiro Costa" userId="c8966dfd56637276" providerId="LiveId" clId="{E511C02B-C000-456C-BD56-3FD8357D6642}" dt="2023-09-28T01:22:58.979" v="22995" actId="113"/>
        <pc:sldMkLst>
          <pc:docMk/>
          <pc:sldMk cId="1663377086" sldId="327"/>
        </pc:sldMkLst>
      </pc:sldChg>
      <pc:sldChg chg="modSp add mod ord modNotesTx">
        <pc:chgData name="João Otávio Ribeiro Costa" userId="c8966dfd56637276" providerId="LiveId" clId="{E511C02B-C000-456C-BD56-3FD8357D6642}" dt="2023-09-28T01:24:34.298" v="23008" actId="113"/>
        <pc:sldMkLst>
          <pc:docMk/>
          <pc:sldMk cId="3990616803" sldId="328"/>
        </pc:sldMkLst>
      </pc:sldChg>
      <pc:sldChg chg="addSp delSp modSp add mod ord modClrScheme chgLayout modNotesTx">
        <pc:chgData name="João Otávio Ribeiro Costa" userId="c8966dfd56637276" providerId="LiveId" clId="{E511C02B-C000-456C-BD56-3FD8357D6642}" dt="2023-09-28T01:23:33.972" v="23000" actId="113"/>
        <pc:sldMkLst>
          <pc:docMk/>
          <pc:sldMk cId="294763335" sldId="329"/>
        </pc:sldMkLst>
      </pc:sldChg>
      <pc:sldChg chg="addSp delSp modSp add mod modClrScheme chgLayout modNotesTx">
        <pc:chgData name="João Otávio Ribeiro Costa" userId="c8966dfd56637276" providerId="LiveId" clId="{E511C02B-C000-456C-BD56-3FD8357D6642}" dt="2023-09-28T01:24:47.799" v="23010" actId="113"/>
        <pc:sldMkLst>
          <pc:docMk/>
          <pc:sldMk cId="2861412762" sldId="330"/>
        </pc:sldMkLst>
      </pc:sldChg>
      <pc:sldChg chg="addSp delSp modSp add mod ord modNotesTx">
        <pc:chgData name="João Otávio Ribeiro Costa" userId="c8966dfd56637276" providerId="LiveId" clId="{E511C02B-C000-456C-BD56-3FD8357D6642}" dt="2023-09-27T14:43:31.432" v="22170" actId="5793"/>
        <pc:sldMkLst>
          <pc:docMk/>
          <pc:sldMk cId="1539160535" sldId="331"/>
        </pc:sldMkLst>
      </pc:sldChg>
      <pc:sldChg chg="addSp delSp modSp add mod modNotesTx">
        <pc:chgData name="João Otávio Ribeiro Costa" userId="c8966dfd56637276" providerId="LiveId" clId="{E511C02B-C000-456C-BD56-3FD8357D6642}" dt="2023-09-28T01:24:55.212" v="23012" actId="113"/>
        <pc:sldMkLst>
          <pc:docMk/>
          <pc:sldMk cId="1909971956" sldId="332"/>
        </pc:sldMkLst>
      </pc:sldChg>
      <pc:sldChg chg="addSp delSp modSp add mod modClrScheme chgLayout modNotesTx">
        <pc:chgData name="João Otávio Ribeiro Costa" userId="c8966dfd56637276" providerId="LiveId" clId="{E511C02B-C000-456C-BD56-3FD8357D6642}" dt="2023-09-28T01:25:04.163" v="23014" actId="113"/>
        <pc:sldMkLst>
          <pc:docMk/>
          <pc:sldMk cId="2902994333" sldId="333"/>
        </pc:sldMkLst>
      </pc:sldChg>
      <pc:sldChg chg="addSp delSp modSp add mod modNotesTx">
        <pc:chgData name="João Otávio Ribeiro Costa" userId="c8966dfd56637276" providerId="LiveId" clId="{E511C02B-C000-456C-BD56-3FD8357D6642}" dt="2023-09-25T15:59:53.094" v="20542"/>
        <pc:sldMkLst>
          <pc:docMk/>
          <pc:sldMk cId="2135902040" sldId="334"/>
        </pc:sldMkLst>
      </pc:sldChg>
      <pc:sldChg chg="addSp modSp add mod ord modNotesTx">
        <pc:chgData name="João Otávio Ribeiro Costa" userId="c8966dfd56637276" providerId="LiveId" clId="{E511C02B-C000-456C-BD56-3FD8357D6642}" dt="2023-09-28T01:25:12.038" v="23016" actId="113"/>
        <pc:sldMkLst>
          <pc:docMk/>
          <pc:sldMk cId="3416158719" sldId="335"/>
        </pc:sldMkLst>
      </pc:sldChg>
      <pc:sldChg chg="modSp add mod ord modNotesTx">
        <pc:chgData name="João Otávio Ribeiro Costa" userId="c8966dfd56637276" providerId="LiveId" clId="{E511C02B-C000-456C-BD56-3FD8357D6642}" dt="2023-09-26T13:11:28.744" v="21084" actId="20577"/>
        <pc:sldMkLst>
          <pc:docMk/>
          <pc:sldMk cId="2329769994" sldId="336"/>
        </pc:sldMkLst>
      </pc:sldChg>
      <pc:sldChg chg="addSp delSp modSp add mod modClrScheme chgLayout modNotesTx">
        <pc:chgData name="João Otávio Ribeiro Costa" userId="c8966dfd56637276" providerId="LiveId" clId="{E511C02B-C000-456C-BD56-3FD8357D6642}" dt="2023-09-28T01:25:34.727" v="23022" actId="113"/>
        <pc:sldMkLst>
          <pc:docMk/>
          <pc:sldMk cId="1084684313" sldId="337"/>
        </pc:sldMkLst>
      </pc:sldChg>
      <pc:sldChg chg="addSp modSp add mod modClrScheme chgLayout modNotesTx">
        <pc:chgData name="João Otávio Ribeiro Costa" userId="c8966dfd56637276" providerId="LiveId" clId="{E511C02B-C000-456C-BD56-3FD8357D6642}" dt="2023-09-26T22:01:16.023" v="21709" actId="20577"/>
        <pc:sldMkLst>
          <pc:docMk/>
          <pc:sldMk cId="3362206242" sldId="338"/>
        </pc:sldMkLst>
      </pc:sldChg>
      <pc:sldChg chg="modSp add mod modNotesTx">
        <pc:chgData name="João Otávio Ribeiro Costa" userId="c8966dfd56637276" providerId="LiveId" clId="{E511C02B-C000-456C-BD56-3FD8357D6642}" dt="2023-09-27T00:32:35.416" v="21777" actId="20577"/>
        <pc:sldMkLst>
          <pc:docMk/>
          <pc:sldMk cId="3098607683" sldId="339"/>
        </pc:sldMkLst>
      </pc:sldChg>
      <pc:sldChg chg="modSp add del mod">
        <pc:chgData name="João Otávio Ribeiro Costa" userId="c8966dfd56637276" providerId="LiveId" clId="{E511C02B-C000-456C-BD56-3FD8357D6642}" dt="2023-09-26T22:06:03.628" v="21736" actId="2696"/>
        <pc:sldMkLst>
          <pc:docMk/>
          <pc:sldMk cId="3144953061" sldId="340"/>
        </pc:sldMkLst>
      </pc:sldChg>
      <pc:sldChg chg="modSp add mod modNotesTx">
        <pc:chgData name="João Otávio Ribeiro Costa" userId="c8966dfd56637276" providerId="LiveId" clId="{E511C02B-C000-456C-BD56-3FD8357D6642}" dt="2023-09-27T14:55:33.871" v="22243" actId="5793"/>
        <pc:sldMkLst>
          <pc:docMk/>
          <pc:sldMk cId="4114782832" sldId="340"/>
        </pc:sldMkLst>
      </pc:sldChg>
      <pc:sldChg chg="addSp delSp modSp add mod ord modNotesTx">
        <pc:chgData name="João Otávio Ribeiro Costa" userId="c8966dfd56637276" providerId="LiveId" clId="{E511C02B-C000-456C-BD56-3FD8357D6642}" dt="2023-09-28T01:26:49.028" v="23039" actId="113"/>
        <pc:sldMkLst>
          <pc:docMk/>
          <pc:sldMk cId="2395700301" sldId="341"/>
        </pc:sldMkLst>
      </pc:sldChg>
      <pc:sldChg chg="add del">
        <pc:chgData name="João Otávio Ribeiro Costa" userId="c8966dfd56637276" providerId="LiveId" clId="{E511C02B-C000-456C-BD56-3FD8357D6642}" dt="2023-09-26T22:06:03.628" v="21736" actId="2696"/>
        <pc:sldMkLst>
          <pc:docMk/>
          <pc:sldMk cId="3506267095" sldId="341"/>
        </pc:sldMkLst>
      </pc:sldChg>
      <pc:sldChg chg="modSp add mod ord modNotesTx">
        <pc:chgData name="João Otávio Ribeiro Costa" userId="c8966dfd56637276" providerId="LiveId" clId="{E511C02B-C000-456C-BD56-3FD8357D6642}" dt="2023-09-28T01:27:19.736" v="23046" actId="113"/>
        <pc:sldMkLst>
          <pc:docMk/>
          <pc:sldMk cId="4267322869" sldId="342"/>
        </pc:sldMkLst>
      </pc:sldChg>
      <pc:sldChg chg="modSp add mod ord modNotesTx">
        <pc:chgData name="João Otávio Ribeiro Costa" userId="c8966dfd56637276" providerId="LiveId" clId="{E511C02B-C000-456C-BD56-3FD8357D6642}" dt="2023-09-28T01:25:57.604" v="23026" actId="113"/>
        <pc:sldMkLst>
          <pc:docMk/>
          <pc:sldMk cId="3627074362" sldId="343"/>
        </pc:sldMkLst>
      </pc:sldChg>
      <pc:sldChg chg="modSp add mod modNotesTx">
        <pc:chgData name="João Otávio Ribeiro Costa" userId="c8966dfd56637276" providerId="LiveId" clId="{E511C02B-C000-456C-BD56-3FD8357D6642}" dt="2023-09-28T01:27:02.308" v="23042" actId="113"/>
        <pc:sldMkLst>
          <pc:docMk/>
          <pc:sldMk cId="2665450472" sldId="344"/>
        </pc:sldMkLst>
      </pc:sldChg>
      <pc:sldChg chg="addSp delSp modSp add mod modNotesTx">
        <pc:chgData name="João Otávio Ribeiro Costa" userId="c8966dfd56637276" providerId="LiveId" clId="{E511C02B-C000-456C-BD56-3FD8357D6642}" dt="2023-09-27T14:55:02.847" v="22237" actId="255"/>
        <pc:sldMkLst>
          <pc:docMk/>
          <pc:sldMk cId="3156408132" sldId="345"/>
        </pc:sldMkLst>
      </pc:sldChg>
      <pc:sldChg chg="modSp add mod modNotesTx">
        <pc:chgData name="João Otávio Ribeiro Costa" userId="c8966dfd56637276" providerId="LiveId" clId="{E511C02B-C000-456C-BD56-3FD8357D6642}" dt="2023-09-27T21:20:17.723" v="22740" actId="404"/>
        <pc:sldMkLst>
          <pc:docMk/>
          <pc:sldMk cId="2495987847" sldId="346"/>
        </pc:sldMkLst>
      </pc:sldChg>
      <pc:sldChg chg="addSp delSp modSp add mod modNotesTx">
        <pc:chgData name="João Otávio Ribeiro Costa" userId="c8966dfd56637276" providerId="LiveId" clId="{E511C02B-C000-456C-BD56-3FD8357D6642}" dt="2023-09-28T01:49:57.391" v="23288" actId="123"/>
        <pc:sldMkLst>
          <pc:docMk/>
          <pc:sldMk cId="1068421753" sldId="347"/>
        </pc:sldMkLst>
      </pc:sldChg>
      <pc:sldChg chg="modSp add mod ord">
        <pc:chgData name="João Otávio Ribeiro Costa" userId="c8966dfd56637276" providerId="LiveId" clId="{E511C02B-C000-456C-BD56-3FD8357D6642}" dt="2023-09-27T15:06:00.105" v="22317" actId="20577"/>
        <pc:sldMkLst>
          <pc:docMk/>
          <pc:sldMk cId="3138202652" sldId="348"/>
        </pc:sldMkLst>
      </pc:sldChg>
      <pc:sldChg chg="addSp delSp modSp add mod modNotesTx">
        <pc:chgData name="João Otávio Ribeiro Costa" userId="c8966dfd56637276" providerId="LiveId" clId="{E511C02B-C000-456C-BD56-3FD8357D6642}" dt="2023-09-27T15:15:00.199" v="22369"/>
        <pc:sldMkLst>
          <pc:docMk/>
          <pc:sldMk cId="1370878420" sldId="349"/>
        </pc:sldMkLst>
      </pc:sldChg>
      <pc:sldChg chg="modSp add mod modNotesTx">
        <pc:chgData name="João Otávio Ribeiro Costa" userId="c8966dfd56637276" providerId="LiveId" clId="{E511C02B-C000-456C-BD56-3FD8357D6642}" dt="2023-09-28T00:52:31.706" v="22859" actId="20577"/>
        <pc:sldMkLst>
          <pc:docMk/>
          <pc:sldMk cId="485806392" sldId="350"/>
        </pc:sldMkLst>
      </pc:sldChg>
      <pc:sldChg chg="modSp add mod ord modNotesTx">
        <pc:chgData name="João Otávio Ribeiro Costa" userId="c8966dfd56637276" providerId="LiveId" clId="{E511C02B-C000-456C-BD56-3FD8357D6642}" dt="2023-09-28T01:30:02.904" v="23058" actId="404"/>
        <pc:sldMkLst>
          <pc:docMk/>
          <pc:sldMk cId="1969955730" sldId="351"/>
        </pc:sldMkLst>
      </pc:sldChg>
      <pc:sldChg chg="addSp delSp modSp add mod modNotesTx">
        <pc:chgData name="João Otávio Ribeiro Costa" userId="c8966dfd56637276" providerId="LiveId" clId="{E511C02B-C000-456C-BD56-3FD8357D6642}" dt="2023-09-28T00:56:18.907" v="22954" actId="14100"/>
        <pc:sldMkLst>
          <pc:docMk/>
          <pc:sldMk cId="863079571" sldId="352"/>
        </pc:sldMkLst>
      </pc:sldChg>
      <pc:sldChg chg="addSp delSp modSp add mod modNotesTx">
        <pc:chgData name="João Otávio Ribeiro Costa" userId="c8966dfd56637276" providerId="LiveId" clId="{E511C02B-C000-456C-BD56-3FD8357D6642}" dt="2023-09-28T00:56:08.054" v="22951"/>
        <pc:sldMkLst>
          <pc:docMk/>
          <pc:sldMk cId="2901977351" sldId="353"/>
        </pc:sldMkLst>
      </pc:sldChg>
      <pc:sldChg chg="addSp delSp modSp add mod modNotesTx">
        <pc:chgData name="João Otávio Ribeiro Costa" userId="c8966dfd56637276" providerId="LiveId" clId="{E511C02B-C000-456C-BD56-3FD8357D6642}" dt="2023-09-27T21:21:03.491" v="22742" actId="5793"/>
        <pc:sldMkLst>
          <pc:docMk/>
          <pc:sldMk cId="3192860316" sldId="354"/>
        </pc:sldMkLst>
      </pc:sldChg>
      <pc:sldChg chg="modSp add mod ord modNotesTx">
        <pc:chgData name="João Otávio Ribeiro Costa" userId="c8966dfd56637276" providerId="LiveId" clId="{E511C02B-C000-456C-BD56-3FD8357D6642}" dt="2023-09-28T01:52:11.748" v="23301" actId="5793"/>
        <pc:sldMkLst>
          <pc:docMk/>
          <pc:sldMk cId="2716255618" sldId="355"/>
        </pc:sldMkLst>
      </pc:sldChg>
      <pc:sldChg chg="addSp delSp modSp add mod ord modNotesTx">
        <pc:chgData name="João Otávio Ribeiro Costa" userId="c8966dfd56637276" providerId="LiveId" clId="{E511C02B-C000-456C-BD56-3FD8357D6642}" dt="2023-09-28T01:52:15.385" v="23305" actId="5793"/>
        <pc:sldMkLst>
          <pc:docMk/>
          <pc:sldMk cId="3507177757" sldId="356"/>
        </pc:sldMkLst>
      </pc:sldChg>
      <pc:sldChg chg="modSp add mod ord modNotesTx">
        <pc:chgData name="João Otávio Ribeiro Costa" userId="c8966dfd56637276" providerId="LiveId" clId="{E511C02B-C000-456C-BD56-3FD8357D6642}" dt="2023-09-28T01:37:03.361" v="23175"/>
        <pc:sldMkLst>
          <pc:docMk/>
          <pc:sldMk cId="3897207709" sldId="357"/>
        </pc:sldMkLst>
      </pc:sldChg>
      <pc:sldChg chg="addSp delSp modSp add mod modNotesTx">
        <pc:chgData name="João Otávio Ribeiro Costa" userId="c8966dfd56637276" providerId="LiveId" clId="{E511C02B-C000-456C-BD56-3FD8357D6642}" dt="2023-09-28T02:49:20.101" v="23371" actId="20577"/>
        <pc:sldMkLst>
          <pc:docMk/>
          <pc:sldMk cId="3270964157" sldId="358"/>
        </pc:sldMkLst>
      </pc:sldChg>
      <pc:sldChg chg="modSp add mod replId modNotesTx">
        <pc:chgData name="João Otávio Ribeiro Costa" userId="c8966dfd56637276" providerId="LiveId" clId="{E511C02B-C000-456C-BD56-3FD8357D6642}" dt="2023-09-28T04:00:17.382" v="23373" actId="5793"/>
        <pc:sldMkLst>
          <pc:docMk/>
          <pc:sldMk cId="3335239399" sldId="359"/>
        </pc:sldMkLst>
      </pc:sldChg>
      <pc:sldChg chg="modSp add mod ord replId modNotesTx">
        <pc:chgData name="João Otávio Ribeiro Costa" userId="c8966dfd56637276" providerId="LiveId" clId="{E511C02B-C000-456C-BD56-3FD8357D6642}" dt="2023-09-28T04:02:39.706" v="23413" actId="5793"/>
        <pc:sldMkLst>
          <pc:docMk/>
          <pc:sldMk cId="2073070399" sldId="360"/>
        </pc:sldMkLst>
      </pc:sldChg>
      <pc:sldChg chg="modSp add mod ord replId modNotesTx">
        <pc:chgData name="João Otávio Ribeiro Costa" userId="c8966dfd56637276" providerId="LiveId" clId="{E511C02B-C000-456C-BD56-3FD8357D6642}" dt="2023-09-28T18:40:15.421" v="23617" actId="5793"/>
        <pc:sldMkLst>
          <pc:docMk/>
          <pc:sldMk cId="1215330294" sldId="361"/>
        </pc:sldMkLst>
      </pc:sldChg>
      <pc:sldChg chg="modSp add mod ord modNotesTx">
        <pc:chgData name="João Otávio Ribeiro Costa" userId="c8966dfd56637276" providerId="LiveId" clId="{E511C02B-C000-456C-BD56-3FD8357D6642}" dt="2023-09-28T18:36:23.495" v="23604" actId="5793"/>
        <pc:sldMkLst>
          <pc:docMk/>
          <pc:sldMk cId="2532995048" sldId="362"/>
        </pc:sldMkLst>
      </pc:sldChg>
      <pc:sldChg chg="addSp delSp modSp add mod ord replId modNotesTx">
        <pc:chgData name="João Otávio Ribeiro Costa" userId="c8966dfd56637276" providerId="LiveId" clId="{E511C02B-C000-456C-BD56-3FD8357D6642}" dt="2023-09-30T12:34:36.411" v="24935" actId="313"/>
        <pc:sldMkLst>
          <pc:docMk/>
          <pc:sldMk cId="150763923" sldId="363"/>
        </pc:sldMkLst>
      </pc:sldChg>
      <pc:sldChg chg="modSp add mod ord replId modNotesTx">
        <pc:chgData name="João Otávio Ribeiro Costa" userId="c8966dfd56637276" providerId="LiveId" clId="{E511C02B-C000-456C-BD56-3FD8357D6642}" dt="2023-09-28T19:14:45.737" v="24178" actId="20577"/>
        <pc:sldMkLst>
          <pc:docMk/>
          <pc:sldMk cId="3841324212" sldId="364"/>
        </pc:sldMkLst>
      </pc:sldChg>
      <pc:sldChg chg="modSp add mod ord modNotesTx">
        <pc:chgData name="João Otávio Ribeiro Costa" userId="c8966dfd56637276" providerId="LiveId" clId="{E511C02B-C000-456C-BD56-3FD8357D6642}" dt="2023-09-30T11:17:34.582" v="24383" actId="20577"/>
        <pc:sldMkLst>
          <pc:docMk/>
          <pc:sldMk cId="2591893219" sldId="365"/>
        </pc:sldMkLst>
      </pc:sldChg>
      <pc:sldChg chg="modSp add mod ord replId modNotesTx">
        <pc:chgData name="João Otávio Ribeiro Costa" userId="c8966dfd56637276" providerId="LiveId" clId="{E511C02B-C000-456C-BD56-3FD8357D6642}" dt="2023-09-30T11:37:13.543" v="24497" actId="20577"/>
        <pc:sldMkLst>
          <pc:docMk/>
          <pc:sldMk cId="2595474494" sldId="366"/>
        </pc:sldMkLst>
      </pc:sldChg>
      <pc:sldChg chg="addSp delSp modSp add mod ord replId modNotesTx">
        <pc:chgData name="João Otávio Ribeiro Costa" userId="c8966dfd56637276" providerId="LiveId" clId="{E511C02B-C000-456C-BD56-3FD8357D6642}" dt="2023-09-30T12:07:53.164" v="24595" actId="1076"/>
        <pc:sldMkLst>
          <pc:docMk/>
          <pc:sldMk cId="1103435496" sldId="367"/>
        </pc:sldMkLst>
      </pc:sldChg>
      <pc:sldChg chg="addSp delSp modSp add mod modNotesTx">
        <pc:chgData name="João Otávio Ribeiro Costa" userId="c8966dfd56637276" providerId="LiveId" clId="{E511C02B-C000-456C-BD56-3FD8357D6642}" dt="2023-10-01T22:50:53.709" v="26157" actId="5793"/>
        <pc:sldMkLst>
          <pc:docMk/>
          <pc:sldMk cId="2595395530" sldId="368"/>
        </pc:sldMkLst>
      </pc:sldChg>
      <pc:sldChg chg="addSp delSp modSp add mod modNotesTx">
        <pc:chgData name="João Otávio Ribeiro Costa" userId="c8966dfd56637276" providerId="LiveId" clId="{E511C02B-C000-456C-BD56-3FD8357D6642}" dt="2023-09-30T13:25:44.465" v="25714" actId="20577"/>
        <pc:sldMkLst>
          <pc:docMk/>
          <pc:sldMk cId="1245737908" sldId="369"/>
        </pc:sldMkLst>
      </pc:sldChg>
      <pc:sldChg chg="modSp add mod modNotesTx">
        <pc:chgData name="João Otávio Ribeiro Costa" userId="c8966dfd56637276" providerId="LiveId" clId="{E511C02B-C000-456C-BD56-3FD8357D6642}" dt="2023-09-30T13:00:25.144" v="25240" actId="20577"/>
        <pc:sldMkLst>
          <pc:docMk/>
          <pc:sldMk cId="3492290959" sldId="370"/>
        </pc:sldMkLst>
      </pc:sldChg>
      <pc:sldChg chg="addSp delSp modSp add mod modNotesTx">
        <pc:chgData name="João Otávio Ribeiro Costa" userId="c8966dfd56637276" providerId="LiveId" clId="{E511C02B-C000-456C-BD56-3FD8357D6642}" dt="2023-09-30T13:24:44.973" v="25710" actId="20577"/>
        <pc:sldMkLst>
          <pc:docMk/>
          <pc:sldMk cId="1276078158" sldId="371"/>
        </pc:sldMkLst>
      </pc:sldChg>
      <pc:sldChg chg="modSp add mod modNotesTx">
        <pc:chgData name="João Otávio Ribeiro Costa" userId="c8966dfd56637276" providerId="LiveId" clId="{E511C02B-C000-456C-BD56-3FD8357D6642}" dt="2023-09-30T12:20:28.440" v="24754" actId="20577"/>
        <pc:sldMkLst>
          <pc:docMk/>
          <pc:sldMk cId="191877972" sldId="372"/>
        </pc:sldMkLst>
      </pc:sldChg>
      <pc:sldChg chg="addSp delSp modSp add mod modNotesTx">
        <pc:chgData name="João Otávio Ribeiro Costa" userId="c8966dfd56637276" providerId="LiveId" clId="{E511C02B-C000-456C-BD56-3FD8357D6642}" dt="2023-09-30T12:34:44.440" v="24937"/>
        <pc:sldMkLst>
          <pc:docMk/>
          <pc:sldMk cId="59453707" sldId="373"/>
        </pc:sldMkLst>
      </pc:sldChg>
      <pc:sldChg chg="modSp add mod modNotesTx">
        <pc:chgData name="João Otávio Ribeiro Costa" userId="c8966dfd56637276" providerId="LiveId" clId="{E511C02B-C000-456C-BD56-3FD8357D6642}" dt="2023-10-01T23:34:53.912" v="26436"/>
        <pc:sldMkLst>
          <pc:docMk/>
          <pc:sldMk cId="2036057225" sldId="374"/>
        </pc:sldMkLst>
      </pc:sldChg>
      <pc:sldChg chg="delSp modSp add del mod">
        <pc:chgData name="João Otávio Ribeiro Costa" userId="c8966dfd56637276" providerId="LiveId" clId="{E511C02B-C000-456C-BD56-3FD8357D6642}" dt="2023-09-30T13:09:48.232" v="25470" actId="2696"/>
        <pc:sldMkLst>
          <pc:docMk/>
          <pc:sldMk cId="2085889767" sldId="374"/>
        </pc:sldMkLst>
      </pc:sldChg>
      <pc:sldChg chg="addSp delSp modSp add mod modNotesTx">
        <pc:chgData name="João Otávio Ribeiro Costa" userId="c8966dfd56637276" providerId="LiveId" clId="{E511C02B-C000-456C-BD56-3FD8357D6642}" dt="2023-10-01T23:23:40.970" v="26369" actId="14100"/>
        <pc:sldMkLst>
          <pc:docMk/>
          <pc:sldMk cId="3437661922" sldId="375"/>
        </pc:sldMkLst>
      </pc:sldChg>
      <pc:sldChg chg="addSp delSp modSp add mod modNotesTx">
        <pc:chgData name="João Otávio Ribeiro Costa" userId="c8966dfd56637276" providerId="LiveId" clId="{E511C02B-C000-456C-BD56-3FD8357D6642}" dt="2023-10-01T22:50:34.276" v="26155" actId="14100"/>
        <pc:sldMkLst>
          <pc:docMk/>
          <pc:sldMk cId="1071153862" sldId="376"/>
        </pc:sldMkLst>
      </pc:sldChg>
      <pc:sldChg chg="add del">
        <pc:chgData name="João Otávio Ribeiro Costa" userId="c8966dfd56637276" providerId="LiveId" clId="{E511C02B-C000-456C-BD56-3FD8357D6642}" dt="2023-10-01T23:35:03.857" v="26437" actId="2696"/>
        <pc:sldMkLst>
          <pc:docMk/>
          <pc:sldMk cId="2921354150" sldId="377"/>
        </pc:sldMkLst>
      </pc:sldChg>
      <pc:sldMasterChg chg="delSldLayout">
        <pc:chgData name="João Otávio Ribeiro Costa" userId="c8966dfd56637276" providerId="LiveId" clId="{E511C02B-C000-456C-BD56-3FD8357D6642}" dt="2023-09-08T22:05:31.356" v="575" actId="2696"/>
        <pc:sldMasterMkLst>
          <pc:docMk/>
          <pc:sldMasterMk cId="0" sldId="2147483648"/>
        </pc:sldMasterMkLst>
        <pc:sldLayoutChg chg="del">
          <pc:chgData name="João Otávio Ribeiro Costa" userId="c8966dfd56637276" providerId="LiveId" clId="{E511C02B-C000-456C-BD56-3FD8357D6642}" dt="2023-09-08T22:05:31.356" v="575" actId="2696"/>
          <pc:sldLayoutMkLst>
            <pc:docMk/>
            <pc:sldMasterMk cId="0" sldId="2147483648"/>
            <pc:sldLayoutMk cId="0" sldId="2147483655"/>
          </pc:sldLayoutMkLst>
        </pc:sldLayoutChg>
      </pc:sldMasterChg>
    </pc:docChg>
  </pc:docChgLst>
  <pc:docChgLst>
    <pc:chgData name="Italo Vale" userId="53dbc25f-31b6-4594-9d9d-22a268848f28" providerId="ADAL" clId="{CC295D47-1EC3-4EC6-AB6B-8287FA788C61}"/>
    <pc:docChg chg="undo custSel addSld delSld">
      <pc:chgData name="Italo Vale" userId="53dbc25f-31b6-4594-9d9d-22a268848f28" providerId="ADAL" clId="{CC295D47-1EC3-4EC6-AB6B-8287FA788C61}" dt="2025-02-28T13:33:18.166" v="1" actId="680"/>
      <pc:docMkLst>
        <pc:docMk/>
      </pc:docMkLst>
      <pc:sldChg chg="new del">
        <pc:chgData name="Italo Vale" userId="53dbc25f-31b6-4594-9d9d-22a268848f28" providerId="ADAL" clId="{CC295D47-1EC3-4EC6-AB6B-8287FA788C61}" dt="2025-02-28T13:33:18.166" v="1" actId="680"/>
        <pc:sldMkLst>
          <pc:docMk/>
          <pc:sldMk cId="173433497" sldId="37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6BC9E358-74B9-89FA-A9A0-78DC5B45F4A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ço Reservado para Data 2">
            <a:extLst>
              <a:ext uri="{FF2B5EF4-FFF2-40B4-BE49-F238E27FC236}">
                <a16:creationId xmlns:a16="http://schemas.microsoft.com/office/drawing/2014/main" id="{B8EA2B0F-C468-087C-5A32-EC16297D9C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C59BAC-0813-4A17-A599-E5111884BEED}" type="datetimeFigureOut">
              <a:rPr lang="en-US" smtClean="0"/>
              <a:t>2/28/2025</a:t>
            </a:fld>
            <a:endParaRPr lang="en-US"/>
          </a:p>
        </p:txBody>
      </p:sp>
      <p:sp>
        <p:nvSpPr>
          <p:cNvPr id="4" name="Espaço Reservado para Rodapé 3">
            <a:extLst>
              <a:ext uri="{FF2B5EF4-FFF2-40B4-BE49-F238E27FC236}">
                <a16:creationId xmlns:a16="http://schemas.microsoft.com/office/drawing/2014/main" id="{7471B011-EC92-A605-E99A-E61F4A5457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Espaço Reservado para Número de Slide 4">
            <a:extLst>
              <a:ext uri="{FF2B5EF4-FFF2-40B4-BE49-F238E27FC236}">
                <a16:creationId xmlns:a16="http://schemas.microsoft.com/office/drawing/2014/main" id="{EB513E1D-BC10-22D5-F3E2-55402DFF47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4A11FD-5311-4C7D-93E9-4E22A3E2CCD2}" type="slidenum">
              <a:rPr lang="en-US" smtClean="0"/>
              <a:t>‹nº›</a:t>
            </a:fld>
            <a:endParaRPr lang="en-US"/>
          </a:p>
        </p:txBody>
      </p:sp>
    </p:spTree>
    <p:extLst>
      <p:ext uri="{BB962C8B-B14F-4D97-AF65-F5344CB8AC3E}">
        <p14:creationId xmlns:p14="http://schemas.microsoft.com/office/powerpoint/2010/main" val="1358224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8198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936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7969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63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lgn="l"/>
            <a:endParaRPr lang="en-US"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7592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57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l"/>
            <a:endParaRP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8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2932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5892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615950" lvl="1"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033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324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7654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141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2622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338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658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9839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9240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857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04735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759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45321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4808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957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90543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61085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751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4825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12606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43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7501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198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231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4089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321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37457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70077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4540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6837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19669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09678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494993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218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6028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1641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1379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61475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20168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9563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363090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56872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9678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37334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178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91423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611312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3784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7066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50455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394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3993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495991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1182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564098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3296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020400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150776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533365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30075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598418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0097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85896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484584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lnSpc>
                <a:spcPts val="2200"/>
              </a:lnSpc>
              <a:spcBef>
                <a:spcPts val="2200"/>
              </a:spcBef>
            </a:pPr>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395752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45657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80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85850" lvl="2" indent="-171450" algn="l" rtl="0">
              <a:spcBef>
                <a:spcPts val="0"/>
              </a:spcBef>
              <a:spcAft>
                <a:spcPts val="0"/>
              </a:spcAft>
            </a:pPr>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18664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98703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lgn="l">
              <a:buNone/>
            </a:pPr>
            <a:endParaRPr lang="pt-BR" b="0" i="0" dirty="0">
              <a:solidFill>
                <a:srgbClr val="D1D5DB"/>
              </a:solidFill>
              <a:effectLst/>
              <a:latin typeface="Söhne"/>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9538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47202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46419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233826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4083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pt-BR" dirty="0"/>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5392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oppi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E89A1"/>
              </a:buClr>
              <a:buSzPts val="2400"/>
              <a:buNone/>
              <a:defRPr sz="2400">
                <a:solidFill>
                  <a:srgbClr val="8E89A1"/>
                </a:solidFill>
              </a:defRPr>
            </a:lvl1pPr>
            <a:lvl2pPr marL="914400" lvl="1" indent="-228600" algn="l">
              <a:lnSpc>
                <a:spcPct val="90000"/>
              </a:lnSpc>
              <a:spcBef>
                <a:spcPts val="500"/>
              </a:spcBef>
              <a:spcAft>
                <a:spcPts val="0"/>
              </a:spcAft>
              <a:buClr>
                <a:srgbClr val="8E89A1"/>
              </a:buClr>
              <a:buSzPts val="2000"/>
              <a:buNone/>
              <a:defRPr sz="2000">
                <a:solidFill>
                  <a:srgbClr val="8E89A1"/>
                </a:solidFill>
              </a:defRPr>
            </a:lvl2pPr>
            <a:lvl3pPr marL="1371600" lvl="2" indent="-228600" algn="l">
              <a:lnSpc>
                <a:spcPct val="90000"/>
              </a:lnSpc>
              <a:spcBef>
                <a:spcPts val="500"/>
              </a:spcBef>
              <a:spcAft>
                <a:spcPts val="0"/>
              </a:spcAft>
              <a:buClr>
                <a:srgbClr val="8E89A1"/>
              </a:buClr>
              <a:buSzPts val="1800"/>
              <a:buNone/>
              <a:defRPr sz="1800">
                <a:solidFill>
                  <a:srgbClr val="8E89A1"/>
                </a:solidFill>
              </a:defRPr>
            </a:lvl3pPr>
            <a:lvl4pPr marL="1828800" lvl="3" indent="-228600" algn="l">
              <a:lnSpc>
                <a:spcPct val="90000"/>
              </a:lnSpc>
              <a:spcBef>
                <a:spcPts val="500"/>
              </a:spcBef>
              <a:spcAft>
                <a:spcPts val="0"/>
              </a:spcAft>
              <a:buClr>
                <a:srgbClr val="8E89A1"/>
              </a:buClr>
              <a:buSzPts val="1600"/>
              <a:buNone/>
              <a:defRPr sz="1600">
                <a:solidFill>
                  <a:srgbClr val="8E89A1"/>
                </a:solidFill>
              </a:defRPr>
            </a:lvl4pPr>
            <a:lvl5pPr marL="2286000" lvl="4" indent="-228600" algn="l">
              <a:lnSpc>
                <a:spcPct val="90000"/>
              </a:lnSpc>
              <a:spcBef>
                <a:spcPts val="500"/>
              </a:spcBef>
              <a:spcAft>
                <a:spcPts val="0"/>
              </a:spcAft>
              <a:buClr>
                <a:srgbClr val="8E89A1"/>
              </a:buClr>
              <a:buSzPts val="1600"/>
              <a:buNone/>
              <a:defRPr sz="1600">
                <a:solidFill>
                  <a:srgbClr val="8E89A1"/>
                </a:solidFill>
              </a:defRPr>
            </a:lvl5pPr>
            <a:lvl6pPr marL="2743200" lvl="5" indent="-228600" algn="l">
              <a:lnSpc>
                <a:spcPct val="90000"/>
              </a:lnSpc>
              <a:spcBef>
                <a:spcPts val="500"/>
              </a:spcBef>
              <a:spcAft>
                <a:spcPts val="0"/>
              </a:spcAft>
              <a:buClr>
                <a:srgbClr val="8E89A1"/>
              </a:buClr>
              <a:buSzPts val="1600"/>
              <a:buNone/>
              <a:defRPr sz="1600">
                <a:solidFill>
                  <a:srgbClr val="8E89A1"/>
                </a:solidFill>
              </a:defRPr>
            </a:lvl6pPr>
            <a:lvl7pPr marL="3200400" lvl="6" indent="-228600" algn="l">
              <a:lnSpc>
                <a:spcPct val="90000"/>
              </a:lnSpc>
              <a:spcBef>
                <a:spcPts val="500"/>
              </a:spcBef>
              <a:spcAft>
                <a:spcPts val="0"/>
              </a:spcAft>
              <a:buClr>
                <a:srgbClr val="8E89A1"/>
              </a:buClr>
              <a:buSzPts val="1600"/>
              <a:buNone/>
              <a:defRPr sz="1600">
                <a:solidFill>
                  <a:srgbClr val="8E89A1"/>
                </a:solidFill>
              </a:defRPr>
            </a:lvl7pPr>
            <a:lvl8pPr marL="3657600" lvl="7" indent="-228600" algn="l">
              <a:lnSpc>
                <a:spcPct val="90000"/>
              </a:lnSpc>
              <a:spcBef>
                <a:spcPts val="500"/>
              </a:spcBef>
              <a:spcAft>
                <a:spcPts val="0"/>
              </a:spcAft>
              <a:buClr>
                <a:srgbClr val="8E89A1"/>
              </a:buClr>
              <a:buSzPts val="1600"/>
              <a:buNone/>
              <a:defRPr sz="1600">
                <a:solidFill>
                  <a:srgbClr val="8E89A1"/>
                </a:solidFill>
              </a:defRPr>
            </a:lvl8pPr>
            <a:lvl9pPr marL="4114800" lvl="8" indent="-228600" algn="l">
              <a:lnSpc>
                <a:spcPct val="90000"/>
              </a:lnSpc>
              <a:spcBef>
                <a:spcPts val="500"/>
              </a:spcBef>
              <a:spcAft>
                <a:spcPts val="0"/>
              </a:spcAft>
              <a:buClr>
                <a:srgbClr val="8E89A1"/>
              </a:buClr>
              <a:buSzPts val="1600"/>
              <a:buNone/>
              <a:defRPr sz="1600">
                <a:solidFill>
                  <a:srgbClr val="8E89A1"/>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oppi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oppins"/>
              <a:buNone/>
              <a:defRPr sz="4400" b="0" i="0" u="none" strike="noStrike" cap="none">
                <a:solidFill>
                  <a:schemeClr val="dk1"/>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Poppins"/>
                <a:ea typeface="Poppins"/>
                <a:cs typeface="Poppins"/>
                <a:sym typeface="Poppi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Poppins"/>
                <a:ea typeface="Poppins"/>
                <a:cs typeface="Poppins"/>
                <a:sym typeface="Poppi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Poppins"/>
                <a:ea typeface="Poppins"/>
                <a:cs typeface="Poppins"/>
                <a:sym typeface="Poppi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E89A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E89A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E89A1"/>
                </a:solidFill>
                <a:latin typeface="Poppins"/>
                <a:ea typeface="Poppins"/>
                <a:cs typeface="Poppins"/>
                <a:sym typeface="Poppins"/>
              </a:defRPr>
            </a:lvl1pPr>
            <a:lvl2pPr marL="0" marR="0" lvl="1" indent="0" algn="r" rtl="0">
              <a:spcBef>
                <a:spcPts val="0"/>
              </a:spcBef>
              <a:buNone/>
              <a:defRPr sz="1200" b="0" i="0" u="none" strike="noStrike" cap="none">
                <a:solidFill>
                  <a:srgbClr val="8E89A1"/>
                </a:solidFill>
                <a:latin typeface="Poppins"/>
                <a:ea typeface="Poppins"/>
                <a:cs typeface="Poppins"/>
                <a:sym typeface="Poppins"/>
              </a:defRPr>
            </a:lvl2pPr>
            <a:lvl3pPr marL="0" marR="0" lvl="2" indent="0" algn="r" rtl="0">
              <a:spcBef>
                <a:spcPts val="0"/>
              </a:spcBef>
              <a:buNone/>
              <a:defRPr sz="1200" b="0" i="0" u="none" strike="noStrike" cap="none">
                <a:solidFill>
                  <a:srgbClr val="8E89A1"/>
                </a:solidFill>
                <a:latin typeface="Poppins"/>
                <a:ea typeface="Poppins"/>
                <a:cs typeface="Poppins"/>
                <a:sym typeface="Poppins"/>
              </a:defRPr>
            </a:lvl3pPr>
            <a:lvl4pPr marL="0" marR="0" lvl="3" indent="0" algn="r" rtl="0">
              <a:spcBef>
                <a:spcPts val="0"/>
              </a:spcBef>
              <a:buNone/>
              <a:defRPr sz="1200" b="0" i="0" u="none" strike="noStrike" cap="none">
                <a:solidFill>
                  <a:srgbClr val="8E89A1"/>
                </a:solidFill>
                <a:latin typeface="Poppins"/>
                <a:ea typeface="Poppins"/>
                <a:cs typeface="Poppins"/>
                <a:sym typeface="Poppins"/>
              </a:defRPr>
            </a:lvl4pPr>
            <a:lvl5pPr marL="0" marR="0" lvl="4" indent="0" algn="r" rtl="0">
              <a:spcBef>
                <a:spcPts val="0"/>
              </a:spcBef>
              <a:buNone/>
              <a:defRPr sz="1200" b="0" i="0" u="none" strike="noStrike" cap="none">
                <a:solidFill>
                  <a:srgbClr val="8E89A1"/>
                </a:solidFill>
                <a:latin typeface="Poppins"/>
                <a:ea typeface="Poppins"/>
                <a:cs typeface="Poppins"/>
                <a:sym typeface="Poppins"/>
              </a:defRPr>
            </a:lvl5pPr>
            <a:lvl6pPr marL="0" marR="0" lvl="5" indent="0" algn="r" rtl="0">
              <a:spcBef>
                <a:spcPts val="0"/>
              </a:spcBef>
              <a:buNone/>
              <a:defRPr sz="1200" b="0" i="0" u="none" strike="noStrike" cap="none">
                <a:solidFill>
                  <a:srgbClr val="8E89A1"/>
                </a:solidFill>
                <a:latin typeface="Poppins"/>
                <a:ea typeface="Poppins"/>
                <a:cs typeface="Poppins"/>
                <a:sym typeface="Poppins"/>
              </a:defRPr>
            </a:lvl6pPr>
            <a:lvl7pPr marL="0" marR="0" lvl="6" indent="0" algn="r" rtl="0">
              <a:spcBef>
                <a:spcPts val="0"/>
              </a:spcBef>
              <a:buNone/>
              <a:defRPr sz="1200" b="0" i="0" u="none" strike="noStrike" cap="none">
                <a:solidFill>
                  <a:srgbClr val="8E89A1"/>
                </a:solidFill>
                <a:latin typeface="Poppins"/>
                <a:ea typeface="Poppins"/>
                <a:cs typeface="Poppins"/>
                <a:sym typeface="Poppins"/>
              </a:defRPr>
            </a:lvl7pPr>
            <a:lvl8pPr marL="0" marR="0" lvl="7" indent="0" algn="r" rtl="0">
              <a:spcBef>
                <a:spcPts val="0"/>
              </a:spcBef>
              <a:buNone/>
              <a:defRPr sz="1200" b="0" i="0" u="none" strike="noStrike" cap="none">
                <a:solidFill>
                  <a:srgbClr val="8E89A1"/>
                </a:solidFill>
                <a:latin typeface="Poppins"/>
                <a:ea typeface="Poppins"/>
                <a:cs typeface="Poppins"/>
                <a:sym typeface="Poppins"/>
              </a:defRPr>
            </a:lvl8pPr>
            <a:lvl9pPr marL="0" marR="0" lvl="8" indent="0" algn="r" rtl="0">
              <a:spcBef>
                <a:spcPts val="0"/>
              </a:spcBef>
              <a:buNone/>
              <a:defRPr sz="1200" b="0" i="0" u="none" strike="noStrike" cap="none">
                <a:solidFill>
                  <a:srgbClr val="8E89A1"/>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8.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2.xml"/><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Maintenance Phase</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400" dirty="0"/>
              <a:t>During the maintenance phase, the team engages in a series of crucial activities to ensure that the software continues to meet user needs efficiently and effectively.</a:t>
            </a:r>
          </a:p>
          <a:p>
            <a:pPr algn="just"/>
            <a:endParaRPr lang="en-US" sz="1400" dirty="0"/>
          </a:p>
          <a:p>
            <a:pPr lvl="1" algn="just"/>
            <a:r>
              <a:rPr lang="en-US" sz="1400" b="1" dirty="0"/>
              <a:t>Customer Support:</a:t>
            </a:r>
            <a:r>
              <a:rPr lang="en-US" sz="1400" dirty="0"/>
              <a:t> The team provides ongoing support to customers, helping them with any issues or questions that may arise, ensuring a seamless user experience.</a:t>
            </a:r>
          </a:p>
          <a:p>
            <a:pPr lvl="1" algn="just"/>
            <a:endParaRPr lang="en-US" sz="1400" dirty="0"/>
          </a:p>
          <a:p>
            <a:pPr lvl="1" algn="just"/>
            <a:r>
              <a:rPr lang="en-US" sz="1400" b="1" dirty="0"/>
              <a:t>Bug Fixes:</a:t>
            </a:r>
            <a:r>
              <a:rPr lang="en-US" sz="1400" dirty="0"/>
              <a:t> Identified bugs in production are promptly addressed to maintain the stability and reliability of the software.</a:t>
            </a:r>
          </a:p>
          <a:p>
            <a:pPr lvl="1" algn="just"/>
            <a:endParaRPr lang="en-US" sz="1400" dirty="0"/>
          </a:p>
          <a:p>
            <a:pPr lvl="1" algn="just"/>
            <a:r>
              <a:rPr lang="en-US" sz="1400" b="1" dirty="0"/>
              <a:t>Software Improvements:</a:t>
            </a:r>
            <a:r>
              <a:rPr lang="en-US" sz="1400" dirty="0"/>
              <a:t> The team proactively works on implementing improvements, many of which are identified through user feedback.</a:t>
            </a:r>
          </a:p>
          <a:p>
            <a:pPr lvl="1" algn="just"/>
            <a:endParaRPr lang="en-US" sz="1400" dirty="0"/>
          </a:p>
          <a:p>
            <a:pPr lvl="1" algn="just"/>
            <a:r>
              <a:rPr lang="en-US" sz="1400" b="1" dirty="0"/>
              <a:t>Gathering New Requests:</a:t>
            </a:r>
            <a:r>
              <a:rPr lang="en-US" sz="1400" dirty="0"/>
              <a:t> New requests and ideas from customers are collected and evaluated for possible inclusion in future software updates, ensuring that the product evolves in line with user needs.</a:t>
            </a:r>
          </a:p>
          <a:p>
            <a:pPr marL="571500" lvl="1" indent="0" algn="just">
              <a:buNone/>
            </a:pPr>
            <a:endParaRPr lang="en-US" sz="1400" dirty="0"/>
          </a:p>
          <a:p>
            <a:pPr algn="just"/>
            <a:r>
              <a:rPr lang="en-US" sz="1400" dirty="0"/>
              <a:t>At the end of this phase, all the accumulated learning and feedback are used to plan and develop the next iteration and version of the software, marking the onset of a new cycle of development focused on innovation and continual enhancement.</a:t>
            </a:r>
          </a:p>
        </p:txBody>
      </p:sp>
    </p:spTree>
    <p:extLst>
      <p:ext uri="{BB962C8B-B14F-4D97-AF65-F5344CB8AC3E}">
        <p14:creationId xmlns:p14="http://schemas.microsoft.com/office/powerpoint/2010/main" val="1095220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Software Development Methodologies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A Software Development Methodology is a conceptual framework used to structure, plan, and control the process of developing an information system. There are several methodologies that are widely adopted in the industry, each with its own unique approach and focus. The three most popular methodologies are:</a:t>
            </a:r>
          </a:p>
          <a:p>
            <a:pPr algn="just"/>
            <a:endParaRPr lang="en-US" sz="1800" dirty="0"/>
          </a:p>
          <a:p>
            <a:pPr lvl="1" algn="just"/>
            <a:r>
              <a:rPr lang="en-US" sz="1600" b="1" dirty="0"/>
              <a:t>Waterfall:</a:t>
            </a:r>
            <a:r>
              <a:rPr lang="en-US" sz="1600" dirty="0"/>
              <a:t> This methodology follows a linear and sequential approach, where each phase must be completed before moving on to the next. It's quite rigid but allows for meticulous documentation at each stage.</a:t>
            </a:r>
          </a:p>
          <a:p>
            <a:pPr lvl="1" algn="just"/>
            <a:endParaRPr lang="en-US" sz="1600" dirty="0"/>
          </a:p>
          <a:p>
            <a:pPr lvl="1" algn="just"/>
            <a:r>
              <a:rPr lang="en-US" sz="1600" b="1" dirty="0"/>
              <a:t>Agile:</a:t>
            </a:r>
            <a:r>
              <a:rPr lang="en-US" sz="1600" dirty="0"/>
              <a:t> A more flexible approach where the project is divided into small increments with minimal planning. It promotes collaborative effort including customer as a stakeholder in the development process.</a:t>
            </a:r>
          </a:p>
          <a:p>
            <a:pPr lvl="1" algn="just"/>
            <a:endParaRPr lang="en-US" sz="1600" dirty="0"/>
          </a:p>
          <a:p>
            <a:pPr lvl="1" algn="just"/>
            <a:r>
              <a:rPr lang="en-US" sz="1600" b="1" dirty="0"/>
              <a:t>Lean:</a:t>
            </a:r>
            <a:r>
              <a:rPr lang="en-US" sz="1600" dirty="0"/>
              <a:t> Inspired by lean manufacturing principles, it focuses on delivering a product with high value while eliminating wasteful practices. It strives for efficiency and optimal performance</a:t>
            </a:r>
            <a:r>
              <a:rPr lang="en-US" sz="1800" dirty="0"/>
              <a:t>.</a:t>
            </a:r>
          </a:p>
        </p:txBody>
      </p:sp>
    </p:spTree>
    <p:extLst>
      <p:ext uri="{BB962C8B-B14F-4D97-AF65-F5344CB8AC3E}">
        <p14:creationId xmlns:p14="http://schemas.microsoft.com/office/powerpoint/2010/main" val="131045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Software Development Methodologies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When deciding on a methodology, it is essential to consider various factors to choose the best fit for your project. These include:</a:t>
            </a:r>
          </a:p>
          <a:p>
            <a:pPr algn="just"/>
            <a:endParaRPr lang="en-US" sz="1600" dirty="0"/>
          </a:p>
          <a:p>
            <a:pPr lvl="1" algn="just"/>
            <a:r>
              <a:rPr lang="en-US" sz="1600" b="1" dirty="0"/>
              <a:t>Type of the project: </a:t>
            </a:r>
            <a:r>
              <a:rPr lang="en-US" sz="1600" dirty="0"/>
              <a:t>Different projects may require different approaches. For instance, a complex project might benefit from the structured approach of Waterfall, while a project with changing requirements might be better suited for Agile.</a:t>
            </a:r>
          </a:p>
          <a:p>
            <a:pPr lvl="1" algn="just"/>
            <a:endParaRPr lang="en-US" sz="1600" dirty="0"/>
          </a:p>
          <a:p>
            <a:pPr lvl="1" algn="just"/>
            <a:r>
              <a:rPr lang="en-US" sz="1600" b="1" dirty="0"/>
              <a:t>Length of the project:</a:t>
            </a:r>
            <a:r>
              <a:rPr lang="en-US" sz="1600" dirty="0"/>
              <a:t> Short-term projects might be more aligned with Agile or Lean methodologies, while long-term projects might benefit from the Waterfall methodology.</a:t>
            </a:r>
          </a:p>
          <a:p>
            <a:pPr lvl="1" algn="just"/>
            <a:endParaRPr lang="en-US" sz="1600" dirty="0"/>
          </a:p>
          <a:p>
            <a:pPr lvl="1" algn="just"/>
            <a:r>
              <a:rPr lang="en-US" sz="1600" b="1" dirty="0"/>
              <a:t>Size of the team</a:t>
            </a:r>
            <a:r>
              <a:rPr lang="en-US" sz="1600" dirty="0"/>
              <a:t>: Larger teams might find structured methodologies like Waterfall beneficial, while smaller teams might prefer the flexibility of Agile or Lean.</a:t>
            </a:r>
          </a:p>
          <a:p>
            <a:pPr algn="just"/>
            <a:endParaRPr lang="en-US" sz="1600" dirty="0"/>
          </a:p>
          <a:p>
            <a:pPr algn="just"/>
            <a:r>
              <a:rPr lang="en-US" sz="1800" dirty="0"/>
              <a:t>Selecting the right methodology is crucial for the successful development of a software project. It helps in structuring the workflow in a way that leverages the strengths of the team while mitigating potential risks, ensuring the project’s success and efficiency.</a:t>
            </a:r>
          </a:p>
        </p:txBody>
      </p:sp>
    </p:spTree>
    <p:extLst>
      <p:ext uri="{BB962C8B-B14F-4D97-AF65-F5344CB8AC3E}">
        <p14:creationId xmlns:p14="http://schemas.microsoft.com/office/powerpoint/2010/main" val="3302294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Waterfall Software Development</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The original waterfall model was created by Winston W. Royce in the 1970s.</a:t>
            </a:r>
          </a:p>
          <a:p>
            <a:pPr algn="just"/>
            <a:endParaRPr lang="en-US" sz="1800" dirty="0"/>
          </a:p>
          <a:p>
            <a:pPr algn="just"/>
            <a:r>
              <a:rPr lang="en-US" sz="1800" dirty="0"/>
              <a:t>The original model has a structured linear sequence of seven distinct phases.</a:t>
            </a:r>
          </a:p>
          <a:p>
            <a:pPr algn="just"/>
            <a:endParaRPr lang="en-US" sz="1800" dirty="0"/>
          </a:p>
          <a:p>
            <a:pPr algn="just"/>
            <a:r>
              <a:rPr lang="en-US" sz="1800" dirty="0"/>
              <a:t>Each phase must be completed before moving on to the next.</a:t>
            </a:r>
          </a:p>
        </p:txBody>
      </p:sp>
      <p:pic>
        <p:nvPicPr>
          <p:cNvPr id="4" name="Picture 3">
            <a:extLst>
              <a:ext uri="{FF2B5EF4-FFF2-40B4-BE49-F238E27FC236}">
                <a16:creationId xmlns:a16="http://schemas.microsoft.com/office/drawing/2014/main" id="{4F08A937-9C52-AFB5-B174-9E7BD443B322}"/>
              </a:ext>
            </a:extLst>
          </p:cNvPr>
          <p:cNvPicPr>
            <a:picLocks noChangeAspect="1"/>
          </p:cNvPicPr>
          <p:nvPr/>
        </p:nvPicPr>
        <p:blipFill>
          <a:blip r:embed="rId4"/>
          <a:stretch>
            <a:fillRect/>
          </a:stretch>
        </p:blipFill>
        <p:spPr>
          <a:xfrm>
            <a:off x="6374780" y="2602895"/>
            <a:ext cx="5181600" cy="2857703"/>
          </a:xfrm>
          <a:prstGeom prst="rect">
            <a:avLst/>
          </a:prstGeom>
          <a:ln w="3175">
            <a:solidFill>
              <a:schemeClr val="bg1">
                <a:lumMod val="85000"/>
              </a:schemeClr>
            </a:solidFill>
          </a:ln>
        </p:spPr>
      </p:pic>
      <p:sp>
        <p:nvSpPr>
          <p:cNvPr id="6" name="Espaço Reservado para Rodapé 5">
            <a:extLst>
              <a:ext uri="{FF2B5EF4-FFF2-40B4-BE49-F238E27FC236}">
                <a16:creationId xmlns:a16="http://schemas.microsoft.com/office/drawing/2014/main" id="{3D8DF042-E0F9-951A-B96E-C5F5180D6D67}"/>
              </a:ext>
            </a:extLst>
          </p:cNvPr>
          <p:cNvSpPr>
            <a:spLocks noGrp="1"/>
          </p:cNvSpPr>
          <p:nvPr>
            <p:ph type="ftr" idx="11"/>
          </p:nvPr>
        </p:nvSpPr>
        <p:spPr>
          <a:xfrm>
            <a:off x="6908180" y="5460598"/>
            <a:ext cx="4114800" cy="365125"/>
          </a:xfrm>
        </p:spPr>
        <p:txBody>
          <a:bodyPr/>
          <a:lstStyle/>
          <a:p>
            <a:r>
              <a:rPr lang="en-US" dirty="0"/>
              <a:t>Fonte: Cisco</a:t>
            </a:r>
          </a:p>
        </p:txBody>
      </p:sp>
    </p:spTree>
    <p:extLst>
      <p:ext uri="{BB962C8B-B14F-4D97-AF65-F5344CB8AC3E}">
        <p14:creationId xmlns:p14="http://schemas.microsoft.com/office/powerpoint/2010/main" val="105843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Waterfall Software Development</a:t>
            </a:r>
          </a:p>
        </p:txBody>
      </p:sp>
      <p:sp>
        <p:nvSpPr>
          <p:cNvPr id="6" name="Espaço Reservado para Rodapé 5">
            <a:extLst>
              <a:ext uri="{FF2B5EF4-FFF2-40B4-BE49-F238E27FC236}">
                <a16:creationId xmlns:a16="http://schemas.microsoft.com/office/drawing/2014/main" id="{3D8DF042-E0F9-951A-B96E-C5F5180D6D67}"/>
              </a:ext>
            </a:extLst>
          </p:cNvPr>
          <p:cNvSpPr>
            <a:spLocks noGrp="1"/>
          </p:cNvSpPr>
          <p:nvPr>
            <p:ph type="ftr" idx="11"/>
          </p:nvPr>
        </p:nvSpPr>
        <p:spPr>
          <a:xfrm>
            <a:off x="6908180" y="5460598"/>
            <a:ext cx="4114800" cy="365125"/>
          </a:xfrm>
        </p:spPr>
        <p:txBody>
          <a:bodyPr/>
          <a:lstStyle/>
          <a:p>
            <a:r>
              <a:rPr lang="en-US" dirty="0"/>
              <a:t>Fonte: Cisco</a:t>
            </a:r>
          </a:p>
        </p:txBody>
      </p:sp>
      <p:pic>
        <p:nvPicPr>
          <p:cNvPr id="1026" name="Picture 2" descr="Waterfall Methodology Phases">
            <a:extLst>
              <a:ext uri="{FF2B5EF4-FFF2-40B4-BE49-F238E27FC236}">
                <a16:creationId xmlns:a16="http://schemas.microsoft.com/office/drawing/2014/main" id="{CF9C8DEE-9E17-8277-F209-60CD73DFFC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020" y="1690688"/>
            <a:ext cx="9753600" cy="4381500"/>
          </a:xfrm>
          <a:prstGeom prst="rect">
            <a:avLst/>
          </a:prstGeom>
          <a:noFill/>
          <a:extLst>
            <a:ext uri="{909E8E84-426E-40DD-AFC4-6F175D3DCCD1}">
              <a14:hiddenFill xmlns:a14="http://schemas.microsoft.com/office/drawing/2010/main">
                <a:solidFill>
                  <a:srgbClr val="FFFFFF"/>
                </a:solidFill>
              </a14:hiddenFill>
            </a:ext>
          </a:extLst>
        </p:spPr>
      </p:pic>
      <p:sp>
        <p:nvSpPr>
          <p:cNvPr id="8" name="Espaço Reservado para Rodapé 5">
            <a:extLst>
              <a:ext uri="{FF2B5EF4-FFF2-40B4-BE49-F238E27FC236}">
                <a16:creationId xmlns:a16="http://schemas.microsoft.com/office/drawing/2014/main" id="{5F86A914-39AA-1CBD-26AC-6A1A454462BA}"/>
              </a:ext>
            </a:extLst>
          </p:cNvPr>
          <p:cNvSpPr txBox="1">
            <a:spLocks/>
          </p:cNvSpPr>
          <p:nvPr/>
        </p:nvSpPr>
        <p:spPr>
          <a:xfrm>
            <a:off x="3988420" y="5401268"/>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E89A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9pPr>
          </a:lstStyle>
          <a:p>
            <a:r>
              <a:rPr lang="en-US" dirty="0"/>
              <a:t>Fonte: </a:t>
            </a:r>
            <a:r>
              <a:rPr lang="en-US" dirty="0" err="1"/>
              <a:t>MLSDev</a:t>
            </a:r>
            <a:endParaRPr lang="en-US" dirty="0"/>
          </a:p>
        </p:txBody>
      </p:sp>
    </p:spTree>
    <p:extLst>
      <p:ext uri="{BB962C8B-B14F-4D97-AF65-F5344CB8AC3E}">
        <p14:creationId xmlns:p14="http://schemas.microsoft.com/office/powerpoint/2010/main" val="2636197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Waterfall Software Development</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marL="114300" indent="0" algn="just">
              <a:buNone/>
            </a:pPr>
            <a:r>
              <a:rPr lang="en-US" sz="1800" b="1" dirty="0"/>
              <a:t>Merits of Waterfall Project Management</a:t>
            </a:r>
          </a:p>
          <a:p>
            <a:pPr algn="just"/>
            <a:endParaRPr lang="en-US" sz="1800" dirty="0"/>
          </a:p>
          <a:p>
            <a:pPr algn="just"/>
            <a:r>
              <a:rPr lang="en-US" sz="1600" b="1" dirty="0"/>
              <a:t>Predictability and Planning:</a:t>
            </a:r>
            <a:r>
              <a:rPr lang="en-US" sz="1600" dirty="0"/>
              <a:t> The methodology outlines a clearly defined path for the project, offering team members insight into future steps and allowing them to plan their schedules accordingly.</a:t>
            </a:r>
          </a:p>
          <a:p>
            <a:pPr algn="just"/>
            <a:endParaRPr lang="en-US" sz="1600" dirty="0"/>
          </a:p>
          <a:p>
            <a:pPr algn="just"/>
            <a:r>
              <a:rPr lang="en-US" sz="1600" b="1" dirty="0"/>
              <a:t>Cost Estimation: </a:t>
            </a:r>
            <a:r>
              <a:rPr lang="en-US" sz="1600" dirty="0"/>
              <a:t>It facilitates the determination of the project's overall cost before initiation.</a:t>
            </a:r>
          </a:p>
          <a:p>
            <a:pPr algn="just"/>
            <a:endParaRPr lang="en-US" sz="1600" dirty="0"/>
          </a:p>
          <a:p>
            <a:pPr algn="just"/>
            <a:r>
              <a:rPr lang="en-US" sz="1600" b="1" dirty="0"/>
              <a:t>Progress Measurement:</a:t>
            </a:r>
            <a:r>
              <a:rPr lang="en-US" sz="1600" dirty="0"/>
              <a:t> The structured nature of the approach means that progress can be easily tracked at any stage of the project.</a:t>
            </a:r>
          </a:p>
          <a:p>
            <a:pPr algn="just"/>
            <a:endParaRPr lang="en-US" sz="1600" dirty="0"/>
          </a:p>
          <a:p>
            <a:pPr algn="just"/>
            <a:r>
              <a:rPr lang="en-US" sz="1600" b="1" dirty="0"/>
              <a:t>Ease of Integration for Late Joiners: </a:t>
            </a:r>
            <a:r>
              <a:rPr lang="en-US" sz="1600" dirty="0"/>
              <a:t>New team members can integrate smoothly, understanding and picking up their designated tasks without hassle.</a:t>
            </a:r>
          </a:p>
        </p:txBody>
      </p:sp>
    </p:spTree>
    <p:extLst>
      <p:ext uri="{BB962C8B-B14F-4D97-AF65-F5344CB8AC3E}">
        <p14:creationId xmlns:p14="http://schemas.microsoft.com/office/powerpoint/2010/main" val="163777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Waterfall Software Development</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marL="114300" indent="0" algn="just">
              <a:buNone/>
            </a:pPr>
            <a:r>
              <a:rPr lang="en-US" sz="1800" b="1" dirty="0"/>
              <a:t>Demerits of Waterfall Project Management</a:t>
            </a:r>
          </a:p>
          <a:p>
            <a:pPr algn="just"/>
            <a:endParaRPr lang="en-US" sz="1800" dirty="0"/>
          </a:p>
          <a:p>
            <a:pPr algn="just"/>
            <a:r>
              <a:rPr lang="en-US" sz="1800" b="1" dirty="0"/>
              <a:t>Extended Completion Time: </a:t>
            </a:r>
            <a:r>
              <a:rPr lang="en-US" sz="1800" dirty="0"/>
              <a:t>The project timeline tends to be longer compared to more agile methodologies. </a:t>
            </a:r>
            <a:r>
              <a:rPr lang="en-US" sz="1800" i="1" u="sng" dirty="0"/>
              <a:t>Time is the enemy</a:t>
            </a:r>
            <a:r>
              <a:rPr lang="en-US" sz="1800" i="1" dirty="0"/>
              <a:t> </a:t>
            </a:r>
            <a:r>
              <a:rPr lang="en-US" sz="1800" dirty="0"/>
              <a:t>when it comes to delivering value.</a:t>
            </a:r>
          </a:p>
          <a:p>
            <a:pPr algn="just"/>
            <a:endParaRPr lang="en-US" sz="1800" dirty="0"/>
          </a:p>
          <a:p>
            <a:pPr algn="just"/>
            <a:r>
              <a:rPr lang="en-US" sz="1800" b="1" dirty="0"/>
              <a:t>Delay Cascade: </a:t>
            </a:r>
            <a:r>
              <a:rPr lang="en-US" sz="1800" dirty="0"/>
              <a:t>A delay in one phase invariably leads to subsequent delays in the following phases, creating a cascading effect.</a:t>
            </a:r>
          </a:p>
          <a:p>
            <a:pPr algn="just"/>
            <a:endParaRPr lang="en-US" sz="1800" dirty="0"/>
          </a:p>
          <a:p>
            <a:pPr algn="just"/>
            <a:r>
              <a:rPr lang="en-US" sz="1800" b="1" dirty="0"/>
              <a:t>Limited Client Engagement</a:t>
            </a:r>
            <a:r>
              <a:rPr lang="en-US" sz="1800" dirty="0"/>
              <a:t>: Clients have minimal involvement during the implementation stages, which can sometimes lead to a gap between client expectations and the final deliverable.</a:t>
            </a:r>
          </a:p>
        </p:txBody>
      </p:sp>
    </p:spTree>
    <p:extLst>
      <p:ext uri="{BB962C8B-B14F-4D97-AF65-F5344CB8AC3E}">
        <p14:creationId xmlns:p14="http://schemas.microsoft.com/office/powerpoint/2010/main" val="357831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a:t>Agile </a:t>
            </a:r>
            <a:r>
              <a:rPr lang="en-US" sz="4000" dirty="0"/>
              <a:t>Software Development</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The Agile method, known for its flexibility and customer-centric approach, originated from the Agile Manifesto, which was conceived by a group of 17 software developers in 2001.</a:t>
            </a:r>
          </a:p>
          <a:p>
            <a:pPr algn="just"/>
            <a:endParaRPr lang="en-US" sz="1600" dirty="0"/>
          </a:p>
          <a:p>
            <a:pPr algn="just"/>
            <a:r>
              <a:rPr lang="en-US" sz="1800" dirty="0"/>
              <a:t>The manifesto emphasizes four core values:</a:t>
            </a:r>
          </a:p>
          <a:p>
            <a:pPr lvl="1" algn="just"/>
            <a:r>
              <a:rPr lang="en-US" sz="1400" b="1" dirty="0"/>
              <a:t>Prioritizing individuals and interaction</a:t>
            </a:r>
            <a:r>
              <a:rPr lang="en-US" sz="1400" dirty="0"/>
              <a:t>s over processes and tools</a:t>
            </a:r>
          </a:p>
          <a:p>
            <a:pPr lvl="1" algn="just"/>
            <a:r>
              <a:rPr lang="en-US" sz="1400" b="1" dirty="0"/>
              <a:t>Valuing working software</a:t>
            </a:r>
            <a:r>
              <a:rPr lang="en-US" sz="1400" dirty="0"/>
              <a:t> over comprehensive documentation</a:t>
            </a:r>
          </a:p>
          <a:p>
            <a:pPr lvl="1" algn="just"/>
            <a:r>
              <a:rPr lang="en-US" sz="1400" b="1" dirty="0"/>
              <a:t>Focusing on customer collaboration</a:t>
            </a:r>
            <a:r>
              <a:rPr lang="en-US" sz="1400" dirty="0"/>
              <a:t> over contract negotiation</a:t>
            </a:r>
          </a:p>
          <a:p>
            <a:pPr lvl="1" algn="just"/>
            <a:r>
              <a:rPr lang="en-US" sz="1400" b="1" dirty="0"/>
              <a:t>Being adaptive and responding to change</a:t>
            </a:r>
            <a:r>
              <a:rPr lang="en-US" sz="1400" dirty="0"/>
              <a:t> over strictly following a plan</a:t>
            </a:r>
          </a:p>
          <a:p>
            <a:pPr algn="just"/>
            <a:endParaRPr lang="en-US" sz="1600" dirty="0"/>
          </a:p>
          <a:p>
            <a:pPr algn="just"/>
            <a:r>
              <a:rPr lang="en-US" sz="1800" dirty="0"/>
              <a:t>These values underscore the Agile method's adaptability and commitment to delivering value and satisfying the customer's needs.</a:t>
            </a:r>
          </a:p>
        </p:txBody>
      </p:sp>
    </p:spTree>
    <p:extLst>
      <p:ext uri="{BB962C8B-B14F-4D97-AF65-F5344CB8AC3E}">
        <p14:creationId xmlns:p14="http://schemas.microsoft.com/office/powerpoint/2010/main" val="560914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a:t>Agile </a:t>
            </a:r>
            <a:r>
              <a:rPr lang="en-US" sz="4000" dirty="0"/>
              <a:t>Software Development</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a:xfrm>
            <a:off x="838200" y="1576245"/>
            <a:ext cx="10515600" cy="4351338"/>
          </a:xfrm>
        </p:spPr>
        <p:txBody>
          <a:bodyPr numCol="1" anchor="ctr">
            <a:noAutofit/>
          </a:bodyPr>
          <a:lstStyle/>
          <a:p>
            <a:pPr algn="just"/>
            <a:endParaRPr lang="en-US" sz="1800" dirty="0"/>
          </a:p>
          <a:p>
            <a:pPr algn="just"/>
            <a:r>
              <a:rPr lang="en-US" sz="1800" dirty="0"/>
              <a:t>The 12 principles of the Agile Manifesto</a:t>
            </a:r>
          </a:p>
          <a:p>
            <a:pPr algn="just"/>
            <a:endParaRPr lang="en-US" sz="1000" dirty="0"/>
          </a:p>
          <a:p>
            <a:pPr algn="just"/>
            <a:endParaRPr lang="en-US" sz="1000" dirty="0"/>
          </a:p>
          <a:p>
            <a:pPr algn="just"/>
            <a:endParaRPr lang="en-US" sz="10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These principles are fundamental to understanding and implementing agile software development and help guide teams in delivering high-quality products efficiently and collaboratively.</a:t>
            </a:r>
          </a:p>
        </p:txBody>
      </p:sp>
      <p:graphicFrame>
        <p:nvGraphicFramePr>
          <p:cNvPr id="4" name="Table 4">
            <a:extLst>
              <a:ext uri="{FF2B5EF4-FFF2-40B4-BE49-F238E27FC236}">
                <a16:creationId xmlns:a16="http://schemas.microsoft.com/office/drawing/2014/main" id="{FA8262AE-88FF-6204-6211-072A443C69E2}"/>
              </a:ext>
            </a:extLst>
          </p:cNvPr>
          <p:cNvGraphicFramePr>
            <a:graphicFrameLocks noGrp="1"/>
          </p:cNvGraphicFramePr>
          <p:nvPr>
            <p:extLst>
              <p:ext uri="{D42A27DB-BD31-4B8C-83A1-F6EECF244321}">
                <p14:modId xmlns:p14="http://schemas.microsoft.com/office/powerpoint/2010/main" val="304185482"/>
              </p:ext>
            </p:extLst>
          </p:nvPr>
        </p:nvGraphicFramePr>
        <p:xfrm>
          <a:off x="213756" y="2961183"/>
          <a:ext cx="11764488" cy="1483360"/>
        </p:xfrm>
        <a:graphic>
          <a:graphicData uri="http://schemas.openxmlformats.org/drawingml/2006/table">
            <a:tbl>
              <a:tblPr firstRow="1" bandRow="1">
                <a:tableStyleId>{5C22544A-7EE6-4342-B048-85BDC9FD1C3A}</a:tableStyleId>
              </a:tblPr>
              <a:tblGrid>
                <a:gridCol w="2941122">
                  <a:extLst>
                    <a:ext uri="{9D8B030D-6E8A-4147-A177-3AD203B41FA5}">
                      <a16:colId xmlns:a16="http://schemas.microsoft.com/office/drawing/2014/main" val="3688805368"/>
                    </a:ext>
                  </a:extLst>
                </a:gridCol>
                <a:gridCol w="2941122">
                  <a:extLst>
                    <a:ext uri="{9D8B030D-6E8A-4147-A177-3AD203B41FA5}">
                      <a16:colId xmlns:a16="http://schemas.microsoft.com/office/drawing/2014/main" val="1464338370"/>
                    </a:ext>
                  </a:extLst>
                </a:gridCol>
                <a:gridCol w="2941122">
                  <a:extLst>
                    <a:ext uri="{9D8B030D-6E8A-4147-A177-3AD203B41FA5}">
                      <a16:colId xmlns:a16="http://schemas.microsoft.com/office/drawing/2014/main" val="576712815"/>
                    </a:ext>
                  </a:extLst>
                </a:gridCol>
                <a:gridCol w="2941122">
                  <a:extLst>
                    <a:ext uri="{9D8B030D-6E8A-4147-A177-3AD203B41FA5}">
                      <a16:colId xmlns:a16="http://schemas.microsoft.com/office/drawing/2014/main" val="1915268078"/>
                    </a:ext>
                  </a:extLst>
                </a:gridCol>
              </a:tblGrid>
              <a:tr h="370840">
                <a:tc gridSpan="4">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80053855"/>
                  </a:ext>
                </a:extLst>
              </a:tr>
              <a:tr h="370840">
                <a:tc>
                  <a:txBody>
                    <a:bodyPr/>
                    <a:lstStyle/>
                    <a:p>
                      <a:pPr algn="just"/>
                      <a:r>
                        <a:rPr lang="en-US" sz="1400" dirty="0"/>
                        <a:t>Customer Satisfaction</a:t>
                      </a:r>
                    </a:p>
                  </a:txBody>
                  <a:tcPr/>
                </a:tc>
                <a:tc>
                  <a:txBody>
                    <a:bodyPr/>
                    <a:lstStyle/>
                    <a:p>
                      <a:pPr algn="just"/>
                      <a:r>
                        <a:rPr lang="en-US" sz="1400" dirty="0"/>
                        <a:t>Collaboration</a:t>
                      </a:r>
                    </a:p>
                  </a:txBody>
                  <a:tcPr/>
                </a:tc>
                <a:tc>
                  <a:txBody>
                    <a:bodyPr/>
                    <a:lstStyle/>
                    <a:p>
                      <a:pPr algn="just"/>
                      <a:r>
                        <a:rPr lang="en-US" sz="1400" dirty="0"/>
                        <a:t>Working Software</a:t>
                      </a:r>
                    </a:p>
                  </a:txBody>
                  <a:tcPr/>
                </a:tc>
                <a:tc>
                  <a:txBody>
                    <a:bodyPr/>
                    <a:lstStyle/>
                    <a:p>
                      <a:pPr algn="just"/>
                      <a:r>
                        <a:rPr lang="en-US" sz="1400" dirty="0"/>
                        <a:t>Simplicity</a:t>
                      </a:r>
                    </a:p>
                  </a:txBody>
                  <a:tcPr/>
                </a:tc>
                <a:extLst>
                  <a:ext uri="{0D108BD9-81ED-4DB2-BD59-A6C34878D82A}">
                    <a16:rowId xmlns:a16="http://schemas.microsoft.com/office/drawing/2014/main" val="1919010566"/>
                  </a:ext>
                </a:extLst>
              </a:tr>
              <a:tr h="370840">
                <a:tc>
                  <a:txBody>
                    <a:bodyPr/>
                    <a:lstStyle/>
                    <a:p>
                      <a:pPr algn="just"/>
                      <a:r>
                        <a:rPr lang="en-US" sz="1400" dirty="0"/>
                        <a:t>Welcoming Change</a:t>
                      </a:r>
                    </a:p>
                  </a:txBody>
                  <a:tcPr/>
                </a:tc>
                <a:tc>
                  <a:txBody>
                    <a:bodyPr/>
                    <a:lstStyle/>
                    <a:p>
                      <a:pPr algn="just"/>
                      <a:r>
                        <a:rPr lang="en-US" sz="1400" dirty="0"/>
                        <a:t>Motivated Individuals</a:t>
                      </a:r>
                    </a:p>
                  </a:txBody>
                  <a:tcPr/>
                </a:tc>
                <a:tc>
                  <a:txBody>
                    <a:bodyPr/>
                    <a:lstStyle/>
                    <a:p>
                      <a:pPr algn="just"/>
                      <a:r>
                        <a:rPr lang="en-US" sz="1400" dirty="0"/>
                        <a:t>Sustainable Development</a:t>
                      </a:r>
                    </a:p>
                  </a:txBody>
                  <a:tcPr/>
                </a:tc>
                <a:tc>
                  <a:txBody>
                    <a:bodyPr/>
                    <a:lstStyle/>
                    <a:p>
                      <a:pPr algn="just"/>
                      <a:r>
                        <a:rPr lang="en-US" sz="1400" dirty="0"/>
                        <a:t>Self-Organizing Teams</a:t>
                      </a:r>
                    </a:p>
                  </a:txBody>
                  <a:tcPr/>
                </a:tc>
                <a:extLst>
                  <a:ext uri="{0D108BD9-81ED-4DB2-BD59-A6C34878D82A}">
                    <a16:rowId xmlns:a16="http://schemas.microsoft.com/office/drawing/2014/main" val="1429796144"/>
                  </a:ext>
                </a:extLst>
              </a:tr>
              <a:tr h="370840">
                <a:tc>
                  <a:txBody>
                    <a:bodyPr/>
                    <a:lstStyle/>
                    <a:p>
                      <a:pPr algn="just"/>
                      <a:r>
                        <a:rPr lang="en-US" sz="1400" dirty="0"/>
                        <a:t>Frequent Delivery</a:t>
                      </a:r>
                    </a:p>
                  </a:txBody>
                  <a:tcPr/>
                </a:tc>
                <a:tc>
                  <a:txBody>
                    <a:bodyPr/>
                    <a:lstStyle/>
                    <a:p>
                      <a:pPr algn="just"/>
                      <a:r>
                        <a:rPr lang="en-US" sz="1400" dirty="0"/>
                        <a:t>Face-to-Face Communication</a:t>
                      </a:r>
                    </a:p>
                  </a:txBody>
                  <a:tcPr/>
                </a:tc>
                <a:tc>
                  <a:txBody>
                    <a:bodyPr/>
                    <a:lstStyle/>
                    <a:p>
                      <a:pPr algn="just"/>
                      <a:r>
                        <a:rPr lang="en-US" sz="1400" dirty="0"/>
                        <a:t>Technical Excellence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t>Regular Reflection and Adjustment</a:t>
                      </a:r>
                      <a:endParaRPr lang="en-US" dirty="0"/>
                    </a:p>
                  </a:txBody>
                  <a:tcPr/>
                </a:tc>
                <a:extLst>
                  <a:ext uri="{0D108BD9-81ED-4DB2-BD59-A6C34878D82A}">
                    <a16:rowId xmlns:a16="http://schemas.microsoft.com/office/drawing/2014/main" val="647746595"/>
                  </a:ext>
                </a:extLst>
              </a:tr>
            </a:tbl>
          </a:graphicData>
        </a:graphic>
      </p:graphicFrame>
    </p:spTree>
    <p:extLst>
      <p:ext uri="{BB962C8B-B14F-4D97-AF65-F5344CB8AC3E}">
        <p14:creationId xmlns:p14="http://schemas.microsoft.com/office/powerpoint/2010/main" val="2439616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a:t>Agile </a:t>
            </a:r>
            <a:r>
              <a:rPr lang="en-US" sz="4000" dirty="0"/>
              <a:t>Software Development</a:t>
            </a:r>
          </a:p>
        </p:txBody>
      </p:sp>
      <p:grpSp>
        <p:nvGrpSpPr>
          <p:cNvPr id="6" name="Group 5">
            <a:extLst>
              <a:ext uri="{FF2B5EF4-FFF2-40B4-BE49-F238E27FC236}">
                <a16:creationId xmlns:a16="http://schemas.microsoft.com/office/drawing/2014/main" id="{A2F03989-B5A7-4087-E124-0D383ACE0CE6}"/>
              </a:ext>
            </a:extLst>
          </p:cNvPr>
          <p:cNvGrpSpPr/>
          <p:nvPr/>
        </p:nvGrpSpPr>
        <p:grpSpPr>
          <a:xfrm>
            <a:off x="1273004" y="1813519"/>
            <a:ext cx="9645992" cy="4073718"/>
            <a:chOff x="-169483" y="1200767"/>
            <a:chExt cx="12530967" cy="5292108"/>
          </a:xfrm>
        </p:grpSpPr>
        <p:pic>
          <p:nvPicPr>
            <p:cNvPr id="7" name="Picture 6" descr="A diagram of a software development process&#10;&#10;Description automatically generated">
              <a:extLst>
                <a:ext uri="{FF2B5EF4-FFF2-40B4-BE49-F238E27FC236}">
                  <a16:creationId xmlns:a16="http://schemas.microsoft.com/office/drawing/2014/main" id="{A184B234-8B12-743A-8926-F1221A5E7C67}"/>
                </a:ext>
              </a:extLst>
            </p:cNvPr>
            <p:cNvPicPr>
              <a:picLocks noChangeAspect="1"/>
            </p:cNvPicPr>
            <p:nvPr/>
          </p:nvPicPr>
          <p:blipFill>
            <a:blip r:embed="rId4"/>
            <a:stretch>
              <a:fillRect/>
            </a:stretch>
          </p:blipFill>
          <p:spPr>
            <a:xfrm>
              <a:off x="7069376" y="1200767"/>
              <a:ext cx="5292108" cy="5292108"/>
            </a:xfrm>
            <a:prstGeom prst="rect">
              <a:avLst/>
            </a:prstGeom>
          </p:spPr>
        </p:pic>
        <p:pic>
          <p:nvPicPr>
            <p:cNvPr id="8" name="Picture 7" descr="A diagram of a software development process&#10;&#10;Description automatically generated">
              <a:extLst>
                <a:ext uri="{FF2B5EF4-FFF2-40B4-BE49-F238E27FC236}">
                  <a16:creationId xmlns:a16="http://schemas.microsoft.com/office/drawing/2014/main" id="{EC77AEAB-9300-9E25-2AE6-0695B87FBE0D}"/>
                </a:ext>
              </a:extLst>
            </p:cNvPr>
            <p:cNvPicPr>
              <a:picLocks noChangeAspect="1"/>
            </p:cNvPicPr>
            <p:nvPr/>
          </p:nvPicPr>
          <p:blipFill>
            <a:blip r:embed="rId4"/>
            <a:stretch>
              <a:fillRect/>
            </a:stretch>
          </p:blipFill>
          <p:spPr>
            <a:xfrm>
              <a:off x="3449946" y="1200767"/>
              <a:ext cx="5292108" cy="5292108"/>
            </a:xfrm>
            <a:prstGeom prst="rect">
              <a:avLst/>
            </a:prstGeom>
          </p:spPr>
        </p:pic>
        <p:pic>
          <p:nvPicPr>
            <p:cNvPr id="9" name="Picture 8" descr="A diagram of a software development process&#10;&#10;Description automatically generated">
              <a:extLst>
                <a:ext uri="{FF2B5EF4-FFF2-40B4-BE49-F238E27FC236}">
                  <a16:creationId xmlns:a16="http://schemas.microsoft.com/office/drawing/2014/main" id="{265C4F51-2A07-E580-F0A8-84993038E25F}"/>
                </a:ext>
              </a:extLst>
            </p:cNvPr>
            <p:cNvPicPr>
              <a:picLocks noChangeAspect="1"/>
            </p:cNvPicPr>
            <p:nvPr/>
          </p:nvPicPr>
          <p:blipFill>
            <a:blip r:embed="rId4"/>
            <a:stretch>
              <a:fillRect/>
            </a:stretch>
          </p:blipFill>
          <p:spPr>
            <a:xfrm>
              <a:off x="-169483" y="1200767"/>
              <a:ext cx="5292108" cy="5292108"/>
            </a:xfrm>
            <a:prstGeom prst="rect">
              <a:avLst/>
            </a:prstGeom>
          </p:spPr>
        </p:pic>
      </p:grpSp>
      <p:sp>
        <p:nvSpPr>
          <p:cNvPr id="10" name="Espaço Reservado para Rodapé 5">
            <a:extLst>
              <a:ext uri="{FF2B5EF4-FFF2-40B4-BE49-F238E27FC236}">
                <a16:creationId xmlns:a16="http://schemas.microsoft.com/office/drawing/2014/main" id="{DBE41814-2F49-B4BB-50FC-9716B9222521}"/>
              </a:ext>
            </a:extLst>
          </p:cNvPr>
          <p:cNvSpPr txBox="1">
            <a:spLocks/>
          </p:cNvSpPr>
          <p:nvPr/>
        </p:nvSpPr>
        <p:spPr>
          <a:xfrm>
            <a:off x="3988420" y="5401268"/>
            <a:ext cx="41148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E89A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Poppins"/>
                <a:ea typeface="Poppins"/>
                <a:cs typeface="Poppins"/>
                <a:sym typeface="Poppins"/>
              </a:defRPr>
            </a:lvl9pPr>
          </a:lstStyle>
          <a:p>
            <a:r>
              <a:rPr lang="en-US" dirty="0"/>
              <a:t>Fonte: </a:t>
            </a:r>
            <a:r>
              <a:rPr lang="en-US" dirty="0" err="1"/>
              <a:t>MLSDev</a:t>
            </a:r>
            <a:endParaRPr lang="en-US" dirty="0"/>
          </a:p>
        </p:txBody>
      </p:sp>
    </p:spTree>
    <p:extLst>
      <p:ext uri="{BB962C8B-B14F-4D97-AF65-F5344CB8AC3E}">
        <p14:creationId xmlns:p14="http://schemas.microsoft.com/office/powerpoint/2010/main" val="232190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C64CE284-FD01-AEF3-7A12-8479EDE147BA}"/>
              </a:ext>
            </a:extLst>
          </p:cNvPr>
          <p:cNvPicPr>
            <a:picLocks noChangeAspect="1"/>
          </p:cNvPicPr>
          <p:nvPr/>
        </p:nvPicPr>
        <p:blipFill>
          <a:blip r:embed="rId4"/>
          <a:stretch>
            <a:fillRect/>
          </a:stretch>
        </p:blipFill>
        <p:spPr>
          <a:xfrm>
            <a:off x="438369" y="471690"/>
            <a:ext cx="1266606" cy="388511"/>
          </a:xfrm>
          <a:prstGeom prst="rect">
            <a:avLst/>
          </a:prstGeom>
        </p:spPr>
      </p:pic>
      <p:sp>
        <p:nvSpPr>
          <p:cNvPr id="2" name="Título 1">
            <a:extLst>
              <a:ext uri="{FF2B5EF4-FFF2-40B4-BE49-F238E27FC236}">
                <a16:creationId xmlns:a16="http://schemas.microsoft.com/office/drawing/2014/main" id="{B1371D08-8D53-D79C-4964-6299C9BB534E}"/>
              </a:ext>
            </a:extLst>
          </p:cNvPr>
          <p:cNvSpPr>
            <a:spLocks noGrp="1"/>
          </p:cNvSpPr>
          <p:nvPr>
            <p:ph type="title"/>
          </p:nvPr>
        </p:nvSpPr>
        <p:spPr/>
        <p:txBody>
          <a:bodyPr/>
          <a:lstStyle/>
          <a:p>
            <a:r>
              <a:rPr lang="en-US" dirty="0" err="1">
                <a:solidFill>
                  <a:schemeClr val="bg1"/>
                </a:solidFill>
              </a:rPr>
              <a:t>Devnet</a:t>
            </a:r>
            <a:r>
              <a:rPr lang="en-US" dirty="0">
                <a:solidFill>
                  <a:schemeClr val="bg1"/>
                </a:solidFill>
              </a:rPr>
              <a:t> Module 3</a:t>
            </a:r>
          </a:p>
        </p:txBody>
      </p:sp>
      <p:sp>
        <p:nvSpPr>
          <p:cNvPr id="5" name="Espaço Reservado para Texto 4">
            <a:extLst>
              <a:ext uri="{FF2B5EF4-FFF2-40B4-BE49-F238E27FC236}">
                <a16:creationId xmlns:a16="http://schemas.microsoft.com/office/drawing/2014/main" id="{5AD6711F-ED63-98F4-6BC3-14400ADBB39C}"/>
              </a:ext>
            </a:extLst>
          </p:cNvPr>
          <p:cNvSpPr>
            <a:spLocks noGrp="1"/>
          </p:cNvSpPr>
          <p:nvPr>
            <p:ph type="body" idx="1"/>
          </p:nvPr>
        </p:nvSpPr>
        <p:spPr/>
        <p:txBody>
          <a:bodyPr/>
          <a:lstStyle/>
          <a:p>
            <a:r>
              <a:rPr lang="en-US"/>
              <a:t>Software Development and Design</a:t>
            </a:r>
            <a:endParaRPr lang="en-US" dirty="0"/>
          </a:p>
        </p:txBody>
      </p:sp>
    </p:spTree>
    <p:extLst>
      <p:ext uri="{BB962C8B-B14F-4D97-AF65-F5344CB8AC3E}">
        <p14:creationId xmlns:p14="http://schemas.microsoft.com/office/powerpoint/2010/main" val="387292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a:t>Agile </a:t>
            </a:r>
            <a:r>
              <a:rPr lang="en-US" sz="4000" dirty="0"/>
              <a:t>Software Development</a:t>
            </a:r>
          </a:p>
        </p:txBody>
      </p:sp>
      <p:sp>
        <p:nvSpPr>
          <p:cNvPr id="7" name="Espaço Reservado para Texto 2">
            <a:extLst>
              <a:ext uri="{FF2B5EF4-FFF2-40B4-BE49-F238E27FC236}">
                <a16:creationId xmlns:a16="http://schemas.microsoft.com/office/drawing/2014/main" id="{4DFABCA6-1714-E73C-C67C-8564D9F92261}"/>
              </a:ext>
            </a:extLst>
          </p:cNvPr>
          <p:cNvSpPr>
            <a:spLocks noGrp="1"/>
          </p:cNvSpPr>
          <p:nvPr>
            <p:ph type="body" idx="1"/>
          </p:nvPr>
        </p:nvSpPr>
        <p:spPr>
          <a:xfrm>
            <a:off x="838200" y="1576245"/>
            <a:ext cx="10515600" cy="4351338"/>
          </a:xfrm>
        </p:spPr>
        <p:txBody>
          <a:bodyPr numCol="1" anchor="ctr">
            <a:noAutofit/>
          </a:bodyPr>
          <a:lstStyle/>
          <a:p>
            <a:pPr algn="just"/>
            <a:r>
              <a:rPr lang="en-US" sz="1800" dirty="0"/>
              <a:t>Popular Agile methods include:</a:t>
            </a:r>
          </a:p>
          <a:p>
            <a:pPr algn="just"/>
            <a:endParaRPr lang="en-US" sz="1600" dirty="0"/>
          </a:p>
          <a:p>
            <a:pPr lvl="1" algn="just"/>
            <a:r>
              <a:rPr lang="en-US" sz="1600" b="1" dirty="0"/>
              <a:t>Scrum: </a:t>
            </a:r>
            <a:r>
              <a:rPr lang="en-US" sz="1600" dirty="0"/>
              <a:t>Focused on small, self-organizing teams working in sprints with daily stand-up meetings to discuss progress and obstacles.</a:t>
            </a:r>
          </a:p>
          <a:p>
            <a:pPr lvl="1" algn="just"/>
            <a:r>
              <a:rPr lang="en-US" sz="1600" b="1" dirty="0"/>
              <a:t>Lean:</a:t>
            </a:r>
            <a:r>
              <a:rPr lang="en-US" sz="1600" dirty="0"/>
              <a:t> Aims to eliminate waste and improve efficiency through continuous feedback and process refinement.</a:t>
            </a:r>
          </a:p>
          <a:p>
            <a:pPr lvl="1" algn="just"/>
            <a:r>
              <a:rPr lang="en-US" sz="1600" b="1" dirty="0"/>
              <a:t>Extreme Programming (XP):</a:t>
            </a:r>
            <a:r>
              <a:rPr lang="en-US" sz="1600" dirty="0"/>
              <a:t> Addresses quality-of-life issues for development teams with practices like pair programming and continuous integration.</a:t>
            </a:r>
          </a:p>
          <a:p>
            <a:pPr lvl="1" algn="just"/>
            <a:r>
              <a:rPr lang="en-US" sz="1600" b="1" dirty="0"/>
              <a:t>Feature-Driven Development (FDD):</a:t>
            </a:r>
            <a:r>
              <a:rPr lang="en-US" sz="1600" dirty="0"/>
              <a:t> Involves systematic building through an overall model, developed feature-by-feature.</a:t>
            </a:r>
          </a:p>
          <a:p>
            <a:pPr lvl="1" algn="just"/>
            <a:r>
              <a:rPr lang="en-US" sz="1600" b="1" dirty="0"/>
              <a:t>Test-Driven Development (TDD):</a:t>
            </a:r>
            <a:r>
              <a:rPr lang="en-US" sz="1600" dirty="0"/>
              <a:t> Prioritizes writing tests before the actual code, ensuring comprehensive test coverage and higher code quality.</a:t>
            </a:r>
          </a:p>
          <a:p>
            <a:pPr algn="just"/>
            <a:endParaRPr lang="en-US" sz="1600" dirty="0"/>
          </a:p>
          <a:p>
            <a:pPr algn="just"/>
            <a:r>
              <a:rPr lang="en-US" sz="1800" dirty="0"/>
              <a:t>Each of these methodologies brings unique practices and principles, aimed at fostering collaboration, adaptability, and delivering high-quality software.</a:t>
            </a:r>
          </a:p>
        </p:txBody>
      </p:sp>
    </p:spTree>
    <p:extLst>
      <p:ext uri="{BB962C8B-B14F-4D97-AF65-F5344CB8AC3E}">
        <p14:creationId xmlns:p14="http://schemas.microsoft.com/office/powerpoint/2010/main" val="599635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Agile Software Development – Scrum</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1. Sprints:</a:t>
            </a:r>
          </a:p>
          <a:p>
            <a:pPr algn="just"/>
            <a:endParaRPr lang="en-US" sz="1800" dirty="0"/>
          </a:p>
          <a:p>
            <a:pPr lvl="1" algn="just"/>
            <a:r>
              <a:rPr lang="en-US" sz="1600" dirty="0"/>
              <a:t>Is a specific period, typically between 2-4 weeks.</a:t>
            </a:r>
          </a:p>
          <a:p>
            <a:pPr lvl="1" algn="just"/>
            <a:r>
              <a:rPr lang="en-US" sz="1600" dirty="0"/>
              <a:t>Team commits to completing user stories.</a:t>
            </a:r>
          </a:p>
          <a:p>
            <a:pPr lvl="1" algn="just"/>
            <a:r>
              <a:rPr lang="en-US" sz="1600" dirty="0"/>
              <a:t>Results in a potentially shippable product increment.</a:t>
            </a:r>
          </a:p>
          <a:p>
            <a:pPr lvl="1" algn="just"/>
            <a:r>
              <a:rPr lang="en-US" sz="1600" dirty="0"/>
              <a:t>Sprint duration is pre-determined and rarely changes.</a:t>
            </a:r>
          </a:p>
          <a:p>
            <a:pPr lvl="1" algn="just"/>
            <a:endParaRPr lang="en-US" sz="1800" dirty="0"/>
          </a:p>
          <a:p>
            <a:pPr algn="just"/>
            <a:r>
              <a:rPr lang="en-US" sz="1800" b="1" dirty="0"/>
              <a:t>2. Backlog:</a:t>
            </a:r>
          </a:p>
          <a:p>
            <a:pPr algn="just"/>
            <a:endParaRPr lang="en-US" sz="1800" dirty="0"/>
          </a:p>
          <a:p>
            <a:pPr lvl="1" algn="just"/>
            <a:r>
              <a:rPr lang="en-US" sz="1600" dirty="0"/>
              <a:t>Comprises all software features, listed in priority order.</a:t>
            </a:r>
          </a:p>
          <a:p>
            <a:pPr lvl="1" algn="just"/>
            <a:r>
              <a:rPr lang="en-US" sz="1600" dirty="0"/>
              <a:t>Serves as the source for sprint planning.</a:t>
            </a:r>
          </a:p>
        </p:txBody>
      </p:sp>
    </p:spTree>
    <p:extLst>
      <p:ext uri="{BB962C8B-B14F-4D97-AF65-F5344CB8AC3E}">
        <p14:creationId xmlns:p14="http://schemas.microsoft.com/office/powerpoint/2010/main" val="329498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Agile Software Development – Scrum</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3. User Stories:</a:t>
            </a:r>
          </a:p>
          <a:p>
            <a:pPr algn="just"/>
            <a:endParaRPr lang="en-US" sz="1200" dirty="0"/>
          </a:p>
          <a:p>
            <a:pPr lvl="1" algn="just"/>
            <a:r>
              <a:rPr lang="en-US" sz="1600" dirty="0"/>
              <a:t>Define what a user or role requires and why.</a:t>
            </a:r>
          </a:p>
          <a:p>
            <a:pPr lvl="1" algn="just"/>
            <a:r>
              <a:rPr lang="en-US" sz="1600" dirty="0"/>
              <a:t>Each story should be small enough for completion within a single sprint.</a:t>
            </a:r>
          </a:p>
          <a:p>
            <a:pPr lvl="1" algn="just"/>
            <a:r>
              <a:rPr lang="en-US" sz="1600" dirty="0"/>
              <a:t>Suggested Template:</a:t>
            </a:r>
          </a:p>
          <a:p>
            <a:pPr lvl="2" algn="just"/>
            <a:endParaRPr lang="en-US" sz="1200" dirty="0"/>
          </a:p>
          <a:p>
            <a:pPr lvl="2" algn="just"/>
            <a:r>
              <a:rPr lang="en-US" sz="1400" dirty="0"/>
              <a:t>"As a </a:t>
            </a:r>
            <a:r>
              <a:rPr lang="en-US" sz="1400" b="1" dirty="0"/>
              <a:t>&lt;</a:t>
            </a:r>
            <a:r>
              <a:rPr lang="en-US" sz="1400" b="1" dirty="0" err="1"/>
              <a:t>user|role</a:t>
            </a:r>
            <a:r>
              <a:rPr lang="en-US" sz="1400" b="1" dirty="0"/>
              <a:t>&gt;</a:t>
            </a:r>
            <a:r>
              <a:rPr lang="en-US" sz="1400" dirty="0"/>
              <a:t>, I would like to </a:t>
            </a:r>
            <a:r>
              <a:rPr lang="en-US" sz="1400" b="1" dirty="0"/>
              <a:t>&lt;action&gt;, </a:t>
            </a:r>
            <a:r>
              <a:rPr lang="en-US" sz="1400" dirty="0"/>
              <a:t>so that </a:t>
            </a:r>
            <a:r>
              <a:rPr lang="en-US" sz="1400" b="1" dirty="0"/>
              <a:t>&lt;</a:t>
            </a:r>
            <a:r>
              <a:rPr lang="en-US" sz="1400" b="1" dirty="0" err="1"/>
              <a:t>value|benefit</a:t>
            </a:r>
            <a:r>
              <a:rPr lang="en-US" sz="1400" b="1" dirty="0"/>
              <a:t>&gt;</a:t>
            </a:r>
            <a:r>
              <a:rPr lang="en-US" sz="1400" dirty="0"/>
              <a:t>."</a:t>
            </a:r>
          </a:p>
          <a:p>
            <a:pPr algn="just"/>
            <a:endParaRPr lang="en-US" sz="1200" dirty="0"/>
          </a:p>
          <a:p>
            <a:pPr algn="just"/>
            <a:r>
              <a:rPr lang="en-US" sz="1800" b="1" dirty="0"/>
              <a:t>4. Scrum Teams:</a:t>
            </a:r>
          </a:p>
          <a:p>
            <a:pPr algn="just"/>
            <a:endParaRPr lang="en-US" sz="1200" dirty="0"/>
          </a:p>
          <a:p>
            <a:pPr lvl="1" algn="just"/>
            <a:r>
              <a:rPr lang="en-US" sz="1600" dirty="0"/>
              <a:t>Cross-functional, collaborative, self-managing, and self-empowered.</a:t>
            </a:r>
          </a:p>
          <a:p>
            <a:pPr lvl="1" algn="just"/>
            <a:r>
              <a:rPr lang="en-US" sz="1600" dirty="0"/>
              <a:t>Typically no larger than 11 members:</a:t>
            </a:r>
          </a:p>
          <a:p>
            <a:pPr lvl="2" algn="just"/>
            <a:r>
              <a:rPr lang="en-US" sz="1400" dirty="0"/>
              <a:t>Nine Developer</a:t>
            </a:r>
          </a:p>
          <a:p>
            <a:pPr lvl="2" algn="just"/>
            <a:r>
              <a:rPr lang="en-US" sz="1400" dirty="0"/>
              <a:t>Product Owner – PO</a:t>
            </a:r>
          </a:p>
          <a:p>
            <a:pPr lvl="2" algn="just"/>
            <a:r>
              <a:rPr lang="en-US" sz="1400" dirty="0"/>
              <a:t>Scrum Master - SM</a:t>
            </a:r>
          </a:p>
        </p:txBody>
      </p:sp>
    </p:spTree>
    <p:extLst>
      <p:ext uri="{BB962C8B-B14F-4D97-AF65-F5344CB8AC3E}">
        <p14:creationId xmlns:p14="http://schemas.microsoft.com/office/powerpoint/2010/main" val="1230808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Agile Software Development – Lean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Originating from Lean Manufacturing, which was developed by Toyota in the late 1940s to early 1950s, Lean Software Development was introduced in 2003 and is focused on minimizing waste and maximizing value to the customer.</a:t>
            </a:r>
          </a:p>
          <a:p>
            <a:pPr lvl="1" algn="just"/>
            <a:endParaRPr lang="en-US" sz="1800" dirty="0"/>
          </a:p>
          <a:p>
            <a:pPr algn="just"/>
            <a:r>
              <a:rPr lang="en-US" sz="1800" dirty="0"/>
              <a:t>The methodology is underscored by seven principles outlined in the book “Lean Software Development: An Agile Toolkit”</a:t>
            </a:r>
            <a:r>
              <a:rPr lang="pt-BR" sz="1800" dirty="0"/>
              <a:t>:</a:t>
            </a:r>
          </a:p>
          <a:p>
            <a:pPr lvl="1" algn="just"/>
            <a:endParaRPr lang="en-US" sz="1800" dirty="0"/>
          </a:p>
          <a:p>
            <a:pPr lvl="1" algn="just"/>
            <a:r>
              <a:rPr lang="en-US" sz="1600" b="1" dirty="0"/>
              <a:t>Eliminate Waste</a:t>
            </a:r>
          </a:p>
          <a:p>
            <a:pPr lvl="1" algn="just"/>
            <a:r>
              <a:rPr lang="en-US" sz="1600" b="1" dirty="0"/>
              <a:t>Amplify Learning</a:t>
            </a:r>
          </a:p>
          <a:p>
            <a:pPr lvl="1" algn="just"/>
            <a:r>
              <a:rPr lang="en-US" sz="1600" b="1" dirty="0"/>
              <a:t>Decide as Late as Possible</a:t>
            </a:r>
          </a:p>
          <a:p>
            <a:pPr lvl="1" algn="just"/>
            <a:r>
              <a:rPr lang="en-US" sz="1600" b="1" dirty="0"/>
              <a:t>Deliver as Fast as Possible</a:t>
            </a:r>
          </a:p>
          <a:p>
            <a:pPr lvl="1" algn="just"/>
            <a:r>
              <a:rPr lang="en-US" sz="1600" b="1" dirty="0"/>
              <a:t>Empower the Team</a:t>
            </a:r>
          </a:p>
          <a:p>
            <a:pPr lvl="1" algn="just"/>
            <a:r>
              <a:rPr lang="en-US" sz="1600" b="1" dirty="0"/>
              <a:t>Build Integrity In</a:t>
            </a:r>
          </a:p>
          <a:p>
            <a:pPr lvl="1" algn="just"/>
            <a:r>
              <a:rPr lang="en-US" sz="1600" b="1" dirty="0"/>
              <a:t>Optimize the Whole</a:t>
            </a:r>
          </a:p>
        </p:txBody>
      </p:sp>
    </p:spTree>
    <p:extLst>
      <p:ext uri="{BB962C8B-B14F-4D97-AF65-F5344CB8AC3E}">
        <p14:creationId xmlns:p14="http://schemas.microsoft.com/office/powerpoint/2010/main" val="3489090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Agile Software Development – Lean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Eliminate Waste: </a:t>
            </a:r>
            <a:r>
              <a:rPr lang="en-US" sz="1800" dirty="0"/>
              <a:t>Central to Lean principles, focusing on eradicating the seven wastes of software development:</a:t>
            </a:r>
          </a:p>
          <a:p>
            <a:pPr lvl="1" algn="just"/>
            <a:endParaRPr lang="en-US" sz="1200" dirty="0"/>
          </a:p>
          <a:p>
            <a:pPr lvl="1" algn="just"/>
            <a:r>
              <a:rPr lang="en-US" sz="1600" b="1" dirty="0"/>
              <a:t>Partially Done Work</a:t>
            </a:r>
            <a:r>
              <a:rPr lang="en-US" sz="1600" dirty="0"/>
              <a:t>: Incomplete work by the end of a cycle is wasteful, requiring extra effort to continue.</a:t>
            </a:r>
          </a:p>
          <a:p>
            <a:pPr lvl="1" algn="just"/>
            <a:r>
              <a:rPr lang="en-US" sz="1600" b="1" dirty="0"/>
              <a:t>Extra Processes</a:t>
            </a:r>
            <a:r>
              <a:rPr lang="en-US" sz="1600" dirty="0"/>
              <a:t>: Unnecessary processes that don’t add value to the product consume time and resources.</a:t>
            </a:r>
          </a:p>
          <a:p>
            <a:pPr lvl="1" algn="just"/>
            <a:r>
              <a:rPr lang="en-US" sz="1600" b="1" dirty="0"/>
              <a:t>Extra Features</a:t>
            </a:r>
            <a:r>
              <a:rPr lang="en-US" sz="1600" dirty="0"/>
              <a:t>: Features not required by the customer increase complexity and waste resources.</a:t>
            </a:r>
          </a:p>
          <a:p>
            <a:pPr lvl="1" algn="just"/>
            <a:r>
              <a:rPr lang="en-US" sz="1600" b="1" dirty="0"/>
              <a:t>Task Switching</a:t>
            </a:r>
            <a:r>
              <a:rPr lang="en-US" sz="1600" dirty="0"/>
              <a:t>: Frequently changing tasks reduces efficiency and increases the risk of errors.</a:t>
            </a:r>
          </a:p>
          <a:p>
            <a:pPr lvl="1" algn="just"/>
            <a:r>
              <a:rPr lang="en-US" sz="1600" b="1" dirty="0"/>
              <a:t>Waiting</a:t>
            </a:r>
            <a:r>
              <a:rPr lang="en-US" sz="1600" dirty="0"/>
              <a:t>: Delays in the development process, like waiting for approvals, lead to idle time.</a:t>
            </a:r>
          </a:p>
          <a:p>
            <a:pPr lvl="1" algn="just"/>
            <a:r>
              <a:rPr lang="en-US" sz="1600" b="1" dirty="0"/>
              <a:t>Motion</a:t>
            </a:r>
            <a:r>
              <a:rPr lang="en-US" sz="1600" dirty="0"/>
              <a:t>: Unnecessary movements by the team, such as searching for information.</a:t>
            </a:r>
          </a:p>
          <a:p>
            <a:pPr lvl="1" algn="just"/>
            <a:r>
              <a:rPr lang="en-US" sz="1600" b="1" dirty="0"/>
              <a:t>Defects</a:t>
            </a:r>
            <a:r>
              <a:rPr lang="en-US" sz="1600" dirty="0"/>
              <a:t>: Errors or bugs require additional time to fix, leading to delays and reduced quality.</a:t>
            </a:r>
          </a:p>
          <a:p>
            <a:pPr lvl="1" algn="just"/>
            <a:endParaRPr lang="en-US" sz="1200" dirty="0"/>
          </a:p>
          <a:p>
            <a:pPr algn="just"/>
            <a:r>
              <a:rPr lang="en-US" sz="1800" dirty="0"/>
              <a:t>Eliminating these wastes leads to a more efficient development process, maximizing value and minimizing waste.</a:t>
            </a:r>
          </a:p>
        </p:txBody>
      </p:sp>
    </p:spTree>
    <p:extLst>
      <p:ext uri="{BB962C8B-B14F-4D97-AF65-F5344CB8AC3E}">
        <p14:creationId xmlns:p14="http://schemas.microsoft.com/office/powerpoint/2010/main" val="959974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Agile Software Development – Lean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Amplify Learning:</a:t>
            </a:r>
            <a:r>
              <a:rPr lang="en-US" sz="1800" dirty="0"/>
              <a:t> Advocates for short and iterative sprints of working software, enabling continuous learning and adapting. This principle helps in fine-tuning the software according to evolving needs, aiming the following:</a:t>
            </a:r>
          </a:p>
          <a:p>
            <a:pPr lvl="1" algn="just"/>
            <a:r>
              <a:rPr lang="en-US" sz="1600" dirty="0"/>
              <a:t>Developer Learning</a:t>
            </a:r>
          </a:p>
          <a:p>
            <a:pPr lvl="1" algn="just"/>
            <a:r>
              <a:rPr lang="en-US" sz="1600" dirty="0"/>
              <a:t>Accelerate Customer Feedback</a:t>
            </a:r>
          </a:p>
          <a:p>
            <a:pPr lvl="1" algn="just"/>
            <a:r>
              <a:rPr lang="en-US" sz="1600" dirty="0"/>
              <a:t>Adjust Features for Increased Value.</a:t>
            </a:r>
          </a:p>
          <a:p>
            <a:pPr algn="just"/>
            <a:endParaRPr lang="en-US" sz="1800" dirty="0"/>
          </a:p>
          <a:p>
            <a:pPr algn="just"/>
            <a:r>
              <a:rPr lang="en-US" sz="1800" b="1" dirty="0"/>
              <a:t>Decide as Late as Possible:</a:t>
            </a:r>
            <a:r>
              <a:rPr lang="en-US" sz="1800" dirty="0"/>
              <a:t> Encourages delaying decisions in the face of uncertainty, advocating for decisions based on facts rather than opinions or speculations.</a:t>
            </a:r>
          </a:p>
          <a:p>
            <a:pPr algn="just"/>
            <a:endParaRPr lang="en-US" sz="1800" dirty="0"/>
          </a:p>
          <a:p>
            <a:pPr algn="just"/>
            <a:r>
              <a:rPr lang="en-US" sz="1800" b="1" dirty="0"/>
              <a:t>Deliver as Fast as Possible: </a:t>
            </a:r>
            <a:r>
              <a:rPr lang="en-US" sz="1800" dirty="0"/>
              <a:t>Aims for quick deliveries, delivery of customers' required features, enabling fast customer feedback, amplified learning for developers, expedited decision-making, and waste reduction.</a:t>
            </a:r>
          </a:p>
        </p:txBody>
      </p:sp>
    </p:spTree>
    <p:extLst>
      <p:ext uri="{BB962C8B-B14F-4D97-AF65-F5344CB8AC3E}">
        <p14:creationId xmlns:p14="http://schemas.microsoft.com/office/powerpoint/2010/main" val="942039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Agile Software Development – Lean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Empower the Team:</a:t>
            </a:r>
            <a:r>
              <a:rPr lang="en-US" sz="1800" dirty="0"/>
              <a:t> Endorses individual decision-making within one’s area of expertise.</a:t>
            </a:r>
          </a:p>
          <a:p>
            <a:pPr algn="just"/>
            <a:endParaRPr lang="en-US" sz="1800" dirty="0"/>
          </a:p>
          <a:p>
            <a:pPr algn="just"/>
            <a:r>
              <a:rPr lang="en-US" sz="1800" b="1" dirty="0"/>
              <a:t>Build Integrity In:</a:t>
            </a:r>
            <a:r>
              <a:rPr lang="en-US" sz="1800" dirty="0"/>
              <a:t> Strives for software integrity by addressing customer needs and maintaining its usefulness over time.</a:t>
            </a:r>
          </a:p>
          <a:p>
            <a:pPr algn="just"/>
            <a:endParaRPr lang="en-US" sz="1800" dirty="0"/>
          </a:p>
          <a:p>
            <a:pPr algn="just"/>
            <a:r>
              <a:rPr lang="en-US" sz="1800" b="1" dirty="0"/>
              <a:t>Optimize the Whole:</a:t>
            </a:r>
            <a:r>
              <a:rPr lang="en-US" sz="1800" dirty="0"/>
              <a:t> Ensures cohesive software development, with each expert considering the impact of their decisions on the overall software.</a:t>
            </a:r>
          </a:p>
        </p:txBody>
      </p:sp>
    </p:spTree>
    <p:extLst>
      <p:ext uri="{BB962C8B-B14F-4D97-AF65-F5344CB8AC3E}">
        <p14:creationId xmlns:p14="http://schemas.microsoft.com/office/powerpoint/2010/main" val="3871995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Agile Software Development – Lab</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LAB 1</a:t>
            </a:r>
            <a:r>
              <a:rPr lang="en-US" sz="1800" dirty="0"/>
              <a:t> – Demonstration of Artifacts and Diagrams using ACI</a:t>
            </a:r>
          </a:p>
          <a:p>
            <a:pPr algn="just"/>
            <a:endParaRPr lang="en-US" sz="1800" dirty="0"/>
          </a:p>
          <a:p>
            <a:pPr algn="just"/>
            <a:r>
              <a:rPr lang="en-US" sz="1800" b="1" dirty="0"/>
              <a:t>LAB 2 </a:t>
            </a:r>
            <a:r>
              <a:rPr lang="en-US" sz="1800" dirty="0"/>
              <a:t>- Tools for Supporting Software Development</a:t>
            </a:r>
          </a:p>
          <a:p>
            <a:pPr lvl="1" algn="just"/>
            <a:r>
              <a:rPr lang="en-US" sz="1600" dirty="0"/>
              <a:t>Tool: Monday Dev</a:t>
            </a:r>
          </a:p>
          <a:p>
            <a:pPr lvl="1" algn="just"/>
            <a:r>
              <a:rPr lang="en-US" sz="1600" dirty="0"/>
              <a:t>Project: Enable Python Lab</a:t>
            </a:r>
          </a:p>
          <a:p>
            <a:pPr lvl="2" algn="just"/>
            <a:r>
              <a:rPr lang="en-US" sz="1400" dirty="0"/>
              <a:t>User Story 1: Review the Python Installation</a:t>
            </a:r>
          </a:p>
          <a:p>
            <a:pPr lvl="2" algn="just"/>
            <a:r>
              <a:rPr lang="en-US" sz="1400" dirty="0"/>
              <a:t>User Story 2: PIP and Python Virtual Environments</a:t>
            </a:r>
          </a:p>
          <a:p>
            <a:pPr lvl="2" algn="just"/>
            <a:r>
              <a:rPr lang="en-US" sz="1400" dirty="0"/>
              <a:t>User Story 3: Sharing Your Virtual</a:t>
            </a:r>
            <a:endParaRPr lang="en-US" sz="1000" dirty="0"/>
          </a:p>
        </p:txBody>
      </p:sp>
    </p:spTree>
    <p:extLst>
      <p:ext uri="{BB962C8B-B14F-4D97-AF65-F5344CB8AC3E}">
        <p14:creationId xmlns:p14="http://schemas.microsoft.com/office/powerpoint/2010/main" val="2491850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C64CE284-FD01-AEF3-7A12-8479EDE147BA}"/>
              </a:ext>
            </a:extLst>
          </p:cNvPr>
          <p:cNvPicPr>
            <a:picLocks noChangeAspect="1"/>
          </p:cNvPicPr>
          <p:nvPr/>
        </p:nvPicPr>
        <p:blipFill>
          <a:blip r:embed="rId4"/>
          <a:stretch>
            <a:fillRect/>
          </a:stretch>
        </p:blipFill>
        <p:spPr>
          <a:xfrm>
            <a:off x="438369" y="471690"/>
            <a:ext cx="1266606" cy="388511"/>
          </a:xfrm>
          <a:prstGeom prst="rect">
            <a:avLst/>
          </a:prstGeom>
        </p:spPr>
      </p:pic>
      <p:sp>
        <p:nvSpPr>
          <p:cNvPr id="6" name="Título 5">
            <a:extLst>
              <a:ext uri="{FF2B5EF4-FFF2-40B4-BE49-F238E27FC236}">
                <a16:creationId xmlns:a16="http://schemas.microsoft.com/office/drawing/2014/main" id="{24C36FD4-69EE-6698-5567-E8114ECB5200}"/>
              </a:ext>
            </a:extLst>
          </p:cNvPr>
          <p:cNvSpPr>
            <a:spLocks noGrp="1"/>
          </p:cNvSpPr>
          <p:nvPr>
            <p:ph type="title"/>
          </p:nvPr>
        </p:nvSpPr>
        <p:spPr/>
        <p:txBody>
          <a:bodyPr/>
          <a:lstStyle/>
          <a:p>
            <a:r>
              <a:rPr lang="pt-BR" dirty="0">
                <a:solidFill>
                  <a:schemeClr val="bg1"/>
                </a:solidFill>
              </a:rPr>
              <a:t>Software Design </a:t>
            </a:r>
            <a:r>
              <a:rPr lang="pt-BR" dirty="0" err="1">
                <a:solidFill>
                  <a:schemeClr val="bg1"/>
                </a:solidFill>
              </a:rPr>
              <a:t>Patterns</a:t>
            </a:r>
            <a:endParaRPr lang="pt-BR" dirty="0">
              <a:solidFill>
                <a:schemeClr val="bg1"/>
              </a:solidFill>
            </a:endParaRPr>
          </a:p>
        </p:txBody>
      </p:sp>
    </p:spTree>
    <p:extLst>
      <p:ext uri="{BB962C8B-B14F-4D97-AF65-F5344CB8AC3E}">
        <p14:creationId xmlns:p14="http://schemas.microsoft.com/office/powerpoint/2010/main" val="203169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Introduction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Software design patterns are best-practice solutions to common problems in software design. They are language-independent strategies. In 1994, the “Gang of Four” - Erich Gamma, Richard Helm, Ralph Johnson, and John </a:t>
            </a:r>
            <a:r>
              <a:rPr lang="en-US" sz="1800" dirty="0" err="1"/>
              <a:t>Vlissides</a:t>
            </a:r>
            <a:r>
              <a:rPr lang="en-US" sz="1800" dirty="0"/>
              <a:t> - published the book “Design Patterns: Elements of Reusable Object-Oriented Software,” cataloging 23 classic patterns.</a:t>
            </a:r>
          </a:p>
          <a:p>
            <a:pPr algn="just"/>
            <a:endParaRPr lang="en-US" sz="1400" dirty="0"/>
          </a:p>
          <a:p>
            <a:pPr algn="just"/>
            <a:r>
              <a:rPr lang="en-US" sz="1800" dirty="0"/>
              <a:t>Key Principles:</a:t>
            </a:r>
          </a:p>
          <a:p>
            <a:pPr lvl="1" algn="just"/>
            <a:r>
              <a:rPr lang="en-US" sz="1600" dirty="0"/>
              <a:t>Program to an interface, not an implementation.</a:t>
            </a:r>
          </a:p>
          <a:p>
            <a:pPr lvl="1" algn="just"/>
            <a:r>
              <a:rPr lang="en-US" sz="1600" dirty="0"/>
              <a:t>Favor object composition over class inheritance.</a:t>
            </a:r>
          </a:p>
          <a:p>
            <a:pPr algn="just"/>
            <a:endParaRPr lang="en-US" sz="1400" dirty="0"/>
          </a:p>
          <a:p>
            <a:pPr algn="just"/>
            <a:r>
              <a:rPr lang="en-US" sz="1800" dirty="0"/>
              <a:t>Benefits:</a:t>
            </a:r>
          </a:p>
          <a:p>
            <a:pPr lvl="1" algn="just"/>
            <a:r>
              <a:rPr lang="en-US" sz="1600" b="1" dirty="0"/>
              <a:t>Proven Success:</a:t>
            </a:r>
            <a:r>
              <a:rPr lang="en-US" sz="1600" dirty="0"/>
              <a:t> Patterns are tried-and-tested paradigms.</a:t>
            </a:r>
          </a:p>
          <a:p>
            <a:pPr lvl="1" algn="just"/>
            <a:r>
              <a:rPr lang="en-US" sz="1600" b="1" dirty="0"/>
              <a:t>Efficiency:</a:t>
            </a:r>
            <a:r>
              <a:rPr lang="en-US" sz="1600" dirty="0"/>
              <a:t> Facilitate code reuse and maintainability.</a:t>
            </a:r>
          </a:p>
          <a:p>
            <a:pPr lvl="1" algn="just"/>
            <a:r>
              <a:rPr lang="en-US" sz="1600" b="1" dirty="0"/>
              <a:t>Speed:</a:t>
            </a:r>
            <a:r>
              <a:rPr lang="en-US" sz="1600" dirty="0"/>
              <a:t> Accelerate the development process by providing reliable structuring methods.</a:t>
            </a:r>
          </a:p>
          <a:p>
            <a:pPr lvl="1" algn="just"/>
            <a:endParaRPr lang="en-US" sz="1400" dirty="0"/>
          </a:p>
          <a:p>
            <a:pPr algn="just"/>
            <a:r>
              <a:rPr lang="en-US" sz="1800" dirty="0"/>
              <a:t>Utilizing design patterns leads to more modular, flexible, and adaptable software.</a:t>
            </a:r>
          </a:p>
        </p:txBody>
      </p:sp>
    </p:spTree>
    <p:extLst>
      <p:ext uri="{BB962C8B-B14F-4D97-AF65-F5344CB8AC3E}">
        <p14:creationId xmlns:p14="http://schemas.microsoft.com/office/powerpoint/2010/main" val="166337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87"/>
        <p:cNvGrpSpPr/>
        <p:nvPr/>
      </p:nvGrpSpPr>
      <p:grpSpPr>
        <a:xfrm>
          <a:off x="0" y="0"/>
          <a:ext cx="0" cy="0"/>
          <a:chOff x="0" y="0"/>
          <a:chExt cx="0" cy="0"/>
        </a:xfrm>
      </p:grpSpPr>
      <p:sp useBgFill="1">
        <p:nvSpPr>
          <p:cNvPr id="53" name="Rectangle 3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ítulo 28">
            <a:extLst>
              <a:ext uri="{FF2B5EF4-FFF2-40B4-BE49-F238E27FC236}">
                <a16:creationId xmlns:a16="http://schemas.microsoft.com/office/drawing/2014/main" id="{76D479B1-1A0A-9B68-418C-C5FA30000F80}"/>
              </a:ext>
            </a:extLst>
          </p:cNvPr>
          <p:cNvSpPr>
            <a:spLocks noGrp="1"/>
          </p:cNvSpPr>
          <p:nvPr>
            <p:ph type="ctrTitle"/>
          </p:nvPr>
        </p:nvSpPr>
        <p:spPr>
          <a:xfrm>
            <a:off x="640080" y="320040"/>
            <a:ext cx="6692827" cy="3892669"/>
          </a:xfrm>
        </p:spPr>
        <p:txBody>
          <a:bodyPr>
            <a:normAutofit/>
          </a:bodyPr>
          <a:lstStyle/>
          <a:p>
            <a:pPr algn="l"/>
            <a:r>
              <a:rPr lang="pt-BR" sz="6600" dirty="0"/>
              <a:t>Module </a:t>
            </a:r>
            <a:r>
              <a:rPr lang="en-US" sz="6600" dirty="0"/>
              <a:t>Objectives</a:t>
            </a:r>
          </a:p>
        </p:txBody>
      </p:sp>
      <p:sp>
        <p:nvSpPr>
          <p:cNvPr id="34" name="Subtítulo 33">
            <a:extLst>
              <a:ext uri="{FF2B5EF4-FFF2-40B4-BE49-F238E27FC236}">
                <a16:creationId xmlns:a16="http://schemas.microsoft.com/office/drawing/2014/main" id="{7895157C-8684-0F0A-5B45-730B26DC94FD}"/>
              </a:ext>
            </a:extLst>
          </p:cNvPr>
          <p:cNvSpPr>
            <a:spLocks noGrp="1"/>
          </p:cNvSpPr>
          <p:nvPr>
            <p:ph type="subTitle" idx="1"/>
          </p:nvPr>
        </p:nvSpPr>
        <p:spPr>
          <a:xfrm>
            <a:off x="640080" y="4631161"/>
            <a:ext cx="6692827" cy="1569486"/>
          </a:xfrm>
        </p:spPr>
        <p:txBody>
          <a:bodyPr>
            <a:normAutofit/>
          </a:bodyPr>
          <a:lstStyle/>
          <a:p>
            <a:pPr algn="l"/>
            <a:r>
              <a:rPr lang="en-US"/>
              <a:t>Use software development and design best practices.</a:t>
            </a:r>
          </a:p>
        </p:txBody>
      </p:sp>
      <p:sp>
        <p:nvSpPr>
          <p:cNvPr id="5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Tabela 28">
            <a:extLst>
              <a:ext uri="{FF2B5EF4-FFF2-40B4-BE49-F238E27FC236}">
                <a16:creationId xmlns:a16="http://schemas.microsoft.com/office/drawing/2014/main" id="{AAE743AA-B2B3-8EF6-1627-D72822C03D99}"/>
              </a:ext>
            </a:extLst>
          </p:cNvPr>
          <p:cNvGraphicFramePr>
            <a:graphicFrameLocks noGrp="1"/>
          </p:cNvGraphicFramePr>
          <p:nvPr>
            <p:extLst>
              <p:ext uri="{D42A27DB-BD31-4B8C-83A1-F6EECF244321}">
                <p14:modId xmlns:p14="http://schemas.microsoft.com/office/powerpoint/2010/main" val="2701946324"/>
              </p:ext>
            </p:extLst>
          </p:nvPr>
        </p:nvGraphicFramePr>
        <p:xfrm>
          <a:off x="7781544" y="901146"/>
          <a:ext cx="4087369" cy="4819237"/>
        </p:xfrm>
        <a:graphic>
          <a:graphicData uri="http://schemas.openxmlformats.org/drawingml/2006/table">
            <a:tbl>
              <a:tblPr firstRow="1" bandRow="1">
                <a:tableStyleId>{5C22544A-7EE6-4342-B048-85BDC9FD1C3A}</a:tableStyleId>
              </a:tblPr>
              <a:tblGrid>
                <a:gridCol w="2054176">
                  <a:extLst>
                    <a:ext uri="{9D8B030D-6E8A-4147-A177-3AD203B41FA5}">
                      <a16:colId xmlns:a16="http://schemas.microsoft.com/office/drawing/2014/main" val="2371232439"/>
                    </a:ext>
                  </a:extLst>
                </a:gridCol>
                <a:gridCol w="2033193">
                  <a:extLst>
                    <a:ext uri="{9D8B030D-6E8A-4147-A177-3AD203B41FA5}">
                      <a16:colId xmlns:a16="http://schemas.microsoft.com/office/drawing/2014/main" val="81538228"/>
                    </a:ext>
                  </a:extLst>
                </a:gridCol>
              </a:tblGrid>
              <a:tr h="332361">
                <a:tc>
                  <a:txBody>
                    <a:bodyPr/>
                    <a:lstStyle/>
                    <a:p>
                      <a:r>
                        <a:rPr lang="pt-BR" sz="1200"/>
                        <a:t>Topic Title</a:t>
                      </a:r>
                    </a:p>
                  </a:txBody>
                  <a:tcPr marL="75537" marR="75537" marT="37768" marB="37768"/>
                </a:tc>
                <a:tc>
                  <a:txBody>
                    <a:bodyPr/>
                    <a:lstStyle/>
                    <a:p>
                      <a:r>
                        <a:rPr lang="pt-BR" sz="1200"/>
                        <a:t>Objectives</a:t>
                      </a:r>
                    </a:p>
                  </a:txBody>
                  <a:tcPr marL="75537" marR="75537" marT="37768" marB="37768"/>
                </a:tc>
                <a:extLst>
                  <a:ext uri="{0D108BD9-81ED-4DB2-BD59-A6C34878D82A}">
                    <a16:rowId xmlns:a16="http://schemas.microsoft.com/office/drawing/2014/main" val="1979958837"/>
                  </a:ext>
                </a:extLst>
              </a:tr>
              <a:tr h="785581">
                <a:tc>
                  <a:txBody>
                    <a:bodyPr/>
                    <a:lstStyle/>
                    <a:p>
                      <a:r>
                        <a:rPr lang="pt-BR" sz="1200" b="1"/>
                        <a:t>Software Development</a:t>
                      </a:r>
                    </a:p>
                  </a:txBody>
                  <a:tcPr marL="75537" marR="75537" marT="37768" marB="37768"/>
                </a:tc>
                <a:tc>
                  <a:txBody>
                    <a:bodyPr/>
                    <a:lstStyle/>
                    <a:p>
                      <a:r>
                        <a:rPr lang="pt-BR" sz="1200" b="0"/>
                        <a:t>Compare software development methodologies.</a:t>
                      </a:r>
                    </a:p>
                  </a:txBody>
                  <a:tcPr marL="75537" marR="75537" marT="37768" marB="37768"/>
                </a:tc>
                <a:extLst>
                  <a:ext uri="{0D108BD9-81ED-4DB2-BD59-A6C34878D82A}">
                    <a16:rowId xmlns:a16="http://schemas.microsoft.com/office/drawing/2014/main" val="972895253"/>
                  </a:ext>
                </a:extLst>
              </a:tr>
              <a:tr h="785581">
                <a:tc>
                  <a:txBody>
                    <a:bodyPr/>
                    <a:lstStyle/>
                    <a:p>
                      <a:r>
                        <a:rPr lang="pt-BR" sz="1200" b="1"/>
                        <a:t>Software Design Patterns</a:t>
                      </a:r>
                    </a:p>
                  </a:txBody>
                  <a:tcPr marL="75537" marR="75537" marT="37768" marB="37768"/>
                </a:tc>
                <a:tc>
                  <a:txBody>
                    <a:bodyPr/>
                    <a:lstStyle/>
                    <a:p>
                      <a:r>
                        <a:rPr lang="en-US" sz="1200"/>
                        <a:t>Describe the benefits of various software design patterns.</a:t>
                      </a:r>
                      <a:endParaRPr lang="pt-BR" sz="1200"/>
                    </a:p>
                  </a:txBody>
                  <a:tcPr marL="75537" marR="75537" marT="37768" marB="37768"/>
                </a:tc>
                <a:extLst>
                  <a:ext uri="{0D108BD9-81ED-4DB2-BD59-A6C34878D82A}">
                    <a16:rowId xmlns:a16="http://schemas.microsoft.com/office/drawing/2014/main" val="394853839"/>
                  </a:ext>
                </a:extLst>
              </a:tr>
              <a:tr h="785581">
                <a:tc>
                  <a:txBody>
                    <a:bodyPr/>
                    <a:lstStyle/>
                    <a:p>
                      <a:r>
                        <a:rPr lang="pt-BR" sz="1200" b="1" dirty="0" err="1"/>
                        <a:t>Version</a:t>
                      </a:r>
                      <a:r>
                        <a:rPr lang="pt-BR" sz="1200" b="1" dirty="0"/>
                        <a:t> </a:t>
                      </a:r>
                      <a:r>
                        <a:rPr lang="pt-BR" sz="1200" b="1" dirty="0" err="1"/>
                        <a:t>Control</a:t>
                      </a:r>
                      <a:r>
                        <a:rPr lang="pt-BR" sz="1200" b="1" dirty="0"/>
                        <a:t> Systems</a:t>
                      </a:r>
                    </a:p>
                  </a:txBody>
                  <a:tcPr marL="75537" marR="75537" marT="37768" marB="37768"/>
                </a:tc>
                <a:tc>
                  <a:txBody>
                    <a:bodyPr/>
                    <a:lstStyle/>
                    <a:p>
                      <a:r>
                        <a:rPr lang="pt-BR" sz="1200"/>
                        <a:t>Implement software version control using GIT.</a:t>
                      </a:r>
                    </a:p>
                  </a:txBody>
                  <a:tcPr marL="75537" marR="75537" marT="37768" marB="37768"/>
                </a:tc>
                <a:extLst>
                  <a:ext uri="{0D108BD9-81ED-4DB2-BD59-A6C34878D82A}">
                    <a16:rowId xmlns:a16="http://schemas.microsoft.com/office/drawing/2014/main" val="1096879612"/>
                  </a:ext>
                </a:extLst>
              </a:tr>
              <a:tr h="558971">
                <a:tc>
                  <a:txBody>
                    <a:bodyPr/>
                    <a:lstStyle/>
                    <a:p>
                      <a:r>
                        <a:rPr lang="pt-BR" sz="1200" b="1" dirty="0" err="1"/>
                        <a:t>Coding</a:t>
                      </a:r>
                      <a:r>
                        <a:rPr lang="pt-BR" sz="1200" b="1" dirty="0"/>
                        <a:t> </a:t>
                      </a:r>
                      <a:r>
                        <a:rPr lang="pt-BR" sz="1200" b="1" dirty="0" err="1"/>
                        <a:t>Basics</a:t>
                      </a:r>
                      <a:endParaRPr lang="pt-BR" sz="1200" b="1" dirty="0"/>
                    </a:p>
                  </a:txBody>
                  <a:tcPr marL="75537" marR="75537" marT="37768" marB="37768"/>
                </a:tc>
                <a:tc>
                  <a:txBody>
                    <a:bodyPr/>
                    <a:lstStyle/>
                    <a:p>
                      <a:r>
                        <a:rPr lang="pt-BR" sz="1200"/>
                        <a:t>Explain coding best practices.</a:t>
                      </a:r>
                    </a:p>
                  </a:txBody>
                  <a:tcPr marL="75537" marR="75537" marT="37768" marB="37768"/>
                </a:tc>
                <a:extLst>
                  <a:ext uri="{0D108BD9-81ED-4DB2-BD59-A6C34878D82A}">
                    <a16:rowId xmlns:a16="http://schemas.microsoft.com/office/drawing/2014/main" val="3540421337"/>
                  </a:ext>
                </a:extLst>
              </a:tr>
              <a:tr h="558971">
                <a:tc>
                  <a:txBody>
                    <a:bodyPr/>
                    <a:lstStyle/>
                    <a:p>
                      <a:r>
                        <a:rPr lang="pt-BR" sz="1200" b="1" dirty="0" err="1"/>
                        <a:t>Code</a:t>
                      </a:r>
                      <a:r>
                        <a:rPr lang="pt-BR" sz="1200" b="1" dirty="0"/>
                        <a:t> Review </a:t>
                      </a:r>
                      <a:r>
                        <a:rPr lang="pt-BR" sz="1200" b="1" dirty="0" err="1"/>
                        <a:t>and</a:t>
                      </a:r>
                      <a:r>
                        <a:rPr lang="pt-BR" sz="1200" b="1" dirty="0"/>
                        <a:t> </a:t>
                      </a:r>
                      <a:r>
                        <a:rPr lang="pt-BR" sz="1200" b="1" dirty="0" err="1"/>
                        <a:t>Testing</a:t>
                      </a:r>
                      <a:endParaRPr lang="pt-BR" sz="1200" b="1" dirty="0"/>
                    </a:p>
                  </a:txBody>
                  <a:tcPr marL="75537" marR="75537" marT="37768" marB="37768"/>
                </a:tc>
                <a:tc>
                  <a:txBody>
                    <a:bodyPr/>
                    <a:lstStyle/>
                    <a:p>
                      <a:r>
                        <a:rPr lang="pt-BR" sz="1200"/>
                        <a:t>Explain coding best practices.</a:t>
                      </a:r>
                    </a:p>
                  </a:txBody>
                  <a:tcPr marL="75537" marR="75537" marT="37768" marB="37768"/>
                </a:tc>
                <a:extLst>
                  <a:ext uri="{0D108BD9-81ED-4DB2-BD59-A6C34878D82A}">
                    <a16:rowId xmlns:a16="http://schemas.microsoft.com/office/drawing/2014/main" val="3722467096"/>
                  </a:ext>
                </a:extLst>
              </a:tr>
              <a:tr h="1012191">
                <a:tc>
                  <a:txBody>
                    <a:bodyPr/>
                    <a:lstStyle/>
                    <a:p>
                      <a:r>
                        <a:rPr lang="pt-BR" sz="1200" b="1" dirty="0" err="1"/>
                        <a:t>Understanding</a:t>
                      </a:r>
                      <a:r>
                        <a:rPr lang="pt-BR" sz="1200" b="1" dirty="0"/>
                        <a:t> Data </a:t>
                      </a:r>
                      <a:r>
                        <a:rPr lang="pt-BR" sz="1200" b="1" dirty="0" err="1"/>
                        <a:t>Formats</a:t>
                      </a:r>
                      <a:endParaRPr lang="pt-BR" sz="1200" b="1" dirty="0"/>
                    </a:p>
                  </a:txBody>
                  <a:tcPr marL="75537" marR="75537" marT="37768" marB="37768"/>
                </a:tc>
                <a:tc>
                  <a:txBody>
                    <a:bodyPr/>
                    <a:lstStyle/>
                    <a:p>
                      <a:r>
                        <a:rPr lang="en-US" sz="1200" dirty="0"/>
                        <a:t>Use Python to parse different messaging and data formats.</a:t>
                      </a:r>
                    </a:p>
                    <a:p>
                      <a:endParaRPr lang="pt-BR" sz="1200" dirty="0"/>
                    </a:p>
                  </a:txBody>
                  <a:tcPr marL="75537" marR="75537" marT="37768" marB="37768"/>
                </a:tc>
                <a:extLst>
                  <a:ext uri="{0D108BD9-81ED-4DB2-BD59-A6C34878D82A}">
                    <a16:rowId xmlns:a16="http://schemas.microsoft.com/office/drawing/2014/main" val="3882751496"/>
                  </a:ext>
                </a:extLst>
              </a:tr>
            </a:tbl>
          </a:graphicData>
        </a:graphic>
      </p:graphicFrame>
    </p:spTree>
    <p:extLst>
      <p:ext uri="{BB962C8B-B14F-4D97-AF65-F5344CB8AC3E}">
        <p14:creationId xmlns:p14="http://schemas.microsoft.com/office/powerpoint/2010/main" val="2362029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Introduction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The Gang of Four classified the design patterns into three main categories:</a:t>
            </a:r>
            <a:endParaRPr lang="en-US" sz="1400" dirty="0"/>
          </a:p>
          <a:p>
            <a:pPr lvl="1" algn="just"/>
            <a:r>
              <a:rPr lang="en-US" sz="1400" dirty="0"/>
              <a:t>Creational: Concerned with the process of object creation.</a:t>
            </a:r>
          </a:p>
          <a:p>
            <a:pPr lvl="1" algn="just"/>
            <a:r>
              <a:rPr lang="en-US" sz="1400" dirty="0"/>
              <a:t>Structural: Concerned with the composition of classes or objects.</a:t>
            </a:r>
          </a:p>
          <a:p>
            <a:pPr lvl="1" algn="just"/>
            <a:r>
              <a:rPr lang="en-US" sz="1400" dirty="0"/>
              <a:t>Behavioral: Concerned with object collaboration and delegation of responsibility.</a:t>
            </a:r>
          </a:p>
          <a:p>
            <a:pPr algn="just"/>
            <a:endParaRPr lang="en-US" sz="1800" dirty="0"/>
          </a:p>
          <a:p>
            <a:pPr algn="just"/>
            <a:r>
              <a:rPr lang="en-US" sz="1800" dirty="0"/>
              <a:t>They listed a total of 23 design patterns in these categories, providing a diverse toolkit for software design.</a:t>
            </a:r>
          </a:p>
          <a:p>
            <a:pPr marL="114300" indent="0" algn="just">
              <a:buNone/>
            </a:pPr>
            <a:endParaRPr lang="en-US" sz="1400" dirty="0"/>
          </a:p>
          <a:p>
            <a:pPr algn="just"/>
            <a:r>
              <a:rPr lang="en-US" sz="1800" dirty="0"/>
              <a:t>Commonly Used Patterns:</a:t>
            </a:r>
            <a:endParaRPr lang="en-US" sz="1400" dirty="0"/>
          </a:p>
          <a:p>
            <a:pPr lvl="1" algn="just"/>
            <a:r>
              <a:rPr lang="en-US" sz="1400" b="1" dirty="0"/>
              <a:t>Observer Design Pattern:</a:t>
            </a:r>
            <a:r>
              <a:rPr lang="en-US" sz="1400" dirty="0"/>
              <a:t> A Behavioral design pattern focusing on a subject-observer relationship for event handling.</a:t>
            </a:r>
          </a:p>
          <a:p>
            <a:pPr lvl="1" algn="just"/>
            <a:r>
              <a:rPr lang="en-US" sz="1400" b="1" dirty="0"/>
              <a:t>Model-View-Controller (MVC): </a:t>
            </a:r>
            <a:r>
              <a:rPr lang="en-US" sz="1400" dirty="0"/>
              <a:t>A pattern widely used for developing user interfaces that divides the related program logic into three interconnected components.</a:t>
            </a:r>
          </a:p>
          <a:p>
            <a:pPr algn="just"/>
            <a:endParaRPr lang="en-US" sz="1400" dirty="0"/>
          </a:p>
          <a:p>
            <a:pPr algn="just"/>
            <a:r>
              <a:rPr lang="en-US" sz="1800" dirty="0"/>
              <a:t>These patterns have found widespread use, aiding developers in creating maintainable, scalable, and robust software solutions.</a:t>
            </a:r>
          </a:p>
        </p:txBody>
      </p:sp>
    </p:spTree>
    <p:extLst>
      <p:ext uri="{BB962C8B-B14F-4D97-AF65-F5344CB8AC3E}">
        <p14:creationId xmlns:p14="http://schemas.microsoft.com/office/powerpoint/2010/main" val="2804147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Observer Design Pattern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numCol="1" anchor="ctr">
            <a:noAutofit/>
          </a:bodyPr>
          <a:lstStyle/>
          <a:p>
            <a:pPr algn="just"/>
            <a:r>
              <a:rPr lang="en-US" sz="1600" dirty="0"/>
              <a:t>This pattern is a subscription-notification design allowing objects to receive events when changes occur to an object they are observing.</a:t>
            </a:r>
          </a:p>
          <a:p>
            <a:pPr algn="just"/>
            <a:endParaRPr lang="en-US" sz="1400" dirty="0"/>
          </a:p>
          <a:p>
            <a:pPr algn="just"/>
            <a:r>
              <a:rPr lang="en-US" sz="1600" dirty="0"/>
              <a:t>Implementation:</a:t>
            </a:r>
          </a:p>
          <a:p>
            <a:pPr lvl="1" algn="just"/>
            <a:r>
              <a:rPr lang="en-US" sz="1400" dirty="0"/>
              <a:t>The subject needs the ability to store a list of all its observers.</a:t>
            </a:r>
          </a:p>
          <a:p>
            <a:pPr lvl="1" algn="just"/>
            <a:r>
              <a:rPr lang="en-US" sz="1400" dirty="0"/>
              <a:t>The subject requires methods to add and remove observers.</a:t>
            </a:r>
          </a:p>
          <a:p>
            <a:pPr algn="just"/>
            <a:r>
              <a:rPr lang="en-US" sz="1600" dirty="0"/>
              <a:t>Benefits:</a:t>
            </a:r>
          </a:p>
          <a:p>
            <a:pPr lvl="1" algn="just"/>
            <a:r>
              <a:rPr lang="en-US" sz="1400" dirty="0"/>
              <a:t>Observers receive real-time data from the subject upon any changes.</a:t>
            </a:r>
          </a:p>
          <a:p>
            <a:pPr lvl="1" algn="just"/>
            <a:r>
              <a:rPr lang="en-US" sz="1400" dirty="0"/>
              <a:t>This subscription mechanism offers superior performance compared to alternatives like polling.</a:t>
            </a:r>
          </a:p>
          <a:p>
            <a:pPr lvl="1" algn="just"/>
            <a:endParaRPr lang="en-US" sz="1400" dirty="0"/>
          </a:p>
          <a:p>
            <a:pPr algn="just"/>
            <a:r>
              <a:rPr lang="en-US" sz="1600" dirty="0"/>
              <a:t>It’s advantageous for scenarios where timely and efficient updates are crucial for the observer objects.</a:t>
            </a:r>
          </a:p>
        </p:txBody>
      </p:sp>
      <p:pic>
        <p:nvPicPr>
          <p:cNvPr id="4" name="Picture 3">
            <a:extLst>
              <a:ext uri="{FF2B5EF4-FFF2-40B4-BE49-F238E27FC236}">
                <a16:creationId xmlns:a16="http://schemas.microsoft.com/office/drawing/2014/main" id="{2826267C-3369-144E-A2E8-DB415BEEC492}"/>
              </a:ext>
            </a:extLst>
          </p:cNvPr>
          <p:cNvPicPr>
            <a:picLocks noChangeAspect="1"/>
          </p:cNvPicPr>
          <p:nvPr/>
        </p:nvPicPr>
        <p:blipFill>
          <a:blip r:embed="rId4"/>
          <a:stretch>
            <a:fillRect/>
          </a:stretch>
        </p:blipFill>
        <p:spPr>
          <a:xfrm>
            <a:off x="6172200" y="2301168"/>
            <a:ext cx="5181600" cy="3400251"/>
          </a:xfrm>
          <a:prstGeom prst="rect">
            <a:avLst/>
          </a:prstGeom>
          <a:ln w="3175">
            <a:solidFill>
              <a:schemeClr val="bg1">
                <a:lumMod val="85000"/>
              </a:schemeClr>
            </a:solidFill>
          </a:ln>
        </p:spPr>
      </p:pic>
    </p:spTree>
    <p:extLst>
      <p:ext uri="{BB962C8B-B14F-4D97-AF65-F5344CB8AC3E}">
        <p14:creationId xmlns:p14="http://schemas.microsoft.com/office/powerpoint/2010/main" val="2287723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pic>
        <p:nvPicPr>
          <p:cNvPr id="4" name="Picture 3">
            <a:extLst>
              <a:ext uri="{FF2B5EF4-FFF2-40B4-BE49-F238E27FC236}">
                <a16:creationId xmlns:a16="http://schemas.microsoft.com/office/drawing/2014/main" id="{AE5B320C-37EB-C480-A24E-496D01CDB738}"/>
              </a:ext>
            </a:extLst>
          </p:cNvPr>
          <p:cNvPicPr>
            <a:picLocks noChangeAspect="1"/>
          </p:cNvPicPr>
          <p:nvPr/>
        </p:nvPicPr>
        <p:blipFill>
          <a:blip r:embed="rId4"/>
          <a:stretch>
            <a:fillRect/>
          </a:stretch>
        </p:blipFill>
        <p:spPr>
          <a:xfrm>
            <a:off x="6457208" y="1825625"/>
            <a:ext cx="5242948" cy="4351338"/>
          </a:xfrm>
          <a:prstGeom prst="rect">
            <a:avLst/>
          </a:prstGeom>
          <a:ln w="3175">
            <a:solidFill>
              <a:schemeClr val="tx1"/>
            </a:solidFill>
          </a:ln>
        </p:spPr>
      </p:pic>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Model-View-Controller – MVP</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600" dirty="0"/>
              <a:t>This design pattern is aimed at simplifying the development of applications, particularly those with graphic user interfaces.</a:t>
            </a:r>
          </a:p>
          <a:p>
            <a:pPr algn="just"/>
            <a:endParaRPr lang="en-US" sz="1200" dirty="0"/>
          </a:p>
          <a:p>
            <a:pPr algn="just"/>
            <a:r>
              <a:rPr lang="en-US" sz="1600" dirty="0"/>
              <a:t>Components:</a:t>
            </a:r>
          </a:p>
          <a:p>
            <a:pPr lvl="1" algn="just"/>
            <a:r>
              <a:rPr lang="en-US" sz="1400" b="1" dirty="0"/>
              <a:t>Model:</a:t>
            </a:r>
            <a:r>
              <a:rPr lang="en-US" sz="1400" dirty="0"/>
              <a:t> Manages data, logic, and rules of the application. Receives input from the controller.</a:t>
            </a:r>
          </a:p>
          <a:p>
            <a:pPr lvl="1" algn="just"/>
            <a:r>
              <a:rPr lang="en-US" sz="1400" b="1" dirty="0"/>
              <a:t>View:</a:t>
            </a:r>
            <a:r>
              <a:rPr lang="en-US" sz="1400" dirty="0"/>
              <a:t> Represents the visual presentation of the data.</a:t>
            </a:r>
          </a:p>
          <a:p>
            <a:pPr lvl="1" algn="just"/>
            <a:r>
              <a:rPr lang="en-US" sz="1400" b="1" dirty="0"/>
              <a:t>Controller:</a:t>
            </a:r>
            <a:r>
              <a:rPr lang="en-US" sz="1400" dirty="0"/>
              <a:t> Acts as a middleman between the model and view, manipulating user input to fit the required format.</a:t>
            </a:r>
          </a:p>
          <a:p>
            <a:pPr lvl="1" algn="just"/>
            <a:endParaRPr lang="en-US" sz="1200" dirty="0"/>
          </a:p>
          <a:p>
            <a:pPr algn="just"/>
            <a:r>
              <a:rPr lang="en-US" sz="1600" dirty="0"/>
              <a:t>Allows for parallel development of components, enhancing development efficiency and maintainability.</a:t>
            </a:r>
          </a:p>
          <a:p>
            <a:pPr algn="just"/>
            <a:r>
              <a:rPr lang="en-US" sz="1600" dirty="0"/>
              <a:t>MVC is particularly beneficial in applications where separation of concerns and modular development are essential.</a:t>
            </a:r>
          </a:p>
        </p:txBody>
      </p:sp>
    </p:spTree>
    <p:extLst>
      <p:ext uri="{BB962C8B-B14F-4D97-AF65-F5344CB8AC3E}">
        <p14:creationId xmlns:p14="http://schemas.microsoft.com/office/powerpoint/2010/main" val="294763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C64CE284-FD01-AEF3-7A12-8479EDE147BA}"/>
              </a:ext>
            </a:extLst>
          </p:cNvPr>
          <p:cNvPicPr>
            <a:picLocks noChangeAspect="1"/>
          </p:cNvPicPr>
          <p:nvPr/>
        </p:nvPicPr>
        <p:blipFill>
          <a:blip r:embed="rId4"/>
          <a:stretch>
            <a:fillRect/>
          </a:stretch>
        </p:blipFill>
        <p:spPr>
          <a:xfrm>
            <a:off x="438369" y="471690"/>
            <a:ext cx="1266606" cy="388511"/>
          </a:xfrm>
          <a:prstGeom prst="rect">
            <a:avLst/>
          </a:prstGeom>
        </p:spPr>
      </p:pic>
      <p:sp>
        <p:nvSpPr>
          <p:cNvPr id="6" name="Título 5">
            <a:extLst>
              <a:ext uri="{FF2B5EF4-FFF2-40B4-BE49-F238E27FC236}">
                <a16:creationId xmlns:a16="http://schemas.microsoft.com/office/drawing/2014/main" id="{24C36FD4-69EE-6698-5567-E8114ECB5200}"/>
              </a:ext>
            </a:extLst>
          </p:cNvPr>
          <p:cNvSpPr>
            <a:spLocks noGrp="1"/>
          </p:cNvSpPr>
          <p:nvPr>
            <p:ph type="title"/>
          </p:nvPr>
        </p:nvSpPr>
        <p:spPr/>
        <p:txBody>
          <a:bodyPr/>
          <a:lstStyle/>
          <a:p>
            <a:r>
              <a:rPr lang="pt-BR" dirty="0" err="1">
                <a:solidFill>
                  <a:schemeClr val="bg1"/>
                </a:solidFill>
              </a:rPr>
              <a:t>Version</a:t>
            </a:r>
            <a:r>
              <a:rPr lang="pt-BR" dirty="0">
                <a:solidFill>
                  <a:schemeClr val="bg1"/>
                </a:solidFill>
              </a:rPr>
              <a:t> </a:t>
            </a:r>
            <a:r>
              <a:rPr lang="pt-BR" dirty="0" err="1">
                <a:solidFill>
                  <a:schemeClr val="bg1"/>
                </a:solidFill>
              </a:rPr>
              <a:t>Control</a:t>
            </a:r>
            <a:r>
              <a:rPr lang="pt-BR" dirty="0">
                <a:solidFill>
                  <a:schemeClr val="bg1"/>
                </a:solidFill>
              </a:rPr>
              <a:t> Systems</a:t>
            </a:r>
          </a:p>
        </p:txBody>
      </p:sp>
    </p:spTree>
    <p:extLst>
      <p:ext uri="{BB962C8B-B14F-4D97-AF65-F5344CB8AC3E}">
        <p14:creationId xmlns:p14="http://schemas.microsoft.com/office/powerpoint/2010/main" val="507734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Types of Version Control Systems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Version control, also known as version control systems, revision control, or source control, is a system for managing changes to a set of files, enabling the retention of a history of these changes.</a:t>
            </a:r>
          </a:p>
          <a:p>
            <a:pPr algn="just"/>
            <a:endParaRPr lang="en-US" sz="1400" dirty="0"/>
          </a:p>
          <a:p>
            <a:pPr algn="just"/>
            <a:r>
              <a:rPr lang="en-US" sz="1800" dirty="0"/>
              <a:t>Benefits of Version Control:</a:t>
            </a:r>
          </a:p>
          <a:p>
            <a:pPr lvl="1" algn="just"/>
            <a:r>
              <a:rPr lang="en-US" sz="1600" b="1" dirty="0"/>
              <a:t>Enables Collaboration:</a:t>
            </a:r>
            <a:r>
              <a:rPr lang="en-US" sz="1600" dirty="0"/>
              <a:t> Allows multiple developers to work on a project simultaneously.</a:t>
            </a:r>
          </a:p>
          <a:p>
            <a:pPr lvl="1" algn="just"/>
            <a:r>
              <a:rPr lang="en-US" sz="1600" b="1" dirty="0"/>
              <a:t>Accountability and Visibility:</a:t>
            </a:r>
            <a:r>
              <a:rPr lang="en-US" sz="1600" dirty="0"/>
              <a:t> Tracks changes and identifies who made them, providing transparency.</a:t>
            </a:r>
          </a:p>
          <a:p>
            <a:pPr lvl="1" algn="just"/>
            <a:r>
              <a:rPr lang="en-US" sz="1600" b="1" dirty="0"/>
              <a:t>Work in Isolation:</a:t>
            </a:r>
            <a:r>
              <a:rPr lang="en-US" sz="1600" dirty="0"/>
              <a:t> Developers can make changes in isolated environments to avoid conflicts.</a:t>
            </a:r>
          </a:p>
          <a:p>
            <a:pPr lvl="1" algn="just"/>
            <a:r>
              <a:rPr lang="en-US" sz="1600" b="1" dirty="0"/>
              <a:t>Safety:</a:t>
            </a:r>
            <a:r>
              <a:rPr lang="en-US" sz="1600" dirty="0"/>
              <a:t> Prevents loss of work and facilitates reverting to previous versions.</a:t>
            </a:r>
          </a:p>
          <a:p>
            <a:pPr lvl="1" algn="just"/>
            <a:r>
              <a:rPr lang="en-US" sz="1600" b="1" dirty="0"/>
              <a:t>Work Anywhere:</a:t>
            </a:r>
            <a:r>
              <a:rPr lang="en-US" sz="1600" dirty="0"/>
              <a:t> Access and contribute to projects from different locations.</a:t>
            </a:r>
          </a:p>
          <a:p>
            <a:pPr algn="just"/>
            <a:endParaRPr lang="en-US" sz="1400" dirty="0"/>
          </a:p>
          <a:p>
            <a:pPr algn="just"/>
            <a:r>
              <a:rPr lang="en-US" sz="1800" dirty="0"/>
              <a:t>Types of Version Control Systems:</a:t>
            </a:r>
          </a:p>
          <a:p>
            <a:pPr lvl="1" algn="just"/>
            <a:r>
              <a:rPr lang="en-US" sz="1600" b="1" dirty="0"/>
              <a:t>Local:</a:t>
            </a:r>
            <a:r>
              <a:rPr lang="en-US" sz="1600" dirty="0"/>
              <a:t> Version control operated on a local system.</a:t>
            </a:r>
          </a:p>
          <a:p>
            <a:pPr lvl="1" algn="just"/>
            <a:r>
              <a:rPr lang="en-US" sz="1600" b="1" dirty="0"/>
              <a:t>Centralized:</a:t>
            </a:r>
            <a:r>
              <a:rPr lang="en-US" sz="1600" dirty="0"/>
              <a:t> A single server hosts the version-controlled files, and developers check out files to their local system.</a:t>
            </a:r>
          </a:p>
          <a:p>
            <a:pPr lvl="1" algn="just"/>
            <a:r>
              <a:rPr lang="en-US" sz="1600" b="1" dirty="0"/>
              <a:t>Distributed:</a:t>
            </a:r>
            <a:r>
              <a:rPr lang="en-US" sz="1600" dirty="0"/>
              <a:t> Every contributor has access to the full repository and its history on their local machine.</a:t>
            </a:r>
          </a:p>
        </p:txBody>
      </p:sp>
    </p:spTree>
    <p:extLst>
      <p:ext uri="{BB962C8B-B14F-4D97-AF65-F5344CB8AC3E}">
        <p14:creationId xmlns:p14="http://schemas.microsoft.com/office/powerpoint/2010/main" val="3990616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Local Version Control System</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Local Version Control System utilizes a simple database to monitor all alterations made to files, primarily operating on the user’s local machine.</a:t>
            </a:r>
          </a:p>
          <a:p>
            <a:pPr algn="just"/>
            <a:endParaRPr lang="en-US" sz="1400" dirty="0"/>
          </a:p>
          <a:p>
            <a:pPr algn="just"/>
            <a:r>
              <a:rPr lang="en-US" sz="1800" dirty="0"/>
              <a:t>How it Works:</a:t>
            </a:r>
          </a:p>
          <a:p>
            <a:pPr lvl="1" algn="just"/>
            <a:r>
              <a:rPr lang="en-US" sz="1600" dirty="0"/>
              <a:t>The system typically stores the difference (delta) between successive versions of a file.</a:t>
            </a:r>
          </a:p>
          <a:p>
            <a:pPr lvl="1" algn="just"/>
            <a:r>
              <a:rPr lang="en-US" sz="1600" dirty="0"/>
              <a:t>When reverting to a previous file version, the stored delta is applied in reverse to achieve the desired state.</a:t>
            </a:r>
          </a:p>
          <a:p>
            <a:pPr algn="just"/>
            <a:endParaRPr lang="en-US" sz="1400" dirty="0"/>
          </a:p>
          <a:p>
            <a:pPr algn="just"/>
            <a:r>
              <a:rPr lang="en-US" sz="1800" dirty="0"/>
              <a:t>Key Characteristics:</a:t>
            </a:r>
          </a:p>
          <a:p>
            <a:pPr lvl="1" algn="just"/>
            <a:r>
              <a:rPr lang="en-US" sz="1600" b="1" dirty="0"/>
              <a:t>Simplicity:</a:t>
            </a:r>
            <a:r>
              <a:rPr lang="en-US" sz="1600" dirty="0"/>
              <a:t> Straightforward and easy to use, ideal for individual projects.</a:t>
            </a:r>
          </a:p>
          <a:p>
            <a:pPr lvl="1" algn="just"/>
            <a:r>
              <a:rPr lang="en-US" sz="1600" b="1" dirty="0"/>
              <a:t>Local Access:</a:t>
            </a:r>
            <a:r>
              <a:rPr lang="en-US" sz="1600" dirty="0"/>
              <a:t> All version</a:t>
            </a:r>
            <a:endParaRPr lang="en-US" sz="1400" dirty="0"/>
          </a:p>
        </p:txBody>
      </p:sp>
      <p:pic>
        <p:nvPicPr>
          <p:cNvPr id="5" name="Picture 4">
            <a:extLst>
              <a:ext uri="{FF2B5EF4-FFF2-40B4-BE49-F238E27FC236}">
                <a16:creationId xmlns:a16="http://schemas.microsoft.com/office/drawing/2014/main" id="{2424FA0A-2783-768D-40D4-2480E749426E}"/>
              </a:ext>
            </a:extLst>
          </p:cNvPr>
          <p:cNvPicPr>
            <a:picLocks noChangeAspect="1"/>
          </p:cNvPicPr>
          <p:nvPr/>
        </p:nvPicPr>
        <p:blipFill>
          <a:blip r:embed="rId4"/>
          <a:stretch>
            <a:fillRect/>
          </a:stretch>
        </p:blipFill>
        <p:spPr>
          <a:xfrm>
            <a:off x="6419114" y="2409315"/>
            <a:ext cx="5500308" cy="3183958"/>
          </a:xfrm>
          <a:prstGeom prst="rect">
            <a:avLst/>
          </a:prstGeom>
        </p:spPr>
      </p:pic>
    </p:spTree>
    <p:extLst>
      <p:ext uri="{BB962C8B-B14F-4D97-AF65-F5344CB8AC3E}">
        <p14:creationId xmlns:p14="http://schemas.microsoft.com/office/powerpoint/2010/main" val="2861412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Centralized Version Control System</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a:xfrm>
            <a:off x="838200" y="1825625"/>
            <a:ext cx="5348844" cy="4351338"/>
          </a:xfrm>
        </p:spPr>
        <p:txBody>
          <a:bodyPr anchor="ctr">
            <a:noAutofit/>
          </a:bodyPr>
          <a:lstStyle/>
          <a:p>
            <a:pPr algn="just"/>
            <a:r>
              <a:rPr lang="en-US" sz="1800" dirty="0"/>
              <a:t>Centralized Version Control System operates on a server-client model, with the repository hosted on a central server.</a:t>
            </a:r>
          </a:p>
          <a:p>
            <a:pPr algn="just"/>
            <a:endParaRPr lang="en-US" sz="1400" dirty="0"/>
          </a:p>
          <a:p>
            <a:pPr algn="just"/>
            <a:r>
              <a:rPr lang="en-US" sz="1800" dirty="0"/>
              <a:t>How it Works:</a:t>
            </a:r>
          </a:p>
          <a:p>
            <a:pPr lvl="1" algn="just"/>
            <a:r>
              <a:rPr lang="en-US" sz="1600" dirty="0"/>
              <a:t>All project files are stored centrally, allowing for easier collaboration.</a:t>
            </a:r>
          </a:p>
          <a:p>
            <a:pPr lvl="1" algn="just"/>
            <a:r>
              <a:rPr lang="en-US" sz="1600" dirty="0"/>
              <a:t>Only one individual can work on a specific file at a time. Users must check out the file to lock it, make the required changes, and check it back in once done.</a:t>
            </a:r>
          </a:p>
          <a:p>
            <a:pPr algn="just"/>
            <a:endParaRPr lang="en-US" sz="1400" dirty="0"/>
          </a:p>
          <a:p>
            <a:pPr algn="just"/>
            <a:r>
              <a:rPr lang="en-US" sz="1800" dirty="0"/>
              <a:t>Key Characteristics:</a:t>
            </a:r>
          </a:p>
          <a:p>
            <a:pPr lvl="1" algn="just"/>
            <a:r>
              <a:rPr lang="en-US" sz="1500" b="1" dirty="0"/>
              <a:t>Central Management: </a:t>
            </a:r>
            <a:r>
              <a:rPr lang="en-US" sz="1500" dirty="0"/>
              <a:t>Simplified administration and control through a single repository.</a:t>
            </a:r>
          </a:p>
          <a:p>
            <a:pPr lvl="1" algn="just"/>
            <a:r>
              <a:rPr lang="en-US" sz="1500" b="1" dirty="0"/>
              <a:t>Collaboration: </a:t>
            </a:r>
            <a:r>
              <a:rPr lang="en-US" sz="1500" dirty="0"/>
              <a:t>Facilitates teamwork but with constraints on concurrent file modifications.</a:t>
            </a:r>
          </a:p>
        </p:txBody>
      </p:sp>
      <p:pic>
        <p:nvPicPr>
          <p:cNvPr id="4" name="Picture 1">
            <a:extLst>
              <a:ext uri="{FF2B5EF4-FFF2-40B4-BE49-F238E27FC236}">
                <a16:creationId xmlns:a16="http://schemas.microsoft.com/office/drawing/2014/main" id="{06321C5C-6D98-A088-5932-2D49C0E049CC}"/>
              </a:ext>
            </a:extLst>
          </p:cNvPr>
          <p:cNvPicPr>
            <a:picLocks noChangeAspect="1" noChangeArrowheads="1"/>
          </p:cNvPicPr>
          <p:nvPr/>
        </p:nvPicPr>
        <p:blipFill>
          <a:blip r:embed="rId4"/>
          <a:srcRect/>
          <a:stretch>
            <a:fillRect/>
          </a:stretch>
        </p:blipFill>
        <p:spPr bwMode="auto">
          <a:xfrm>
            <a:off x="6515661" y="2051030"/>
            <a:ext cx="5276151" cy="3900528"/>
          </a:xfrm>
          <a:prstGeom prst="rect">
            <a:avLst/>
          </a:prstGeom>
          <a:noFill/>
          <a:ln w="3175">
            <a:solidFill>
              <a:schemeClr val="bg1">
                <a:lumMod val="85000"/>
              </a:schemeClr>
            </a:solidFill>
            <a:miter lim="800000"/>
            <a:headEnd/>
            <a:tailEnd/>
          </a:ln>
        </p:spPr>
      </p:pic>
    </p:spTree>
    <p:extLst>
      <p:ext uri="{BB962C8B-B14F-4D97-AF65-F5344CB8AC3E}">
        <p14:creationId xmlns:p14="http://schemas.microsoft.com/office/powerpoint/2010/main" val="1909971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Distributed Version Control System</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Distributed Version Control System operates on a peer-to-peer model, allowing repositories to be stored on client systems or hosting services.</a:t>
            </a:r>
          </a:p>
          <a:p>
            <a:pPr algn="just"/>
            <a:endParaRPr lang="en-US" sz="1800" dirty="0"/>
          </a:p>
          <a:p>
            <a:pPr algn="just"/>
            <a:r>
              <a:rPr lang="en-US" sz="1800" dirty="0"/>
              <a:t>How it Works:</a:t>
            </a:r>
          </a:p>
          <a:p>
            <a:pPr lvl="1" algn="just"/>
            <a:r>
              <a:rPr lang="en-US" sz="1600" dirty="0"/>
              <a:t>Every user has access to the entire repository and history, enabling simultaneous work on any file.</a:t>
            </a:r>
          </a:p>
          <a:p>
            <a:pPr lvl="1" algn="just"/>
            <a:r>
              <a:rPr lang="en-US" sz="1600" dirty="0"/>
              <a:t>Changes are made to local files in the working copy, eliminating the need for locking.</a:t>
            </a:r>
          </a:p>
          <a:p>
            <a:pPr lvl="1" algn="just"/>
            <a:r>
              <a:rPr lang="en-US" sz="1600" dirty="0"/>
              <a:t>After modifications, users push the file to the main repository on the hosting service.</a:t>
            </a:r>
          </a:p>
          <a:p>
            <a:pPr lvl="1" algn="just"/>
            <a:r>
              <a:rPr lang="en-US" sz="1600" dirty="0"/>
              <a:t>The system detects and manages any conflicts between concurrent file changes.</a:t>
            </a:r>
          </a:p>
          <a:p>
            <a:pPr algn="just"/>
            <a:endParaRPr lang="en-US" sz="1800" dirty="0"/>
          </a:p>
          <a:p>
            <a:pPr algn="just"/>
            <a:r>
              <a:rPr lang="en-US" sz="1800" dirty="0"/>
              <a:t>Key Characteristics:</a:t>
            </a:r>
          </a:p>
          <a:p>
            <a:pPr lvl="1" algn="just"/>
            <a:r>
              <a:rPr lang="en-US" sz="1600" b="1" dirty="0"/>
              <a:t>Decentralized: </a:t>
            </a:r>
            <a:r>
              <a:rPr lang="en-US" sz="1600" dirty="0"/>
              <a:t>Enhanced collaboration with repositories distributed across users.</a:t>
            </a:r>
          </a:p>
          <a:p>
            <a:pPr lvl="1" algn="just"/>
            <a:r>
              <a:rPr lang="en-US" sz="1600" b="1" dirty="0"/>
              <a:t>Conflict Management: </a:t>
            </a:r>
            <a:r>
              <a:rPr lang="en-US" sz="1600" dirty="0"/>
              <a:t>Efficient handling of modifications made by different users.</a:t>
            </a:r>
            <a:endParaRPr lang="en-US" sz="1200" dirty="0"/>
          </a:p>
        </p:txBody>
      </p:sp>
    </p:spTree>
    <p:extLst>
      <p:ext uri="{BB962C8B-B14F-4D97-AF65-F5344CB8AC3E}">
        <p14:creationId xmlns:p14="http://schemas.microsoft.com/office/powerpoint/2010/main" val="2902994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Distributed Version Control System</a:t>
            </a:r>
          </a:p>
        </p:txBody>
      </p:sp>
      <p:pic>
        <p:nvPicPr>
          <p:cNvPr id="5" name="Picture 2">
            <a:extLst>
              <a:ext uri="{FF2B5EF4-FFF2-40B4-BE49-F238E27FC236}">
                <a16:creationId xmlns:a16="http://schemas.microsoft.com/office/drawing/2014/main" id="{8E195790-C675-B063-423F-751FBDB277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201" y="1690688"/>
            <a:ext cx="9015598" cy="4706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5902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Git</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Git is a popular, open-source implementation of a distributed version control system, widely used in modern software development.</a:t>
            </a:r>
          </a:p>
          <a:p>
            <a:pPr marL="114300" indent="0" algn="just">
              <a:buNone/>
            </a:pPr>
            <a:endParaRPr lang="en-US" sz="1200" dirty="0"/>
          </a:p>
          <a:p>
            <a:pPr algn="just"/>
            <a:r>
              <a:rPr lang="en-US" sz="1800" dirty="0"/>
              <a:t>Available for MacOS, Windows, and Linux/Unix and requires a Git client installed on the client machine.</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r>
              <a:rPr lang="en-US" sz="1800" dirty="0"/>
              <a:t>Key Features:</a:t>
            </a:r>
          </a:p>
          <a:p>
            <a:pPr lvl="1" algn="just"/>
            <a:r>
              <a:rPr lang="en-US" sz="1600" b="1" dirty="0"/>
              <a:t>Snapshot Storage</a:t>
            </a:r>
            <a:r>
              <a:rPr lang="en-US" sz="1600" dirty="0"/>
              <a:t>: Unlike other systems storing data as differences (delta), Git stores data as snapshots.</a:t>
            </a:r>
          </a:p>
          <a:p>
            <a:pPr lvl="1" algn="just"/>
            <a:r>
              <a:rPr lang="en-US" sz="1600" b="1" dirty="0"/>
              <a:t>Reference Linking</a:t>
            </a:r>
            <a:r>
              <a:rPr lang="en-US" sz="1600" dirty="0"/>
              <a:t>: If a file remains unchanged, Git creates a reference link to the previous snapshot instead of creating an identical new one.</a:t>
            </a:r>
            <a:endParaRPr lang="en-US" sz="900" dirty="0"/>
          </a:p>
        </p:txBody>
      </p:sp>
      <p:pic>
        <p:nvPicPr>
          <p:cNvPr id="4" name="Picture 3">
            <a:extLst>
              <a:ext uri="{FF2B5EF4-FFF2-40B4-BE49-F238E27FC236}">
                <a16:creationId xmlns:a16="http://schemas.microsoft.com/office/drawing/2014/main" id="{12A9D9F0-4711-89CD-0317-E5B9591A0482}"/>
              </a:ext>
            </a:extLst>
          </p:cNvPr>
          <p:cNvPicPr>
            <a:picLocks noChangeAspect="1" noChangeArrowheads="1"/>
          </p:cNvPicPr>
          <p:nvPr/>
        </p:nvPicPr>
        <p:blipFill>
          <a:blip r:embed="rId4"/>
          <a:srcRect/>
          <a:stretch>
            <a:fillRect/>
          </a:stretch>
        </p:blipFill>
        <p:spPr bwMode="auto">
          <a:xfrm>
            <a:off x="3278715" y="3209243"/>
            <a:ext cx="5634569" cy="1894883"/>
          </a:xfrm>
          <a:prstGeom prst="rect">
            <a:avLst/>
          </a:prstGeom>
          <a:noFill/>
          <a:ln w="9525">
            <a:noFill/>
            <a:miter lim="800000"/>
            <a:headEnd/>
            <a:tailEnd/>
          </a:ln>
        </p:spPr>
      </p:pic>
    </p:spTree>
    <p:extLst>
      <p:ext uri="{BB962C8B-B14F-4D97-AF65-F5344CB8AC3E}">
        <p14:creationId xmlns:p14="http://schemas.microsoft.com/office/powerpoint/2010/main" val="341615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C64CE284-FD01-AEF3-7A12-8479EDE147BA}"/>
              </a:ext>
            </a:extLst>
          </p:cNvPr>
          <p:cNvPicPr>
            <a:picLocks noChangeAspect="1"/>
          </p:cNvPicPr>
          <p:nvPr/>
        </p:nvPicPr>
        <p:blipFill>
          <a:blip r:embed="rId4"/>
          <a:stretch>
            <a:fillRect/>
          </a:stretch>
        </p:blipFill>
        <p:spPr>
          <a:xfrm>
            <a:off x="438369" y="471690"/>
            <a:ext cx="1266606" cy="388511"/>
          </a:xfrm>
          <a:prstGeom prst="rect">
            <a:avLst/>
          </a:prstGeom>
        </p:spPr>
      </p:pic>
      <p:sp>
        <p:nvSpPr>
          <p:cNvPr id="6" name="Título 5">
            <a:extLst>
              <a:ext uri="{FF2B5EF4-FFF2-40B4-BE49-F238E27FC236}">
                <a16:creationId xmlns:a16="http://schemas.microsoft.com/office/drawing/2014/main" id="{24C36FD4-69EE-6698-5567-E8114ECB5200}"/>
              </a:ext>
            </a:extLst>
          </p:cNvPr>
          <p:cNvSpPr>
            <a:spLocks noGrp="1"/>
          </p:cNvSpPr>
          <p:nvPr>
            <p:ph type="title"/>
          </p:nvPr>
        </p:nvSpPr>
        <p:spPr/>
        <p:txBody>
          <a:bodyPr/>
          <a:lstStyle/>
          <a:p>
            <a:r>
              <a:rPr lang="pt-BR" dirty="0">
                <a:solidFill>
                  <a:schemeClr val="bg1"/>
                </a:solidFill>
              </a:rPr>
              <a:t>Software </a:t>
            </a:r>
            <a:r>
              <a:rPr lang="pt-BR" dirty="0" err="1">
                <a:solidFill>
                  <a:schemeClr val="bg1"/>
                </a:solidFill>
              </a:rPr>
              <a:t>Development</a:t>
            </a:r>
            <a:endParaRPr lang="pt-BR" dirty="0">
              <a:solidFill>
                <a:schemeClr val="bg1"/>
              </a:solidFill>
            </a:endParaRPr>
          </a:p>
        </p:txBody>
      </p:sp>
    </p:spTree>
    <p:extLst>
      <p:ext uri="{BB962C8B-B14F-4D97-AF65-F5344CB8AC3E}">
        <p14:creationId xmlns:p14="http://schemas.microsoft.com/office/powerpoint/2010/main" val="2855590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Git</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Git is organized by 3s – Three Stages and Three States</a:t>
            </a:r>
          </a:p>
          <a:p>
            <a:pPr algn="just"/>
            <a:endParaRPr lang="en-US" sz="1400" dirty="0"/>
          </a:p>
          <a:p>
            <a:pPr algn="just"/>
            <a:r>
              <a:rPr lang="en-US" sz="1800" dirty="0"/>
              <a:t>Three Stages:</a:t>
            </a:r>
          </a:p>
          <a:p>
            <a:pPr lvl="1" algn="just"/>
            <a:r>
              <a:rPr lang="en-US" sz="1600" b="1" dirty="0"/>
              <a:t>Repository</a:t>
            </a:r>
            <a:r>
              <a:rPr lang="en-US" sz="1600" dirty="0"/>
              <a:t>: Contains the .git directory where the project history is stored.</a:t>
            </a:r>
          </a:p>
          <a:p>
            <a:pPr lvl="1" algn="just"/>
            <a:r>
              <a:rPr lang="en-US" sz="1600" b="1" dirty="0"/>
              <a:t>Working Directory: </a:t>
            </a:r>
            <a:r>
              <a:rPr lang="en-US" sz="1600" dirty="0"/>
              <a:t>Where you make changes to your files.</a:t>
            </a:r>
          </a:p>
          <a:p>
            <a:pPr lvl="1" algn="just"/>
            <a:r>
              <a:rPr lang="en-US" sz="1600" b="1" dirty="0"/>
              <a:t>Staging Area: </a:t>
            </a:r>
            <a:r>
              <a:rPr lang="en-US" sz="1600" dirty="0"/>
              <a:t>Intermediate area where changes are listed before committing to the repository.</a:t>
            </a:r>
          </a:p>
          <a:p>
            <a:pPr algn="just"/>
            <a:endParaRPr lang="en-US" sz="1400" dirty="0"/>
          </a:p>
          <a:p>
            <a:pPr algn="just"/>
            <a:r>
              <a:rPr lang="en-US" sz="1800" dirty="0"/>
              <a:t>Three States:</a:t>
            </a:r>
          </a:p>
          <a:p>
            <a:pPr lvl="1" algn="just"/>
            <a:r>
              <a:rPr lang="en-US" sz="1600" b="1" dirty="0"/>
              <a:t>Committed: </a:t>
            </a:r>
            <a:r>
              <a:rPr lang="en-US" sz="1600" dirty="0"/>
              <a:t>Data is securely stored in the local database.</a:t>
            </a:r>
          </a:p>
          <a:p>
            <a:pPr lvl="1" algn="just"/>
            <a:r>
              <a:rPr lang="en-US" sz="1600" b="1" dirty="0"/>
              <a:t>Modified: </a:t>
            </a:r>
            <a:r>
              <a:rPr lang="en-US" sz="1600" dirty="0"/>
              <a:t>Files have been changed but not yet committed to the database.</a:t>
            </a:r>
          </a:p>
          <a:p>
            <a:pPr lvl="1" algn="just"/>
            <a:r>
              <a:rPr lang="en-US" sz="1600" b="1" dirty="0"/>
              <a:t>Staged: </a:t>
            </a:r>
            <a:r>
              <a:rPr lang="en-US" sz="1600" dirty="0"/>
              <a:t>Modified files are marked and ready to be committed.</a:t>
            </a:r>
            <a:endParaRPr lang="en-US" sz="900" dirty="0"/>
          </a:p>
        </p:txBody>
      </p:sp>
      <p:pic>
        <p:nvPicPr>
          <p:cNvPr id="4" name="Picture 2">
            <a:extLst>
              <a:ext uri="{FF2B5EF4-FFF2-40B4-BE49-F238E27FC236}">
                <a16:creationId xmlns:a16="http://schemas.microsoft.com/office/drawing/2014/main" id="{BDDDF6AB-1C1C-835A-A108-B0E92D35A50A}"/>
              </a:ext>
            </a:extLst>
          </p:cNvPr>
          <p:cNvPicPr>
            <a:picLocks noChangeAspect="1" noChangeArrowheads="1"/>
          </p:cNvPicPr>
          <p:nvPr/>
        </p:nvPicPr>
        <p:blipFill>
          <a:blip r:embed="rId4"/>
          <a:srcRect/>
          <a:stretch>
            <a:fillRect/>
          </a:stretch>
        </p:blipFill>
        <p:spPr bwMode="auto">
          <a:xfrm>
            <a:off x="6436770" y="2219983"/>
            <a:ext cx="5411386" cy="3562622"/>
          </a:xfrm>
          <a:prstGeom prst="rect">
            <a:avLst/>
          </a:prstGeom>
          <a:noFill/>
          <a:ln w="9525">
            <a:noFill/>
            <a:miter lim="800000"/>
            <a:headEnd/>
            <a:tailEnd/>
          </a:ln>
        </p:spPr>
      </p:pic>
    </p:spTree>
    <p:extLst>
      <p:ext uri="{BB962C8B-B14F-4D97-AF65-F5344CB8AC3E}">
        <p14:creationId xmlns:p14="http://schemas.microsoft.com/office/powerpoint/2010/main" val="1084684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Git – Local e Repository</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Local Repository:</a:t>
            </a:r>
          </a:p>
          <a:p>
            <a:pPr lvl="1" algn="just"/>
            <a:r>
              <a:rPr lang="en-US" sz="1600" dirty="0"/>
              <a:t>Stored on the client machine where git commands are executed.</a:t>
            </a:r>
          </a:p>
          <a:p>
            <a:pPr lvl="1" algn="just"/>
            <a:r>
              <a:rPr lang="en-US" sz="1600" dirty="0"/>
              <a:t>Allows full project manipulation including history, without affecting the remote repository.</a:t>
            </a:r>
          </a:p>
          <a:p>
            <a:pPr algn="just"/>
            <a:endParaRPr lang="en-US" sz="1400" dirty="0"/>
          </a:p>
          <a:p>
            <a:pPr algn="just"/>
            <a:r>
              <a:rPr lang="en-US" sz="1800" dirty="0"/>
              <a:t>Remote Repository:</a:t>
            </a:r>
          </a:p>
          <a:p>
            <a:pPr lvl="1" algn="just"/>
            <a:r>
              <a:rPr lang="en-US" sz="1600" dirty="0"/>
              <a:t>Located elsewhere, typically on a server or repository hosting service.</a:t>
            </a:r>
          </a:p>
          <a:p>
            <a:pPr lvl="1" algn="just"/>
            <a:r>
              <a:rPr lang="en-US" sz="1600" dirty="0"/>
              <a:t>Contains the complete repository: code and file history, maintaining the DVCS nature.</a:t>
            </a:r>
          </a:p>
          <a:p>
            <a:pPr lvl="1" algn="just"/>
            <a:r>
              <a:rPr lang="en-US" sz="1600" dirty="0"/>
              <a:t>Fully independent of the local repository post-cloning or creation.</a:t>
            </a:r>
          </a:p>
          <a:p>
            <a:pPr lvl="1" algn="just"/>
            <a:endParaRPr lang="en-US" sz="1400" dirty="0"/>
          </a:p>
          <a:p>
            <a:pPr algn="just"/>
            <a:r>
              <a:rPr lang="en-US" sz="2000" dirty="0"/>
              <a:t>Interaction:</a:t>
            </a:r>
            <a:endParaRPr lang="en-US" sz="1400" dirty="0"/>
          </a:p>
          <a:p>
            <a:pPr lvl="1" algn="just"/>
            <a:r>
              <a:rPr lang="en-US" sz="1600" dirty="0"/>
              <a:t>Cloning results in acquiring a full, independent local copy without needing locks, unlike CVCS.</a:t>
            </a:r>
          </a:p>
          <a:p>
            <a:pPr lvl="1" algn="just"/>
            <a:r>
              <a:rPr lang="en-US" sz="1600" dirty="0"/>
              <a:t>Post-clone or creation, repositories remain independent until changes are manually pushed or pulled through Git commands.</a:t>
            </a:r>
            <a:endParaRPr lang="en-US" sz="900" dirty="0"/>
          </a:p>
        </p:txBody>
      </p:sp>
    </p:spTree>
    <p:extLst>
      <p:ext uri="{BB962C8B-B14F-4D97-AF65-F5344CB8AC3E}">
        <p14:creationId xmlns:p14="http://schemas.microsoft.com/office/powerpoint/2010/main" val="2329769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Git – Branches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a:xfrm>
            <a:off x="838200" y="3050437"/>
            <a:ext cx="5181600" cy="3126526"/>
          </a:xfrm>
        </p:spPr>
        <p:txBody>
          <a:bodyPr anchor="ctr">
            <a:noAutofit/>
          </a:bodyPr>
          <a:lstStyle/>
          <a:p>
            <a:pPr algn="just"/>
            <a:endParaRPr lang="en-US" sz="1800" dirty="0"/>
          </a:p>
          <a:p>
            <a:pPr algn="just"/>
            <a:r>
              <a:rPr lang="en-US" sz="1800" dirty="0"/>
              <a:t>Types of Branches:</a:t>
            </a:r>
          </a:p>
          <a:p>
            <a:pPr lvl="1" algn="just"/>
            <a:r>
              <a:rPr lang="en-US" sz="1400" dirty="0"/>
              <a:t>Can be local or remote.</a:t>
            </a:r>
          </a:p>
          <a:p>
            <a:pPr lvl="1" algn="just"/>
            <a:r>
              <a:rPr lang="en-US" sz="1400" dirty="0"/>
              <a:t>Have their own history, staging area, and working directory.</a:t>
            </a:r>
          </a:p>
          <a:p>
            <a:pPr lvl="1" algn="just"/>
            <a:r>
              <a:rPr lang="en-US" sz="1400" dirty="0"/>
              <a:t>Can be deleted as needed.</a:t>
            </a:r>
          </a:p>
          <a:p>
            <a:pPr algn="just"/>
            <a:endParaRPr lang="en-US" sz="1400" dirty="0"/>
          </a:p>
          <a:p>
            <a:pPr algn="just"/>
            <a:r>
              <a:rPr lang="en-US" sz="1800" dirty="0"/>
              <a:t>Git's Branching:</a:t>
            </a:r>
          </a:p>
          <a:p>
            <a:pPr lvl="1" algn="just"/>
            <a:r>
              <a:rPr lang="en-US" sz="1400" dirty="0"/>
              <a:t>Lightweight and quick.</a:t>
            </a:r>
          </a:p>
          <a:p>
            <a:pPr lvl="1" algn="just"/>
            <a:r>
              <a:rPr lang="en-US" sz="1400" dirty="0"/>
              <a:t>Switching between branches is nearly instantaneous, adjusting the code in the working directory and files in the staging area.</a:t>
            </a:r>
          </a:p>
          <a:p>
            <a:pPr lvl="1" algn="just"/>
            <a:r>
              <a:rPr lang="en-US" sz="1400" dirty="0"/>
              <a:t>The repository (.git) directories remain consistent across different branches.</a:t>
            </a:r>
            <a:endParaRPr lang="en-US" sz="500" dirty="0"/>
          </a:p>
        </p:txBody>
      </p:sp>
      <p:sp>
        <p:nvSpPr>
          <p:cNvPr id="6" name="Text Placeholder 5">
            <a:extLst>
              <a:ext uri="{FF2B5EF4-FFF2-40B4-BE49-F238E27FC236}">
                <a16:creationId xmlns:a16="http://schemas.microsoft.com/office/drawing/2014/main" id="{EB2B80F3-F94C-8368-9381-9456D512827C}"/>
              </a:ext>
            </a:extLst>
          </p:cNvPr>
          <p:cNvSpPr>
            <a:spLocks noGrp="1"/>
          </p:cNvSpPr>
          <p:nvPr>
            <p:ph type="body" idx="2"/>
          </p:nvPr>
        </p:nvSpPr>
        <p:spPr>
          <a:xfrm>
            <a:off x="838200" y="1825625"/>
            <a:ext cx="10515600" cy="1089875"/>
          </a:xfrm>
        </p:spPr>
        <p:txBody>
          <a:bodyPr>
            <a:normAutofit/>
          </a:bodyPr>
          <a:lstStyle/>
          <a:p>
            <a:pPr algn="just"/>
            <a:r>
              <a:rPr lang="en-US" sz="1800" dirty="0"/>
              <a:t>Branching allows users to work on code independently without affecting the main repository.</a:t>
            </a:r>
          </a:p>
          <a:p>
            <a:pPr algn="just"/>
            <a:r>
              <a:rPr lang="en-US" sz="1800" dirty="0"/>
              <a:t>Initially, the code is automatically placed on a branch called "Master“ or “Main”.</a:t>
            </a:r>
          </a:p>
          <a:p>
            <a:endParaRPr lang="en-US" sz="1800" dirty="0"/>
          </a:p>
        </p:txBody>
      </p:sp>
      <p:pic>
        <p:nvPicPr>
          <p:cNvPr id="4" name="Picture 2">
            <a:extLst>
              <a:ext uri="{FF2B5EF4-FFF2-40B4-BE49-F238E27FC236}">
                <a16:creationId xmlns:a16="http://schemas.microsoft.com/office/drawing/2014/main" id="{1A81A810-3E8F-9305-7719-E2497DE792DE}"/>
              </a:ext>
            </a:extLst>
          </p:cNvPr>
          <p:cNvPicPr>
            <a:picLocks noChangeAspect="1" noChangeArrowheads="1"/>
          </p:cNvPicPr>
          <p:nvPr/>
        </p:nvPicPr>
        <p:blipFill>
          <a:blip r:embed="rId4"/>
          <a:srcRect/>
          <a:stretch>
            <a:fillRect/>
          </a:stretch>
        </p:blipFill>
        <p:spPr bwMode="auto">
          <a:xfrm>
            <a:off x="6326640" y="3116013"/>
            <a:ext cx="5389083" cy="1818446"/>
          </a:xfrm>
          <a:prstGeom prst="rect">
            <a:avLst/>
          </a:prstGeom>
          <a:noFill/>
          <a:ln w="9525">
            <a:solidFill>
              <a:schemeClr val="tx2">
                <a:lumMod val="40000"/>
                <a:lumOff val="60000"/>
              </a:schemeClr>
            </a:solidFill>
            <a:miter lim="800000"/>
            <a:headEnd/>
            <a:tailEnd/>
          </a:ln>
        </p:spPr>
      </p:pic>
      <p:pic>
        <p:nvPicPr>
          <p:cNvPr id="5" name="Picture 2">
            <a:extLst>
              <a:ext uri="{FF2B5EF4-FFF2-40B4-BE49-F238E27FC236}">
                <a16:creationId xmlns:a16="http://schemas.microsoft.com/office/drawing/2014/main" id="{42C081B8-0F34-C087-4383-F72BC57C14AC}"/>
              </a:ext>
            </a:extLst>
          </p:cNvPr>
          <p:cNvPicPr>
            <a:picLocks noChangeAspect="1" noChangeArrowheads="1"/>
          </p:cNvPicPr>
          <p:nvPr/>
        </p:nvPicPr>
        <p:blipFill rotWithShape="1">
          <a:blip r:embed="rId5"/>
          <a:srcRect l="2501" t="5013" r="1683" b="5858"/>
          <a:stretch/>
        </p:blipFill>
        <p:spPr bwMode="auto">
          <a:xfrm>
            <a:off x="6360498" y="5134972"/>
            <a:ext cx="5355225" cy="1357903"/>
          </a:xfrm>
          <a:prstGeom prst="rect">
            <a:avLst/>
          </a:prstGeom>
          <a:noFill/>
          <a:ln w="3175">
            <a:solidFill>
              <a:schemeClr val="tx2">
                <a:lumMod val="40000"/>
                <a:lumOff val="60000"/>
              </a:schemeClr>
            </a:solidFill>
            <a:miter lim="800000"/>
            <a:headEnd/>
            <a:tailEnd/>
          </a:ln>
        </p:spPr>
      </p:pic>
    </p:spTree>
    <p:extLst>
      <p:ext uri="{BB962C8B-B14F-4D97-AF65-F5344CB8AC3E}">
        <p14:creationId xmlns:p14="http://schemas.microsoft.com/office/powerpoint/2010/main" val="3362206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Git vs GitHub</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Git vs GitHub:</a:t>
            </a:r>
          </a:p>
          <a:p>
            <a:pPr lvl="1" algn="just"/>
            <a:r>
              <a:rPr lang="en-US" sz="1600" dirty="0"/>
              <a:t>Git: A distributed version control system providing a command-line interface.</a:t>
            </a:r>
          </a:p>
          <a:p>
            <a:pPr lvl="1" algn="just"/>
            <a:r>
              <a:rPr lang="en-US" sz="1600" dirty="0"/>
              <a:t>GitHub: A service by Microsoft, implementing a repository hosting service using Git.</a:t>
            </a:r>
          </a:p>
          <a:p>
            <a:pPr algn="just"/>
            <a:endParaRPr lang="en-US" sz="1400" dirty="0"/>
          </a:p>
          <a:p>
            <a:pPr algn="just"/>
            <a:r>
              <a:rPr lang="en-US" sz="1800" dirty="0"/>
              <a:t>GitHub Features:</a:t>
            </a:r>
          </a:p>
          <a:p>
            <a:pPr lvl="1" algn="just"/>
            <a:r>
              <a:rPr lang="en-US" sz="1600" dirty="0"/>
              <a:t>Offers all functionalities of Git.</a:t>
            </a:r>
          </a:p>
          <a:p>
            <a:pPr lvl="1" algn="just"/>
            <a:r>
              <a:rPr lang="en-US" sz="1600" dirty="0"/>
              <a:t>Provides additional features like:</a:t>
            </a:r>
          </a:p>
          <a:p>
            <a:pPr lvl="1" algn="just"/>
            <a:r>
              <a:rPr lang="en-US" sz="1600" dirty="0"/>
              <a:t>Code Review</a:t>
            </a:r>
          </a:p>
          <a:p>
            <a:pPr lvl="1" algn="just"/>
            <a:r>
              <a:rPr lang="en-US" sz="1600" dirty="0"/>
              <a:t>Documentation</a:t>
            </a:r>
          </a:p>
          <a:p>
            <a:pPr lvl="1" algn="just"/>
            <a:r>
              <a:rPr lang="en-US" sz="1600" dirty="0"/>
              <a:t>Project Management</a:t>
            </a:r>
          </a:p>
          <a:p>
            <a:pPr lvl="1" algn="just"/>
            <a:r>
              <a:rPr lang="en-US" sz="1600" dirty="0"/>
              <a:t>Bug Tracking</a:t>
            </a:r>
          </a:p>
          <a:p>
            <a:pPr lvl="1" algn="just"/>
            <a:r>
              <a:rPr lang="en-US" sz="1600" dirty="0"/>
              <a:t>Feature Requests</a:t>
            </a:r>
          </a:p>
          <a:p>
            <a:pPr lvl="1" algn="just"/>
            <a:endParaRPr lang="en-US" sz="1400" dirty="0"/>
          </a:p>
          <a:p>
            <a:pPr algn="just"/>
            <a:r>
              <a:rPr lang="en-US" sz="1800" dirty="0"/>
              <a:t>Pull Request:</a:t>
            </a:r>
            <a:endParaRPr lang="en-US" sz="1400" dirty="0"/>
          </a:p>
          <a:p>
            <a:pPr lvl="1" algn="just"/>
            <a:r>
              <a:rPr lang="en-US" sz="1600" dirty="0"/>
              <a:t>Introduced by GitHub.</a:t>
            </a:r>
          </a:p>
          <a:p>
            <a:pPr lvl="1" algn="just"/>
            <a:r>
              <a:rPr lang="en-US" sz="1600" dirty="0"/>
              <a:t>A formalized method for contributors to request a review of changes in their branch for inclusion in the main or other curated branches.</a:t>
            </a:r>
            <a:endParaRPr lang="en-US" sz="600" dirty="0"/>
          </a:p>
        </p:txBody>
      </p:sp>
    </p:spTree>
    <p:extLst>
      <p:ext uri="{BB962C8B-B14F-4D97-AF65-F5344CB8AC3E}">
        <p14:creationId xmlns:p14="http://schemas.microsoft.com/office/powerpoint/2010/main" val="3098607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C64CE284-FD01-AEF3-7A12-8479EDE147BA}"/>
              </a:ext>
            </a:extLst>
          </p:cNvPr>
          <p:cNvPicPr>
            <a:picLocks noChangeAspect="1"/>
          </p:cNvPicPr>
          <p:nvPr/>
        </p:nvPicPr>
        <p:blipFill>
          <a:blip r:embed="rId4"/>
          <a:stretch>
            <a:fillRect/>
          </a:stretch>
        </p:blipFill>
        <p:spPr>
          <a:xfrm>
            <a:off x="438369" y="471690"/>
            <a:ext cx="1266606" cy="388511"/>
          </a:xfrm>
          <a:prstGeom prst="rect">
            <a:avLst/>
          </a:prstGeom>
        </p:spPr>
      </p:pic>
      <p:sp>
        <p:nvSpPr>
          <p:cNvPr id="6" name="Título 5">
            <a:extLst>
              <a:ext uri="{FF2B5EF4-FFF2-40B4-BE49-F238E27FC236}">
                <a16:creationId xmlns:a16="http://schemas.microsoft.com/office/drawing/2014/main" id="{24C36FD4-69EE-6698-5567-E8114ECB5200}"/>
              </a:ext>
            </a:extLst>
          </p:cNvPr>
          <p:cNvSpPr>
            <a:spLocks noGrp="1"/>
          </p:cNvSpPr>
          <p:nvPr>
            <p:ph type="title"/>
          </p:nvPr>
        </p:nvSpPr>
        <p:spPr/>
        <p:txBody>
          <a:bodyPr/>
          <a:lstStyle/>
          <a:p>
            <a:r>
              <a:rPr lang="pt-BR" dirty="0" err="1">
                <a:solidFill>
                  <a:schemeClr val="bg1"/>
                </a:solidFill>
              </a:rPr>
              <a:t>Coding</a:t>
            </a:r>
            <a:r>
              <a:rPr lang="pt-BR" dirty="0">
                <a:solidFill>
                  <a:schemeClr val="bg1"/>
                </a:solidFill>
              </a:rPr>
              <a:t> </a:t>
            </a:r>
            <a:r>
              <a:rPr lang="pt-BR" dirty="0" err="1">
                <a:solidFill>
                  <a:schemeClr val="bg1"/>
                </a:solidFill>
              </a:rPr>
              <a:t>Basics</a:t>
            </a:r>
            <a:endParaRPr lang="pt-BR" dirty="0">
              <a:solidFill>
                <a:schemeClr val="bg1"/>
              </a:solidFill>
            </a:endParaRPr>
          </a:p>
        </p:txBody>
      </p:sp>
    </p:spTree>
    <p:extLst>
      <p:ext uri="{BB962C8B-B14F-4D97-AF65-F5344CB8AC3E}">
        <p14:creationId xmlns:p14="http://schemas.microsoft.com/office/powerpoint/2010/main" val="1199128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Clean Code</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Clean Code: Clean code is a concept in software development that emphasizes writing code in a readable and maintainable manner. It involves:</a:t>
            </a:r>
          </a:p>
          <a:p>
            <a:pPr algn="just"/>
            <a:endParaRPr lang="en-US" sz="1800" dirty="0"/>
          </a:p>
          <a:p>
            <a:pPr lvl="1" algn="just"/>
            <a:r>
              <a:rPr lang="en-US" sz="1600" b="1" dirty="0"/>
              <a:t>Readability:</a:t>
            </a:r>
            <a:r>
              <a:rPr lang="en-US" sz="1600" dirty="0"/>
              <a:t> The code should be easy to read and understand by others, not just the original author.</a:t>
            </a:r>
          </a:p>
          <a:p>
            <a:pPr lvl="1" algn="just"/>
            <a:r>
              <a:rPr lang="en-US" sz="1600" b="1" dirty="0"/>
              <a:t>Simplicity:</a:t>
            </a:r>
            <a:r>
              <a:rPr lang="en-US" sz="1600" dirty="0"/>
              <a:t> Avoiding unnecessary complexity and focusing on simplicity.</a:t>
            </a:r>
          </a:p>
          <a:p>
            <a:pPr lvl="1" algn="just"/>
            <a:r>
              <a:rPr lang="en-US" sz="1600" b="1" dirty="0"/>
              <a:t>Consistency:</a:t>
            </a:r>
            <a:r>
              <a:rPr lang="en-US" sz="1600" dirty="0"/>
              <a:t> Following a consistent coding style and adhering to project guidelines.</a:t>
            </a:r>
          </a:p>
          <a:p>
            <a:pPr lvl="1" algn="just"/>
            <a:r>
              <a:rPr lang="en-US" sz="1600" dirty="0"/>
              <a:t>Documentation: Providing clear comments and documentation to explain the purpose and functionality of the code.</a:t>
            </a:r>
          </a:p>
          <a:p>
            <a:pPr lvl="1" algn="just"/>
            <a:r>
              <a:rPr lang="en-US" sz="1600" b="1" dirty="0"/>
              <a:t>Testing: </a:t>
            </a:r>
            <a:r>
              <a:rPr lang="en-US" sz="1600" dirty="0"/>
              <a:t>Writing tests to ensure the code works as intended and to prevent regressions.</a:t>
            </a:r>
          </a:p>
          <a:p>
            <a:pPr lvl="1" algn="just"/>
            <a:endParaRPr lang="en-US" sz="1400" dirty="0"/>
          </a:p>
          <a:p>
            <a:pPr algn="just"/>
            <a:r>
              <a:rPr lang="en-US" sz="1800" dirty="0"/>
              <a:t>By adhering to the principles of clean code, developers can reduce bugs, enhance collaboration, and maintain code more effectively.</a:t>
            </a:r>
          </a:p>
        </p:txBody>
      </p:sp>
    </p:spTree>
    <p:extLst>
      <p:ext uri="{BB962C8B-B14F-4D97-AF65-F5344CB8AC3E}">
        <p14:creationId xmlns:p14="http://schemas.microsoft.com/office/powerpoint/2010/main" val="36270743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Clean Code</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Clean code is the outcome of developers striving to make their code easily readable and understandable for others. It adheres to several guiding principles:</a:t>
            </a:r>
          </a:p>
          <a:p>
            <a:pPr lvl="1" algn="just"/>
            <a:r>
              <a:rPr lang="en-US" sz="1600" b="1" dirty="0"/>
              <a:t>Formatting &amp; Organization: </a:t>
            </a:r>
            <a:r>
              <a:rPr lang="en-US" sz="1600" dirty="0"/>
              <a:t>Ensuring consistent layout and structuring of the code.</a:t>
            </a:r>
          </a:p>
          <a:p>
            <a:pPr lvl="1" algn="just"/>
            <a:r>
              <a:rPr lang="en-US" sz="1600" b="1" dirty="0"/>
              <a:t>Intuitiveness:</a:t>
            </a:r>
            <a:r>
              <a:rPr lang="en-US" sz="1600" dirty="0"/>
              <a:t> Making components straightforward and logical.</a:t>
            </a:r>
          </a:p>
          <a:p>
            <a:pPr lvl="1" algn="just"/>
            <a:r>
              <a:rPr lang="en-US" sz="1600" b="1" dirty="0"/>
              <a:t>Purpose &amp; Reusability: </a:t>
            </a:r>
            <a:r>
              <a:rPr lang="en-US" sz="1600" dirty="0"/>
              <a:t>Writing code with clear objectives and potential for reuse.</a:t>
            </a:r>
          </a:p>
          <a:p>
            <a:pPr lvl="1" algn="just"/>
            <a:r>
              <a:rPr lang="en-US" sz="1600" b="1" dirty="0"/>
              <a:t>Self-Documenting: </a:t>
            </a:r>
            <a:r>
              <a:rPr lang="en-US" sz="1600" dirty="0"/>
              <a:t>Using inline comments and meaningful names to explain the code.</a:t>
            </a:r>
          </a:p>
          <a:p>
            <a:pPr lvl="1" algn="just"/>
            <a:r>
              <a:rPr lang="en-US" sz="1600" b="1" dirty="0"/>
              <a:t>Modularity &amp; Standardization: </a:t>
            </a:r>
            <a:r>
              <a:rPr lang="en-US" sz="1600" dirty="0"/>
              <a:t>Creating modular, standardized code for easier testing and maintenance</a:t>
            </a:r>
            <a:r>
              <a:rPr lang="en-US" sz="1400" dirty="0"/>
              <a:t>.</a:t>
            </a:r>
          </a:p>
          <a:p>
            <a:pPr algn="just"/>
            <a:endParaRPr lang="en-US" sz="1400" dirty="0"/>
          </a:p>
          <a:p>
            <a:pPr algn="just"/>
            <a:r>
              <a:rPr lang="en-US" sz="1800" dirty="0"/>
              <a:t>Why Write Clean Code? </a:t>
            </a:r>
            <a:r>
              <a:rPr lang="en-US" sz="2000" dirty="0"/>
              <a:t>Developers aim for clean code for several reasons:</a:t>
            </a:r>
          </a:p>
          <a:p>
            <a:pPr lvl="1" algn="just"/>
            <a:r>
              <a:rPr lang="en-US" sz="1600" b="1" dirty="0"/>
              <a:t>Understandability:</a:t>
            </a:r>
            <a:r>
              <a:rPr lang="en-US" sz="1600" dirty="0"/>
              <a:t> Clean code is easier to read, comprehend, and work on.</a:t>
            </a:r>
          </a:p>
          <a:p>
            <a:pPr lvl="1" algn="just"/>
            <a:r>
              <a:rPr lang="en-US" sz="1600" b="1" dirty="0"/>
              <a:t>Testability:</a:t>
            </a:r>
            <a:r>
              <a:rPr lang="en-US" sz="1600" dirty="0"/>
              <a:t> Its modularity facilitates automated testing, like unit testing.</a:t>
            </a:r>
          </a:p>
          <a:p>
            <a:pPr lvl="1" algn="just"/>
            <a:r>
              <a:rPr lang="en-US" sz="1600" b="1" dirty="0"/>
              <a:t>Maintainability:</a:t>
            </a:r>
            <a:r>
              <a:rPr lang="en-US" sz="1600" dirty="0"/>
              <a:t> Standardization and organization make it simpler to maintain.</a:t>
            </a:r>
          </a:p>
          <a:p>
            <a:pPr lvl="1" algn="just"/>
            <a:r>
              <a:rPr lang="en-US" sz="1600" b="1" dirty="0"/>
              <a:t>Aesthetics: </a:t>
            </a:r>
            <a:r>
              <a:rPr lang="en-US" sz="1600" dirty="0"/>
              <a:t>Well, it simply looks nicer and is more satisfying to work with!</a:t>
            </a:r>
          </a:p>
        </p:txBody>
      </p:sp>
    </p:spTree>
    <p:extLst>
      <p:ext uri="{BB962C8B-B14F-4D97-AF65-F5344CB8AC3E}">
        <p14:creationId xmlns:p14="http://schemas.microsoft.com/office/powerpoint/2010/main" val="2395700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3800" dirty="0"/>
              <a:t>Functions, Methods, Classes and Modules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As projects evolve in size and complexity, and as more developers and stakeholders become involved, disciplined methods and best practices become crucial. These practices are essential to enable developers to write better, more maintainable code, and to facilitate collaboration.</a:t>
            </a:r>
          </a:p>
          <a:p>
            <a:pPr marL="571500" lvl="1" indent="0" algn="just">
              <a:buNone/>
            </a:pPr>
            <a:endParaRPr lang="en-US" sz="1400" dirty="0"/>
          </a:p>
          <a:p>
            <a:pPr algn="just"/>
            <a:r>
              <a:rPr lang="en-US" sz="1800" dirty="0"/>
              <a:t>Why Emphasize on These Elements?</a:t>
            </a:r>
          </a:p>
          <a:p>
            <a:pPr lvl="1" algn="just"/>
            <a:r>
              <a:rPr lang="en-US" sz="1600" b="1" dirty="0"/>
              <a:t>Enhanced Collaboration: </a:t>
            </a:r>
            <a:r>
              <a:rPr lang="en-US" sz="1600" dirty="0"/>
              <a:t>Structured code makes it easier for teams to read, understand, and work together.</a:t>
            </a:r>
          </a:p>
          <a:p>
            <a:pPr lvl="1" algn="just"/>
            <a:r>
              <a:rPr lang="en-US" sz="1600" b="1" dirty="0"/>
              <a:t>Maintainability:</a:t>
            </a:r>
            <a:r>
              <a:rPr lang="en-US" sz="1600" dirty="0"/>
              <a:t> Modular and organized code is simpler to update, debug, and maintain.</a:t>
            </a:r>
          </a:p>
          <a:p>
            <a:pPr lvl="1" algn="just"/>
            <a:r>
              <a:rPr lang="en-US" sz="1600" b="1" dirty="0"/>
              <a:t>Scalability: </a:t>
            </a:r>
            <a:r>
              <a:rPr lang="en-US" sz="1600" dirty="0"/>
              <a:t>Adopting best practices from the start facilitates the scalability of the project as it grows.</a:t>
            </a:r>
          </a:p>
          <a:p>
            <a:pPr lvl="1" algn="just"/>
            <a:endParaRPr lang="en-US" sz="1400" dirty="0"/>
          </a:p>
          <a:p>
            <a:pPr algn="just"/>
            <a:r>
              <a:rPr lang="en-US" sz="1800" dirty="0"/>
              <a:t>In conclusion, integrating methods, functions, modules, and classes in coding practices is essential in addressing the challenges posed by evolving project requirements and diverse development teams. These elements, along with adherence to best practices, pave the way for successful, maintainable, and scalable software development.</a:t>
            </a:r>
          </a:p>
        </p:txBody>
      </p:sp>
    </p:spTree>
    <p:extLst>
      <p:ext uri="{BB962C8B-B14F-4D97-AF65-F5344CB8AC3E}">
        <p14:creationId xmlns:p14="http://schemas.microsoft.com/office/powerpoint/2010/main" val="2665450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3800" dirty="0"/>
              <a:t>Functions, Methods, Classes and Modules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Functions</a:t>
            </a:r>
          </a:p>
          <a:p>
            <a:pPr lvl="1" algn="just"/>
            <a:r>
              <a:rPr lang="en-US" sz="1400" dirty="0"/>
              <a:t>Purpose: Functions are blocks of reusable code that perform a specific task, improving modularity and readability.</a:t>
            </a:r>
          </a:p>
          <a:p>
            <a:pPr lvl="1" algn="just"/>
            <a:r>
              <a:rPr lang="en-US" sz="1400" dirty="0"/>
              <a:t>Benefits: They reduce redundancy, enhance readability, and enable easier maintenance and updates.</a:t>
            </a:r>
          </a:p>
          <a:p>
            <a:pPr algn="just"/>
            <a:r>
              <a:rPr lang="en-US" sz="1800" b="1" dirty="0"/>
              <a:t>Methods</a:t>
            </a:r>
          </a:p>
          <a:p>
            <a:pPr lvl="1" algn="just"/>
            <a:r>
              <a:rPr lang="en-US" sz="1400" dirty="0"/>
              <a:t>Purpose: Methods are functions defined inside the context of a class. They are used to define the behaviors of an object.</a:t>
            </a:r>
          </a:p>
          <a:p>
            <a:pPr lvl="1" algn="just"/>
            <a:r>
              <a:rPr lang="en-US" sz="1400" dirty="0"/>
              <a:t>Benefits: They provide a way of reusing code and can be overridden or extended in subclasses, promoting modularity and object-oriented design.</a:t>
            </a:r>
          </a:p>
          <a:p>
            <a:pPr algn="just"/>
            <a:r>
              <a:rPr lang="en-US" sz="1800" b="1" dirty="0"/>
              <a:t>Classes</a:t>
            </a:r>
          </a:p>
          <a:p>
            <a:pPr lvl="1" algn="just"/>
            <a:r>
              <a:rPr lang="en-US" sz="1400" dirty="0"/>
              <a:t>Purpose: Classes are the foundation of object-oriented programming. They encapsulate data and the methods that operate on that data.</a:t>
            </a:r>
          </a:p>
          <a:p>
            <a:pPr lvl="1" algn="just"/>
            <a:r>
              <a:rPr lang="en-US" sz="1400" dirty="0"/>
              <a:t>Benefits: They foster encapsulation, inheritance, and polymorphism, contributing to code organization and reusability.</a:t>
            </a:r>
          </a:p>
          <a:p>
            <a:pPr algn="just"/>
            <a:r>
              <a:rPr lang="en-US" sz="1800" b="1" dirty="0"/>
              <a:t>Modules</a:t>
            </a:r>
          </a:p>
          <a:p>
            <a:pPr lvl="1" algn="just"/>
            <a:r>
              <a:rPr lang="en-US" sz="1400" dirty="0"/>
              <a:t>Purpose: Modules are files containing Python statements and definitions. They allow for the logical organization of functions, variables, and classes.</a:t>
            </a:r>
          </a:p>
          <a:p>
            <a:pPr lvl="1" algn="just"/>
            <a:r>
              <a:rPr lang="en-US" sz="1400" dirty="0"/>
              <a:t>Benefits: They promote code reuse, namespace partitioning, and collaborative development.</a:t>
            </a:r>
          </a:p>
          <a:p>
            <a:pPr lvl="1" algn="just"/>
            <a:endParaRPr lang="en-US" sz="1400" dirty="0"/>
          </a:p>
        </p:txBody>
      </p:sp>
    </p:spTree>
    <p:extLst>
      <p:ext uri="{BB962C8B-B14F-4D97-AF65-F5344CB8AC3E}">
        <p14:creationId xmlns:p14="http://schemas.microsoft.com/office/powerpoint/2010/main" val="4267322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Functions and Methods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Functions and methods are essential building blocks in programming.</a:t>
            </a:r>
          </a:p>
          <a:p>
            <a:pPr algn="just"/>
            <a:r>
              <a:rPr lang="en-US" sz="1800" dirty="0"/>
              <a:t>They encapsulate blocks of code to perform specific tasks.</a:t>
            </a:r>
          </a:p>
          <a:p>
            <a:pPr algn="just"/>
            <a:endParaRPr lang="en-US" sz="1800" dirty="0"/>
          </a:p>
          <a:p>
            <a:pPr algn="just"/>
            <a:r>
              <a:rPr lang="en-US" sz="1800" dirty="0"/>
              <a:t>Below are some best practices to decide whether a code segment should be encapsulated within a method or function:</a:t>
            </a:r>
          </a:p>
          <a:p>
            <a:pPr lvl="1" algn="just"/>
            <a:r>
              <a:rPr lang="en-US" sz="1600" dirty="0"/>
              <a:t>Discrete Task: Any piece of code that performs a specific, distinct task can be considered for encapsulation, even if it’s used only once. This approach can enhance code readability and maintainability.</a:t>
            </a:r>
          </a:p>
          <a:p>
            <a:pPr lvl="1" algn="just"/>
            <a:r>
              <a:rPr lang="en-US" sz="1600" dirty="0"/>
              <a:t>Reuse: Code that is reused in different parts of a program should be encapsulated to avoid redundancy and make the codebase more manageable and less prone to errors.</a:t>
            </a:r>
          </a:p>
          <a:p>
            <a:pPr lvl="1" algn="just"/>
            <a:endParaRPr lang="en-US" sz="1600" dirty="0"/>
          </a:p>
          <a:p>
            <a:pPr algn="just"/>
            <a:r>
              <a:rPr lang="en-US" sz="1800" dirty="0"/>
              <a:t>Methods and Functions can be written once and executed as many times as required.</a:t>
            </a:r>
          </a:p>
          <a:p>
            <a:pPr algn="just"/>
            <a:r>
              <a:rPr lang="en-US" sz="1800" dirty="0"/>
              <a:t>Essential for writing clean and maintainable code.</a:t>
            </a:r>
          </a:p>
        </p:txBody>
      </p:sp>
    </p:spTree>
    <p:extLst>
      <p:ext uri="{BB962C8B-B14F-4D97-AF65-F5344CB8AC3E}">
        <p14:creationId xmlns:p14="http://schemas.microsoft.com/office/powerpoint/2010/main" val="153916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Software Development Process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rmAutofit/>
          </a:bodyPr>
          <a:lstStyle/>
          <a:p>
            <a:pPr algn="just"/>
            <a:r>
              <a:rPr lang="en-US" sz="2000" dirty="0"/>
              <a:t>The Software Development Process (SDP), also known as the Software Development Life Cycle (SDLC), is a framework to facilitate software creation.</a:t>
            </a:r>
          </a:p>
          <a:p>
            <a:pPr algn="just"/>
            <a:endParaRPr lang="en-US" sz="2000" dirty="0"/>
          </a:p>
          <a:p>
            <a:pPr algn="just"/>
            <a:r>
              <a:rPr lang="en-US" sz="2000" dirty="0"/>
              <a:t>SDLC guides the development of software from its conceptualization to delivery. This process is delineated into six phases, each taking the results of the preceding phase as input.</a:t>
            </a:r>
          </a:p>
          <a:p>
            <a:pPr algn="just"/>
            <a:endParaRPr lang="en-US" sz="2000" dirty="0"/>
          </a:p>
          <a:p>
            <a:pPr algn="just"/>
            <a:r>
              <a:rPr lang="en-US" sz="2000" dirty="0"/>
              <a:t>SDLC is more than just coding and delivery; it involves the gathering requirements, planning, controlled execution, testing, and bug resolution.</a:t>
            </a:r>
          </a:p>
        </p:txBody>
      </p:sp>
    </p:spTree>
    <p:extLst>
      <p:ext uri="{BB962C8B-B14F-4D97-AF65-F5344CB8AC3E}">
        <p14:creationId xmlns:p14="http://schemas.microsoft.com/office/powerpoint/2010/main" val="34911034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Functions and Methods</a:t>
            </a:r>
          </a:p>
        </p:txBody>
      </p:sp>
      <p:sp>
        <p:nvSpPr>
          <p:cNvPr id="4" name="TextBox 3">
            <a:extLst>
              <a:ext uri="{FF2B5EF4-FFF2-40B4-BE49-F238E27FC236}">
                <a16:creationId xmlns:a16="http://schemas.microsoft.com/office/drawing/2014/main" id="{09BF328D-F5A1-009B-8428-86234C47DF4A}"/>
              </a:ext>
            </a:extLst>
          </p:cNvPr>
          <p:cNvSpPr txBox="1"/>
          <p:nvPr/>
        </p:nvSpPr>
        <p:spPr>
          <a:xfrm>
            <a:off x="838200" y="2493128"/>
            <a:ext cx="10515600" cy="2308324"/>
          </a:xfrm>
          <a:prstGeom prst="rect">
            <a:avLst/>
          </a:prstGeom>
          <a:solidFill>
            <a:schemeClr val="tx2">
              <a:lumMod val="10000"/>
            </a:schemeClr>
          </a:solidFill>
        </p:spPr>
        <p:txBody>
          <a:bodyPr wrap="square">
            <a:spAutoFit/>
          </a:bodyPr>
          <a:lstStyle/>
          <a:p>
            <a:r>
              <a:rPr lang="en-US" sz="1800" b="0" dirty="0">
                <a:solidFill>
                  <a:srgbClr val="6A9955"/>
                </a:solidFill>
                <a:effectLst/>
                <a:latin typeface="Consolas" panose="020B0609020204030204" pitchFamily="49" charset="0"/>
              </a:rPr>
              <a:t># Define the function</a:t>
            </a:r>
            <a:endParaRPr lang="en-US" sz="1800" b="0" dirty="0">
              <a:solidFill>
                <a:srgbClr val="CCCCCC"/>
              </a:solidFill>
              <a:effectLst/>
              <a:latin typeface="Consolas" panose="020B0609020204030204" pitchFamily="49" charset="0"/>
            </a:endParaRPr>
          </a:p>
          <a:p>
            <a:r>
              <a:rPr lang="en-US" sz="1800" b="0" dirty="0">
                <a:solidFill>
                  <a:srgbClr val="569CD6"/>
                </a:solidFill>
                <a:effectLst/>
                <a:latin typeface="Consolas" panose="020B0609020204030204" pitchFamily="49" charset="0"/>
              </a:rPr>
              <a:t>def</a:t>
            </a:r>
            <a:r>
              <a:rPr lang="en-US" sz="1800" b="0" dirty="0">
                <a:solidFill>
                  <a:srgbClr val="CCCCCC"/>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function_name</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parameters</a:t>
            </a:r>
            <a:r>
              <a:rPr lang="en-US" sz="1800" b="0" dirty="0">
                <a:solidFill>
                  <a:srgbClr val="CCCCCC"/>
                </a:solidFill>
                <a:effectLst/>
                <a:latin typeface="Consolas" panose="020B0609020204030204" pitchFamily="49" charset="0"/>
              </a:rPr>
              <a:t>):</a:t>
            </a:r>
          </a:p>
          <a:p>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Docstring explaining the function.</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a:t>
            </a:r>
          </a:p>
          <a:p>
            <a:r>
              <a:rPr lang="en-US" sz="1800" dirty="0">
                <a:solidFill>
                  <a:srgbClr val="6A9955"/>
                </a:solidFill>
                <a:latin typeface="Consolas" panose="020B0609020204030204" pitchFamily="49" charset="0"/>
              </a:rPr>
              <a:t>    </a:t>
            </a:r>
            <a:r>
              <a:rPr lang="en-US" sz="1800" b="0" dirty="0">
                <a:solidFill>
                  <a:srgbClr val="6A9955"/>
                </a:solidFill>
                <a:effectLst/>
                <a:latin typeface="Consolas" panose="020B0609020204030204" pitchFamily="49" charset="0"/>
              </a:rPr>
              <a:t># You can use the parameters just like local variables</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6A9955"/>
                </a:solidFill>
                <a:effectLst/>
                <a:latin typeface="Consolas" panose="020B0609020204030204" pitchFamily="49" charset="0"/>
              </a:rPr>
              <a:t># Code block</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C586C0"/>
                </a:solidFill>
                <a:effectLst/>
                <a:latin typeface="Consolas" panose="020B0609020204030204" pitchFamily="49" charset="0"/>
              </a:rPr>
              <a:t>return</a:t>
            </a:r>
            <a:r>
              <a:rPr lang="en-US" sz="1800" b="0" dirty="0">
                <a:solidFill>
                  <a:srgbClr val="CCCCCC"/>
                </a:solidFill>
                <a:effectLst/>
                <a:latin typeface="Consolas" panose="020B0609020204030204" pitchFamily="49" charset="0"/>
              </a:rPr>
              <a:t> result</a:t>
            </a:r>
          </a:p>
        </p:txBody>
      </p:sp>
    </p:spTree>
    <p:extLst>
      <p:ext uri="{BB962C8B-B14F-4D97-AF65-F5344CB8AC3E}">
        <p14:creationId xmlns:p14="http://schemas.microsoft.com/office/powerpoint/2010/main" val="3156408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Arguments and Parameters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Arguments and parameters are fundamental in adding flexibility and versatility to methods and functions.</a:t>
            </a:r>
          </a:p>
          <a:p>
            <a:pPr algn="just"/>
            <a:r>
              <a:rPr lang="en-US" sz="1800" dirty="0"/>
              <a:t>They enable the functions to process different inputs, thereby allowing more reusability and adaptability of your code.</a:t>
            </a:r>
          </a:p>
          <a:p>
            <a:pPr algn="just"/>
            <a:endParaRPr lang="en-US" sz="1800" dirty="0"/>
          </a:p>
          <a:p>
            <a:pPr algn="just"/>
            <a:r>
              <a:rPr lang="en-US" sz="1800" dirty="0"/>
              <a:t>How they work:</a:t>
            </a:r>
          </a:p>
          <a:p>
            <a:pPr lvl="1" algn="just"/>
            <a:r>
              <a:rPr lang="en-US" sz="1600" dirty="0"/>
              <a:t>Parameters act as placeholders within the function definition.</a:t>
            </a:r>
          </a:p>
          <a:p>
            <a:pPr lvl="1" algn="just"/>
            <a:r>
              <a:rPr lang="en-US" sz="1600" dirty="0"/>
              <a:t>Arguments are the actual values that are passed into the function when it is called.</a:t>
            </a:r>
          </a:p>
          <a:p>
            <a:pPr lvl="1" algn="just"/>
            <a:endParaRPr lang="en-US" sz="1800" dirty="0"/>
          </a:p>
          <a:p>
            <a:pPr algn="just"/>
            <a:r>
              <a:rPr lang="en-US" sz="1800" dirty="0"/>
              <a:t>By leveraging arguments and parameters, you can write more dynamic and modular code, enhancing the efficiency and maintainability of your programming projects.</a:t>
            </a:r>
          </a:p>
        </p:txBody>
      </p:sp>
    </p:spTree>
    <p:extLst>
      <p:ext uri="{BB962C8B-B14F-4D97-AF65-F5344CB8AC3E}">
        <p14:creationId xmlns:p14="http://schemas.microsoft.com/office/powerpoint/2010/main" val="41147828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Return Statements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The return statement is a pivotal component in functions, signifying the end of the function's execution and passing control back to the calling function. It is defined using the keyword </a:t>
            </a:r>
            <a:r>
              <a:rPr lang="en-US" sz="1800" b="1" dirty="0"/>
              <a:t>return</a:t>
            </a:r>
            <a:r>
              <a:rPr lang="en-US" sz="1800" dirty="0"/>
              <a:t>, followed by a variable or expression representing the value to be returned.</a:t>
            </a:r>
          </a:p>
          <a:p>
            <a:pPr algn="just"/>
            <a:endParaRPr lang="en-US" sz="1400" dirty="0"/>
          </a:p>
          <a:p>
            <a:pPr algn="just"/>
            <a:r>
              <a:rPr lang="en-US" sz="1800" dirty="0"/>
              <a:t>How it Works:</a:t>
            </a:r>
          </a:p>
          <a:p>
            <a:pPr lvl="1" algn="just"/>
            <a:r>
              <a:rPr lang="en-US" sz="1600" dirty="0"/>
              <a:t>When a return statement is executed, the function's execution is terminated.</a:t>
            </a:r>
          </a:p>
          <a:p>
            <a:pPr lvl="1" algn="just"/>
            <a:r>
              <a:rPr lang="en-US" sz="1600" dirty="0"/>
              <a:t>The value specified in the return statement is passed back to the calling function.</a:t>
            </a:r>
          </a:p>
          <a:p>
            <a:pPr lvl="1" algn="just"/>
            <a:r>
              <a:rPr lang="en-US" sz="1600" dirty="0"/>
              <a:t>Any code following the return statement within the function is skipped and not executed.</a:t>
            </a:r>
          </a:p>
          <a:p>
            <a:pPr algn="just"/>
            <a:endParaRPr lang="en-US" sz="1400" dirty="0"/>
          </a:p>
          <a:p>
            <a:pPr algn="just"/>
            <a:r>
              <a:rPr lang="en-US" sz="1800" dirty="0"/>
              <a:t>Understanding and effectively utilizing return statements are crucial for managing the flow of your code and retrieving results from your functions.</a:t>
            </a:r>
          </a:p>
        </p:txBody>
      </p:sp>
    </p:spTree>
    <p:extLst>
      <p:ext uri="{BB962C8B-B14F-4D97-AF65-F5344CB8AC3E}">
        <p14:creationId xmlns:p14="http://schemas.microsoft.com/office/powerpoint/2010/main" val="31382026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Arguments, Parameters and Return</a:t>
            </a:r>
          </a:p>
        </p:txBody>
      </p:sp>
      <p:sp>
        <p:nvSpPr>
          <p:cNvPr id="5" name="TextBox 4">
            <a:extLst>
              <a:ext uri="{FF2B5EF4-FFF2-40B4-BE49-F238E27FC236}">
                <a16:creationId xmlns:a16="http://schemas.microsoft.com/office/drawing/2014/main" id="{C16B6EDC-15F6-BF07-8729-52BFCDA89C91}"/>
              </a:ext>
            </a:extLst>
          </p:cNvPr>
          <p:cNvSpPr txBox="1"/>
          <p:nvPr/>
        </p:nvSpPr>
        <p:spPr>
          <a:xfrm>
            <a:off x="838200" y="2414619"/>
            <a:ext cx="10515600" cy="3139321"/>
          </a:xfrm>
          <a:prstGeom prst="rect">
            <a:avLst/>
          </a:prstGeom>
          <a:solidFill>
            <a:schemeClr val="tx2">
              <a:lumMod val="10000"/>
            </a:schemeClr>
          </a:solidFill>
          <a:ln>
            <a:noFill/>
          </a:ln>
        </p:spPr>
        <p:txBody>
          <a:bodyPr wrap="square">
            <a:spAutoFit/>
          </a:bodyPr>
          <a:lstStyle/>
          <a:p>
            <a:r>
              <a:rPr lang="en-US" sz="1800" b="0" dirty="0">
                <a:solidFill>
                  <a:srgbClr val="6A9955"/>
                </a:solidFill>
                <a:effectLst/>
                <a:latin typeface="Consolas" panose="020B0609020204030204" pitchFamily="49" charset="0"/>
              </a:rPr>
              <a:t># Define the function</a:t>
            </a:r>
            <a:endParaRPr lang="en-US" sz="1800" b="0" dirty="0">
              <a:solidFill>
                <a:srgbClr val="CCCCCC"/>
              </a:solidFill>
              <a:effectLst/>
              <a:latin typeface="Consolas" panose="020B0609020204030204" pitchFamily="49" charset="0"/>
            </a:endParaRPr>
          </a:p>
          <a:p>
            <a:r>
              <a:rPr lang="en-US" sz="1800" b="0" dirty="0">
                <a:solidFill>
                  <a:srgbClr val="569CD6"/>
                </a:solidFill>
                <a:effectLst/>
                <a:latin typeface="Consolas" panose="020B0609020204030204" pitchFamily="49" charset="0"/>
              </a:rPr>
              <a:t>def</a:t>
            </a:r>
            <a:r>
              <a:rPr lang="en-US" sz="1800" b="0" dirty="0">
                <a:solidFill>
                  <a:srgbClr val="CCCCCC"/>
                </a:solidFill>
                <a:effectLst/>
                <a:latin typeface="Consolas" panose="020B0609020204030204" pitchFamily="49" charset="0"/>
              </a:rPr>
              <a:t> </a:t>
            </a:r>
            <a:r>
              <a:rPr lang="en-US" sz="1800" b="0" dirty="0" err="1">
                <a:solidFill>
                  <a:srgbClr val="DCDCAA"/>
                </a:solidFill>
                <a:effectLst/>
                <a:latin typeface="Consolas" panose="020B0609020204030204" pitchFamily="49" charset="0"/>
              </a:rPr>
              <a:t>function_name</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parameter1</a:t>
            </a:r>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parameter2</a:t>
            </a:r>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Docstring explaining the function.</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6A9955"/>
                </a:solidFill>
                <a:effectLst/>
                <a:latin typeface="Consolas" panose="020B0609020204030204" pitchFamily="49" charset="0"/>
              </a:rPr>
              <a:t># You can use the parameters just like local variables</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6A9955"/>
                </a:solidFill>
                <a:effectLst/>
                <a:latin typeface="Consolas" panose="020B0609020204030204" pitchFamily="49" charset="0"/>
              </a:rPr>
              <a:t># Code block</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C586C0"/>
                </a:solidFill>
                <a:effectLst/>
                <a:latin typeface="Consolas" panose="020B0609020204030204" pitchFamily="49" charset="0"/>
              </a:rPr>
              <a:t>return</a:t>
            </a:r>
            <a:r>
              <a:rPr lang="en-US" sz="1800" b="0" dirty="0">
                <a:solidFill>
                  <a:srgbClr val="CCCCCC"/>
                </a:solidFill>
                <a:effectLst/>
                <a:latin typeface="Consolas" panose="020B0609020204030204" pitchFamily="49" charset="0"/>
              </a:rPr>
              <a:t> result</a:t>
            </a:r>
          </a:p>
          <a:p>
            <a:br>
              <a:rPr lang="en-US" sz="1800" b="0" dirty="0">
                <a:solidFill>
                  <a:srgbClr val="CCCCCC"/>
                </a:solidFill>
                <a:effectLst/>
                <a:latin typeface="Consolas" panose="020B0609020204030204" pitchFamily="49" charset="0"/>
              </a:rPr>
            </a:br>
            <a:r>
              <a:rPr lang="en-US" sz="1800" b="0" dirty="0">
                <a:solidFill>
                  <a:srgbClr val="6A9955"/>
                </a:solidFill>
                <a:effectLst/>
                <a:latin typeface="Consolas" panose="020B0609020204030204" pitchFamily="49" charset="0"/>
              </a:rPr>
              <a:t># Call the function</a:t>
            </a:r>
            <a:endParaRPr lang="en-US" sz="1800" b="0" dirty="0">
              <a:solidFill>
                <a:srgbClr val="CCCCCC"/>
              </a:solidFill>
              <a:effectLst/>
              <a:latin typeface="Consolas" panose="020B0609020204030204" pitchFamily="49" charset="0"/>
            </a:endParaRPr>
          </a:p>
          <a:p>
            <a:r>
              <a:rPr lang="en-US" sz="1800" b="0" dirty="0" err="1">
                <a:solidFill>
                  <a:srgbClr val="DCDCAA"/>
                </a:solidFill>
                <a:effectLst/>
                <a:latin typeface="Consolas" panose="020B0609020204030204" pitchFamily="49" charset="0"/>
              </a:rPr>
              <a:t>function_name</a:t>
            </a:r>
            <a:r>
              <a:rPr lang="en-US" sz="1800" b="0" dirty="0">
                <a:solidFill>
                  <a:srgbClr val="CCCCCC"/>
                </a:solidFill>
                <a:effectLst/>
                <a:latin typeface="Consolas" panose="020B0609020204030204" pitchFamily="49" charset="0"/>
              </a:rPr>
              <a:t>(</a:t>
            </a:r>
            <a:r>
              <a:rPr lang="en-US" sz="1800" b="0" dirty="0">
                <a:solidFill>
                  <a:srgbClr val="CE9178"/>
                </a:solidFill>
                <a:effectLst/>
                <a:latin typeface="Consolas" panose="020B0609020204030204" pitchFamily="49" charset="0"/>
              </a:rPr>
              <a:t>"argument1"</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"argument2"</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"2"</a:t>
            </a:r>
            <a:r>
              <a:rPr lang="en-US" sz="1800"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1370878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Functions vs. Methods</a:t>
            </a:r>
          </a:p>
        </p:txBody>
      </p:sp>
      <p:graphicFrame>
        <p:nvGraphicFramePr>
          <p:cNvPr id="4" name="Table 4">
            <a:extLst>
              <a:ext uri="{FF2B5EF4-FFF2-40B4-BE49-F238E27FC236}">
                <a16:creationId xmlns:a16="http://schemas.microsoft.com/office/drawing/2014/main" id="{A6CB07A6-9488-9462-BFAB-08F3D7189337}"/>
              </a:ext>
            </a:extLst>
          </p:cNvPr>
          <p:cNvGraphicFramePr>
            <a:graphicFrameLocks noGrp="1"/>
          </p:cNvGraphicFramePr>
          <p:nvPr>
            <p:extLst>
              <p:ext uri="{D42A27DB-BD31-4B8C-83A1-F6EECF244321}">
                <p14:modId xmlns:p14="http://schemas.microsoft.com/office/powerpoint/2010/main" val="382536548"/>
              </p:ext>
            </p:extLst>
          </p:nvPr>
        </p:nvGraphicFramePr>
        <p:xfrm>
          <a:off x="838200" y="2329180"/>
          <a:ext cx="10515600" cy="21996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52042831"/>
                    </a:ext>
                  </a:extLst>
                </a:gridCol>
                <a:gridCol w="5257800">
                  <a:extLst>
                    <a:ext uri="{9D8B030D-6E8A-4147-A177-3AD203B41FA5}">
                      <a16:colId xmlns:a16="http://schemas.microsoft.com/office/drawing/2014/main" val="3955324490"/>
                    </a:ext>
                  </a:extLst>
                </a:gridCol>
              </a:tblGrid>
              <a:tr h="370840">
                <a:tc>
                  <a:txBody>
                    <a:bodyPr/>
                    <a:lstStyle/>
                    <a:p>
                      <a:r>
                        <a:rPr lang="en-US" sz="1800" dirty="0"/>
                        <a:t>Functions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Methods</a:t>
                      </a:r>
                    </a:p>
                  </a:txBody>
                  <a:tcPr/>
                </a:tc>
                <a:extLst>
                  <a:ext uri="{0D108BD9-81ED-4DB2-BD59-A6C34878D82A}">
                    <a16:rowId xmlns:a16="http://schemas.microsoft.com/office/drawing/2014/main" val="4209209512"/>
                  </a:ext>
                </a:extLst>
              </a:tr>
              <a:tr h="370840">
                <a:tc>
                  <a:txBody>
                    <a:bodyPr/>
                    <a:lstStyle/>
                    <a:p>
                      <a:pPr algn="just"/>
                      <a:r>
                        <a:rPr lang="en-US" sz="1800" dirty="0"/>
                        <a:t>Functions are standalone code blocks that perform a specific task.</a:t>
                      </a:r>
                    </a:p>
                    <a:p>
                      <a:pPr algn="just"/>
                      <a:endParaRPr lang="en-US" sz="1800" dirty="0"/>
                    </a:p>
                  </a:txBody>
                  <a:tcPr/>
                </a:tc>
                <a:tc>
                  <a:txBody>
                    <a:bodyPr/>
                    <a:lstStyle/>
                    <a:p>
                      <a:pPr algn="just"/>
                      <a:r>
                        <a:rPr lang="en-US" sz="1800" dirty="0"/>
                        <a:t>Methods are code blocks that are associated with an object.</a:t>
                      </a:r>
                    </a:p>
                  </a:txBody>
                  <a:tcPr/>
                </a:tc>
                <a:extLst>
                  <a:ext uri="{0D108BD9-81ED-4DB2-BD59-A6C34878D82A}">
                    <a16:rowId xmlns:a16="http://schemas.microsoft.com/office/drawing/2014/main" val="3091246504"/>
                  </a:ext>
                </a:extLst>
              </a:tr>
              <a:tr h="370840">
                <a:tc>
                  <a:txBody>
                    <a:bodyPr/>
                    <a:lstStyle/>
                    <a:p>
                      <a:pPr algn="just"/>
                      <a:r>
                        <a:rPr lang="en-US" sz="1800" dirty="0"/>
                        <a:t>They are not tied to a specific object and can be used independently.</a:t>
                      </a:r>
                    </a:p>
                    <a:p>
                      <a:pPr algn="just"/>
                      <a:endParaRPr lang="en-US" sz="1800" dirty="0"/>
                    </a:p>
                  </a:txBody>
                  <a:tcPr/>
                </a:tc>
                <a:tc>
                  <a:txBody>
                    <a:bodyPr/>
                    <a:lstStyle/>
                    <a:p>
                      <a:pPr algn="just"/>
                      <a:r>
                        <a:rPr lang="en-US" sz="1800" dirty="0"/>
                        <a:t>They are utilized in object-oriented programming to perform operations using object data</a:t>
                      </a:r>
                    </a:p>
                  </a:txBody>
                  <a:tcPr/>
                </a:tc>
                <a:extLst>
                  <a:ext uri="{0D108BD9-81ED-4DB2-BD59-A6C34878D82A}">
                    <a16:rowId xmlns:a16="http://schemas.microsoft.com/office/drawing/2014/main" val="1362413451"/>
                  </a:ext>
                </a:extLst>
              </a:tr>
            </a:tbl>
          </a:graphicData>
        </a:graphic>
      </p:graphicFrame>
    </p:spTree>
    <p:extLst>
      <p:ext uri="{BB962C8B-B14F-4D97-AF65-F5344CB8AC3E}">
        <p14:creationId xmlns:p14="http://schemas.microsoft.com/office/powerpoint/2010/main" val="1068421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Classes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In Python, as in many OOP languages, classes are a means of bundling data and functionality together, creating a new object type with each declaration. Classes are blueprints for creating objects.</a:t>
            </a:r>
          </a:p>
          <a:p>
            <a:pPr algn="just"/>
            <a:endParaRPr lang="en-US" sz="1400" dirty="0"/>
          </a:p>
          <a:p>
            <a:pPr algn="just"/>
            <a:r>
              <a:rPr lang="en-US" sz="1800" dirty="0"/>
              <a:t>Classes contain attributes – characteristics - and methods – actions - to define objects.</a:t>
            </a:r>
          </a:p>
          <a:p>
            <a:pPr algn="just"/>
            <a:endParaRPr lang="en-US" sz="1400" dirty="0"/>
          </a:p>
          <a:p>
            <a:pPr algn="just"/>
            <a:r>
              <a:rPr lang="en-US" sz="1800" dirty="0"/>
              <a:t>Classes can be instantiated multiple times, with each instance having its own specific data attribute values.</a:t>
            </a:r>
          </a:p>
          <a:p>
            <a:pPr marL="114300" indent="0" algn="just">
              <a:buNone/>
            </a:pPr>
            <a:endParaRPr lang="en-US" sz="1400" dirty="0"/>
          </a:p>
          <a:p>
            <a:pPr algn="just"/>
            <a:r>
              <a:rPr lang="en-US" sz="1800" dirty="0"/>
              <a:t>New classes can be defined based on existing ones, inheriting their properties, data members, and methods.</a:t>
            </a:r>
          </a:p>
          <a:p>
            <a:pPr marL="114300" indent="0" algn="just">
              <a:buNone/>
            </a:pPr>
            <a:endParaRPr lang="en-US" sz="1400" dirty="0"/>
          </a:p>
          <a:p>
            <a:pPr algn="just"/>
            <a:r>
              <a:rPr lang="en-US" sz="1800" b="1" dirty="0"/>
              <a:t>Note</a:t>
            </a:r>
            <a:r>
              <a:rPr lang="en-US" sz="1800" dirty="0"/>
              <a:t>: In Python, there is no built-in way to make class variables or methods private. However, by convention, names with a single preceding underscore (_) are considered private and should not be accessed outside the class.</a:t>
            </a:r>
          </a:p>
        </p:txBody>
      </p:sp>
    </p:spTree>
    <p:extLst>
      <p:ext uri="{BB962C8B-B14F-4D97-AF65-F5344CB8AC3E}">
        <p14:creationId xmlns:p14="http://schemas.microsoft.com/office/powerpoint/2010/main" val="24959878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Classes</a:t>
            </a:r>
          </a:p>
        </p:txBody>
      </p:sp>
      <p:sp>
        <p:nvSpPr>
          <p:cNvPr id="5" name="TextBox 4">
            <a:extLst>
              <a:ext uri="{FF2B5EF4-FFF2-40B4-BE49-F238E27FC236}">
                <a16:creationId xmlns:a16="http://schemas.microsoft.com/office/drawing/2014/main" id="{F3092F94-B339-CA91-125B-A7FBDC600BA0}"/>
              </a:ext>
            </a:extLst>
          </p:cNvPr>
          <p:cNvSpPr txBox="1"/>
          <p:nvPr/>
        </p:nvSpPr>
        <p:spPr>
          <a:xfrm>
            <a:off x="838200" y="1469718"/>
            <a:ext cx="10515599" cy="4801314"/>
          </a:xfrm>
          <a:prstGeom prst="rect">
            <a:avLst/>
          </a:prstGeom>
          <a:solidFill>
            <a:schemeClr val="tx2">
              <a:lumMod val="10000"/>
            </a:schemeClr>
          </a:solidFill>
          <a:ln>
            <a:noFill/>
          </a:ln>
        </p:spPr>
        <p:txBody>
          <a:bodyPr wrap="square">
            <a:spAutoFit/>
          </a:bodyPr>
          <a:lstStyle/>
          <a:p>
            <a:r>
              <a:rPr lang="en-US" sz="1800" b="0" dirty="0">
                <a:solidFill>
                  <a:srgbClr val="6A9955"/>
                </a:solidFill>
                <a:effectLst/>
                <a:latin typeface="Consolas" panose="020B0609020204030204" pitchFamily="49" charset="0"/>
              </a:rPr>
              <a:t># Define the Class</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class </a:t>
            </a:r>
            <a:r>
              <a:rPr lang="en-US" sz="1800" b="0" dirty="0" err="1">
                <a:solidFill>
                  <a:srgbClr val="CCCCCC"/>
                </a:solidFill>
                <a:effectLst/>
                <a:latin typeface="Consolas" panose="020B0609020204030204" pitchFamily="49" charset="0"/>
              </a:rPr>
              <a:t>FunctionContainer</a:t>
            </a:r>
            <a:r>
              <a:rPr lang="en-US" sz="1800" b="0" dirty="0">
                <a:solidFill>
                  <a:srgbClr val="D4D4D4"/>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A class that contains the </a:t>
            </a:r>
            <a:r>
              <a:rPr lang="en-US" sz="1800" b="0" dirty="0" err="1">
                <a:solidFill>
                  <a:srgbClr val="CE9178"/>
                </a:solidFill>
                <a:effectLst/>
                <a:latin typeface="Consolas" panose="020B0609020204030204" pitchFamily="49" charset="0"/>
              </a:rPr>
              <a:t>function_name</a:t>
            </a:r>
            <a:r>
              <a:rPr lang="en-US" sz="1800" b="0" dirty="0">
                <a:solidFill>
                  <a:srgbClr val="CE9178"/>
                </a:solidFill>
                <a:effectLst/>
                <a:latin typeface="Consolas" panose="020B0609020204030204" pitchFamily="49" charset="0"/>
              </a:rPr>
              <a:t> method.</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r>
              <a:rPr lang="en-US" sz="1800" b="0" dirty="0">
                <a:solidFill>
                  <a:srgbClr val="DCDCAA"/>
                </a:solidFill>
                <a:effectLst/>
                <a:latin typeface="Consolas" panose="020B0609020204030204" pitchFamily="49" charset="0"/>
              </a:rPr>
              <a:t>@staticmethod</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def </a:t>
            </a:r>
            <a:r>
              <a:rPr lang="en-US" sz="1800" b="0" dirty="0" err="1">
                <a:solidFill>
                  <a:srgbClr val="DCDCAA"/>
                </a:solidFill>
                <a:effectLst/>
                <a:latin typeface="Consolas" panose="020B0609020204030204" pitchFamily="49" charset="0"/>
              </a:rPr>
              <a:t>function_name</a:t>
            </a:r>
            <a:r>
              <a:rPr lang="en-US" sz="1800" b="0" dirty="0">
                <a:solidFill>
                  <a:srgbClr val="CCCCCC"/>
                </a:solidFill>
                <a:effectLst/>
                <a:latin typeface="Consolas" panose="020B0609020204030204" pitchFamily="49" charset="0"/>
              </a:rPr>
              <a:t>(parameter1, parameter2, </a:t>
            </a:r>
            <a:r>
              <a:rPr lang="en-US" sz="1800" b="0" dirty="0">
                <a:solidFill>
                  <a:srgbClr val="D4D4D4"/>
                </a:solidFill>
                <a:effectLst/>
                <a:latin typeface="Consolas" panose="020B0609020204030204" pitchFamily="49" charset="0"/>
              </a:rPr>
              <a:t>...</a:t>
            </a:r>
            <a:r>
              <a:rPr lang="en-US" sz="1800" b="0" dirty="0">
                <a:solidFill>
                  <a:srgbClr val="CCCCCC"/>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Docstring explaining the function.</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6A9955"/>
                </a:solidFill>
                <a:effectLst/>
                <a:latin typeface="Consolas" panose="020B0609020204030204" pitchFamily="49" charset="0"/>
              </a:rPr>
              <a:t># You can use the parameters just like local variables</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6A9955"/>
                </a:solidFill>
                <a:effectLst/>
                <a:latin typeface="Consolas" panose="020B0609020204030204" pitchFamily="49" charset="0"/>
              </a:rPr>
              <a:t># Code block</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C586C0"/>
                </a:solidFill>
                <a:effectLst/>
                <a:latin typeface="Consolas" panose="020B0609020204030204" pitchFamily="49" charset="0"/>
              </a:rPr>
              <a:t>return</a:t>
            </a:r>
            <a:r>
              <a:rPr lang="en-US" sz="1800" b="0" dirty="0">
                <a:solidFill>
                  <a:srgbClr val="CCCCCC"/>
                </a:solidFill>
                <a:effectLst/>
                <a:latin typeface="Consolas" panose="020B0609020204030204" pitchFamily="49" charset="0"/>
              </a:rPr>
              <a:t> result</a:t>
            </a:r>
          </a:p>
          <a:p>
            <a:br>
              <a:rPr lang="en-US" sz="1800" b="0" dirty="0">
                <a:solidFill>
                  <a:srgbClr val="CCCCCC"/>
                </a:solidFill>
                <a:effectLst/>
                <a:latin typeface="Consolas" panose="020B0609020204030204" pitchFamily="49" charset="0"/>
              </a:rPr>
            </a:br>
            <a:r>
              <a:rPr lang="en-US" sz="1800" b="0" dirty="0">
                <a:solidFill>
                  <a:srgbClr val="6A9955"/>
                </a:solidFill>
                <a:effectLst/>
                <a:latin typeface="Consolas" panose="020B0609020204030204" pitchFamily="49" charset="0"/>
              </a:rPr>
              <a:t># Call the function</a:t>
            </a:r>
            <a:endParaRPr lang="en-US" sz="1800" b="0" dirty="0">
              <a:solidFill>
                <a:srgbClr val="CCCCCC"/>
              </a:solidFill>
              <a:effectLst/>
              <a:latin typeface="Consolas" panose="020B0609020204030204" pitchFamily="49" charset="0"/>
            </a:endParaRPr>
          </a:p>
          <a:p>
            <a:r>
              <a:rPr lang="en-US" sz="1800" b="0" dirty="0" err="1">
                <a:solidFill>
                  <a:srgbClr val="CCCCCC"/>
                </a:solidFill>
                <a:effectLst/>
                <a:latin typeface="Consolas" panose="020B0609020204030204" pitchFamily="49" charset="0"/>
              </a:rPr>
              <a:t>FunctionContainer</a:t>
            </a:r>
            <a:r>
              <a:rPr lang="en-US" sz="1800" b="0" dirty="0" err="1">
                <a:solidFill>
                  <a:srgbClr val="D4D4D4"/>
                </a:solidFill>
                <a:effectLst/>
                <a:latin typeface="Consolas" panose="020B0609020204030204" pitchFamily="49" charset="0"/>
              </a:rPr>
              <a:t>.</a:t>
            </a:r>
            <a:r>
              <a:rPr lang="en-US" sz="1800" b="0" dirty="0" err="1">
                <a:solidFill>
                  <a:srgbClr val="DCDCAA"/>
                </a:solidFill>
                <a:effectLst/>
                <a:latin typeface="Consolas" panose="020B0609020204030204" pitchFamily="49" charset="0"/>
              </a:rPr>
              <a:t>function_name</a:t>
            </a:r>
            <a:r>
              <a:rPr lang="en-US" sz="1800" b="0" dirty="0">
                <a:solidFill>
                  <a:srgbClr val="CCCCCC"/>
                </a:solidFill>
                <a:effectLst/>
                <a:latin typeface="Consolas" panose="020B0609020204030204" pitchFamily="49" charset="0"/>
              </a:rPr>
              <a:t>(</a:t>
            </a:r>
            <a:r>
              <a:rPr lang="en-US" sz="1800" b="0" dirty="0">
                <a:solidFill>
                  <a:srgbClr val="CE9178"/>
                </a:solidFill>
                <a:effectLst/>
                <a:latin typeface="Consolas" panose="020B0609020204030204" pitchFamily="49" charset="0"/>
              </a:rPr>
              <a:t>"argument1"</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"argument2"</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"2"</a:t>
            </a:r>
            <a:r>
              <a:rPr lang="en-US" sz="1800" b="0" dirty="0">
                <a:solidFill>
                  <a:srgbClr val="CCCCCC"/>
                </a:solidFill>
                <a:effectLst/>
                <a:latin typeface="Consolas" panose="020B0609020204030204" pitchFamily="49" charset="0"/>
              </a:rPr>
              <a:t>}, </a:t>
            </a:r>
            <a:r>
              <a:rPr lang="en-US" sz="1800" b="0" dirty="0">
                <a:solidFill>
                  <a:srgbClr val="D4D4D4"/>
                </a:solidFill>
                <a:effectLst/>
                <a:latin typeface="Consolas" panose="020B0609020204030204" pitchFamily="49" charset="0"/>
              </a:rPr>
              <a:t>...</a:t>
            </a:r>
            <a:r>
              <a:rPr lang="en-US" sz="18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192860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Modules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Developers use modules to break down a large project into smaller, more manageable parts, enhancing readability and understandability.</a:t>
            </a:r>
          </a:p>
          <a:p>
            <a:pPr algn="just"/>
            <a:endParaRPr lang="en-US" sz="1800" dirty="0"/>
          </a:p>
          <a:p>
            <a:pPr algn="just"/>
            <a:r>
              <a:rPr lang="en-US" sz="1800" dirty="0"/>
              <a:t>Modules consist of a set of functions, variables, and classes. They usually provide an interface for interaction and integration with other modules.</a:t>
            </a:r>
          </a:p>
          <a:p>
            <a:pPr algn="just"/>
            <a:endParaRPr lang="en-US" sz="1800" dirty="0"/>
          </a:p>
          <a:p>
            <a:pPr algn="just"/>
            <a:r>
              <a:rPr lang="en-US" sz="1800" dirty="0"/>
              <a:t>A module is packaged as a single file and is designed to operate independently.</a:t>
            </a:r>
          </a:p>
        </p:txBody>
      </p:sp>
    </p:spTree>
    <p:extLst>
      <p:ext uri="{BB962C8B-B14F-4D97-AF65-F5344CB8AC3E}">
        <p14:creationId xmlns:p14="http://schemas.microsoft.com/office/powerpoint/2010/main" val="4858063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Modules</a:t>
            </a:r>
          </a:p>
        </p:txBody>
      </p:sp>
      <p:sp>
        <p:nvSpPr>
          <p:cNvPr id="7" name="TextBox 6">
            <a:extLst>
              <a:ext uri="{FF2B5EF4-FFF2-40B4-BE49-F238E27FC236}">
                <a16:creationId xmlns:a16="http://schemas.microsoft.com/office/drawing/2014/main" id="{48A6796F-211F-D13A-7382-2FB25FB0A705}"/>
              </a:ext>
            </a:extLst>
          </p:cNvPr>
          <p:cNvSpPr txBox="1"/>
          <p:nvPr/>
        </p:nvSpPr>
        <p:spPr>
          <a:xfrm>
            <a:off x="838200" y="1469718"/>
            <a:ext cx="10515599" cy="4524315"/>
          </a:xfrm>
          <a:prstGeom prst="rect">
            <a:avLst/>
          </a:prstGeom>
          <a:solidFill>
            <a:schemeClr val="tx2">
              <a:lumMod val="10000"/>
            </a:schemeClr>
          </a:solidFill>
          <a:ln>
            <a:noFill/>
          </a:ln>
        </p:spPr>
        <p:txBody>
          <a:bodyPr wrap="square">
            <a:spAutoFit/>
          </a:bodyPr>
          <a:lstStyle/>
          <a:p>
            <a:r>
              <a:rPr lang="en-US" sz="1800" b="0" dirty="0">
                <a:solidFill>
                  <a:srgbClr val="6A9955"/>
                </a:solidFill>
                <a:effectLst/>
                <a:latin typeface="Consolas" panose="020B0609020204030204" pitchFamily="49" charset="0"/>
              </a:rPr>
              <a:t># File</a:t>
            </a:r>
            <a:r>
              <a:rPr lang="pt-BR" sz="1800" b="0" dirty="0">
                <a:solidFill>
                  <a:srgbClr val="6A9955"/>
                </a:solidFill>
                <a:effectLst/>
                <a:latin typeface="Consolas" panose="020B0609020204030204" pitchFamily="49" charset="0"/>
              </a:rPr>
              <a:t>:</a:t>
            </a:r>
            <a:r>
              <a:rPr lang="en-US" sz="1800" b="0" dirty="0">
                <a:solidFill>
                  <a:srgbClr val="6A9955"/>
                </a:solidFill>
                <a:effectLst/>
                <a:latin typeface="Consolas" panose="020B0609020204030204" pitchFamily="49" charset="0"/>
              </a:rPr>
              <a:t> FunctionContainerModule.py</a:t>
            </a:r>
          </a:p>
          <a:p>
            <a:endParaRPr lang="en-US" sz="1800" b="0" dirty="0">
              <a:solidFill>
                <a:srgbClr val="6A9955"/>
              </a:solidFill>
              <a:effectLst/>
              <a:latin typeface="Consolas" panose="020B0609020204030204" pitchFamily="49" charset="0"/>
            </a:endParaRPr>
          </a:p>
          <a:p>
            <a:r>
              <a:rPr lang="en-US" sz="1800" b="0" dirty="0">
                <a:solidFill>
                  <a:srgbClr val="6A9955"/>
                </a:solidFill>
                <a:effectLst/>
                <a:latin typeface="Consolas" panose="020B0609020204030204" pitchFamily="49" charset="0"/>
              </a:rPr>
              <a:t># Define the Class</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class </a:t>
            </a:r>
            <a:r>
              <a:rPr lang="en-US" sz="1800" b="0" dirty="0" err="1">
                <a:solidFill>
                  <a:srgbClr val="CCCCCC"/>
                </a:solidFill>
                <a:effectLst/>
                <a:latin typeface="Consolas" panose="020B0609020204030204" pitchFamily="49" charset="0"/>
              </a:rPr>
              <a:t>FunctionContainer</a:t>
            </a:r>
            <a:r>
              <a:rPr lang="en-US" sz="1800" b="0" dirty="0">
                <a:solidFill>
                  <a:srgbClr val="D4D4D4"/>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A class that contains the </a:t>
            </a:r>
            <a:r>
              <a:rPr lang="en-US" sz="1800" b="0" dirty="0" err="1">
                <a:solidFill>
                  <a:srgbClr val="CE9178"/>
                </a:solidFill>
                <a:effectLst/>
                <a:latin typeface="Consolas" panose="020B0609020204030204" pitchFamily="49" charset="0"/>
              </a:rPr>
              <a:t>function_name</a:t>
            </a:r>
            <a:r>
              <a:rPr lang="en-US" sz="1800" b="0" dirty="0">
                <a:solidFill>
                  <a:srgbClr val="CE9178"/>
                </a:solidFill>
                <a:effectLst/>
                <a:latin typeface="Consolas" panose="020B0609020204030204" pitchFamily="49" charset="0"/>
              </a:rPr>
              <a:t> method.</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p>
          <a:p>
            <a:r>
              <a:rPr lang="en-US" sz="1800" b="0" dirty="0">
                <a:solidFill>
                  <a:srgbClr val="CCCCCC"/>
                </a:solidFill>
                <a:effectLst/>
                <a:latin typeface="Consolas" panose="020B0609020204030204" pitchFamily="49" charset="0"/>
              </a:rPr>
              <a:t>    </a:t>
            </a:r>
            <a:r>
              <a:rPr lang="en-US" sz="1800" b="0" dirty="0">
                <a:solidFill>
                  <a:srgbClr val="DCDCAA"/>
                </a:solidFill>
                <a:effectLst/>
                <a:latin typeface="Consolas" panose="020B0609020204030204" pitchFamily="49" charset="0"/>
              </a:rPr>
              <a:t>@staticmethod</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def </a:t>
            </a:r>
            <a:r>
              <a:rPr lang="en-US" sz="1800" b="0" dirty="0" err="1">
                <a:solidFill>
                  <a:srgbClr val="DCDCAA"/>
                </a:solidFill>
                <a:effectLst/>
                <a:latin typeface="Consolas" panose="020B0609020204030204" pitchFamily="49" charset="0"/>
              </a:rPr>
              <a:t>function_name</a:t>
            </a:r>
            <a:r>
              <a:rPr lang="en-US" sz="1800" b="0" dirty="0">
                <a:solidFill>
                  <a:srgbClr val="CCCCCC"/>
                </a:solidFill>
                <a:effectLst/>
                <a:latin typeface="Consolas" panose="020B0609020204030204" pitchFamily="49" charset="0"/>
              </a:rPr>
              <a:t>(parameter1, parameter2, </a:t>
            </a:r>
            <a:r>
              <a:rPr lang="en-US" sz="1800" b="0" dirty="0">
                <a:solidFill>
                  <a:srgbClr val="D4D4D4"/>
                </a:solidFill>
                <a:effectLst/>
                <a:latin typeface="Consolas" panose="020B0609020204030204" pitchFamily="49" charset="0"/>
              </a:rPr>
              <a:t>...</a:t>
            </a:r>
            <a:r>
              <a:rPr lang="en-US" sz="1800" b="0" dirty="0">
                <a:solidFill>
                  <a:srgbClr val="CCCCCC"/>
                </a:solidFill>
                <a:effectLst/>
                <a:latin typeface="Consolas" panose="020B0609020204030204" pitchFamily="49" charset="0"/>
              </a:rPr>
              <a:t>)</a:t>
            </a:r>
            <a:r>
              <a:rPr lang="en-US" sz="1800" b="0" dirty="0">
                <a:solidFill>
                  <a:srgbClr val="D4D4D4"/>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Docstring explaining the function.</a:t>
            </a:r>
            <a:endParaRPr lang="en-US" sz="1800" b="0" dirty="0">
              <a:solidFill>
                <a:srgbClr val="CCCCCC"/>
              </a:solidFill>
              <a:effectLst/>
              <a:latin typeface="Consolas" panose="020B0609020204030204" pitchFamily="49" charset="0"/>
            </a:endParaRPr>
          </a:p>
          <a:p>
            <a:r>
              <a:rPr lang="en-US" sz="1800" b="0" dirty="0">
                <a:solidFill>
                  <a:srgbClr val="CE9178"/>
                </a:solidFill>
                <a:effectLst/>
                <a:latin typeface="Consolas" panose="020B0609020204030204" pitchFamily="49" charset="0"/>
              </a:rPr>
              <a:t>        """</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6A9955"/>
                </a:solidFill>
                <a:effectLst/>
                <a:latin typeface="Consolas" panose="020B0609020204030204" pitchFamily="49" charset="0"/>
              </a:rPr>
              <a:t># You can use the parameters just like local variables</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6A9955"/>
                </a:solidFill>
                <a:effectLst/>
                <a:latin typeface="Consolas" panose="020B0609020204030204" pitchFamily="49" charset="0"/>
              </a:rPr>
              <a:t># Code block</a:t>
            </a:r>
            <a:endParaRPr lang="en-US" sz="1800" b="0" dirty="0">
              <a:solidFill>
                <a:srgbClr val="CCCCCC"/>
              </a:solidFill>
              <a:effectLst/>
              <a:latin typeface="Consolas" panose="020B0609020204030204" pitchFamily="49" charset="0"/>
            </a:endParaRPr>
          </a:p>
          <a:p>
            <a:r>
              <a:rPr lang="en-US" sz="1800" b="0" dirty="0">
                <a:solidFill>
                  <a:srgbClr val="CCCCCC"/>
                </a:solidFill>
                <a:effectLst/>
                <a:latin typeface="Consolas" panose="020B0609020204030204" pitchFamily="49" charset="0"/>
              </a:rPr>
              <a:t>        </a:t>
            </a:r>
            <a:r>
              <a:rPr lang="en-US" sz="1800" b="0" dirty="0">
                <a:solidFill>
                  <a:srgbClr val="C586C0"/>
                </a:solidFill>
                <a:effectLst/>
                <a:latin typeface="Consolas" panose="020B0609020204030204" pitchFamily="49" charset="0"/>
              </a:rPr>
              <a:t>return</a:t>
            </a:r>
            <a:r>
              <a:rPr lang="en-US" sz="1800" b="0" dirty="0">
                <a:solidFill>
                  <a:srgbClr val="CCCCCC"/>
                </a:solidFill>
                <a:effectLst/>
                <a:latin typeface="Consolas" panose="020B0609020204030204" pitchFamily="49" charset="0"/>
              </a:rPr>
              <a:t> result</a:t>
            </a:r>
          </a:p>
        </p:txBody>
      </p:sp>
    </p:spTree>
    <p:extLst>
      <p:ext uri="{BB962C8B-B14F-4D97-AF65-F5344CB8AC3E}">
        <p14:creationId xmlns:p14="http://schemas.microsoft.com/office/powerpoint/2010/main" val="29019773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Modules</a:t>
            </a:r>
          </a:p>
        </p:txBody>
      </p:sp>
      <p:sp>
        <p:nvSpPr>
          <p:cNvPr id="7" name="TextBox 6">
            <a:extLst>
              <a:ext uri="{FF2B5EF4-FFF2-40B4-BE49-F238E27FC236}">
                <a16:creationId xmlns:a16="http://schemas.microsoft.com/office/drawing/2014/main" id="{3FF45276-1433-EB2C-FC52-FF0659DF5E42}"/>
              </a:ext>
            </a:extLst>
          </p:cNvPr>
          <p:cNvSpPr txBox="1"/>
          <p:nvPr/>
        </p:nvSpPr>
        <p:spPr>
          <a:xfrm>
            <a:off x="838201" y="2630905"/>
            <a:ext cx="10515600" cy="2585323"/>
          </a:xfrm>
          <a:prstGeom prst="rect">
            <a:avLst/>
          </a:prstGeom>
          <a:solidFill>
            <a:schemeClr val="tx2">
              <a:lumMod val="10000"/>
            </a:schemeClr>
          </a:solidFill>
        </p:spPr>
        <p:txBody>
          <a:bodyPr wrap="square">
            <a:spAutoFit/>
          </a:bodyPr>
          <a:lstStyle/>
          <a:p>
            <a:endParaRPr lang="en-US" sz="1800" b="0" dirty="0">
              <a:solidFill>
                <a:srgbClr val="6A9955"/>
              </a:solidFill>
              <a:effectLst/>
              <a:latin typeface="Consolas" panose="020B0609020204030204" pitchFamily="49" charset="0"/>
            </a:endParaRPr>
          </a:p>
          <a:p>
            <a:r>
              <a:rPr lang="en-US" sz="1800" dirty="0">
                <a:solidFill>
                  <a:srgbClr val="6A9955"/>
                </a:solidFill>
                <a:latin typeface="Consolas" panose="020B0609020204030204" pitchFamily="49" charset="0"/>
              </a:rPr>
              <a:t># Main Code File</a:t>
            </a:r>
            <a:endParaRPr lang="en-US" sz="1800" b="0" dirty="0">
              <a:solidFill>
                <a:srgbClr val="6A9955"/>
              </a:solidFill>
              <a:effectLst/>
              <a:latin typeface="Consolas" panose="020B0609020204030204" pitchFamily="49" charset="0"/>
            </a:endParaRPr>
          </a:p>
          <a:p>
            <a:r>
              <a:rPr lang="en-US" sz="1800" b="0" dirty="0">
                <a:solidFill>
                  <a:srgbClr val="6A9955"/>
                </a:solidFill>
                <a:effectLst/>
                <a:latin typeface="Consolas" panose="020B0609020204030204" pitchFamily="49" charset="0"/>
              </a:rPr>
              <a:t># Importing </a:t>
            </a:r>
            <a:r>
              <a:rPr lang="en-US" sz="1800" b="0" dirty="0" err="1">
                <a:solidFill>
                  <a:srgbClr val="6A9955"/>
                </a:solidFill>
                <a:effectLst/>
                <a:latin typeface="Consolas" panose="020B0609020204030204" pitchFamily="49" charset="0"/>
              </a:rPr>
              <a:t>FunctionContainerModule</a:t>
            </a:r>
            <a:endParaRPr lang="en-US" sz="1800" b="0" dirty="0">
              <a:solidFill>
                <a:srgbClr val="CCCCCC"/>
              </a:solidFill>
              <a:effectLst/>
              <a:latin typeface="Consolas" panose="020B0609020204030204" pitchFamily="49" charset="0"/>
            </a:endParaRPr>
          </a:p>
          <a:p>
            <a:r>
              <a:rPr lang="en-US" sz="1800" b="0" dirty="0">
                <a:solidFill>
                  <a:srgbClr val="C586C0"/>
                </a:solidFill>
                <a:effectLst/>
                <a:latin typeface="Consolas" panose="020B0609020204030204" pitchFamily="49" charset="0"/>
              </a:rPr>
              <a:t>import</a:t>
            </a:r>
            <a:r>
              <a:rPr lang="en-US" sz="1800" b="0" dirty="0">
                <a:solidFill>
                  <a:srgbClr val="CCCCCC"/>
                </a:solidFill>
                <a:effectLst/>
                <a:latin typeface="Consolas" panose="020B0609020204030204" pitchFamily="49" charset="0"/>
              </a:rPr>
              <a:t> </a:t>
            </a:r>
            <a:r>
              <a:rPr lang="en-US" sz="1800" b="0" dirty="0" err="1">
                <a:solidFill>
                  <a:srgbClr val="4EC9B0"/>
                </a:solidFill>
                <a:effectLst/>
                <a:latin typeface="Consolas" panose="020B0609020204030204" pitchFamily="49" charset="0"/>
              </a:rPr>
              <a:t>FunctionContainerModule</a:t>
            </a:r>
            <a:endParaRPr lang="en-US" sz="1800" b="0" dirty="0">
              <a:solidFill>
                <a:srgbClr val="CCCCCC"/>
              </a:solidFill>
              <a:effectLst/>
              <a:latin typeface="Consolas" panose="020B0609020204030204" pitchFamily="49" charset="0"/>
            </a:endParaRPr>
          </a:p>
          <a:p>
            <a:br>
              <a:rPr lang="en-US" sz="1800" b="0" dirty="0">
                <a:solidFill>
                  <a:srgbClr val="CCCCCC"/>
                </a:solidFill>
                <a:effectLst/>
                <a:latin typeface="Consolas" panose="020B0609020204030204" pitchFamily="49" charset="0"/>
              </a:rPr>
            </a:br>
            <a:r>
              <a:rPr lang="en-US" sz="1800" b="0" dirty="0">
                <a:solidFill>
                  <a:srgbClr val="6A9955"/>
                </a:solidFill>
                <a:effectLst/>
                <a:latin typeface="Consolas" panose="020B0609020204030204" pitchFamily="49" charset="0"/>
              </a:rPr>
              <a:t># Using function from the module</a:t>
            </a:r>
            <a:endParaRPr lang="en-US" sz="1800" b="0" dirty="0">
              <a:solidFill>
                <a:srgbClr val="CCCCCC"/>
              </a:solidFill>
              <a:effectLst/>
              <a:latin typeface="Consolas" panose="020B0609020204030204" pitchFamily="49" charset="0"/>
            </a:endParaRPr>
          </a:p>
          <a:p>
            <a:r>
              <a:rPr lang="en-US" sz="1800" b="0" dirty="0" err="1">
                <a:solidFill>
                  <a:srgbClr val="4EC9B0"/>
                </a:solidFill>
                <a:effectLst/>
                <a:latin typeface="Consolas" panose="020B0609020204030204" pitchFamily="49" charset="0"/>
              </a:rPr>
              <a:t>FunctionContainerModule</a:t>
            </a:r>
            <a:r>
              <a:rPr lang="en-US" sz="1800" b="0" dirty="0" err="1">
                <a:solidFill>
                  <a:srgbClr val="CCCCCC"/>
                </a:solidFill>
                <a:effectLst/>
                <a:latin typeface="Consolas" panose="020B0609020204030204" pitchFamily="49" charset="0"/>
              </a:rPr>
              <a:t>.FunctionContainer.function_name</a:t>
            </a:r>
            <a:r>
              <a:rPr lang="en-US" sz="1800" b="0" dirty="0">
                <a:solidFill>
                  <a:srgbClr val="CCCCCC"/>
                </a:solidFill>
                <a:effectLst/>
                <a:latin typeface="Consolas" panose="020B0609020204030204" pitchFamily="49" charset="0"/>
              </a:rPr>
              <a:t>(</a:t>
            </a:r>
            <a:r>
              <a:rPr lang="en-US" sz="1800" b="0" dirty="0">
                <a:solidFill>
                  <a:srgbClr val="CE9178"/>
                </a:solidFill>
                <a:effectLst/>
                <a:latin typeface="Consolas" panose="020B0609020204030204" pitchFamily="49" charset="0"/>
              </a:rPr>
              <a:t>"argument1"</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"argument2"</a:t>
            </a:r>
            <a:r>
              <a:rPr lang="en-US" sz="1800" b="0" dirty="0">
                <a:solidFill>
                  <a:srgbClr val="CCCCCC"/>
                </a:solidFill>
                <a:effectLst/>
                <a:latin typeface="Consolas" panose="020B0609020204030204" pitchFamily="49" charset="0"/>
              </a:rPr>
              <a:t>: </a:t>
            </a:r>
            <a:r>
              <a:rPr lang="en-US" sz="1800" b="0" dirty="0">
                <a:solidFill>
                  <a:srgbClr val="CE9178"/>
                </a:solidFill>
                <a:effectLst/>
                <a:latin typeface="Consolas" panose="020B0609020204030204" pitchFamily="49" charset="0"/>
              </a:rPr>
              <a:t>"2"</a:t>
            </a:r>
            <a:r>
              <a:rPr lang="en-US" sz="1800" b="0" dirty="0">
                <a:solidFill>
                  <a:srgbClr val="CCCCCC"/>
                </a:solidFill>
                <a:effectLst/>
                <a:latin typeface="Consolas" panose="020B0609020204030204" pitchFamily="49" charset="0"/>
              </a:rPr>
              <a:t>}, ...)</a:t>
            </a:r>
          </a:p>
          <a:p>
            <a:endParaRPr lang="en-US" sz="18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86307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Software Development Life Cycle</a:t>
            </a:r>
          </a:p>
        </p:txBody>
      </p:sp>
      <p:pic>
        <p:nvPicPr>
          <p:cNvPr id="1026" name="Picture 2" descr="The Main Phases of SDLC Models">
            <a:extLst>
              <a:ext uri="{FF2B5EF4-FFF2-40B4-BE49-F238E27FC236}">
                <a16:creationId xmlns:a16="http://schemas.microsoft.com/office/drawing/2014/main" id="{3E8ADF3D-51C5-080B-EEAC-52462627A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543050"/>
            <a:ext cx="9753600"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Espaço Reservado para Rodapé 5">
            <a:extLst>
              <a:ext uri="{FF2B5EF4-FFF2-40B4-BE49-F238E27FC236}">
                <a16:creationId xmlns:a16="http://schemas.microsoft.com/office/drawing/2014/main" id="{39080D47-24DE-8DC0-B1EC-C4772C0861DE}"/>
              </a:ext>
            </a:extLst>
          </p:cNvPr>
          <p:cNvSpPr>
            <a:spLocks noGrp="1"/>
          </p:cNvSpPr>
          <p:nvPr>
            <p:ph type="ftr" idx="11"/>
          </p:nvPr>
        </p:nvSpPr>
        <p:spPr>
          <a:xfrm>
            <a:off x="4038600" y="5940425"/>
            <a:ext cx="4114800" cy="365125"/>
          </a:xfrm>
        </p:spPr>
        <p:txBody>
          <a:bodyPr/>
          <a:lstStyle/>
          <a:p>
            <a:r>
              <a:rPr lang="en-US" dirty="0"/>
              <a:t>Fonte: </a:t>
            </a:r>
            <a:r>
              <a:rPr lang="en-US" dirty="0" err="1"/>
              <a:t>MLSDev</a:t>
            </a:r>
            <a:endParaRPr lang="en-US" dirty="0"/>
          </a:p>
        </p:txBody>
      </p:sp>
    </p:spTree>
    <p:extLst>
      <p:ext uri="{BB962C8B-B14F-4D97-AF65-F5344CB8AC3E}">
        <p14:creationId xmlns:p14="http://schemas.microsoft.com/office/powerpoint/2010/main" val="32932311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C64CE284-FD01-AEF3-7A12-8479EDE147BA}"/>
              </a:ext>
            </a:extLst>
          </p:cNvPr>
          <p:cNvPicPr>
            <a:picLocks noChangeAspect="1"/>
          </p:cNvPicPr>
          <p:nvPr/>
        </p:nvPicPr>
        <p:blipFill>
          <a:blip r:embed="rId4"/>
          <a:stretch>
            <a:fillRect/>
          </a:stretch>
        </p:blipFill>
        <p:spPr>
          <a:xfrm>
            <a:off x="438369" y="471690"/>
            <a:ext cx="1266606" cy="388511"/>
          </a:xfrm>
          <a:prstGeom prst="rect">
            <a:avLst/>
          </a:prstGeom>
        </p:spPr>
      </p:pic>
      <p:sp>
        <p:nvSpPr>
          <p:cNvPr id="6" name="Título 5">
            <a:extLst>
              <a:ext uri="{FF2B5EF4-FFF2-40B4-BE49-F238E27FC236}">
                <a16:creationId xmlns:a16="http://schemas.microsoft.com/office/drawing/2014/main" id="{24C36FD4-69EE-6698-5567-E8114ECB5200}"/>
              </a:ext>
            </a:extLst>
          </p:cNvPr>
          <p:cNvSpPr>
            <a:spLocks noGrp="1"/>
          </p:cNvSpPr>
          <p:nvPr>
            <p:ph type="title"/>
          </p:nvPr>
        </p:nvSpPr>
        <p:spPr/>
        <p:txBody>
          <a:bodyPr/>
          <a:lstStyle/>
          <a:p>
            <a:r>
              <a:rPr lang="pt-BR" dirty="0" err="1">
                <a:solidFill>
                  <a:schemeClr val="bg1"/>
                </a:solidFill>
              </a:rPr>
              <a:t>Code</a:t>
            </a:r>
            <a:r>
              <a:rPr lang="pt-BR" dirty="0">
                <a:solidFill>
                  <a:schemeClr val="bg1"/>
                </a:solidFill>
              </a:rPr>
              <a:t> Review </a:t>
            </a:r>
            <a:r>
              <a:rPr lang="pt-BR" dirty="0" err="1">
                <a:solidFill>
                  <a:schemeClr val="bg1"/>
                </a:solidFill>
              </a:rPr>
              <a:t>and</a:t>
            </a:r>
            <a:r>
              <a:rPr lang="pt-BR" dirty="0">
                <a:solidFill>
                  <a:schemeClr val="bg1"/>
                </a:solidFill>
              </a:rPr>
              <a:t> </a:t>
            </a:r>
            <a:r>
              <a:rPr lang="pt-BR" dirty="0" err="1">
                <a:solidFill>
                  <a:schemeClr val="bg1"/>
                </a:solidFill>
              </a:rPr>
              <a:t>Testing</a:t>
            </a:r>
            <a:endParaRPr lang="pt-BR" dirty="0">
              <a:solidFill>
                <a:schemeClr val="bg1"/>
              </a:solidFill>
            </a:endParaRPr>
          </a:p>
        </p:txBody>
      </p:sp>
    </p:spTree>
    <p:extLst>
      <p:ext uri="{BB962C8B-B14F-4D97-AF65-F5344CB8AC3E}">
        <p14:creationId xmlns:p14="http://schemas.microsoft.com/office/powerpoint/2010/main" val="26222848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What is a Code Review?</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A code review is a systematic examination of computer-source code. It is conducted to improve the quality of the codebase and foster a collaborative environment. During this process, developers - often termed as reviewers - meticulously go through a subset of the code or specific changes, providing valuable feedback.</a:t>
            </a:r>
          </a:p>
          <a:p>
            <a:pPr algn="just"/>
            <a:endParaRPr lang="en-US" sz="1400" dirty="0"/>
          </a:p>
          <a:p>
            <a:pPr algn="just"/>
            <a:r>
              <a:rPr lang="en-US" sz="1800" dirty="0"/>
              <a:t>Why Should You Conduct Code Reviews?</a:t>
            </a:r>
          </a:p>
          <a:p>
            <a:pPr lvl="1" algn="just"/>
            <a:r>
              <a:rPr lang="en-US" sz="1600" b="1" dirty="0"/>
              <a:t>Quality Assurance: </a:t>
            </a:r>
            <a:r>
              <a:rPr lang="en-US" sz="1600" dirty="0"/>
              <a:t>Ensures that the final code adheres to best practices, is free of bugs, and uses correct formatting.</a:t>
            </a:r>
          </a:p>
          <a:p>
            <a:pPr lvl="1" algn="just"/>
            <a:r>
              <a:rPr lang="en-US" sz="1600" b="1" dirty="0"/>
              <a:t>Readability &amp; Maintainability: </a:t>
            </a:r>
            <a:r>
              <a:rPr lang="en-US" sz="1600" dirty="0"/>
              <a:t>Confirms that the code is easy to read, understand, and maintain.</a:t>
            </a:r>
          </a:p>
          <a:p>
            <a:pPr lvl="1" algn="just"/>
            <a:r>
              <a:rPr lang="en-US" sz="1600" b="1" dirty="0"/>
              <a:t>Collaboration &amp; Knowledge Sharing: </a:t>
            </a:r>
            <a:r>
              <a:rPr lang="en-US" sz="1600" dirty="0"/>
              <a:t>Fosters team collaboration and helps in sharing knowledge about different parts of the codebase.</a:t>
            </a:r>
          </a:p>
          <a:p>
            <a:pPr lvl="1" algn="just"/>
            <a:r>
              <a:rPr lang="en-US" sz="1600" b="1" dirty="0"/>
              <a:t>Documentation &amp; Commenting: </a:t>
            </a:r>
            <a:r>
              <a:rPr lang="en-US" sz="1600" dirty="0"/>
              <a:t>Verifies that the code is well-documented and contains appropriate comments, aiding future development.</a:t>
            </a:r>
          </a:p>
          <a:p>
            <a:pPr lvl="1" algn="just"/>
            <a:endParaRPr lang="en-US" sz="1400" dirty="0"/>
          </a:p>
          <a:p>
            <a:pPr algn="just"/>
            <a:r>
              <a:rPr lang="en-US" sz="1800" dirty="0"/>
              <a:t>The code review process is typically initiated after the code changes have been completed and tested, ensuring that the final version is of the highest quality.</a:t>
            </a:r>
          </a:p>
        </p:txBody>
      </p:sp>
    </p:spTree>
    <p:extLst>
      <p:ext uri="{BB962C8B-B14F-4D97-AF65-F5344CB8AC3E}">
        <p14:creationId xmlns:p14="http://schemas.microsoft.com/office/powerpoint/2010/main" val="19699557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Types of Code Review</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600" dirty="0"/>
              <a:t>There are several types of code review processes, each with its unique approach and purpose. Below are the most common types:</a:t>
            </a:r>
          </a:p>
          <a:p>
            <a:pPr algn="just"/>
            <a:endParaRPr lang="en-US" sz="1200" dirty="0"/>
          </a:p>
          <a:p>
            <a:pPr algn="just"/>
            <a:r>
              <a:rPr lang="en-US" sz="1600" b="1" dirty="0"/>
              <a:t>Formal Code Review: </a:t>
            </a:r>
            <a:r>
              <a:rPr lang="en-US" sz="1600" dirty="0"/>
              <a:t>Developers hold a series of meetings to review the entire codebase.</a:t>
            </a:r>
          </a:p>
          <a:p>
            <a:pPr lvl="1" algn="just"/>
            <a:r>
              <a:rPr lang="en-US" sz="1400" dirty="0"/>
              <a:t>Purpose: Comprehensive examination for high assurance of code quality.</a:t>
            </a:r>
            <a:endParaRPr lang="en-US" sz="1600" dirty="0"/>
          </a:p>
          <a:p>
            <a:pPr algn="just"/>
            <a:endParaRPr lang="en-US" sz="1200" dirty="0"/>
          </a:p>
          <a:p>
            <a:pPr algn="just"/>
            <a:r>
              <a:rPr lang="en-US" sz="1600" b="1" dirty="0"/>
              <a:t>Change-based Code Review</a:t>
            </a:r>
            <a:r>
              <a:rPr lang="en-US" sz="1600" dirty="0"/>
              <a:t>, also Known as </a:t>
            </a:r>
            <a:r>
              <a:rPr lang="en-US" sz="1600" b="1" dirty="0"/>
              <a:t>Tool-assisted Code Review:</a:t>
            </a:r>
            <a:r>
              <a:rPr lang="en-US" sz="1600" dirty="0"/>
              <a:t> Focuses on reviewing code changes made due to a bug, user story, feature, commit, etc.</a:t>
            </a:r>
          </a:p>
          <a:p>
            <a:pPr lvl="1" algn="just"/>
            <a:r>
              <a:rPr lang="en-US" sz="1400" dirty="0"/>
              <a:t>Purpose: Ensures quality and correctness of new or modified code.</a:t>
            </a:r>
            <a:endParaRPr lang="en-US" sz="1600" dirty="0"/>
          </a:p>
          <a:p>
            <a:pPr algn="just"/>
            <a:endParaRPr lang="en-US" sz="1200" dirty="0"/>
          </a:p>
          <a:p>
            <a:pPr algn="just"/>
            <a:r>
              <a:rPr lang="en-US" sz="1600" b="1" dirty="0"/>
              <a:t>Over-the-Shoulder Code Review:</a:t>
            </a:r>
            <a:r>
              <a:rPr lang="en-US" sz="1600" dirty="0"/>
              <a:t> A reviewer physically looks over the shoulder of the developer who wrote the code and provides immediate feedback.</a:t>
            </a:r>
          </a:p>
          <a:p>
            <a:pPr lvl="1" algn="just"/>
            <a:r>
              <a:rPr lang="en-US" sz="1400" dirty="0"/>
              <a:t>Purpose: Quick and informal review for instant feedback and correction.</a:t>
            </a:r>
          </a:p>
          <a:p>
            <a:pPr algn="just"/>
            <a:endParaRPr lang="en-US" sz="1200" dirty="0"/>
          </a:p>
          <a:p>
            <a:pPr algn="just"/>
            <a:r>
              <a:rPr lang="en-US" sz="1600" b="1" dirty="0"/>
              <a:t>Email Pass-Around:</a:t>
            </a:r>
            <a:r>
              <a:rPr lang="en-US" sz="1600" dirty="0"/>
              <a:t> Conducted following the automatic emails sent by source code management systems upon a check-in.</a:t>
            </a:r>
          </a:p>
          <a:p>
            <a:pPr lvl="1" algn="just"/>
            <a:r>
              <a:rPr lang="en-US" sz="1400" dirty="0"/>
              <a:t>Purpose: Allows for asynchronous review of code changes by multiple team members.</a:t>
            </a:r>
          </a:p>
        </p:txBody>
      </p:sp>
    </p:spTree>
    <p:extLst>
      <p:ext uri="{BB962C8B-B14F-4D97-AF65-F5344CB8AC3E}">
        <p14:creationId xmlns:p14="http://schemas.microsoft.com/office/powerpoint/2010/main" val="3897207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Code Review</a:t>
            </a:r>
          </a:p>
        </p:txBody>
      </p:sp>
      <p:pic>
        <p:nvPicPr>
          <p:cNvPr id="6" name="Picture 2">
            <a:extLst>
              <a:ext uri="{FF2B5EF4-FFF2-40B4-BE49-F238E27FC236}">
                <a16:creationId xmlns:a16="http://schemas.microsoft.com/office/drawing/2014/main" id="{934C381D-9B13-48CE-22AF-9A05D3C7E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9911" y="1949939"/>
            <a:ext cx="8572178" cy="4248980"/>
          </a:xfrm>
          <a:prstGeom prst="rect">
            <a:avLst/>
          </a:prstGeom>
          <a:noFill/>
          <a:ln w="317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5071777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Testing - Unit Testing</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Unit Testing is a level of software testing where individual units or components of a software are tested in isolation. The purpose is to validate that each unit of the software code performs as designed. </a:t>
            </a:r>
          </a:p>
          <a:p>
            <a:pPr algn="just"/>
            <a:endParaRPr lang="en-US" sz="1400" dirty="0"/>
          </a:p>
          <a:p>
            <a:pPr algn="just"/>
            <a:r>
              <a:rPr lang="en-US" sz="1800" dirty="0"/>
              <a:t>Unit testing involves testing small, isolated pieces of code, such as lines, blocks, functions, and classes</a:t>
            </a:r>
          </a:p>
          <a:p>
            <a:pPr algn="just"/>
            <a:endParaRPr lang="en-US" sz="1400" dirty="0"/>
          </a:p>
          <a:p>
            <a:pPr algn="just"/>
            <a:r>
              <a:rPr lang="en-US" sz="1800" dirty="0"/>
              <a:t>Purpose:</a:t>
            </a:r>
          </a:p>
          <a:p>
            <a:pPr lvl="1" algn="just"/>
            <a:r>
              <a:rPr lang="en-US" sz="1600" dirty="0"/>
              <a:t>Validate that individual units or components function as intended.</a:t>
            </a:r>
          </a:p>
          <a:p>
            <a:pPr lvl="1" algn="just"/>
            <a:r>
              <a:rPr lang="en-US" sz="1600" dirty="0"/>
              <a:t>Identify and fix bugs at an early stage.</a:t>
            </a:r>
          </a:p>
          <a:p>
            <a:pPr lvl="1" algn="just"/>
            <a:r>
              <a:rPr lang="en-US" sz="1600" dirty="0"/>
              <a:t>Facilitate code refactoring and ensure code reliability.</a:t>
            </a:r>
          </a:p>
          <a:p>
            <a:pPr algn="just"/>
            <a:endParaRPr lang="en-US" sz="1400" dirty="0"/>
          </a:p>
          <a:p>
            <a:pPr algn="just"/>
            <a:r>
              <a:rPr lang="en-US" sz="1800" dirty="0"/>
              <a:t>Python offers several frameworks to facilitate Unit Testing, each with its unique features and syntax.</a:t>
            </a:r>
          </a:p>
        </p:txBody>
      </p:sp>
    </p:spTree>
    <p:extLst>
      <p:ext uri="{BB962C8B-B14F-4D97-AF65-F5344CB8AC3E}">
        <p14:creationId xmlns:p14="http://schemas.microsoft.com/office/powerpoint/2010/main" val="27162556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Python Test Frameworks</a:t>
            </a:r>
          </a:p>
        </p:txBody>
      </p:sp>
      <p:graphicFrame>
        <p:nvGraphicFramePr>
          <p:cNvPr id="4" name="Table 4">
            <a:extLst>
              <a:ext uri="{FF2B5EF4-FFF2-40B4-BE49-F238E27FC236}">
                <a16:creationId xmlns:a16="http://schemas.microsoft.com/office/drawing/2014/main" id="{29A89E0E-B98C-2599-56E8-E9350244F9A3}"/>
              </a:ext>
            </a:extLst>
          </p:cNvPr>
          <p:cNvGraphicFramePr>
            <a:graphicFrameLocks noGrp="1"/>
          </p:cNvGraphicFramePr>
          <p:nvPr>
            <p:extLst>
              <p:ext uri="{D42A27DB-BD31-4B8C-83A1-F6EECF244321}">
                <p14:modId xmlns:p14="http://schemas.microsoft.com/office/powerpoint/2010/main" val="577698766"/>
              </p:ext>
            </p:extLst>
          </p:nvPr>
        </p:nvGraphicFramePr>
        <p:xfrm>
          <a:off x="838200" y="2679094"/>
          <a:ext cx="10515600" cy="21996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315957420"/>
                    </a:ext>
                  </a:extLst>
                </a:gridCol>
                <a:gridCol w="5257800">
                  <a:extLst>
                    <a:ext uri="{9D8B030D-6E8A-4147-A177-3AD203B41FA5}">
                      <a16:colId xmlns:a16="http://schemas.microsoft.com/office/drawing/2014/main" val="4057072319"/>
                    </a:ext>
                  </a:extLst>
                </a:gridCol>
              </a:tblGrid>
              <a:tr h="370840">
                <a:tc>
                  <a:txBody>
                    <a:bodyPr/>
                    <a:lstStyle/>
                    <a:p>
                      <a:pPr algn="just"/>
                      <a:r>
                        <a:rPr lang="en-US" sz="1800" dirty="0" err="1"/>
                        <a:t>PyTest</a:t>
                      </a:r>
                      <a:endParaRPr lang="en-US" sz="1800" dirty="0"/>
                    </a:p>
                  </a:txBody>
                  <a:tcPr/>
                </a:tc>
                <a:tc>
                  <a:txBody>
                    <a:bodyPr/>
                    <a:lstStyle/>
                    <a:p>
                      <a:pPr algn="just"/>
                      <a:r>
                        <a:rPr lang="en-US" sz="1800" dirty="0" err="1"/>
                        <a:t>unittest</a:t>
                      </a:r>
                      <a:endParaRPr lang="en-US" sz="1800" dirty="0"/>
                    </a:p>
                  </a:txBody>
                  <a:tcPr/>
                </a:tc>
                <a:extLst>
                  <a:ext uri="{0D108BD9-81ED-4DB2-BD59-A6C34878D82A}">
                    <a16:rowId xmlns:a16="http://schemas.microsoft.com/office/drawing/2014/main" val="64719394"/>
                  </a:ext>
                </a:extLst>
              </a:tr>
              <a:tr h="370840">
                <a:tc>
                  <a:txBody>
                    <a:bodyPr/>
                    <a:lstStyle/>
                    <a:p>
                      <a:pPr algn="just"/>
                      <a:r>
                        <a:rPr lang="en-US" sz="1800" dirty="0"/>
                        <a:t>Automatic Execution: Executes scripts starting with test_ or ending with _test.py and functions beginning with test_ or tests_</a:t>
                      </a:r>
                    </a:p>
                  </a:txBody>
                  <a:tcPr/>
                </a:tc>
                <a:tc>
                  <a:txBody>
                    <a:bodyPr/>
                    <a:lstStyle/>
                    <a:p>
                      <a:pPr algn="just"/>
                      <a:r>
                        <a:rPr lang="en-US" sz="1800" dirty="0"/>
                        <a:t>Requires subclassing the built-in </a:t>
                      </a:r>
                      <a:r>
                        <a:rPr lang="en-US" sz="1800" dirty="0" err="1"/>
                        <a:t>TestCase</a:t>
                      </a:r>
                      <a:r>
                        <a:rPr lang="en-US" sz="1800" dirty="0"/>
                        <a:t> class and overriding or adding new methods with names beginning with test_.</a:t>
                      </a:r>
                    </a:p>
                  </a:txBody>
                  <a:tcPr/>
                </a:tc>
                <a:extLst>
                  <a:ext uri="{0D108BD9-81ED-4DB2-BD59-A6C34878D82A}">
                    <a16:rowId xmlns:a16="http://schemas.microsoft.com/office/drawing/2014/main" val="2975800480"/>
                  </a:ext>
                </a:extLst>
              </a:tr>
              <a:tr h="370840">
                <a:tc>
                  <a:txBody>
                    <a:bodyPr/>
                    <a:lstStyle/>
                    <a:p>
                      <a:pPr algn="just"/>
                      <a:r>
                        <a:rPr lang="en-US" sz="1800" dirty="0"/>
                        <a:t>Ease of Use: Simply copy the code into a file, import </a:t>
                      </a:r>
                      <a:r>
                        <a:rPr lang="en-US" sz="1800" dirty="0" err="1"/>
                        <a:t>PyTest</a:t>
                      </a:r>
                      <a:r>
                        <a:rPr lang="en-US" sz="1800" dirty="0"/>
                        <a:t>, add testing functions, save under an appropriate filename, and run with </a:t>
                      </a:r>
                      <a:r>
                        <a:rPr lang="en-US" sz="1800" dirty="0" err="1"/>
                        <a:t>PyTest</a:t>
                      </a:r>
                      <a:r>
                        <a:rPr lang="en-US" sz="1800" dirty="0"/>
                        <a:t>.</a:t>
                      </a:r>
                    </a:p>
                  </a:txBody>
                  <a:tcPr/>
                </a:tc>
                <a:tc>
                  <a:txBody>
                    <a:bodyPr/>
                    <a:lstStyle/>
                    <a:p>
                      <a:pPr algn="just"/>
                      <a:r>
                        <a:rPr lang="en-US" sz="1800" dirty="0"/>
                        <a:t>Built-in Methods: Offers various built-in methods for asserting and testing conditions</a:t>
                      </a:r>
                    </a:p>
                  </a:txBody>
                  <a:tcPr/>
                </a:tc>
                <a:extLst>
                  <a:ext uri="{0D108BD9-81ED-4DB2-BD59-A6C34878D82A}">
                    <a16:rowId xmlns:a16="http://schemas.microsoft.com/office/drawing/2014/main" val="1519332798"/>
                  </a:ext>
                </a:extLst>
              </a:tr>
            </a:tbl>
          </a:graphicData>
        </a:graphic>
      </p:graphicFrame>
    </p:spTree>
    <p:extLst>
      <p:ext uri="{BB962C8B-B14F-4D97-AF65-F5344CB8AC3E}">
        <p14:creationId xmlns:p14="http://schemas.microsoft.com/office/powerpoint/2010/main" val="3270964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Integration Testing</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Integration testing is a level of software testing where individual units are combined and tested as a group. It aims to expose faults in the interaction between integrated components. The main goal is to ensure that all the individual units fit together properly to make a complete application.</a:t>
            </a:r>
          </a:p>
          <a:p>
            <a:pPr algn="just"/>
            <a:endParaRPr lang="en-US" sz="1400" dirty="0"/>
          </a:p>
          <a:p>
            <a:pPr algn="just"/>
            <a:r>
              <a:rPr lang="en-US" sz="1800" dirty="0" err="1"/>
              <a:t>PyTest</a:t>
            </a:r>
            <a:r>
              <a:rPr lang="en-US" sz="1800" dirty="0"/>
              <a:t> can be used for conducting integration tests in Python.</a:t>
            </a:r>
          </a:p>
          <a:p>
            <a:pPr lvl="1" algn="just"/>
            <a:r>
              <a:rPr lang="en-US" sz="1600" dirty="0"/>
              <a:t>Running the code with </a:t>
            </a:r>
            <a:r>
              <a:rPr lang="en-US" sz="1600" dirty="0" err="1"/>
              <a:t>PyTest</a:t>
            </a:r>
            <a:r>
              <a:rPr lang="en-US" sz="1600" dirty="0"/>
              <a:t> produces an output which indicates whether the tests have passed or failed, along with detailed information on any discrepancies.</a:t>
            </a:r>
          </a:p>
          <a:p>
            <a:pPr algn="just"/>
            <a:endParaRPr lang="en-US" sz="1400" dirty="0"/>
          </a:p>
          <a:p>
            <a:pPr algn="just"/>
            <a:r>
              <a:rPr lang="en-US" sz="1800" dirty="0"/>
              <a:t>Additional Notes:</a:t>
            </a:r>
          </a:p>
          <a:p>
            <a:pPr lvl="1" algn="just"/>
            <a:r>
              <a:rPr lang="en-US" sz="1600" dirty="0"/>
              <a:t>Integration testing is crucial for identifying interface issues between modules or units.</a:t>
            </a:r>
          </a:p>
          <a:p>
            <a:pPr lvl="1" algn="just"/>
            <a:r>
              <a:rPr lang="en-US" sz="1600" dirty="0"/>
              <a:t>It helps in verifying the functional, performance, and reliability requirements placed on major design items.</a:t>
            </a:r>
          </a:p>
        </p:txBody>
      </p:sp>
    </p:spTree>
    <p:extLst>
      <p:ext uri="{BB962C8B-B14F-4D97-AF65-F5344CB8AC3E}">
        <p14:creationId xmlns:p14="http://schemas.microsoft.com/office/powerpoint/2010/main" val="3335239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Test-Driven Development (TDD)</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Test-Driven Development (TDD) is a software development approach where tests are written before the actual code. It helps in validating whether the application design aligns with the requirements. Here’s how it works:</a:t>
            </a:r>
          </a:p>
          <a:p>
            <a:pPr algn="just"/>
            <a:endParaRPr lang="en-US" sz="1400" dirty="0"/>
          </a:p>
          <a:p>
            <a:pPr lvl="1" algn="just"/>
            <a:r>
              <a:rPr lang="en-US" sz="1600" b="1" dirty="0"/>
              <a:t>Write a Test: </a:t>
            </a:r>
            <a:r>
              <a:rPr lang="en-US" sz="1600" dirty="0"/>
              <a:t>Start by writing a test that defines a function or improvements of a function.</a:t>
            </a:r>
          </a:p>
          <a:p>
            <a:pPr lvl="1" algn="just"/>
            <a:r>
              <a:rPr lang="en-US" sz="1600" b="1" dirty="0"/>
              <a:t>Run All Tests</a:t>
            </a:r>
            <a:r>
              <a:rPr lang="en-US" sz="1600" dirty="0"/>
              <a:t>: Ensure that the new test fails initially, confirming that the existing application logic does not meet the new requirements.</a:t>
            </a:r>
          </a:p>
          <a:p>
            <a:pPr lvl="1" algn="just"/>
            <a:r>
              <a:rPr lang="en-US" sz="1600" b="1" dirty="0"/>
              <a:t>Write Application Code: </a:t>
            </a:r>
            <a:r>
              <a:rPr lang="en-US" sz="1600" dirty="0"/>
              <a:t>Develop code to pass the newly added test. Keep the code as simple as possible to make the test pass.</a:t>
            </a:r>
          </a:p>
          <a:p>
            <a:pPr lvl="1" algn="just"/>
            <a:r>
              <a:rPr lang="en-US" sz="1600" b="1" dirty="0"/>
              <a:t>Re-run Tests:</a:t>
            </a:r>
            <a:r>
              <a:rPr lang="en-US" sz="1600" dirty="0"/>
              <a:t> Run all the tests again to check if any fail. If they do, update the application code.</a:t>
            </a:r>
          </a:p>
          <a:p>
            <a:pPr lvl="1" algn="just"/>
            <a:r>
              <a:rPr lang="en-US" sz="1600" b="1" dirty="0"/>
              <a:t>Refactor Code: </a:t>
            </a:r>
            <a:r>
              <a:rPr lang="en-US" sz="1600" dirty="0"/>
              <a:t>Clean up and optimize the code while keeping it functional and maintainable.</a:t>
            </a:r>
          </a:p>
          <a:p>
            <a:pPr algn="just"/>
            <a:endParaRPr lang="en-US" sz="1400" dirty="0"/>
          </a:p>
          <a:p>
            <a:pPr algn="just"/>
            <a:r>
              <a:rPr lang="en-US" sz="1800" dirty="0"/>
              <a:t>By iterating through these steps, TDD ensures that the codebase is robust, meets the requirements, and remains easy to maintain. The cycle repeats with each new functionality until the application is fully developed.</a:t>
            </a:r>
          </a:p>
        </p:txBody>
      </p:sp>
    </p:spTree>
    <p:extLst>
      <p:ext uri="{BB962C8B-B14F-4D97-AF65-F5344CB8AC3E}">
        <p14:creationId xmlns:p14="http://schemas.microsoft.com/office/powerpoint/2010/main" val="20730703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C64CE284-FD01-AEF3-7A12-8479EDE147BA}"/>
              </a:ext>
            </a:extLst>
          </p:cNvPr>
          <p:cNvPicPr>
            <a:picLocks noChangeAspect="1"/>
          </p:cNvPicPr>
          <p:nvPr/>
        </p:nvPicPr>
        <p:blipFill>
          <a:blip r:embed="rId4"/>
          <a:stretch>
            <a:fillRect/>
          </a:stretch>
        </p:blipFill>
        <p:spPr>
          <a:xfrm>
            <a:off x="438369" y="471690"/>
            <a:ext cx="1266606" cy="388511"/>
          </a:xfrm>
          <a:prstGeom prst="rect">
            <a:avLst/>
          </a:prstGeom>
        </p:spPr>
      </p:pic>
      <p:sp>
        <p:nvSpPr>
          <p:cNvPr id="6" name="Título 5">
            <a:extLst>
              <a:ext uri="{FF2B5EF4-FFF2-40B4-BE49-F238E27FC236}">
                <a16:creationId xmlns:a16="http://schemas.microsoft.com/office/drawing/2014/main" id="{24C36FD4-69EE-6698-5567-E8114ECB5200}"/>
              </a:ext>
            </a:extLst>
          </p:cNvPr>
          <p:cNvSpPr>
            <a:spLocks noGrp="1"/>
          </p:cNvSpPr>
          <p:nvPr>
            <p:ph type="title"/>
          </p:nvPr>
        </p:nvSpPr>
        <p:spPr/>
        <p:txBody>
          <a:bodyPr/>
          <a:lstStyle/>
          <a:p>
            <a:r>
              <a:rPr lang="pt-BR" dirty="0" err="1">
                <a:solidFill>
                  <a:schemeClr val="bg1"/>
                </a:solidFill>
              </a:rPr>
              <a:t>Understanding</a:t>
            </a:r>
            <a:r>
              <a:rPr lang="pt-BR" dirty="0">
                <a:solidFill>
                  <a:schemeClr val="bg1"/>
                </a:solidFill>
              </a:rPr>
              <a:t> Data </a:t>
            </a:r>
            <a:r>
              <a:rPr lang="pt-BR" dirty="0" err="1">
                <a:solidFill>
                  <a:schemeClr val="bg1"/>
                </a:solidFill>
              </a:rPr>
              <a:t>Formats</a:t>
            </a:r>
            <a:endParaRPr lang="pt-BR" dirty="0">
              <a:solidFill>
                <a:schemeClr val="bg1"/>
              </a:solidFill>
            </a:endParaRPr>
          </a:p>
        </p:txBody>
      </p:sp>
    </p:spTree>
    <p:extLst>
      <p:ext uri="{BB962C8B-B14F-4D97-AF65-F5344CB8AC3E}">
        <p14:creationId xmlns:p14="http://schemas.microsoft.com/office/powerpoint/2010/main" val="4234557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Understanding Data Formats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Data formats are structured ways of representing and organizing information, allowing for efficient:</a:t>
            </a:r>
          </a:p>
          <a:p>
            <a:pPr lvl="1" algn="just"/>
            <a:r>
              <a:rPr lang="en-US" sz="1600" b="1" dirty="0"/>
              <a:t>Storage</a:t>
            </a:r>
          </a:p>
          <a:p>
            <a:pPr lvl="1" algn="just"/>
            <a:r>
              <a:rPr lang="en-US" sz="1600" b="1" dirty="0"/>
              <a:t>Transmission</a:t>
            </a:r>
          </a:p>
          <a:p>
            <a:pPr lvl="1" algn="just"/>
            <a:r>
              <a:rPr lang="en-US" sz="1600" b="1" dirty="0"/>
              <a:t>Interpretation</a:t>
            </a:r>
          </a:p>
          <a:p>
            <a:pPr algn="just"/>
            <a:endParaRPr lang="en-US" sz="1800" dirty="0"/>
          </a:p>
          <a:p>
            <a:pPr algn="just"/>
            <a:r>
              <a:rPr lang="en-US" sz="1800" dirty="0"/>
              <a:t>They play a crucial role in ensuring that data is accurately and consistently understood across different platforms and applications.</a:t>
            </a:r>
          </a:p>
          <a:p>
            <a:pPr algn="just"/>
            <a:endParaRPr lang="en-US" sz="1800" dirty="0"/>
          </a:p>
          <a:p>
            <a:pPr algn="just"/>
            <a:r>
              <a:rPr lang="en-US" sz="1800" dirty="0"/>
              <a:t>Using data formats with REST APIs enables the exchange of information between services and devices, utilizing various standard formats. The most used data formats are XML, JSON, and YAML.</a:t>
            </a:r>
          </a:p>
        </p:txBody>
      </p:sp>
    </p:spTree>
    <p:extLst>
      <p:ext uri="{BB962C8B-B14F-4D97-AF65-F5344CB8AC3E}">
        <p14:creationId xmlns:p14="http://schemas.microsoft.com/office/powerpoint/2010/main" val="121533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Requirements and Analysis Phase</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600" dirty="0"/>
              <a:t>During the requirements and analysis phase, the team explores the stakeholders' current situation, assessing their needs, constraints, and existing infrastructure, to identify the specific problem the software aims to solve.</a:t>
            </a:r>
          </a:p>
          <a:p>
            <a:pPr algn="just"/>
            <a:endParaRPr lang="en-US" sz="1600" dirty="0"/>
          </a:p>
          <a:p>
            <a:pPr algn="just"/>
            <a:r>
              <a:rPr lang="en-US" sz="1600" dirty="0"/>
              <a:t>Following the collection of these requirements, the team analyzes the findings to answer several critical questions:</a:t>
            </a:r>
          </a:p>
          <a:p>
            <a:pPr algn="just"/>
            <a:endParaRPr lang="en-US" sz="1600" dirty="0"/>
          </a:p>
          <a:p>
            <a:pPr lvl="1" algn="just"/>
            <a:r>
              <a:rPr lang="en-US" sz="1400" dirty="0"/>
              <a:t>Can the software be developed according to these requirements while adhering to the budget?</a:t>
            </a:r>
          </a:p>
          <a:p>
            <a:pPr lvl="1" algn="just"/>
            <a:r>
              <a:rPr lang="en-US" sz="1400" dirty="0"/>
              <a:t>Are there identifiable risks to the development schedule, and if so, what are they?</a:t>
            </a:r>
          </a:p>
          <a:p>
            <a:pPr lvl="1" algn="just"/>
            <a:r>
              <a:rPr lang="en-US" sz="1400" dirty="0"/>
              <a:t>What strategies will be employed for software testing?</a:t>
            </a:r>
          </a:p>
          <a:p>
            <a:pPr lvl="1" algn="just"/>
            <a:r>
              <a:rPr lang="en-US" sz="1400" dirty="0"/>
              <a:t>What are the timelines for software delivery, and through what means will it be delivered?</a:t>
            </a:r>
          </a:p>
          <a:p>
            <a:pPr lvl="1" algn="just"/>
            <a:endParaRPr lang="en-US" sz="1600" dirty="0"/>
          </a:p>
          <a:p>
            <a:pPr algn="just"/>
            <a:r>
              <a:rPr lang="en-US" sz="1600" dirty="0"/>
              <a:t>After this phase, the classic waterfall method dictates the creation of a Software Requirement Specification (SRS) document. This document, which outlines the software’s scope and requirements, is then rigorously reviewed and confirmed with stakeholders to ensure alignment and clarity on the project directives.</a:t>
            </a:r>
          </a:p>
        </p:txBody>
      </p:sp>
    </p:spTree>
    <p:extLst>
      <p:ext uri="{BB962C8B-B14F-4D97-AF65-F5344CB8AC3E}">
        <p14:creationId xmlns:p14="http://schemas.microsoft.com/office/powerpoint/2010/main" val="2647516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Data Formats and APIs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Parsing XML, JSON, or YAML is a common necessity when interacting with APIs. A frequently observed pattern in implementing REST APIs includes the following steps:</a:t>
            </a:r>
          </a:p>
          <a:p>
            <a:pPr algn="just"/>
            <a:endParaRPr lang="en-US" sz="1100" dirty="0"/>
          </a:p>
          <a:p>
            <a:pPr lvl="1" algn="just"/>
            <a:r>
              <a:rPr lang="en-US" sz="1600" dirty="0"/>
              <a:t>Authentication</a:t>
            </a:r>
            <a:r>
              <a:rPr lang="en-US" sz="1400" dirty="0"/>
              <a:t>:</a:t>
            </a:r>
          </a:p>
          <a:p>
            <a:pPr lvl="2" algn="just"/>
            <a:r>
              <a:rPr lang="en-US" sz="1200" dirty="0"/>
              <a:t>Initiate by </a:t>
            </a:r>
            <a:r>
              <a:rPr lang="en-US" sz="1200" dirty="0" err="1"/>
              <a:t>POSTing</a:t>
            </a:r>
            <a:r>
              <a:rPr lang="en-US" sz="1200" dirty="0"/>
              <a:t> user/password.</a:t>
            </a:r>
          </a:p>
          <a:p>
            <a:pPr lvl="2" algn="just"/>
            <a:r>
              <a:rPr lang="en-US" sz="1200" dirty="0"/>
              <a:t>Retrieve an expiring token for subsequent requests.</a:t>
            </a:r>
          </a:p>
          <a:p>
            <a:pPr lvl="2" algn="just"/>
            <a:endParaRPr lang="en-US" sz="600" dirty="0"/>
          </a:p>
          <a:p>
            <a:pPr lvl="1" algn="just"/>
            <a:r>
              <a:rPr lang="en-US" sz="1600" dirty="0"/>
              <a:t>GET Request:</a:t>
            </a:r>
          </a:p>
          <a:p>
            <a:pPr lvl="2" algn="just"/>
            <a:r>
              <a:rPr lang="en-US" sz="1200" dirty="0"/>
              <a:t>Execute a GET request to retrieve the resource state.</a:t>
            </a:r>
          </a:p>
          <a:p>
            <a:pPr lvl="2" algn="just"/>
            <a:r>
              <a:rPr lang="en-US" sz="1200" dirty="0"/>
              <a:t>Request output in XML, JSON, or YAML format.</a:t>
            </a:r>
          </a:p>
          <a:p>
            <a:pPr lvl="2" algn="just"/>
            <a:endParaRPr lang="en-US" sz="600" dirty="0"/>
          </a:p>
          <a:p>
            <a:pPr lvl="1" algn="just"/>
            <a:r>
              <a:rPr lang="en-US" sz="1600" dirty="0"/>
              <a:t>Modify Data:</a:t>
            </a:r>
          </a:p>
          <a:p>
            <a:pPr lvl="2" algn="just"/>
            <a:r>
              <a:rPr lang="en-US" sz="1200" dirty="0"/>
              <a:t>Alter the retrieved XML, JSON, or YAML data as necessary.</a:t>
            </a:r>
          </a:p>
          <a:p>
            <a:pPr lvl="2" algn="just"/>
            <a:endParaRPr lang="en-US" sz="600" dirty="0"/>
          </a:p>
          <a:p>
            <a:pPr lvl="1" algn="just"/>
            <a:r>
              <a:rPr lang="en-US" sz="1600" dirty="0"/>
              <a:t>POST/PUT Request:</a:t>
            </a:r>
          </a:p>
          <a:p>
            <a:pPr lvl="2" algn="just"/>
            <a:r>
              <a:rPr lang="en-US" sz="1200" dirty="0"/>
              <a:t>Execute a POST (or PUT) to modify the resource state.</a:t>
            </a:r>
          </a:p>
          <a:p>
            <a:pPr lvl="2" algn="just"/>
            <a:r>
              <a:rPr lang="en-US" sz="1200" dirty="0"/>
              <a:t>Request and interpret output in XML, JSON, or YAML to confirm the operation's success.</a:t>
            </a:r>
          </a:p>
          <a:p>
            <a:pPr lvl="2" algn="just"/>
            <a:endParaRPr lang="en-US" sz="1000" dirty="0"/>
          </a:p>
          <a:p>
            <a:pPr algn="just"/>
            <a:r>
              <a:rPr lang="en-US" sz="1800" dirty="0"/>
              <a:t>Understanding both data formats and how to parse XML, JSON, or YAML are essential for effectively interacting with REST APIs and ensuring seamless communication between different services and devices.</a:t>
            </a:r>
          </a:p>
        </p:txBody>
      </p:sp>
    </p:spTree>
    <p:extLst>
      <p:ext uri="{BB962C8B-B14F-4D97-AF65-F5344CB8AC3E}">
        <p14:creationId xmlns:p14="http://schemas.microsoft.com/office/powerpoint/2010/main" val="25329950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pt-BR" sz="4000" dirty="0"/>
              <a:t>X</a:t>
            </a:r>
            <a:r>
              <a:rPr lang="en-US" sz="4000" dirty="0"/>
              <a:t>ML</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Extensible Markup Language (XML) is a method for wrapping textual data in symmetrical tags to indicate semantics.</a:t>
            </a:r>
          </a:p>
          <a:p>
            <a:pPr algn="just"/>
            <a:endParaRPr lang="en-US" sz="1000" dirty="0"/>
          </a:p>
          <a:p>
            <a:pPr algn="just"/>
            <a:r>
              <a:rPr lang="en-US" sz="1800" dirty="0"/>
              <a:t>Derived from Structured, Generalized Markup Language (SGML) ad parent of </a:t>
            </a:r>
            <a:r>
              <a:rPr lang="en-US" sz="1800" dirty="0" err="1"/>
              <a:t>HyperText</a:t>
            </a:r>
            <a:r>
              <a:rPr lang="en-US" sz="1800" dirty="0"/>
              <a:t> Markup Language (HTML).</a:t>
            </a:r>
          </a:p>
          <a:p>
            <a:pPr algn="just"/>
            <a:endParaRPr lang="en-US" sz="1000" dirty="0"/>
          </a:p>
          <a:p>
            <a:pPr algn="just"/>
            <a:r>
              <a:rPr lang="en-US" sz="1800" dirty="0"/>
              <a:t>XML Filenames typically end in ".xml".</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p:txBody>
      </p:sp>
      <p:sp>
        <p:nvSpPr>
          <p:cNvPr id="5" name="TextBox 4">
            <a:extLst>
              <a:ext uri="{FF2B5EF4-FFF2-40B4-BE49-F238E27FC236}">
                <a16:creationId xmlns:a16="http://schemas.microsoft.com/office/drawing/2014/main" id="{FD486239-0D29-21AC-B61D-96DF0D8287AC}"/>
              </a:ext>
            </a:extLst>
          </p:cNvPr>
          <p:cNvSpPr txBox="1"/>
          <p:nvPr/>
        </p:nvSpPr>
        <p:spPr>
          <a:xfrm>
            <a:off x="1389413" y="4001294"/>
            <a:ext cx="9413174" cy="2462213"/>
          </a:xfrm>
          <a:prstGeom prst="rect">
            <a:avLst/>
          </a:prstGeom>
          <a:solidFill>
            <a:schemeClr val="tx2">
              <a:lumMod val="10000"/>
            </a:schemeClr>
          </a:solidFill>
        </p:spPr>
        <p:txBody>
          <a:bodyPr wrap="square">
            <a:spAutoFit/>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xml</a:t>
            </a:r>
            <a:r>
              <a:rPr lang="en-US" b="0" dirty="0">
                <a:solidFill>
                  <a:srgbClr val="9CDCFE"/>
                </a:solidFill>
                <a:effectLst/>
                <a:latin typeface="Consolas" panose="020B0609020204030204" pitchFamily="49" charset="0"/>
              </a:rPr>
              <a:t> version</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"1.0"</a:t>
            </a:r>
            <a:r>
              <a:rPr lang="en-US" b="0" dirty="0">
                <a:solidFill>
                  <a:srgbClr val="9CDCFE"/>
                </a:solidFill>
                <a:effectLst/>
                <a:latin typeface="Consolas" panose="020B0609020204030204" pitchFamily="49" charset="0"/>
              </a:rPr>
              <a:t> encoding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"UTF-8"</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DOCTYPE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network</a:t>
            </a:r>
            <a:r>
              <a:rPr lang="en-US" b="0" dirty="0">
                <a:solidFill>
                  <a:srgbClr val="CCCCCC"/>
                </a:solidFill>
                <a:effectLst/>
                <a:latin typeface="Consolas" panose="020B0609020204030204" pitchFamily="49" charset="0"/>
              </a:rPr>
              <a:t> SYSTEM "example.dtd"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network</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xmlns</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"http://www.example.com/example?param1=value1</a:t>
            </a:r>
            <a:r>
              <a:rPr lang="en-US" b="0" dirty="0">
                <a:solidFill>
                  <a:srgbClr val="569CD6"/>
                </a:solidFill>
                <a:effectLst/>
                <a:latin typeface="Consolas" panose="020B0609020204030204" pitchFamily="49" charset="0"/>
              </a:rPr>
              <a:t>&amp;amp;</a:t>
            </a:r>
            <a:r>
              <a:rPr lang="en-US" b="0" dirty="0">
                <a:solidFill>
                  <a:srgbClr val="CE9178"/>
                </a:solidFill>
                <a:effectLst/>
                <a:latin typeface="Consolas" panose="020B0609020204030204" pitchFamily="49" charset="0"/>
              </a:rPr>
              <a:t>param2=value2"</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 Definition of a network --&gt;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router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"R1"</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hostname</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Router1</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hostname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interface</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eth0</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interface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ip_address</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192.168.1.1</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ip_address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subnet_mask</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255.255.255.0</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subnet_mask</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router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network</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507639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XML</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Characteristics of XML Document:</a:t>
            </a:r>
          </a:p>
          <a:p>
            <a:pPr lvl="1" algn="just"/>
            <a:r>
              <a:rPr lang="en-US" sz="1600" b="1" dirty="0"/>
              <a:t>XML Prologue: </a:t>
            </a:r>
            <a:r>
              <a:rPr lang="en-US" sz="1600" dirty="0"/>
              <a:t>The initial section of an XML file, which includes the XML declaration and optionally the DOCTYPE declaration.</a:t>
            </a:r>
          </a:p>
          <a:p>
            <a:pPr lvl="1" algn="just"/>
            <a:endParaRPr lang="en-US" sz="1400" b="1" dirty="0"/>
          </a:p>
          <a:p>
            <a:pPr lvl="1" algn="just"/>
            <a:r>
              <a:rPr lang="en-US" sz="1600" b="1" dirty="0"/>
              <a:t>XML Document Body:</a:t>
            </a:r>
            <a:r>
              <a:rPr lang="en-US" sz="1600" dirty="0"/>
              <a:t> The section of an XML document that follows the prologue. It contains the actual XML content and elements."</a:t>
            </a:r>
          </a:p>
          <a:p>
            <a:pPr lvl="1" algn="just"/>
            <a:endParaRPr lang="en-US" sz="1400" dirty="0"/>
          </a:p>
          <a:p>
            <a:pPr lvl="1" algn="just"/>
            <a:r>
              <a:rPr lang="en-US" sz="1600" b="1" dirty="0"/>
              <a:t>User-Defined Tag Names</a:t>
            </a:r>
            <a:r>
              <a:rPr lang="en-US" sz="1600" dirty="0"/>
              <a:t>: Tag names are user-defined and should clearly express the meaning of data elements, their relationships, and hierarchy.</a:t>
            </a:r>
          </a:p>
          <a:p>
            <a:pPr lvl="1" algn="just"/>
            <a:endParaRPr lang="en-US" sz="1600" dirty="0"/>
          </a:p>
          <a:p>
            <a:pPr lvl="1" algn="just"/>
            <a:r>
              <a:rPr lang="en-US" sz="1600" b="1" dirty="0"/>
              <a:t>Special Character Encoding: </a:t>
            </a:r>
            <a:r>
              <a:rPr lang="en-US" sz="1600" dirty="0"/>
              <a:t>Data is conveyed as readable text.</a:t>
            </a:r>
          </a:p>
          <a:p>
            <a:pPr marL="571500" lvl="1" indent="0" algn="just">
              <a:buNone/>
            </a:pPr>
            <a:endParaRPr lang="en-US" sz="1600" dirty="0"/>
          </a:p>
          <a:p>
            <a:pPr lvl="1" algn="just"/>
            <a:r>
              <a:rPr lang="en-US" sz="1600" b="1" dirty="0"/>
              <a:t>Comments in XML: </a:t>
            </a:r>
            <a:r>
              <a:rPr lang="en-US" sz="1600" dirty="0"/>
              <a:t>Can include comments, similar to HTML documents.</a:t>
            </a:r>
          </a:p>
          <a:p>
            <a:pPr lvl="1" algn="just"/>
            <a:endParaRPr lang="en-US" sz="1600" dirty="0"/>
          </a:p>
          <a:p>
            <a:pPr lvl="1" algn="just"/>
            <a:r>
              <a:rPr lang="en-US" sz="1600" b="1" dirty="0"/>
              <a:t>XML Attributes: </a:t>
            </a:r>
            <a:r>
              <a:rPr lang="en-US" sz="1600" dirty="0"/>
              <a:t>Allows embedding attributes within tags for additional information.</a:t>
            </a:r>
          </a:p>
        </p:txBody>
      </p:sp>
    </p:spTree>
    <p:extLst>
      <p:ext uri="{BB962C8B-B14F-4D97-AF65-F5344CB8AC3E}">
        <p14:creationId xmlns:p14="http://schemas.microsoft.com/office/powerpoint/2010/main" val="3841324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XML Namespaces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XML Namespaces are essential components defined by various entities such as the IETF and other internet authorities and organizations. They play a crucial role in avoiding name conflicts by uniquely identifying elements and attributes within XML documents, especially when they are integrated from different sources.</a:t>
            </a:r>
          </a:p>
          <a:p>
            <a:pPr algn="just"/>
            <a:endParaRPr lang="en-US" sz="1800" dirty="0"/>
          </a:p>
          <a:p>
            <a:pPr algn="just"/>
            <a:r>
              <a:rPr lang="en-US" sz="1800" dirty="0"/>
              <a:t>Key Characteristics of XML Namespaces:</a:t>
            </a:r>
          </a:p>
          <a:p>
            <a:pPr lvl="1" algn="just"/>
            <a:r>
              <a:rPr lang="en-US" sz="1600" dirty="0"/>
              <a:t>Defined by Authorities: IETF, along with other internet authorities and organizations, define XML Namespaces, ensuring standardization and uniformity.</a:t>
            </a:r>
          </a:p>
          <a:p>
            <a:pPr lvl="1" algn="just"/>
            <a:r>
              <a:rPr lang="en-US" sz="1600" dirty="0"/>
              <a:t>Publicly Hosted Schemas: The schemas for these namespaces are typically available as public documents on the web.</a:t>
            </a:r>
          </a:p>
          <a:p>
            <a:pPr lvl="1" algn="just"/>
            <a:r>
              <a:rPr lang="en-US" sz="1600" dirty="0"/>
              <a:t>Identified by URIs: Each namespace is uniquely identified by a Uniform Resource Name (URI), which serves as a unique identifier rather than a location to be resolved.</a:t>
            </a:r>
          </a:p>
          <a:p>
            <a:pPr lvl="1" algn="just"/>
            <a:r>
              <a:rPr lang="en-US" sz="1600" dirty="0"/>
              <a:t>Location Independence: The use of URIs ensures that the documents associated with a namespace are persistently reachable, eliminating concerns about their actual locations.</a:t>
            </a:r>
          </a:p>
        </p:txBody>
      </p:sp>
    </p:spTree>
    <p:extLst>
      <p:ext uri="{BB962C8B-B14F-4D97-AF65-F5344CB8AC3E}">
        <p14:creationId xmlns:p14="http://schemas.microsoft.com/office/powerpoint/2010/main" val="25918932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Interpreting XML</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The XML structure is represented as a collection, akin to a list or one-dimensional array.</a:t>
            </a:r>
          </a:p>
          <a:p>
            <a:pPr algn="just"/>
            <a:endParaRPr lang="en-US" sz="1400" dirty="0"/>
          </a:p>
          <a:p>
            <a:pPr algn="just"/>
            <a:r>
              <a:rPr lang="en-US" sz="1800" dirty="0"/>
              <a:t>Within this collection, there are objects, akin to dictionary entries in Python. These objects in the XML example are denoted by the "router" tag.</a:t>
            </a:r>
          </a:p>
          <a:p>
            <a:pPr algn="just"/>
            <a:endParaRPr lang="en-US" sz="1400" dirty="0"/>
          </a:p>
          <a:p>
            <a:pPr algn="just"/>
            <a:r>
              <a:rPr lang="en-US" sz="1800" dirty="0"/>
              <a:t>Each object, or "router" entry, contains multiple key-value pairs. For instance, the "hostname" and "</a:t>
            </a:r>
            <a:r>
              <a:rPr lang="en-US" sz="1800" dirty="0" err="1"/>
              <a:t>ip_address</a:t>
            </a:r>
            <a:r>
              <a:rPr lang="en-US" sz="1800" dirty="0"/>
              <a:t>" are such pairs.</a:t>
            </a:r>
          </a:p>
          <a:p>
            <a:pPr algn="just"/>
            <a:endParaRPr lang="en-US" sz="1400" dirty="0"/>
          </a:p>
          <a:p>
            <a:pPr algn="just"/>
            <a:r>
              <a:rPr lang="en-US" sz="1800" dirty="0"/>
              <a:t>For those familiar with Python, this XML can be conceptually translated to a data structure. Consider the following semantically-equivalent Python data structure:</a:t>
            </a:r>
          </a:p>
        </p:txBody>
      </p:sp>
    </p:spTree>
    <p:extLst>
      <p:ext uri="{BB962C8B-B14F-4D97-AF65-F5344CB8AC3E}">
        <p14:creationId xmlns:p14="http://schemas.microsoft.com/office/powerpoint/2010/main" val="2595474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Interpreting XML</a:t>
            </a:r>
          </a:p>
        </p:txBody>
      </p:sp>
      <p:sp>
        <p:nvSpPr>
          <p:cNvPr id="6" name="TextBox 5">
            <a:extLst>
              <a:ext uri="{FF2B5EF4-FFF2-40B4-BE49-F238E27FC236}">
                <a16:creationId xmlns:a16="http://schemas.microsoft.com/office/drawing/2014/main" id="{07D118F2-2339-0F93-8C0E-686DA61343F6}"/>
              </a:ext>
            </a:extLst>
          </p:cNvPr>
          <p:cNvSpPr txBox="1"/>
          <p:nvPr/>
        </p:nvSpPr>
        <p:spPr>
          <a:xfrm>
            <a:off x="1389413" y="1594536"/>
            <a:ext cx="9413174" cy="2462213"/>
          </a:xfrm>
          <a:prstGeom prst="rect">
            <a:avLst/>
          </a:prstGeom>
          <a:solidFill>
            <a:schemeClr val="tx2">
              <a:lumMod val="10000"/>
            </a:schemeClr>
          </a:solidFill>
        </p:spPr>
        <p:txBody>
          <a:bodyPr wrap="square">
            <a:spAutoFit/>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xml</a:t>
            </a:r>
            <a:r>
              <a:rPr lang="en-US" b="0" dirty="0">
                <a:solidFill>
                  <a:srgbClr val="9CDCFE"/>
                </a:solidFill>
                <a:effectLst/>
                <a:latin typeface="Consolas" panose="020B0609020204030204" pitchFamily="49" charset="0"/>
              </a:rPr>
              <a:t> version</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"1.0"</a:t>
            </a:r>
            <a:r>
              <a:rPr lang="en-US" b="0" dirty="0">
                <a:solidFill>
                  <a:srgbClr val="9CDCFE"/>
                </a:solidFill>
                <a:effectLst/>
                <a:latin typeface="Consolas" panose="020B0609020204030204" pitchFamily="49" charset="0"/>
              </a:rPr>
              <a:t> encoding</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"UTF-8"</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DOCTYPE</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network</a:t>
            </a:r>
            <a:r>
              <a:rPr lang="en-US" b="0" dirty="0">
                <a:solidFill>
                  <a:srgbClr val="CCCCCC"/>
                </a:solidFill>
                <a:effectLst/>
                <a:latin typeface="Consolas" panose="020B0609020204030204" pitchFamily="49" charset="0"/>
              </a:rPr>
              <a:t> SYSTEM "example.dtd"</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network</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xmlns</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"http://www.example.com/example?param1=value1</a:t>
            </a:r>
            <a:r>
              <a:rPr lang="en-US" b="0" dirty="0">
                <a:solidFill>
                  <a:srgbClr val="569CD6"/>
                </a:solidFill>
                <a:effectLst/>
                <a:latin typeface="Consolas" panose="020B0609020204030204" pitchFamily="49" charset="0"/>
              </a:rPr>
              <a:t>&amp;amp;</a:t>
            </a:r>
            <a:r>
              <a:rPr lang="en-US" b="0" dirty="0">
                <a:solidFill>
                  <a:srgbClr val="CE9178"/>
                </a:solidFill>
                <a:effectLst/>
                <a:latin typeface="Consolas" panose="020B0609020204030204" pitchFamily="49" charset="0"/>
              </a:rPr>
              <a:t>param2=value2"</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&lt;!-- Definition of a network --&gt;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router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"R1"</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hostname</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Router1</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hostname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interface</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eth0</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interface</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ip_address</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192.168.1.1</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ip_address</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subnet_mask</a:t>
            </a:r>
            <a:r>
              <a:rPr lang="en-US" b="0" dirty="0">
                <a:solidFill>
                  <a:srgbClr val="808080"/>
                </a:solidFill>
                <a:effectLst/>
                <a:latin typeface="Consolas" panose="020B0609020204030204" pitchFamily="49" charset="0"/>
              </a:rPr>
              <a:t>&gt;</a:t>
            </a:r>
            <a:r>
              <a:rPr lang="en-US" b="0" dirty="0">
                <a:solidFill>
                  <a:srgbClr val="CCCCCC"/>
                </a:solidFill>
                <a:effectLst/>
                <a:latin typeface="Consolas" panose="020B0609020204030204" pitchFamily="49" charset="0"/>
              </a:rPr>
              <a:t>255.255.255.0</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subnet_mask</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router</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network</a:t>
            </a:r>
            <a:r>
              <a:rPr lang="en-US" b="0" dirty="0">
                <a:solidFill>
                  <a:srgbClr val="808080"/>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B149A2B-DBED-5CAE-82CD-5BDA2AEA4913}"/>
              </a:ext>
            </a:extLst>
          </p:cNvPr>
          <p:cNvSpPr txBox="1"/>
          <p:nvPr/>
        </p:nvSpPr>
        <p:spPr>
          <a:xfrm>
            <a:off x="1389413" y="4461550"/>
            <a:ext cx="9413174" cy="2031325"/>
          </a:xfrm>
          <a:prstGeom prst="rect">
            <a:avLst/>
          </a:prstGeom>
          <a:solidFill>
            <a:schemeClr val="tx2">
              <a:lumMod val="10000"/>
            </a:schemeClr>
          </a:solidFill>
        </p:spPr>
        <p:txBody>
          <a:bodyPr wrap="square">
            <a:spAutoFit/>
          </a:bodyPr>
          <a:lstStyle/>
          <a:p>
            <a:r>
              <a:rPr lang="en-US" b="0" dirty="0">
                <a:solidFill>
                  <a:srgbClr val="9CDCFE"/>
                </a:solidFill>
                <a:effectLst/>
                <a:latin typeface="Consolas" panose="020B0609020204030204" pitchFamily="49" charset="0"/>
              </a:rPr>
              <a:t>network</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'id'</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'R1'</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'hostname'</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'Router1'</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'interface'</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'eth0'</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ip_address</a:t>
            </a:r>
            <a:r>
              <a:rPr lang="en-US" b="0" dirty="0">
                <a:solidFill>
                  <a:srgbClr val="CE9178"/>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'192.168.1.1'</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subnet_mask</a:t>
            </a:r>
            <a:r>
              <a:rPr lang="en-US" b="0" dirty="0">
                <a:solidFill>
                  <a:srgbClr val="CE9178"/>
                </a:solidFill>
                <a:effectLst/>
                <a:latin typeface="Consolas" panose="020B0609020204030204" pitchFamily="49" charset="0"/>
              </a:rPr>
              <a:t>'</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'255.255.255.0'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1034354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JSON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a:xfrm>
            <a:off x="838200" y="1825625"/>
            <a:ext cx="10515600" cy="1879476"/>
          </a:xfrm>
        </p:spPr>
        <p:txBody>
          <a:bodyPr anchor="ctr">
            <a:noAutofit/>
          </a:bodyPr>
          <a:lstStyle/>
          <a:p>
            <a:pPr algn="just"/>
            <a:r>
              <a:rPr lang="en-US" sz="1800" dirty="0"/>
              <a:t>JSON stands for JavaScript Object Notation and is inspired by the object literal notation of JavaScript.</a:t>
            </a:r>
          </a:p>
          <a:p>
            <a:pPr algn="just"/>
            <a:endParaRPr lang="en-US" sz="1400" dirty="0"/>
          </a:p>
          <a:p>
            <a:pPr algn="just"/>
            <a:r>
              <a:rPr lang="en-US" sz="1800" dirty="0"/>
              <a:t>Commonly used for transmitting data in web applications.</a:t>
            </a:r>
          </a:p>
          <a:p>
            <a:pPr algn="just"/>
            <a:endParaRPr lang="en-US" sz="1600" dirty="0"/>
          </a:p>
          <a:p>
            <a:pPr algn="just"/>
            <a:r>
              <a:rPr lang="en-US" sz="1800" dirty="0"/>
              <a:t>Filenames typically end with ".</a:t>
            </a:r>
            <a:r>
              <a:rPr lang="en-US" sz="1800" dirty="0" err="1"/>
              <a:t>json</a:t>
            </a:r>
            <a:r>
              <a:rPr lang="en-US" sz="1800" dirty="0"/>
              <a:t>".</a:t>
            </a:r>
          </a:p>
        </p:txBody>
      </p:sp>
      <p:sp>
        <p:nvSpPr>
          <p:cNvPr id="5" name="TextBox 4">
            <a:extLst>
              <a:ext uri="{FF2B5EF4-FFF2-40B4-BE49-F238E27FC236}">
                <a16:creationId xmlns:a16="http://schemas.microsoft.com/office/drawing/2014/main" id="{C75E0931-CA6C-1E76-CE7C-A6380DC8547A}"/>
              </a:ext>
            </a:extLst>
          </p:cNvPr>
          <p:cNvSpPr txBox="1"/>
          <p:nvPr/>
        </p:nvSpPr>
        <p:spPr>
          <a:xfrm>
            <a:off x="1425039" y="3908377"/>
            <a:ext cx="9413174" cy="2677656"/>
          </a:xfrm>
          <a:prstGeom prst="rect">
            <a:avLst/>
          </a:prstGeom>
          <a:solidFill>
            <a:schemeClr val="tx2">
              <a:lumMod val="10000"/>
            </a:schemeClr>
          </a:solidFill>
        </p:spPr>
        <p:txBody>
          <a:bodyPr wrap="square">
            <a:spAutoFit/>
          </a:bodyPr>
          <a:lstStyle/>
          <a:p>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"network"</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xmlns</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"http://www.example.com/example?param1=value1&amp;param2=value2"</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"router"</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"R1"</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"hostname"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"Router1"</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"interface"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"eth0"</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ip_address</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"192.168.1.1"</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t>
            </a:r>
            <a:r>
              <a:rPr lang="en-US" b="0" dirty="0" err="1">
                <a:solidFill>
                  <a:srgbClr val="9CDCFE"/>
                </a:solidFill>
                <a:effectLst/>
                <a:latin typeface="Consolas" panose="020B0609020204030204" pitchFamily="49" charset="0"/>
              </a:rPr>
              <a:t>subnet_mask</a:t>
            </a:r>
            <a:r>
              <a:rPr lang="en-US" b="0" dirty="0">
                <a:solidFill>
                  <a:srgbClr val="9CDCFE"/>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"255.255.255.0"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594537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JSON</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Basic Data Types: </a:t>
            </a:r>
            <a:r>
              <a:rPr lang="en-US" sz="1800" dirty="0"/>
              <a:t>include numbers, strings, Booleans and nulls.</a:t>
            </a:r>
          </a:p>
          <a:p>
            <a:pPr algn="just"/>
            <a:endParaRPr lang="en-US" sz="1400" dirty="0"/>
          </a:p>
          <a:p>
            <a:pPr algn="just"/>
            <a:r>
              <a:rPr lang="en-US" sz="1800" b="1" dirty="0"/>
              <a:t>Objects</a:t>
            </a:r>
            <a:r>
              <a:rPr lang="en-US" sz="1800" dirty="0"/>
              <a:t>: In JSON, individual objects comprise key/value pairs, surrounded by braces.</a:t>
            </a:r>
          </a:p>
          <a:p>
            <a:pPr lvl="1" algn="just"/>
            <a:r>
              <a:rPr lang="en-US" sz="1600" dirty="0"/>
              <a:t>Example: {"key": "value"}</a:t>
            </a:r>
          </a:p>
          <a:p>
            <a:pPr lvl="1" algn="just"/>
            <a:endParaRPr lang="en-US" sz="1400" dirty="0"/>
          </a:p>
          <a:p>
            <a:pPr algn="just"/>
            <a:r>
              <a:rPr lang="en-US" sz="1800" b="1" dirty="0"/>
              <a:t>Maps and Lists: </a:t>
            </a:r>
            <a:r>
              <a:rPr lang="en-US" sz="1800" dirty="0"/>
              <a:t>Each key/value pair in a JSON object doesn't require individual brackets, but the entire set of pairs does. JSON compound objects can be deeply nested, exhibiting complex structures.</a:t>
            </a:r>
          </a:p>
          <a:p>
            <a:pPr lvl="1" algn="just"/>
            <a:r>
              <a:rPr lang="en-US" sz="1600" dirty="0"/>
              <a:t>Example: {"users": [{"name": "Alice"}, {"name": "Bob"}]}</a:t>
            </a:r>
          </a:p>
          <a:p>
            <a:pPr lvl="1" algn="just"/>
            <a:endParaRPr lang="en-US" sz="1400" dirty="0"/>
          </a:p>
          <a:p>
            <a:pPr algn="just"/>
            <a:r>
              <a:rPr lang="en-US" sz="1800" b="1" dirty="0"/>
              <a:t>No Comments</a:t>
            </a:r>
            <a:r>
              <a:rPr lang="en-US" sz="1800" dirty="0"/>
              <a:t>: Unlike XML and YAML, JSON doesn't support standard methods for including unparsed comments in the code.</a:t>
            </a:r>
          </a:p>
          <a:p>
            <a:pPr algn="just"/>
            <a:endParaRPr lang="en-US" sz="1400" dirty="0"/>
          </a:p>
          <a:p>
            <a:pPr algn="just"/>
            <a:r>
              <a:rPr lang="en-US" sz="1800" b="1" dirty="0"/>
              <a:t>Whitespace:</a:t>
            </a:r>
            <a:r>
              <a:rPr lang="en-US" sz="1800" dirty="0"/>
              <a:t> Whitespace in JSON is not significant. Files can be indented using tabs or spaces, or not at all, depending on preference.</a:t>
            </a:r>
          </a:p>
        </p:txBody>
      </p:sp>
    </p:spTree>
    <p:extLst>
      <p:ext uri="{BB962C8B-B14F-4D97-AF65-F5344CB8AC3E}">
        <p14:creationId xmlns:p14="http://schemas.microsoft.com/office/powerpoint/2010/main" val="1918779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YAML</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a:xfrm>
            <a:off x="838200" y="1825625"/>
            <a:ext cx="10515600" cy="2081357"/>
          </a:xfrm>
        </p:spPr>
        <p:txBody>
          <a:bodyPr anchor="ctr">
            <a:noAutofit/>
          </a:bodyPr>
          <a:lstStyle/>
          <a:p>
            <a:pPr algn="just"/>
            <a:r>
              <a:rPr lang="en-US" sz="1800" dirty="0"/>
              <a:t>YAML stands for "YAML </a:t>
            </a:r>
            <a:r>
              <a:rPr lang="en-US" sz="1800" dirty="0" err="1"/>
              <a:t>Ain't</a:t>
            </a:r>
            <a:r>
              <a:rPr lang="en-US" sz="1800" dirty="0"/>
              <a:t> Markup Language." It is designed for human readability and is a superset of JSON.</a:t>
            </a:r>
          </a:p>
          <a:p>
            <a:pPr algn="just"/>
            <a:endParaRPr lang="en-US" sz="1400" dirty="0"/>
          </a:p>
          <a:p>
            <a:pPr algn="just"/>
            <a:r>
              <a:rPr lang="en-US" sz="1800" dirty="0"/>
              <a:t>Given its nature as a superset, YAML parsers can typically parse JSON documents, but the reverse is not always true.</a:t>
            </a:r>
          </a:p>
          <a:p>
            <a:pPr algn="just"/>
            <a:endParaRPr lang="en-US" sz="1400" dirty="0"/>
          </a:p>
          <a:p>
            <a:pPr algn="just"/>
            <a:r>
              <a:rPr lang="en-US" sz="1800" dirty="0"/>
              <a:t>This makes YAML more versatile than JSON in some scenarios, including the ability to directly embed JSON within YAML files. YAML files typically have the file extension ".</a:t>
            </a:r>
            <a:r>
              <a:rPr lang="en-US" sz="1800" dirty="0" err="1"/>
              <a:t>yaml</a:t>
            </a:r>
            <a:r>
              <a:rPr lang="en-US" sz="1800" dirty="0"/>
              <a:t>" or ".</a:t>
            </a:r>
            <a:r>
              <a:rPr lang="en-US" sz="1800" dirty="0" err="1"/>
              <a:t>yml</a:t>
            </a:r>
            <a:r>
              <a:rPr lang="en-US" sz="1800" dirty="0"/>
              <a:t>".</a:t>
            </a:r>
          </a:p>
        </p:txBody>
      </p:sp>
      <p:sp>
        <p:nvSpPr>
          <p:cNvPr id="5" name="TextBox 4">
            <a:extLst>
              <a:ext uri="{FF2B5EF4-FFF2-40B4-BE49-F238E27FC236}">
                <a16:creationId xmlns:a16="http://schemas.microsoft.com/office/drawing/2014/main" id="{D7112B27-4E00-0D51-4EB4-525FE410A689}"/>
              </a:ext>
            </a:extLst>
          </p:cNvPr>
          <p:cNvSpPr txBox="1"/>
          <p:nvPr/>
        </p:nvSpPr>
        <p:spPr>
          <a:xfrm>
            <a:off x="1425039" y="4480925"/>
            <a:ext cx="9413174" cy="1815882"/>
          </a:xfrm>
          <a:prstGeom prst="rect">
            <a:avLst/>
          </a:prstGeom>
          <a:solidFill>
            <a:schemeClr val="tx2">
              <a:lumMod val="10000"/>
            </a:schemeClr>
          </a:solidFill>
        </p:spPr>
        <p:txBody>
          <a:bodyPr wrap="square">
            <a:spAutoFit/>
          </a:bodyPr>
          <a:lstStyle/>
          <a:p>
            <a:r>
              <a:rPr lang="en-US" b="0" dirty="0">
                <a:solidFill>
                  <a:srgbClr val="569CD6"/>
                </a:solidFill>
                <a:effectLst/>
                <a:latin typeface="Consolas" panose="020B0609020204030204" pitchFamily="49" charset="0"/>
              </a:rPr>
              <a:t>network</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xmlns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"http://www.example.com/example?param1=value1&amp;param2=value2"</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router</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id</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hostname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Router1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interface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eth0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ip_address</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192.168.1.1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subnet_mask</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255.255.255.0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2760781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YAML</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b="1" dirty="0"/>
              <a:t>File Structure: </a:t>
            </a:r>
            <a:r>
              <a:rPr lang="en-US" sz="1800" dirty="0"/>
              <a:t>YAML files conventionally open with three dashes (---) alone on a line and can optionally end with three dots (...).</a:t>
            </a:r>
          </a:p>
          <a:p>
            <a:pPr algn="just"/>
            <a:endParaRPr lang="en-US" sz="1400" dirty="0"/>
          </a:p>
          <a:p>
            <a:pPr algn="just"/>
            <a:r>
              <a:rPr lang="en-US" sz="1800" b="1" dirty="0"/>
              <a:t>Basic Data Types: </a:t>
            </a:r>
            <a:r>
              <a:rPr lang="en-US" sz="1800" dirty="0"/>
              <a:t>Basic data types in YAML include numbers, strings, Booleans, and nulls.</a:t>
            </a:r>
          </a:p>
          <a:p>
            <a:pPr algn="just"/>
            <a:endParaRPr lang="en-US" sz="1400" dirty="0"/>
          </a:p>
          <a:p>
            <a:pPr algn="just"/>
            <a:r>
              <a:rPr lang="en-US" sz="1800" b="1" dirty="0"/>
              <a:t>Basic Objects: </a:t>
            </a:r>
            <a:r>
              <a:rPr lang="en-US" sz="1800" dirty="0"/>
              <a:t>Called map, consisting of key-value pairs, where keys are associated with specific data types.</a:t>
            </a:r>
          </a:p>
          <a:p>
            <a:pPr algn="just"/>
            <a:endParaRPr lang="en-US" sz="1400" dirty="0"/>
          </a:p>
          <a:p>
            <a:pPr algn="just"/>
            <a:r>
              <a:rPr lang="en-US" sz="1800" b="1" dirty="0"/>
              <a:t>Indentation:</a:t>
            </a:r>
            <a:r>
              <a:rPr lang="en-US" sz="1800" dirty="0"/>
              <a:t> YAML indicates its hierarchy using indentation, which is crucial for denoting structure.</a:t>
            </a:r>
          </a:p>
          <a:p>
            <a:pPr algn="just"/>
            <a:endParaRPr lang="en-US" sz="1400" dirty="0"/>
          </a:p>
          <a:p>
            <a:pPr algn="just"/>
            <a:r>
              <a:rPr lang="en-US" sz="1800" b="1" dirty="0"/>
              <a:t>Maps and Lists:</a:t>
            </a:r>
            <a:r>
              <a:rPr lang="en-US" sz="1800" dirty="0"/>
              <a:t> YAML can represent more complex data types like maps and ordered lists.</a:t>
            </a:r>
          </a:p>
        </p:txBody>
      </p:sp>
    </p:spTree>
    <p:extLst>
      <p:ext uri="{BB962C8B-B14F-4D97-AF65-F5344CB8AC3E}">
        <p14:creationId xmlns:p14="http://schemas.microsoft.com/office/powerpoint/2010/main" val="3492290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lstStyle/>
          <a:p>
            <a:r>
              <a:rPr lang="en-US" sz="4000" dirty="0"/>
              <a:t>Design</a:t>
            </a:r>
            <a:r>
              <a:rPr lang="en-US" dirty="0"/>
              <a:t> and Implementation Phases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rmAutofit/>
          </a:bodyPr>
          <a:lstStyle/>
          <a:p>
            <a:pPr marL="114300" indent="0">
              <a:buNone/>
            </a:pPr>
            <a:r>
              <a:rPr lang="en-US" sz="1800" b="1" dirty="0"/>
              <a:t>Design Phase</a:t>
            </a:r>
          </a:p>
          <a:p>
            <a:pPr marL="114300" indent="0">
              <a:buNone/>
            </a:pPr>
            <a:endParaRPr lang="en-US" sz="1800" b="1" dirty="0"/>
          </a:p>
          <a:p>
            <a:r>
              <a:rPr lang="en-US" sz="1800" dirty="0"/>
              <a:t>In the Design phase, software architects and developers devise the software structure using the guidelines stipulated in the SRS document.</a:t>
            </a:r>
          </a:p>
          <a:p>
            <a:endParaRPr lang="en-US" sz="1800" dirty="0"/>
          </a:p>
          <a:p>
            <a:r>
              <a:rPr lang="en-US" sz="1800" dirty="0"/>
              <a:t>As this phase concludes, the team compiles two critical documents to illustrate the design details: the High-Level Design (HLD) and the Low-Level Design (LLD) documents.</a:t>
            </a:r>
          </a:p>
        </p:txBody>
      </p:sp>
      <p:sp>
        <p:nvSpPr>
          <p:cNvPr id="4" name="Text Placeholder 3">
            <a:extLst>
              <a:ext uri="{FF2B5EF4-FFF2-40B4-BE49-F238E27FC236}">
                <a16:creationId xmlns:a16="http://schemas.microsoft.com/office/drawing/2014/main" id="{0D6C8E0B-C47E-EF3B-72AD-5F338DD9E22D}"/>
              </a:ext>
            </a:extLst>
          </p:cNvPr>
          <p:cNvSpPr>
            <a:spLocks noGrp="1"/>
          </p:cNvSpPr>
          <p:nvPr>
            <p:ph type="body" idx="2"/>
          </p:nvPr>
        </p:nvSpPr>
        <p:spPr/>
        <p:txBody>
          <a:bodyPr anchor="ctr">
            <a:normAutofit/>
          </a:bodyPr>
          <a:lstStyle/>
          <a:p>
            <a:pPr marL="114300" indent="0">
              <a:buNone/>
            </a:pPr>
            <a:r>
              <a:rPr lang="en-US" sz="1800" b="1" dirty="0"/>
              <a:t>Implementation Phase</a:t>
            </a:r>
          </a:p>
          <a:p>
            <a:endParaRPr lang="en-US" sz="1800" dirty="0"/>
          </a:p>
          <a:p>
            <a:r>
              <a:rPr lang="en-US" sz="1800" dirty="0"/>
              <a:t>The implementation phase, also known as the coding or development phase, involves the construction of individual components and modules, making it the longest stage in the life cycle.</a:t>
            </a:r>
          </a:p>
          <a:p>
            <a:endParaRPr lang="en-US" sz="1800" dirty="0"/>
          </a:p>
          <a:p>
            <a:r>
              <a:rPr lang="en-US" sz="1800" dirty="0"/>
              <a:t>As this phase concludes, a functional code, which encapsulates all of the customer’s requirements, is prepared and ready for testing.</a:t>
            </a:r>
          </a:p>
        </p:txBody>
      </p:sp>
    </p:spTree>
    <p:extLst>
      <p:ext uri="{BB962C8B-B14F-4D97-AF65-F5344CB8AC3E}">
        <p14:creationId xmlns:p14="http://schemas.microsoft.com/office/powerpoint/2010/main" val="21720928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YAML</a:t>
            </a:r>
          </a:p>
        </p:txBody>
      </p:sp>
      <p:sp>
        <p:nvSpPr>
          <p:cNvPr id="7" name="Espaço Reservado para Texto 2">
            <a:extLst>
              <a:ext uri="{FF2B5EF4-FFF2-40B4-BE49-F238E27FC236}">
                <a16:creationId xmlns:a16="http://schemas.microsoft.com/office/drawing/2014/main" id="{53ED1F9D-5EE0-62D7-3678-BBE363184ECD}"/>
              </a:ext>
            </a:extLst>
          </p:cNvPr>
          <p:cNvSpPr txBox="1">
            <a:spLocks/>
          </p:cNvSpPr>
          <p:nvPr/>
        </p:nvSpPr>
        <p:spPr>
          <a:xfrm>
            <a:off x="838200" y="1436915"/>
            <a:ext cx="10515600" cy="214943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Poppins"/>
                <a:ea typeface="Poppins"/>
                <a:cs typeface="Poppins"/>
                <a:sym typeface="Poppi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Poppins"/>
                <a:ea typeface="Poppins"/>
                <a:cs typeface="Poppins"/>
                <a:sym typeface="Poppins"/>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Poppins"/>
                <a:ea typeface="Poppins"/>
                <a:cs typeface="Poppins"/>
                <a:sym typeface="Poppi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oppins"/>
                <a:ea typeface="Poppins"/>
                <a:cs typeface="Poppins"/>
                <a:sym typeface="Poppins"/>
              </a:defRPr>
            </a:lvl9pPr>
          </a:lstStyle>
          <a:p>
            <a:pPr algn="just"/>
            <a:r>
              <a:rPr lang="en-US" sz="1800" dirty="0"/>
              <a:t>Lists:</a:t>
            </a:r>
          </a:p>
          <a:p>
            <a:pPr lvl="1" algn="just"/>
            <a:r>
              <a:rPr lang="en-US" sz="1600" dirty="0"/>
              <a:t>Lists are sequences of items.</a:t>
            </a:r>
          </a:p>
          <a:p>
            <a:pPr lvl="1" algn="just"/>
            <a:r>
              <a:rPr lang="en-US" sz="1600" dirty="0"/>
              <a:t>Lists in YAML are indeed sequences of items and are represented by a series of lines.</a:t>
            </a:r>
          </a:p>
          <a:p>
            <a:pPr lvl="1" algn="just"/>
            <a:r>
              <a:rPr lang="en-US" sz="1600" dirty="0"/>
              <a:t>Each line starting with a dash followed by a space, and then the item.</a:t>
            </a:r>
          </a:p>
          <a:p>
            <a:pPr lvl="1" algn="just"/>
            <a:r>
              <a:rPr lang="en-US" sz="1600" dirty="0"/>
              <a:t>Lists in YAML can be represented without indentation, but it is a recommended practice to enhance readability.</a:t>
            </a:r>
            <a:endParaRPr lang="en-US" sz="1400" dirty="0"/>
          </a:p>
        </p:txBody>
      </p:sp>
      <p:sp>
        <p:nvSpPr>
          <p:cNvPr id="10" name="TextBox 9">
            <a:extLst>
              <a:ext uri="{FF2B5EF4-FFF2-40B4-BE49-F238E27FC236}">
                <a16:creationId xmlns:a16="http://schemas.microsoft.com/office/drawing/2014/main" id="{9E33EF27-4F45-525C-DF74-8034ECD66172}"/>
              </a:ext>
            </a:extLst>
          </p:cNvPr>
          <p:cNvSpPr txBox="1"/>
          <p:nvPr/>
        </p:nvSpPr>
        <p:spPr>
          <a:xfrm>
            <a:off x="1425039" y="3709023"/>
            <a:ext cx="9413174" cy="2677656"/>
          </a:xfrm>
          <a:prstGeom prst="rect">
            <a:avLst/>
          </a:prstGeom>
          <a:solidFill>
            <a:schemeClr val="tx2">
              <a:lumMod val="10000"/>
            </a:schemeClr>
          </a:solidFill>
        </p:spPr>
        <p:txBody>
          <a:bodyPr wrap="square">
            <a:spAutoFit/>
          </a:bodyPr>
          <a:lstStyle/>
          <a:p>
            <a:r>
              <a:rPr lang="en-US" b="0" dirty="0">
                <a:solidFill>
                  <a:srgbClr val="569CD6"/>
                </a:solidFill>
                <a:effectLst/>
                <a:latin typeface="Consolas" panose="020B0609020204030204" pitchFamily="49" charset="0"/>
              </a:rPr>
              <a:t>network</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xmlns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"http://www.example.com/example?param1=value1&amp;param2=value2"</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router</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id</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hostname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Router1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interfaces</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 </a:t>
            </a:r>
            <a:r>
              <a:rPr lang="en-US" b="0" dirty="0">
                <a:solidFill>
                  <a:srgbClr val="569CD6"/>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eth0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ip_address</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192.168.1.1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subnet_mask</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255.255.255.0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 </a:t>
            </a:r>
            <a:r>
              <a:rPr lang="en-US" b="0" dirty="0">
                <a:solidFill>
                  <a:srgbClr val="569CD6"/>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eth1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ip_address</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192.168.1.2</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subnet_mask</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255.255.255.0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2457379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YAML – Flow Syntax</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a:xfrm>
            <a:off x="838200" y="1555669"/>
            <a:ext cx="10515600" cy="1757548"/>
          </a:xfrm>
        </p:spPr>
        <p:txBody>
          <a:bodyPr anchor="ctr">
            <a:noAutofit/>
          </a:bodyPr>
          <a:lstStyle/>
          <a:p>
            <a:pPr algn="just"/>
            <a:r>
              <a:rPr lang="en-US" sz="1800" dirty="0"/>
              <a:t>YAML also supports a condensed form that looks more like JSON or Python dictionaries or lists. This is called "flow syntax".</a:t>
            </a:r>
          </a:p>
          <a:p>
            <a:pPr algn="just"/>
            <a:endParaRPr lang="en-US" sz="1800" dirty="0"/>
          </a:p>
          <a:p>
            <a:pPr algn="just"/>
            <a:r>
              <a:rPr lang="en-US" sz="1800" b="1" dirty="0"/>
              <a:t>Flow Syntax</a:t>
            </a:r>
          </a:p>
          <a:p>
            <a:pPr lvl="1" algn="just"/>
            <a:r>
              <a:rPr lang="en-US" sz="1600" dirty="0"/>
              <a:t>In "flow syntax", we use {} to represent maps and [] to represent lists.</a:t>
            </a:r>
          </a:p>
        </p:txBody>
      </p:sp>
      <p:sp>
        <p:nvSpPr>
          <p:cNvPr id="5" name="TextBox 4">
            <a:extLst>
              <a:ext uri="{FF2B5EF4-FFF2-40B4-BE49-F238E27FC236}">
                <a16:creationId xmlns:a16="http://schemas.microsoft.com/office/drawing/2014/main" id="{C3BB5C94-6784-0479-1270-4BC267FB228B}"/>
              </a:ext>
            </a:extLst>
          </p:cNvPr>
          <p:cNvSpPr txBox="1"/>
          <p:nvPr/>
        </p:nvSpPr>
        <p:spPr>
          <a:xfrm>
            <a:off x="1389413" y="3732773"/>
            <a:ext cx="9413174" cy="2462213"/>
          </a:xfrm>
          <a:prstGeom prst="rect">
            <a:avLst/>
          </a:prstGeom>
          <a:solidFill>
            <a:schemeClr val="tx2">
              <a:lumMod val="10000"/>
            </a:schemeClr>
          </a:solidFill>
        </p:spPr>
        <p:txBody>
          <a:bodyPr wrap="square">
            <a:spAutoFit/>
          </a:bodyPr>
          <a:lstStyle/>
          <a:p>
            <a:r>
              <a:rPr lang="en-US" b="0" dirty="0">
                <a:solidFill>
                  <a:srgbClr val="569CD6"/>
                </a:solidFill>
                <a:effectLst/>
                <a:latin typeface="Consolas" panose="020B0609020204030204" pitchFamily="49" charset="0"/>
              </a:rPr>
              <a:t>network</a:t>
            </a:r>
            <a:r>
              <a:rPr lang="en-US" b="0" dirty="0">
                <a:solidFill>
                  <a:srgbClr val="CCCCCC"/>
                </a:solidFill>
                <a:effectLst/>
                <a:latin typeface="Consolas" panose="020B0609020204030204" pitchFamily="49" charset="0"/>
              </a:rPr>
              <a:t>: </a:t>
            </a:r>
            <a:r>
              <a:rPr lang="pt-BR"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err="1">
                <a:solidFill>
                  <a:srgbClr val="569CD6"/>
                </a:solidFill>
                <a:effectLst/>
                <a:latin typeface="Consolas" panose="020B0609020204030204" pitchFamily="49" charset="0"/>
              </a:rPr>
              <a:t>xmlns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"http://www.example.com/example?param1=value1&amp;param2=value2"</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router</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id</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hostname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Router1</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interfaces</a:t>
            </a:r>
            <a:r>
              <a:rPr lang="en-US" b="0" dirty="0">
                <a:solidFill>
                  <a:srgbClr val="CCCCCC"/>
                </a:solidFill>
                <a:effectLst/>
                <a:latin typeface="Consolas" panose="020B0609020204030204" pitchFamily="49" charset="0"/>
              </a:rPr>
              <a:t>: [</a:t>
            </a:r>
          </a:p>
          <a:p>
            <a:r>
              <a:rPr lang="en-US" dirty="0">
                <a:solidFill>
                  <a:srgbClr val="CCCCCC"/>
                </a:solidFill>
                <a:latin typeface="Consolas" panose="020B0609020204030204" pitchFamily="49" charset="0"/>
              </a:rPr>
              <a:t>      { </a:t>
            </a:r>
            <a:r>
              <a:rPr lang="en-US" b="0" dirty="0">
                <a:solidFill>
                  <a:srgbClr val="569CD6"/>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eth0</a:t>
            </a:r>
            <a:r>
              <a:rPr lang="en-US" dirty="0">
                <a:solidFill>
                  <a:srgbClr val="CCCCCC"/>
                </a:solidFill>
                <a:latin typeface="Consolas" panose="020B0609020204030204" pitchFamily="49" charset="0"/>
              </a:rPr>
              <a:t>,</a:t>
            </a:r>
            <a:r>
              <a:rPr lang="en-US" b="0" dirty="0">
                <a:solidFill>
                  <a:srgbClr val="CE9178"/>
                </a:solidFill>
                <a:effectLst/>
                <a:latin typeface="Consolas" panose="020B0609020204030204" pitchFamily="49" charset="0"/>
              </a:rPr>
              <a:t> </a:t>
            </a:r>
            <a:r>
              <a:rPr lang="en-US" b="0" dirty="0" err="1">
                <a:solidFill>
                  <a:srgbClr val="569CD6"/>
                </a:solidFill>
                <a:effectLst/>
                <a:latin typeface="Consolas" panose="020B0609020204030204" pitchFamily="49" charset="0"/>
              </a:rPr>
              <a:t>ip_address</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192.168.1.1</a:t>
            </a:r>
            <a:r>
              <a:rPr lang="en-US" dirty="0">
                <a:solidFill>
                  <a:srgbClr val="CCCCCC"/>
                </a:solidFill>
                <a:latin typeface="Consolas" panose="020B0609020204030204" pitchFamily="49" charset="0"/>
              </a:rPr>
              <a:t>, </a:t>
            </a:r>
            <a:r>
              <a:rPr lang="en-US" b="0" dirty="0" err="1">
                <a:solidFill>
                  <a:srgbClr val="569CD6"/>
                </a:solidFill>
                <a:effectLst/>
                <a:latin typeface="Consolas" panose="020B0609020204030204" pitchFamily="49" charset="0"/>
              </a:rPr>
              <a:t>subnet_mask</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255.255.255.0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 </a:t>
            </a:r>
            <a:r>
              <a:rPr lang="en-US" b="0" dirty="0">
                <a:solidFill>
                  <a:srgbClr val="569CD6"/>
                </a:solidFill>
                <a:effectLst/>
                <a:latin typeface="Consolas" panose="020B0609020204030204" pitchFamily="49" charset="0"/>
              </a:rPr>
              <a:t>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eth1</a:t>
            </a:r>
            <a:r>
              <a:rPr lang="en-US" dirty="0">
                <a:solidFill>
                  <a:srgbClr val="CCCCCC"/>
                </a:solidFill>
                <a:latin typeface="Consolas" panose="020B0609020204030204" pitchFamily="49" charset="0"/>
              </a:rPr>
              <a:t>, </a:t>
            </a:r>
            <a:r>
              <a:rPr lang="en-US" b="0" dirty="0" err="1">
                <a:solidFill>
                  <a:srgbClr val="569CD6"/>
                </a:solidFill>
                <a:effectLst/>
                <a:latin typeface="Consolas" panose="020B0609020204030204" pitchFamily="49" charset="0"/>
              </a:rPr>
              <a:t>ip_address</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192.168.1.2</a:t>
            </a:r>
            <a:r>
              <a:rPr lang="en-US" dirty="0">
                <a:solidFill>
                  <a:srgbClr val="CCCCCC"/>
                </a:solidFill>
                <a:latin typeface="Consolas" panose="020B0609020204030204" pitchFamily="49" charset="0"/>
              </a:rPr>
              <a:t>, </a:t>
            </a:r>
            <a:r>
              <a:rPr lang="en-US" b="0" dirty="0" err="1">
                <a:solidFill>
                  <a:srgbClr val="569CD6"/>
                </a:solidFill>
                <a:effectLst/>
                <a:latin typeface="Consolas" panose="020B0609020204030204" pitchFamily="49" charset="0"/>
              </a:rPr>
              <a:t>subnet_mask</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255.255.255.0 </a:t>
            </a:r>
            <a:r>
              <a:rPr lang="en-US" b="0" dirty="0">
                <a:solidFill>
                  <a:srgbClr val="CCCCCC"/>
                </a:solidFill>
                <a:effectLst/>
                <a:latin typeface="Consolas" panose="020B0609020204030204" pitchFamily="49" charset="0"/>
              </a:rPr>
              <a:t>},</a:t>
            </a:r>
            <a:br>
              <a:rPr lang="en-US" b="0" dirty="0">
                <a:solidFill>
                  <a:srgbClr val="B5CEA8"/>
                </a:solidFill>
                <a:effectLst/>
                <a:latin typeface="Consolas" panose="020B0609020204030204" pitchFamily="49" charset="0"/>
              </a:rPr>
            </a:b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5953955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YAML – Long String</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a:xfrm>
            <a:off x="838200" y="1825624"/>
            <a:ext cx="10515600" cy="1603375"/>
          </a:xfrm>
        </p:spPr>
        <p:txBody>
          <a:bodyPr anchor="ctr">
            <a:noAutofit/>
          </a:bodyPr>
          <a:lstStyle/>
          <a:p>
            <a:pPr algn="just"/>
            <a:r>
              <a:rPr lang="en-US" sz="1800" dirty="0"/>
              <a:t>In YAML, strings can span multiple lines to represent long text or content.</a:t>
            </a:r>
          </a:p>
          <a:p>
            <a:pPr algn="just"/>
            <a:endParaRPr lang="en-US" sz="1400" dirty="0"/>
          </a:p>
          <a:p>
            <a:pPr algn="just"/>
            <a:r>
              <a:rPr lang="en-US" sz="1800" dirty="0"/>
              <a:t>Folded Style (&gt;): Useful for multi-line strings where line breaks should be replaced with spaces. </a:t>
            </a:r>
          </a:p>
          <a:p>
            <a:pPr algn="just"/>
            <a:endParaRPr lang="en-US" sz="1600" dirty="0"/>
          </a:p>
          <a:p>
            <a:pPr algn="just"/>
            <a:r>
              <a:rPr lang="en-US" sz="1800" dirty="0"/>
              <a:t>Literal Block (|): Preserves newlines and all other formatting directly.</a:t>
            </a:r>
          </a:p>
        </p:txBody>
      </p:sp>
      <p:sp>
        <p:nvSpPr>
          <p:cNvPr id="7" name="TextBox 6">
            <a:extLst>
              <a:ext uri="{FF2B5EF4-FFF2-40B4-BE49-F238E27FC236}">
                <a16:creationId xmlns:a16="http://schemas.microsoft.com/office/drawing/2014/main" id="{8DAAEEB9-6BFB-411C-C1D3-BEECEC83F8C9}"/>
              </a:ext>
            </a:extLst>
          </p:cNvPr>
          <p:cNvSpPr txBox="1"/>
          <p:nvPr/>
        </p:nvSpPr>
        <p:spPr>
          <a:xfrm>
            <a:off x="1389413" y="3934662"/>
            <a:ext cx="9413174" cy="2462213"/>
          </a:xfrm>
          <a:prstGeom prst="rect">
            <a:avLst/>
          </a:prstGeom>
          <a:solidFill>
            <a:schemeClr val="tx2">
              <a:lumMod val="10000"/>
            </a:schemeClr>
          </a:solidFill>
        </p:spPr>
        <p:txBody>
          <a:bodyPr wrap="square">
            <a:spAutoFit/>
          </a:bodyPr>
          <a:lstStyle/>
          <a:p>
            <a:r>
              <a:rPr lang="en-US" b="0" dirty="0">
                <a:solidFill>
                  <a:srgbClr val="569CD6"/>
                </a:solidFill>
                <a:effectLst/>
                <a:latin typeface="Consolas" panose="020B0609020204030204" pitchFamily="49" charset="0"/>
              </a:rPr>
              <a:t>description</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&gt;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This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folded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string in YAML</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continues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over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multiple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lines</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but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will</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interpreted as a single</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line with</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spaces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when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parsed</a:t>
            </a:r>
            <a:r>
              <a:rPr lang="en-US" b="0" dirty="0">
                <a:solidFill>
                  <a:srgbClr val="CCCCCC"/>
                </a:solidFill>
                <a:effectLst/>
                <a:latin typeface="Consolas" panose="020B0609020204030204" pitchFamily="49" charset="0"/>
              </a:rPr>
              <a:t>.</a:t>
            </a:r>
          </a:p>
          <a:p>
            <a:r>
              <a:rPr lang="en-US" b="0" dirty="0" err="1">
                <a:solidFill>
                  <a:srgbClr val="569CD6"/>
                </a:solidFill>
                <a:effectLst/>
                <a:latin typeface="Consolas" panose="020B0609020204030204" pitchFamily="49" charset="0"/>
              </a:rPr>
              <a:t>nextKey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err="1">
                <a:solidFill>
                  <a:srgbClr val="569CD6"/>
                </a:solidFill>
                <a:effectLst/>
                <a:latin typeface="Consolas" panose="020B0609020204030204" pitchFamily="49" charset="0"/>
              </a:rPr>
              <a:t>anotherDescription</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This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literal</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block in YAML</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Newlines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will</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preserved</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here</a:t>
            </a:r>
            <a:r>
              <a:rPr lang="en-US" b="0" dirty="0">
                <a:solidFill>
                  <a:srgbClr val="CCCCCC"/>
                </a:solidFill>
                <a:effectLst/>
                <a:latin typeface="Consolas" panose="020B0609020204030204" pitchFamily="49" charset="0"/>
              </a:rPr>
              <a:t>.</a:t>
            </a:r>
          </a:p>
          <a:p>
            <a:r>
              <a:rPr lang="en-US" dirty="0" err="1">
                <a:solidFill>
                  <a:srgbClr val="569CD6"/>
                </a:solidFill>
                <a:latin typeface="Consolas" panose="020B0609020204030204" pitchFamily="49" charset="0"/>
              </a:rPr>
              <a:t>another</a:t>
            </a:r>
            <a:r>
              <a:rPr lang="en-US" b="0" dirty="0" err="1">
                <a:solidFill>
                  <a:srgbClr val="569CD6"/>
                </a:solidFill>
                <a:effectLst/>
                <a:latin typeface="Consolas" panose="020B0609020204030204" pitchFamily="49" charset="0"/>
              </a:rPr>
              <a:t>Key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Another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711538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YAML – Comments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a:xfrm>
            <a:off x="838200" y="1825625"/>
            <a:ext cx="10515600" cy="2972006"/>
          </a:xfrm>
        </p:spPr>
        <p:txBody>
          <a:bodyPr anchor="ctr">
            <a:noAutofit/>
          </a:bodyPr>
          <a:lstStyle/>
          <a:p>
            <a:pPr algn="just"/>
            <a:r>
              <a:rPr lang="en-US" sz="1800" dirty="0"/>
              <a:t>Comments can be inserted anywhere in a YAML document except within a string literal.</a:t>
            </a:r>
          </a:p>
          <a:p>
            <a:pPr algn="just"/>
            <a:endParaRPr lang="en-US" sz="1400" dirty="0"/>
          </a:p>
          <a:p>
            <a:pPr algn="just"/>
            <a:r>
              <a:rPr lang="en-US" sz="1800" dirty="0"/>
              <a:t>They are preceded by the # sign, often followed by a space for readability.</a:t>
            </a:r>
          </a:p>
          <a:p>
            <a:pPr algn="just"/>
            <a:endParaRPr lang="en-US" sz="1400" dirty="0"/>
          </a:p>
          <a:p>
            <a:pPr algn="just"/>
            <a:r>
              <a:rPr lang="en-US" sz="1800" dirty="0"/>
              <a:t>YAML possesses numerous advanced features. These are often utilized in the context of specific programming languages, like Python, or when converting between YAML and other formats such as JSON.</a:t>
            </a:r>
          </a:p>
          <a:p>
            <a:pPr algn="just"/>
            <a:endParaRPr lang="en-US" sz="1400" dirty="0"/>
          </a:p>
          <a:p>
            <a:pPr algn="just"/>
            <a:r>
              <a:rPr lang="en-US" sz="1800" dirty="0"/>
              <a:t>YAML 1.2, for instance, supports schemas and tags. These tools can be used to refine the interpretation of values.</a:t>
            </a:r>
          </a:p>
        </p:txBody>
      </p:sp>
      <p:sp>
        <p:nvSpPr>
          <p:cNvPr id="8" name="TextBox 7">
            <a:extLst>
              <a:ext uri="{FF2B5EF4-FFF2-40B4-BE49-F238E27FC236}">
                <a16:creationId xmlns:a16="http://schemas.microsoft.com/office/drawing/2014/main" id="{8CFE5299-33F4-E97A-E49B-5FD04A7DFB65}"/>
              </a:ext>
            </a:extLst>
          </p:cNvPr>
          <p:cNvSpPr txBox="1"/>
          <p:nvPr/>
        </p:nvSpPr>
        <p:spPr>
          <a:xfrm>
            <a:off x="1389413" y="5315570"/>
            <a:ext cx="9413174" cy="1169551"/>
          </a:xfrm>
          <a:prstGeom prst="rect">
            <a:avLst/>
          </a:prstGeom>
          <a:solidFill>
            <a:schemeClr val="tx2">
              <a:lumMod val="10000"/>
            </a:schemeClr>
          </a:solidFill>
        </p:spPr>
        <p:txBody>
          <a:bodyPr wrap="square">
            <a:spAutoFit/>
          </a:bodyPr>
          <a:lstStyle/>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This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comment in YAML</a:t>
            </a:r>
            <a:endParaRPr lang="en-US" b="0" dirty="0">
              <a:solidFill>
                <a:srgbClr val="CCCCCC"/>
              </a:solidFill>
              <a:effectLst/>
              <a:latin typeface="Consolas" panose="020B0609020204030204" pitchFamily="49" charset="0"/>
            </a:endParaRPr>
          </a:p>
          <a:p>
            <a:r>
              <a:rPr lang="en-US" dirty="0">
                <a:solidFill>
                  <a:srgbClr val="569CD6"/>
                </a:solidFill>
                <a:latin typeface="Consolas" panose="020B0609020204030204" pitchFamily="49" charset="0"/>
              </a:rPr>
              <a:t>key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value</a:t>
            </a:r>
            <a:r>
              <a:rPr lang="en-US" b="0" dirty="0">
                <a:solidFill>
                  <a:srgbClr val="CCCCCC"/>
                </a:solidFill>
                <a:effectLst/>
                <a:latin typeface="Consolas" panose="020B0609020204030204" pitchFamily="49" charset="0"/>
              </a:rPr>
              <a:t>  # </a:t>
            </a:r>
            <a:r>
              <a:rPr lang="en-US" b="0" dirty="0">
                <a:solidFill>
                  <a:srgbClr val="9CDCFE"/>
                </a:solidFill>
                <a:effectLst/>
                <a:latin typeface="Consolas" panose="020B0609020204030204" pitchFamily="49" charset="0"/>
              </a:rPr>
              <a:t>This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is</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an</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inline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comment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Interpret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the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following</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number as a string</a:t>
            </a:r>
            <a:endParaRPr lang="en-US" b="0" dirty="0">
              <a:solidFill>
                <a:srgbClr val="CCCCCC"/>
              </a:solidFill>
              <a:effectLst/>
              <a:latin typeface="Consolas" panose="020B0609020204030204" pitchFamily="49" charset="0"/>
            </a:endParaRPr>
          </a:p>
          <a:p>
            <a:r>
              <a:rPr lang="en-US" dirty="0" err="1">
                <a:solidFill>
                  <a:srgbClr val="569CD6"/>
                </a:solidFill>
                <a:latin typeface="Consolas" panose="020B0609020204030204" pitchFamily="49" charset="0"/>
              </a:rPr>
              <a:t>another</a:t>
            </a:r>
            <a:r>
              <a:rPr lang="en-US" b="0" dirty="0" err="1">
                <a:solidFill>
                  <a:srgbClr val="569CD6"/>
                </a:solidFill>
                <a:effectLst/>
                <a:latin typeface="Consolas" panose="020B0609020204030204" pitchFamily="49" charset="0"/>
              </a:rPr>
              <a:t>Key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str</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12345</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4376619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Parsing and Serializing</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Autofit/>
          </a:bodyPr>
          <a:lstStyle/>
          <a:p>
            <a:pPr algn="just"/>
            <a:r>
              <a:rPr lang="en-US" sz="1800" dirty="0"/>
              <a:t>Parsing:</a:t>
            </a:r>
          </a:p>
          <a:p>
            <a:pPr lvl="1" algn="just"/>
            <a:r>
              <a:rPr lang="en-US" sz="1400" dirty="0"/>
              <a:t>Involves breaking down a message or data string into its individual components.</a:t>
            </a:r>
          </a:p>
          <a:p>
            <a:pPr lvl="1" algn="just"/>
            <a:r>
              <a:rPr lang="en-US" sz="1400" dirty="0"/>
              <a:t>Interprets the role and purpose of each component within the context.</a:t>
            </a:r>
          </a:p>
          <a:p>
            <a:pPr lvl="1" algn="just"/>
            <a:r>
              <a:rPr lang="en-US" sz="1400" dirty="0"/>
              <a:t>Enables programs to understand and process the content of the message.</a:t>
            </a:r>
          </a:p>
          <a:p>
            <a:pPr algn="just"/>
            <a:endParaRPr lang="en-US" sz="1400" dirty="0"/>
          </a:p>
          <a:p>
            <a:pPr algn="just"/>
            <a:r>
              <a:rPr lang="en-US" sz="1800" dirty="0"/>
              <a:t>Serializing:</a:t>
            </a:r>
          </a:p>
          <a:p>
            <a:pPr lvl="1" algn="just"/>
            <a:r>
              <a:rPr lang="en-US" sz="1400" dirty="0"/>
              <a:t>Essentially the reverse process of parsing.</a:t>
            </a:r>
          </a:p>
          <a:p>
            <a:pPr lvl="1" algn="just"/>
            <a:r>
              <a:rPr lang="en-US" sz="1400" dirty="0"/>
              <a:t>Converts structured data or objects into a standardized format suitable for storage or transmission.</a:t>
            </a:r>
          </a:p>
          <a:p>
            <a:pPr lvl="1" algn="just"/>
            <a:r>
              <a:rPr lang="en-US" sz="1400" dirty="0"/>
              <a:t>Ensures data consistency when sharing between different systems or saving to storage.</a:t>
            </a:r>
          </a:p>
          <a:p>
            <a:pPr algn="just"/>
            <a:endParaRPr lang="en-US" sz="1400" dirty="0"/>
          </a:p>
          <a:p>
            <a:pPr algn="just"/>
            <a:r>
              <a:rPr lang="en-US" sz="1800" dirty="0"/>
              <a:t>Implementation in Programming:</a:t>
            </a:r>
          </a:p>
          <a:p>
            <a:pPr lvl="1" algn="just"/>
            <a:r>
              <a:rPr lang="en-US" sz="1400" dirty="0"/>
              <a:t>Languages like Python offer robust parsing functions to process data from I/O operations, producing structured and typed internal data representations.</a:t>
            </a:r>
          </a:p>
          <a:p>
            <a:pPr lvl="1" algn="just"/>
            <a:r>
              <a:rPr lang="en-US" sz="1400" dirty="0"/>
              <a:t>They also provide user-friendly serializers that convert internal structures into formatted strings or messages suitable for external communication or storage.</a:t>
            </a:r>
          </a:p>
        </p:txBody>
      </p:sp>
    </p:spTree>
    <p:extLst>
      <p:ext uri="{BB962C8B-B14F-4D97-AF65-F5344CB8AC3E}">
        <p14:creationId xmlns:p14="http://schemas.microsoft.com/office/powerpoint/2010/main" val="20360572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8000" r="-8000"/>
          </a:stretch>
        </a:blipFill>
        <a:effectLst/>
      </p:bgPr>
    </p:bg>
    <p:spTree>
      <p:nvGrpSpPr>
        <p:cNvPr id="1" name="Shape 87"/>
        <p:cNvGrpSpPr/>
        <p:nvPr/>
      </p:nvGrpSpPr>
      <p:grpSpPr>
        <a:xfrm>
          <a:off x="0" y="0"/>
          <a:ext cx="0" cy="0"/>
          <a:chOff x="0" y="0"/>
          <a:chExt cx="0" cy="0"/>
        </a:xfrm>
      </p:grpSpPr>
      <p:pic>
        <p:nvPicPr>
          <p:cNvPr id="3" name="Picture 2">
            <a:extLst>
              <a:ext uri="{FF2B5EF4-FFF2-40B4-BE49-F238E27FC236}">
                <a16:creationId xmlns:a16="http://schemas.microsoft.com/office/drawing/2014/main" id="{C64CE284-FD01-AEF3-7A12-8479EDE147BA}"/>
              </a:ext>
            </a:extLst>
          </p:cNvPr>
          <p:cNvPicPr>
            <a:picLocks noChangeAspect="1"/>
          </p:cNvPicPr>
          <p:nvPr/>
        </p:nvPicPr>
        <p:blipFill>
          <a:blip r:embed="rId4"/>
          <a:stretch>
            <a:fillRect/>
          </a:stretch>
        </p:blipFill>
        <p:spPr>
          <a:xfrm>
            <a:off x="438369" y="471690"/>
            <a:ext cx="1266606" cy="388511"/>
          </a:xfrm>
          <a:prstGeom prst="rect">
            <a:avLst/>
          </a:prstGeom>
        </p:spPr>
      </p:pic>
      <p:sp>
        <p:nvSpPr>
          <p:cNvPr id="4" name="Google Shape;93;p3">
            <a:extLst>
              <a:ext uri="{FF2B5EF4-FFF2-40B4-BE49-F238E27FC236}">
                <a16:creationId xmlns:a16="http://schemas.microsoft.com/office/drawing/2014/main" id="{FFE37274-CAE2-BFEA-1328-87AFA85EACF5}"/>
              </a:ext>
            </a:extLst>
          </p:cNvPr>
          <p:cNvSpPr txBox="1"/>
          <p:nvPr/>
        </p:nvSpPr>
        <p:spPr>
          <a:xfrm>
            <a:off x="840144" y="1692340"/>
            <a:ext cx="10203908"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pt-BR" sz="4000" b="0" i="0" u="none" strike="noStrike" kern="0" cap="none" spc="0" normalizeH="0" baseline="0" noProof="0" dirty="0">
                <a:ln>
                  <a:noFill/>
                </a:ln>
                <a:solidFill>
                  <a:srgbClr val="FFFFFF"/>
                </a:solidFill>
                <a:effectLst/>
                <a:uLnTx/>
                <a:uFillTx/>
                <a:latin typeface="Poppins"/>
                <a:ea typeface="Poppins"/>
                <a:cs typeface="Poppins"/>
                <a:sym typeface="Poppins"/>
              </a:rPr>
              <a:t>Obrigado!</a:t>
            </a:r>
            <a:endParaRPr kumimoji="0" sz="4000" b="0" i="0" u="none" strike="noStrike" kern="0" cap="none" spc="0" normalizeH="0" baseline="0" noProof="0" dirty="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86426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2" name="Título 1">
            <a:extLst>
              <a:ext uri="{FF2B5EF4-FFF2-40B4-BE49-F238E27FC236}">
                <a16:creationId xmlns:a16="http://schemas.microsoft.com/office/drawing/2014/main" id="{5EF1111A-F2C8-5DA6-5AF3-B5F5E15FD14D}"/>
              </a:ext>
            </a:extLst>
          </p:cNvPr>
          <p:cNvSpPr>
            <a:spLocks noGrp="1"/>
          </p:cNvSpPr>
          <p:nvPr>
            <p:ph type="title"/>
          </p:nvPr>
        </p:nvSpPr>
        <p:spPr/>
        <p:txBody>
          <a:bodyPr>
            <a:normAutofit/>
          </a:bodyPr>
          <a:lstStyle/>
          <a:p>
            <a:r>
              <a:rPr lang="en-US" sz="4000" dirty="0"/>
              <a:t>Testing and Deployment Phases</a:t>
            </a:r>
          </a:p>
        </p:txBody>
      </p:sp>
      <p:sp>
        <p:nvSpPr>
          <p:cNvPr id="3" name="Espaço Reservado para Texto 2">
            <a:extLst>
              <a:ext uri="{FF2B5EF4-FFF2-40B4-BE49-F238E27FC236}">
                <a16:creationId xmlns:a16="http://schemas.microsoft.com/office/drawing/2014/main" id="{373BE0C3-0C66-9FCF-1719-3580BF26B968}"/>
              </a:ext>
            </a:extLst>
          </p:cNvPr>
          <p:cNvSpPr>
            <a:spLocks noGrp="1"/>
          </p:cNvSpPr>
          <p:nvPr>
            <p:ph type="body" idx="1"/>
          </p:nvPr>
        </p:nvSpPr>
        <p:spPr/>
        <p:txBody>
          <a:bodyPr anchor="ctr">
            <a:normAutofit lnSpcReduction="10000"/>
          </a:bodyPr>
          <a:lstStyle/>
          <a:p>
            <a:pPr marL="114300" indent="0">
              <a:buNone/>
            </a:pPr>
            <a:r>
              <a:rPr lang="en-US" sz="1800" b="1" dirty="0"/>
              <a:t>Testing Phase</a:t>
            </a:r>
          </a:p>
          <a:p>
            <a:endParaRPr lang="en-US" sz="1800" dirty="0"/>
          </a:p>
          <a:p>
            <a:r>
              <a:rPr lang="en-US" sz="1800" dirty="0"/>
              <a:t>In this phase, the code is deployed in a test environment where various testing methods, including functional, integration, performance, and security testing, are performed to evaluate the software's readiness.</a:t>
            </a:r>
          </a:p>
          <a:p>
            <a:endParaRPr lang="en-US" sz="1800" dirty="0"/>
          </a:p>
          <a:p>
            <a:r>
              <a:rPr lang="en-US" sz="1800" dirty="0"/>
              <a:t>Testing persists until all code segments are bug-free and have successfully passed all evaluations. Upon completion of this phase, a high-quality, bug-free, functional piece of software is prepared for production deployment.</a:t>
            </a:r>
          </a:p>
        </p:txBody>
      </p:sp>
      <p:sp>
        <p:nvSpPr>
          <p:cNvPr id="4" name="Text Placeholder 3">
            <a:extLst>
              <a:ext uri="{FF2B5EF4-FFF2-40B4-BE49-F238E27FC236}">
                <a16:creationId xmlns:a16="http://schemas.microsoft.com/office/drawing/2014/main" id="{67D61B14-1921-7EC5-A7BC-A6C7D6A74A14}"/>
              </a:ext>
            </a:extLst>
          </p:cNvPr>
          <p:cNvSpPr>
            <a:spLocks noGrp="1"/>
          </p:cNvSpPr>
          <p:nvPr>
            <p:ph type="body" idx="2"/>
          </p:nvPr>
        </p:nvSpPr>
        <p:spPr/>
        <p:txBody>
          <a:bodyPr>
            <a:normAutofit/>
          </a:bodyPr>
          <a:lstStyle/>
          <a:p>
            <a:pPr marL="114300" indent="0">
              <a:buNone/>
            </a:pPr>
            <a:r>
              <a:rPr lang="en-US" sz="1800" b="1" dirty="0"/>
              <a:t>Deployment Phase</a:t>
            </a:r>
          </a:p>
          <a:p>
            <a:endParaRPr lang="en-US" sz="1800" dirty="0"/>
          </a:p>
          <a:p>
            <a:r>
              <a:rPr lang="en-US" sz="1800" dirty="0"/>
              <a:t>In this phase, the software is installed into the production environment, marking its readiness for official release.</a:t>
            </a:r>
          </a:p>
          <a:p>
            <a:endParaRPr lang="en-US" sz="1800" dirty="0"/>
          </a:p>
          <a:p>
            <a:r>
              <a:rPr lang="en-US" sz="1800" dirty="0"/>
              <a:t>As the phase concludes, the product manager orchestrates the release of the final version of the software to end users, signaling the software's transition from development to real-world application.</a:t>
            </a:r>
          </a:p>
        </p:txBody>
      </p:sp>
    </p:spTree>
    <p:extLst>
      <p:ext uri="{BB962C8B-B14F-4D97-AF65-F5344CB8AC3E}">
        <p14:creationId xmlns:p14="http://schemas.microsoft.com/office/powerpoint/2010/main" val="4150382625"/>
      </p:ext>
    </p:extLst>
  </p:cSld>
  <p:clrMapOvr>
    <a:masterClrMapping/>
  </p:clrMapOvr>
</p:sld>
</file>

<file path=ppt/theme/theme1.xml><?xml version="1.0" encoding="utf-8"?>
<a:theme xmlns:a="http://schemas.openxmlformats.org/drawingml/2006/main" name="Tema do Office">
  <a:themeElements>
    <a:clrScheme name="Hackone English School identidade">
      <a:dk1>
        <a:srgbClr val="36176D"/>
      </a:dk1>
      <a:lt1>
        <a:srgbClr val="FFFFFF"/>
      </a:lt1>
      <a:dk2>
        <a:srgbClr val="36176D"/>
      </a:dk2>
      <a:lt2>
        <a:srgbClr val="E7E6E6"/>
      </a:lt2>
      <a:accent1>
        <a:srgbClr val="8E6CF4"/>
      </a:accent1>
      <a:accent2>
        <a:srgbClr val="8E6CF4"/>
      </a:accent2>
      <a:accent3>
        <a:srgbClr val="8E2CF4"/>
      </a:accent3>
      <a:accent4>
        <a:srgbClr val="5E27F9"/>
      </a:accent4>
      <a:accent5>
        <a:srgbClr val="8E6CF4"/>
      </a:accent5>
      <a:accent6>
        <a:srgbClr val="8E6CF4"/>
      </a:accent6>
      <a:hlink>
        <a:srgbClr val="A5A5A5"/>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6455</TotalTime>
  <Words>8033</Words>
  <Application>Microsoft Office PowerPoint</Application>
  <PresentationFormat>Widescreen</PresentationFormat>
  <Paragraphs>854</Paragraphs>
  <Slides>85</Slides>
  <Notes>85</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85</vt:i4>
      </vt:variant>
    </vt:vector>
  </HeadingPairs>
  <TitlesOfParts>
    <vt:vector size="90" baseType="lpstr">
      <vt:lpstr>Arial</vt:lpstr>
      <vt:lpstr>Poppins</vt:lpstr>
      <vt:lpstr>Consolas</vt:lpstr>
      <vt:lpstr>Söhne</vt:lpstr>
      <vt:lpstr>Tema do Office</vt:lpstr>
      <vt:lpstr>Apresentação do PowerPoint</vt:lpstr>
      <vt:lpstr>Devnet Module 3</vt:lpstr>
      <vt:lpstr>Module Objectives</vt:lpstr>
      <vt:lpstr>Software Development</vt:lpstr>
      <vt:lpstr>Software Development Process</vt:lpstr>
      <vt:lpstr>Software Development Life Cycle</vt:lpstr>
      <vt:lpstr>Requirements and Analysis Phase</vt:lpstr>
      <vt:lpstr>Design and Implementation Phases</vt:lpstr>
      <vt:lpstr>Testing and Deployment Phases</vt:lpstr>
      <vt:lpstr>Maintenance Phase</vt:lpstr>
      <vt:lpstr>Software Development Methodologies</vt:lpstr>
      <vt:lpstr>Software Development Methodologies</vt:lpstr>
      <vt:lpstr>Waterfall Software Development</vt:lpstr>
      <vt:lpstr>Waterfall Software Development</vt:lpstr>
      <vt:lpstr>Waterfall Software Development</vt:lpstr>
      <vt:lpstr>Waterfall Software Development</vt:lpstr>
      <vt:lpstr>Agile Software Development</vt:lpstr>
      <vt:lpstr>Agile Software Development</vt:lpstr>
      <vt:lpstr>Agile Software Development</vt:lpstr>
      <vt:lpstr>Agile Software Development</vt:lpstr>
      <vt:lpstr>Agile Software Development – Scrum</vt:lpstr>
      <vt:lpstr>Agile Software Development – Scrum</vt:lpstr>
      <vt:lpstr>Agile Software Development – Lean</vt:lpstr>
      <vt:lpstr>Agile Software Development – Lean</vt:lpstr>
      <vt:lpstr>Agile Software Development – Lean</vt:lpstr>
      <vt:lpstr>Agile Software Development – Lean</vt:lpstr>
      <vt:lpstr>Agile Software Development – Lab</vt:lpstr>
      <vt:lpstr>Software Design Patterns</vt:lpstr>
      <vt:lpstr>Introduction</vt:lpstr>
      <vt:lpstr>Introduction</vt:lpstr>
      <vt:lpstr>Observer Design Pattern</vt:lpstr>
      <vt:lpstr>Model-View-Controller – MVP</vt:lpstr>
      <vt:lpstr>Version Control Systems</vt:lpstr>
      <vt:lpstr>Types of Version Control Systems</vt:lpstr>
      <vt:lpstr>Local Version Control System</vt:lpstr>
      <vt:lpstr>Centralized Version Control System</vt:lpstr>
      <vt:lpstr>Distributed Version Control System</vt:lpstr>
      <vt:lpstr>Distributed Version Control System</vt:lpstr>
      <vt:lpstr>Git</vt:lpstr>
      <vt:lpstr>Git</vt:lpstr>
      <vt:lpstr>Git – Local e Repository</vt:lpstr>
      <vt:lpstr>Git – Branches</vt:lpstr>
      <vt:lpstr>Git vs GitHub</vt:lpstr>
      <vt:lpstr>Coding Basics</vt:lpstr>
      <vt:lpstr>Clean Code</vt:lpstr>
      <vt:lpstr>Clean Code</vt:lpstr>
      <vt:lpstr>Functions, Methods, Classes and Modules</vt:lpstr>
      <vt:lpstr>Functions, Methods, Classes and Modules</vt:lpstr>
      <vt:lpstr>Functions and Methods</vt:lpstr>
      <vt:lpstr>Functions and Methods</vt:lpstr>
      <vt:lpstr>Arguments and Parameters</vt:lpstr>
      <vt:lpstr>Return Statements</vt:lpstr>
      <vt:lpstr>Arguments, Parameters and Return</vt:lpstr>
      <vt:lpstr>Functions vs. Methods</vt:lpstr>
      <vt:lpstr>Classes</vt:lpstr>
      <vt:lpstr>Classes</vt:lpstr>
      <vt:lpstr>Modules</vt:lpstr>
      <vt:lpstr>Modules</vt:lpstr>
      <vt:lpstr>Modules</vt:lpstr>
      <vt:lpstr>Code Review and Testing</vt:lpstr>
      <vt:lpstr>What is a Code Review?</vt:lpstr>
      <vt:lpstr>Types of Code Review</vt:lpstr>
      <vt:lpstr>Code Review</vt:lpstr>
      <vt:lpstr>Testing - Unit Testing</vt:lpstr>
      <vt:lpstr>Python Test Frameworks</vt:lpstr>
      <vt:lpstr>Integration Testing</vt:lpstr>
      <vt:lpstr>Test-Driven Development (TDD)</vt:lpstr>
      <vt:lpstr>Understanding Data Formats</vt:lpstr>
      <vt:lpstr>Understanding Data Formats</vt:lpstr>
      <vt:lpstr>Data Formats and APIs</vt:lpstr>
      <vt:lpstr>XML</vt:lpstr>
      <vt:lpstr>XML</vt:lpstr>
      <vt:lpstr>XML Namespaces</vt:lpstr>
      <vt:lpstr>Interpreting XML</vt:lpstr>
      <vt:lpstr>Interpreting XML</vt:lpstr>
      <vt:lpstr>JSON</vt:lpstr>
      <vt:lpstr>JSON</vt:lpstr>
      <vt:lpstr>YAML</vt:lpstr>
      <vt:lpstr>YAML</vt:lpstr>
      <vt:lpstr>YAML</vt:lpstr>
      <vt:lpstr>YAML – Flow Syntax</vt:lpstr>
      <vt:lpstr>YAML – Long String</vt:lpstr>
      <vt:lpstr>YAML – Comments</vt:lpstr>
      <vt:lpstr>Parsing and Serializing</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 Bruno;João Otávio Ribeiro Costa</dc:creator>
  <cp:lastModifiedBy>Italo Vale</cp:lastModifiedBy>
  <cp:revision>1</cp:revision>
  <dcterms:created xsi:type="dcterms:W3CDTF">2022-11-11T16:16:19Z</dcterms:created>
  <dcterms:modified xsi:type="dcterms:W3CDTF">2025-02-28T13:33:25Z</dcterms:modified>
</cp:coreProperties>
</file>