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6858000" cx="12192000"/>
  <p:notesSz cx="6858000" cy="9144000"/>
  <p:embeddedFontLst>
    <p:embeddedFont>
      <p:font typeface="Poppi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8" roundtripDataSignature="AMtx7mhVWY/SxHClo5sGuv3R1TtuDpIg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1F50C0-8904-4605-81F9-D22652DA33C0}">
  <a:tblStyle styleId="{941F50C0-8904-4605-81F9-D22652DA33C0}"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DEAFD"/>
          </a:solidFill>
        </a:fill>
      </a:tcStyle>
    </a:wholeTbl>
    <a:band1H>
      <a:tcTxStyle/>
      <a:tcStyle>
        <a:fill>
          <a:solidFill>
            <a:srgbClr val="DAD3FB"/>
          </a:solidFill>
        </a:fill>
      </a:tcStyle>
    </a:band1H>
    <a:band2H>
      <a:tcTxStyle/>
    </a:band2H>
    <a:band1V>
      <a:tcTxStyle/>
      <a:tcStyle>
        <a:fill>
          <a:solidFill>
            <a:srgbClr val="DAD3FB"/>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Poppins-regular.fntdata"/><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Poppins-italic.fntdata"/><Relationship Id="rId21" Type="http://schemas.openxmlformats.org/officeDocument/2006/relationships/slide" Target="slides/slide16.xml"/><Relationship Id="rId65" Type="http://schemas.openxmlformats.org/officeDocument/2006/relationships/font" Target="fonts/Poppins-bold.fntdata"/><Relationship Id="rId24" Type="http://schemas.openxmlformats.org/officeDocument/2006/relationships/slide" Target="slides/slide19.xml"/><Relationship Id="rId68" Type="http://customschemas.google.com/relationships/presentationmetadata" Target="metadata"/><Relationship Id="rId23" Type="http://schemas.openxmlformats.org/officeDocument/2006/relationships/slide" Target="slides/slide18.xml"/><Relationship Id="rId67" Type="http://schemas.openxmlformats.org/officeDocument/2006/relationships/font" Target="fonts/Poppins-bold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01600" lvl="0" marL="171450" rtl="0" algn="l">
              <a:lnSpc>
                <a:spcPct val="100000"/>
              </a:lnSpc>
              <a:spcBef>
                <a:spcPts val="0"/>
              </a:spcBef>
              <a:spcAft>
                <a:spcPts val="0"/>
              </a:spcAft>
              <a:buSzPts val="1100"/>
              <a:buNone/>
            </a:pPr>
            <a:r>
              <a:t/>
            </a:r>
            <a:endParaRPr/>
          </a:p>
        </p:txBody>
      </p:sp>
      <p:sp>
        <p:nvSpPr>
          <p:cNvPr id="178" name="Google Shape;178;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01600" lvl="0" marL="171450" rtl="0" algn="l">
              <a:lnSpc>
                <a:spcPct val="100000"/>
              </a:lnSpc>
              <a:spcBef>
                <a:spcPts val="0"/>
              </a:spcBef>
              <a:spcAft>
                <a:spcPts val="0"/>
              </a:spcAft>
              <a:buSzPts val="1100"/>
              <a:buNone/>
            </a:pPr>
            <a:r>
              <a:t/>
            </a:r>
            <a:endParaRPr/>
          </a:p>
        </p:txBody>
      </p:sp>
      <p:sp>
        <p:nvSpPr>
          <p:cNvPr id="184" name="Google Shape;184;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01600" lvl="0" marL="171450" rtl="0" algn="l">
              <a:lnSpc>
                <a:spcPct val="100000"/>
              </a:lnSpc>
              <a:spcBef>
                <a:spcPts val="0"/>
              </a:spcBef>
              <a:spcAft>
                <a:spcPts val="0"/>
              </a:spcAft>
              <a:buSzPts val="1100"/>
              <a:buNone/>
            </a:pPr>
            <a:r>
              <a:t/>
            </a:r>
            <a:endParaRPr/>
          </a:p>
        </p:txBody>
      </p:sp>
      <p:sp>
        <p:nvSpPr>
          <p:cNvPr id="191" name="Google Shape;191;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01600" lvl="0" marL="171450" rtl="0" algn="l">
              <a:lnSpc>
                <a:spcPct val="100000"/>
              </a:lnSpc>
              <a:spcBef>
                <a:spcPts val="0"/>
              </a:spcBef>
              <a:spcAft>
                <a:spcPts val="0"/>
              </a:spcAft>
              <a:buSzPts val="1100"/>
              <a:buNone/>
            </a:pPr>
            <a:r>
              <a:t/>
            </a:r>
            <a:endParaRPr/>
          </a:p>
        </p:txBody>
      </p:sp>
      <p:sp>
        <p:nvSpPr>
          <p:cNvPr id="204" name="Google Shape;204;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01600" lvl="0" marL="171450" rtl="0" algn="l">
              <a:lnSpc>
                <a:spcPct val="100000"/>
              </a:lnSpc>
              <a:spcBef>
                <a:spcPts val="0"/>
              </a:spcBef>
              <a:spcAft>
                <a:spcPts val="0"/>
              </a:spcAft>
              <a:buSzPts val="1100"/>
              <a:buNone/>
            </a:pPr>
            <a:r>
              <a:t/>
            </a:r>
            <a:endParaRPr/>
          </a:p>
        </p:txBody>
      </p:sp>
      <p:sp>
        <p:nvSpPr>
          <p:cNvPr id="218" name="Google Shape;218;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01600" lvl="0" marL="171450" rtl="0" algn="l">
              <a:lnSpc>
                <a:spcPct val="100000"/>
              </a:lnSpc>
              <a:spcBef>
                <a:spcPts val="0"/>
              </a:spcBef>
              <a:spcAft>
                <a:spcPts val="0"/>
              </a:spcAft>
              <a:buSzPts val="1100"/>
              <a:buNone/>
            </a:pPr>
            <a:r>
              <a:t/>
            </a:r>
            <a:endParaRPr/>
          </a:p>
        </p:txBody>
      </p:sp>
      <p:sp>
        <p:nvSpPr>
          <p:cNvPr id="251" name="Google Shape;251;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5" name="Google Shape;305;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01600" lvl="0" marL="171450" rtl="0" algn="l">
              <a:lnSpc>
                <a:spcPct val="100000"/>
              </a:lnSpc>
              <a:spcBef>
                <a:spcPts val="0"/>
              </a:spcBef>
              <a:spcAft>
                <a:spcPts val="0"/>
              </a:spcAft>
              <a:buSzPts val="1100"/>
              <a:buNone/>
            </a:pPr>
            <a:r>
              <a:t/>
            </a:r>
            <a:endParaRPr/>
          </a:p>
        </p:txBody>
      </p:sp>
      <p:sp>
        <p:nvSpPr>
          <p:cNvPr id="318" name="Google Shape;318;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7" name="Google Shape;327;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01600" lvl="0" marL="171450" rtl="0" algn="l">
              <a:lnSpc>
                <a:spcPct val="100000"/>
              </a:lnSpc>
              <a:spcBef>
                <a:spcPts val="0"/>
              </a:spcBef>
              <a:spcAft>
                <a:spcPts val="0"/>
              </a:spcAft>
              <a:buSzPts val="1100"/>
              <a:buNone/>
            </a:pPr>
            <a:r>
              <a:t/>
            </a:r>
            <a:endParaRPr/>
          </a:p>
        </p:txBody>
      </p:sp>
      <p:sp>
        <p:nvSpPr>
          <p:cNvPr id="333" name="Google Shape;333;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9" name="Google Shape;339;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5" name="Google Shape;345;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1" name="Google Shape;351;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9" name="Google Shape;359;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6" name="Google Shape;366;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4" name="Google Shape;374;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01600" lvl="0" marL="171450" rtl="0" algn="l">
              <a:lnSpc>
                <a:spcPct val="100000"/>
              </a:lnSpc>
              <a:spcBef>
                <a:spcPts val="0"/>
              </a:spcBef>
              <a:spcAft>
                <a:spcPts val="0"/>
              </a:spcAft>
              <a:buSzPts val="1100"/>
              <a:buNone/>
            </a:pPr>
            <a:r>
              <a:t/>
            </a:r>
            <a:endParaRPr/>
          </a:p>
        </p:txBody>
      </p:sp>
      <p:sp>
        <p:nvSpPr>
          <p:cNvPr id="382" name="Google Shape;382;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8" name="Google Shape;388;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4" name="Google Shape;394;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0" name="Google Shape;400;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01600" lvl="0" marL="171450" rtl="0" algn="l">
              <a:lnSpc>
                <a:spcPct val="100000"/>
              </a:lnSpc>
              <a:spcBef>
                <a:spcPts val="0"/>
              </a:spcBef>
              <a:spcAft>
                <a:spcPts val="0"/>
              </a:spcAft>
              <a:buSzPts val="1100"/>
              <a:buNone/>
            </a:pPr>
            <a:r>
              <a:t/>
            </a:r>
            <a:endParaRPr/>
          </a:p>
        </p:txBody>
      </p:sp>
      <p:sp>
        <p:nvSpPr>
          <p:cNvPr id="108" name="Google Shape;10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6" name="Google Shape;406;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2" name="Google Shape;412;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8" name="Google Shape;418;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7" name="Google Shape;427;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6" name="Google Shape;436;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2" name="Google Shape;442;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8" name="Google Shape;448;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4" name="Google Shape;454;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0" name="Google Shape;460;p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1" name="Shape 11"/>
        <p:cNvGrpSpPr/>
        <p:nvPr/>
      </p:nvGrpSpPr>
      <p:grpSpPr>
        <a:xfrm>
          <a:off x="0" y="0"/>
          <a:ext cx="0" cy="0"/>
          <a:chOff x="0" y="0"/>
          <a:chExt cx="0" cy="0"/>
        </a:xfrm>
      </p:grpSpPr>
      <p:sp>
        <p:nvSpPr>
          <p:cNvPr id="12" name="Google Shape;12;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oppi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74" name="Shape 74"/>
        <p:cNvGrpSpPr/>
        <p:nvPr/>
      </p:nvGrpSpPr>
      <p:grpSpPr>
        <a:xfrm>
          <a:off x="0" y="0"/>
          <a:ext cx="0" cy="0"/>
          <a:chOff x="0" y="0"/>
          <a:chExt cx="0" cy="0"/>
        </a:xfrm>
      </p:grpSpPr>
      <p:sp>
        <p:nvSpPr>
          <p:cNvPr id="75" name="Google Shape;75;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17" name="Shape 17"/>
        <p:cNvGrpSpPr/>
        <p:nvPr/>
      </p:nvGrpSpPr>
      <p:grpSpPr>
        <a:xfrm>
          <a:off x="0" y="0"/>
          <a:ext cx="0" cy="0"/>
          <a:chOff x="0" y="0"/>
          <a:chExt cx="0" cy="0"/>
        </a:xfrm>
      </p:grpSpPr>
      <p:sp>
        <p:nvSpPr>
          <p:cNvPr id="18" name="Google Shape;18;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oppi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E89A1"/>
              </a:buClr>
              <a:buSzPts val="2400"/>
              <a:buNone/>
              <a:defRPr sz="2400">
                <a:solidFill>
                  <a:srgbClr val="8E89A1"/>
                </a:solidFill>
              </a:defRPr>
            </a:lvl1pPr>
            <a:lvl2pPr indent="-228600" lvl="1" marL="914400" algn="l">
              <a:lnSpc>
                <a:spcPct val="90000"/>
              </a:lnSpc>
              <a:spcBef>
                <a:spcPts val="500"/>
              </a:spcBef>
              <a:spcAft>
                <a:spcPts val="0"/>
              </a:spcAft>
              <a:buClr>
                <a:srgbClr val="8E89A1"/>
              </a:buClr>
              <a:buSzPts val="2000"/>
              <a:buNone/>
              <a:defRPr sz="2000">
                <a:solidFill>
                  <a:srgbClr val="8E89A1"/>
                </a:solidFill>
              </a:defRPr>
            </a:lvl2pPr>
            <a:lvl3pPr indent="-228600" lvl="2" marL="1371600" algn="l">
              <a:lnSpc>
                <a:spcPct val="90000"/>
              </a:lnSpc>
              <a:spcBef>
                <a:spcPts val="500"/>
              </a:spcBef>
              <a:spcAft>
                <a:spcPts val="0"/>
              </a:spcAft>
              <a:buClr>
                <a:srgbClr val="8E89A1"/>
              </a:buClr>
              <a:buSzPts val="1800"/>
              <a:buNone/>
              <a:defRPr sz="1800">
                <a:solidFill>
                  <a:srgbClr val="8E89A1"/>
                </a:solidFill>
              </a:defRPr>
            </a:lvl3pPr>
            <a:lvl4pPr indent="-228600" lvl="3" marL="1828800" algn="l">
              <a:lnSpc>
                <a:spcPct val="90000"/>
              </a:lnSpc>
              <a:spcBef>
                <a:spcPts val="500"/>
              </a:spcBef>
              <a:spcAft>
                <a:spcPts val="0"/>
              </a:spcAft>
              <a:buClr>
                <a:srgbClr val="8E89A1"/>
              </a:buClr>
              <a:buSzPts val="1600"/>
              <a:buNone/>
              <a:defRPr sz="1600">
                <a:solidFill>
                  <a:srgbClr val="8E89A1"/>
                </a:solidFill>
              </a:defRPr>
            </a:lvl4pPr>
            <a:lvl5pPr indent="-228600" lvl="4" marL="2286000" algn="l">
              <a:lnSpc>
                <a:spcPct val="90000"/>
              </a:lnSpc>
              <a:spcBef>
                <a:spcPts val="500"/>
              </a:spcBef>
              <a:spcAft>
                <a:spcPts val="0"/>
              </a:spcAft>
              <a:buClr>
                <a:srgbClr val="8E89A1"/>
              </a:buClr>
              <a:buSzPts val="1600"/>
              <a:buNone/>
              <a:defRPr sz="1600">
                <a:solidFill>
                  <a:srgbClr val="8E89A1"/>
                </a:solidFill>
              </a:defRPr>
            </a:lvl5pPr>
            <a:lvl6pPr indent="-228600" lvl="5" marL="2743200" algn="l">
              <a:lnSpc>
                <a:spcPct val="90000"/>
              </a:lnSpc>
              <a:spcBef>
                <a:spcPts val="500"/>
              </a:spcBef>
              <a:spcAft>
                <a:spcPts val="0"/>
              </a:spcAft>
              <a:buClr>
                <a:srgbClr val="8E89A1"/>
              </a:buClr>
              <a:buSzPts val="1600"/>
              <a:buNone/>
              <a:defRPr sz="1600">
                <a:solidFill>
                  <a:srgbClr val="8E89A1"/>
                </a:solidFill>
              </a:defRPr>
            </a:lvl6pPr>
            <a:lvl7pPr indent="-228600" lvl="6" marL="3200400" algn="l">
              <a:lnSpc>
                <a:spcPct val="90000"/>
              </a:lnSpc>
              <a:spcBef>
                <a:spcPts val="500"/>
              </a:spcBef>
              <a:spcAft>
                <a:spcPts val="0"/>
              </a:spcAft>
              <a:buClr>
                <a:srgbClr val="8E89A1"/>
              </a:buClr>
              <a:buSzPts val="1600"/>
              <a:buNone/>
              <a:defRPr sz="1600">
                <a:solidFill>
                  <a:srgbClr val="8E89A1"/>
                </a:solidFill>
              </a:defRPr>
            </a:lvl7pPr>
            <a:lvl8pPr indent="-228600" lvl="7" marL="3657600" algn="l">
              <a:lnSpc>
                <a:spcPct val="90000"/>
              </a:lnSpc>
              <a:spcBef>
                <a:spcPts val="500"/>
              </a:spcBef>
              <a:spcAft>
                <a:spcPts val="0"/>
              </a:spcAft>
              <a:buClr>
                <a:srgbClr val="8E89A1"/>
              </a:buClr>
              <a:buSzPts val="1600"/>
              <a:buNone/>
              <a:defRPr sz="1600">
                <a:solidFill>
                  <a:srgbClr val="8E89A1"/>
                </a:solidFill>
              </a:defRPr>
            </a:lvl8pPr>
            <a:lvl9pPr indent="-228600" lvl="8" marL="4114800" algn="l">
              <a:lnSpc>
                <a:spcPct val="90000"/>
              </a:lnSpc>
              <a:spcBef>
                <a:spcPts val="500"/>
              </a:spcBef>
              <a:spcAft>
                <a:spcPts val="0"/>
              </a:spcAft>
              <a:buClr>
                <a:srgbClr val="8E89A1"/>
              </a:buClr>
              <a:buSzPts val="1600"/>
              <a:buNone/>
              <a:defRPr sz="1600">
                <a:solidFill>
                  <a:srgbClr val="8E89A1"/>
                </a:solidFill>
              </a:defRPr>
            </a:lvl9pPr>
          </a:lstStyle>
          <a:p/>
        </p:txBody>
      </p:sp>
      <p:sp>
        <p:nvSpPr>
          <p:cNvPr id="20" name="Google Shape;2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3" name="Shape 23"/>
        <p:cNvGrpSpPr/>
        <p:nvPr/>
      </p:nvGrpSpPr>
      <p:grpSpPr>
        <a:xfrm>
          <a:off x="0" y="0"/>
          <a:ext cx="0" cy="0"/>
          <a:chOff x="0" y="0"/>
          <a:chExt cx="0" cy="0"/>
        </a:xfrm>
      </p:grpSpPr>
      <p:sp>
        <p:nvSpPr>
          <p:cNvPr id="24" name="Google Shape;2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29" name="Shape 29"/>
        <p:cNvGrpSpPr/>
        <p:nvPr/>
      </p:nvGrpSpPr>
      <p:grpSpPr>
        <a:xfrm>
          <a:off x="0" y="0"/>
          <a:ext cx="0" cy="0"/>
          <a:chOff x="0" y="0"/>
          <a:chExt cx="0" cy="0"/>
        </a:xfrm>
      </p:grpSpPr>
      <p:sp>
        <p:nvSpPr>
          <p:cNvPr id="30" name="Google Shape;3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36" name="Shape 36"/>
        <p:cNvGrpSpPr/>
        <p:nvPr/>
      </p:nvGrpSpPr>
      <p:grpSpPr>
        <a:xfrm>
          <a:off x="0" y="0"/>
          <a:ext cx="0" cy="0"/>
          <a:chOff x="0" y="0"/>
          <a:chExt cx="0" cy="0"/>
        </a:xfrm>
      </p:grpSpPr>
      <p:sp>
        <p:nvSpPr>
          <p:cNvPr id="37" name="Google Shape;37;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5" name="Shape 45"/>
        <p:cNvGrpSpPr/>
        <p:nvPr/>
      </p:nvGrpSpPr>
      <p:grpSpPr>
        <a:xfrm>
          <a:off x="0" y="0"/>
          <a:ext cx="0" cy="0"/>
          <a:chOff x="0" y="0"/>
          <a:chExt cx="0" cy="0"/>
        </a:xfrm>
      </p:grpSpPr>
      <p:sp>
        <p:nvSpPr>
          <p:cNvPr id="46" name="Google Shape;4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0" name="Shape 50"/>
        <p:cNvGrpSpPr/>
        <p:nvPr/>
      </p:nvGrpSpPr>
      <p:grpSpPr>
        <a:xfrm>
          <a:off x="0" y="0"/>
          <a:ext cx="0" cy="0"/>
          <a:chOff x="0" y="0"/>
          <a:chExt cx="0" cy="0"/>
        </a:xfrm>
      </p:grpSpPr>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4" name="Shape 54"/>
        <p:cNvGrpSpPr/>
        <p:nvPr/>
      </p:nvGrpSpPr>
      <p:grpSpPr>
        <a:xfrm>
          <a:off x="0" y="0"/>
          <a:ext cx="0" cy="0"/>
          <a:chOff x="0" y="0"/>
          <a:chExt cx="0" cy="0"/>
        </a:xfrm>
      </p:grpSpPr>
      <p:sp>
        <p:nvSpPr>
          <p:cNvPr id="55" name="Google Shape;55;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oppi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1" name="Shape 61"/>
        <p:cNvGrpSpPr/>
        <p:nvPr/>
      </p:nvGrpSpPr>
      <p:grpSpPr>
        <a:xfrm>
          <a:off x="0" y="0"/>
          <a:ext cx="0" cy="0"/>
          <a:chOff x="0" y="0"/>
          <a:chExt cx="0" cy="0"/>
        </a:xfrm>
      </p:grpSpPr>
      <p:sp>
        <p:nvSpPr>
          <p:cNvPr id="62" name="Google Shape;62;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oppi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5"/>
          <p:cNvSpPr/>
          <p:nvPr>
            <p:ph idx="2" type="pic"/>
          </p:nvPr>
        </p:nvSpPr>
        <p:spPr>
          <a:xfrm>
            <a:off x="5183188" y="987425"/>
            <a:ext cx="6172200" cy="4873625"/>
          </a:xfrm>
          <a:prstGeom prst="rect">
            <a:avLst/>
          </a:prstGeom>
          <a:noFill/>
          <a:ln>
            <a:noFill/>
          </a:ln>
        </p:spPr>
      </p:sp>
      <p:sp>
        <p:nvSpPr>
          <p:cNvPr id="64" name="Google Shape;64;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oppins"/>
              <a:buNone/>
              <a:defRPr b="0" i="0" sz="44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oppins"/>
                <a:ea typeface="Poppins"/>
                <a:cs typeface="Poppins"/>
                <a:sym typeface="Poppi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oppins"/>
                <a:ea typeface="Poppins"/>
                <a:cs typeface="Poppins"/>
                <a:sym typeface="Poppi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oppins"/>
                <a:ea typeface="Poppins"/>
                <a:cs typeface="Poppins"/>
                <a:sym typeface="Poppi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a:ea typeface="Poppins"/>
                <a:cs typeface="Poppins"/>
                <a:sym typeface="Poppi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a:ea typeface="Poppins"/>
                <a:cs typeface="Poppins"/>
                <a:sym typeface="Poppi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a:ea typeface="Poppins"/>
                <a:cs typeface="Poppins"/>
                <a:sym typeface="Poppi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a:ea typeface="Poppins"/>
                <a:cs typeface="Poppins"/>
                <a:sym typeface="Poppi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a:ea typeface="Poppins"/>
                <a:cs typeface="Poppins"/>
                <a:sym typeface="Poppi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a:ea typeface="Poppins"/>
                <a:cs typeface="Poppins"/>
                <a:sym typeface="Poppins"/>
              </a:defRPr>
            </a:lvl9pPr>
          </a:lstStyle>
          <a:p/>
        </p:txBody>
      </p:sp>
      <p:sp>
        <p:nvSpPr>
          <p:cNvPr id="8" name="Google Shape;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E89A1"/>
                </a:solidFill>
                <a:latin typeface="Poppins"/>
                <a:ea typeface="Poppins"/>
                <a:cs typeface="Poppins"/>
                <a:sym typeface="Poppi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oppins"/>
                <a:ea typeface="Poppins"/>
                <a:cs typeface="Poppins"/>
                <a:sym typeface="Poppi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oppins"/>
                <a:ea typeface="Poppins"/>
                <a:cs typeface="Poppins"/>
                <a:sym typeface="Poppi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oppins"/>
                <a:ea typeface="Poppins"/>
                <a:cs typeface="Poppins"/>
                <a:sym typeface="Poppi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oppins"/>
                <a:ea typeface="Poppins"/>
                <a:cs typeface="Poppins"/>
                <a:sym typeface="Poppi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oppins"/>
                <a:ea typeface="Poppins"/>
                <a:cs typeface="Poppins"/>
                <a:sym typeface="Poppi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oppins"/>
                <a:ea typeface="Poppins"/>
                <a:cs typeface="Poppins"/>
                <a:sym typeface="Poppi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oppins"/>
                <a:ea typeface="Poppins"/>
                <a:cs typeface="Poppins"/>
                <a:sym typeface="Poppi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oppins"/>
                <a:ea typeface="Poppins"/>
                <a:cs typeface="Poppins"/>
                <a:sym typeface="Poppins"/>
              </a:defRPr>
            </a:lvl9pPr>
          </a:lstStyle>
          <a:p/>
        </p:txBody>
      </p:sp>
      <p:sp>
        <p:nvSpPr>
          <p:cNvPr id="9" name="Google Shape;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E89A1"/>
                </a:solidFill>
                <a:latin typeface="Poppins"/>
                <a:ea typeface="Poppins"/>
                <a:cs typeface="Poppins"/>
                <a:sym typeface="Poppi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oppins"/>
                <a:ea typeface="Poppins"/>
                <a:cs typeface="Poppins"/>
                <a:sym typeface="Poppi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oppins"/>
                <a:ea typeface="Poppins"/>
                <a:cs typeface="Poppins"/>
                <a:sym typeface="Poppi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oppins"/>
                <a:ea typeface="Poppins"/>
                <a:cs typeface="Poppins"/>
                <a:sym typeface="Poppi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oppins"/>
                <a:ea typeface="Poppins"/>
                <a:cs typeface="Poppins"/>
                <a:sym typeface="Poppi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oppins"/>
                <a:ea typeface="Poppins"/>
                <a:cs typeface="Poppins"/>
                <a:sym typeface="Poppi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oppins"/>
                <a:ea typeface="Poppins"/>
                <a:cs typeface="Poppins"/>
                <a:sym typeface="Poppi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oppins"/>
                <a:ea typeface="Poppins"/>
                <a:cs typeface="Poppins"/>
                <a:sym typeface="Poppi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oppins"/>
                <a:ea typeface="Poppins"/>
                <a:cs typeface="Poppins"/>
                <a:sym typeface="Poppins"/>
              </a:defRPr>
            </a:lvl9pPr>
          </a:lstStyle>
          <a:p/>
        </p:txBody>
      </p:sp>
      <p:sp>
        <p:nvSpPr>
          <p:cNvPr id="10" name="Google Shape;1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E89A1"/>
                </a:solidFill>
                <a:latin typeface="Poppins"/>
                <a:ea typeface="Poppins"/>
                <a:cs typeface="Poppins"/>
                <a:sym typeface="Poppins"/>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jp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jpg"/><Relationship Id="rId4" Type="http://schemas.openxmlformats.org/officeDocument/2006/relationships/image" Target="../media/image21.png"/><Relationship Id="rId5"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jp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jp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jp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5.jp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5.jp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jp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5.jpg"/><Relationship Id="rId4" Type="http://schemas.openxmlformats.org/officeDocument/2006/relationships/image" Target="../media/image17.png"/><Relationship Id="rId5"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2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jpg"/><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5.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5.jpg"/><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5.jpg"/><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5.jpg"/><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5.jpg"/><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5.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2.jpg"/><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5.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jpg"/><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5.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5.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5.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5.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5.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5.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5.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24.jp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p26"/>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Synchronous APIs</a:t>
            </a:r>
            <a:endParaRPr/>
          </a:p>
        </p:txBody>
      </p:sp>
      <p:sp>
        <p:nvSpPr>
          <p:cNvPr id="143" name="Google Shape;143;p26"/>
          <p:cNvSpPr txBox="1"/>
          <p:nvPr/>
        </p:nvSpPr>
        <p:spPr>
          <a:xfrm>
            <a:off x="838200" y="1825625"/>
            <a:ext cx="10515600" cy="4351338"/>
          </a:xfrm>
          <a:prstGeom prst="rect">
            <a:avLst/>
          </a:prstGeom>
          <a:noFill/>
          <a:ln>
            <a:noFill/>
          </a:ln>
        </p:spPr>
        <p:txBody>
          <a:bodyPr anchorCtr="0" anchor="ctr" bIns="45700" lIns="91425" spcFirstLastPara="1" rIns="91425" wrap="square" tIns="45700">
            <a:no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In synchronous APIs, the caller sends a request and waits for a response. The caller is blocked during this time and can't perform any other action until the response arrives or an error is thrown. Web-based APIs, such as REST, often follow this model.</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Handling Responses: The consuming application typically waits for the response, blocking further operations. This might lead to system inefficiencies if not managed well.</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When are APIs Synchronous?</a:t>
            </a:r>
            <a:endParaRPr/>
          </a:p>
          <a:p>
            <a:pPr indent="-355600" lvl="2" marL="1371600" marR="0" rtl="0" algn="just">
              <a:lnSpc>
                <a:spcPct val="90000"/>
              </a:lnSpc>
              <a:spcBef>
                <a:spcPts val="500"/>
              </a:spcBef>
              <a:spcAft>
                <a:spcPts val="0"/>
              </a:spcAft>
              <a:buClr>
                <a:schemeClr val="dk1"/>
              </a:buClr>
              <a:buSzPts val="1800"/>
              <a:buFont typeface="Arial"/>
              <a:buChar char="•"/>
            </a:pPr>
            <a:r>
              <a:rPr b="0" i="0" lang="pt-BR" sz="1400" u="none" cap="none" strike="noStrike">
                <a:solidFill>
                  <a:schemeClr val="dk1"/>
                </a:solidFill>
                <a:latin typeface="Poppins"/>
                <a:ea typeface="Poppins"/>
                <a:cs typeface="Poppins"/>
                <a:sym typeface="Poppins"/>
              </a:rPr>
              <a:t>APIs exhibit synchronous behavior when the requested data is instantly accessible.</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Advantages of Synchronous API Design</a:t>
            </a:r>
            <a:endParaRPr/>
          </a:p>
          <a:p>
            <a:pPr indent="-355600" lvl="2" marL="1371600" marR="0" rtl="0" algn="just">
              <a:lnSpc>
                <a:spcPct val="90000"/>
              </a:lnSpc>
              <a:spcBef>
                <a:spcPts val="500"/>
              </a:spcBef>
              <a:spcAft>
                <a:spcPts val="0"/>
              </a:spcAft>
              <a:buClr>
                <a:schemeClr val="dk1"/>
              </a:buClr>
              <a:buSzPts val="1800"/>
              <a:buFont typeface="Arial"/>
              <a:buChar char="•"/>
            </a:pPr>
            <a:r>
              <a:rPr b="0" i="0" lang="pt-BR" sz="1400" u="none" cap="none" strike="noStrike">
                <a:solidFill>
                  <a:schemeClr val="dk1"/>
                </a:solidFill>
                <a:latin typeface="Poppins"/>
                <a:ea typeface="Poppins"/>
                <a:cs typeface="Poppins"/>
                <a:sym typeface="Poppins"/>
              </a:rPr>
              <a:t>A well-designed synchronous API allows applications to obtain data in real-time. This can lead to enhanced application performance if the API is optimally constructed.</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Client-Side Processing</a:t>
            </a:r>
            <a:endParaRPr/>
          </a:p>
          <a:p>
            <a:pPr indent="-355600" lvl="2" marL="1371600" marR="0" rtl="0" algn="just">
              <a:lnSpc>
                <a:spcPct val="90000"/>
              </a:lnSpc>
              <a:spcBef>
                <a:spcPts val="500"/>
              </a:spcBef>
              <a:spcAft>
                <a:spcPts val="0"/>
              </a:spcAft>
              <a:buClr>
                <a:schemeClr val="dk1"/>
              </a:buClr>
              <a:buSzPts val="1800"/>
              <a:buFont typeface="Arial"/>
              <a:buChar char="•"/>
            </a:pPr>
            <a:r>
              <a:rPr b="0" i="0" lang="pt-BR" sz="1400" u="none" cap="none" strike="noStrike">
                <a:solidFill>
                  <a:schemeClr val="dk1"/>
                </a:solidFill>
                <a:latin typeface="Poppins"/>
                <a:ea typeface="Poppins"/>
                <a:cs typeface="Poppins"/>
                <a:sym typeface="Poppins"/>
              </a:rPr>
              <a:t>When using synchronous APIs, the requesting application has to pause and await the response prior to executing subsequent code.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p27"/>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Synchronous APIs</a:t>
            </a:r>
            <a:endParaRPr/>
          </a:p>
        </p:txBody>
      </p:sp>
      <p:sp>
        <p:nvSpPr>
          <p:cNvPr id="149" name="Google Shape;149;p27"/>
          <p:cNvSpPr txBox="1"/>
          <p:nvPr/>
        </p:nvSpPr>
        <p:spPr>
          <a:xfrm>
            <a:off x="838200" y="4690753"/>
            <a:ext cx="10515600" cy="1802122"/>
          </a:xfrm>
          <a:prstGeom prst="rect">
            <a:avLst/>
          </a:prstGeom>
          <a:noFill/>
          <a:ln>
            <a:noFill/>
          </a:ln>
        </p:spPr>
        <p:txBody>
          <a:bodyPr anchorCtr="0" anchor="ctr" bIns="45700" lIns="91425" spcFirstLastPara="1" rIns="91425" wrap="square" tIns="45700">
            <a:noAutofit/>
          </a:bodyPr>
          <a:lstStyle/>
          <a:p>
            <a:pPr indent="0" lvl="0" marL="50800" marR="0" rtl="0" algn="ctr">
              <a:lnSpc>
                <a:spcPct val="90000"/>
              </a:lnSpc>
              <a:spcBef>
                <a:spcPts val="1000"/>
              </a:spcBef>
              <a:spcAft>
                <a:spcPts val="0"/>
              </a:spcAft>
              <a:buClr>
                <a:schemeClr val="dk1"/>
              </a:buClr>
              <a:buSzPts val="2400"/>
              <a:buFont typeface="Arial"/>
              <a:buNone/>
            </a:pPr>
            <a:r>
              <a:rPr b="0" i="0" lang="pt-BR" sz="1800" u="none" cap="none" strike="noStrike">
                <a:solidFill>
                  <a:schemeClr val="dk1"/>
                </a:solidFill>
                <a:latin typeface="Poppins"/>
                <a:ea typeface="Poppins"/>
                <a:cs typeface="Poppins"/>
                <a:sym typeface="Poppins"/>
              </a:rPr>
              <a:t>Tickets are sold on a first-come, first-served basis. This process is synchronous.</a:t>
            </a:r>
            <a:endParaRPr b="0" i="0" sz="1400" u="none" cap="none" strike="noStrike">
              <a:solidFill>
                <a:schemeClr val="dk1"/>
              </a:solidFill>
              <a:latin typeface="Poppins"/>
              <a:ea typeface="Poppins"/>
              <a:cs typeface="Poppins"/>
              <a:sym typeface="Poppins"/>
            </a:endParaRPr>
          </a:p>
        </p:txBody>
      </p:sp>
      <p:pic>
        <p:nvPicPr>
          <p:cNvPr id="150" name="Google Shape;150;p27"/>
          <p:cNvPicPr preferRelativeResize="0"/>
          <p:nvPr/>
        </p:nvPicPr>
        <p:blipFill rotWithShape="1">
          <a:blip r:embed="rId4">
            <a:alphaModFix/>
          </a:blip>
          <a:srcRect b="11757" l="1686" r="18000" t="2818"/>
          <a:stretch/>
        </p:blipFill>
        <p:spPr>
          <a:xfrm>
            <a:off x="3443844" y="1788657"/>
            <a:ext cx="4546634" cy="3452707"/>
          </a:xfrm>
          <a:prstGeom prst="rect">
            <a:avLst/>
          </a:prstGeom>
          <a:noFill/>
          <a:ln cap="flat" cmpd="sng" w="9525">
            <a:solidFill>
              <a:srgbClr val="D8D8D8"/>
            </a:solidFill>
            <a:prstDash val="solid"/>
            <a:miter lim="800000"/>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28"/>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Asynchronous APIs</a:t>
            </a:r>
            <a:endParaRPr/>
          </a:p>
        </p:txBody>
      </p:sp>
      <p:sp>
        <p:nvSpPr>
          <p:cNvPr id="156" name="Google Shape;156;p28"/>
          <p:cNvSpPr txBox="1"/>
          <p:nvPr/>
        </p:nvSpPr>
        <p:spPr>
          <a:xfrm>
            <a:off x="838200" y="1813750"/>
            <a:ext cx="10515600" cy="4351338"/>
          </a:xfrm>
          <a:prstGeom prst="rect">
            <a:avLst/>
          </a:prstGeom>
          <a:noFill/>
          <a:ln>
            <a:noFill/>
          </a:ln>
        </p:spPr>
        <p:txBody>
          <a:bodyPr anchorCtr="0" anchor="ctr" bIns="45700" lIns="91425" spcFirstLastPara="1" rIns="91425" wrap="square" tIns="45700">
            <a:no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600" u="none" cap="none" strike="noStrike">
                <a:solidFill>
                  <a:schemeClr val="dk1"/>
                </a:solidFill>
                <a:latin typeface="Poppins"/>
                <a:ea typeface="Poppins"/>
                <a:cs typeface="Poppins"/>
                <a:sym typeface="Poppins"/>
              </a:rPr>
              <a:t>Asynchronous APIs don't require the caller to wait for a response immediately. Instead, once a request is made, the caller can continue other tasks. The response or notification will be delivered once the processing is complete.</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600" u="none" cap="none" strike="noStrike">
                <a:solidFill>
                  <a:schemeClr val="dk1"/>
                </a:solidFill>
                <a:latin typeface="Poppins"/>
                <a:ea typeface="Poppins"/>
                <a:cs typeface="Poppins"/>
                <a:sym typeface="Poppins"/>
              </a:rPr>
              <a:t>Handling Responses: The consuming application does not wait. Instead, it might use mechanisms like callbacks, events, or other notification systems to handle the eventual response.</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600" u="none" cap="none" strike="noStrike">
                <a:solidFill>
                  <a:schemeClr val="dk1"/>
                </a:solidFill>
                <a:latin typeface="Poppins"/>
                <a:ea typeface="Poppins"/>
                <a:cs typeface="Poppins"/>
                <a:sym typeface="Poppins"/>
              </a:rPr>
              <a:t>When are APIs Asynchronous?</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400" u="none" cap="none" strike="noStrike">
                <a:solidFill>
                  <a:schemeClr val="dk1"/>
                </a:solidFill>
                <a:latin typeface="Poppins"/>
                <a:ea typeface="Poppins"/>
                <a:cs typeface="Poppins"/>
                <a:sym typeface="Poppins"/>
              </a:rPr>
              <a:t>APIs tend to be asynchronous when processing a request takes some time on the server's side or when the requested data isn't immediately available.</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600" u="none" cap="none" strike="noStrike">
                <a:solidFill>
                  <a:schemeClr val="dk1"/>
                </a:solidFill>
                <a:latin typeface="Poppins"/>
                <a:ea typeface="Poppins"/>
                <a:cs typeface="Poppins"/>
                <a:sym typeface="Poppins"/>
              </a:rPr>
              <a:t>Advantages of Asynchronous API Design</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400" u="none" cap="none" strike="noStrike">
                <a:solidFill>
                  <a:schemeClr val="dk1"/>
                </a:solidFill>
                <a:latin typeface="Poppins"/>
                <a:ea typeface="Poppins"/>
                <a:cs typeface="Poppins"/>
                <a:sym typeface="Poppins"/>
              </a:rPr>
              <a:t>An optimally constructed asynchronous API enables applications to continue executing tasks without waiting for a response, resulting in improved overall performance and user experience.</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600" u="none" cap="none" strike="noStrike">
                <a:solidFill>
                  <a:schemeClr val="dk1"/>
                </a:solidFill>
                <a:latin typeface="Poppins"/>
                <a:ea typeface="Poppins"/>
                <a:cs typeface="Poppins"/>
                <a:sym typeface="Poppins"/>
              </a:rPr>
              <a:t>Client-Side Processing</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400" u="none" cap="none" strike="noStrike">
                <a:solidFill>
                  <a:schemeClr val="dk1"/>
                </a:solidFill>
                <a:latin typeface="Poppins"/>
                <a:ea typeface="Poppins"/>
                <a:cs typeface="Poppins"/>
                <a:sym typeface="Poppins"/>
              </a:rPr>
              <a:t>The client-side application doesn't wait for the server's response immediately after making a request. Instead, it continues with other tasks and handles the response when it arrives.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29"/>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Asynchronous APIs</a:t>
            </a:r>
            <a:endParaRPr/>
          </a:p>
        </p:txBody>
      </p:sp>
      <p:sp>
        <p:nvSpPr>
          <p:cNvPr id="162" name="Google Shape;162;p29"/>
          <p:cNvSpPr txBox="1"/>
          <p:nvPr/>
        </p:nvSpPr>
        <p:spPr>
          <a:xfrm>
            <a:off x="838200" y="4602904"/>
            <a:ext cx="10515600" cy="1889971"/>
          </a:xfrm>
          <a:prstGeom prst="rect">
            <a:avLst/>
          </a:prstGeom>
          <a:noFill/>
          <a:ln>
            <a:noFill/>
          </a:ln>
        </p:spPr>
        <p:txBody>
          <a:bodyPr anchorCtr="0" anchor="ctr" bIns="45700" lIns="91425" spcFirstLastPara="1" rIns="91425" wrap="square" tIns="45700">
            <a:normAutofit/>
          </a:bodyPr>
          <a:lstStyle/>
          <a:p>
            <a:pPr indent="0" lvl="0" marL="50800" marR="0" rtl="0" algn="ctr">
              <a:lnSpc>
                <a:spcPct val="90000"/>
              </a:lnSpc>
              <a:spcBef>
                <a:spcPts val="1000"/>
              </a:spcBef>
              <a:spcAft>
                <a:spcPts val="0"/>
              </a:spcAft>
              <a:buClr>
                <a:schemeClr val="dk1"/>
              </a:buClr>
              <a:buSzPts val="2400"/>
              <a:buFont typeface="Arial"/>
              <a:buNone/>
            </a:pPr>
            <a:r>
              <a:rPr b="0" i="0" lang="pt-BR" sz="2000" u="none" cap="none" strike="noStrike">
                <a:solidFill>
                  <a:schemeClr val="dk1"/>
                </a:solidFill>
                <a:latin typeface="Poppins"/>
                <a:ea typeface="Poppins"/>
                <a:cs typeface="Poppins"/>
                <a:sym typeface="Poppins"/>
              </a:rPr>
              <a:t>Tickets are sold on a first-come basis. However, after receiving a number, the caller can continue with other tasks. The response is only delivered when their number is announced. This method operates as an asynchronous process.</a:t>
            </a:r>
            <a:endParaRPr/>
          </a:p>
        </p:txBody>
      </p:sp>
      <p:pic>
        <p:nvPicPr>
          <p:cNvPr id="163" name="Google Shape;163;p29"/>
          <p:cNvPicPr preferRelativeResize="0"/>
          <p:nvPr/>
        </p:nvPicPr>
        <p:blipFill rotWithShape="1">
          <a:blip r:embed="rId4">
            <a:alphaModFix/>
          </a:blip>
          <a:srcRect b="0" l="0" r="0" t="0"/>
          <a:stretch/>
        </p:blipFill>
        <p:spPr>
          <a:xfrm>
            <a:off x="2784638" y="1690688"/>
            <a:ext cx="6385217" cy="310164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7" name="Shape 167"/>
        <p:cNvGrpSpPr/>
        <p:nvPr/>
      </p:nvGrpSpPr>
      <p:grpSpPr>
        <a:xfrm>
          <a:off x="0" y="0"/>
          <a:ext cx="0" cy="0"/>
          <a:chOff x="0" y="0"/>
          <a:chExt cx="0" cy="0"/>
        </a:xfrm>
      </p:grpSpPr>
      <p:sp>
        <p:nvSpPr>
          <p:cNvPr id="168" name="Google Shape;168;p30"/>
          <p:cNvSpPr txBox="1"/>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6000" u="none" cap="none" strike="noStrike">
                <a:solidFill>
                  <a:schemeClr val="lt1"/>
                </a:solidFill>
                <a:latin typeface="Poppins"/>
                <a:ea typeface="Poppins"/>
                <a:cs typeface="Poppins"/>
                <a:sym typeface="Poppins"/>
              </a:rPr>
              <a:t>API Architectural Styles</a:t>
            </a:r>
            <a:endParaRPr b="0" i="0" sz="6000" u="none" cap="none" strike="noStrike">
              <a:solidFill>
                <a:schemeClr val="lt1"/>
              </a:solidFill>
              <a:latin typeface="Poppins"/>
              <a:ea typeface="Poppins"/>
              <a:cs typeface="Poppins"/>
              <a:sym typeface="Poppins"/>
            </a:endParaRPr>
          </a:p>
        </p:txBody>
      </p:sp>
      <p:pic>
        <p:nvPicPr>
          <p:cNvPr id="169" name="Google Shape;169;p30"/>
          <p:cNvPicPr preferRelativeResize="0"/>
          <p:nvPr/>
        </p:nvPicPr>
        <p:blipFill rotWithShape="1">
          <a:blip r:embed="rId4">
            <a:alphaModFix/>
          </a:blip>
          <a:srcRect b="0" l="0" r="0" t="0"/>
          <a:stretch/>
        </p:blipFill>
        <p:spPr>
          <a:xfrm>
            <a:off x="438369" y="471690"/>
            <a:ext cx="1266606" cy="38851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31"/>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Common Architectural Styles</a:t>
            </a:r>
            <a:endParaRPr/>
          </a:p>
        </p:txBody>
      </p:sp>
      <p:sp>
        <p:nvSpPr>
          <p:cNvPr id="175" name="Google Shape;175;p31"/>
          <p:cNvSpPr txBox="1"/>
          <p:nvPr/>
        </p:nvSpPr>
        <p:spPr>
          <a:xfrm>
            <a:off x="838200" y="1825625"/>
            <a:ext cx="10515600" cy="4351338"/>
          </a:xfrm>
          <a:prstGeom prst="rect">
            <a:avLst/>
          </a:prstGeom>
          <a:noFill/>
          <a:ln>
            <a:noFill/>
          </a:ln>
        </p:spPr>
        <p:txBody>
          <a:bodyPr anchorCtr="0" anchor="ctr" bIns="45700" lIns="91425" spcFirstLastPara="1" rIns="91425" wrap="square" tIns="45700">
            <a:norm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Adopting established </a:t>
            </a:r>
            <a:r>
              <a:rPr b="1" i="0" lang="pt-BR" sz="1800" u="none" cap="none" strike="noStrike">
                <a:solidFill>
                  <a:schemeClr val="dk1"/>
                </a:solidFill>
                <a:latin typeface="Poppins"/>
                <a:ea typeface="Poppins"/>
                <a:cs typeface="Poppins"/>
                <a:sym typeface="Poppins"/>
              </a:rPr>
              <a:t>standards</a:t>
            </a:r>
            <a:r>
              <a:rPr b="0" i="0" lang="pt-BR" sz="1800" u="none" cap="none" strike="noStrike">
                <a:solidFill>
                  <a:schemeClr val="dk1"/>
                </a:solidFill>
                <a:latin typeface="Poppins"/>
                <a:ea typeface="Poppins"/>
                <a:cs typeface="Poppins"/>
                <a:sym typeface="Poppins"/>
              </a:rPr>
              <a:t>, protocols, and architectural styles helps streamline </a:t>
            </a:r>
            <a:r>
              <a:rPr b="1" i="0" lang="pt-BR" sz="1800" u="none" cap="none" strike="noStrike">
                <a:solidFill>
                  <a:schemeClr val="dk1"/>
                </a:solidFill>
                <a:latin typeface="Poppins"/>
                <a:ea typeface="Poppins"/>
                <a:cs typeface="Poppins"/>
                <a:sym typeface="Poppins"/>
              </a:rPr>
              <a:t>the learning</a:t>
            </a:r>
            <a:r>
              <a:rPr b="0" i="0" lang="pt-BR" sz="1800" u="none" cap="none" strike="noStrike">
                <a:solidFill>
                  <a:schemeClr val="dk1"/>
                </a:solidFill>
                <a:latin typeface="Poppins"/>
                <a:ea typeface="Poppins"/>
                <a:cs typeface="Poppins"/>
                <a:sym typeface="Poppins"/>
              </a:rPr>
              <a:t> and </a:t>
            </a:r>
            <a:r>
              <a:rPr b="1" i="0" lang="pt-BR" sz="1800" u="none" cap="none" strike="noStrike">
                <a:solidFill>
                  <a:schemeClr val="dk1"/>
                </a:solidFill>
                <a:latin typeface="Poppins"/>
                <a:ea typeface="Poppins"/>
                <a:cs typeface="Poppins"/>
                <a:sym typeface="Poppins"/>
              </a:rPr>
              <a:t>implementation</a:t>
            </a:r>
            <a:r>
              <a:rPr b="0" i="0" lang="pt-BR" sz="1800" u="none" cap="none" strike="noStrike">
                <a:solidFill>
                  <a:schemeClr val="dk1"/>
                </a:solidFill>
                <a:latin typeface="Poppins"/>
                <a:ea typeface="Poppins"/>
                <a:cs typeface="Poppins"/>
                <a:sym typeface="Poppins"/>
              </a:rPr>
              <a:t> process for API consumers.</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8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Prominent API Architectural Styles:</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RPC</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SOAP</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REST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p32"/>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Remote Procedure Call – RPC</a:t>
            </a:r>
            <a:endParaRPr/>
          </a:p>
        </p:txBody>
      </p:sp>
      <p:sp>
        <p:nvSpPr>
          <p:cNvPr id="181" name="Google Shape;181;p32"/>
          <p:cNvSpPr txBox="1"/>
          <p:nvPr/>
        </p:nvSpPr>
        <p:spPr>
          <a:xfrm>
            <a:off x="838200" y="1825625"/>
            <a:ext cx="10515600" cy="4351338"/>
          </a:xfrm>
          <a:prstGeom prst="rect">
            <a:avLst/>
          </a:prstGeom>
          <a:noFill/>
          <a:ln>
            <a:noFill/>
          </a:ln>
        </p:spPr>
        <p:txBody>
          <a:bodyPr anchorCtr="0" anchor="ctr" bIns="45700" lIns="91425" spcFirstLastPara="1" rIns="91425" wrap="square" tIns="45700">
            <a:no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Remote Procedure Call operates on a request-response paradigm, enabling an application to invoke a procedure in another address space, commonly on another computer on a shared network.</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RPC can be executed over various transport protocols. Some popular implementations include:</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XML-RPC: </a:t>
            </a:r>
            <a:r>
              <a:rPr b="0" i="0" lang="pt-BR" sz="1600" u="none" cap="none" strike="noStrike">
                <a:solidFill>
                  <a:schemeClr val="dk1"/>
                </a:solidFill>
                <a:latin typeface="Poppins"/>
                <a:ea typeface="Poppins"/>
                <a:cs typeface="Poppins"/>
                <a:sym typeface="Poppins"/>
              </a:rPr>
              <a:t>An RPC that utilizes XML to encode its calls and HTTP as a transport mechanism.</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JSON-RPC:</a:t>
            </a:r>
            <a:r>
              <a:rPr b="0" i="0" lang="pt-BR" sz="1600" u="none" cap="none" strike="noStrike">
                <a:solidFill>
                  <a:schemeClr val="dk1"/>
                </a:solidFill>
                <a:latin typeface="Poppins"/>
                <a:ea typeface="Poppins"/>
                <a:cs typeface="Poppins"/>
                <a:sym typeface="Poppins"/>
              </a:rPr>
              <a:t> An RPC protocol encoded in JSON.</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NFS:</a:t>
            </a:r>
            <a:r>
              <a:rPr b="0" i="0" lang="pt-BR" sz="1600" u="none" cap="none" strike="noStrike">
                <a:solidFill>
                  <a:schemeClr val="dk1"/>
                </a:solidFill>
                <a:latin typeface="Poppins"/>
                <a:ea typeface="Poppins"/>
                <a:cs typeface="Poppins"/>
                <a:sym typeface="Poppins"/>
              </a:rPr>
              <a:t> Allows a user on a client computer to access files over a network as if the network were a local hard disk.</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SOAP:</a:t>
            </a:r>
            <a:r>
              <a:rPr b="0" i="0" lang="pt-BR" sz="1600" u="none" cap="none" strike="noStrike">
                <a:solidFill>
                  <a:schemeClr val="dk1"/>
                </a:solidFill>
                <a:latin typeface="Poppins"/>
                <a:ea typeface="Poppins"/>
                <a:cs typeface="Poppins"/>
                <a:sym typeface="Poppins"/>
              </a:rPr>
              <a:t> A messaging protocol that allows programs running on disparate operating systems to communicate using HTTP and its lower-layer protocols.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33"/>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Remote Procedure Call – RPC</a:t>
            </a:r>
            <a:endParaRPr/>
          </a:p>
        </p:txBody>
      </p:sp>
      <p:sp>
        <p:nvSpPr>
          <p:cNvPr id="187" name="Google Shape;187;p33"/>
          <p:cNvSpPr txBox="1"/>
          <p:nvPr/>
        </p:nvSpPr>
        <p:spPr>
          <a:xfrm>
            <a:off x="838200" y="1825625"/>
            <a:ext cx="4462484" cy="4351338"/>
          </a:xfrm>
          <a:prstGeom prst="rect">
            <a:avLst/>
          </a:prstGeom>
          <a:noFill/>
          <a:ln>
            <a:noFill/>
          </a:ln>
        </p:spPr>
        <p:txBody>
          <a:bodyPr anchorCtr="0" anchor="ctr" bIns="45700" lIns="91425" spcFirstLastPara="1" rIns="91425" wrap="square" tIns="45700">
            <a:no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Workflow Illustrated:</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The caller initiates a procedure call, effectively requesting a specific operation.</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The callee (server-side) receives this request and processes the function.</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Once processed, the server sends a response back to the caller.</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The caller then proceeds with its operations post receiving the response.</a:t>
            </a:r>
            <a:endParaRPr/>
          </a:p>
        </p:txBody>
      </p:sp>
      <p:pic>
        <p:nvPicPr>
          <p:cNvPr id="188" name="Google Shape;188;p33"/>
          <p:cNvPicPr preferRelativeResize="0"/>
          <p:nvPr/>
        </p:nvPicPr>
        <p:blipFill rotWithShape="1">
          <a:blip r:embed="rId4">
            <a:alphaModFix/>
          </a:blip>
          <a:srcRect b="3375" l="0" r="2493" t="0"/>
          <a:stretch/>
        </p:blipFill>
        <p:spPr>
          <a:xfrm>
            <a:off x="5764480" y="2495659"/>
            <a:ext cx="5589320" cy="301126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p34"/>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Simple Object Access Protocol – SOAP</a:t>
            </a:r>
            <a:endParaRPr/>
          </a:p>
        </p:txBody>
      </p:sp>
      <p:sp>
        <p:nvSpPr>
          <p:cNvPr id="194" name="Google Shape;194;p34"/>
          <p:cNvSpPr txBox="1"/>
          <p:nvPr/>
        </p:nvSpPr>
        <p:spPr>
          <a:xfrm>
            <a:off x="838200" y="1825625"/>
            <a:ext cx="10515600" cy="4351338"/>
          </a:xfrm>
          <a:prstGeom prst="rect">
            <a:avLst/>
          </a:prstGeom>
          <a:noFill/>
          <a:ln>
            <a:noFill/>
          </a:ln>
        </p:spPr>
        <p:txBody>
          <a:bodyPr anchorCtr="0" anchor="ctr" bIns="45700" lIns="91425" spcFirstLastPara="1" rIns="91425" wrap="square" tIns="45700">
            <a:no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SOAP is a protocol that uses XML as its messaging format to connect and communicate between applications. It's designed for distributed computing environments and ensures that programs built on different platforms and programming languages can interoperate.</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Characteristics of SOAP:</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Independent:</a:t>
            </a:r>
            <a:r>
              <a:rPr b="0" i="0" lang="pt-BR" sz="1600" u="none" cap="none" strike="noStrike">
                <a:solidFill>
                  <a:schemeClr val="dk1"/>
                </a:solidFill>
                <a:latin typeface="Poppins"/>
                <a:ea typeface="Poppins"/>
                <a:cs typeface="Poppins"/>
                <a:sym typeface="Poppins"/>
              </a:rPr>
              <a:t> Enables communication between applications on diverse operating systems.</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Extensible:</a:t>
            </a:r>
            <a:r>
              <a:rPr b="0" i="0" lang="pt-BR" sz="1600" u="none" cap="none" strike="noStrike">
                <a:solidFill>
                  <a:schemeClr val="dk1"/>
                </a:solidFill>
                <a:latin typeface="Poppins"/>
                <a:ea typeface="Poppins"/>
                <a:cs typeface="Poppins"/>
                <a:sym typeface="Poppins"/>
              </a:rPr>
              <a:t> Can easily incorporate additional features, such as reliability and security.</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Neutral:</a:t>
            </a:r>
            <a:r>
              <a:rPr b="0" i="0" lang="pt-BR" sz="1600" u="none" cap="none" strike="noStrike">
                <a:solidFill>
                  <a:schemeClr val="dk1"/>
                </a:solidFill>
                <a:latin typeface="Poppins"/>
                <a:ea typeface="Poppins"/>
                <a:cs typeface="Poppins"/>
                <a:sym typeface="Poppins"/>
              </a:rPr>
              <a:t> Versatile in communication; can operate over various protocols like HTTP, SMTP, TCP, UDP, or JMS.</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Components of a SOAP Message:</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Envelope: </a:t>
            </a:r>
            <a:r>
              <a:rPr b="0" i="0" lang="pt-BR" sz="1600" u="none" cap="none" strike="noStrike">
                <a:solidFill>
                  <a:schemeClr val="dk1"/>
                </a:solidFill>
                <a:latin typeface="Poppins"/>
                <a:ea typeface="Poppins"/>
                <a:cs typeface="Poppins"/>
                <a:sym typeface="Poppins"/>
              </a:rPr>
              <a:t>The root element, encapsulating the entire XML document.</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Header: </a:t>
            </a:r>
            <a:r>
              <a:rPr b="0" i="0" lang="pt-BR" sz="1600" u="none" cap="none" strike="noStrike">
                <a:solidFill>
                  <a:schemeClr val="dk1"/>
                </a:solidFill>
                <a:latin typeface="Poppins"/>
                <a:ea typeface="Poppins"/>
                <a:cs typeface="Poppins"/>
                <a:sym typeface="Poppins"/>
              </a:rPr>
              <a:t>Contains application-specific details, like authentication or other SOAP-related attributes.</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Body: </a:t>
            </a:r>
            <a:r>
              <a:rPr b="0" i="0" lang="pt-BR" sz="1600" u="none" cap="none" strike="noStrike">
                <a:solidFill>
                  <a:schemeClr val="dk1"/>
                </a:solidFill>
                <a:latin typeface="Poppins"/>
                <a:ea typeface="Poppins"/>
                <a:cs typeface="Poppins"/>
                <a:sym typeface="Poppins"/>
              </a:rPr>
              <a:t>Holds the actual data intended for the recipient.</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Fault: </a:t>
            </a:r>
            <a:r>
              <a:rPr b="0" i="0" lang="pt-BR" sz="1600" u="none" cap="none" strike="noStrike">
                <a:solidFill>
                  <a:schemeClr val="dk1"/>
                </a:solidFill>
                <a:latin typeface="Poppins"/>
                <a:ea typeface="Poppins"/>
                <a:cs typeface="Poppins"/>
                <a:sym typeface="Poppins"/>
              </a:rPr>
              <a:t>Supplies error or status information when issues arise.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p35"/>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SOAP Message Example</a:t>
            </a:r>
            <a:endParaRPr/>
          </a:p>
        </p:txBody>
      </p:sp>
      <p:sp>
        <p:nvSpPr>
          <p:cNvPr id="200" name="Google Shape;200;p35"/>
          <p:cNvSpPr txBox="1"/>
          <p:nvPr/>
        </p:nvSpPr>
        <p:spPr>
          <a:xfrm>
            <a:off x="985653" y="2479121"/>
            <a:ext cx="10368148" cy="3323987"/>
          </a:xfrm>
          <a:prstGeom prst="rect">
            <a:avLst/>
          </a:prstGeom>
          <a:solidFill>
            <a:srgbClr val="17161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808080"/>
                </a:solidFill>
                <a:latin typeface="Consolas"/>
                <a:ea typeface="Consolas"/>
                <a:cs typeface="Consolas"/>
                <a:sym typeface="Consolas"/>
              </a:rPr>
              <a:t>&lt;?</a:t>
            </a:r>
            <a:r>
              <a:rPr b="0" i="0" lang="pt-BR" sz="1400" u="none" cap="none" strike="noStrike">
                <a:solidFill>
                  <a:srgbClr val="569CD6"/>
                </a:solidFill>
                <a:latin typeface="Consolas"/>
                <a:ea typeface="Consolas"/>
                <a:cs typeface="Consolas"/>
                <a:sym typeface="Consolas"/>
              </a:rPr>
              <a:t>xml</a:t>
            </a:r>
            <a:r>
              <a:rPr b="0" i="0" lang="pt-BR" sz="1400" u="none" cap="none" strike="noStrike">
                <a:solidFill>
                  <a:srgbClr val="9CDCFE"/>
                </a:solidFill>
                <a:latin typeface="Consolas"/>
                <a:ea typeface="Consolas"/>
                <a:cs typeface="Consolas"/>
                <a:sym typeface="Consolas"/>
              </a:rPr>
              <a:t> version</a:t>
            </a:r>
            <a:r>
              <a:rPr b="0" i="0" lang="pt-BR" sz="1400" u="none" cap="none" strike="noStrike">
                <a:solidFill>
                  <a:srgbClr val="CCCCCC"/>
                </a:solidFill>
                <a:latin typeface="Consolas"/>
                <a:ea typeface="Consolas"/>
                <a:cs typeface="Consolas"/>
                <a:sym typeface="Consolas"/>
              </a:rPr>
              <a:t>=</a:t>
            </a:r>
            <a:r>
              <a:rPr b="0" i="0" lang="pt-BR" sz="1400" u="none" cap="none" strike="noStrike">
                <a:solidFill>
                  <a:srgbClr val="CE9178"/>
                </a:solidFill>
                <a:latin typeface="Consolas"/>
                <a:ea typeface="Consolas"/>
                <a:cs typeface="Consolas"/>
                <a:sym typeface="Consolas"/>
              </a:rPr>
              <a:t>"1.0"</a:t>
            </a:r>
            <a:r>
              <a:rPr b="0" i="0" lang="pt-BR" sz="1400" u="none" cap="none" strike="noStrike">
                <a:solidFill>
                  <a:srgbClr val="808080"/>
                </a:solidFill>
                <a:latin typeface="Consolas"/>
                <a:ea typeface="Consolas"/>
                <a:cs typeface="Consolas"/>
                <a:sym typeface="Consolas"/>
              </a:rPr>
              <a:t>?&gt;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pt-BR" sz="1400" u="none" cap="none" strike="noStrike">
                <a:solidFill>
                  <a:srgbClr val="808080"/>
                </a:solidFill>
                <a:latin typeface="Consolas"/>
                <a:ea typeface="Consolas"/>
                <a:cs typeface="Consolas"/>
                <a:sym typeface="Consolas"/>
              </a:rPr>
              <a:t>&lt;</a:t>
            </a:r>
            <a:r>
              <a:rPr b="0" i="0" lang="pt-BR" sz="1400" u="none" cap="none" strike="noStrike">
                <a:solidFill>
                  <a:srgbClr val="569CD6"/>
                </a:solidFill>
                <a:latin typeface="Consolas"/>
                <a:ea typeface="Consolas"/>
                <a:cs typeface="Consolas"/>
                <a:sym typeface="Consolas"/>
              </a:rPr>
              <a:t>soap:Envelope</a:t>
            </a:r>
            <a:r>
              <a:rPr b="0" i="0" lang="pt-BR" sz="1400" u="none" cap="none" strike="noStrike">
                <a:solidFill>
                  <a:srgbClr val="CCCCCC"/>
                </a:solidFill>
                <a:latin typeface="Consolas"/>
                <a:ea typeface="Consolas"/>
                <a:cs typeface="Consolas"/>
                <a:sym typeface="Consolas"/>
              </a:rPr>
              <a:t> </a:t>
            </a:r>
            <a:r>
              <a:rPr b="0" i="0" lang="pt-BR" sz="1400" u="none" cap="none" strike="noStrike">
                <a:solidFill>
                  <a:srgbClr val="9CDCFE"/>
                </a:solidFill>
                <a:latin typeface="Consolas"/>
                <a:ea typeface="Consolas"/>
                <a:cs typeface="Consolas"/>
                <a:sym typeface="Consolas"/>
              </a:rPr>
              <a:t>xmlns:soap</a:t>
            </a:r>
            <a:r>
              <a:rPr b="0" i="0" lang="pt-BR" sz="1400" u="none" cap="none" strike="noStrike">
                <a:solidFill>
                  <a:srgbClr val="CCCCCC"/>
                </a:solidFill>
                <a:latin typeface="Consolas"/>
                <a:ea typeface="Consolas"/>
                <a:cs typeface="Consolas"/>
                <a:sym typeface="Consolas"/>
              </a:rPr>
              <a:t>=</a:t>
            </a:r>
            <a:r>
              <a:rPr b="0" i="0" lang="pt-BR" sz="1400" u="none" cap="none" strike="noStrike">
                <a:solidFill>
                  <a:srgbClr val="CE9178"/>
                </a:solidFill>
                <a:latin typeface="Consolas"/>
                <a:ea typeface="Consolas"/>
                <a:cs typeface="Consolas"/>
                <a:sym typeface="Consolas"/>
              </a:rPr>
              <a:t>"http://schemas.xmlsoap.org/soap/envelope/"</a:t>
            </a:r>
            <a:r>
              <a:rPr b="0" i="0" lang="pt-BR" sz="1400" u="none" cap="none" strike="noStrike">
                <a:solidFill>
                  <a:srgbClr val="808080"/>
                </a:solidFill>
                <a:latin typeface="Consolas"/>
                <a:ea typeface="Consolas"/>
                <a:cs typeface="Consolas"/>
                <a:sym typeface="Consolas"/>
              </a:rPr>
              <a:t>&gt;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pt-BR" sz="1400" u="none" cap="none" strike="noStrike">
                <a:solidFill>
                  <a:srgbClr val="CCCCCC"/>
                </a:solidFill>
                <a:latin typeface="Consolas"/>
                <a:ea typeface="Consolas"/>
                <a:cs typeface="Consolas"/>
                <a:sym typeface="Consolas"/>
              </a:rPr>
              <a:t>    </a:t>
            </a:r>
            <a:r>
              <a:rPr b="0" i="0" lang="pt-BR" sz="1400" u="none" cap="none" strike="noStrike">
                <a:solidFill>
                  <a:srgbClr val="808080"/>
                </a:solidFill>
                <a:latin typeface="Consolas"/>
                <a:ea typeface="Consolas"/>
                <a:cs typeface="Consolas"/>
                <a:sym typeface="Consolas"/>
              </a:rPr>
              <a:t>&lt;</a:t>
            </a:r>
            <a:r>
              <a:rPr b="0" i="0" lang="pt-BR" sz="1400" u="none" cap="none" strike="noStrike">
                <a:solidFill>
                  <a:srgbClr val="569CD6"/>
                </a:solidFill>
                <a:latin typeface="Consolas"/>
                <a:ea typeface="Consolas"/>
                <a:cs typeface="Consolas"/>
                <a:sym typeface="Consolas"/>
              </a:rPr>
              <a:t>soap:Header</a:t>
            </a:r>
            <a:r>
              <a:rPr b="0" i="0" lang="pt-BR" sz="1400" u="none" cap="none" strike="noStrike">
                <a:solidFill>
                  <a:srgbClr val="808080"/>
                </a:solidFill>
                <a:latin typeface="Consolas"/>
                <a:ea typeface="Consolas"/>
                <a:cs typeface="Consolas"/>
                <a:sym typeface="Consolas"/>
              </a:rPr>
              <a:t>&gt;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pt-BR" sz="1400" u="none" cap="none" strike="noStrike">
                <a:solidFill>
                  <a:srgbClr val="CCCCCC"/>
                </a:solidFill>
                <a:latin typeface="Consolas"/>
                <a:ea typeface="Consolas"/>
                <a:cs typeface="Consolas"/>
                <a:sym typeface="Consolas"/>
              </a:rPr>
              <a:t>        </a:t>
            </a:r>
            <a:r>
              <a:rPr b="0" i="0" lang="pt-BR" sz="1400" u="none" cap="none" strike="noStrike">
                <a:solidFill>
                  <a:srgbClr val="808080"/>
                </a:solidFill>
                <a:latin typeface="Consolas"/>
                <a:ea typeface="Consolas"/>
                <a:cs typeface="Consolas"/>
                <a:sym typeface="Consolas"/>
              </a:rPr>
              <a:t>&lt;</a:t>
            </a:r>
            <a:r>
              <a:rPr b="0" i="0" lang="pt-BR" sz="1400" u="none" cap="none" strike="noStrike">
                <a:solidFill>
                  <a:srgbClr val="569CD6"/>
                </a:solidFill>
                <a:latin typeface="Consolas"/>
                <a:ea typeface="Consolas"/>
                <a:cs typeface="Consolas"/>
                <a:sym typeface="Consolas"/>
              </a:rPr>
              <a:t>authToken</a:t>
            </a:r>
            <a:r>
              <a:rPr b="0" i="0" lang="pt-BR" sz="1400" u="none" cap="none" strike="noStrike">
                <a:solidFill>
                  <a:srgbClr val="CCCCCC"/>
                </a:solidFill>
                <a:latin typeface="Consolas"/>
                <a:ea typeface="Consolas"/>
                <a:cs typeface="Consolas"/>
                <a:sym typeface="Consolas"/>
              </a:rPr>
              <a:t> </a:t>
            </a:r>
            <a:r>
              <a:rPr b="0" i="0" lang="pt-BR" sz="1400" u="none" cap="none" strike="noStrike">
                <a:solidFill>
                  <a:srgbClr val="9CDCFE"/>
                </a:solidFill>
                <a:latin typeface="Consolas"/>
                <a:ea typeface="Consolas"/>
                <a:cs typeface="Consolas"/>
                <a:sym typeface="Consolas"/>
              </a:rPr>
              <a:t>xmlns</a:t>
            </a:r>
            <a:r>
              <a:rPr b="0" i="0" lang="pt-BR" sz="1400" u="none" cap="none" strike="noStrike">
                <a:solidFill>
                  <a:srgbClr val="CCCCCC"/>
                </a:solidFill>
                <a:latin typeface="Consolas"/>
                <a:ea typeface="Consolas"/>
                <a:cs typeface="Consolas"/>
                <a:sym typeface="Consolas"/>
              </a:rPr>
              <a:t>=</a:t>
            </a:r>
            <a:r>
              <a:rPr b="0" i="0" lang="pt-BR" sz="1400" u="none" cap="none" strike="noStrike">
                <a:solidFill>
                  <a:srgbClr val="CE9178"/>
                </a:solidFill>
                <a:latin typeface="Consolas"/>
                <a:ea typeface="Consolas"/>
                <a:cs typeface="Consolas"/>
                <a:sym typeface="Consolas"/>
              </a:rPr>
              <a:t>"http://example.com/routerConfig"</a:t>
            </a:r>
            <a:r>
              <a:rPr b="0" i="0" lang="pt-BR" sz="1400" u="none" cap="none" strike="noStrike">
                <a:solidFill>
                  <a:srgbClr val="808080"/>
                </a:solidFill>
                <a:latin typeface="Consolas"/>
                <a:ea typeface="Consolas"/>
                <a:cs typeface="Consolas"/>
                <a:sym typeface="Consolas"/>
              </a:rPr>
              <a:t>&gt;</a:t>
            </a:r>
            <a:r>
              <a:rPr b="0" i="0" lang="pt-BR" sz="1400" u="none" cap="none" strike="noStrike">
                <a:solidFill>
                  <a:srgbClr val="CCCCCC"/>
                </a:solidFill>
                <a:latin typeface="Consolas"/>
                <a:ea typeface="Consolas"/>
                <a:cs typeface="Consolas"/>
                <a:sym typeface="Consolas"/>
              </a:rPr>
              <a:t>ABCDE12345TOKEN</a:t>
            </a:r>
            <a:r>
              <a:rPr b="0" i="0" lang="pt-BR" sz="1400" u="none" cap="none" strike="noStrike">
                <a:solidFill>
                  <a:srgbClr val="808080"/>
                </a:solidFill>
                <a:latin typeface="Consolas"/>
                <a:ea typeface="Consolas"/>
                <a:cs typeface="Consolas"/>
                <a:sym typeface="Consolas"/>
              </a:rPr>
              <a:t>&lt;/</a:t>
            </a:r>
            <a:r>
              <a:rPr b="0" i="0" lang="pt-BR" sz="1400" u="none" cap="none" strike="noStrike">
                <a:solidFill>
                  <a:srgbClr val="569CD6"/>
                </a:solidFill>
                <a:latin typeface="Consolas"/>
                <a:ea typeface="Consolas"/>
                <a:cs typeface="Consolas"/>
                <a:sym typeface="Consolas"/>
              </a:rPr>
              <a:t>authToken</a:t>
            </a:r>
            <a:r>
              <a:rPr b="0" i="0" lang="pt-BR" sz="1400" u="none" cap="none" strike="noStrike">
                <a:solidFill>
                  <a:srgbClr val="808080"/>
                </a:solidFill>
                <a:latin typeface="Consolas"/>
                <a:ea typeface="Consolas"/>
                <a:cs typeface="Consolas"/>
                <a:sym typeface="Consolas"/>
              </a:rPr>
              <a:t>&gt;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pt-BR" sz="1400" u="none" cap="none" strike="noStrike">
                <a:solidFill>
                  <a:srgbClr val="CCCCCC"/>
                </a:solidFill>
                <a:latin typeface="Consolas"/>
                <a:ea typeface="Consolas"/>
                <a:cs typeface="Consolas"/>
                <a:sym typeface="Consolas"/>
              </a:rPr>
              <a:t>    </a:t>
            </a:r>
            <a:r>
              <a:rPr b="0" i="0" lang="pt-BR" sz="1400" u="none" cap="none" strike="noStrike">
                <a:solidFill>
                  <a:srgbClr val="808080"/>
                </a:solidFill>
                <a:latin typeface="Consolas"/>
                <a:ea typeface="Consolas"/>
                <a:cs typeface="Consolas"/>
                <a:sym typeface="Consolas"/>
              </a:rPr>
              <a:t>&lt;/</a:t>
            </a:r>
            <a:r>
              <a:rPr b="0" i="0" lang="pt-BR" sz="1400" u="none" cap="none" strike="noStrike">
                <a:solidFill>
                  <a:srgbClr val="569CD6"/>
                </a:solidFill>
                <a:latin typeface="Consolas"/>
                <a:ea typeface="Consolas"/>
                <a:cs typeface="Consolas"/>
                <a:sym typeface="Consolas"/>
              </a:rPr>
              <a:t>soap:Header</a:t>
            </a:r>
            <a:r>
              <a:rPr b="0" i="0" lang="pt-BR" sz="1400" u="none" cap="none" strike="noStrike">
                <a:solidFill>
                  <a:srgbClr val="808080"/>
                </a:solidFill>
                <a:latin typeface="Consolas"/>
                <a:ea typeface="Consolas"/>
                <a:cs typeface="Consolas"/>
                <a:sym typeface="Consolas"/>
              </a:rPr>
              <a:t>&gt;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pt-BR" sz="1400" u="none" cap="none" strike="noStrike">
                <a:solidFill>
                  <a:srgbClr val="CCCCCC"/>
                </a:solidFill>
                <a:latin typeface="Consolas"/>
                <a:ea typeface="Consolas"/>
                <a:cs typeface="Consolas"/>
                <a:sym typeface="Consolas"/>
              </a:rPr>
              <a:t>    </a:t>
            </a:r>
            <a:r>
              <a:rPr b="0" i="0" lang="pt-BR" sz="1400" u="none" cap="none" strike="noStrike">
                <a:solidFill>
                  <a:srgbClr val="808080"/>
                </a:solidFill>
                <a:latin typeface="Consolas"/>
                <a:ea typeface="Consolas"/>
                <a:cs typeface="Consolas"/>
                <a:sym typeface="Consolas"/>
              </a:rPr>
              <a:t>&lt;</a:t>
            </a:r>
            <a:r>
              <a:rPr b="0" i="0" lang="pt-BR" sz="1400" u="none" cap="none" strike="noStrike">
                <a:solidFill>
                  <a:srgbClr val="569CD6"/>
                </a:solidFill>
                <a:latin typeface="Consolas"/>
                <a:ea typeface="Consolas"/>
                <a:cs typeface="Consolas"/>
                <a:sym typeface="Consolas"/>
              </a:rPr>
              <a:t>soap:Body</a:t>
            </a:r>
            <a:r>
              <a:rPr b="0" i="0" lang="pt-BR" sz="1400" u="none" cap="none" strike="noStrike">
                <a:solidFill>
                  <a:srgbClr val="808080"/>
                </a:solidFill>
                <a:latin typeface="Consolas"/>
                <a:ea typeface="Consolas"/>
                <a:cs typeface="Consolas"/>
                <a:sym typeface="Consolas"/>
              </a:rPr>
              <a:t>&gt;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pt-BR" sz="1400" u="none" cap="none" strike="noStrike">
                <a:solidFill>
                  <a:srgbClr val="CCCCCC"/>
                </a:solidFill>
                <a:latin typeface="Consolas"/>
                <a:ea typeface="Consolas"/>
                <a:cs typeface="Consolas"/>
                <a:sym typeface="Consolas"/>
              </a:rPr>
              <a:t>        </a:t>
            </a:r>
            <a:r>
              <a:rPr b="0" i="0" lang="pt-BR" sz="1400" u="none" cap="none" strike="noStrike">
                <a:solidFill>
                  <a:srgbClr val="808080"/>
                </a:solidFill>
                <a:latin typeface="Consolas"/>
                <a:ea typeface="Consolas"/>
                <a:cs typeface="Consolas"/>
                <a:sym typeface="Consolas"/>
              </a:rPr>
              <a:t>&lt;</a:t>
            </a:r>
            <a:r>
              <a:rPr b="0" i="0" lang="pt-BR" sz="1400" u="none" cap="none" strike="noStrike">
                <a:solidFill>
                  <a:srgbClr val="569CD6"/>
                </a:solidFill>
                <a:latin typeface="Consolas"/>
                <a:ea typeface="Consolas"/>
                <a:cs typeface="Consolas"/>
                <a:sym typeface="Consolas"/>
              </a:rPr>
              <a:t>ConfigureInterface</a:t>
            </a:r>
            <a:r>
              <a:rPr b="0" i="0" lang="pt-BR" sz="1400" u="none" cap="none" strike="noStrike">
                <a:solidFill>
                  <a:srgbClr val="CCCCCC"/>
                </a:solidFill>
                <a:latin typeface="Consolas"/>
                <a:ea typeface="Consolas"/>
                <a:cs typeface="Consolas"/>
                <a:sym typeface="Consolas"/>
              </a:rPr>
              <a:t> </a:t>
            </a:r>
            <a:r>
              <a:rPr b="0" i="0" lang="pt-BR" sz="1400" u="none" cap="none" strike="noStrike">
                <a:solidFill>
                  <a:srgbClr val="9CDCFE"/>
                </a:solidFill>
                <a:latin typeface="Consolas"/>
                <a:ea typeface="Consolas"/>
                <a:cs typeface="Consolas"/>
                <a:sym typeface="Consolas"/>
              </a:rPr>
              <a:t>xmlns</a:t>
            </a:r>
            <a:r>
              <a:rPr b="0" i="0" lang="pt-BR" sz="1400" u="none" cap="none" strike="noStrike">
                <a:solidFill>
                  <a:srgbClr val="CCCCCC"/>
                </a:solidFill>
                <a:latin typeface="Consolas"/>
                <a:ea typeface="Consolas"/>
                <a:cs typeface="Consolas"/>
                <a:sym typeface="Consolas"/>
              </a:rPr>
              <a:t>=</a:t>
            </a:r>
            <a:r>
              <a:rPr b="0" i="0" lang="pt-BR" sz="1400" u="none" cap="none" strike="noStrike">
                <a:solidFill>
                  <a:srgbClr val="CE9178"/>
                </a:solidFill>
                <a:latin typeface="Consolas"/>
                <a:ea typeface="Consolas"/>
                <a:cs typeface="Consolas"/>
                <a:sym typeface="Consolas"/>
              </a:rPr>
              <a:t>"http://example.com/routerConfig"</a:t>
            </a:r>
            <a:r>
              <a:rPr b="0" i="0" lang="pt-BR" sz="1400" u="none" cap="none" strike="noStrike">
                <a:solidFill>
                  <a:srgbClr val="808080"/>
                </a:solidFill>
                <a:latin typeface="Consolas"/>
                <a:ea typeface="Consolas"/>
                <a:cs typeface="Consolas"/>
                <a:sym typeface="Consolas"/>
              </a:rPr>
              <a:t>&gt;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pt-BR" sz="1400" u="none" cap="none" strike="noStrike">
                <a:solidFill>
                  <a:srgbClr val="CCCCCC"/>
                </a:solidFill>
                <a:latin typeface="Consolas"/>
                <a:ea typeface="Consolas"/>
                <a:cs typeface="Consolas"/>
                <a:sym typeface="Consolas"/>
              </a:rPr>
              <a:t>            </a:t>
            </a:r>
            <a:r>
              <a:rPr b="0" i="0" lang="pt-BR" sz="1400" u="none" cap="none" strike="noStrike">
                <a:solidFill>
                  <a:srgbClr val="808080"/>
                </a:solidFill>
                <a:latin typeface="Consolas"/>
                <a:ea typeface="Consolas"/>
                <a:cs typeface="Consolas"/>
                <a:sym typeface="Consolas"/>
              </a:rPr>
              <a:t>&lt;</a:t>
            </a:r>
            <a:r>
              <a:rPr b="0" i="0" lang="pt-BR" sz="1400" u="none" cap="none" strike="noStrike">
                <a:solidFill>
                  <a:srgbClr val="569CD6"/>
                </a:solidFill>
                <a:latin typeface="Consolas"/>
                <a:ea typeface="Consolas"/>
                <a:cs typeface="Consolas"/>
                <a:sym typeface="Consolas"/>
              </a:rPr>
              <a:t>InterfaceName</a:t>
            </a:r>
            <a:r>
              <a:rPr b="0" i="0" lang="pt-BR" sz="1400" u="none" cap="none" strike="noStrike">
                <a:solidFill>
                  <a:srgbClr val="808080"/>
                </a:solidFill>
                <a:latin typeface="Consolas"/>
                <a:ea typeface="Consolas"/>
                <a:cs typeface="Consolas"/>
                <a:sym typeface="Consolas"/>
              </a:rPr>
              <a:t>&gt;</a:t>
            </a:r>
            <a:r>
              <a:rPr b="0" i="0" lang="pt-BR" sz="1400" u="none" cap="none" strike="noStrike">
                <a:solidFill>
                  <a:srgbClr val="CCCCCC"/>
                </a:solidFill>
                <a:latin typeface="Consolas"/>
                <a:ea typeface="Consolas"/>
                <a:cs typeface="Consolas"/>
                <a:sym typeface="Consolas"/>
              </a:rPr>
              <a:t>eth0</a:t>
            </a:r>
            <a:r>
              <a:rPr b="0" i="0" lang="pt-BR" sz="1400" u="none" cap="none" strike="noStrike">
                <a:solidFill>
                  <a:srgbClr val="808080"/>
                </a:solidFill>
                <a:latin typeface="Consolas"/>
                <a:ea typeface="Consolas"/>
                <a:cs typeface="Consolas"/>
                <a:sym typeface="Consolas"/>
              </a:rPr>
              <a:t>&lt;/</a:t>
            </a:r>
            <a:r>
              <a:rPr b="0" i="0" lang="pt-BR" sz="1400" u="none" cap="none" strike="noStrike">
                <a:solidFill>
                  <a:srgbClr val="569CD6"/>
                </a:solidFill>
                <a:latin typeface="Consolas"/>
                <a:ea typeface="Consolas"/>
                <a:cs typeface="Consolas"/>
                <a:sym typeface="Consolas"/>
              </a:rPr>
              <a:t>InterfaceName</a:t>
            </a:r>
            <a:r>
              <a:rPr b="0" i="0" lang="pt-BR" sz="1400" u="none" cap="none" strike="noStrike">
                <a:solidFill>
                  <a:srgbClr val="808080"/>
                </a:solidFill>
                <a:latin typeface="Consolas"/>
                <a:ea typeface="Consolas"/>
                <a:cs typeface="Consolas"/>
                <a:sym typeface="Consolas"/>
              </a:rPr>
              <a:t>&gt;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pt-BR" sz="1400" u="none" cap="none" strike="noStrike">
                <a:solidFill>
                  <a:srgbClr val="CCCCCC"/>
                </a:solidFill>
                <a:latin typeface="Consolas"/>
                <a:ea typeface="Consolas"/>
                <a:cs typeface="Consolas"/>
                <a:sym typeface="Consolas"/>
              </a:rPr>
              <a:t>            </a:t>
            </a:r>
            <a:r>
              <a:rPr b="0" i="0" lang="pt-BR" sz="1400" u="none" cap="none" strike="noStrike">
                <a:solidFill>
                  <a:srgbClr val="808080"/>
                </a:solidFill>
                <a:latin typeface="Consolas"/>
                <a:ea typeface="Consolas"/>
                <a:cs typeface="Consolas"/>
                <a:sym typeface="Consolas"/>
              </a:rPr>
              <a:t>&lt;</a:t>
            </a:r>
            <a:r>
              <a:rPr b="0" i="0" lang="pt-BR" sz="1400" u="none" cap="none" strike="noStrike">
                <a:solidFill>
                  <a:srgbClr val="569CD6"/>
                </a:solidFill>
                <a:latin typeface="Consolas"/>
                <a:ea typeface="Consolas"/>
                <a:cs typeface="Consolas"/>
                <a:sym typeface="Consolas"/>
              </a:rPr>
              <a:t>IPAddress</a:t>
            </a:r>
            <a:r>
              <a:rPr b="0" i="0" lang="pt-BR" sz="1400" u="none" cap="none" strike="noStrike">
                <a:solidFill>
                  <a:srgbClr val="808080"/>
                </a:solidFill>
                <a:latin typeface="Consolas"/>
                <a:ea typeface="Consolas"/>
                <a:cs typeface="Consolas"/>
                <a:sym typeface="Consolas"/>
              </a:rPr>
              <a:t>&gt;</a:t>
            </a:r>
            <a:r>
              <a:rPr b="0" i="0" lang="pt-BR" sz="1400" u="none" cap="none" strike="noStrike">
                <a:solidFill>
                  <a:srgbClr val="CCCCCC"/>
                </a:solidFill>
                <a:latin typeface="Consolas"/>
                <a:ea typeface="Consolas"/>
                <a:cs typeface="Consolas"/>
                <a:sym typeface="Consolas"/>
              </a:rPr>
              <a:t>192.168.1.10</a:t>
            </a:r>
            <a:r>
              <a:rPr b="0" i="0" lang="pt-BR" sz="1400" u="none" cap="none" strike="noStrike">
                <a:solidFill>
                  <a:srgbClr val="808080"/>
                </a:solidFill>
                <a:latin typeface="Consolas"/>
                <a:ea typeface="Consolas"/>
                <a:cs typeface="Consolas"/>
                <a:sym typeface="Consolas"/>
              </a:rPr>
              <a:t>&lt;/</a:t>
            </a:r>
            <a:r>
              <a:rPr b="0" i="0" lang="pt-BR" sz="1400" u="none" cap="none" strike="noStrike">
                <a:solidFill>
                  <a:srgbClr val="569CD6"/>
                </a:solidFill>
                <a:latin typeface="Consolas"/>
                <a:ea typeface="Consolas"/>
                <a:cs typeface="Consolas"/>
                <a:sym typeface="Consolas"/>
              </a:rPr>
              <a:t>IPAddress</a:t>
            </a:r>
            <a:r>
              <a:rPr b="0" i="0" lang="pt-BR" sz="1400" u="none" cap="none" strike="noStrike">
                <a:solidFill>
                  <a:srgbClr val="808080"/>
                </a:solidFill>
                <a:latin typeface="Consolas"/>
                <a:ea typeface="Consolas"/>
                <a:cs typeface="Consolas"/>
                <a:sym typeface="Consolas"/>
              </a:rPr>
              <a:t>&gt;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pt-BR" sz="1400" u="none" cap="none" strike="noStrike">
                <a:solidFill>
                  <a:srgbClr val="CCCCCC"/>
                </a:solidFill>
                <a:latin typeface="Consolas"/>
                <a:ea typeface="Consolas"/>
                <a:cs typeface="Consolas"/>
                <a:sym typeface="Consolas"/>
              </a:rPr>
              <a:t>            </a:t>
            </a:r>
            <a:r>
              <a:rPr b="0" i="0" lang="pt-BR" sz="1400" u="none" cap="none" strike="noStrike">
                <a:solidFill>
                  <a:srgbClr val="808080"/>
                </a:solidFill>
                <a:latin typeface="Consolas"/>
                <a:ea typeface="Consolas"/>
                <a:cs typeface="Consolas"/>
                <a:sym typeface="Consolas"/>
              </a:rPr>
              <a:t>&lt;</a:t>
            </a:r>
            <a:r>
              <a:rPr b="0" i="0" lang="pt-BR" sz="1400" u="none" cap="none" strike="noStrike">
                <a:solidFill>
                  <a:srgbClr val="569CD6"/>
                </a:solidFill>
                <a:latin typeface="Consolas"/>
                <a:ea typeface="Consolas"/>
                <a:cs typeface="Consolas"/>
                <a:sym typeface="Consolas"/>
              </a:rPr>
              <a:t>SubnetMask</a:t>
            </a:r>
            <a:r>
              <a:rPr b="0" i="0" lang="pt-BR" sz="1400" u="none" cap="none" strike="noStrike">
                <a:solidFill>
                  <a:srgbClr val="808080"/>
                </a:solidFill>
                <a:latin typeface="Consolas"/>
                <a:ea typeface="Consolas"/>
                <a:cs typeface="Consolas"/>
                <a:sym typeface="Consolas"/>
              </a:rPr>
              <a:t>&gt;</a:t>
            </a:r>
            <a:r>
              <a:rPr b="0" i="0" lang="pt-BR" sz="1400" u="none" cap="none" strike="noStrike">
                <a:solidFill>
                  <a:srgbClr val="CCCCCC"/>
                </a:solidFill>
                <a:latin typeface="Consolas"/>
                <a:ea typeface="Consolas"/>
                <a:cs typeface="Consolas"/>
                <a:sym typeface="Consolas"/>
              </a:rPr>
              <a:t>255.255.255.0</a:t>
            </a:r>
            <a:r>
              <a:rPr b="0" i="0" lang="pt-BR" sz="1400" u="none" cap="none" strike="noStrike">
                <a:solidFill>
                  <a:srgbClr val="808080"/>
                </a:solidFill>
                <a:latin typeface="Consolas"/>
                <a:ea typeface="Consolas"/>
                <a:cs typeface="Consolas"/>
                <a:sym typeface="Consolas"/>
              </a:rPr>
              <a:t>&lt;/</a:t>
            </a:r>
            <a:r>
              <a:rPr b="0" i="0" lang="pt-BR" sz="1400" u="none" cap="none" strike="noStrike">
                <a:solidFill>
                  <a:srgbClr val="569CD6"/>
                </a:solidFill>
                <a:latin typeface="Consolas"/>
                <a:ea typeface="Consolas"/>
                <a:cs typeface="Consolas"/>
                <a:sym typeface="Consolas"/>
              </a:rPr>
              <a:t>SubnetMask</a:t>
            </a:r>
            <a:r>
              <a:rPr b="0" i="0" lang="pt-BR" sz="1400" u="none" cap="none" strike="noStrike">
                <a:solidFill>
                  <a:srgbClr val="808080"/>
                </a:solidFill>
                <a:latin typeface="Consolas"/>
                <a:ea typeface="Consolas"/>
                <a:cs typeface="Consolas"/>
                <a:sym typeface="Consolas"/>
              </a:rPr>
              <a:t>&gt;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pt-BR" sz="1400" u="none" cap="none" strike="noStrike">
                <a:solidFill>
                  <a:srgbClr val="CCCCCC"/>
                </a:solidFill>
                <a:latin typeface="Consolas"/>
                <a:ea typeface="Consolas"/>
                <a:cs typeface="Consolas"/>
                <a:sym typeface="Consolas"/>
              </a:rPr>
              <a:t>            </a:t>
            </a:r>
            <a:r>
              <a:rPr b="0" i="0" lang="pt-BR" sz="1400" u="none" cap="none" strike="noStrike">
                <a:solidFill>
                  <a:srgbClr val="808080"/>
                </a:solidFill>
                <a:latin typeface="Consolas"/>
                <a:ea typeface="Consolas"/>
                <a:cs typeface="Consolas"/>
                <a:sym typeface="Consolas"/>
              </a:rPr>
              <a:t>&lt;</a:t>
            </a:r>
            <a:r>
              <a:rPr b="0" i="0" lang="pt-BR" sz="1400" u="none" cap="none" strike="noStrike">
                <a:solidFill>
                  <a:srgbClr val="569CD6"/>
                </a:solidFill>
                <a:latin typeface="Consolas"/>
                <a:ea typeface="Consolas"/>
                <a:cs typeface="Consolas"/>
                <a:sym typeface="Consolas"/>
              </a:rPr>
              <a:t>Gateway</a:t>
            </a:r>
            <a:r>
              <a:rPr b="0" i="0" lang="pt-BR" sz="1400" u="none" cap="none" strike="noStrike">
                <a:solidFill>
                  <a:srgbClr val="808080"/>
                </a:solidFill>
                <a:latin typeface="Consolas"/>
                <a:ea typeface="Consolas"/>
                <a:cs typeface="Consolas"/>
                <a:sym typeface="Consolas"/>
              </a:rPr>
              <a:t>&gt;</a:t>
            </a:r>
            <a:r>
              <a:rPr b="0" i="0" lang="pt-BR" sz="1400" u="none" cap="none" strike="noStrike">
                <a:solidFill>
                  <a:srgbClr val="CCCCCC"/>
                </a:solidFill>
                <a:latin typeface="Consolas"/>
                <a:ea typeface="Consolas"/>
                <a:cs typeface="Consolas"/>
                <a:sym typeface="Consolas"/>
              </a:rPr>
              <a:t>192.168.1.1</a:t>
            </a:r>
            <a:r>
              <a:rPr b="0" i="0" lang="pt-BR" sz="1400" u="none" cap="none" strike="noStrike">
                <a:solidFill>
                  <a:srgbClr val="808080"/>
                </a:solidFill>
                <a:latin typeface="Consolas"/>
                <a:ea typeface="Consolas"/>
                <a:cs typeface="Consolas"/>
                <a:sym typeface="Consolas"/>
              </a:rPr>
              <a:t>&lt;/</a:t>
            </a:r>
            <a:r>
              <a:rPr b="0" i="0" lang="pt-BR" sz="1400" u="none" cap="none" strike="noStrike">
                <a:solidFill>
                  <a:srgbClr val="569CD6"/>
                </a:solidFill>
                <a:latin typeface="Consolas"/>
                <a:ea typeface="Consolas"/>
                <a:cs typeface="Consolas"/>
                <a:sym typeface="Consolas"/>
              </a:rPr>
              <a:t>Gateway</a:t>
            </a:r>
            <a:r>
              <a:rPr b="0" i="0" lang="pt-BR" sz="1400" u="none" cap="none" strike="noStrike">
                <a:solidFill>
                  <a:srgbClr val="808080"/>
                </a:solidFill>
                <a:latin typeface="Consolas"/>
                <a:ea typeface="Consolas"/>
                <a:cs typeface="Consolas"/>
                <a:sym typeface="Consolas"/>
              </a:rPr>
              <a:t>&gt;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pt-BR" sz="1400" u="none" cap="none" strike="noStrike">
                <a:solidFill>
                  <a:srgbClr val="CCCCCC"/>
                </a:solidFill>
                <a:latin typeface="Consolas"/>
                <a:ea typeface="Consolas"/>
                <a:cs typeface="Consolas"/>
                <a:sym typeface="Consolas"/>
              </a:rPr>
              <a:t>            </a:t>
            </a:r>
            <a:r>
              <a:rPr b="0" i="0" lang="pt-BR" sz="1400" u="none" cap="none" strike="noStrike">
                <a:solidFill>
                  <a:srgbClr val="808080"/>
                </a:solidFill>
                <a:latin typeface="Consolas"/>
                <a:ea typeface="Consolas"/>
                <a:cs typeface="Consolas"/>
                <a:sym typeface="Consolas"/>
              </a:rPr>
              <a:t>&lt;</a:t>
            </a:r>
            <a:r>
              <a:rPr b="0" i="0" lang="pt-BR" sz="1400" u="none" cap="none" strike="noStrike">
                <a:solidFill>
                  <a:srgbClr val="569CD6"/>
                </a:solidFill>
                <a:latin typeface="Consolas"/>
                <a:ea typeface="Consolas"/>
                <a:cs typeface="Consolas"/>
                <a:sym typeface="Consolas"/>
              </a:rPr>
              <a:t>Status</a:t>
            </a:r>
            <a:r>
              <a:rPr b="0" i="0" lang="pt-BR" sz="1400" u="none" cap="none" strike="noStrike">
                <a:solidFill>
                  <a:srgbClr val="808080"/>
                </a:solidFill>
                <a:latin typeface="Consolas"/>
                <a:ea typeface="Consolas"/>
                <a:cs typeface="Consolas"/>
                <a:sym typeface="Consolas"/>
              </a:rPr>
              <a:t>&gt;</a:t>
            </a:r>
            <a:r>
              <a:rPr b="0" i="0" lang="pt-BR" sz="1400" u="none" cap="none" strike="noStrike">
                <a:solidFill>
                  <a:srgbClr val="CCCCCC"/>
                </a:solidFill>
                <a:latin typeface="Consolas"/>
                <a:ea typeface="Consolas"/>
                <a:cs typeface="Consolas"/>
                <a:sym typeface="Consolas"/>
              </a:rPr>
              <a:t>active</a:t>
            </a:r>
            <a:r>
              <a:rPr b="0" i="0" lang="pt-BR" sz="1400" u="none" cap="none" strike="noStrike">
                <a:solidFill>
                  <a:srgbClr val="808080"/>
                </a:solidFill>
                <a:latin typeface="Consolas"/>
                <a:ea typeface="Consolas"/>
                <a:cs typeface="Consolas"/>
                <a:sym typeface="Consolas"/>
              </a:rPr>
              <a:t>&lt;/</a:t>
            </a:r>
            <a:r>
              <a:rPr b="0" i="0" lang="pt-BR" sz="1400" u="none" cap="none" strike="noStrike">
                <a:solidFill>
                  <a:srgbClr val="569CD6"/>
                </a:solidFill>
                <a:latin typeface="Consolas"/>
                <a:ea typeface="Consolas"/>
                <a:cs typeface="Consolas"/>
                <a:sym typeface="Consolas"/>
              </a:rPr>
              <a:t>Status</a:t>
            </a:r>
            <a:r>
              <a:rPr b="0" i="0" lang="pt-BR" sz="1400" u="none" cap="none" strike="noStrike">
                <a:solidFill>
                  <a:srgbClr val="808080"/>
                </a:solidFill>
                <a:latin typeface="Consolas"/>
                <a:ea typeface="Consolas"/>
                <a:cs typeface="Consolas"/>
                <a:sym typeface="Consolas"/>
              </a:rPr>
              <a:t>&gt;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pt-BR" sz="1400" u="none" cap="none" strike="noStrike">
                <a:solidFill>
                  <a:srgbClr val="CCCCCC"/>
                </a:solidFill>
                <a:latin typeface="Consolas"/>
                <a:ea typeface="Consolas"/>
                <a:cs typeface="Consolas"/>
                <a:sym typeface="Consolas"/>
              </a:rPr>
              <a:t>        </a:t>
            </a:r>
            <a:r>
              <a:rPr b="0" i="0" lang="pt-BR" sz="1400" u="none" cap="none" strike="noStrike">
                <a:solidFill>
                  <a:srgbClr val="808080"/>
                </a:solidFill>
                <a:latin typeface="Consolas"/>
                <a:ea typeface="Consolas"/>
                <a:cs typeface="Consolas"/>
                <a:sym typeface="Consolas"/>
              </a:rPr>
              <a:t>&lt;/</a:t>
            </a:r>
            <a:r>
              <a:rPr b="0" i="0" lang="pt-BR" sz="1400" u="none" cap="none" strike="noStrike">
                <a:solidFill>
                  <a:srgbClr val="569CD6"/>
                </a:solidFill>
                <a:latin typeface="Consolas"/>
                <a:ea typeface="Consolas"/>
                <a:cs typeface="Consolas"/>
                <a:sym typeface="Consolas"/>
              </a:rPr>
              <a:t>ConfigureInterface</a:t>
            </a:r>
            <a:r>
              <a:rPr b="0" i="0" lang="pt-BR" sz="1400" u="none" cap="none" strike="noStrike">
                <a:solidFill>
                  <a:srgbClr val="808080"/>
                </a:solidFill>
                <a:latin typeface="Consolas"/>
                <a:ea typeface="Consolas"/>
                <a:cs typeface="Consolas"/>
                <a:sym typeface="Consolas"/>
              </a:rPr>
              <a:t>&gt;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pt-BR" sz="1400" u="none" cap="none" strike="noStrike">
                <a:solidFill>
                  <a:srgbClr val="CCCCCC"/>
                </a:solidFill>
                <a:latin typeface="Consolas"/>
                <a:ea typeface="Consolas"/>
                <a:cs typeface="Consolas"/>
                <a:sym typeface="Consolas"/>
              </a:rPr>
              <a:t>    </a:t>
            </a:r>
            <a:r>
              <a:rPr b="0" i="0" lang="pt-BR" sz="1400" u="none" cap="none" strike="noStrike">
                <a:solidFill>
                  <a:srgbClr val="808080"/>
                </a:solidFill>
                <a:latin typeface="Consolas"/>
                <a:ea typeface="Consolas"/>
                <a:cs typeface="Consolas"/>
                <a:sym typeface="Consolas"/>
              </a:rPr>
              <a:t>&lt;/</a:t>
            </a:r>
            <a:r>
              <a:rPr b="0" i="0" lang="pt-BR" sz="1400" u="none" cap="none" strike="noStrike">
                <a:solidFill>
                  <a:srgbClr val="569CD6"/>
                </a:solidFill>
                <a:latin typeface="Consolas"/>
                <a:ea typeface="Consolas"/>
                <a:cs typeface="Consolas"/>
                <a:sym typeface="Consolas"/>
              </a:rPr>
              <a:t>soap:Body</a:t>
            </a:r>
            <a:r>
              <a:rPr b="0" i="0" lang="pt-BR" sz="1400" u="none" cap="none" strike="noStrike">
                <a:solidFill>
                  <a:srgbClr val="808080"/>
                </a:solidFill>
                <a:latin typeface="Consolas"/>
                <a:ea typeface="Consolas"/>
                <a:cs typeface="Consolas"/>
                <a:sym typeface="Consolas"/>
              </a:rPr>
              <a:t>&gt;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pt-BR" sz="1400" u="none" cap="none" strike="noStrike">
                <a:solidFill>
                  <a:srgbClr val="808080"/>
                </a:solidFill>
                <a:latin typeface="Consolas"/>
                <a:ea typeface="Consolas"/>
                <a:cs typeface="Consolas"/>
                <a:sym typeface="Consolas"/>
              </a:rPr>
              <a:t>&lt;/</a:t>
            </a:r>
            <a:r>
              <a:rPr b="0" i="0" lang="pt-BR" sz="1400" u="none" cap="none" strike="noStrike">
                <a:solidFill>
                  <a:srgbClr val="569CD6"/>
                </a:solidFill>
                <a:latin typeface="Consolas"/>
                <a:ea typeface="Consolas"/>
                <a:cs typeface="Consolas"/>
                <a:sym typeface="Consolas"/>
              </a:rPr>
              <a:t>soap:Envelope</a:t>
            </a:r>
            <a:r>
              <a:rPr b="0" i="0" lang="pt-BR" sz="1400" u="none" cap="none" strike="noStrike">
                <a:solidFill>
                  <a:srgbClr val="808080"/>
                </a:solidFill>
                <a:latin typeface="Consolas"/>
                <a:ea typeface="Consolas"/>
                <a:cs typeface="Consolas"/>
                <a:sym typeface="Consolas"/>
              </a:rPr>
              <a:t>&gt;</a:t>
            </a:r>
            <a:endParaRPr b="0" i="0" sz="1400" u="none" cap="none" strike="noStrike">
              <a:solidFill>
                <a:srgbClr val="CCCCCC"/>
              </a:solidFill>
              <a:latin typeface="Consolas"/>
              <a:ea typeface="Consolas"/>
              <a:cs typeface="Consolas"/>
              <a:sym typeface="Consolas"/>
            </a:endParaRPr>
          </a:p>
        </p:txBody>
      </p:sp>
      <p:sp>
        <p:nvSpPr>
          <p:cNvPr id="201" name="Google Shape;201;p35"/>
          <p:cNvSpPr txBox="1"/>
          <p:nvPr/>
        </p:nvSpPr>
        <p:spPr>
          <a:xfrm>
            <a:off x="838200" y="1690688"/>
            <a:ext cx="10515600" cy="653496"/>
          </a:xfrm>
          <a:prstGeom prst="rect">
            <a:avLst/>
          </a:prstGeom>
          <a:noFill/>
          <a:ln>
            <a:noFill/>
          </a:ln>
        </p:spPr>
        <p:txBody>
          <a:bodyPr anchorCtr="0" anchor="ctr" bIns="45700" lIns="91425" spcFirstLastPara="1" rIns="91425" wrap="square" tIns="45700">
            <a:normAutofit/>
          </a:bodyPr>
          <a:lstStyle/>
          <a:p>
            <a:pPr indent="0" lvl="0" marL="50800" marR="0" rtl="0" algn="ctr">
              <a:lnSpc>
                <a:spcPct val="90000"/>
              </a:lnSpc>
              <a:spcBef>
                <a:spcPts val="1000"/>
              </a:spcBef>
              <a:spcAft>
                <a:spcPts val="0"/>
              </a:spcAft>
              <a:buClr>
                <a:schemeClr val="dk1"/>
              </a:buClr>
              <a:buSzPts val="2400"/>
              <a:buFont typeface="Arial"/>
              <a:buNone/>
            </a:pPr>
            <a:r>
              <a:rPr b="0" i="0" lang="pt-BR" sz="1800" u="none" cap="none" strike="noStrike">
                <a:solidFill>
                  <a:schemeClr val="dk1"/>
                </a:solidFill>
                <a:latin typeface="Poppins"/>
                <a:ea typeface="Poppins"/>
                <a:cs typeface="Poppins"/>
                <a:sym typeface="Poppins"/>
              </a:rPr>
              <a:t>SOAP message example to configure an interface on a router: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pic>
        <p:nvPicPr>
          <p:cNvPr id="88" name="Google Shape;88;p18"/>
          <p:cNvPicPr preferRelativeResize="0"/>
          <p:nvPr/>
        </p:nvPicPr>
        <p:blipFill rotWithShape="1">
          <a:blip r:embed="rId4">
            <a:alphaModFix/>
          </a:blip>
          <a:srcRect b="0" l="0" r="0" t="0"/>
          <a:stretch/>
        </p:blipFill>
        <p:spPr>
          <a:xfrm>
            <a:off x="438369" y="471690"/>
            <a:ext cx="1266606" cy="388511"/>
          </a:xfrm>
          <a:prstGeom prst="rect">
            <a:avLst/>
          </a:prstGeom>
          <a:noFill/>
          <a:ln>
            <a:noFill/>
          </a:ln>
        </p:spPr>
      </p:pic>
      <p:sp>
        <p:nvSpPr>
          <p:cNvPr id="89" name="Google Shape;89;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Poppins"/>
              <a:buNone/>
            </a:pPr>
            <a:r>
              <a:rPr lang="pt-BR">
                <a:solidFill>
                  <a:schemeClr val="lt1"/>
                </a:solidFill>
              </a:rPr>
              <a:t>Devnet Module 4</a:t>
            </a:r>
            <a:endParaRPr/>
          </a:p>
        </p:txBody>
      </p:sp>
      <p:sp>
        <p:nvSpPr>
          <p:cNvPr id="90" name="Google Shape;90;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rgbClr val="8E89A1"/>
              </a:buClr>
              <a:buSzPts val="2400"/>
              <a:buNone/>
            </a:pPr>
            <a:r>
              <a:rPr lang="pt-BR"/>
              <a:t>Understanding and Using APIs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p36"/>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 REpresentational State Transfer – REST</a:t>
            </a:r>
            <a:endParaRPr/>
          </a:p>
        </p:txBody>
      </p:sp>
      <p:sp>
        <p:nvSpPr>
          <p:cNvPr id="207" name="Google Shape;207;p36"/>
          <p:cNvSpPr txBox="1"/>
          <p:nvPr/>
        </p:nvSpPr>
        <p:spPr>
          <a:xfrm>
            <a:off x="838200" y="1825625"/>
            <a:ext cx="10515600" cy="4351338"/>
          </a:xfrm>
          <a:prstGeom prst="rect">
            <a:avLst/>
          </a:prstGeom>
          <a:noFill/>
          <a:ln>
            <a:noFill/>
          </a:ln>
        </p:spPr>
        <p:txBody>
          <a:bodyPr anchorCtr="0" anchor="ctr" bIns="45700" lIns="91425" spcFirstLastPara="1" rIns="91425" wrap="square" tIns="45700">
            <a:norm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REpresentational State Transfer is an architectural style authored by Roy Thomas Fielding.</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8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Roy has established six constraints for REST:</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Client-Server Architecture</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Stateless Interactions</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Cacheability</a:t>
            </a:r>
            <a:endParaRPr b="0" i="0" sz="1600" u="none" cap="none" strike="noStrike">
              <a:solidFill>
                <a:schemeClr val="dk1"/>
              </a:solidFill>
              <a:latin typeface="Poppins"/>
              <a:ea typeface="Poppins"/>
              <a:cs typeface="Poppins"/>
              <a:sym typeface="Poppins"/>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Layered System</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Uniform Interface</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Code-On-Demand (Optional)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37"/>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 REpresentational State Transfer – REST</a:t>
            </a:r>
            <a:endParaRPr/>
          </a:p>
        </p:txBody>
      </p:sp>
      <p:sp>
        <p:nvSpPr>
          <p:cNvPr id="213" name="Google Shape;213;p37"/>
          <p:cNvSpPr txBox="1"/>
          <p:nvPr/>
        </p:nvSpPr>
        <p:spPr>
          <a:xfrm>
            <a:off x="838200" y="1825625"/>
            <a:ext cx="5257800" cy="4351338"/>
          </a:xfrm>
          <a:prstGeom prst="rect">
            <a:avLst/>
          </a:prstGeom>
          <a:noFill/>
          <a:ln>
            <a:noFill/>
          </a:ln>
        </p:spPr>
        <p:txBody>
          <a:bodyPr anchorCtr="0" anchor="ctr" bIns="45700" lIns="91425" spcFirstLastPara="1" rIns="91425" wrap="square" tIns="45700">
            <a:noAutofit/>
          </a:bodyPr>
          <a:lstStyle/>
          <a:p>
            <a:pPr indent="-406400" lvl="0" marL="457200" marR="0" rtl="0" algn="just">
              <a:lnSpc>
                <a:spcPct val="90000"/>
              </a:lnSpc>
              <a:spcBef>
                <a:spcPts val="1000"/>
              </a:spcBef>
              <a:spcAft>
                <a:spcPts val="0"/>
              </a:spcAft>
              <a:buClr>
                <a:schemeClr val="dk1"/>
              </a:buClr>
              <a:buSzPts val="2400"/>
              <a:buFont typeface="Arial"/>
              <a:buChar char="•"/>
            </a:pPr>
            <a:r>
              <a:rPr b="1" i="0" lang="pt-BR" sz="1800" u="none" cap="none" strike="noStrike">
                <a:solidFill>
                  <a:schemeClr val="dk1"/>
                </a:solidFill>
                <a:latin typeface="Poppins"/>
                <a:ea typeface="Poppins"/>
                <a:cs typeface="Poppins"/>
                <a:sym typeface="Poppins"/>
              </a:rPr>
              <a:t>Client-Server</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The principle is clear: the client and the server operate independently.</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This separation allows the client side to be developed for different platforms.</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On the server-side components become simpler and more streamlined.</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1" i="0" lang="pt-BR" sz="1800" u="none" cap="none" strike="noStrike">
                <a:solidFill>
                  <a:schemeClr val="dk1"/>
                </a:solidFill>
                <a:latin typeface="Poppins"/>
                <a:ea typeface="Poppins"/>
                <a:cs typeface="Poppins"/>
                <a:sym typeface="Poppins"/>
              </a:rPr>
              <a:t>Stateless</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For every single request from a client to a server, the request must contain all the information needed for the server to fulfill that request. </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The server should not store session state information between requests.</a:t>
            </a:r>
            <a:endParaRPr/>
          </a:p>
        </p:txBody>
      </p:sp>
      <p:pic>
        <p:nvPicPr>
          <p:cNvPr id="214" name="Google Shape;214;p37"/>
          <p:cNvPicPr preferRelativeResize="0"/>
          <p:nvPr/>
        </p:nvPicPr>
        <p:blipFill rotWithShape="1">
          <a:blip r:embed="rId4">
            <a:alphaModFix/>
          </a:blip>
          <a:srcRect b="0" l="0" r="0" t="0"/>
          <a:stretch/>
        </p:blipFill>
        <p:spPr>
          <a:xfrm>
            <a:off x="7075388" y="2148850"/>
            <a:ext cx="4195284" cy="1506166"/>
          </a:xfrm>
          <a:prstGeom prst="rect">
            <a:avLst/>
          </a:prstGeom>
          <a:noFill/>
          <a:ln>
            <a:noFill/>
          </a:ln>
        </p:spPr>
      </p:pic>
      <p:pic>
        <p:nvPicPr>
          <p:cNvPr id="215" name="Google Shape;215;p37"/>
          <p:cNvPicPr preferRelativeResize="0"/>
          <p:nvPr/>
        </p:nvPicPr>
        <p:blipFill rotWithShape="1">
          <a:blip r:embed="rId5">
            <a:alphaModFix/>
          </a:blip>
          <a:srcRect b="0" l="0" r="0" t="0"/>
          <a:stretch/>
        </p:blipFill>
        <p:spPr>
          <a:xfrm>
            <a:off x="7859531" y="4113178"/>
            <a:ext cx="2626998" cy="237969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9" name="Shape 219"/>
        <p:cNvGrpSpPr/>
        <p:nvPr/>
      </p:nvGrpSpPr>
      <p:grpSpPr>
        <a:xfrm>
          <a:off x="0" y="0"/>
          <a:ext cx="0" cy="0"/>
          <a:chOff x="0" y="0"/>
          <a:chExt cx="0" cy="0"/>
        </a:xfrm>
      </p:grpSpPr>
      <p:sp>
        <p:nvSpPr>
          <p:cNvPr id="220" name="Google Shape;220;p38"/>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 REpresentational State Transfer – REST</a:t>
            </a:r>
            <a:endParaRPr/>
          </a:p>
        </p:txBody>
      </p:sp>
      <p:sp>
        <p:nvSpPr>
          <p:cNvPr id="221" name="Google Shape;221;p38"/>
          <p:cNvSpPr txBox="1"/>
          <p:nvPr/>
        </p:nvSpPr>
        <p:spPr>
          <a:xfrm>
            <a:off x="838200" y="1825625"/>
            <a:ext cx="5257800" cy="4351338"/>
          </a:xfrm>
          <a:prstGeom prst="rect">
            <a:avLst/>
          </a:prstGeom>
          <a:noFill/>
          <a:ln>
            <a:noFill/>
          </a:ln>
        </p:spPr>
        <p:txBody>
          <a:bodyPr anchorCtr="0" anchor="ctr" bIns="45700" lIns="91425" spcFirstLastPara="1" rIns="91425" wrap="square" tIns="45700">
            <a:normAutofit fontScale="92500" lnSpcReduction="20000"/>
          </a:bodyPr>
          <a:lstStyle/>
          <a:p>
            <a:pPr indent="-406400" lvl="0" marL="457200" marR="0" rtl="0" algn="just">
              <a:lnSpc>
                <a:spcPct val="90000"/>
              </a:lnSpc>
              <a:spcBef>
                <a:spcPts val="1000"/>
              </a:spcBef>
              <a:spcAft>
                <a:spcPts val="0"/>
              </a:spcAft>
              <a:buClr>
                <a:schemeClr val="dk1"/>
              </a:buClr>
              <a:buSzPct val="136557"/>
              <a:buFont typeface="Arial"/>
              <a:buChar char="•"/>
            </a:pPr>
            <a:r>
              <a:rPr b="1" i="0" lang="pt-BR" sz="1900" u="none" cap="none" strike="noStrike">
                <a:solidFill>
                  <a:schemeClr val="dk1"/>
                </a:solidFill>
                <a:latin typeface="Poppins"/>
                <a:ea typeface="Poppins"/>
                <a:cs typeface="Poppins"/>
                <a:sym typeface="Poppins"/>
              </a:rPr>
              <a:t>Cache Model:</a:t>
            </a:r>
            <a:endParaRPr/>
          </a:p>
          <a:p>
            <a:pPr indent="-381000" lvl="1" marL="914400" marR="0" rtl="0" algn="just">
              <a:lnSpc>
                <a:spcPct val="90000"/>
              </a:lnSpc>
              <a:spcBef>
                <a:spcPts val="500"/>
              </a:spcBef>
              <a:spcAft>
                <a:spcPts val="0"/>
              </a:spcAft>
              <a:buClr>
                <a:schemeClr val="dk1"/>
              </a:buClr>
              <a:buSzPct val="127186"/>
              <a:buFont typeface="Arial"/>
              <a:buChar char="•"/>
            </a:pPr>
            <a:r>
              <a:rPr b="0" i="0" lang="pt-BR" sz="1700" u="none" cap="none" strike="noStrike">
                <a:solidFill>
                  <a:schemeClr val="dk1"/>
                </a:solidFill>
                <a:latin typeface="Poppins"/>
                <a:ea typeface="Poppins"/>
                <a:cs typeface="Poppins"/>
                <a:sym typeface="Poppins"/>
              </a:rPr>
              <a:t>Server responses should clearly indicate cacheability.</a:t>
            </a:r>
            <a:endParaRPr/>
          </a:p>
          <a:p>
            <a:pPr indent="-381000" lvl="1" marL="914400" marR="0" rtl="0" algn="just">
              <a:lnSpc>
                <a:spcPct val="90000"/>
              </a:lnSpc>
              <a:spcBef>
                <a:spcPts val="500"/>
              </a:spcBef>
              <a:spcAft>
                <a:spcPts val="0"/>
              </a:spcAft>
              <a:buClr>
                <a:schemeClr val="dk1"/>
              </a:buClr>
              <a:buSzPct val="127186"/>
              <a:buFont typeface="Arial"/>
              <a:buChar char="•"/>
            </a:pPr>
            <a:r>
              <a:rPr b="0" i="0" lang="pt-BR" sz="1700" u="none" cap="none" strike="noStrike">
                <a:solidFill>
                  <a:schemeClr val="dk1"/>
                </a:solidFill>
                <a:latin typeface="Poppins"/>
                <a:ea typeface="Poppins"/>
                <a:cs typeface="Poppins"/>
                <a:sym typeface="Poppins"/>
              </a:rPr>
              <a:t>Cacheable responses allow clients to reuse data for future requests.</a:t>
            </a:r>
            <a:endParaRPr/>
          </a:p>
          <a:p>
            <a:pPr indent="-254000" lvl="1" marL="914400" marR="0" rtl="0" algn="just">
              <a:lnSpc>
                <a:spcPct val="90000"/>
              </a:lnSpc>
              <a:spcBef>
                <a:spcPts val="500"/>
              </a:spcBef>
              <a:spcAft>
                <a:spcPts val="0"/>
              </a:spcAft>
              <a:buClr>
                <a:schemeClr val="dk1"/>
              </a:buClr>
              <a:buSzPct val="144144"/>
              <a:buFont typeface="Arial"/>
              <a:buNone/>
            </a:pPr>
            <a:r>
              <a:t/>
            </a:r>
            <a:endParaRPr b="0" i="0" sz="15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ct val="136557"/>
              <a:buFont typeface="Arial"/>
              <a:buChar char="•"/>
            </a:pPr>
            <a:r>
              <a:rPr b="1" i="0" lang="pt-BR" sz="1900" u="none" cap="none" strike="noStrike">
                <a:solidFill>
                  <a:schemeClr val="dk1"/>
                </a:solidFill>
                <a:latin typeface="Poppins"/>
                <a:ea typeface="Poppins"/>
                <a:cs typeface="Poppins"/>
                <a:sym typeface="Poppins"/>
              </a:rPr>
              <a:t>Uniform Interface:</a:t>
            </a:r>
            <a:endParaRPr/>
          </a:p>
          <a:p>
            <a:pPr indent="-381000" lvl="1" marL="914400" marR="0" rtl="0" algn="just">
              <a:lnSpc>
                <a:spcPct val="90000"/>
              </a:lnSpc>
              <a:spcBef>
                <a:spcPts val="500"/>
              </a:spcBef>
              <a:spcAft>
                <a:spcPts val="0"/>
              </a:spcAft>
              <a:buClr>
                <a:schemeClr val="dk1"/>
              </a:buClr>
              <a:buSzPct val="127186"/>
              <a:buFont typeface="Arial"/>
              <a:buChar char="•"/>
            </a:pPr>
            <a:r>
              <a:rPr b="0" i="0" lang="pt-BR" sz="1700" u="none" cap="none" strike="noStrike">
                <a:solidFill>
                  <a:schemeClr val="dk1"/>
                </a:solidFill>
                <a:latin typeface="Poppins"/>
                <a:ea typeface="Poppins"/>
                <a:cs typeface="Poppins"/>
                <a:sym typeface="Poppins"/>
              </a:rPr>
              <a:t>Ensures consistent interactions between client and server.</a:t>
            </a:r>
            <a:endParaRPr/>
          </a:p>
          <a:p>
            <a:pPr indent="-381000" lvl="1" marL="914400" marR="0" rtl="0" algn="just">
              <a:lnSpc>
                <a:spcPct val="90000"/>
              </a:lnSpc>
              <a:spcBef>
                <a:spcPts val="500"/>
              </a:spcBef>
              <a:spcAft>
                <a:spcPts val="0"/>
              </a:spcAft>
              <a:buClr>
                <a:schemeClr val="dk1"/>
              </a:buClr>
              <a:buSzPct val="127186"/>
              <a:buFont typeface="Arial"/>
              <a:buChar char="•"/>
            </a:pPr>
            <a:r>
              <a:rPr b="0" i="0" lang="pt-BR" sz="1700" u="none" cap="none" strike="noStrike">
                <a:solidFill>
                  <a:schemeClr val="dk1"/>
                </a:solidFill>
                <a:latin typeface="Poppins"/>
                <a:ea typeface="Poppins"/>
                <a:cs typeface="Poppins"/>
                <a:sym typeface="Poppins"/>
              </a:rPr>
              <a:t>Resource Identification: Clear and unique ways to identify resources.</a:t>
            </a:r>
            <a:endParaRPr/>
          </a:p>
          <a:p>
            <a:pPr indent="-381000" lvl="1" marL="914400" marR="0" rtl="0" algn="just">
              <a:lnSpc>
                <a:spcPct val="90000"/>
              </a:lnSpc>
              <a:spcBef>
                <a:spcPts val="500"/>
              </a:spcBef>
              <a:spcAft>
                <a:spcPts val="0"/>
              </a:spcAft>
              <a:buClr>
                <a:schemeClr val="dk1"/>
              </a:buClr>
              <a:buSzPct val="127186"/>
              <a:buFont typeface="Arial"/>
              <a:buChar char="•"/>
            </a:pPr>
            <a:r>
              <a:rPr b="0" i="0" lang="pt-BR" sz="1700" u="none" cap="none" strike="noStrike">
                <a:solidFill>
                  <a:schemeClr val="dk1"/>
                </a:solidFill>
                <a:latin typeface="Poppins"/>
                <a:ea typeface="Poppins"/>
                <a:cs typeface="Poppins"/>
                <a:sym typeface="Poppins"/>
              </a:rPr>
              <a:t>Resource Manipulation: Resources are accessed and modified based on their representations.</a:t>
            </a:r>
            <a:endParaRPr/>
          </a:p>
          <a:p>
            <a:pPr indent="-381000" lvl="1" marL="914400" marR="0" rtl="0" algn="just">
              <a:lnSpc>
                <a:spcPct val="90000"/>
              </a:lnSpc>
              <a:spcBef>
                <a:spcPts val="500"/>
              </a:spcBef>
              <a:spcAft>
                <a:spcPts val="0"/>
              </a:spcAft>
              <a:buClr>
                <a:schemeClr val="dk1"/>
              </a:buClr>
              <a:buSzPct val="127186"/>
              <a:buFont typeface="Arial"/>
              <a:buChar char="•"/>
            </a:pPr>
            <a:r>
              <a:rPr b="0" i="0" lang="pt-BR" sz="1700" u="none" cap="none" strike="noStrike">
                <a:solidFill>
                  <a:schemeClr val="dk1"/>
                </a:solidFill>
                <a:latin typeface="Poppins"/>
                <a:ea typeface="Poppins"/>
                <a:cs typeface="Poppins"/>
                <a:sym typeface="Poppins"/>
              </a:rPr>
              <a:t>Self-Descriptive Messages: Messages provide enough information about how to process them.</a:t>
            </a:r>
            <a:endParaRPr/>
          </a:p>
          <a:p>
            <a:pPr indent="-381000" lvl="1" marL="914400" marR="0" rtl="0" algn="just">
              <a:lnSpc>
                <a:spcPct val="90000"/>
              </a:lnSpc>
              <a:spcBef>
                <a:spcPts val="500"/>
              </a:spcBef>
              <a:spcAft>
                <a:spcPts val="0"/>
              </a:spcAft>
              <a:buClr>
                <a:schemeClr val="dk1"/>
              </a:buClr>
              <a:buSzPct val="127186"/>
              <a:buFont typeface="Arial"/>
              <a:buChar char="•"/>
            </a:pPr>
            <a:r>
              <a:rPr b="0" i="0" lang="pt-BR" sz="1700" u="none" cap="none" strike="noStrike">
                <a:solidFill>
                  <a:schemeClr val="dk1"/>
                </a:solidFill>
                <a:latin typeface="Poppins"/>
                <a:ea typeface="Poppins"/>
                <a:cs typeface="Poppins"/>
                <a:sym typeface="Poppins"/>
              </a:rPr>
              <a:t>Hypermedia: Drives application state forward, linking related resources together.</a:t>
            </a:r>
            <a:endParaRPr/>
          </a:p>
        </p:txBody>
      </p:sp>
      <p:pic>
        <p:nvPicPr>
          <p:cNvPr id="222" name="Google Shape;222;p38"/>
          <p:cNvPicPr preferRelativeResize="0"/>
          <p:nvPr/>
        </p:nvPicPr>
        <p:blipFill rotWithShape="1">
          <a:blip r:embed="rId4">
            <a:alphaModFix/>
          </a:blip>
          <a:srcRect b="0" l="0" r="0" t="0"/>
          <a:stretch/>
        </p:blipFill>
        <p:spPr>
          <a:xfrm>
            <a:off x="7164696" y="2152411"/>
            <a:ext cx="4189104" cy="371162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6" name="Shape 226"/>
        <p:cNvGrpSpPr/>
        <p:nvPr/>
      </p:nvGrpSpPr>
      <p:grpSpPr>
        <a:xfrm>
          <a:off x="0" y="0"/>
          <a:ext cx="0" cy="0"/>
          <a:chOff x="0" y="0"/>
          <a:chExt cx="0" cy="0"/>
        </a:xfrm>
      </p:grpSpPr>
      <p:sp>
        <p:nvSpPr>
          <p:cNvPr id="227" name="Google Shape;227;p39"/>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 REpresentational State Transfer – REST</a:t>
            </a:r>
            <a:endParaRPr/>
          </a:p>
        </p:txBody>
      </p:sp>
      <p:sp>
        <p:nvSpPr>
          <p:cNvPr id="228" name="Google Shape;228;p39"/>
          <p:cNvSpPr txBox="1"/>
          <p:nvPr/>
        </p:nvSpPr>
        <p:spPr>
          <a:xfrm>
            <a:off x="838200" y="1825625"/>
            <a:ext cx="5257800" cy="4351338"/>
          </a:xfrm>
          <a:prstGeom prst="rect">
            <a:avLst/>
          </a:prstGeom>
          <a:noFill/>
          <a:ln>
            <a:noFill/>
          </a:ln>
        </p:spPr>
        <p:txBody>
          <a:bodyPr anchorCtr="0" anchor="ctr" bIns="45700" lIns="91425" spcFirstLastPara="1" rIns="91425" wrap="square" tIns="45700">
            <a:normAutofit/>
          </a:bodyPr>
          <a:lstStyle/>
          <a:p>
            <a:pPr indent="-406400" lvl="0" marL="457200" marR="0" rtl="0" algn="just">
              <a:lnSpc>
                <a:spcPct val="90000"/>
              </a:lnSpc>
              <a:spcBef>
                <a:spcPts val="1000"/>
              </a:spcBef>
              <a:spcAft>
                <a:spcPts val="0"/>
              </a:spcAft>
              <a:buClr>
                <a:schemeClr val="dk1"/>
              </a:buClr>
              <a:buSzPts val="2400"/>
              <a:buFont typeface="Arial"/>
              <a:buChar char="•"/>
            </a:pPr>
            <a:r>
              <a:rPr b="1" i="0" lang="pt-BR" sz="1800" u="none" cap="none" strike="noStrike">
                <a:solidFill>
                  <a:schemeClr val="dk1"/>
                </a:solidFill>
                <a:latin typeface="Poppins"/>
                <a:ea typeface="Poppins"/>
                <a:cs typeface="Poppins"/>
                <a:sym typeface="Poppins"/>
              </a:rPr>
              <a:t>Layered System:</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Consists of hierarchical layers where each layer serves the one above and is served by the one below.</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Provides modularity, allowing independent evolution of components.</a:t>
            </a:r>
            <a:endParaRPr/>
          </a:p>
          <a:p>
            <a:pPr indent="-254000" lvl="1" marL="914400" marR="0" rtl="0" algn="just">
              <a:lnSpc>
                <a:spcPct val="90000"/>
              </a:lnSpc>
              <a:spcBef>
                <a:spcPts val="500"/>
              </a:spcBef>
              <a:spcAft>
                <a:spcPts val="0"/>
              </a:spcAft>
              <a:buClr>
                <a:schemeClr val="dk1"/>
              </a:buClr>
              <a:buSzPts val="20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1" i="0" lang="pt-BR" sz="1800" u="none" cap="none" strike="noStrike">
                <a:solidFill>
                  <a:schemeClr val="dk1"/>
                </a:solidFill>
                <a:latin typeface="Poppins"/>
                <a:ea typeface="Poppins"/>
                <a:cs typeface="Poppins"/>
                <a:sym typeface="Poppins"/>
              </a:rPr>
              <a:t>Code-on-Demand:</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RESTful services can return not just data but also executable code (e.g., JavaScript).</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Enables extending client functionality dynamically.</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This constraint is optional due to potential security concerns of executing third-party code.</a:t>
            </a:r>
            <a:endParaRPr/>
          </a:p>
        </p:txBody>
      </p:sp>
      <p:pic>
        <p:nvPicPr>
          <p:cNvPr id="229" name="Google Shape;229;p39"/>
          <p:cNvPicPr preferRelativeResize="0"/>
          <p:nvPr/>
        </p:nvPicPr>
        <p:blipFill rotWithShape="1">
          <a:blip r:embed="rId4">
            <a:alphaModFix/>
          </a:blip>
          <a:srcRect b="0" l="0" r="0" t="0"/>
          <a:stretch/>
        </p:blipFill>
        <p:spPr>
          <a:xfrm>
            <a:off x="6387835" y="2588821"/>
            <a:ext cx="5517452" cy="316620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40"/>
          <p:cNvSpPr txBox="1"/>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6000" u="none" cap="none" strike="noStrike">
                <a:solidFill>
                  <a:schemeClr val="lt1"/>
                </a:solidFill>
                <a:latin typeface="Poppins"/>
                <a:ea typeface="Poppins"/>
                <a:cs typeface="Poppins"/>
                <a:sym typeface="Poppins"/>
              </a:rPr>
              <a:t>Introduction to REST APIs</a:t>
            </a:r>
            <a:endParaRPr/>
          </a:p>
        </p:txBody>
      </p:sp>
      <p:pic>
        <p:nvPicPr>
          <p:cNvPr id="235" name="Google Shape;235;p40"/>
          <p:cNvPicPr preferRelativeResize="0"/>
          <p:nvPr/>
        </p:nvPicPr>
        <p:blipFill rotWithShape="1">
          <a:blip r:embed="rId4">
            <a:alphaModFix/>
          </a:blip>
          <a:srcRect b="0" l="0" r="0" t="0"/>
          <a:stretch/>
        </p:blipFill>
        <p:spPr>
          <a:xfrm>
            <a:off x="438369" y="471690"/>
            <a:ext cx="1266606" cy="38851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9" name="Shape 239"/>
        <p:cNvGrpSpPr/>
        <p:nvPr/>
      </p:nvGrpSpPr>
      <p:grpSpPr>
        <a:xfrm>
          <a:off x="0" y="0"/>
          <a:ext cx="0" cy="0"/>
          <a:chOff x="0" y="0"/>
          <a:chExt cx="0" cy="0"/>
        </a:xfrm>
      </p:grpSpPr>
      <p:sp>
        <p:nvSpPr>
          <p:cNvPr id="240" name="Google Shape;240;p41"/>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REST Web Service APIs</a:t>
            </a:r>
            <a:endParaRPr/>
          </a:p>
        </p:txBody>
      </p:sp>
      <p:sp>
        <p:nvSpPr>
          <p:cNvPr id="241" name="Google Shape;241;p41"/>
          <p:cNvSpPr txBox="1"/>
          <p:nvPr/>
        </p:nvSpPr>
        <p:spPr>
          <a:xfrm>
            <a:off x="838200" y="1825625"/>
            <a:ext cx="5257800" cy="4351338"/>
          </a:xfrm>
          <a:prstGeom prst="rect">
            <a:avLst/>
          </a:prstGeom>
          <a:noFill/>
          <a:ln>
            <a:noFill/>
          </a:ln>
        </p:spPr>
        <p:txBody>
          <a:bodyPr anchorCtr="0" anchor="ctr" bIns="45700" lIns="91425" spcFirstLastPara="1" rIns="91425" wrap="square" tIns="45700">
            <a:no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A REST API or RESTful API is a programming interface built upon the architectural principles of REST and It communicates over the HTTP protocol.</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REST APIs leverage foundational HTTP concepts to ensure standardization and simplicity:</a:t>
            </a:r>
            <a:endParaRPr b="0" i="0" sz="1600" u="none" cap="none" strike="noStrike">
              <a:solidFill>
                <a:schemeClr val="dk1"/>
              </a:solidFill>
              <a:latin typeface="Poppins"/>
              <a:ea typeface="Poppins"/>
              <a:cs typeface="Poppins"/>
              <a:sym typeface="Poppins"/>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Requests and Responses</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Verbs:</a:t>
            </a:r>
            <a:r>
              <a:rPr b="0" i="0" lang="pt-BR" sz="1600" u="none" cap="none" strike="noStrike">
                <a:solidFill>
                  <a:schemeClr val="dk1"/>
                </a:solidFill>
                <a:latin typeface="Poppins"/>
                <a:ea typeface="Poppins"/>
                <a:cs typeface="Poppins"/>
                <a:sym typeface="Poppins"/>
              </a:rPr>
              <a:t> Methods like GET, POST, PUT, and DELETE.</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Status Codes:</a:t>
            </a:r>
            <a:r>
              <a:rPr b="0" i="0" lang="pt-BR" sz="1600" u="none" cap="none" strike="noStrike">
                <a:solidFill>
                  <a:schemeClr val="dk1"/>
                </a:solidFill>
                <a:latin typeface="Poppins"/>
                <a:ea typeface="Poppins"/>
                <a:cs typeface="Poppins"/>
                <a:sym typeface="Poppins"/>
              </a:rPr>
              <a:t> Indicators such as 200 OK for successful operations, 404 Not Found for missing resources, and more.</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Headers and Body:</a:t>
            </a:r>
            <a:r>
              <a:rPr b="0" i="0" lang="pt-BR" sz="1600" u="none" cap="none" strike="noStrike">
                <a:solidFill>
                  <a:schemeClr val="dk1"/>
                </a:solidFill>
                <a:latin typeface="Poppins"/>
                <a:ea typeface="Poppins"/>
                <a:cs typeface="Poppins"/>
                <a:sym typeface="Poppins"/>
              </a:rPr>
              <a:t> Metadata in headers guide the handling of content, while the body carries the main data payload.</a:t>
            </a:r>
            <a:endParaRPr/>
          </a:p>
        </p:txBody>
      </p:sp>
      <p:pic>
        <p:nvPicPr>
          <p:cNvPr id="242" name="Google Shape;242;p41"/>
          <p:cNvPicPr preferRelativeResize="0"/>
          <p:nvPr/>
        </p:nvPicPr>
        <p:blipFill rotWithShape="1">
          <a:blip r:embed="rId4">
            <a:alphaModFix/>
          </a:blip>
          <a:srcRect b="0" l="0" r="0" t="0"/>
          <a:stretch/>
        </p:blipFill>
        <p:spPr>
          <a:xfrm>
            <a:off x="6428509" y="3073472"/>
            <a:ext cx="5392911" cy="165880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6" name="Shape 246"/>
        <p:cNvGrpSpPr/>
        <p:nvPr/>
      </p:nvGrpSpPr>
      <p:grpSpPr>
        <a:xfrm>
          <a:off x="0" y="0"/>
          <a:ext cx="0" cy="0"/>
          <a:chOff x="0" y="0"/>
          <a:chExt cx="0" cy="0"/>
        </a:xfrm>
      </p:grpSpPr>
      <p:sp>
        <p:nvSpPr>
          <p:cNvPr id="247" name="Google Shape;247;p42"/>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REST API Requests</a:t>
            </a:r>
            <a:endParaRPr/>
          </a:p>
        </p:txBody>
      </p:sp>
      <p:sp>
        <p:nvSpPr>
          <p:cNvPr id="248" name="Google Shape;248;p42"/>
          <p:cNvSpPr txBox="1"/>
          <p:nvPr/>
        </p:nvSpPr>
        <p:spPr>
          <a:xfrm>
            <a:off x="838200" y="1825625"/>
            <a:ext cx="10515600" cy="4351338"/>
          </a:xfrm>
          <a:prstGeom prst="rect">
            <a:avLst/>
          </a:prstGeom>
          <a:noFill/>
          <a:ln>
            <a:noFill/>
          </a:ln>
        </p:spPr>
        <p:txBody>
          <a:bodyPr anchorCtr="0" anchor="ctr" bIns="45700" lIns="91425" spcFirstLastPara="1" rIns="91425" wrap="square" tIns="45700">
            <a:no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REST API requests act as a bridge for an application or client to instruct the server to execute a specific function. These requests comprise four crucial elements:</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800" u="none" cap="none" strike="noStrike">
              <a:solidFill>
                <a:schemeClr val="dk1"/>
              </a:solidFill>
              <a:latin typeface="Poppins"/>
              <a:ea typeface="Poppins"/>
              <a:cs typeface="Poppins"/>
              <a:sym typeface="Poppins"/>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Uniform Resource Identifier (URI): </a:t>
            </a:r>
            <a:r>
              <a:rPr b="0" i="0" lang="pt-BR" sz="1600" u="none" cap="none" strike="noStrike">
                <a:solidFill>
                  <a:schemeClr val="dk1"/>
                </a:solidFill>
                <a:latin typeface="Poppins"/>
                <a:ea typeface="Poppins"/>
                <a:cs typeface="Poppins"/>
                <a:sym typeface="Poppins"/>
              </a:rPr>
              <a:t>The unique identifier to locate resources on the server.</a:t>
            </a:r>
            <a:endParaRPr/>
          </a:p>
          <a:p>
            <a:pPr indent="-254000" lvl="1" marL="914400" marR="0" rtl="0" algn="just">
              <a:lnSpc>
                <a:spcPct val="90000"/>
              </a:lnSpc>
              <a:spcBef>
                <a:spcPts val="500"/>
              </a:spcBef>
              <a:spcAft>
                <a:spcPts val="0"/>
              </a:spcAft>
              <a:buClr>
                <a:schemeClr val="dk1"/>
              </a:buClr>
              <a:buSzPts val="2000"/>
              <a:buFont typeface="Arial"/>
              <a:buNone/>
            </a:pPr>
            <a:r>
              <a:t/>
            </a:r>
            <a:endParaRPr b="0" i="0" sz="1600" u="none" cap="none" strike="noStrike">
              <a:solidFill>
                <a:schemeClr val="dk1"/>
              </a:solidFill>
              <a:latin typeface="Poppins"/>
              <a:ea typeface="Poppins"/>
              <a:cs typeface="Poppins"/>
              <a:sym typeface="Poppins"/>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HTTP Method:</a:t>
            </a:r>
            <a:r>
              <a:rPr b="0" i="0" lang="pt-BR" sz="1600" u="none" cap="none" strike="noStrike">
                <a:solidFill>
                  <a:schemeClr val="dk1"/>
                </a:solidFill>
                <a:latin typeface="Poppins"/>
                <a:ea typeface="Poppins"/>
                <a:cs typeface="Poppins"/>
                <a:sym typeface="Poppins"/>
              </a:rPr>
              <a:t> Specifies the desired action (e.g., GET, POST, PUT, DELETE) to be performed on the resource.</a:t>
            </a:r>
            <a:endParaRPr/>
          </a:p>
          <a:p>
            <a:pPr indent="-254000" lvl="1" marL="914400" marR="0" rtl="0" algn="just">
              <a:lnSpc>
                <a:spcPct val="90000"/>
              </a:lnSpc>
              <a:spcBef>
                <a:spcPts val="500"/>
              </a:spcBef>
              <a:spcAft>
                <a:spcPts val="0"/>
              </a:spcAft>
              <a:buClr>
                <a:schemeClr val="dk1"/>
              </a:buClr>
              <a:buSzPts val="2000"/>
              <a:buFont typeface="Arial"/>
              <a:buNone/>
            </a:pPr>
            <a:r>
              <a:t/>
            </a:r>
            <a:endParaRPr b="0" i="0" sz="1600" u="none" cap="none" strike="noStrike">
              <a:solidFill>
                <a:schemeClr val="dk1"/>
              </a:solidFill>
              <a:latin typeface="Poppins"/>
              <a:ea typeface="Poppins"/>
              <a:cs typeface="Poppins"/>
              <a:sym typeface="Poppins"/>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Header: </a:t>
            </a:r>
            <a:r>
              <a:rPr b="0" i="0" lang="pt-BR" sz="1600" u="none" cap="none" strike="noStrike">
                <a:solidFill>
                  <a:schemeClr val="dk1"/>
                </a:solidFill>
                <a:latin typeface="Poppins"/>
                <a:ea typeface="Poppins"/>
                <a:cs typeface="Poppins"/>
                <a:sym typeface="Poppins"/>
              </a:rPr>
              <a:t>Contains meta-information about the request, like authentication tokens, content type, etc.</a:t>
            </a:r>
            <a:endParaRPr/>
          </a:p>
          <a:p>
            <a:pPr indent="-254000" lvl="1" marL="914400" marR="0" rtl="0" algn="just">
              <a:lnSpc>
                <a:spcPct val="90000"/>
              </a:lnSpc>
              <a:spcBef>
                <a:spcPts val="500"/>
              </a:spcBef>
              <a:spcAft>
                <a:spcPts val="0"/>
              </a:spcAft>
              <a:buClr>
                <a:schemeClr val="dk1"/>
              </a:buClr>
              <a:buSzPts val="2000"/>
              <a:buFont typeface="Arial"/>
              <a:buNone/>
            </a:pPr>
            <a:r>
              <a:t/>
            </a:r>
            <a:endParaRPr b="0" i="0" sz="1600" u="none" cap="none" strike="noStrike">
              <a:solidFill>
                <a:schemeClr val="dk1"/>
              </a:solidFill>
              <a:latin typeface="Poppins"/>
              <a:ea typeface="Poppins"/>
              <a:cs typeface="Poppins"/>
              <a:sym typeface="Poppins"/>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Body:</a:t>
            </a:r>
            <a:r>
              <a:rPr b="0" i="0" lang="pt-BR" sz="1600" u="none" cap="none" strike="noStrike">
                <a:solidFill>
                  <a:schemeClr val="dk1"/>
                </a:solidFill>
                <a:latin typeface="Poppins"/>
                <a:ea typeface="Poppins"/>
                <a:cs typeface="Poppins"/>
                <a:sym typeface="Poppins"/>
              </a:rPr>
              <a:t> Houses the main content or data payload of the request, especially relevant for POST or PUT methods.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2" name="Shape 252"/>
        <p:cNvGrpSpPr/>
        <p:nvPr/>
      </p:nvGrpSpPr>
      <p:grpSpPr>
        <a:xfrm>
          <a:off x="0" y="0"/>
          <a:ext cx="0" cy="0"/>
          <a:chOff x="0" y="0"/>
          <a:chExt cx="0" cy="0"/>
        </a:xfrm>
      </p:grpSpPr>
      <p:sp>
        <p:nvSpPr>
          <p:cNvPr id="253" name="Google Shape;253;p43"/>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REST API Requests – URI</a:t>
            </a:r>
            <a:endParaRPr/>
          </a:p>
        </p:txBody>
      </p:sp>
      <p:sp>
        <p:nvSpPr>
          <p:cNvPr id="254" name="Google Shape;254;p43"/>
          <p:cNvSpPr txBox="1"/>
          <p:nvPr/>
        </p:nvSpPr>
        <p:spPr>
          <a:xfrm>
            <a:off x="838200" y="1825625"/>
            <a:ext cx="10515600" cy="4351338"/>
          </a:xfrm>
          <a:prstGeom prst="rect">
            <a:avLst/>
          </a:prstGeom>
          <a:noFill/>
          <a:ln>
            <a:noFill/>
          </a:ln>
        </p:spPr>
        <p:txBody>
          <a:bodyPr anchorCtr="0" anchor="ctr" bIns="45700" lIns="91425" spcFirstLastPara="1" rIns="91425" wrap="square" tIns="45700">
            <a:no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The URI (Uniform Resource Identifier), often referred to as a URL (Uniform Resource Locator), distinctly pinpoints the resource a client aims to interact with. A URI consists of several components:</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Scheme: </a:t>
            </a:r>
            <a:r>
              <a:rPr b="0" i="0" lang="pt-BR" sz="1600" u="none" cap="none" strike="noStrike">
                <a:solidFill>
                  <a:schemeClr val="dk1"/>
                </a:solidFill>
                <a:latin typeface="Poppins"/>
                <a:ea typeface="Poppins"/>
                <a:cs typeface="Poppins"/>
                <a:sym typeface="Poppins"/>
              </a:rPr>
              <a:t>Determines the HTTP protocol in use, whether it's http or https.</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Authority:</a:t>
            </a:r>
            <a:r>
              <a:rPr b="0" i="0" lang="pt-BR" sz="1600" u="none" cap="none" strike="noStrike">
                <a:solidFill>
                  <a:schemeClr val="dk1"/>
                </a:solidFill>
                <a:latin typeface="Poppins"/>
                <a:ea typeface="Poppins"/>
                <a:cs typeface="Poppins"/>
                <a:sym typeface="Poppins"/>
              </a:rPr>
              <a:t> Comprised of the host where the resource resides and the port or the communication endpoint.</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Path: </a:t>
            </a:r>
            <a:r>
              <a:rPr b="0" i="0" lang="pt-BR" sz="1600" u="none" cap="none" strike="noStrike">
                <a:solidFill>
                  <a:schemeClr val="dk1"/>
                </a:solidFill>
                <a:latin typeface="Poppins"/>
                <a:ea typeface="Poppins"/>
                <a:cs typeface="Poppins"/>
                <a:sym typeface="Poppins"/>
              </a:rPr>
              <a:t>Designates the exact location or endpoint of the resource on the server.</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Query:</a:t>
            </a:r>
            <a:r>
              <a:rPr b="0" i="0" lang="pt-BR" sz="1600" u="none" cap="none" strike="noStrike">
                <a:solidFill>
                  <a:schemeClr val="dk1"/>
                </a:solidFill>
                <a:latin typeface="Poppins"/>
                <a:ea typeface="Poppins"/>
                <a:cs typeface="Poppins"/>
                <a:sym typeface="Poppins"/>
              </a:rPr>
              <a:t> Offers further specifics, often for refining a request, filtering results, or providing additional context.</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800" u="none" cap="none" strike="noStrike">
              <a:solidFill>
                <a:schemeClr val="dk1"/>
              </a:solidFill>
              <a:latin typeface="Poppins"/>
              <a:ea typeface="Poppins"/>
              <a:cs typeface="Poppins"/>
              <a:sym typeface="Poppins"/>
            </a:endParaRPr>
          </a:p>
          <a:p>
            <a:pPr indent="-254000" lvl="0" marL="457200" marR="0" rtl="0" algn="just">
              <a:lnSpc>
                <a:spcPct val="90000"/>
              </a:lnSpc>
              <a:spcBef>
                <a:spcPts val="1000"/>
              </a:spcBef>
              <a:spcAft>
                <a:spcPts val="0"/>
              </a:spcAft>
              <a:buClr>
                <a:schemeClr val="dk1"/>
              </a:buClr>
              <a:buSzPts val="2400"/>
              <a:buFont typeface="Arial"/>
              <a:buNone/>
            </a:pPr>
            <a:r>
              <a:t/>
            </a:r>
            <a:endParaRPr b="0" i="0" sz="1800" u="none" cap="none" strike="noStrike">
              <a:solidFill>
                <a:schemeClr val="dk1"/>
              </a:solidFill>
              <a:latin typeface="Poppins"/>
              <a:ea typeface="Poppins"/>
              <a:cs typeface="Poppins"/>
              <a:sym typeface="Poppins"/>
            </a:endParaRPr>
          </a:p>
          <a:p>
            <a:pPr indent="-254000" lvl="0" marL="457200" marR="0" rtl="0" algn="just">
              <a:lnSpc>
                <a:spcPct val="90000"/>
              </a:lnSpc>
              <a:spcBef>
                <a:spcPts val="1000"/>
              </a:spcBef>
              <a:spcAft>
                <a:spcPts val="0"/>
              </a:spcAft>
              <a:buClr>
                <a:schemeClr val="dk1"/>
              </a:buClr>
              <a:buSzPts val="2400"/>
              <a:buFont typeface="Arial"/>
              <a:buNone/>
            </a:pPr>
            <a:r>
              <a:t/>
            </a:r>
            <a:endParaRPr b="0" i="0" sz="1800" u="none" cap="none" strike="noStrike">
              <a:solidFill>
                <a:schemeClr val="dk1"/>
              </a:solidFill>
              <a:latin typeface="Poppins"/>
              <a:ea typeface="Poppins"/>
              <a:cs typeface="Poppins"/>
              <a:sym typeface="Poppins"/>
            </a:endParaRPr>
          </a:p>
          <a:p>
            <a:pPr indent="-254000" lvl="0" marL="457200" marR="0" rtl="0" algn="just">
              <a:lnSpc>
                <a:spcPct val="90000"/>
              </a:lnSpc>
              <a:spcBef>
                <a:spcPts val="1000"/>
              </a:spcBef>
              <a:spcAft>
                <a:spcPts val="0"/>
              </a:spcAft>
              <a:buClr>
                <a:schemeClr val="dk1"/>
              </a:buClr>
              <a:buSzPts val="2400"/>
              <a:buFont typeface="Arial"/>
              <a:buNone/>
            </a:pPr>
            <a:r>
              <a:t/>
            </a:r>
            <a:endParaRPr b="0" i="0" sz="1800" u="none" cap="none" strike="noStrike">
              <a:solidFill>
                <a:schemeClr val="dk1"/>
              </a:solidFill>
              <a:latin typeface="Poppins"/>
              <a:ea typeface="Poppins"/>
              <a:cs typeface="Poppins"/>
              <a:sym typeface="Poppins"/>
            </a:endParaRPr>
          </a:p>
          <a:p>
            <a:pPr indent="0" lvl="0" marL="50800" marR="0" rtl="0" algn="ctr">
              <a:lnSpc>
                <a:spcPct val="90000"/>
              </a:lnSpc>
              <a:spcBef>
                <a:spcPts val="1000"/>
              </a:spcBef>
              <a:spcAft>
                <a:spcPts val="0"/>
              </a:spcAft>
              <a:buClr>
                <a:schemeClr val="dk1"/>
              </a:buClr>
              <a:buSzPts val="2400"/>
              <a:buFont typeface="Arial"/>
              <a:buNone/>
            </a:pPr>
            <a:r>
              <a:rPr b="0" i="0" lang="pt-BR" sz="1800" u="none" cap="none" strike="noStrike">
                <a:solidFill>
                  <a:schemeClr val="dk1"/>
                </a:solidFill>
                <a:latin typeface="Poppins"/>
                <a:ea typeface="Poppins"/>
                <a:cs typeface="Poppins"/>
                <a:sym typeface="Poppins"/>
              </a:rPr>
              <a:t>Visual Breakdown of URI Components</a:t>
            </a:r>
            <a:endParaRPr/>
          </a:p>
        </p:txBody>
      </p:sp>
      <p:pic>
        <p:nvPicPr>
          <p:cNvPr id="255" name="Google Shape;255;p43"/>
          <p:cNvPicPr preferRelativeResize="0"/>
          <p:nvPr/>
        </p:nvPicPr>
        <p:blipFill rotWithShape="1">
          <a:blip r:embed="rId4">
            <a:alphaModFix/>
          </a:blip>
          <a:srcRect b="32462" l="1761" r="1269" t="10378"/>
          <a:stretch/>
        </p:blipFill>
        <p:spPr>
          <a:xfrm>
            <a:off x="1850836" y="4560126"/>
            <a:ext cx="8490327" cy="1093535"/>
          </a:xfrm>
          <a:prstGeom prst="rect">
            <a:avLst/>
          </a:prstGeom>
          <a:noFill/>
          <a:ln cap="flat" cmpd="sng" w="9525">
            <a:solidFill>
              <a:srgbClr val="D8D8D8"/>
            </a:solidFill>
            <a:prstDash val="solid"/>
            <a:miter lim="800000"/>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9" name="Shape 259"/>
        <p:cNvGrpSpPr/>
        <p:nvPr/>
      </p:nvGrpSpPr>
      <p:grpSpPr>
        <a:xfrm>
          <a:off x="0" y="0"/>
          <a:ext cx="0" cy="0"/>
          <a:chOff x="0" y="0"/>
          <a:chExt cx="0" cy="0"/>
        </a:xfrm>
      </p:grpSpPr>
      <p:sp>
        <p:nvSpPr>
          <p:cNvPr id="260" name="Google Shape;260;p44"/>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REST API Requests – HTTP Methods</a:t>
            </a:r>
            <a:endParaRPr/>
          </a:p>
        </p:txBody>
      </p:sp>
      <p:sp>
        <p:nvSpPr>
          <p:cNvPr id="261" name="Google Shape;261;p44"/>
          <p:cNvSpPr txBox="1"/>
          <p:nvPr/>
        </p:nvSpPr>
        <p:spPr>
          <a:xfrm>
            <a:off x="838200" y="1825625"/>
            <a:ext cx="10515600" cy="4351338"/>
          </a:xfrm>
          <a:prstGeom prst="rect">
            <a:avLst/>
          </a:prstGeom>
          <a:noFill/>
          <a:ln>
            <a:noFill/>
          </a:ln>
        </p:spPr>
        <p:txBody>
          <a:bodyPr anchorCtr="0" anchor="ctr" bIns="45700" lIns="91425" spcFirstLastPara="1" rIns="91425" wrap="square" tIns="45700">
            <a:norm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HTTP methods in RESTful APIs define the type of operation the API intends to perform. They follow the standard conventions of the HTTP protocol, ensuring clarity and simplicity in communication.</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800" u="none" cap="none" strike="noStrike">
              <a:solidFill>
                <a:schemeClr val="dk1"/>
              </a:solidFill>
              <a:latin typeface="Poppins"/>
              <a:ea typeface="Poppins"/>
              <a:cs typeface="Poppins"/>
              <a:sym typeface="Poppins"/>
            </a:endParaRPr>
          </a:p>
          <a:p>
            <a:pPr indent="-254000" lvl="0" marL="457200" marR="0" rtl="0" algn="just">
              <a:lnSpc>
                <a:spcPct val="90000"/>
              </a:lnSpc>
              <a:spcBef>
                <a:spcPts val="1000"/>
              </a:spcBef>
              <a:spcAft>
                <a:spcPts val="0"/>
              </a:spcAft>
              <a:buClr>
                <a:schemeClr val="dk1"/>
              </a:buClr>
              <a:buSzPts val="2400"/>
              <a:buFont typeface="Arial"/>
              <a:buNone/>
            </a:pPr>
            <a:r>
              <a:t/>
            </a:r>
            <a:endParaRPr b="0" i="0" sz="1800" u="none" cap="none" strike="noStrike">
              <a:solidFill>
                <a:schemeClr val="dk1"/>
              </a:solidFill>
              <a:latin typeface="Poppins"/>
              <a:ea typeface="Poppins"/>
              <a:cs typeface="Poppins"/>
              <a:sym typeface="Poppins"/>
            </a:endParaRPr>
          </a:p>
          <a:p>
            <a:pPr indent="-254000" lvl="0" marL="457200" marR="0" rtl="0" algn="just">
              <a:lnSpc>
                <a:spcPct val="90000"/>
              </a:lnSpc>
              <a:spcBef>
                <a:spcPts val="1000"/>
              </a:spcBef>
              <a:spcAft>
                <a:spcPts val="0"/>
              </a:spcAft>
              <a:buClr>
                <a:schemeClr val="dk1"/>
              </a:buClr>
              <a:buSzPts val="2400"/>
              <a:buFont typeface="Arial"/>
              <a:buNone/>
            </a:pPr>
            <a:r>
              <a:t/>
            </a:r>
            <a:endParaRPr b="0" i="0" sz="1800" u="none" cap="none" strike="noStrike">
              <a:solidFill>
                <a:schemeClr val="dk1"/>
              </a:solidFill>
              <a:latin typeface="Poppins"/>
              <a:ea typeface="Poppins"/>
              <a:cs typeface="Poppins"/>
              <a:sym typeface="Poppins"/>
            </a:endParaRPr>
          </a:p>
          <a:p>
            <a:pPr indent="-254000" lvl="0" marL="457200" marR="0" rtl="0" algn="just">
              <a:lnSpc>
                <a:spcPct val="90000"/>
              </a:lnSpc>
              <a:spcBef>
                <a:spcPts val="1000"/>
              </a:spcBef>
              <a:spcAft>
                <a:spcPts val="0"/>
              </a:spcAft>
              <a:buClr>
                <a:schemeClr val="dk1"/>
              </a:buClr>
              <a:buSzPts val="2400"/>
              <a:buFont typeface="Arial"/>
              <a:buNone/>
            </a:pPr>
            <a:r>
              <a:t/>
            </a:r>
            <a:endParaRPr b="0" i="0" sz="1800" u="none" cap="none" strike="noStrike">
              <a:solidFill>
                <a:schemeClr val="dk1"/>
              </a:solidFill>
              <a:latin typeface="Poppins"/>
              <a:ea typeface="Poppins"/>
              <a:cs typeface="Poppins"/>
              <a:sym typeface="Poppins"/>
            </a:endParaRPr>
          </a:p>
          <a:p>
            <a:pPr indent="-254000" lvl="0" marL="457200" marR="0" rtl="0" algn="just">
              <a:lnSpc>
                <a:spcPct val="90000"/>
              </a:lnSpc>
              <a:spcBef>
                <a:spcPts val="1000"/>
              </a:spcBef>
              <a:spcAft>
                <a:spcPts val="0"/>
              </a:spcAft>
              <a:buClr>
                <a:schemeClr val="dk1"/>
              </a:buClr>
              <a:buSzPts val="2400"/>
              <a:buFont typeface="Arial"/>
              <a:buNone/>
            </a:pPr>
            <a:r>
              <a:t/>
            </a:r>
            <a:endParaRPr b="0" i="0" sz="1800" u="none" cap="none" strike="noStrike">
              <a:solidFill>
                <a:schemeClr val="dk1"/>
              </a:solidFill>
              <a:latin typeface="Poppins"/>
              <a:ea typeface="Poppins"/>
              <a:cs typeface="Poppins"/>
              <a:sym typeface="Poppins"/>
            </a:endParaRPr>
          </a:p>
          <a:p>
            <a:pPr indent="-254000" lvl="0" marL="457200" marR="0" rtl="0" algn="just">
              <a:lnSpc>
                <a:spcPct val="90000"/>
              </a:lnSpc>
              <a:spcBef>
                <a:spcPts val="1000"/>
              </a:spcBef>
              <a:spcAft>
                <a:spcPts val="0"/>
              </a:spcAft>
              <a:buClr>
                <a:schemeClr val="dk1"/>
              </a:buClr>
              <a:buSzPts val="2400"/>
              <a:buFont typeface="Arial"/>
              <a:buNone/>
            </a:pPr>
            <a:r>
              <a:t/>
            </a:r>
            <a:endParaRPr b="0" i="0" sz="1800" u="none" cap="none" strike="noStrike">
              <a:solidFill>
                <a:schemeClr val="dk1"/>
              </a:solidFill>
              <a:latin typeface="Poppins"/>
              <a:ea typeface="Poppins"/>
              <a:cs typeface="Poppins"/>
              <a:sym typeface="Poppins"/>
            </a:endParaRPr>
          </a:p>
          <a:p>
            <a:pPr indent="-254000" lvl="0" marL="457200" marR="0" rtl="0" algn="just">
              <a:lnSpc>
                <a:spcPct val="90000"/>
              </a:lnSpc>
              <a:spcBef>
                <a:spcPts val="1000"/>
              </a:spcBef>
              <a:spcAft>
                <a:spcPts val="0"/>
              </a:spcAft>
              <a:buClr>
                <a:schemeClr val="dk1"/>
              </a:buClr>
              <a:buSzPts val="2400"/>
              <a:buFont typeface="Arial"/>
              <a:buNone/>
            </a:pPr>
            <a:r>
              <a:t/>
            </a:r>
            <a:endParaRPr b="0" i="0" sz="18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By adhering to these conventions, REST APIs maintain consistency and simplicity, ensuring easy interoperability and understanding for developers.</a:t>
            </a:r>
            <a:endParaRPr/>
          </a:p>
        </p:txBody>
      </p:sp>
      <p:graphicFrame>
        <p:nvGraphicFramePr>
          <p:cNvPr id="262" name="Google Shape;262;p44"/>
          <p:cNvGraphicFramePr/>
          <p:nvPr/>
        </p:nvGraphicFramePr>
        <p:xfrm>
          <a:off x="2032000" y="3023478"/>
          <a:ext cx="3000000" cy="3000000"/>
        </p:xfrm>
        <a:graphic>
          <a:graphicData uri="http://schemas.openxmlformats.org/drawingml/2006/table">
            <a:tbl>
              <a:tblPr bandRow="1" firstRow="1">
                <a:noFill/>
                <a:tableStyleId>{941F50C0-8904-4605-81F9-D22652DA33C0}</a:tableStyleId>
              </a:tblPr>
              <a:tblGrid>
                <a:gridCol w="1732475"/>
                <a:gridCol w="1816925"/>
                <a:gridCol w="4578600"/>
              </a:tblGrid>
              <a:tr h="370850">
                <a:tc>
                  <a:txBody>
                    <a:bodyPr/>
                    <a:lstStyle/>
                    <a:p>
                      <a:pPr indent="0" lvl="0" marL="0" marR="0" rtl="0" algn="l">
                        <a:lnSpc>
                          <a:spcPct val="100000"/>
                        </a:lnSpc>
                        <a:spcBef>
                          <a:spcPts val="0"/>
                        </a:spcBef>
                        <a:spcAft>
                          <a:spcPts val="0"/>
                        </a:spcAft>
                        <a:buNone/>
                      </a:pPr>
                      <a:r>
                        <a:rPr lang="pt-BR" sz="1400" u="none" cap="none" strike="noStrike"/>
                        <a:t>HTTP Method</a:t>
                      </a:r>
                      <a:endParaRPr/>
                    </a:p>
                  </a:txBody>
                  <a:tcPr marT="45725" marB="45725" marR="91450" marL="91450"/>
                </a:tc>
                <a:tc>
                  <a:txBody>
                    <a:bodyPr/>
                    <a:lstStyle/>
                    <a:p>
                      <a:pPr indent="0" lvl="0" marL="0" marR="0" rtl="0" algn="l">
                        <a:lnSpc>
                          <a:spcPct val="100000"/>
                        </a:lnSpc>
                        <a:spcBef>
                          <a:spcPts val="0"/>
                        </a:spcBef>
                        <a:spcAft>
                          <a:spcPts val="0"/>
                        </a:spcAft>
                        <a:buNone/>
                      </a:pPr>
                      <a:r>
                        <a:rPr lang="pt-BR" sz="1400" u="none" cap="none" strike="noStrike"/>
                        <a:t>Action</a:t>
                      </a:r>
                      <a:endParaRPr/>
                    </a:p>
                  </a:txBody>
                  <a:tcPr marT="45725" marB="45725" marR="91450" marL="91450"/>
                </a:tc>
                <a:tc>
                  <a:txBody>
                    <a:bodyPr/>
                    <a:lstStyle/>
                    <a:p>
                      <a:pPr indent="0" lvl="0" marL="0" marR="0" rtl="0" algn="l">
                        <a:lnSpc>
                          <a:spcPct val="100000"/>
                        </a:lnSpc>
                        <a:spcBef>
                          <a:spcPts val="0"/>
                        </a:spcBef>
                        <a:spcAft>
                          <a:spcPts val="0"/>
                        </a:spcAft>
                        <a:buNone/>
                      </a:pPr>
                      <a:r>
                        <a:rPr lang="pt-BR" sz="1400" u="none" cap="none" strike="noStrike"/>
                        <a:t>Description</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b="1" lang="pt-BR" sz="1400" u="none" cap="none" strike="noStrike"/>
                        <a:t>POST</a:t>
                      </a:r>
                      <a:endParaRPr/>
                    </a:p>
                  </a:txBody>
                  <a:tcPr marT="45725" marB="45725" marR="91450" marL="91450"/>
                </a:tc>
                <a:tc>
                  <a:txBody>
                    <a:bodyPr/>
                    <a:lstStyle/>
                    <a:p>
                      <a:pPr indent="0" lvl="0" marL="0" marR="0" rtl="0" algn="l">
                        <a:lnSpc>
                          <a:spcPct val="100000"/>
                        </a:lnSpc>
                        <a:spcBef>
                          <a:spcPts val="0"/>
                        </a:spcBef>
                        <a:spcAft>
                          <a:spcPts val="0"/>
                        </a:spcAft>
                        <a:buNone/>
                      </a:pPr>
                      <a:r>
                        <a:rPr b="1" lang="pt-BR" sz="1400" u="none" cap="none" strike="noStrike"/>
                        <a:t>Create</a:t>
                      </a:r>
                      <a:endParaRPr/>
                    </a:p>
                  </a:txBody>
                  <a:tcPr marT="45725" marB="45725" marR="91450" marL="91450"/>
                </a:tc>
                <a:tc>
                  <a:txBody>
                    <a:bodyPr/>
                    <a:lstStyle/>
                    <a:p>
                      <a:pPr indent="0" lvl="0" marL="0" marR="0" rtl="0" algn="l">
                        <a:lnSpc>
                          <a:spcPct val="100000"/>
                        </a:lnSpc>
                        <a:spcBef>
                          <a:spcPts val="0"/>
                        </a:spcBef>
                        <a:spcAft>
                          <a:spcPts val="0"/>
                        </a:spcAft>
                        <a:buNone/>
                      </a:pPr>
                      <a:r>
                        <a:rPr lang="pt-BR" sz="1400" u="none" cap="none" strike="noStrike"/>
                        <a:t>Create a new object or resource.</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b="1" lang="pt-BR" sz="1400" u="none" cap="none" strike="noStrike"/>
                        <a:t>GET</a:t>
                      </a:r>
                      <a:endParaRPr/>
                    </a:p>
                  </a:txBody>
                  <a:tcPr marT="45725" marB="45725" marR="91450" marL="91450"/>
                </a:tc>
                <a:tc>
                  <a:txBody>
                    <a:bodyPr/>
                    <a:lstStyle/>
                    <a:p>
                      <a:pPr indent="0" lvl="0" marL="0" marR="0" rtl="0" algn="l">
                        <a:lnSpc>
                          <a:spcPct val="100000"/>
                        </a:lnSpc>
                        <a:spcBef>
                          <a:spcPts val="0"/>
                        </a:spcBef>
                        <a:spcAft>
                          <a:spcPts val="0"/>
                        </a:spcAft>
                        <a:buNone/>
                      </a:pPr>
                      <a:r>
                        <a:rPr b="1" lang="pt-BR" sz="1400" u="none" cap="none" strike="noStrike"/>
                        <a:t>Read</a:t>
                      </a:r>
                      <a:endParaRPr/>
                    </a:p>
                  </a:txBody>
                  <a:tcPr marT="45725" marB="45725" marR="91450" marL="91450"/>
                </a:tc>
                <a:tc>
                  <a:txBody>
                    <a:bodyPr/>
                    <a:lstStyle/>
                    <a:p>
                      <a:pPr indent="0" lvl="0" marL="0" marR="0" rtl="0" algn="l">
                        <a:lnSpc>
                          <a:spcPct val="100000"/>
                        </a:lnSpc>
                        <a:spcBef>
                          <a:spcPts val="0"/>
                        </a:spcBef>
                        <a:spcAft>
                          <a:spcPts val="0"/>
                        </a:spcAft>
                        <a:buNone/>
                      </a:pPr>
                      <a:r>
                        <a:rPr lang="pt-BR" sz="1400" u="none" cap="none" strike="noStrike"/>
                        <a:t>Retrieve resource details from the system.</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b="1" lang="pt-BR" sz="1400" u="none" cap="none" strike="noStrike"/>
                        <a:t>PUT</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1" lang="pt-BR" sz="1400" u="none" cap="none" strike="noStrike"/>
                        <a:t>Update</a:t>
                      </a:r>
                      <a:endParaRPr/>
                    </a:p>
                  </a:txBody>
                  <a:tcPr marT="45725" marB="45725" marR="91450" marL="91450"/>
                </a:tc>
                <a:tc>
                  <a:txBody>
                    <a:bodyPr/>
                    <a:lstStyle/>
                    <a:p>
                      <a:pPr indent="0" lvl="0" marL="0" marR="0" rtl="0" algn="l">
                        <a:lnSpc>
                          <a:spcPct val="100000"/>
                        </a:lnSpc>
                        <a:spcBef>
                          <a:spcPts val="0"/>
                        </a:spcBef>
                        <a:spcAft>
                          <a:spcPts val="0"/>
                        </a:spcAft>
                        <a:buNone/>
                      </a:pPr>
                      <a:r>
                        <a:rPr lang="pt-BR" sz="1400" u="none" cap="none" strike="noStrike"/>
                        <a:t>Replace or update an existing resource.</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b="1" lang="pt-BR" sz="1400" u="none" cap="none" strike="noStrike"/>
                        <a:t>PATCH</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1" lang="pt-BR" sz="1400" u="none" cap="none" strike="noStrike"/>
                        <a:t>Partial</a:t>
                      </a:r>
                      <a:r>
                        <a:rPr lang="pt-BR" sz="1400" u="none" cap="none" strike="noStrike"/>
                        <a:t> </a:t>
                      </a:r>
                      <a:r>
                        <a:rPr b="1" lang="pt-BR" sz="1400" u="none" cap="none" strike="noStrike"/>
                        <a:t>Update</a:t>
                      </a:r>
                      <a:endParaRPr/>
                    </a:p>
                  </a:txBody>
                  <a:tcPr marT="45725" marB="45725" marR="91450" marL="91450"/>
                </a:tc>
                <a:tc>
                  <a:txBody>
                    <a:bodyPr/>
                    <a:lstStyle/>
                    <a:p>
                      <a:pPr indent="0" lvl="0" marL="0" marR="0" rtl="0" algn="l">
                        <a:lnSpc>
                          <a:spcPct val="100000"/>
                        </a:lnSpc>
                        <a:spcBef>
                          <a:spcPts val="0"/>
                        </a:spcBef>
                        <a:spcAft>
                          <a:spcPts val="0"/>
                        </a:spcAft>
                        <a:buNone/>
                      </a:pPr>
                      <a:r>
                        <a:rPr lang="pt-BR" sz="1400" u="none" cap="none" strike="noStrike"/>
                        <a:t>Update some details of an existing resource.</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b="1" lang="pt-BR" sz="1400" u="none" cap="none" strike="noStrike"/>
                        <a:t>DELETE</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1" lang="pt-BR" sz="1400" u="none" cap="none" strike="noStrike"/>
                        <a:t>Delete</a:t>
                      </a:r>
                      <a:endParaRPr/>
                    </a:p>
                  </a:txBody>
                  <a:tcPr marT="45725" marB="45725" marR="91450" marL="91450"/>
                </a:tc>
                <a:tc>
                  <a:txBody>
                    <a:bodyPr/>
                    <a:lstStyle/>
                    <a:p>
                      <a:pPr indent="0" lvl="0" marL="0" marR="0" rtl="0" algn="l">
                        <a:lnSpc>
                          <a:spcPct val="100000"/>
                        </a:lnSpc>
                        <a:spcBef>
                          <a:spcPts val="0"/>
                        </a:spcBef>
                        <a:spcAft>
                          <a:spcPts val="0"/>
                        </a:spcAft>
                        <a:buNone/>
                      </a:pPr>
                      <a:r>
                        <a:rPr lang="pt-BR" sz="1400" u="none" cap="none" strike="noStrike"/>
                        <a:t>Remove a resource from the system.</a:t>
                      </a:r>
                      <a:endParaRPr/>
                    </a:p>
                  </a:txBody>
                  <a:tcPr marT="45725" marB="45725" marR="91450" marL="9145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6" name="Shape 266"/>
        <p:cNvGrpSpPr/>
        <p:nvPr/>
      </p:nvGrpSpPr>
      <p:grpSpPr>
        <a:xfrm>
          <a:off x="0" y="0"/>
          <a:ext cx="0" cy="0"/>
          <a:chOff x="0" y="0"/>
          <a:chExt cx="0" cy="0"/>
        </a:xfrm>
      </p:grpSpPr>
      <p:sp>
        <p:nvSpPr>
          <p:cNvPr id="267" name="Google Shape;267;p45"/>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REST API Requests – Header</a:t>
            </a:r>
            <a:endParaRPr/>
          </a:p>
        </p:txBody>
      </p:sp>
      <p:sp>
        <p:nvSpPr>
          <p:cNvPr id="268" name="Google Shape;268;p45"/>
          <p:cNvSpPr txBox="1"/>
          <p:nvPr/>
        </p:nvSpPr>
        <p:spPr>
          <a:xfrm>
            <a:off x="838200" y="1511797"/>
            <a:ext cx="10515600" cy="4351338"/>
          </a:xfrm>
          <a:prstGeom prst="rect">
            <a:avLst/>
          </a:prstGeom>
          <a:noFill/>
          <a:ln>
            <a:noFill/>
          </a:ln>
        </p:spPr>
        <p:txBody>
          <a:bodyPr anchorCtr="0" anchor="ctr" bIns="45700" lIns="91425" spcFirstLastPara="1" rIns="91425" wrap="square" tIns="45700">
            <a:norm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HTTP headers offer a standardized way to provide additional meta-information in an HTTP request. They are presented as name-value pairs and play a vital role in RESTful communication. They are separated by a colon. </a:t>
            </a:r>
            <a:r>
              <a:rPr b="1" i="0" lang="pt-BR" sz="1800" u="none" cap="none" strike="noStrike">
                <a:solidFill>
                  <a:schemeClr val="dk1"/>
                </a:solidFill>
                <a:latin typeface="Poppins"/>
                <a:ea typeface="Poppins"/>
                <a:cs typeface="Poppins"/>
                <a:sym typeface="Poppins"/>
              </a:rPr>
              <a:t>([name]:[value])</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Types of HTTP Headers:</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Request Headers: </a:t>
            </a:r>
            <a:r>
              <a:rPr b="0" i="0" lang="pt-BR" sz="1600" u="none" cap="none" strike="noStrike">
                <a:solidFill>
                  <a:schemeClr val="dk1"/>
                </a:solidFill>
                <a:latin typeface="Poppins"/>
                <a:ea typeface="Poppins"/>
                <a:cs typeface="Poppins"/>
                <a:sym typeface="Poppins"/>
              </a:rPr>
              <a:t>These contain metadata not directly related to the content of the message, like authentication or information about the client.</a:t>
            </a:r>
            <a:endParaRPr/>
          </a:p>
          <a:p>
            <a:pPr indent="-254000" lvl="1" marL="914400" marR="0" rtl="0" algn="just">
              <a:lnSpc>
                <a:spcPct val="90000"/>
              </a:lnSpc>
              <a:spcBef>
                <a:spcPts val="500"/>
              </a:spcBef>
              <a:spcAft>
                <a:spcPts val="0"/>
              </a:spcAft>
              <a:buClr>
                <a:schemeClr val="dk1"/>
              </a:buClr>
              <a:buSzPts val="2000"/>
              <a:buFont typeface="Arial"/>
              <a:buNone/>
            </a:pPr>
            <a:r>
              <a:t/>
            </a:r>
            <a:endParaRPr b="0" i="0" sz="1600" u="none" cap="none" strike="noStrike">
              <a:solidFill>
                <a:schemeClr val="dk1"/>
              </a:solidFill>
              <a:latin typeface="Poppins"/>
              <a:ea typeface="Poppins"/>
              <a:cs typeface="Poppins"/>
              <a:sym typeface="Poppins"/>
            </a:endParaRPr>
          </a:p>
          <a:p>
            <a:pPr indent="-254000" lvl="1" marL="914400" marR="0" rtl="0" algn="just">
              <a:lnSpc>
                <a:spcPct val="90000"/>
              </a:lnSpc>
              <a:spcBef>
                <a:spcPts val="500"/>
              </a:spcBef>
              <a:spcAft>
                <a:spcPts val="0"/>
              </a:spcAft>
              <a:buClr>
                <a:schemeClr val="dk1"/>
              </a:buClr>
              <a:buSzPts val="2000"/>
              <a:buFont typeface="Arial"/>
              <a:buNone/>
            </a:pPr>
            <a:r>
              <a:t/>
            </a:r>
            <a:endParaRPr b="0" i="0" sz="1600" u="none" cap="none" strike="noStrike">
              <a:solidFill>
                <a:schemeClr val="dk1"/>
              </a:solidFill>
              <a:latin typeface="Poppins"/>
              <a:ea typeface="Poppins"/>
              <a:cs typeface="Poppins"/>
              <a:sym typeface="Poppins"/>
            </a:endParaRPr>
          </a:p>
          <a:p>
            <a:pPr indent="-254000" lvl="1" marL="914400" marR="0" rtl="0" algn="just">
              <a:lnSpc>
                <a:spcPct val="90000"/>
              </a:lnSpc>
              <a:spcBef>
                <a:spcPts val="500"/>
              </a:spcBef>
              <a:spcAft>
                <a:spcPts val="0"/>
              </a:spcAft>
              <a:buClr>
                <a:schemeClr val="dk1"/>
              </a:buClr>
              <a:buSzPts val="2000"/>
              <a:buFont typeface="Arial"/>
              <a:buNone/>
            </a:pPr>
            <a:r>
              <a:t/>
            </a:r>
            <a:endParaRPr b="0" i="0" sz="1600" u="none" cap="none" strike="noStrike">
              <a:solidFill>
                <a:schemeClr val="dk1"/>
              </a:solidFill>
              <a:latin typeface="Poppins"/>
              <a:ea typeface="Poppins"/>
              <a:cs typeface="Poppins"/>
              <a:sym typeface="Poppins"/>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Entity Headers:</a:t>
            </a:r>
            <a:r>
              <a:rPr b="0" i="0" lang="pt-BR" sz="1600" u="none" cap="none" strike="noStrike">
                <a:solidFill>
                  <a:schemeClr val="dk1"/>
                </a:solidFill>
                <a:latin typeface="Poppins"/>
                <a:ea typeface="Poppins"/>
                <a:cs typeface="Poppins"/>
                <a:sym typeface="Poppins"/>
              </a:rPr>
              <a:t> Describe the body's content, including its length or type.</a:t>
            </a:r>
            <a:endParaRPr/>
          </a:p>
        </p:txBody>
      </p:sp>
      <p:graphicFrame>
        <p:nvGraphicFramePr>
          <p:cNvPr id="269" name="Google Shape;269;p45"/>
          <p:cNvGraphicFramePr/>
          <p:nvPr/>
        </p:nvGraphicFramePr>
        <p:xfrm>
          <a:off x="2032000" y="4199136"/>
          <a:ext cx="3000000" cy="3000000"/>
        </p:xfrm>
        <a:graphic>
          <a:graphicData uri="http://schemas.openxmlformats.org/drawingml/2006/table">
            <a:tbl>
              <a:tblPr bandRow="1" firstRow="1">
                <a:noFill/>
                <a:tableStyleId>{941F50C0-8904-4605-81F9-D22652DA33C0}</a:tableStyleId>
              </a:tblPr>
              <a:tblGrid>
                <a:gridCol w="1566225"/>
                <a:gridCol w="2909450"/>
                <a:gridCol w="3652325"/>
              </a:tblGrid>
              <a:tr h="370850">
                <a:tc>
                  <a:txBody>
                    <a:bodyPr/>
                    <a:lstStyle/>
                    <a:p>
                      <a:pPr indent="0" lvl="0" marL="0" marR="0" rtl="0" algn="l">
                        <a:lnSpc>
                          <a:spcPct val="100000"/>
                        </a:lnSpc>
                        <a:spcBef>
                          <a:spcPts val="0"/>
                        </a:spcBef>
                        <a:spcAft>
                          <a:spcPts val="0"/>
                        </a:spcAft>
                        <a:buNone/>
                      </a:pPr>
                      <a:r>
                        <a:rPr lang="pt-BR" sz="1400" u="none" cap="none" strike="noStrike"/>
                        <a:t>Key</a:t>
                      </a:r>
                      <a:endParaRPr/>
                    </a:p>
                  </a:txBody>
                  <a:tcPr marT="45725" marB="45725" marR="91450" marL="91450"/>
                </a:tc>
                <a:tc>
                  <a:txBody>
                    <a:bodyPr/>
                    <a:lstStyle/>
                    <a:p>
                      <a:pPr indent="0" lvl="0" marL="0" marR="0" rtl="0" algn="l">
                        <a:lnSpc>
                          <a:spcPct val="100000"/>
                        </a:lnSpc>
                        <a:spcBef>
                          <a:spcPts val="0"/>
                        </a:spcBef>
                        <a:spcAft>
                          <a:spcPts val="0"/>
                        </a:spcAft>
                        <a:buNone/>
                      </a:pPr>
                      <a:r>
                        <a:rPr lang="pt-BR" sz="1400" u="none" cap="none" strike="noStrike"/>
                        <a:t>Value</a:t>
                      </a:r>
                      <a:endParaRPr/>
                    </a:p>
                  </a:txBody>
                  <a:tcPr marT="45725" marB="45725" marR="91450" marL="91450"/>
                </a:tc>
                <a:tc>
                  <a:txBody>
                    <a:bodyPr/>
                    <a:lstStyle/>
                    <a:p>
                      <a:pPr indent="0" lvl="0" marL="0" marR="0" rtl="0" algn="l">
                        <a:lnSpc>
                          <a:spcPct val="100000"/>
                        </a:lnSpc>
                        <a:spcBef>
                          <a:spcPts val="0"/>
                        </a:spcBef>
                        <a:spcAft>
                          <a:spcPts val="0"/>
                        </a:spcAft>
                        <a:buNone/>
                      </a:pPr>
                      <a:r>
                        <a:rPr lang="pt-BR" sz="1400" u="none" cap="none" strike="noStrike"/>
                        <a:t>Example Value</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pt-BR" sz="1400" u="none" cap="none" strike="noStrike"/>
                        <a:t>Authorization</a:t>
                      </a:r>
                      <a:endParaRPr/>
                    </a:p>
                  </a:txBody>
                  <a:tcPr marT="45725" marB="45725" marR="91450" marL="91450"/>
                </a:tc>
                <a:tc>
                  <a:txBody>
                    <a:bodyPr/>
                    <a:lstStyle/>
                    <a:p>
                      <a:pPr indent="0" lvl="0" marL="0" marR="0" rtl="0" algn="l">
                        <a:lnSpc>
                          <a:spcPct val="100000"/>
                        </a:lnSpc>
                        <a:spcBef>
                          <a:spcPts val="0"/>
                        </a:spcBef>
                        <a:spcAft>
                          <a:spcPts val="0"/>
                        </a:spcAft>
                        <a:buNone/>
                      </a:pPr>
                      <a:r>
                        <a:rPr lang="pt-BR" sz="1400" u="none" cap="none" strike="noStrike"/>
                        <a:t>Basic dmFncmFudDp2YWdyYW</a:t>
                      </a:r>
                      <a:endParaRPr/>
                    </a:p>
                  </a:txBody>
                  <a:tcPr marT="45725" marB="45725" marR="91450" marL="91450"/>
                </a:tc>
                <a:tc>
                  <a:txBody>
                    <a:bodyPr/>
                    <a:lstStyle/>
                    <a:p>
                      <a:pPr indent="0" lvl="0" marL="0" marR="0" rtl="0" algn="l">
                        <a:lnSpc>
                          <a:spcPct val="100000"/>
                        </a:lnSpc>
                        <a:spcBef>
                          <a:spcPts val="0"/>
                        </a:spcBef>
                        <a:spcAft>
                          <a:spcPts val="0"/>
                        </a:spcAft>
                        <a:buNone/>
                      </a:pPr>
                      <a:r>
                        <a:rPr lang="pt-BR" sz="1400" u="none" cap="none" strike="noStrike"/>
                        <a:t>Provide credentials to authorize the request.</a:t>
                      </a:r>
                      <a:endParaRPr/>
                    </a:p>
                  </a:txBody>
                  <a:tcPr marT="45725" marB="45725" marR="91450" marL="91450"/>
                </a:tc>
              </a:tr>
            </a:tbl>
          </a:graphicData>
        </a:graphic>
      </p:graphicFrame>
      <p:graphicFrame>
        <p:nvGraphicFramePr>
          <p:cNvPr id="270" name="Google Shape;270;p45"/>
          <p:cNvGraphicFramePr/>
          <p:nvPr/>
        </p:nvGraphicFramePr>
        <p:xfrm>
          <a:off x="2032000" y="5375490"/>
          <a:ext cx="3000000" cy="3000000"/>
        </p:xfrm>
        <a:graphic>
          <a:graphicData uri="http://schemas.openxmlformats.org/drawingml/2006/table">
            <a:tbl>
              <a:tblPr bandRow="1" firstRow="1">
                <a:noFill/>
                <a:tableStyleId>{941F50C0-8904-4605-81F9-D22652DA33C0}</a:tableStyleId>
              </a:tblPr>
              <a:tblGrid>
                <a:gridCol w="1566225"/>
                <a:gridCol w="2909450"/>
                <a:gridCol w="3652325"/>
              </a:tblGrid>
              <a:tr h="370850">
                <a:tc>
                  <a:txBody>
                    <a:bodyPr/>
                    <a:lstStyle/>
                    <a:p>
                      <a:pPr indent="0" lvl="0" marL="0" marR="0" rtl="0" algn="l">
                        <a:lnSpc>
                          <a:spcPct val="100000"/>
                        </a:lnSpc>
                        <a:spcBef>
                          <a:spcPts val="0"/>
                        </a:spcBef>
                        <a:spcAft>
                          <a:spcPts val="0"/>
                        </a:spcAft>
                        <a:buNone/>
                      </a:pPr>
                      <a:r>
                        <a:rPr lang="pt-BR" sz="1400" u="none" cap="none" strike="noStrike"/>
                        <a:t>Key</a:t>
                      </a:r>
                      <a:endParaRPr/>
                    </a:p>
                  </a:txBody>
                  <a:tcPr marT="45725" marB="45725" marR="91450" marL="91450"/>
                </a:tc>
                <a:tc>
                  <a:txBody>
                    <a:bodyPr/>
                    <a:lstStyle/>
                    <a:p>
                      <a:pPr indent="0" lvl="0" marL="0" marR="0" rtl="0" algn="l">
                        <a:lnSpc>
                          <a:spcPct val="100000"/>
                        </a:lnSpc>
                        <a:spcBef>
                          <a:spcPts val="0"/>
                        </a:spcBef>
                        <a:spcAft>
                          <a:spcPts val="0"/>
                        </a:spcAft>
                        <a:buNone/>
                      </a:pPr>
                      <a:r>
                        <a:rPr lang="pt-BR" sz="1400" u="none" cap="none" strike="noStrike"/>
                        <a:t>Value</a:t>
                      </a:r>
                      <a:endParaRPr/>
                    </a:p>
                  </a:txBody>
                  <a:tcPr marT="45725" marB="45725" marR="91450" marL="91450"/>
                </a:tc>
                <a:tc>
                  <a:txBody>
                    <a:bodyPr/>
                    <a:lstStyle/>
                    <a:p>
                      <a:pPr indent="0" lvl="0" marL="0" marR="0" rtl="0" algn="l">
                        <a:lnSpc>
                          <a:spcPct val="100000"/>
                        </a:lnSpc>
                        <a:spcBef>
                          <a:spcPts val="0"/>
                        </a:spcBef>
                        <a:spcAft>
                          <a:spcPts val="0"/>
                        </a:spcAft>
                        <a:buNone/>
                      </a:pPr>
                      <a:r>
                        <a:rPr lang="pt-BR" sz="1400" u="none" cap="none" strike="noStrike"/>
                        <a:t>Example Value</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b="0" lang="pt-BR" sz="1400" u="none" cap="none" strike="noStrike"/>
                        <a:t>Content-Type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pt-BR" sz="1400" u="none" cap="none" strike="noStrike"/>
                        <a:t>application/json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pt-BR" sz="1400" u="none" cap="none" strike="noStrike"/>
                        <a:t>Specify the format of the data in the body.</a:t>
                      </a:r>
                      <a:endParaRPr/>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19"/>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96" name="Google Shape;96;p19"/>
          <p:cNvSpPr txBox="1"/>
          <p:nvPr>
            <p:ph type="ctrTitle"/>
          </p:nvPr>
        </p:nvSpPr>
        <p:spPr>
          <a:xfrm>
            <a:off x="640080" y="320040"/>
            <a:ext cx="6692827" cy="389266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pt-BR" sz="6600"/>
              <a:t>Module Objectives</a:t>
            </a:r>
            <a:endParaRPr/>
          </a:p>
        </p:txBody>
      </p:sp>
      <p:sp>
        <p:nvSpPr>
          <p:cNvPr id="97" name="Google Shape;97;p19"/>
          <p:cNvSpPr txBox="1"/>
          <p:nvPr>
            <p:ph idx="1" type="subTitle"/>
          </p:nvPr>
        </p:nvSpPr>
        <p:spPr>
          <a:xfrm>
            <a:off x="640080" y="4631161"/>
            <a:ext cx="6692827" cy="1569486"/>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None/>
            </a:pPr>
            <a:r>
              <a:rPr lang="pt-BR"/>
              <a:t>Use REST API over HTTPS to facilitate service integration.</a:t>
            </a:r>
            <a:endParaRPr/>
          </a:p>
        </p:txBody>
      </p:sp>
      <p:sp>
        <p:nvSpPr>
          <p:cNvPr id="98" name="Google Shape;98;p19"/>
          <p:cNvSpPr/>
          <p:nvPr/>
        </p:nvSpPr>
        <p:spPr>
          <a:xfrm>
            <a:off x="714562" y="4409267"/>
            <a:ext cx="4243589" cy="18288"/>
          </a:xfrm>
          <a:custGeom>
            <a:rect b="b" l="l" r="r" t="t"/>
            <a:pathLst>
              <a:path extrusionOk="0" fill="none" h="18288"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extrusionOk="0" h="18288"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aphicFrame>
        <p:nvGraphicFramePr>
          <p:cNvPr id="99" name="Google Shape;99;p19"/>
          <p:cNvGraphicFramePr/>
          <p:nvPr/>
        </p:nvGraphicFramePr>
        <p:xfrm>
          <a:off x="7625326" y="1589913"/>
          <a:ext cx="3000000" cy="3000000"/>
        </p:xfrm>
        <a:graphic>
          <a:graphicData uri="http://schemas.openxmlformats.org/drawingml/2006/table">
            <a:tbl>
              <a:tblPr bandRow="1" firstRow="1">
                <a:noFill/>
                <a:tableStyleId>{941F50C0-8904-4605-81F9-D22652DA33C0}</a:tableStyleId>
              </a:tblPr>
              <a:tblGrid>
                <a:gridCol w="2132675"/>
                <a:gridCol w="2110900"/>
              </a:tblGrid>
              <a:tr h="332350">
                <a:tc>
                  <a:txBody>
                    <a:bodyPr/>
                    <a:lstStyle/>
                    <a:p>
                      <a:pPr indent="0" lvl="0" marL="0" marR="0" rtl="0" algn="l">
                        <a:lnSpc>
                          <a:spcPct val="100000"/>
                        </a:lnSpc>
                        <a:spcBef>
                          <a:spcPts val="0"/>
                        </a:spcBef>
                        <a:spcAft>
                          <a:spcPts val="0"/>
                        </a:spcAft>
                        <a:buNone/>
                      </a:pPr>
                      <a:r>
                        <a:rPr lang="pt-BR" sz="1200" u="none" cap="none" strike="noStrike"/>
                        <a:t>Topic Title</a:t>
                      </a:r>
                      <a:endParaRPr/>
                    </a:p>
                  </a:txBody>
                  <a:tcPr marT="37775" marB="37775" marR="75525" marL="75525"/>
                </a:tc>
                <a:tc>
                  <a:txBody>
                    <a:bodyPr/>
                    <a:lstStyle/>
                    <a:p>
                      <a:pPr indent="0" lvl="0" marL="0" marR="0" rtl="0" algn="l">
                        <a:lnSpc>
                          <a:spcPct val="100000"/>
                        </a:lnSpc>
                        <a:spcBef>
                          <a:spcPts val="0"/>
                        </a:spcBef>
                        <a:spcAft>
                          <a:spcPts val="0"/>
                        </a:spcAft>
                        <a:buNone/>
                      </a:pPr>
                      <a:r>
                        <a:rPr lang="pt-BR" sz="1200" u="none" cap="none" strike="noStrike"/>
                        <a:t>Objectives</a:t>
                      </a:r>
                      <a:endParaRPr/>
                    </a:p>
                  </a:txBody>
                  <a:tcPr marT="37775" marB="37775" marR="75525" marL="75525"/>
                </a:tc>
              </a:tr>
              <a:tr h="369650">
                <a:tc>
                  <a:txBody>
                    <a:bodyPr/>
                    <a:lstStyle/>
                    <a:p>
                      <a:pPr indent="0" lvl="0" marL="0" marR="0" rtl="0" algn="l">
                        <a:lnSpc>
                          <a:spcPct val="100000"/>
                        </a:lnSpc>
                        <a:spcBef>
                          <a:spcPts val="0"/>
                        </a:spcBef>
                        <a:spcAft>
                          <a:spcPts val="0"/>
                        </a:spcAft>
                        <a:buNone/>
                      </a:pPr>
                      <a:r>
                        <a:rPr b="1" lang="pt-BR" sz="1200" u="none" cap="none" strike="noStrike"/>
                        <a:t>Introducing APIs</a:t>
                      </a:r>
                      <a:endParaRPr/>
                    </a:p>
                  </a:txBody>
                  <a:tcPr marT="37775" marB="37775" marR="75525" marL="75525"/>
                </a:tc>
                <a:tc>
                  <a:txBody>
                    <a:bodyPr/>
                    <a:lstStyle/>
                    <a:p>
                      <a:pPr indent="0" lvl="0" marL="0" marR="0" rtl="0" algn="l">
                        <a:lnSpc>
                          <a:spcPct val="100000"/>
                        </a:lnSpc>
                        <a:spcBef>
                          <a:spcPts val="0"/>
                        </a:spcBef>
                        <a:spcAft>
                          <a:spcPts val="0"/>
                        </a:spcAft>
                        <a:buNone/>
                      </a:pPr>
                      <a:r>
                        <a:rPr b="0" lang="pt-BR" sz="1200" u="none" cap="none" strike="noStrike"/>
                        <a:t>Explain the use of APIs.</a:t>
                      </a:r>
                      <a:endParaRPr/>
                    </a:p>
                  </a:txBody>
                  <a:tcPr marT="37775" marB="37775" marR="75525" marL="75525"/>
                </a:tc>
              </a:tr>
              <a:tr h="629400">
                <a:tc>
                  <a:txBody>
                    <a:bodyPr/>
                    <a:lstStyle/>
                    <a:p>
                      <a:pPr indent="0" lvl="0" marL="0" marR="0" rtl="0" algn="l">
                        <a:lnSpc>
                          <a:spcPct val="100000"/>
                        </a:lnSpc>
                        <a:spcBef>
                          <a:spcPts val="0"/>
                        </a:spcBef>
                        <a:spcAft>
                          <a:spcPts val="0"/>
                        </a:spcAft>
                        <a:buNone/>
                      </a:pPr>
                      <a:r>
                        <a:rPr b="1" lang="pt-BR" sz="1200" u="none" cap="none" strike="noStrike"/>
                        <a:t>API Design Styles</a:t>
                      </a:r>
                      <a:endParaRPr/>
                    </a:p>
                  </a:txBody>
                  <a:tcPr marT="37775" marB="37775" marR="75525" marL="75525"/>
                </a:tc>
                <a:tc>
                  <a:txBody>
                    <a:bodyPr/>
                    <a:lstStyle/>
                    <a:p>
                      <a:pPr indent="0" lvl="0" marL="0" marR="0" rtl="0" algn="l">
                        <a:lnSpc>
                          <a:spcPct val="100000"/>
                        </a:lnSpc>
                        <a:spcBef>
                          <a:spcPts val="0"/>
                        </a:spcBef>
                        <a:spcAft>
                          <a:spcPts val="0"/>
                        </a:spcAft>
                        <a:buNone/>
                      </a:pPr>
                      <a:r>
                        <a:rPr lang="pt-BR" sz="1200" u="none" cap="none" strike="noStrike"/>
                        <a:t>Compare synchronous and asynchronous API design styles.</a:t>
                      </a:r>
                      <a:endParaRPr/>
                    </a:p>
                  </a:txBody>
                  <a:tcPr marT="37775" marB="37775" marR="75525" marL="75525"/>
                </a:tc>
              </a:tr>
              <a:tr h="556325">
                <a:tc>
                  <a:txBody>
                    <a:bodyPr/>
                    <a:lstStyle/>
                    <a:p>
                      <a:pPr indent="0" lvl="0" marL="0" marR="0" rtl="0" algn="l">
                        <a:lnSpc>
                          <a:spcPct val="100000"/>
                        </a:lnSpc>
                        <a:spcBef>
                          <a:spcPts val="0"/>
                        </a:spcBef>
                        <a:spcAft>
                          <a:spcPts val="0"/>
                        </a:spcAft>
                        <a:buNone/>
                      </a:pPr>
                      <a:r>
                        <a:rPr b="1" lang="pt-BR" sz="1200" u="none" cap="none" strike="noStrike"/>
                        <a:t>API Architecture Styles</a:t>
                      </a:r>
                      <a:endParaRPr/>
                    </a:p>
                  </a:txBody>
                  <a:tcPr marT="37775" marB="37775" marR="75525" marL="75525"/>
                </a:tc>
                <a:tc>
                  <a:txBody>
                    <a:bodyPr/>
                    <a:lstStyle/>
                    <a:p>
                      <a:pPr indent="0" lvl="0" marL="0" marR="0" rtl="0" algn="l">
                        <a:lnSpc>
                          <a:spcPct val="100000"/>
                        </a:lnSpc>
                        <a:spcBef>
                          <a:spcPts val="0"/>
                        </a:spcBef>
                        <a:spcAft>
                          <a:spcPts val="0"/>
                        </a:spcAft>
                        <a:buClr>
                          <a:srgbClr val="000000"/>
                        </a:buClr>
                        <a:buSzPts val="1200"/>
                        <a:buFont typeface="Arial"/>
                        <a:buNone/>
                      </a:pPr>
                      <a:r>
                        <a:rPr lang="pt-BR" sz="1200" u="none" cap="none" strike="noStrike">
                          <a:solidFill>
                            <a:schemeClr val="dk1"/>
                          </a:solidFill>
                          <a:latin typeface="Arial"/>
                          <a:ea typeface="Arial"/>
                          <a:cs typeface="Arial"/>
                          <a:sym typeface="Arial"/>
                        </a:rPr>
                        <a:t>Describe common API architecture styles.</a:t>
                      </a:r>
                      <a:endParaRPr/>
                    </a:p>
                  </a:txBody>
                  <a:tcPr marT="37775" marB="37775" marR="75525" marL="75525"/>
                </a:tc>
              </a:tr>
              <a:tr h="464950">
                <a:tc>
                  <a:txBody>
                    <a:bodyPr/>
                    <a:lstStyle/>
                    <a:p>
                      <a:pPr indent="0" lvl="0" marL="0" marR="0" rtl="0" algn="l">
                        <a:lnSpc>
                          <a:spcPct val="100000"/>
                        </a:lnSpc>
                        <a:spcBef>
                          <a:spcPts val="0"/>
                        </a:spcBef>
                        <a:spcAft>
                          <a:spcPts val="0"/>
                        </a:spcAft>
                        <a:buNone/>
                      </a:pPr>
                      <a:r>
                        <a:rPr b="1" lang="pt-BR" sz="1200" u="none" cap="none" strike="noStrike"/>
                        <a:t>Introduction to REST APIs</a:t>
                      </a:r>
                      <a:endParaRPr/>
                    </a:p>
                  </a:txBody>
                  <a:tcPr marT="37775" marB="37775" marR="75525" marL="75525"/>
                </a:tc>
                <a:tc>
                  <a:txBody>
                    <a:bodyPr/>
                    <a:lstStyle/>
                    <a:p>
                      <a:pPr indent="0" lvl="0" marL="0" marR="0" rtl="0" algn="l">
                        <a:lnSpc>
                          <a:spcPct val="100000"/>
                        </a:lnSpc>
                        <a:spcBef>
                          <a:spcPts val="0"/>
                        </a:spcBef>
                        <a:spcAft>
                          <a:spcPts val="0"/>
                        </a:spcAft>
                        <a:buNone/>
                      </a:pPr>
                      <a:r>
                        <a:rPr lang="pt-BR" sz="1200" u="none" cap="none" strike="noStrike"/>
                        <a:t>Explain the functions of REST APIs.</a:t>
                      </a:r>
                      <a:endParaRPr/>
                    </a:p>
                  </a:txBody>
                  <a:tcPr marT="37775" marB="37775" marR="75525" marL="75525"/>
                </a:tc>
              </a:tr>
              <a:tr h="599825">
                <a:tc>
                  <a:txBody>
                    <a:bodyPr/>
                    <a:lstStyle/>
                    <a:p>
                      <a:pPr indent="0" lvl="0" marL="0" marR="0" rtl="0" algn="l">
                        <a:lnSpc>
                          <a:spcPct val="100000"/>
                        </a:lnSpc>
                        <a:spcBef>
                          <a:spcPts val="0"/>
                        </a:spcBef>
                        <a:spcAft>
                          <a:spcPts val="0"/>
                        </a:spcAft>
                        <a:buNone/>
                      </a:pPr>
                      <a:r>
                        <a:rPr b="1" lang="pt-BR" sz="1200" u="none" cap="none" strike="noStrike"/>
                        <a:t>Authenticating a REST API</a:t>
                      </a:r>
                      <a:endParaRPr/>
                    </a:p>
                  </a:txBody>
                  <a:tcPr marT="37775" marB="37775" marR="75525" marL="75525"/>
                </a:tc>
                <a:tc>
                  <a:txBody>
                    <a:bodyPr/>
                    <a:lstStyle/>
                    <a:p>
                      <a:pPr indent="0" lvl="0" marL="0" marR="0" rtl="0" algn="l">
                        <a:lnSpc>
                          <a:spcPct val="100000"/>
                        </a:lnSpc>
                        <a:spcBef>
                          <a:spcPts val="0"/>
                        </a:spcBef>
                        <a:spcAft>
                          <a:spcPts val="0"/>
                        </a:spcAft>
                        <a:buNone/>
                      </a:pPr>
                      <a:r>
                        <a:rPr lang="pt-BR" sz="1200" u="none" cap="none" strike="noStrike"/>
                        <a:t>Create REST API requests over HTTPS to securely integrate services.</a:t>
                      </a:r>
                      <a:endParaRPr/>
                    </a:p>
                  </a:txBody>
                  <a:tcPr marT="37775" marB="37775" marR="75525" marL="75525"/>
                </a:tc>
              </a:tr>
              <a:tr h="481325">
                <a:tc>
                  <a:txBody>
                    <a:bodyPr/>
                    <a:lstStyle/>
                    <a:p>
                      <a:pPr indent="0" lvl="0" marL="0" marR="0" rtl="0" algn="l">
                        <a:lnSpc>
                          <a:spcPct val="100000"/>
                        </a:lnSpc>
                        <a:spcBef>
                          <a:spcPts val="0"/>
                        </a:spcBef>
                        <a:spcAft>
                          <a:spcPts val="0"/>
                        </a:spcAft>
                        <a:buNone/>
                      </a:pPr>
                      <a:r>
                        <a:rPr b="1" lang="pt-BR" sz="1200" u="none" cap="none" strike="noStrike"/>
                        <a:t>API Rate Limits</a:t>
                      </a:r>
                      <a:endParaRPr/>
                    </a:p>
                  </a:txBody>
                  <a:tcPr marT="37775" marB="37775" marR="75525" marL="75525"/>
                </a:tc>
                <a:tc>
                  <a:txBody>
                    <a:bodyPr/>
                    <a:lstStyle/>
                    <a:p>
                      <a:pPr indent="0" lvl="0" marL="0" marR="0" rtl="0" algn="l">
                        <a:lnSpc>
                          <a:spcPct val="100000"/>
                        </a:lnSpc>
                        <a:spcBef>
                          <a:spcPts val="0"/>
                        </a:spcBef>
                        <a:spcAft>
                          <a:spcPts val="0"/>
                        </a:spcAft>
                        <a:buNone/>
                      </a:pPr>
                      <a:r>
                        <a:rPr lang="pt-BR" sz="1200" u="none" cap="none" strike="noStrike"/>
                        <a:t>Explain the purpose of API rate limits</a:t>
                      </a:r>
                      <a:endParaRPr/>
                    </a:p>
                  </a:txBody>
                  <a:tcPr marT="37775" marB="37775" marR="75525" marL="75525"/>
                </a:tc>
              </a:tr>
              <a:tr h="152400">
                <a:tc>
                  <a:txBody>
                    <a:bodyPr/>
                    <a:lstStyle/>
                    <a:p>
                      <a:pPr indent="0" lvl="0" marL="0" marR="0" rtl="0" algn="l">
                        <a:lnSpc>
                          <a:spcPct val="100000"/>
                        </a:lnSpc>
                        <a:spcBef>
                          <a:spcPts val="0"/>
                        </a:spcBef>
                        <a:spcAft>
                          <a:spcPts val="0"/>
                        </a:spcAft>
                        <a:buClr>
                          <a:srgbClr val="000000"/>
                        </a:buClr>
                        <a:buSzPts val="1200"/>
                        <a:buFont typeface="Arial"/>
                        <a:buNone/>
                      </a:pPr>
                      <a:r>
                        <a:rPr b="1" lang="pt-BR" sz="1200" u="none" cap="none" strike="noStrike"/>
                        <a:t>Working with Webhooks</a:t>
                      </a:r>
                      <a:endParaRPr/>
                    </a:p>
                  </a:txBody>
                  <a:tcPr marT="37775" marB="37775" marR="75525" marL="75525"/>
                </a:tc>
                <a:tc>
                  <a:txBody>
                    <a:bodyPr/>
                    <a:lstStyle/>
                    <a:p>
                      <a:pPr indent="0" lvl="0" marL="0" marR="0" rtl="0" algn="l">
                        <a:lnSpc>
                          <a:spcPct val="100000"/>
                        </a:lnSpc>
                        <a:spcBef>
                          <a:spcPts val="0"/>
                        </a:spcBef>
                        <a:spcAft>
                          <a:spcPts val="0"/>
                        </a:spcAft>
                        <a:buClr>
                          <a:srgbClr val="000000"/>
                        </a:buClr>
                        <a:buSzPts val="1200"/>
                        <a:buFont typeface="Arial"/>
                        <a:buNone/>
                      </a:pPr>
                      <a:r>
                        <a:rPr lang="pt-BR" sz="1200" u="none" cap="none" strike="noStrike"/>
                        <a:t>Explain the use of webhooks.</a:t>
                      </a:r>
                      <a:endParaRPr/>
                    </a:p>
                  </a:txBody>
                  <a:tcPr marT="37775" marB="37775" marR="75525" marL="75525"/>
                </a:tc>
              </a:tr>
              <a:tr h="481325">
                <a:tc>
                  <a:txBody>
                    <a:bodyPr/>
                    <a:lstStyle/>
                    <a:p>
                      <a:pPr indent="0" lvl="0" marL="0" marR="0" rtl="0" algn="l">
                        <a:lnSpc>
                          <a:spcPct val="100000"/>
                        </a:lnSpc>
                        <a:spcBef>
                          <a:spcPts val="0"/>
                        </a:spcBef>
                        <a:spcAft>
                          <a:spcPts val="0"/>
                        </a:spcAft>
                        <a:buClr>
                          <a:srgbClr val="000000"/>
                        </a:buClr>
                        <a:buSzPts val="1200"/>
                        <a:buFont typeface="Arial"/>
                        <a:buNone/>
                      </a:pPr>
                      <a:r>
                        <a:rPr b="1" lang="pt-BR" sz="1200" u="none" cap="none" strike="noStrike"/>
                        <a:t>Troubleshooting API Calls</a:t>
                      </a:r>
                      <a:endParaRPr/>
                    </a:p>
                  </a:txBody>
                  <a:tcPr marT="37775" marB="37775" marR="75525" marL="75525"/>
                </a:tc>
                <a:tc>
                  <a:txBody>
                    <a:bodyPr/>
                    <a:lstStyle/>
                    <a:p>
                      <a:pPr indent="0" lvl="0" marL="0" marR="0" rtl="0" algn="l">
                        <a:lnSpc>
                          <a:spcPct val="100000"/>
                        </a:lnSpc>
                        <a:spcBef>
                          <a:spcPts val="0"/>
                        </a:spcBef>
                        <a:spcAft>
                          <a:spcPts val="0"/>
                        </a:spcAft>
                        <a:buNone/>
                      </a:pPr>
                      <a:r>
                        <a:rPr lang="pt-BR" sz="1200" u="none" cap="none" strike="noStrike"/>
                        <a:t>Explain how to troubleshoot REST APIs</a:t>
                      </a:r>
                      <a:endParaRPr sz="1200" u="none" cap="none" strike="noStrike"/>
                    </a:p>
                  </a:txBody>
                  <a:tcPr marT="37775" marB="37775" marR="75525" marL="755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4" name="Shape 274"/>
        <p:cNvGrpSpPr/>
        <p:nvPr/>
      </p:nvGrpSpPr>
      <p:grpSpPr>
        <a:xfrm>
          <a:off x="0" y="0"/>
          <a:ext cx="0" cy="0"/>
          <a:chOff x="0" y="0"/>
          <a:chExt cx="0" cy="0"/>
        </a:xfrm>
      </p:grpSpPr>
      <p:sp>
        <p:nvSpPr>
          <p:cNvPr id="275" name="Google Shape;275;p46"/>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REST API Requests – Body</a:t>
            </a:r>
            <a:endParaRPr/>
          </a:p>
        </p:txBody>
      </p:sp>
      <p:sp>
        <p:nvSpPr>
          <p:cNvPr id="276" name="Google Shape;276;p46"/>
          <p:cNvSpPr txBox="1"/>
          <p:nvPr/>
        </p:nvSpPr>
        <p:spPr>
          <a:xfrm>
            <a:off x="838200" y="1825625"/>
            <a:ext cx="10515600" cy="4351338"/>
          </a:xfrm>
          <a:prstGeom prst="rect">
            <a:avLst/>
          </a:prstGeom>
          <a:noFill/>
          <a:ln>
            <a:noFill/>
          </a:ln>
        </p:spPr>
        <p:txBody>
          <a:bodyPr anchorCtr="0" anchor="ctr" bIns="45700" lIns="91425" spcFirstLastPara="1" rIns="91425" wrap="square" tIns="45700">
            <a:norm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The body holds the central content of the REST API request. It provides specific data or information about the resource the client aims to interact with.</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8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Certain HTTP methods, such as POST, PUT, and PATCH, frequently have an accompanying body.</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8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The inclusion of a body depends on the particular HTTP method being used. </a:t>
            </a:r>
            <a:r>
              <a:rPr b="1" i="0" lang="pt-BR" sz="1800" u="none" cap="none" strike="noStrike">
                <a:solidFill>
                  <a:schemeClr val="dk1"/>
                </a:solidFill>
                <a:latin typeface="Poppins"/>
                <a:ea typeface="Poppins"/>
                <a:cs typeface="Poppins"/>
                <a:sym typeface="Poppins"/>
              </a:rPr>
              <a:t>Not all requests necessitate a body</a:t>
            </a:r>
            <a:r>
              <a:rPr b="0" i="0" lang="pt-BR" sz="1800" u="none" cap="none" strike="noStrike">
                <a:solidFill>
                  <a:schemeClr val="dk1"/>
                </a:solidFill>
                <a:latin typeface="Poppins"/>
                <a:ea typeface="Poppins"/>
                <a:cs typeface="Poppins"/>
                <a:sym typeface="Poppins"/>
              </a:rPr>
              <a:t>.</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8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If there's data in the body, its format or type needs to be indicated in the headers. This is achieved using the </a:t>
            </a:r>
            <a:r>
              <a:rPr b="1" i="0" lang="pt-BR" sz="1800" u="none" cap="none" strike="noStrike">
                <a:solidFill>
                  <a:schemeClr val="dk1"/>
                </a:solidFill>
                <a:latin typeface="Poppins"/>
                <a:ea typeface="Poppins"/>
                <a:cs typeface="Poppins"/>
                <a:sym typeface="Poppins"/>
              </a:rPr>
              <a:t>Content-Type </a:t>
            </a:r>
            <a:r>
              <a:rPr b="0" i="0" lang="pt-BR" sz="1800" u="none" cap="none" strike="noStrike">
                <a:solidFill>
                  <a:schemeClr val="dk1"/>
                </a:solidFill>
                <a:latin typeface="Poppins"/>
                <a:ea typeface="Poppins"/>
                <a:cs typeface="Poppins"/>
                <a:sym typeface="Poppins"/>
              </a:rPr>
              <a:t>key.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0" name="Shape 280"/>
        <p:cNvGrpSpPr/>
        <p:nvPr/>
      </p:nvGrpSpPr>
      <p:grpSpPr>
        <a:xfrm>
          <a:off x="0" y="0"/>
          <a:ext cx="0" cy="0"/>
          <a:chOff x="0" y="0"/>
          <a:chExt cx="0" cy="0"/>
        </a:xfrm>
      </p:grpSpPr>
      <p:sp>
        <p:nvSpPr>
          <p:cNvPr id="281" name="Google Shape;281;p47"/>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REST API Response</a:t>
            </a:r>
            <a:endParaRPr/>
          </a:p>
        </p:txBody>
      </p:sp>
      <p:sp>
        <p:nvSpPr>
          <p:cNvPr id="282" name="Google Shape;282;p47"/>
          <p:cNvSpPr txBox="1"/>
          <p:nvPr/>
        </p:nvSpPr>
        <p:spPr>
          <a:xfrm>
            <a:off x="838200" y="1825625"/>
            <a:ext cx="10515600" cy="4351338"/>
          </a:xfrm>
          <a:prstGeom prst="rect">
            <a:avLst/>
          </a:prstGeom>
          <a:noFill/>
          <a:ln>
            <a:noFill/>
          </a:ln>
        </p:spPr>
        <p:txBody>
          <a:bodyPr anchorCtr="0" anchor="ctr" bIns="45700" lIns="91425" spcFirstLastPara="1" rIns="91425" wrap="square" tIns="45700">
            <a:no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REST API responses serve as how servers convey the outcomes of a client's request. These responses adhere to the structure and conventions of the HTTP protocol.</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800" u="none" cap="none" strike="noStrike">
              <a:solidFill>
                <a:schemeClr val="dk1"/>
              </a:solidFill>
              <a:latin typeface="Poppins"/>
              <a:ea typeface="Poppins"/>
              <a:cs typeface="Poppins"/>
              <a:sym typeface="Poppins"/>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HTTP Status: </a:t>
            </a:r>
            <a:r>
              <a:rPr b="0" i="0" lang="pt-BR" sz="1600" u="none" cap="none" strike="noStrike">
                <a:solidFill>
                  <a:schemeClr val="dk1"/>
                </a:solidFill>
                <a:latin typeface="Poppins"/>
                <a:ea typeface="Poppins"/>
                <a:cs typeface="Poppins"/>
                <a:sym typeface="Poppins"/>
              </a:rPr>
              <a:t>This indicates the result of the client's request. Status codes, like 200 (OK) or 404 (Not Found), provide a brief overview of whether the request was successful or encountered an issue.</a:t>
            </a:r>
            <a:endParaRPr/>
          </a:p>
          <a:p>
            <a:pPr indent="-254000" lvl="1" marL="914400" marR="0" rtl="0" algn="just">
              <a:lnSpc>
                <a:spcPct val="90000"/>
              </a:lnSpc>
              <a:spcBef>
                <a:spcPts val="500"/>
              </a:spcBef>
              <a:spcAft>
                <a:spcPts val="0"/>
              </a:spcAft>
              <a:buClr>
                <a:schemeClr val="dk1"/>
              </a:buClr>
              <a:buSzPts val="2000"/>
              <a:buFont typeface="Arial"/>
              <a:buNone/>
            </a:pPr>
            <a:r>
              <a:t/>
            </a:r>
            <a:endParaRPr b="0" i="0" sz="1600" u="none" cap="none" strike="noStrike">
              <a:solidFill>
                <a:schemeClr val="dk1"/>
              </a:solidFill>
              <a:latin typeface="Poppins"/>
              <a:ea typeface="Poppins"/>
              <a:cs typeface="Poppins"/>
              <a:sym typeface="Poppins"/>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Header: </a:t>
            </a:r>
            <a:r>
              <a:rPr b="0" i="0" lang="pt-BR" sz="1600" u="none" cap="none" strike="noStrike">
                <a:solidFill>
                  <a:schemeClr val="dk1"/>
                </a:solidFill>
                <a:latin typeface="Poppins"/>
                <a:ea typeface="Poppins"/>
                <a:cs typeface="Poppins"/>
                <a:sym typeface="Poppins"/>
              </a:rPr>
              <a:t>Just like in the request, the response header provides metadata about the response. It might contain information on the type of data returned, any set cookies, or server details.</a:t>
            </a:r>
            <a:endParaRPr/>
          </a:p>
          <a:p>
            <a:pPr indent="-254000" lvl="1" marL="914400" marR="0" rtl="0" algn="just">
              <a:lnSpc>
                <a:spcPct val="90000"/>
              </a:lnSpc>
              <a:spcBef>
                <a:spcPts val="500"/>
              </a:spcBef>
              <a:spcAft>
                <a:spcPts val="0"/>
              </a:spcAft>
              <a:buClr>
                <a:schemeClr val="dk1"/>
              </a:buClr>
              <a:buSzPts val="2000"/>
              <a:buFont typeface="Arial"/>
              <a:buNone/>
            </a:pPr>
            <a:r>
              <a:t/>
            </a:r>
            <a:endParaRPr b="0" i="0" sz="1600" u="none" cap="none" strike="noStrike">
              <a:solidFill>
                <a:schemeClr val="dk1"/>
              </a:solidFill>
              <a:latin typeface="Poppins"/>
              <a:ea typeface="Poppins"/>
              <a:cs typeface="Poppins"/>
              <a:sym typeface="Poppins"/>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Body: </a:t>
            </a:r>
            <a:r>
              <a:rPr b="0" i="0" lang="pt-BR" sz="1600" u="none" cap="none" strike="noStrike">
                <a:solidFill>
                  <a:schemeClr val="dk1"/>
                </a:solidFill>
                <a:latin typeface="Poppins"/>
                <a:ea typeface="Poppins"/>
                <a:cs typeface="Poppins"/>
                <a:sym typeface="Poppins"/>
              </a:rPr>
              <a:t>The main content of the response, this section holds the requested data or a descriptive error message, depending on the request's outcome.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6" name="Shape 286"/>
        <p:cNvGrpSpPr/>
        <p:nvPr/>
      </p:nvGrpSpPr>
      <p:grpSpPr>
        <a:xfrm>
          <a:off x="0" y="0"/>
          <a:ext cx="0" cy="0"/>
          <a:chOff x="0" y="0"/>
          <a:chExt cx="0" cy="0"/>
        </a:xfrm>
      </p:grpSpPr>
      <p:sp>
        <p:nvSpPr>
          <p:cNvPr id="287" name="Google Shape;287;p48"/>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REST API Response – Http Status Code</a:t>
            </a:r>
            <a:endParaRPr/>
          </a:p>
        </p:txBody>
      </p:sp>
      <p:sp>
        <p:nvSpPr>
          <p:cNvPr id="288" name="Google Shape;288;p48"/>
          <p:cNvSpPr txBox="1"/>
          <p:nvPr/>
        </p:nvSpPr>
        <p:spPr>
          <a:xfrm>
            <a:off x="838200" y="1825625"/>
            <a:ext cx="10515600" cy="4351338"/>
          </a:xfrm>
          <a:prstGeom prst="rect">
            <a:avLst/>
          </a:prstGeom>
          <a:noFill/>
          <a:ln>
            <a:noFill/>
          </a:ln>
        </p:spPr>
        <p:txBody>
          <a:bodyPr anchorCtr="0" anchor="ctr" bIns="45700" lIns="91425" spcFirstLastPara="1" rIns="91425" wrap="square" tIns="45700">
            <a:no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HTTP status codes provide immediate feedback about the result of an HTTP request. Their role is essential in guiding the client on how to interpret the response and potentially how to proceed.</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2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All HTTP status codes are composed of </a:t>
            </a:r>
            <a:r>
              <a:rPr b="1" i="0" lang="pt-BR" sz="1800" u="none" cap="none" strike="noStrike">
                <a:solidFill>
                  <a:schemeClr val="dk1"/>
                </a:solidFill>
                <a:latin typeface="Poppins"/>
                <a:ea typeface="Poppins"/>
                <a:cs typeface="Poppins"/>
                <a:sym typeface="Poppins"/>
              </a:rPr>
              <a:t>three digits</a:t>
            </a:r>
            <a:r>
              <a:rPr b="0" i="0" lang="pt-BR" sz="1800" u="none" cap="none" strike="noStrike">
                <a:solidFill>
                  <a:schemeClr val="dk1"/>
                </a:solidFill>
                <a:latin typeface="Poppins"/>
                <a:ea typeface="Poppins"/>
                <a:cs typeface="Poppins"/>
                <a:sym typeface="Poppins"/>
              </a:rPr>
              <a:t>. The first digit classifies the type of response, while the subsequent two digits are incremental numbers within that category.</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1xx – Informational: </a:t>
            </a:r>
            <a:r>
              <a:rPr b="0" i="0" lang="pt-BR" sz="1600" u="none" cap="none" strike="noStrike">
                <a:solidFill>
                  <a:schemeClr val="dk1"/>
                </a:solidFill>
                <a:latin typeface="Poppins"/>
                <a:ea typeface="Poppins"/>
                <a:cs typeface="Poppins"/>
                <a:sym typeface="Poppins"/>
              </a:rPr>
              <a:t>These codes relay that the request was received and understood. Typically, they don't carry a body as they're just for information.</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2xx – Success: </a:t>
            </a:r>
            <a:r>
              <a:rPr b="0" i="0" lang="pt-BR" sz="1600" u="none" cap="none" strike="noStrike">
                <a:solidFill>
                  <a:schemeClr val="dk1"/>
                </a:solidFill>
                <a:latin typeface="Poppins"/>
                <a:ea typeface="Poppins"/>
                <a:cs typeface="Poppins"/>
                <a:sym typeface="Poppins"/>
              </a:rPr>
              <a:t>A testament to a successful request. The server understood, accepted, and processed the request.</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3xx – Redirection: </a:t>
            </a:r>
            <a:r>
              <a:rPr b="0" i="0" lang="pt-BR" sz="1600" u="none" cap="none" strike="noStrike">
                <a:solidFill>
                  <a:schemeClr val="dk1"/>
                </a:solidFill>
                <a:latin typeface="Poppins"/>
                <a:ea typeface="Poppins"/>
                <a:cs typeface="Poppins"/>
                <a:sym typeface="Poppins"/>
              </a:rPr>
              <a:t>Indicates that further steps are needed to finalize the request, like following a redirect.</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4xx – Client Error: </a:t>
            </a:r>
            <a:r>
              <a:rPr b="0" i="0" lang="pt-BR" sz="1600" u="none" cap="none" strike="noStrike">
                <a:solidFill>
                  <a:schemeClr val="dk1"/>
                </a:solidFill>
                <a:latin typeface="Poppins"/>
                <a:ea typeface="Poppins"/>
                <a:cs typeface="Poppins"/>
                <a:sym typeface="Poppins"/>
              </a:rPr>
              <a:t>These codes signal issues with the request from the client's side. It could be due to incorrect syntax, unauthorized requests, or unfulfillable demands.</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5xx – Server Error: </a:t>
            </a:r>
            <a:r>
              <a:rPr b="0" i="0" lang="pt-BR" sz="1600" u="none" cap="none" strike="noStrike">
                <a:solidFill>
                  <a:schemeClr val="dk1"/>
                </a:solidFill>
                <a:latin typeface="Poppins"/>
                <a:ea typeface="Poppins"/>
                <a:cs typeface="Poppins"/>
                <a:sym typeface="Poppins"/>
              </a:rPr>
              <a:t>Even if the client's request was valid, sometimes the server can't complete it. These codes inform the client of internal server issues.</a:t>
            </a:r>
            <a:endParaRPr b="0" i="0" sz="1400" u="none" cap="none" strike="noStrike">
              <a:solidFill>
                <a:schemeClr val="dk1"/>
              </a:solidFill>
              <a:latin typeface="Poppins"/>
              <a:ea typeface="Poppins"/>
              <a:cs typeface="Poppins"/>
              <a:sym typeface="Poppi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2" name="Shape 292"/>
        <p:cNvGrpSpPr/>
        <p:nvPr/>
      </p:nvGrpSpPr>
      <p:grpSpPr>
        <a:xfrm>
          <a:off x="0" y="0"/>
          <a:ext cx="0" cy="0"/>
          <a:chOff x="0" y="0"/>
          <a:chExt cx="0" cy="0"/>
        </a:xfrm>
      </p:grpSpPr>
      <p:sp>
        <p:nvSpPr>
          <p:cNvPr id="293" name="Google Shape;293;p49"/>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REST API Response – Header</a:t>
            </a:r>
            <a:endParaRPr/>
          </a:p>
        </p:txBody>
      </p:sp>
      <p:sp>
        <p:nvSpPr>
          <p:cNvPr id="294" name="Google Shape;294;p49"/>
          <p:cNvSpPr txBox="1"/>
          <p:nvPr/>
        </p:nvSpPr>
        <p:spPr>
          <a:xfrm>
            <a:off x="838200" y="1511797"/>
            <a:ext cx="10515600" cy="4351338"/>
          </a:xfrm>
          <a:prstGeom prst="rect">
            <a:avLst/>
          </a:prstGeom>
          <a:noFill/>
          <a:ln>
            <a:noFill/>
          </a:ln>
        </p:spPr>
        <p:txBody>
          <a:bodyPr anchorCtr="0" anchor="ctr" bIns="45700" lIns="91425" spcFirstLastPara="1" rIns="91425" wrap="square" tIns="45700">
            <a:norm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Same as request headers, offer a standardized way to provide additional meta-information in an HTTP response. </a:t>
            </a:r>
            <a:endParaRPr b="1" i="0" sz="1800" u="none" cap="none" strike="noStrike">
              <a:solidFill>
                <a:schemeClr val="dk1"/>
              </a:solidFill>
              <a:latin typeface="Poppins"/>
              <a:ea typeface="Poppins"/>
              <a:cs typeface="Poppins"/>
              <a:sym typeface="Poppins"/>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Types of HTTP Headers:</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Request Headers:</a:t>
            </a:r>
            <a:endParaRPr b="0" i="0" sz="1600" u="none" cap="none" strike="noStrike">
              <a:solidFill>
                <a:schemeClr val="dk1"/>
              </a:solidFill>
              <a:latin typeface="Poppins"/>
              <a:ea typeface="Poppins"/>
              <a:cs typeface="Poppins"/>
              <a:sym typeface="Poppins"/>
            </a:endParaRPr>
          </a:p>
          <a:p>
            <a:pPr indent="-254000" lvl="1" marL="914400" marR="0" rtl="0" algn="just">
              <a:lnSpc>
                <a:spcPct val="90000"/>
              </a:lnSpc>
              <a:spcBef>
                <a:spcPts val="500"/>
              </a:spcBef>
              <a:spcAft>
                <a:spcPts val="0"/>
              </a:spcAft>
              <a:buClr>
                <a:schemeClr val="dk1"/>
              </a:buClr>
              <a:buSzPts val="2000"/>
              <a:buFont typeface="Arial"/>
              <a:buNone/>
            </a:pPr>
            <a:r>
              <a:t/>
            </a:r>
            <a:endParaRPr b="0" i="0" sz="1400" u="none" cap="none" strike="noStrike">
              <a:solidFill>
                <a:schemeClr val="dk1"/>
              </a:solidFill>
              <a:latin typeface="Poppins"/>
              <a:ea typeface="Poppins"/>
              <a:cs typeface="Poppins"/>
              <a:sym typeface="Poppins"/>
            </a:endParaRPr>
          </a:p>
          <a:p>
            <a:pPr indent="-254000" lvl="1" marL="914400" marR="0" rtl="0" algn="just">
              <a:lnSpc>
                <a:spcPct val="90000"/>
              </a:lnSpc>
              <a:spcBef>
                <a:spcPts val="500"/>
              </a:spcBef>
              <a:spcAft>
                <a:spcPts val="0"/>
              </a:spcAft>
              <a:buClr>
                <a:schemeClr val="dk1"/>
              </a:buClr>
              <a:buSzPts val="2000"/>
              <a:buFont typeface="Arial"/>
              <a:buNone/>
            </a:pPr>
            <a:r>
              <a:t/>
            </a:r>
            <a:endParaRPr b="0" i="0" sz="1400" u="none" cap="none" strike="noStrike">
              <a:solidFill>
                <a:schemeClr val="dk1"/>
              </a:solidFill>
              <a:latin typeface="Poppins"/>
              <a:ea typeface="Poppins"/>
              <a:cs typeface="Poppins"/>
              <a:sym typeface="Poppins"/>
            </a:endParaRPr>
          </a:p>
          <a:p>
            <a:pPr indent="-254000" lvl="1" marL="914400" marR="0" rtl="0" algn="just">
              <a:lnSpc>
                <a:spcPct val="90000"/>
              </a:lnSpc>
              <a:spcBef>
                <a:spcPts val="500"/>
              </a:spcBef>
              <a:spcAft>
                <a:spcPts val="0"/>
              </a:spcAft>
              <a:buClr>
                <a:schemeClr val="dk1"/>
              </a:buClr>
              <a:buSzPts val="2000"/>
              <a:buFont typeface="Arial"/>
              <a:buNone/>
            </a:pPr>
            <a:r>
              <a:t/>
            </a:r>
            <a:endParaRPr b="0" i="0" sz="1600" u="none" cap="none" strike="noStrike">
              <a:solidFill>
                <a:schemeClr val="dk1"/>
              </a:solidFill>
              <a:latin typeface="Poppins"/>
              <a:ea typeface="Poppins"/>
              <a:cs typeface="Poppins"/>
              <a:sym typeface="Poppins"/>
            </a:endParaRPr>
          </a:p>
          <a:p>
            <a:pPr indent="-254000" lvl="1" marL="914400" marR="0" rtl="0" algn="just">
              <a:lnSpc>
                <a:spcPct val="90000"/>
              </a:lnSpc>
              <a:spcBef>
                <a:spcPts val="500"/>
              </a:spcBef>
              <a:spcAft>
                <a:spcPts val="0"/>
              </a:spcAft>
              <a:buClr>
                <a:schemeClr val="dk1"/>
              </a:buClr>
              <a:buSzPts val="2000"/>
              <a:buFont typeface="Arial"/>
              <a:buNone/>
            </a:pPr>
            <a:r>
              <a:t/>
            </a:r>
            <a:endParaRPr b="0" i="0" sz="1600" u="none" cap="none" strike="noStrike">
              <a:solidFill>
                <a:schemeClr val="dk1"/>
              </a:solidFill>
              <a:latin typeface="Poppins"/>
              <a:ea typeface="Poppins"/>
              <a:cs typeface="Poppins"/>
              <a:sym typeface="Poppins"/>
            </a:endParaRPr>
          </a:p>
          <a:p>
            <a:pPr indent="-254000" lvl="1" marL="914400" marR="0" rtl="0" algn="just">
              <a:lnSpc>
                <a:spcPct val="90000"/>
              </a:lnSpc>
              <a:spcBef>
                <a:spcPts val="500"/>
              </a:spcBef>
              <a:spcAft>
                <a:spcPts val="0"/>
              </a:spcAft>
              <a:buClr>
                <a:schemeClr val="dk1"/>
              </a:buClr>
              <a:buSzPts val="2000"/>
              <a:buFont typeface="Arial"/>
              <a:buNone/>
            </a:pPr>
            <a:r>
              <a:t/>
            </a:r>
            <a:endParaRPr b="0" i="0" sz="1600" u="none" cap="none" strike="noStrike">
              <a:solidFill>
                <a:schemeClr val="dk1"/>
              </a:solidFill>
              <a:latin typeface="Poppins"/>
              <a:ea typeface="Poppins"/>
              <a:cs typeface="Poppins"/>
              <a:sym typeface="Poppins"/>
            </a:endParaRPr>
          </a:p>
          <a:p>
            <a:pPr indent="-254000" lvl="1" marL="914400" marR="0" rtl="0" algn="just">
              <a:lnSpc>
                <a:spcPct val="90000"/>
              </a:lnSpc>
              <a:spcBef>
                <a:spcPts val="500"/>
              </a:spcBef>
              <a:spcAft>
                <a:spcPts val="0"/>
              </a:spcAft>
              <a:buClr>
                <a:schemeClr val="dk1"/>
              </a:buClr>
              <a:buSzPts val="2000"/>
              <a:buFont typeface="Arial"/>
              <a:buNone/>
            </a:pPr>
            <a:r>
              <a:t/>
            </a:r>
            <a:endParaRPr b="0" i="0" sz="1600" u="none" cap="none" strike="noStrike">
              <a:solidFill>
                <a:schemeClr val="dk1"/>
              </a:solidFill>
              <a:latin typeface="Poppins"/>
              <a:ea typeface="Poppins"/>
              <a:cs typeface="Poppins"/>
              <a:sym typeface="Poppins"/>
            </a:endParaRPr>
          </a:p>
          <a:p>
            <a:pPr indent="0" lvl="1" marL="533400" marR="0" rtl="0" algn="just">
              <a:lnSpc>
                <a:spcPct val="90000"/>
              </a:lnSpc>
              <a:spcBef>
                <a:spcPts val="500"/>
              </a:spcBef>
              <a:spcAft>
                <a:spcPts val="0"/>
              </a:spcAft>
              <a:buClr>
                <a:schemeClr val="dk1"/>
              </a:buClr>
              <a:buSzPts val="2000"/>
              <a:buFont typeface="Arial"/>
              <a:buNone/>
            </a:pPr>
            <a:r>
              <a:t/>
            </a:r>
            <a:endParaRPr b="0" i="0" sz="300" u="none" cap="none" strike="noStrike">
              <a:solidFill>
                <a:schemeClr val="dk1"/>
              </a:solidFill>
              <a:latin typeface="Poppins"/>
              <a:ea typeface="Poppins"/>
              <a:cs typeface="Poppins"/>
              <a:sym typeface="Poppins"/>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Entity Headers:</a:t>
            </a:r>
            <a:r>
              <a:rPr b="0" i="0" lang="pt-BR" sz="1600" u="none" cap="none" strike="noStrike">
                <a:solidFill>
                  <a:schemeClr val="dk1"/>
                </a:solidFill>
                <a:latin typeface="Poppins"/>
                <a:ea typeface="Poppins"/>
                <a:cs typeface="Poppins"/>
                <a:sym typeface="Poppins"/>
              </a:rPr>
              <a:t> Describe the body's content, including its length or type.</a:t>
            </a:r>
            <a:endParaRPr/>
          </a:p>
        </p:txBody>
      </p:sp>
      <p:graphicFrame>
        <p:nvGraphicFramePr>
          <p:cNvPr id="295" name="Google Shape;295;p49"/>
          <p:cNvGraphicFramePr/>
          <p:nvPr/>
        </p:nvGraphicFramePr>
        <p:xfrm>
          <a:off x="2032000" y="3545994"/>
          <a:ext cx="3000000" cy="3000000"/>
        </p:xfrm>
        <a:graphic>
          <a:graphicData uri="http://schemas.openxmlformats.org/drawingml/2006/table">
            <a:tbl>
              <a:tblPr bandRow="1" firstRow="1">
                <a:noFill/>
                <a:tableStyleId>{941F50C0-8904-4605-81F9-D22652DA33C0}</a:tableStyleId>
              </a:tblPr>
              <a:tblGrid>
                <a:gridCol w="1566225"/>
                <a:gridCol w="2909450"/>
                <a:gridCol w="3652325"/>
              </a:tblGrid>
              <a:tr h="370850">
                <a:tc>
                  <a:txBody>
                    <a:bodyPr/>
                    <a:lstStyle/>
                    <a:p>
                      <a:pPr indent="0" lvl="0" marL="0" marR="0" rtl="0" algn="l">
                        <a:lnSpc>
                          <a:spcPct val="100000"/>
                        </a:lnSpc>
                        <a:spcBef>
                          <a:spcPts val="0"/>
                        </a:spcBef>
                        <a:spcAft>
                          <a:spcPts val="0"/>
                        </a:spcAft>
                        <a:buNone/>
                      </a:pPr>
                      <a:r>
                        <a:rPr lang="pt-BR" sz="1400" u="none" cap="none" strike="noStrike"/>
                        <a:t>Key</a:t>
                      </a:r>
                      <a:endParaRPr/>
                    </a:p>
                  </a:txBody>
                  <a:tcPr marT="45725" marB="45725" marR="91450" marL="91450"/>
                </a:tc>
                <a:tc>
                  <a:txBody>
                    <a:bodyPr/>
                    <a:lstStyle/>
                    <a:p>
                      <a:pPr indent="0" lvl="0" marL="0" marR="0" rtl="0" algn="l">
                        <a:lnSpc>
                          <a:spcPct val="100000"/>
                        </a:lnSpc>
                        <a:spcBef>
                          <a:spcPts val="0"/>
                        </a:spcBef>
                        <a:spcAft>
                          <a:spcPts val="0"/>
                        </a:spcAft>
                        <a:buNone/>
                      </a:pPr>
                      <a:r>
                        <a:rPr lang="pt-BR" sz="1400" u="none" cap="none" strike="noStrike"/>
                        <a:t>Value</a:t>
                      </a:r>
                      <a:endParaRPr/>
                    </a:p>
                  </a:txBody>
                  <a:tcPr marT="45725" marB="45725" marR="91450" marL="91450"/>
                </a:tc>
                <a:tc>
                  <a:txBody>
                    <a:bodyPr/>
                    <a:lstStyle/>
                    <a:p>
                      <a:pPr indent="0" lvl="0" marL="0" marR="0" rtl="0" algn="l">
                        <a:lnSpc>
                          <a:spcPct val="100000"/>
                        </a:lnSpc>
                        <a:spcBef>
                          <a:spcPts val="0"/>
                        </a:spcBef>
                        <a:spcAft>
                          <a:spcPts val="0"/>
                        </a:spcAft>
                        <a:buNone/>
                      </a:pPr>
                      <a:r>
                        <a:rPr lang="pt-BR" sz="1400" u="none" cap="none" strike="noStrike"/>
                        <a:t>Example Value</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pt-BR" sz="1400" u="none" cap="none" strike="noStrike"/>
                        <a:t>Set-Cookie</a:t>
                      </a:r>
                      <a:endParaRPr/>
                    </a:p>
                  </a:txBody>
                  <a:tcPr marT="45725" marB="45725" marR="91450" marL="91450"/>
                </a:tc>
                <a:tc>
                  <a:txBody>
                    <a:bodyPr/>
                    <a:lstStyle/>
                    <a:p>
                      <a:pPr indent="0" lvl="0" marL="0" marR="0" rtl="0" algn="l">
                        <a:lnSpc>
                          <a:spcPct val="100000"/>
                        </a:lnSpc>
                        <a:spcBef>
                          <a:spcPts val="0"/>
                        </a:spcBef>
                        <a:spcAft>
                          <a:spcPts val="0"/>
                        </a:spcAft>
                        <a:buNone/>
                      </a:pPr>
                      <a:r>
                        <a:rPr lang="pt-BR" sz="1400" u="none" cap="none" strike="noStrike"/>
                        <a:t>JSESSIONID=30A9DN810FQ428P; Path=/</a:t>
                      </a:r>
                      <a:endParaRPr/>
                    </a:p>
                  </a:txBody>
                  <a:tcPr marT="45725" marB="45725" marR="91450" marL="91450"/>
                </a:tc>
                <a:tc>
                  <a:txBody>
                    <a:bodyPr/>
                    <a:lstStyle/>
                    <a:p>
                      <a:pPr indent="0" lvl="0" marL="0" marR="0" rtl="0" algn="l">
                        <a:lnSpc>
                          <a:spcPct val="100000"/>
                        </a:lnSpc>
                        <a:spcBef>
                          <a:spcPts val="0"/>
                        </a:spcBef>
                        <a:spcAft>
                          <a:spcPts val="0"/>
                        </a:spcAft>
                        <a:buNone/>
                      </a:pPr>
                      <a:r>
                        <a:rPr lang="pt-BR" sz="1400" u="none" cap="none" strike="noStrike"/>
                        <a:t>Used to send cookies from the server.</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pt-BR" sz="1400" u="none" cap="none" strike="noStrike"/>
                        <a:t>Cache-Control</a:t>
                      </a:r>
                      <a:endParaRPr/>
                    </a:p>
                  </a:txBody>
                  <a:tcPr marT="45725" marB="45725" marR="91450" marL="91450"/>
                </a:tc>
                <a:tc>
                  <a:txBody>
                    <a:bodyPr/>
                    <a:lstStyle/>
                    <a:p>
                      <a:pPr indent="0" lvl="0" marL="0" marR="0" rtl="0" algn="l">
                        <a:lnSpc>
                          <a:spcPct val="100000"/>
                        </a:lnSpc>
                        <a:spcBef>
                          <a:spcPts val="0"/>
                        </a:spcBef>
                        <a:spcAft>
                          <a:spcPts val="0"/>
                        </a:spcAft>
                        <a:buNone/>
                      </a:pPr>
                      <a:r>
                        <a:rPr lang="pt-BR" sz="1400" u="none" cap="none" strike="noStrike"/>
                        <a:t>Cache-Control: max-age=3600, public</a:t>
                      </a:r>
                      <a:endParaRPr/>
                    </a:p>
                  </a:txBody>
                  <a:tcPr marT="45725" marB="45725" marR="91450" marL="91450"/>
                </a:tc>
                <a:tc>
                  <a:txBody>
                    <a:bodyPr/>
                    <a:lstStyle/>
                    <a:p>
                      <a:pPr indent="0" lvl="0" marL="0" marR="0" rtl="0" algn="l">
                        <a:lnSpc>
                          <a:spcPct val="100000"/>
                        </a:lnSpc>
                        <a:spcBef>
                          <a:spcPts val="0"/>
                        </a:spcBef>
                        <a:spcAft>
                          <a:spcPts val="0"/>
                        </a:spcAft>
                        <a:buNone/>
                      </a:pPr>
                      <a:r>
                        <a:rPr lang="pt-BR" sz="1400" u="none" cap="none" strike="noStrike"/>
                        <a:t>Specify directives which must be obeyed by all caching mechanisms</a:t>
                      </a:r>
                      <a:endParaRPr/>
                    </a:p>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graphicFrame>
        <p:nvGraphicFramePr>
          <p:cNvPr id="296" name="Google Shape;296;p49"/>
          <p:cNvGraphicFramePr/>
          <p:nvPr/>
        </p:nvGraphicFramePr>
        <p:xfrm>
          <a:off x="2032000" y="5589245"/>
          <a:ext cx="3000000" cy="3000000"/>
        </p:xfrm>
        <a:graphic>
          <a:graphicData uri="http://schemas.openxmlformats.org/drawingml/2006/table">
            <a:tbl>
              <a:tblPr bandRow="1" firstRow="1">
                <a:noFill/>
                <a:tableStyleId>{941F50C0-8904-4605-81F9-D22652DA33C0}</a:tableStyleId>
              </a:tblPr>
              <a:tblGrid>
                <a:gridCol w="1566225"/>
                <a:gridCol w="2909450"/>
                <a:gridCol w="3652325"/>
              </a:tblGrid>
              <a:tr h="370850">
                <a:tc>
                  <a:txBody>
                    <a:bodyPr/>
                    <a:lstStyle/>
                    <a:p>
                      <a:pPr indent="0" lvl="0" marL="0" marR="0" rtl="0" algn="l">
                        <a:lnSpc>
                          <a:spcPct val="100000"/>
                        </a:lnSpc>
                        <a:spcBef>
                          <a:spcPts val="0"/>
                        </a:spcBef>
                        <a:spcAft>
                          <a:spcPts val="0"/>
                        </a:spcAft>
                        <a:buNone/>
                      </a:pPr>
                      <a:r>
                        <a:rPr lang="pt-BR" sz="1400" u="none" cap="none" strike="noStrike"/>
                        <a:t>Key</a:t>
                      </a:r>
                      <a:endParaRPr/>
                    </a:p>
                  </a:txBody>
                  <a:tcPr marT="45725" marB="45725" marR="91450" marL="91450"/>
                </a:tc>
                <a:tc>
                  <a:txBody>
                    <a:bodyPr/>
                    <a:lstStyle/>
                    <a:p>
                      <a:pPr indent="0" lvl="0" marL="0" marR="0" rtl="0" algn="l">
                        <a:lnSpc>
                          <a:spcPct val="100000"/>
                        </a:lnSpc>
                        <a:spcBef>
                          <a:spcPts val="0"/>
                        </a:spcBef>
                        <a:spcAft>
                          <a:spcPts val="0"/>
                        </a:spcAft>
                        <a:buNone/>
                      </a:pPr>
                      <a:r>
                        <a:rPr lang="pt-BR" sz="1400" u="none" cap="none" strike="noStrike"/>
                        <a:t>Value</a:t>
                      </a:r>
                      <a:endParaRPr/>
                    </a:p>
                  </a:txBody>
                  <a:tcPr marT="45725" marB="45725" marR="91450" marL="91450"/>
                </a:tc>
                <a:tc>
                  <a:txBody>
                    <a:bodyPr/>
                    <a:lstStyle/>
                    <a:p>
                      <a:pPr indent="0" lvl="0" marL="0" marR="0" rtl="0" algn="l">
                        <a:lnSpc>
                          <a:spcPct val="100000"/>
                        </a:lnSpc>
                        <a:spcBef>
                          <a:spcPts val="0"/>
                        </a:spcBef>
                        <a:spcAft>
                          <a:spcPts val="0"/>
                        </a:spcAft>
                        <a:buNone/>
                      </a:pPr>
                      <a:r>
                        <a:rPr lang="pt-BR" sz="1400" u="none" cap="none" strike="noStrike"/>
                        <a:t>Example Value</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b="0" lang="pt-BR" sz="1400" u="none" cap="none" strike="noStrike"/>
                        <a:t>Content-Type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pt-BR" sz="1400" u="none" cap="none" strike="noStrike"/>
                        <a:t>application/json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pt-BR" sz="1400" u="none" cap="none" strike="noStrike"/>
                        <a:t>Specify the format of the data in the body.</a:t>
                      </a:r>
                      <a:endParaRPr/>
                    </a:p>
                  </a:txBody>
                  <a:tcPr marT="45725" marB="45725" marR="91450" marL="91450"/>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0" name="Shape 300"/>
        <p:cNvGrpSpPr/>
        <p:nvPr/>
      </p:nvGrpSpPr>
      <p:grpSpPr>
        <a:xfrm>
          <a:off x="0" y="0"/>
          <a:ext cx="0" cy="0"/>
          <a:chOff x="0" y="0"/>
          <a:chExt cx="0" cy="0"/>
        </a:xfrm>
      </p:grpSpPr>
      <p:sp>
        <p:nvSpPr>
          <p:cNvPr id="301" name="Google Shape;301;p50"/>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REST API Response – Body</a:t>
            </a:r>
            <a:endParaRPr/>
          </a:p>
        </p:txBody>
      </p:sp>
      <p:sp>
        <p:nvSpPr>
          <p:cNvPr id="302" name="Google Shape;302;p50"/>
          <p:cNvSpPr txBox="1"/>
          <p:nvPr/>
        </p:nvSpPr>
        <p:spPr>
          <a:xfrm>
            <a:off x="838200" y="1825625"/>
            <a:ext cx="10515600" cy="4351338"/>
          </a:xfrm>
          <a:prstGeom prst="rect">
            <a:avLst/>
          </a:prstGeom>
          <a:noFill/>
          <a:ln>
            <a:noFill/>
          </a:ln>
        </p:spPr>
        <p:txBody>
          <a:bodyPr anchorCtr="0" anchor="ctr" bIns="45700" lIns="91425" spcFirstLastPara="1" rIns="91425" wrap="square" tIns="45700">
            <a:no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The body of a REST API response contains the actual data that the server returns in response to a client's request.</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Response Pagination:</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Enables data to be broken into chunks.</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Most APIs that implement pagination use the query parameter to specify which page to return in the response.</a:t>
            </a:r>
            <a:endParaRPr/>
          </a:p>
          <a:p>
            <a:pPr indent="-254000" lvl="1" marL="914400" marR="0" rtl="0" algn="just">
              <a:lnSpc>
                <a:spcPct val="90000"/>
              </a:lnSpc>
              <a:spcBef>
                <a:spcPts val="500"/>
              </a:spcBef>
              <a:spcAft>
                <a:spcPts val="0"/>
              </a:spcAft>
              <a:buClr>
                <a:schemeClr val="dk1"/>
              </a:buClr>
              <a:buSzPts val="20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Compressed Response Data:</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Reduces large amounts of data that cannot be paginated.</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To request data compression, add the </a:t>
            </a:r>
            <a:r>
              <a:rPr b="1" i="0" lang="pt-BR" sz="1600" u="none" cap="none" strike="noStrike">
                <a:solidFill>
                  <a:schemeClr val="dk1"/>
                </a:solidFill>
                <a:latin typeface="Poppins"/>
                <a:ea typeface="Poppins"/>
                <a:cs typeface="Poppins"/>
                <a:sym typeface="Poppins"/>
              </a:rPr>
              <a:t>Accept-Encoding field to the request header</a:t>
            </a:r>
            <a:r>
              <a:rPr b="0" i="0" lang="pt-BR" sz="1600" u="none" cap="none" strike="noStrike">
                <a:solidFill>
                  <a:schemeClr val="dk1"/>
                </a:solidFill>
                <a:latin typeface="Poppins"/>
                <a:ea typeface="Poppins"/>
                <a:cs typeface="Poppins"/>
                <a:sym typeface="Poppins"/>
              </a:rPr>
              <a:t>. Accepted values include:</a:t>
            </a:r>
            <a:endParaRPr/>
          </a:p>
          <a:p>
            <a:pPr indent="-355600" lvl="2" marL="1371600" marR="0" rtl="0" algn="just">
              <a:lnSpc>
                <a:spcPct val="90000"/>
              </a:lnSpc>
              <a:spcBef>
                <a:spcPts val="500"/>
              </a:spcBef>
              <a:spcAft>
                <a:spcPts val="0"/>
              </a:spcAft>
              <a:buClr>
                <a:schemeClr val="dk1"/>
              </a:buClr>
              <a:buSzPts val="1800"/>
              <a:buFont typeface="Arial"/>
              <a:buChar char="•"/>
            </a:pPr>
            <a:r>
              <a:rPr b="0" i="0" lang="pt-BR" sz="1600" u="none" cap="none" strike="noStrike">
                <a:solidFill>
                  <a:schemeClr val="dk1"/>
                </a:solidFill>
                <a:latin typeface="Poppins"/>
                <a:ea typeface="Poppins"/>
                <a:cs typeface="Poppins"/>
                <a:sym typeface="Poppins"/>
              </a:rPr>
              <a:t>gzip</a:t>
            </a:r>
            <a:endParaRPr b="0" i="0" sz="1600" u="none" cap="none" strike="noStrike">
              <a:solidFill>
                <a:schemeClr val="dk1"/>
              </a:solidFill>
              <a:latin typeface="Poppins"/>
              <a:ea typeface="Poppins"/>
              <a:cs typeface="Poppins"/>
              <a:sym typeface="Poppins"/>
            </a:endParaRPr>
          </a:p>
          <a:p>
            <a:pPr indent="-355600" lvl="2" marL="1371600" marR="0" rtl="0" algn="just">
              <a:lnSpc>
                <a:spcPct val="90000"/>
              </a:lnSpc>
              <a:spcBef>
                <a:spcPts val="500"/>
              </a:spcBef>
              <a:spcAft>
                <a:spcPts val="0"/>
              </a:spcAft>
              <a:buClr>
                <a:schemeClr val="dk1"/>
              </a:buClr>
              <a:buSzPts val="1800"/>
              <a:buFont typeface="Arial"/>
              <a:buChar char="•"/>
            </a:pPr>
            <a:r>
              <a:rPr b="0" i="0" lang="pt-BR" sz="1600" u="none" cap="none" strike="noStrike">
                <a:solidFill>
                  <a:schemeClr val="dk1"/>
                </a:solidFill>
                <a:latin typeface="Poppins"/>
                <a:ea typeface="Poppins"/>
                <a:cs typeface="Poppins"/>
                <a:sym typeface="Poppins"/>
              </a:rPr>
              <a:t>compress</a:t>
            </a:r>
            <a:endParaRPr/>
          </a:p>
          <a:p>
            <a:pPr indent="-355600" lvl="2" marL="1371600" marR="0" rtl="0" algn="just">
              <a:lnSpc>
                <a:spcPct val="90000"/>
              </a:lnSpc>
              <a:spcBef>
                <a:spcPts val="500"/>
              </a:spcBef>
              <a:spcAft>
                <a:spcPts val="0"/>
              </a:spcAft>
              <a:buClr>
                <a:schemeClr val="dk1"/>
              </a:buClr>
              <a:buSzPts val="1800"/>
              <a:buFont typeface="Arial"/>
              <a:buChar char="•"/>
            </a:pPr>
            <a:r>
              <a:rPr b="0" i="0" lang="pt-BR" sz="1600" u="none" cap="none" strike="noStrike">
                <a:solidFill>
                  <a:schemeClr val="dk1"/>
                </a:solidFill>
                <a:latin typeface="Poppins"/>
                <a:ea typeface="Poppins"/>
                <a:cs typeface="Poppins"/>
                <a:sym typeface="Poppins"/>
              </a:rPr>
              <a:t>br</a:t>
            </a:r>
            <a:endParaRPr b="0" i="0" sz="1600" u="none" cap="none" strike="noStrike">
              <a:solidFill>
                <a:schemeClr val="dk1"/>
              </a:solidFill>
              <a:latin typeface="Poppins"/>
              <a:ea typeface="Poppins"/>
              <a:cs typeface="Poppins"/>
              <a:sym typeface="Poppins"/>
            </a:endParaRPr>
          </a:p>
          <a:p>
            <a:pPr indent="-355600" lvl="2" marL="1371600" marR="0" rtl="0" algn="just">
              <a:lnSpc>
                <a:spcPct val="90000"/>
              </a:lnSpc>
              <a:spcBef>
                <a:spcPts val="500"/>
              </a:spcBef>
              <a:spcAft>
                <a:spcPts val="0"/>
              </a:spcAft>
              <a:buClr>
                <a:schemeClr val="dk1"/>
              </a:buClr>
              <a:buSzPts val="1800"/>
              <a:buFont typeface="Arial"/>
              <a:buChar char="•"/>
            </a:pPr>
            <a:r>
              <a:rPr b="0" i="0" lang="pt-BR" sz="1600" u="none" cap="none" strike="noStrike">
                <a:solidFill>
                  <a:schemeClr val="dk1"/>
                </a:solidFill>
                <a:latin typeface="Poppins"/>
                <a:ea typeface="Poppins"/>
                <a:cs typeface="Poppins"/>
                <a:sym typeface="Poppins"/>
              </a:rPr>
              <a:t>*  (Indicates any encoding method is acceptable)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6" name="Shape 306"/>
        <p:cNvGrpSpPr/>
        <p:nvPr/>
      </p:nvGrpSpPr>
      <p:grpSpPr>
        <a:xfrm>
          <a:off x="0" y="0"/>
          <a:ext cx="0" cy="0"/>
          <a:chOff x="0" y="0"/>
          <a:chExt cx="0" cy="0"/>
        </a:xfrm>
      </p:grpSpPr>
      <p:sp>
        <p:nvSpPr>
          <p:cNvPr id="307" name="Google Shape;307;p51"/>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Using Sequence Diagrams with REST API</a:t>
            </a:r>
            <a:endParaRPr/>
          </a:p>
        </p:txBody>
      </p:sp>
      <p:sp>
        <p:nvSpPr>
          <p:cNvPr id="308" name="Google Shape;308;p51"/>
          <p:cNvSpPr txBox="1"/>
          <p:nvPr/>
        </p:nvSpPr>
        <p:spPr>
          <a:xfrm>
            <a:off x="838200" y="1825625"/>
            <a:ext cx="5257800" cy="4351338"/>
          </a:xfrm>
          <a:prstGeom prst="rect">
            <a:avLst/>
          </a:prstGeom>
          <a:noFill/>
          <a:ln>
            <a:noFill/>
          </a:ln>
        </p:spPr>
        <p:txBody>
          <a:bodyPr anchorCtr="0" anchor="ctr" bIns="45700" lIns="91425" spcFirstLastPara="1" rIns="91425" wrap="square" tIns="45700">
            <a:no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Sequence diagrams visually represent the flow of operations, demonstrating the interactions between different components.</a:t>
            </a:r>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They are especially beneficial for clarifying complex processes like those in REST APIs.</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Three API Request Sequence Exemaple:</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Create Session: </a:t>
            </a:r>
            <a:r>
              <a:rPr b="0" i="0" lang="pt-BR" sz="1600" u="none" cap="none" strike="noStrike">
                <a:solidFill>
                  <a:schemeClr val="dk1"/>
                </a:solidFill>
                <a:latin typeface="Poppins"/>
                <a:ea typeface="Poppins"/>
                <a:cs typeface="Poppins"/>
                <a:sym typeface="Poppins"/>
              </a:rPr>
              <a:t>Initiates a connection by sending credentials.</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Get Devices: </a:t>
            </a:r>
            <a:r>
              <a:rPr b="0" i="0" lang="pt-BR" sz="1600" u="none" cap="none" strike="noStrike">
                <a:solidFill>
                  <a:schemeClr val="dk1"/>
                </a:solidFill>
                <a:latin typeface="Poppins"/>
                <a:ea typeface="Poppins"/>
                <a:cs typeface="Poppins"/>
                <a:sym typeface="Poppins"/>
              </a:rPr>
              <a:t>A series of requests and responses to retrieve device information.</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Create Device: </a:t>
            </a:r>
            <a:r>
              <a:rPr b="0" i="0" lang="pt-BR" sz="1600" u="none" cap="none" strike="noStrike">
                <a:solidFill>
                  <a:schemeClr val="dk1"/>
                </a:solidFill>
                <a:latin typeface="Poppins"/>
                <a:ea typeface="Poppins"/>
                <a:cs typeface="Poppins"/>
                <a:sym typeface="Poppins"/>
              </a:rPr>
              <a:t>Initiates a POST request to incorporate a new device.</a:t>
            </a:r>
            <a:endParaRPr/>
          </a:p>
        </p:txBody>
      </p:sp>
      <p:pic>
        <p:nvPicPr>
          <p:cNvPr id="309" name="Google Shape;309;p51"/>
          <p:cNvPicPr preferRelativeResize="0"/>
          <p:nvPr/>
        </p:nvPicPr>
        <p:blipFill rotWithShape="1">
          <a:blip r:embed="rId4">
            <a:alphaModFix/>
          </a:blip>
          <a:srcRect b="0" l="0" r="0" t="0"/>
          <a:stretch/>
        </p:blipFill>
        <p:spPr>
          <a:xfrm>
            <a:off x="6345382" y="1971304"/>
            <a:ext cx="5557414" cy="405184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3" name="Shape 313"/>
        <p:cNvGrpSpPr/>
        <p:nvPr/>
      </p:nvGrpSpPr>
      <p:grpSpPr>
        <a:xfrm>
          <a:off x="0" y="0"/>
          <a:ext cx="0" cy="0"/>
          <a:chOff x="0" y="0"/>
          <a:chExt cx="0" cy="0"/>
        </a:xfrm>
      </p:grpSpPr>
      <p:sp>
        <p:nvSpPr>
          <p:cNvPr id="314" name="Google Shape;314;p52"/>
          <p:cNvSpPr txBox="1"/>
          <p:nvPr/>
        </p:nvSpPr>
        <p:spPr>
          <a:xfrm>
            <a:off x="831850" y="1709738"/>
            <a:ext cx="10782218" cy="2852737"/>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6000" u="none" cap="none" strike="noStrike">
                <a:solidFill>
                  <a:schemeClr val="lt1"/>
                </a:solidFill>
                <a:latin typeface="Poppins"/>
                <a:ea typeface="Poppins"/>
                <a:cs typeface="Poppins"/>
                <a:sym typeface="Poppins"/>
              </a:rPr>
              <a:t>Authenticating to a REST API</a:t>
            </a:r>
            <a:endParaRPr b="0" i="0" sz="6000" u="none" cap="none" strike="noStrike">
              <a:solidFill>
                <a:schemeClr val="lt1"/>
              </a:solidFill>
              <a:latin typeface="Poppins"/>
              <a:ea typeface="Poppins"/>
              <a:cs typeface="Poppins"/>
              <a:sym typeface="Poppins"/>
            </a:endParaRPr>
          </a:p>
        </p:txBody>
      </p:sp>
      <p:pic>
        <p:nvPicPr>
          <p:cNvPr id="315" name="Google Shape;315;p52"/>
          <p:cNvPicPr preferRelativeResize="0"/>
          <p:nvPr/>
        </p:nvPicPr>
        <p:blipFill rotWithShape="1">
          <a:blip r:embed="rId4">
            <a:alphaModFix/>
          </a:blip>
          <a:srcRect b="0" l="0" r="0" t="0"/>
          <a:stretch/>
        </p:blipFill>
        <p:spPr>
          <a:xfrm>
            <a:off x="438369" y="471690"/>
            <a:ext cx="1266606" cy="38851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9" name="Shape 319"/>
        <p:cNvGrpSpPr/>
        <p:nvPr/>
      </p:nvGrpSpPr>
      <p:grpSpPr>
        <a:xfrm>
          <a:off x="0" y="0"/>
          <a:ext cx="0" cy="0"/>
          <a:chOff x="0" y="0"/>
          <a:chExt cx="0" cy="0"/>
        </a:xfrm>
      </p:grpSpPr>
      <p:sp>
        <p:nvSpPr>
          <p:cNvPr id="320" name="Google Shape;320;p53"/>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REST API Security</a:t>
            </a:r>
            <a:endParaRPr/>
          </a:p>
        </p:txBody>
      </p:sp>
      <p:sp>
        <p:nvSpPr>
          <p:cNvPr id="321" name="Google Shape;321;p53"/>
          <p:cNvSpPr txBox="1"/>
          <p:nvPr/>
        </p:nvSpPr>
        <p:spPr>
          <a:xfrm>
            <a:off x="838200" y="1520042"/>
            <a:ext cx="10515600" cy="2006929"/>
          </a:xfrm>
          <a:prstGeom prst="rect">
            <a:avLst/>
          </a:prstGeom>
          <a:noFill/>
          <a:ln>
            <a:noFill/>
          </a:ln>
        </p:spPr>
        <p:txBody>
          <a:bodyPr anchorCtr="0" anchor="ctr" bIns="45700" lIns="91425" spcFirstLastPara="1" rIns="91425" wrap="square" tIns="45700">
            <a:norm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To safeguard data integrity, REST APIs </a:t>
            </a:r>
            <a:r>
              <a:rPr b="1" i="0" lang="pt-BR" sz="1800" u="none" cap="none" strike="noStrike">
                <a:solidFill>
                  <a:schemeClr val="dk1"/>
                </a:solidFill>
                <a:latin typeface="Poppins"/>
                <a:ea typeface="Poppins"/>
                <a:cs typeface="Poppins"/>
                <a:sym typeface="Poppins"/>
              </a:rPr>
              <a:t>requires authentication and authorization mechanisms</a:t>
            </a:r>
            <a:r>
              <a:rPr b="0" i="0" lang="pt-BR" sz="1800" u="none" cap="none" strike="noStrike">
                <a:solidFill>
                  <a:schemeClr val="dk1"/>
                </a:solidFill>
                <a:latin typeface="Poppins"/>
                <a:ea typeface="Poppins"/>
                <a:cs typeface="Poppins"/>
                <a:sym typeface="Poppins"/>
              </a:rPr>
              <a:t>, preventing unauthorized users from accessing or modifying information.</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2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But some APIs, primarily </a:t>
            </a:r>
            <a:r>
              <a:rPr b="1" i="0" lang="pt-BR" sz="1800" u="none" cap="none" strike="noStrike">
                <a:solidFill>
                  <a:schemeClr val="dk1"/>
                </a:solidFill>
                <a:latin typeface="Poppins"/>
                <a:ea typeface="Poppins"/>
                <a:cs typeface="Poppins"/>
                <a:sym typeface="Poppins"/>
              </a:rPr>
              <a:t>read-only</a:t>
            </a:r>
            <a:r>
              <a:rPr b="0" i="0" lang="pt-BR" sz="1800" u="none" cap="none" strike="noStrike">
                <a:solidFill>
                  <a:schemeClr val="dk1"/>
                </a:solidFill>
                <a:latin typeface="Poppins"/>
                <a:ea typeface="Poppins"/>
                <a:cs typeface="Poppins"/>
                <a:sym typeface="Poppins"/>
              </a:rPr>
              <a:t> ones, </a:t>
            </a:r>
            <a:r>
              <a:rPr b="1" i="0" lang="pt-BR" sz="1800" u="none" cap="none" strike="noStrike">
                <a:solidFill>
                  <a:schemeClr val="dk1"/>
                </a:solidFill>
                <a:latin typeface="Poppins"/>
                <a:ea typeface="Poppins"/>
                <a:cs typeface="Poppins"/>
                <a:sym typeface="Poppins"/>
              </a:rPr>
              <a:t>may not mandate authentication</a:t>
            </a:r>
            <a:r>
              <a:rPr b="0" i="0" lang="pt-BR" sz="1800" u="none" cap="none" strike="noStrike">
                <a:solidFill>
                  <a:schemeClr val="dk1"/>
                </a:solidFill>
                <a:latin typeface="Poppins"/>
                <a:ea typeface="Poppins"/>
                <a:cs typeface="Poppins"/>
                <a:sym typeface="Poppins"/>
              </a:rPr>
              <a:t>, ensuring they don't hold sensitive or confidential data.</a:t>
            </a:r>
            <a:endParaRPr/>
          </a:p>
        </p:txBody>
      </p:sp>
      <p:sp>
        <p:nvSpPr>
          <p:cNvPr id="322" name="Google Shape;322;p53"/>
          <p:cNvSpPr txBox="1"/>
          <p:nvPr/>
        </p:nvSpPr>
        <p:spPr>
          <a:xfrm>
            <a:off x="838201" y="3357749"/>
            <a:ext cx="5257800" cy="2747963"/>
          </a:xfrm>
          <a:prstGeom prst="rect">
            <a:avLst/>
          </a:prstGeom>
          <a:noFill/>
          <a:ln>
            <a:noFill/>
          </a:ln>
        </p:spPr>
        <p:txBody>
          <a:bodyPr anchorCtr="0" anchor="ctr" bIns="45700" lIns="91425" spcFirstLastPara="1" rIns="91425" wrap="square" tIns="45700">
            <a:noAutofit/>
          </a:bodyPr>
          <a:lstStyle/>
          <a:p>
            <a:pPr indent="-254000" lvl="0" marL="457200" marR="0" rtl="0" algn="just">
              <a:lnSpc>
                <a:spcPct val="90000"/>
              </a:lnSpc>
              <a:spcBef>
                <a:spcPts val="1000"/>
              </a:spcBef>
              <a:spcAft>
                <a:spcPts val="0"/>
              </a:spcAft>
              <a:buClr>
                <a:schemeClr val="dk1"/>
              </a:buClr>
              <a:buSzPts val="2400"/>
              <a:buFont typeface="Arial"/>
              <a:buNone/>
            </a:pPr>
            <a:r>
              <a:t/>
            </a:r>
            <a:endParaRPr b="0" i="0" sz="18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1" i="0" lang="pt-BR" sz="1800" u="none" cap="none" strike="noStrike">
                <a:solidFill>
                  <a:schemeClr val="dk1"/>
                </a:solidFill>
                <a:latin typeface="Poppins"/>
                <a:ea typeface="Poppins"/>
                <a:cs typeface="Poppins"/>
                <a:sym typeface="Poppins"/>
              </a:rPr>
              <a:t>Authentication: </a:t>
            </a:r>
            <a:r>
              <a:rPr b="0" i="0" lang="pt-BR" sz="1800" u="none" cap="none" strike="noStrike">
                <a:solidFill>
                  <a:schemeClr val="dk1"/>
                </a:solidFill>
                <a:latin typeface="Poppins"/>
                <a:ea typeface="Poppins"/>
                <a:cs typeface="Poppins"/>
                <a:sym typeface="Poppins"/>
              </a:rPr>
              <a:t>Ensures only valid users can access the API.</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8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1" i="0" lang="pt-BR" sz="1800" u="none" cap="none" strike="noStrike">
                <a:solidFill>
                  <a:schemeClr val="dk1"/>
                </a:solidFill>
                <a:latin typeface="Poppins"/>
                <a:ea typeface="Poppins"/>
                <a:cs typeface="Poppins"/>
                <a:sym typeface="Poppins"/>
              </a:rPr>
              <a:t>Authorization</a:t>
            </a:r>
            <a:r>
              <a:rPr b="0" i="0" lang="pt-BR" sz="1800" u="none" cap="none" strike="noStrike">
                <a:solidFill>
                  <a:schemeClr val="dk1"/>
                </a:solidFill>
                <a:latin typeface="Poppins"/>
                <a:ea typeface="Poppins"/>
                <a:cs typeface="Poppins"/>
                <a:sym typeface="Poppins"/>
              </a:rPr>
              <a:t>: Determines what actions or resources the authenticated user can access.</a:t>
            </a:r>
            <a:endParaRPr/>
          </a:p>
        </p:txBody>
      </p:sp>
      <p:pic>
        <p:nvPicPr>
          <p:cNvPr id="323" name="Google Shape;323;p53"/>
          <p:cNvPicPr preferRelativeResize="0"/>
          <p:nvPr/>
        </p:nvPicPr>
        <p:blipFill rotWithShape="1">
          <a:blip r:embed="rId4">
            <a:alphaModFix/>
          </a:blip>
          <a:srcRect b="0" l="0" r="0" t="0"/>
          <a:stretch/>
        </p:blipFill>
        <p:spPr>
          <a:xfrm>
            <a:off x="6678781" y="3913258"/>
            <a:ext cx="2194560" cy="1905132"/>
          </a:xfrm>
          <a:prstGeom prst="rect">
            <a:avLst/>
          </a:prstGeom>
          <a:noFill/>
          <a:ln cap="flat" cmpd="sng" w="9525">
            <a:solidFill>
              <a:srgbClr val="D8D8D8"/>
            </a:solidFill>
            <a:prstDash val="solid"/>
            <a:miter lim="800000"/>
            <a:headEnd len="sm" w="sm" type="none"/>
            <a:tailEnd len="sm" w="sm" type="none"/>
          </a:ln>
        </p:spPr>
      </p:pic>
      <p:pic>
        <p:nvPicPr>
          <p:cNvPr id="324" name="Google Shape;324;p53"/>
          <p:cNvPicPr preferRelativeResize="0"/>
          <p:nvPr/>
        </p:nvPicPr>
        <p:blipFill rotWithShape="1">
          <a:blip r:embed="rId5">
            <a:alphaModFix/>
          </a:blip>
          <a:srcRect b="0" l="0" r="0" t="0"/>
          <a:stretch/>
        </p:blipFill>
        <p:spPr>
          <a:xfrm>
            <a:off x="9432371" y="3865758"/>
            <a:ext cx="1945178" cy="1972416"/>
          </a:xfrm>
          <a:prstGeom prst="rect">
            <a:avLst/>
          </a:prstGeom>
          <a:noFill/>
          <a:ln cap="flat" cmpd="sng" w="9525">
            <a:solidFill>
              <a:srgbClr val="D8D8D8"/>
            </a:solidFill>
            <a:prstDash val="solid"/>
            <a:miter lim="800000"/>
            <a:headEnd len="sm" w="sm" type="none"/>
            <a:tailEnd len="sm" w="sm" type="none"/>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8" name="Shape 328"/>
        <p:cNvGrpSpPr/>
        <p:nvPr/>
      </p:nvGrpSpPr>
      <p:grpSpPr>
        <a:xfrm>
          <a:off x="0" y="0"/>
          <a:ext cx="0" cy="0"/>
          <a:chOff x="0" y="0"/>
          <a:chExt cx="0" cy="0"/>
        </a:xfrm>
      </p:grpSpPr>
      <p:sp>
        <p:nvSpPr>
          <p:cNvPr id="329" name="Google Shape;329;p54"/>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REST API Authentication</a:t>
            </a:r>
            <a:endParaRPr/>
          </a:p>
        </p:txBody>
      </p:sp>
      <p:sp>
        <p:nvSpPr>
          <p:cNvPr id="330" name="Google Shape;330;p54"/>
          <p:cNvSpPr txBox="1"/>
          <p:nvPr/>
        </p:nvSpPr>
        <p:spPr>
          <a:xfrm>
            <a:off x="838200" y="1825625"/>
            <a:ext cx="10515600" cy="4351338"/>
          </a:xfrm>
          <a:prstGeom prst="rect">
            <a:avLst/>
          </a:prstGeom>
          <a:noFill/>
          <a:ln>
            <a:noFill/>
          </a:ln>
        </p:spPr>
        <p:txBody>
          <a:bodyPr anchorCtr="0" anchor="ctr" bIns="45700" lIns="91425" spcFirstLastPara="1" rIns="91425" wrap="square" tIns="45700">
            <a:no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Ensuring secure access to REST APIs necessitates a robust authentication method. Here are some prevalent methods of authentication mechanisms in APIs</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Basic Authentication:</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Direct transmission of credentials.</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Credentials consist of a username/password, separated by a colon (:).</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They are </a:t>
            </a:r>
            <a:r>
              <a:rPr b="1" i="0" lang="pt-BR" sz="1600" u="none" cap="none" strike="noStrike">
                <a:solidFill>
                  <a:schemeClr val="dk1"/>
                </a:solidFill>
                <a:latin typeface="Poppins"/>
                <a:ea typeface="Poppins"/>
                <a:cs typeface="Poppins"/>
                <a:sym typeface="Poppins"/>
              </a:rPr>
              <a:t>encoded</a:t>
            </a:r>
            <a:r>
              <a:rPr b="0" i="0" lang="pt-BR" sz="1600" u="none" cap="none" strike="noStrike">
                <a:solidFill>
                  <a:schemeClr val="dk1"/>
                </a:solidFill>
                <a:latin typeface="Poppins"/>
                <a:ea typeface="Poppins"/>
                <a:cs typeface="Poppins"/>
                <a:sym typeface="Poppins"/>
              </a:rPr>
              <a:t> using Base64.</a:t>
            </a:r>
            <a:endParaRPr/>
          </a:p>
          <a:p>
            <a:pPr indent="-254000" lvl="1" marL="914400" marR="0" rtl="0" algn="just">
              <a:lnSpc>
                <a:spcPct val="90000"/>
              </a:lnSpc>
              <a:spcBef>
                <a:spcPts val="500"/>
              </a:spcBef>
              <a:spcAft>
                <a:spcPts val="0"/>
              </a:spcAft>
              <a:buClr>
                <a:schemeClr val="dk1"/>
              </a:buClr>
              <a:buSzPts val="20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Bearer Authentication:</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Utilizes a bearer token.</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This token is a unique string, usually generated by an authentication server, like an Identity Service.</a:t>
            </a:r>
            <a:endParaRPr/>
          </a:p>
          <a:p>
            <a:pPr indent="-254000" lvl="1" marL="914400" marR="0" rtl="0" algn="just">
              <a:lnSpc>
                <a:spcPct val="90000"/>
              </a:lnSpc>
              <a:spcBef>
                <a:spcPts val="500"/>
              </a:spcBef>
              <a:spcAft>
                <a:spcPts val="0"/>
              </a:spcAft>
              <a:buClr>
                <a:schemeClr val="dk1"/>
              </a:buClr>
              <a:buSzPts val="20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API Key:</a:t>
            </a:r>
            <a:endParaRPr b="0" i="0" sz="1400" u="none" cap="none" strike="noStrike">
              <a:solidFill>
                <a:schemeClr val="dk1"/>
              </a:solidFill>
              <a:latin typeface="Poppins"/>
              <a:ea typeface="Poppins"/>
              <a:cs typeface="Poppins"/>
              <a:sym typeface="Poppins"/>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A unique alphanumeric identifier issued to users.</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There are two main varieties: public and private keys, which have different uses and levels of security.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4" name="Shape 334"/>
        <p:cNvGrpSpPr/>
        <p:nvPr/>
      </p:nvGrpSpPr>
      <p:grpSpPr>
        <a:xfrm>
          <a:off x="0" y="0"/>
          <a:ext cx="0" cy="0"/>
          <a:chOff x="0" y="0"/>
          <a:chExt cx="0" cy="0"/>
        </a:xfrm>
      </p:grpSpPr>
      <p:sp>
        <p:nvSpPr>
          <p:cNvPr id="335" name="Google Shape;335;p55"/>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Authorization Mechanisms: OAuth</a:t>
            </a:r>
            <a:endParaRPr/>
          </a:p>
        </p:txBody>
      </p:sp>
      <p:sp>
        <p:nvSpPr>
          <p:cNvPr id="336" name="Google Shape;336;p55"/>
          <p:cNvSpPr txBox="1"/>
          <p:nvPr/>
        </p:nvSpPr>
        <p:spPr>
          <a:xfrm>
            <a:off x="838200" y="1825625"/>
            <a:ext cx="10515600" cy="4351338"/>
          </a:xfrm>
          <a:prstGeom prst="rect">
            <a:avLst/>
          </a:prstGeom>
          <a:noFill/>
          <a:ln>
            <a:noFill/>
          </a:ln>
        </p:spPr>
        <p:txBody>
          <a:bodyPr anchorCtr="0" anchor="ctr" bIns="45700" lIns="91425" spcFirstLastPara="1" rIns="91425" wrap="square" tIns="45700">
            <a:no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While there are numerous authorization mechanisms, OAuth stands out as one of the most widely adopted methods, especially in the context of modern web services.</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1" i="0" lang="pt-BR" sz="1600" u="none" cap="none" strike="noStrike">
                <a:solidFill>
                  <a:schemeClr val="dk1"/>
                </a:solidFill>
                <a:latin typeface="Poppins"/>
                <a:ea typeface="Poppins"/>
                <a:cs typeface="Poppins"/>
                <a:sym typeface="Poppins"/>
              </a:rPr>
              <a:t>Purpose: </a:t>
            </a:r>
            <a:r>
              <a:rPr b="0" i="0" lang="pt-BR" sz="1600" u="none" cap="none" strike="noStrike">
                <a:solidFill>
                  <a:schemeClr val="dk1"/>
                </a:solidFill>
                <a:latin typeface="Poppins"/>
                <a:ea typeface="Poppins"/>
                <a:cs typeface="Poppins"/>
                <a:sym typeface="Poppins"/>
              </a:rPr>
              <a:t>OAuth was birthed as a response to previous insecure authentication mechanisms, offering a robust solution. OAuth integrates both authentication and authorization.</a:t>
            </a:r>
            <a:endParaRPr/>
          </a:p>
          <a:p>
            <a:pPr indent="-406400" lvl="0" marL="457200" marR="0" rtl="0" algn="just">
              <a:lnSpc>
                <a:spcPct val="90000"/>
              </a:lnSpc>
              <a:spcBef>
                <a:spcPts val="1000"/>
              </a:spcBef>
              <a:spcAft>
                <a:spcPts val="0"/>
              </a:spcAft>
              <a:buClr>
                <a:schemeClr val="dk1"/>
              </a:buClr>
              <a:buSzPts val="2400"/>
              <a:buFont typeface="Arial"/>
              <a:buChar char="•"/>
            </a:pPr>
            <a:r>
              <a:rPr b="1" i="0" lang="pt-BR" sz="1600" u="none" cap="none" strike="noStrike">
                <a:solidFill>
                  <a:schemeClr val="dk1"/>
                </a:solidFill>
                <a:latin typeface="Poppins"/>
                <a:ea typeface="Poppins"/>
                <a:cs typeface="Poppins"/>
                <a:sym typeface="Poppins"/>
              </a:rPr>
              <a:t>Enhanced Security:</a:t>
            </a:r>
            <a:r>
              <a:rPr b="0" i="0" lang="pt-BR" sz="1600" u="none" cap="none" strike="noStrike">
                <a:solidFill>
                  <a:schemeClr val="dk1"/>
                </a:solidFill>
                <a:latin typeface="Poppins"/>
                <a:ea typeface="Poppins"/>
                <a:cs typeface="Poppins"/>
                <a:sym typeface="Poppins"/>
              </a:rPr>
              <a:t> OAuth offers superior security measures, establishing it as a preferred choice for developers worldwide.</a:t>
            </a:r>
            <a:endParaRPr/>
          </a:p>
          <a:p>
            <a:pPr indent="-406400" lvl="0" marL="457200" marR="0" rtl="0" algn="just">
              <a:lnSpc>
                <a:spcPct val="90000"/>
              </a:lnSpc>
              <a:spcBef>
                <a:spcPts val="1000"/>
              </a:spcBef>
              <a:spcAft>
                <a:spcPts val="0"/>
              </a:spcAft>
              <a:buClr>
                <a:schemeClr val="dk1"/>
              </a:buClr>
              <a:buSzPts val="2400"/>
              <a:buFont typeface="Arial"/>
              <a:buChar char="•"/>
            </a:pPr>
            <a:r>
              <a:rPr b="1" i="0" lang="pt-BR" sz="1600" u="none" cap="none" strike="noStrike">
                <a:solidFill>
                  <a:schemeClr val="dk1"/>
                </a:solidFill>
                <a:latin typeface="Poppins"/>
                <a:ea typeface="Poppins"/>
                <a:cs typeface="Poppins"/>
                <a:sym typeface="Poppins"/>
              </a:rPr>
              <a:t>Versions &amp; Compatibility:</a:t>
            </a:r>
            <a:r>
              <a:rPr b="0" i="0" lang="pt-BR" sz="1600" u="none" cap="none" strike="noStrike">
                <a:solidFill>
                  <a:schemeClr val="dk1"/>
                </a:solidFill>
                <a:latin typeface="Poppins"/>
                <a:ea typeface="Poppins"/>
                <a:cs typeface="Poppins"/>
                <a:sym typeface="Poppins"/>
              </a:rPr>
              <a:t> There are two main versions of OAuth - OAuth 1.0 and OAuth 2.0. However, OAuth 2.0 is not backward compatible with its predecessor.</a:t>
            </a:r>
            <a:endParaRPr/>
          </a:p>
          <a:p>
            <a:pPr indent="-406400" lvl="0" marL="457200" marR="0" rtl="0" algn="just">
              <a:lnSpc>
                <a:spcPct val="90000"/>
              </a:lnSpc>
              <a:spcBef>
                <a:spcPts val="1000"/>
              </a:spcBef>
              <a:spcAft>
                <a:spcPts val="0"/>
              </a:spcAft>
              <a:buClr>
                <a:schemeClr val="dk1"/>
              </a:buClr>
              <a:buSzPts val="2400"/>
              <a:buFont typeface="Arial"/>
              <a:buChar char="•"/>
            </a:pPr>
            <a:r>
              <a:rPr b="1" i="0" lang="pt-BR" sz="1600" u="none" cap="none" strike="noStrike">
                <a:solidFill>
                  <a:schemeClr val="dk1"/>
                </a:solidFill>
                <a:latin typeface="Poppins"/>
                <a:ea typeface="Poppins"/>
                <a:cs typeface="Poppins"/>
                <a:sym typeface="Poppins"/>
              </a:rPr>
              <a:t>Functionality: </a:t>
            </a:r>
            <a:r>
              <a:rPr b="0" i="0" lang="pt-BR" sz="1600" u="none" cap="none" strike="noStrike">
                <a:solidFill>
                  <a:schemeClr val="dk1"/>
                </a:solidFill>
                <a:latin typeface="Poppins"/>
                <a:ea typeface="Poppins"/>
                <a:cs typeface="Poppins"/>
                <a:sym typeface="Poppins"/>
              </a:rPr>
              <a:t>OAuth 2.0 allows third-party applications to gain limited access to an HTTP service without exposing the user's password. The authorization framework facilitates this through an access token mechanism.</a:t>
            </a:r>
            <a:endParaRPr/>
          </a:p>
          <a:p>
            <a:pPr indent="-406400" lvl="0" marL="457200" marR="0" rtl="0" algn="just">
              <a:lnSpc>
                <a:spcPct val="90000"/>
              </a:lnSpc>
              <a:spcBef>
                <a:spcPts val="1000"/>
              </a:spcBef>
              <a:spcAft>
                <a:spcPts val="0"/>
              </a:spcAft>
              <a:buClr>
                <a:schemeClr val="dk1"/>
              </a:buClr>
              <a:buSzPts val="2400"/>
              <a:buFont typeface="Arial"/>
              <a:buChar char="•"/>
            </a:pPr>
            <a:r>
              <a:rPr b="1" i="0" lang="pt-BR" sz="1600" u="none" cap="none" strike="noStrike">
                <a:solidFill>
                  <a:schemeClr val="dk1"/>
                </a:solidFill>
                <a:latin typeface="Poppins"/>
                <a:ea typeface="Poppins"/>
                <a:cs typeface="Poppins"/>
                <a:sym typeface="Poppins"/>
              </a:rPr>
              <a:t>User Interaction: </a:t>
            </a:r>
            <a:r>
              <a:rPr b="0" i="0" lang="pt-BR" sz="1600" u="none" cap="none" strike="noStrike">
                <a:solidFill>
                  <a:schemeClr val="dk1"/>
                </a:solidFill>
                <a:latin typeface="Poppins"/>
                <a:ea typeface="Poppins"/>
                <a:cs typeface="Poppins"/>
                <a:sym typeface="Poppins"/>
              </a:rPr>
              <a:t>OAuth lies in its user-centric design. Users provide credentials directly to a trusted authorization server. Once authenticated, they receive an access token, which they then present to the requesting application.</a:t>
            </a:r>
            <a:endParaRPr/>
          </a:p>
          <a:p>
            <a:pPr indent="-406400" lvl="0" marL="457200" marR="0" rtl="0" algn="just">
              <a:lnSpc>
                <a:spcPct val="90000"/>
              </a:lnSpc>
              <a:spcBef>
                <a:spcPts val="1000"/>
              </a:spcBef>
              <a:spcAft>
                <a:spcPts val="0"/>
              </a:spcAft>
              <a:buClr>
                <a:schemeClr val="dk1"/>
              </a:buClr>
              <a:buSzPts val="2400"/>
              <a:buFont typeface="Arial"/>
              <a:buChar char="•"/>
            </a:pPr>
            <a:r>
              <a:rPr b="1" i="0" lang="pt-BR" sz="1600" u="none" cap="none" strike="noStrike">
                <a:solidFill>
                  <a:schemeClr val="dk1"/>
                </a:solidFill>
                <a:latin typeface="Poppins"/>
                <a:ea typeface="Poppins"/>
                <a:cs typeface="Poppins"/>
                <a:sym typeface="Poppins"/>
              </a:rPr>
              <a:t>The Flow:</a:t>
            </a:r>
            <a:r>
              <a:rPr b="0" i="0" lang="pt-BR" sz="1600" u="none" cap="none" strike="noStrike">
                <a:solidFill>
                  <a:schemeClr val="dk1"/>
                </a:solidFill>
                <a:latin typeface="Poppins"/>
                <a:ea typeface="Poppins"/>
                <a:cs typeface="Poppins"/>
                <a:sym typeface="Poppins"/>
              </a:rPr>
              <a:t> This term commonly refers to the journey from credential presentation to token acquisition.</a:t>
            </a:r>
            <a:endParaRPr b="0" i="0" sz="1800" u="none" cap="none" strike="noStrike">
              <a:solidFill>
                <a:schemeClr val="dk1"/>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20"/>
          <p:cNvSpPr txBox="1"/>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6000" u="none" cap="none" strike="noStrike">
                <a:solidFill>
                  <a:schemeClr val="lt1"/>
                </a:solidFill>
                <a:latin typeface="Poppins"/>
                <a:ea typeface="Poppins"/>
                <a:cs typeface="Poppins"/>
                <a:sym typeface="Poppins"/>
              </a:rPr>
              <a:t>Introducing APIs</a:t>
            </a:r>
            <a:endParaRPr/>
          </a:p>
        </p:txBody>
      </p:sp>
      <p:pic>
        <p:nvPicPr>
          <p:cNvPr id="105" name="Google Shape;105;p20"/>
          <p:cNvPicPr preferRelativeResize="0"/>
          <p:nvPr/>
        </p:nvPicPr>
        <p:blipFill rotWithShape="1">
          <a:blip r:embed="rId4">
            <a:alphaModFix/>
          </a:blip>
          <a:srcRect b="0" l="0" r="0" t="0"/>
          <a:stretch/>
        </p:blipFill>
        <p:spPr>
          <a:xfrm>
            <a:off x="438369" y="471690"/>
            <a:ext cx="1266606" cy="38851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0" name="Shape 340"/>
        <p:cNvGrpSpPr/>
        <p:nvPr/>
      </p:nvGrpSpPr>
      <p:grpSpPr>
        <a:xfrm>
          <a:off x="0" y="0"/>
          <a:ext cx="0" cy="0"/>
          <a:chOff x="0" y="0"/>
          <a:chExt cx="0" cy="0"/>
        </a:xfrm>
      </p:grpSpPr>
      <p:sp>
        <p:nvSpPr>
          <p:cNvPr id="341" name="Google Shape;341;p57"/>
          <p:cNvSpPr txBox="1"/>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6000" u="none" cap="none" strike="noStrike">
                <a:solidFill>
                  <a:schemeClr val="lt1"/>
                </a:solidFill>
                <a:latin typeface="Poppins"/>
                <a:ea typeface="Poppins"/>
                <a:cs typeface="Poppins"/>
                <a:sym typeface="Poppins"/>
              </a:rPr>
              <a:t>API Rate Limits</a:t>
            </a:r>
            <a:endParaRPr/>
          </a:p>
        </p:txBody>
      </p:sp>
      <p:pic>
        <p:nvPicPr>
          <p:cNvPr id="342" name="Google Shape;342;p57"/>
          <p:cNvPicPr preferRelativeResize="0"/>
          <p:nvPr/>
        </p:nvPicPr>
        <p:blipFill rotWithShape="1">
          <a:blip r:embed="rId4">
            <a:alphaModFix/>
          </a:blip>
          <a:srcRect b="0" l="0" r="0" t="0"/>
          <a:stretch/>
        </p:blipFill>
        <p:spPr>
          <a:xfrm>
            <a:off x="438369" y="471690"/>
            <a:ext cx="1266606" cy="38851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6" name="Shape 346"/>
        <p:cNvGrpSpPr/>
        <p:nvPr/>
      </p:nvGrpSpPr>
      <p:grpSpPr>
        <a:xfrm>
          <a:off x="0" y="0"/>
          <a:ext cx="0" cy="0"/>
          <a:chOff x="0" y="0"/>
          <a:chExt cx="0" cy="0"/>
        </a:xfrm>
      </p:grpSpPr>
      <p:sp>
        <p:nvSpPr>
          <p:cNvPr id="347" name="Google Shape;347;p58"/>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What are Rate Limits?</a:t>
            </a:r>
            <a:endParaRPr/>
          </a:p>
        </p:txBody>
      </p:sp>
      <p:sp>
        <p:nvSpPr>
          <p:cNvPr id="348" name="Google Shape;348;p58"/>
          <p:cNvSpPr txBox="1"/>
          <p:nvPr/>
        </p:nvSpPr>
        <p:spPr>
          <a:xfrm>
            <a:off x="838200" y="1825625"/>
            <a:ext cx="10515600" cy="4351338"/>
          </a:xfrm>
          <a:prstGeom prst="rect">
            <a:avLst/>
          </a:prstGeom>
          <a:noFill/>
          <a:ln>
            <a:noFill/>
          </a:ln>
        </p:spPr>
        <p:txBody>
          <a:bodyPr anchorCtr="0" anchor="ctr" bIns="45700" lIns="91425" spcFirstLastPara="1" rIns="91425" wrap="square" tIns="45700">
            <a:no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An API rate limit is a mechanism allowing web services to </a:t>
            </a:r>
            <a:r>
              <a:rPr b="1" i="0" lang="pt-BR" sz="1800" u="none" cap="none" strike="noStrike">
                <a:solidFill>
                  <a:schemeClr val="dk1"/>
                </a:solidFill>
                <a:latin typeface="Poppins"/>
                <a:ea typeface="Poppins"/>
                <a:cs typeface="Poppins"/>
                <a:sym typeface="Poppins"/>
              </a:rPr>
              <a:t>regulate the number of requests </a:t>
            </a:r>
            <a:r>
              <a:rPr b="0" i="0" lang="pt-BR" sz="1800" u="none" cap="none" strike="noStrike">
                <a:solidFill>
                  <a:schemeClr val="dk1"/>
                </a:solidFill>
                <a:latin typeface="Poppins"/>
                <a:ea typeface="Poppins"/>
                <a:cs typeface="Poppins"/>
                <a:sym typeface="Poppins"/>
              </a:rPr>
              <a:t>an individual or an application can initiate within a specified time frame.</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Benefits of Rate Limiting:</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800" u="none" cap="none" strike="noStrike">
                <a:solidFill>
                  <a:schemeClr val="dk1"/>
                </a:solidFill>
                <a:latin typeface="Poppins"/>
                <a:ea typeface="Poppins"/>
                <a:cs typeface="Poppins"/>
                <a:sym typeface="Poppins"/>
              </a:rPr>
              <a:t>Server Protection</a:t>
            </a:r>
            <a:r>
              <a:rPr b="0" i="0" lang="pt-BR" sz="1800" u="none" cap="none" strike="noStrike">
                <a:solidFill>
                  <a:schemeClr val="dk1"/>
                </a:solidFill>
                <a:latin typeface="Poppins"/>
                <a:ea typeface="Poppins"/>
                <a:cs typeface="Poppins"/>
                <a:sym typeface="Poppins"/>
              </a:rPr>
              <a:t>: Prevents server overloads by mitigating excessive requests.</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800" u="none" cap="none" strike="noStrike">
                <a:solidFill>
                  <a:schemeClr val="dk1"/>
                </a:solidFill>
                <a:latin typeface="Poppins"/>
                <a:ea typeface="Poppins"/>
                <a:cs typeface="Poppins"/>
                <a:sym typeface="Poppins"/>
              </a:rPr>
              <a:t>Enhanced Service: </a:t>
            </a:r>
            <a:r>
              <a:rPr b="0" i="0" lang="pt-BR" sz="1800" u="none" cap="none" strike="noStrike">
                <a:solidFill>
                  <a:schemeClr val="dk1"/>
                </a:solidFill>
                <a:latin typeface="Poppins"/>
                <a:ea typeface="Poppins"/>
                <a:cs typeface="Poppins"/>
                <a:sym typeface="Poppins"/>
              </a:rPr>
              <a:t>Guarantees improved service and response times for all users.</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800" u="none" cap="none" strike="noStrike">
                <a:solidFill>
                  <a:schemeClr val="dk1"/>
                </a:solidFill>
                <a:latin typeface="Poppins"/>
                <a:ea typeface="Poppins"/>
                <a:cs typeface="Poppins"/>
                <a:sym typeface="Poppins"/>
              </a:rPr>
              <a:t>Security: </a:t>
            </a:r>
            <a:r>
              <a:rPr b="0" i="0" lang="pt-BR" sz="1800" u="none" cap="none" strike="noStrike">
                <a:solidFill>
                  <a:schemeClr val="dk1"/>
                </a:solidFill>
                <a:latin typeface="Poppins"/>
                <a:ea typeface="Poppins"/>
                <a:cs typeface="Poppins"/>
                <a:sym typeface="Poppins"/>
              </a:rPr>
              <a:t>Acts as a defense against potential Denial-of-Service (DoS) attacks.</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1" i="0" lang="pt-BR" sz="1800" u="none" cap="none" strike="noStrike">
                <a:solidFill>
                  <a:schemeClr val="dk1"/>
                </a:solidFill>
                <a:latin typeface="Poppins"/>
                <a:ea typeface="Poppins"/>
                <a:cs typeface="Poppins"/>
                <a:sym typeface="Poppins"/>
              </a:rPr>
              <a:t>Rate Limit  Algorithms: </a:t>
            </a:r>
            <a:r>
              <a:rPr b="0" i="0" lang="pt-BR" sz="1800" u="none" cap="none" strike="noStrike">
                <a:solidFill>
                  <a:schemeClr val="dk1"/>
                </a:solidFill>
                <a:latin typeface="Poppins"/>
                <a:ea typeface="Poppins"/>
                <a:cs typeface="Poppins"/>
                <a:sym typeface="Poppins"/>
              </a:rPr>
              <a:t>Different algorithms offer various ways to implement rate limiting based on specific needs. Some examples are:</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Token Bucket</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Leaky Bucket</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Fixed Window</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Sliding Window</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2" name="Shape 352"/>
        <p:cNvGrpSpPr/>
        <p:nvPr/>
      </p:nvGrpSpPr>
      <p:grpSpPr>
        <a:xfrm>
          <a:off x="0" y="0"/>
          <a:ext cx="0" cy="0"/>
          <a:chOff x="0" y="0"/>
          <a:chExt cx="0" cy="0"/>
        </a:xfrm>
      </p:grpSpPr>
      <p:sp>
        <p:nvSpPr>
          <p:cNvPr id="353" name="Google Shape;353;p59"/>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Token Bucket Algorithm</a:t>
            </a:r>
            <a:endParaRPr/>
          </a:p>
        </p:txBody>
      </p:sp>
      <p:sp>
        <p:nvSpPr>
          <p:cNvPr id="354" name="Google Shape;354;p59"/>
          <p:cNvSpPr txBox="1"/>
          <p:nvPr/>
        </p:nvSpPr>
        <p:spPr>
          <a:xfrm>
            <a:off x="838200" y="1825625"/>
            <a:ext cx="10668990" cy="1867601"/>
          </a:xfrm>
          <a:prstGeom prst="rect">
            <a:avLst/>
          </a:prstGeom>
          <a:noFill/>
          <a:ln>
            <a:noFill/>
          </a:ln>
        </p:spPr>
        <p:txBody>
          <a:bodyPr anchorCtr="0" anchor="ctr" bIns="45700" lIns="91425" spcFirstLastPara="1" rIns="91425" wrap="square" tIns="45700">
            <a:no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The Token Bucket Algorithm allots a </a:t>
            </a:r>
            <a:r>
              <a:rPr b="1" i="0" lang="pt-BR" sz="1800" u="none" cap="none" strike="noStrike">
                <a:solidFill>
                  <a:schemeClr val="dk1"/>
                </a:solidFill>
                <a:latin typeface="Poppins"/>
                <a:ea typeface="Poppins"/>
                <a:cs typeface="Poppins"/>
                <a:sym typeface="Poppins"/>
              </a:rPr>
              <a:t>specific number of tokens </a:t>
            </a:r>
            <a:r>
              <a:rPr b="0" i="0" lang="pt-BR" sz="1800" u="none" cap="none" strike="noStrike">
                <a:solidFill>
                  <a:schemeClr val="dk1"/>
                </a:solidFill>
                <a:latin typeface="Poppins"/>
                <a:ea typeface="Poppins"/>
                <a:cs typeface="Poppins"/>
                <a:sym typeface="Poppins"/>
              </a:rPr>
              <a:t>to each user over a defined time interval.</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Upon receiving a request, the server inspects the bucket to determine the availability of a token.</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If a token is present, it's consumed, and the request is processed. If no tokens remain, the server denies the request.</a:t>
            </a:r>
            <a:endParaRPr/>
          </a:p>
        </p:txBody>
      </p:sp>
      <p:pic>
        <p:nvPicPr>
          <p:cNvPr id="355" name="Google Shape;355;p59"/>
          <p:cNvPicPr preferRelativeResize="0"/>
          <p:nvPr/>
        </p:nvPicPr>
        <p:blipFill rotWithShape="1">
          <a:blip r:embed="rId4">
            <a:alphaModFix/>
          </a:blip>
          <a:srcRect b="0" l="0" r="0" t="0"/>
          <a:stretch/>
        </p:blipFill>
        <p:spPr>
          <a:xfrm>
            <a:off x="6096000" y="3995366"/>
            <a:ext cx="5104930" cy="2396732"/>
          </a:xfrm>
          <a:prstGeom prst="rect">
            <a:avLst/>
          </a:prstGeom>
          <a:noFill/>
          <a:ln cap="flat" cmpd="sng" w="9525">
            <a:solidFill>
              <a:srgbClr val="D8D8D8"/>
            </a:solidFill>
            <a:prstDash val="solid"/>
            <a:miter lim="800000"/>
            <a:headEnd len="sm" w="sm" type="none"/>
            <a:tailEnd len="sm" w="sm" type="none"/>
          </a:ln>
        </p:spPr>
      </p:pic>
      <p:sp>
        <p:nvSpPr>
          <p:cNvPr id="356" name="Google Shape;356;p59"/>
          <p:cNvSpPr txBox="1"/>
          <p:nvPr/>
        </p:nvSpPr>
        <p:spPr>
          <a:xfrm>
            <a:off x="838200" y="4041920"/>
            <a:ext cx="5104930" cy="2580120"/>
          </a:xfrm>
          <a:prstGeom prst="rect">
            <a:avLst/>
          </a:prstGeom>
          <a:noFill/>
          <a:ln>
            <a:noFill/>
          </a:ln>
        </p:spPr>
        <p:txBody>
          <a:bodyPr anchorCtr="0" anchor="ctr" bIns="45700" lIns="91425" spcFirstLastPara="1" rIns="91425" wrap="square" tIns="45700">
            <a:norm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To prevent request rejections, the client should keep track of their token count</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A number of tokens are incremented over time, and one token is removed per request.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0" name="Shape 360"/>
        <p:cNvGrpSpPr/>
        <p:nvPr/>
      </p:nvGrpSpPr>
      <p:grpSpPr>
        <a:xfrm>
          <a:off x="0" y="0"/>
          <a:ext cx="0" cy="0"/>
          <a:chOff x="0" y="0"/>
          <a:chExt cx="0" cy="0"/>
        </a:xfrm>
      </p:grpSpPr>
      <p:sp>
        <p:nvSpPr>
          <p:cNvPr id="361" name="Google Shape;361;p60"/>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Leaky Bucket Algorithm</a:t>
            </a:r>
            <a:endParaRPr/>
          </a:p>
        </p:txBody>
      </p:sp>
      <p:sp>
        <p:nvSpPr>
          <p:cNvPr id="362" name="Google Shape;362;p60"/>
          <p:cNvSpPr txBox="1"/>
          <p:nvPr/>
        </p:nvSpPr>
        <p:spPr>
          <a:xfrm>
            <a:off x="838200" y="1825625"/>
            <a:ext cx="5104929" cy="4667250"/>
          </a:xfrm>
          <a:prstGeom prst="rect">
            <a:avLst/>
          </a:prstGeom>
          <a:noFill/>
          <a:ln>
            <a:noFill/>
          </a:ln>
        </p:spPr>
        <p:txBody>
          <a:bodyPr anchorCtr="0" anchor="ctr" bIns="45700" lIns="91425" spcFirstLastPara="1" rIns="91425" wrap="square" tIns="45700">
            <a:no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The Leaky Bucket Algorithm processes incoming requests in the order they're received, placing them in a request queue.</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Requests can come at any rate, but they are </a:t>
            </a:r>
            <a:r>
              <a:rPr b="1" i="0" lang="pt-BR" sz="1800" u="none" cap="none" strike="noStrike">
                <a:solidFill>
                  <a:schemeClr val="dk1"/>
                </a:solidFill>
                <a:latin typeface="Poppins"/>
                <a:ea typeface="Poppins"/>
                <a:cs typeface="Poppins"/>
                <a:sym typeface="Poppins"/>
              </a:rPr>
              <a:t>processed at a consistent fixed rate</a:t>
            </a:r>
            <a:r>
              <a:rPr b="0" i="0" lang="pt-BR" sz="1800" u="none" cap="none" strike="noStrike">
                <a:solidFill>
                  <a:schemeClr val="dk1"/>
                </a:solidFill>
                <a:latin typeface="Poppins"/>
                <a:ea typeface="Poppins"/>
                <a:cs typeface="Poppins"/>
                <a:sym typeface="Poppins"/>
              </a:rPr>
              <a:t>.</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When the request queue is full, any new requests are rejected. This phenomenon is also known as 'leaking’.</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"Water flows into the bucket at a variable rate, but drips out consistently at a predetermined rate."</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800" u="none" cap="none" strike="noStrike">
              <a:solidFill>
                <a:schemeClr val="dk1"/>
              </a:solidFill>
              <a:latin typeface="Poppins"/>
              <a:ea typeface="Poppins"/>
              <a:cs typeface="Poppins"/>
              <a:sym typeface="Poppins"/>
            </a:endParaRPr>
          </a:p>
        </p:txBody>
      </p:sp>
      <p:pic>
        <p:nvPicPr>
          <p:cNvPr id="363" name="Google Shape;363;p60"/>
          <p:cNvPicPr preferRelativeResize="0"/>
          <p:nvPr/>
        </p:nvPicPr>
        <p:blipFill rotWithShape="1">
          <a:blip r:embed="rId4">
            <a:alphaModFix/>
          </a:blip>
          <a:srcRect b="0" l="0" r="0" t="0"/>
          <a:stretch/>
        </p:blipFill>
        <p:spPr>
          <a:xfrm>
            <a:off x="6076479" y="1539750"/>
            <a:ext cx="5124450" cy="50006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7" name="Shape 367"/>
        <p:cNvGrpSpPr/>
        <p:nvPr/>
      </p:nvGrpSpPr>
      <p:grpSpPr>
        <a:xfrm>
          <a:off x="0" y="0"/>
          <a:ext cx="0" cy="0"/>
          <a:chOff x="0" y="0"/>
          <a:chExt cx="0" cy="0"/>
        </a:xfrm>
      </p:grpSpPr>
      <p:pic>
        <p:nvPicPr>
          <p:cNvPr id="368" name="Google Shape;368;p61"/>
          <p:cNvPicPr preferRelativeResize="0"/>
          <p:nvPr/>
        </p:nvPicPr>
        <p:blipFill rotWithShape="1">
          <a:blip r:embed="rId4">
            <a:alphaModFix/>
          </a:blip>
          <a:srcRect b="0" l="0" r="0" t="0"/>
          <a:stretch/>
        </p:blipFill>
        <p:spPr>
          <a:xfrm>
            <a:off x="6096000" y="3770935"/>
            <a:ext cx="5104930" cy="2621163"/>
          </a:xfrm>
          <a:prstGeom prst="rect">
            <a:avLst/>
          </a:prstGeom>
          <a:noFill/>
          <a:ln cap="flat" cmpd="sng" w="9525">
            <a:solidFill>
              <a:srgbClr val="D8D8D8"/>
            </a:solidFill>
            <a:prstDash val="solid"/>
            <a:miter lim="800000"/>
            <a:headEnd len="sm" w="sm" type="none"/>
            <a:tailEnd len="sm" w="sm" type="none"/>
          </a:ln>
        </p:spPr>
      </p:pic>
      <p:sp>
        <p:nvSpPr>
          <p:cNvPr id="369" name="Google Shape;369;p61"/>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Fixed Window Counter Algorithm</a:t>
            </a:r>
            <a:endParaRPr/>
          </a:p>
        </p:txBody>
      </p:sp>
      <p:sp>
        <p:nvSpPr>
          <p:cNvPr id="370" name="Google Shape;370;p61"/>
          <p:cNvSpPr txBox="1"/>
          <p:nvPr/>
        </p:nvSpPr>
        <p:spPr>
          <a:xfrm>
            <a:off x="838200" y="1825625"/>
            <a:ext cx="10515600" cy="1784474"/>
          </a:xfrm>
          <a:prstGeom prst="rect">
            <a:avLst/>
          </a:prstGeom>
          <a:noFill/>
          <a:ln>
            <a:noFill/>
          </a:ln>
        </p:spPr>
        <p:txBody>
          <a:bodyPr anchorCtr="0" anchor="ctr" bIns="45700" lIns="91425" spcFirstLastPara="1" rIns="91425" wrap="square" tIns="45700">
            <a:no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The Fixed Window Counter Algorithm divides time into </a:t>
            </a:r>
            <a:r>
              <a:rPr b="1" i="0" lang="pt-BR" sz="1800" u="none" cap="none" strike="noStrike">
                <a:solidFill>
                  <a:schemeClr val="dk1"/>
                </a:solidFill>
                <a:latin typeface="Poppins"/>
                <a:ea typeface="Poppins"/>
                <a:cs typeface="Poppins"/>
                <a:sym typeface="Poppins"/>
              </a:rPr>
              <a:t>fixed intervals</a:t>
            </a:r>
            <a:r>
              <a:rPr b="0" i="0" lang="pt-BR" sz="1800" u="none" cap="none" strike="noStrike">
                <a:solidFill>
                  <a:schemeClr val="dk1"/>
                </a:solidFill>
                <a:latin typeface="Poppins"/>
                <a:ea typeface="Poppins"/>
                <a:cs typeface="Poppins"/>
                <a:sym typeface="Poppins"/>
              </a:rPr>
              <a:t>, each with an assigned </a:t>
            </a:r>
            <a:r>
              <a:rPr b="1" i="0" lang="pt-BR" sz="1800" u="none" cap="none" strike="noStrike">
                <a:solidFill>
                  <a:schemeClr val="dk1"/>
                </a:solidFill>
                <a:latin typeface="Poppins"/>
                <a:ea typeface="Poppins"/>
                <a:cs typeface="Poppins"/>
                <a:sym typeface="Poppins"/>
              </a:rPr>
              <a:t>limit of requests</a:t>
            </a:r>
            <a:r>
              <a:rPr b="0" i="0" lang="pt-BR" sz="1800" u="none" cap="none" strike="noStrike">
                <a:solidFill>
                  <a:schemeClr val="dk1"/>
                </a:solidFill>
                <a:latin typeface="Poppins"/>
                <a:ea typeface="Poppins"/>
                <a:cs typeface="Poppins"/>
                <a:sym typeface="Poppins"/>
              </a:rPr>
              <a:t> that can be processed.</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Upon receiving a request, the server checks the counter for the current time window.</a:t>
            </a:r>
            <a:endParaRPr/>
          </a:p>
        </p:txBody>
      </p:sp>
      <p:sp>
        <p:nvSpPr>
          <p:cNvPr id="371" name="Google Shape;371;p61"/>
          <p:cNvSpPr txBox="1"/>
          <p:nvPr/>
        </p:nvSpPr>
        <p:spPr>
          <a:xfrm>
            <a:off x="838200" y="3770934"/>
            <a:ext cx="5104930" cy="2621163"/>
          </a:xfrm>
          <a:prstGeom prst="rect">
            <a:avLst/>
          </a:prstGeom>
          <a:noFill/>
          <a:ln>
            <a:noFill/>
          </a:ln>
        </p:spPr>
        <p:txBody>
          <a:bodyPr anchorCtr="0" anchor="ctr" bIns="45700" lIns="91425" spcFirstLastPara="1" rIns="91425" wrap="square" tIns="45700">
            <a:no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If the counter is not yet at its limit, the request is processed, and the counter is incremented.</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If the limit for that time window has been reached, subsequent requests within that window are rejected.</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5" name="Shape 375"/>
        <p:cNvGrpSpPr/>
        <p:nvPr/>
      </p:nvGrpSpPr>
      <p:grpSpPr>
        <a:xfrm>
          <a:off x="0" y="0"/>
          <a:ext cx="0" cy="0"/>
          <a:chOff x="0" y="0"/>
          <a:chExt cx="0" cy="0"/>
        </a:xfrm>
      </p:grpSpPr>
      <p:pic>
        <p:nvPicPr>
          <p:cNvPr id="376" name="Google Shape;376;p62"/>
          <p:cNvPicPr preferRelativeResize="0"/>
          <p:nvPr/>
        </p:nvPicPr>
        <p:blipFill rotWithShape="1">
          <a:blip r:embed="rId4">
            <a:alphaModFix/>
          </a:blip>
          <a:srcRect b="0" l="1252" r="1219" t="0"/>
          <a:stretch/>
        </p:blipFill>
        <p:spPr>
          <a:xfrm>
            <a:off x="6065855" y="3937190"/>
            <a:ext cx="5133567" cy="2321107"/>
          </a:xfrm>
          <a:prstGeom prst="rect">
            <a:avLst/>
          </a:prstGeom>
          <a:noFill/>
          <a:ln cap="flat" cmpd="sng" w="9525">
            <a:solidFill>
              <a:srgbClr val="D8D8D8"/>
            </a:solidFill>
            <a:prstDash val="solid"/>
            <a:miter lim="800000"/>
            <a:headEnd len="sm" w="sm" type="none"/>
            <a:tailEnd len="sm" w="sm" type="none"/>
          </a:ln>
        </p:spPr>
      </p:pic>
      <p:sp>
        <p:nvSpPr>
          <p:cNvPr id="377" name="Google Shape;377;p62"/>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Sliding Window Counter Algorithm </a:t>
            </a:r>
            <a:endParaRPr/>
          </a:p>
        </p:txBody>
      </p:sp>
      <p:sp>
        <p:nvSpPr>
          <p:cNvPr id="378" name="Google Shape;378;p62"/>
          <p:cNvSpPr txBox="1"/>
          <p:nvPr/>
        </p:nvSpPr>
        <p:spPr>
          <a:xfrm>
            <a:off x="838200" y="1825625"/>
            <a:ext cx="10515600" cy="1969325"/>
          </a:xfrm>
          <a:prstGeom prst="rect">
            <a:avLst/>
          </a:prstGeom>
          <a:noFill/>
          <a:ln>
            <a:noFill/>
          </a:ln>
        </p:spPr>
        <p:txBody>
          <a:bodyPr anchorCtr="0" anchor="ctr" bIns="45700" lIns="91425" spcFirstLastPara="1" rIns="91425" wrap="square" tIns="45700">
            <a:norm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The Sliding Window Counter Algorithm permits a </a:t>
            </a:r>
            <a:r>
              <a:rPr b="1" i="0" lang="pt-BR" sz="1800" u="none" cap="none" strike="noStrike">
                <a:solidFill>
                  <a:schemeClr val="dk1"/>
                </a:solidFill>
                <a:latin typeface="Poppins"/>
                <a:ea typeface="Poppins"/>
                <a:cs typeface="Poppins"/>
                <a:sym typeface="Poppins"/>
              </a:rPr>
              <a:t>specified number of requests</a:t>
            </a:r>
            <a:r>
              <a:rPr b="0" i="0" lang="pt-BR" sz="1800" u="none" cap="none" strike="noStrike">
                <a:solidFill>
                  <a:schemeClr val="dk1"/>
                </a:solidFill>
                <a:latin typeface="Poppins"/>
                <a:ea typeface="Poppins"/>
                <a:cs typeface="Poppins"/>
                <a:sym typeface="Poppins"/>
              </a:rPr>
              <a:t> within a </a:t>
            </a:r>
            <a:r>
              <a:rPr b="1" i="0" lang="pt-BR" sz="1800" u="none" cap="none" strike="noStrike">
                <a:solidFill>
                  <a:schemeClr val="dk1"/>
                </a:solidFill>
                <a:latin typeface="Poppins"/>
                <a:ea typeface="Poppins"/>
                <a:cs typeface="Poppins"/>
                <a:sym typeface="Poppins"/>
              </a:rPr>
              <a:t>defined time frame</a:t>
            </a:r>
            <a:r>
              <a:rPr b="0" i="0" lang="pt-BR" sz="1800" u="none" cap="none" strike="noStrike">
                <a:solidFill>
                  <a:schemeClr val="dk1"/>
                </a:solidFill>
                <a:latin typeface="Poppins"/>
                <a:ea typeface="Poppins"/>
                <a:cs typeface="Poppins"/>
                <a:sym typeface="Poppins"/>
              </a:rPr>
              <a:t>.</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Upon receiving a new request, the server counts  the number of requests made from the start of the window up to the present moment.</a:t>
            </a:r>
            <a:endParaRPr/>
          </a:p>
        </p:txBody>
      </p:sp>
      <p:sp>
        <p:nvSpPr>
          <p:cNvPr id="379" name="Google Shape;379;p62"/>
          <p:cNvSpPr txBox="1"/>
          <p:nvPr/>
        </p:nvSpPr>
        <p:spPr>
          <a:xfrm>
            <a:off x="838200" y="3882387"/>
            <a:ext cx="5133567" cy="2562988"/>
          </a:xfrm>
          <a:prstGeom prst="rect">
            <a:avLst/>
          </a:prstGeom>
          <a:noFill/>
          <a:ln>
            <a:noFill/>
          </a:ln>
        </p:spPr>
        <p:txBody>
          <a:bodyPr anchorCtr="0" anchor="ctr" bIns="45700" lIns="91425" spcFirstLastPara="1" rIns="91425" wrap="square" tIns="45700">
            <a:norm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Based on this count, it then decides whether to process or decline the request.</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Clients should be cautious, ensuring they don't surpass the rate limit at the time of their request.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3" name="Shape 383"/>
        <p:cNvGrpSpPr/>
        <p:nvPr/>
      </p:nvGrpSpPr>
      <p:grpSpPr>
        <a:xfrm>
          <a:off x="0" y="0"/>
          <a:ext cx="0" cy="0"/>
          <a:chOff x="0" y="0"/>
          <a:chExt cx="0" cy="0"/>
        </a:xfrm>
      </p:grpSpPr>
      <p:sp>
        <p:nvSpPr>
          <p:cNvPr id="384" name="Google Shape;384;p63"/>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Understanding the Rate Limit</a:t>
            </a:r>
            <a:endParaRPr/>
          </a:p>
        </p:txBody>
      </p:sp>
      <p:sp>
        <p:nvSpPr>
          <p:cNvPr id="385" name="Google Shape;385;p63"/>
          <p:cNvSpPr txBox="1"/>
          <p:nvPr/>
        </p:nvSpPr>
        <p:spPr>
          <a:xfrm>
            <a:off x="838200" y="1825625"/>
            <a:ext cx="10515600" cy="4351338"/>
          </a:xfrm>
          <a:prstGeom prst="rect">
            <a:avLst/>
          </a:prstGeom>
          <a:noFill/>
          <a:ln>
            <a:noFill/>
          </a:ln>
        </p:spPr>
        <p:txBody>
          <a:bodyPr anchorCtr="0" anchor="ctr" bIns="45700" lIns="91425" spcFirstLastPara="1" rIns="91425" wrap="square" tIns="45700">
            <a:no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Many APIs employing rate limiting furnish specifics about the imposed limit within the response headers.</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2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The most prevalent Rate Limit headers are:</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X-RateLimit-Limit:</a:t>
            </a:r>
            <a:r>
              <a:rPr b="0" i="0" lang="pt-BR" sz="1600" u="none" cap="none" strike="noStrike">
                <a:solidFill>
                  <a:schemeClr val="dk1"/>
                </a:solidFill>
                <a:latin typeface="Poppins"/>
                <a:ea typeface="Poppins"/>
                <a:cs typeface="Poppins"/>
                <a:sym typeface="Poppins"/>
              </a:rPr>
              <a:t> The highest count of requests permissible within a predetermined time.</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X-RateLimit-Remaining:</a:t>
            </a:r>
            <a:r>
              <a:rPr b="0" i="0" lang="pt-BR" sz="1600" u="none" cap="none" strike="noStrike">
                <a:solidFill>
                  <a:schemeClr val="dk1"/>
                </a:solidFill>
                <a:latin typeface="Poppins"/>
                <a:ea typeface="Poppins"/>
                <a:cs typeface="Poppins"/>
                <a:sym typeface="Poppins"/>
              </a:rPr>
              <a:t> The number of requests that can still be issued within the ongoing rate limit window.</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X-RateLimit-Reset:</a:t>
            </a:r>
            <a:r>
              <a:rPr b="0" i="0" lang="pt-BR" sz="1600" u="none" cap="none" strike="noStrike">
                <a:solidFill>
                  <a:schemeClr val="dk1"/>
                </a:solidFill>
                <a:latin typeface="Poppins"/>
                <a:ea typeface="Poppins"/>
                <a:cs typeface="Poppins"/>
                <a:sym typeface="Poppins"/>
              </a:rPr>
              <a:t> The precise time at which the rate limit window will reset.</a:t>
            </a:r>
            <a:endParaRPr/>
          </a:p>
          <a:p>
            <a:pPr indent="0" lvl="0" marL="50800" marR="0" rtl="0" algn="just">
              <a:lnSpc>
                <a:spcPct val="90000"/>
              </a:lnSpc>
              <a:spcBef>
                <a:spcPts val="1000"/>
              </a:spcBef>
              <a:spcAft>
                <a:spcPts val="0"/>
              </a:spcAft>
              <a:buClr>
                <a:schemeClr val="dk1"/>
              </a:buClr>
              <a:buSzPts val="2400"/>
              <a:buFont typeface="Arial"/>
              <a:buNone/>
            </a:pPr>
            <a:r>
              <a:t/>
            </a:r>
            <a:endParaRPr b="0" i="0" sz="12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When an API's </a:t>
            </a:r>
            <a:r>
              <a:rPr b="1" i="0" lang="pt-BR" sz="1800" u="none" cap="none" strike="noStrike">
                <a:solidFill>
                  <a:schemeClr val="dk1"/>
                </a:solidFill>
                <a:latin typeface="Poppins"/>
                <a:ea typeface="Poppins"/>
                <a:cs typeface="Poppins"/>
                <a:sym typeface="Poppins"/>
              </a:rPr>
              <a:t>rate limit has been exceeded</a:t>
            </a:r>
            <a:r>
              <a:rPr b="0" i="0" lang="pt-BR" sz="1800" u="none" cap="none" strike="noStrike">
                <a:solidFill>
                  <a:schemeClr val="dk1"/>
                </a:solidFill>
                <a:latin typeface="Poppins"/>
                <a:ea typeface="Poppins"/>
                <a:cs typeface="Poppins"/>
                <a:sym typeface="Poppins"/>
              </a:rPr>
              <a:t>, the server will reject any subsequent requests, returning an HTTP response to the client.</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2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This HTTP response also communicates the exceeding using a specific HTTP status code. The prevalent status codes for such scenarios include:</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429: Too Many Requests</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403: Forbidden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9" name="Shape 389"/>
        <p:cNvGrpSpPr/>
        <p:nvPr/>
      </p:nvGrpSpPr>
      <p:grpSpPr>
        <a:xfrm>
          <a:off x="0" y="0"/>
          <a:ext cx="0" cy="0"/>
          <a:chOff x="0" y="0"/>
          <a:chExt cx="0" cy="0"/>
        </a:xfrm>
      </p:grpSpPr>
      <p:sp>
        <p:nvSpPr>
          <p:cNvPr id="390" name="Google Shape;390;p64"/>
          <p:cNvSpPr txBox="1"/>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6000" u="none" cap="none" strike="noStrike">
                <a:solidFill>
                  <a:schemeClr val="lt1"/>
                </a:solidFill>
                <a:latin typeface="Poppins"/>
                <a:ea typeface="Poppins"/>
                <a:cs typeface="Poppins"/>
                <a:sym typeface="Poppins"/>
              </a:rPr>
              <a:t>Working with Webhooks</a:t>
            </a:r>
            <a:endParaRPr/>
          </a:p>
        </p:txBody>
      </p:sp>
      <p:pic>
        <p:nvPicPr>
          <p:cNvPr id="391" name="Google Shape;391;p64"/>
          <p:cNvPicPr preferRelativeResize="0"/>
          <p:nvPr/>
        </p:nvPicPr>
        <p:blipFill rotWithShape="1">
          <a:blip r:embed="rId4">
            <a:alphaModFix/>
          </a:blip>
          <a:srcRect b="0" l="0" r="0" t="0"/>
          <a:stretch/>
        </p:blipFill>
        <p:spPr>
          <a:xfrm>
            <a:off x="438369" y="471690"/>
            <a:ext cx="1266606" cy="388511"/>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5" name="Shape 395"/>
        <p:cNvGrpSpPr/>
        <p:nvPr/>
      </p:nvGrpSpPr>
      <p:grpSpPr>
        <a:xfrm>
          <a:off x="0" y="0"/>
          <a:ext cx="0" cy="0"/>
          <a:chOff x="0" y="0"/>
          <a:chExt cx="0" cy="0"/>
        </a:xfrm>
      </p:grpSpPr>
      <p:sp>
        <p:nvSpPr>
          <p:cNvPr id="396" name="Google Shape;396;p65"/>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What is a Webhook?</a:t>
            </a:r>
            <a:endParaRPr/>
          </a:p>
        </p:txBody>
      </p:sp>
      <p:sp>
        <p:nvSpPr>
          <p:cNvPr id="397" name="Google Shape;397;p65"/>
          <p:cNvSpPr txBox="1"/>
          <p:nvPr/>
        </p:nvSpPr>
        <p:spPr>
          <a:xfrm>
            <a:off x="838200" y="1825625"/>
            <a:ext cx="10515600" cy="4351338"/>
          </a:xfrm>
          <a:prstGeom prst="rect">
            <a:avLst/>
          </a:prstGeom>
          <a:noFill/>
          <a:ln>
            <a:noFill/>
          </a:ln>
        </p:spPr>
        <p:txBody>
          <a:bodyPr anchorCtr="0" anchor="ctr" bIns="45700" lIns="91425" spcFirstLastPara="1" rIns="91425" wrap="square" tIns="45700">
            <a:no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A Webhook is an automated method for one system to provide real-time data to another upon the occurrence of specific events. It's essentially a way for applications to communicate between each other automatically.</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Key Points:</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Acts as an </a:t>
            </a:r>
            <a:r>
              <a:rPr b="1" i="0" lang="pt-BR" sz="1600" u="none" cap="none" strike="noStrike">
                <a:solidFill>
                  <a:schemeClr val="dk1"/>
                </a:solidFill>
                <a:latin typeface="Poppins"/>
                <a:ea typeface="Poppins"/>
                <a:cs typeface="Poppins"/>
                <a:sym typeface="Poppins"/>
              </a:rPr>
              <a:t>HTTP callback</a:t>
            </a:r>
            <a:r>
              <a:rPr b="0" i="0" lang="pt-BR" sz="1600" u="none" cap="none" strike="noStrike">
                <a:solidFill>
                  <a:schemeClr val="dk1"/>
                </a:solidFill>
                <a:latin typeface="Poppins"/>
                <a:ea typeface="Poppins"/>
                <a:cs typeface="Poppins"/>
                <a:sym typeface="Poppins"/>
              </a:rPr>
              <a:t>: When certain events occur, the source site makes an HTTP POST to a specified URL.</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Efficiency:</a:t>
            </a:r>
            <a:r>
              <a:rPr b="0" i="0" lang="pt-BR" sz="1600" u="none" cap="none" strike="noStrike">
                <a:solidFill>
                  <a:schemeClr val="dk1"/>
                </a:solidFill>
                <a:latin typeface="Poppins"/>
                <a:ea typeface="Poppins"/>
                <a:cs typeface="Poppins"/>
                <a:sym typeface="Poppins"/>
              </a:rPr>
              <a:t> Eliminates the need for repetitive polling; data is sent as events occur.</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Also known as </a:t>
            </a:r>
            <a:r>
              <a:rPr b="1" i="0" lang="pt-BR" sz="1600" u="none" cap="none" strike="noStrike">
                <a:solidFill>
                  <a:schemeClr val="dk1"/>
                </a:solidFill>
                <a:latin typeface="Poppins"/>
                <a:ea typeface="Poppins"/>
                <a:cs typeface="Poppins"/>
                <a:sym typeface="Poppins"/>
              </a:rPr>
              <a:t>reverse APIs</a:t>
            </a:r>
            <a:r>
              <a:rPr b="0" i="0" lang="pt-BR" sz="1600" u="none" cap="none" strike="noStrike">
                <a:solidFill>
                  <a:schemeClr val="dk1"/>
                </a:solidFill>
                <a:latin typeface="Poppins"/>
                <a:ea typeface="Poppins"/>
                <a:cs typeface="Poppins"/>
                <a:sym typeface="Poppins"/>
              </a:rPr>
              <a:t>.</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Multiple applications can subscribe to a single webhook, </a:t>
            </a:r>
            <a:r>
              <a:rPr b="1" i="0" lang="pt-BR" sz="1600" u="none" cap="none" strike="noStrike">
                <a:solidFill>
                  <a:schemeClr val="dk1"/>
                </a:solidFill>
                <a:latin typeface="Poppins"/>
                <a:ea typeface="Poppins"/>
                <a:cs typeface="Poppins"/>
                <a:sym typeface="Poppins"/>
              </a:rPr>
              <a:t>allowing</a:t>
            </a:r>
            <a:r>
              <a:rPr b="0" i="0" lang="pt-BR" sz="1600" u="none" cap="none" strike="noStrike">
                <a:solidFill>
                  <a:schemeClr val="dk1"/>
                </a:solidFill>
                <a:latin typeface="Poppins"/>
                <a:ea typeface="Poppins"/>
                <a:cs typeface="Poppins"/>
                <a:sym typeface="Poppins"/>
              </a:rPr>
              <a:t> </a:t>
            </a:r>
            <a:r>
              <a:rPr b="1" i="0" lang="pt-BR" sz="1600" u="none" cap="none" strike="noStrike">
                <a:solidFill>
                  <a:schemeClr val="dk1"/>
                </a:solidFill>
                <a:latin typeface="Poppins"/>
                <a:ea typeface="Poppins"/>
                <a:cs typeface="Poppins"/>
                <a:sym typeface="Poppins"/>
              </a:rPr>
              <a:t>data dissemination</a:t>
            </a:r>
            <a:r>
              <a:rPr b="0" i="0" lang="pt-BR" sz="1600" u="none" cap="none" strike="noStrike">
                <a:solidFill>
                  <a:schemeClr val="dk1"/>
                </a:solidFill>
                <a:latin typeface="Poppins"/>
                <a:ea typeface="Poppins"/>
                <a:cs typeface="Poppins"/>
                <a:sym typeface="Poppins"/>
              </a:rPr>
              <a:t>.</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Real-World Examples:</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The Cisco DNA Center platform uses webhooks to inform third-party applications about network events in real-time.</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With Cisco Webex Teams, you can set up a webhook to get notifications for new messages in a designated room</a:t>
            </a:r>
            <a:r>
              <a:rPr b="0" i="0" lang="pt-BR" sz="1800" u="none" cap="none" strike="noStrike">
                <a:solidFill>
                  <a:schemeClr val="dk1"/>
                </a:solidFill>
                <a:latin typeface="Poppins"/>
                <a:ea typeface="Poppins"/>
                <a:cs typeface="Poppins"/>
                <a:sym typeface="Poppins"/>
              </a:rPr>
              <a: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1" name="Shape 401"/>
        <p:cNvGrpSpPr/>
        <p:nvPr/>
      </p:nvGrpSpPr>
      <p:grpSpPr>
        <a:xfrm>
          <a:off x="0" y="0"/>
          <a:ext cx="0" cy="0"/>
          <a:chOff x="0" y="0"/>
          <a:chExt cx="0" cy="0"/>
        </a:xfrm>
      </p:grpSpPr>
      <p:sp>
        <p:nvSpPr>
          <p:cNvPr id="402" name="Google Shape;402;p66"/>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Consuming a Webhook</a:t>
            </a:r>
            <a:endParaRPr/>
          </a:p>
        </p:txBody>
      </p:sp>
      <p:sp>
        <p:nvSpPr>
          <p:cNvPr id="403" name="Google Shape;403;p66"/>
          <p:cNvSpPr txBox="1"/>
          <p:nvPr/>
        </p:nvSpPr>
        <p:spPr>
          <a:xfrm>
            <a:off x="838200" y="1825625"/>
            <a:ext cx="10515600" cy="4351338"/>
          </a:xfrm>
          <a:prstGeom prst="rect">
            <a:avLst/>
          </a:prstGeom>
          <a:noFill/>
          <a:ln>
            <a:noFill/>
          </a:ln>
        </p:spPr>
        <p:txBody>
          <a:bodyPr anchorCtr="0" anchor="ctr" bIns="45700" lIns="91425" spcFirstLastPara="1" rIns="91425" wrap="square" tIns="45700">
            <a:norm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To effectively receive notifications from a webhook provider, an application needs to fulfill specific prerequisites:</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It should be continuously operational to accept incoming HTTP POST requests.</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A URI specific to the application must be registered with the webhook provider.</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It's imperative for the application to process and manage the notifications it receives from the webhook server.</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To validate the reception of notifications from a webhook, consider using free online tools available.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 name="Shape 109"/>
        <p:cNvGrpSpPr/>
        <p:nvPr/>
      </p:nvGrpSpPr>
      <p:grpSpPr>
        <a:xfrm>
          <a:off x="0" y="0"/>
          <a:ext cx="0" cy="0"/>
          <a:chOff x="0" y="0"/>
          <a:chExt cx="0" cy="0"/>
        </a:xfrm>
      </p:grpSpPr>
      <p:sp>
        <p:nvSpPr>
          <p:cNvPr id="110" name="Google Shape;110;p21"/>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What is an API?</a:t>
            </a:r>
            <a:endParaRPr/>
          </a:p>
        </p:txBody>
      </p:sp>
      <p:sp>
        <p:nvSpPr>
          <p:cNvPr id="111" name="Google Shape;111;p21"/>
          <p:cNvSpPr txBox="1"/>
          <p:nvPr/>
        </p:nvSpPr>
        <p:spPr>
          <a:xfrm>
            <a:off x="838200" y="1825625"/>
            <a:ext cx="5016335" cy="4351338"/>
          </a:xfrm>
          <a:prstGeom prst="rect">
            <a:avLst/>
          </a:prstGeom>
          <a:noFill/>
          <a:ln>
            <a:noFill/>
          </a:ln>
        </p:spPr>
        <p:txBody>
          <a:bodyPr anchorCtr="0" anchor="ctr" bIns="45700" lIns="91425" spcFirstLastPara="1" rIns="91425" wrap="square" tIns="45700">
            <a:no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An API, or Application Programming Interface, acts as a communication bridge allowing different software to interact seamlessly.</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It operates using common web-based protocols and might also have its unique, proprietary standards.</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An API defines the type of data, services, and features an application shares with third parties.</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By utilizing APIs, applications can maintain control and ensure secure exposure of their functionalities.</a:t>
            </a:r>
            <a:endParaRPr/>
          </a:p>
        </p:txBody>
      </p:sp>
      <p:pic>
        <p:nvPicPr>
          <p:cNvPr descr="A close up of a map&#10;&#10;Description automatically generated" id="112" name="Google Shape;112;p21"/>
          <p:cNvPicPr preferRelativeResize="0"/>
          <p:nvPr/>
        </p:nvPicPr>
        <p:blipFill rotWithShape="1">
          <a:blip r:embed="rId4">
            <a:alphaModFix/>
          </a:blip>
          <a:srcRect b="0" l="0" r="0" t="0"/>
          <a:stretch/>
        </p:blipFill>
        <p:spPr>
          <a:xfrm>
            <a:off x="6096000" y="3129628"/>
            <a:ext cx="5611622" cy="2301528"/>
          </a:xfrm>
          <a:prstGeom prst="rect">
            <a:avLst/>
          </a:prstGeom>
          <a:noFill/>
          <a:ln>
            <a:noFill/>
          </a:ln>
        </p:spPr>
      </p:pic>
      <p:sp>
        <p:nvSpPr>
          <p:cNvPr id="113" name="Google Shape;113;p21"/>
          <p:cNvSpPr txBox="1"/>
          <p:nvPr/>
        </p:nvSpPr>
        <p:spPr>
          <a:xfrm>
            <a:off x="6096000" y="2039382"/>
            <a:ext cx="5611622" cy="1071954"/>
          </a:xfrm>
          <a:prstGeom prst="rect">
            <a:avLst/>
          </a:prstGeom>
          <a:noFill/>
          <a:ln>
            <a:noFill/>
          </a:ln>
        </p:spPr>
        <p:txBody>
          <a:bodyPr anchorCtr="0" anchor="ctr" bIns="45700" lIns="91425" spcFirstLastPara="1" rIns="91425" wrap="square" tIns="45700">
            <a:noAutofit/>
          </a:bodyPr>
          <a:lstStyle/>
          <a:p>
            <a:pPr indent="0" lvl="0" marL="50800" marR="0" rtl="0" algn="ctr">
              <a:lnSpc>
                <a:spcPct val="90000"/>
              </a:lnSpc>
              <a:spcBef>
                <a:spcPts val="1000"/>
              </a:spcBef>
              <a:spcAft>
                <a:spcPts val="0"/>
              </a:spcAft>
              <a:buClr>
                <a:schemeClr val="dk1"/>
              </a:buClr>
              <a:buSzPts val="2400"/>
              <a:buFont typeface="Arial"/>
              <a:buNone/>
            </a:pPr>
            <a:r>
              <a:rPr b="0" i="0" lang="pt-BR" sz="1800" u="none" cap="none" strike="noStrike">
                <a:solidFill>
                  <a:schemeClr val="dk1"/>
                </a:solidFill>
                <a:latin typeface="Poppins"/>
                <a:ea typeface="Poppins"/>
                <a:cs typeface="Poppins"/>
                <a:sym typeface="Poppins"/>
              </a:rPr>
              <a:t>Different types of API integrations: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7" name="Shape 407"/>
        <p:cNvGrpSpPr/>
        <p:nvPr/>
      </p:nvGrpSpPr>
      <p:grpSpPr>
        <a:xfrm>
          <a:off x="0" y="0"/>
          <a:ext cx="0" cy="0"/>
          <a:chOff x="0" y="0"/>
          <a:chExt cx="0" cy="0"/>
        </a:xfrm>
      </p:grpSpPr>
      <p:sp>
        <p:nvSpPr>
          <p:cNvPr id="408" name="Google Shape;408;p67"/>
          <p:cNvSpPr txBox="1"/>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6000" u="none" cap="none" strike="noStrike">
                <a:solidFill>
                  <a:schemeClr val="lt1"/>
                </a:solidFill>
                <a:latin typeface="Poppins"/>
                <a:ea typeface="Poppins"/>
                <a:cs typeface="Poppins"/>
                <a:sym typeface="Poppins"/>
              </a:rPr>
              <a:t>Troubleshooting API Calls</a:t>
            </a:r>
            <a:endParaRPr b="0" i="0" sz="6000" u="none" cap="none" strike="noStrike">
              <a:solidFill>
                <a:schemeClr val="lt1"/>
              </a:solidFill>
              <a:latin typeface="Poppins"/>
              <a:ea typeface="Poppins"/>
              <a:cs typeface="Poppins"/>
              <a:sym typeface="Poppins"/>
            </a:endParaRPr>
          </a:p>
        </p:txBody>
      </p:sp>
      <p:pic>
        <p:nvPicPr>
          <p:cNvPr id="409" name="Google Shape;409;p67"/>
          <p:cNvPicPr preferRelativeResize="0"/>
          <p:nvPr/>
        </p:nvPicPr>
        <p:blipFill rotWithShape="1">
          <a:blip r:embed="rId4">
            <a:alphaModFix/>
          </a:blip>
          <a:srcRect b="0" l="0" r="0" t="0"/>
          <a:stretch/>
        </p:blipFill>
        <p:spPr>
          <a:xfrm>
            <a:off x="438369" y="471690"/>
            <a:ext cx="1266606" cy="38851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3" name="Shape 413"/>
        <p:cNvGrpSpPr/>
        <p:nvPr/>
      </p:nvGrpSpPr>
      <p:grpSpPr>
        <a:xfrm>
          <a:off x="0" y="0"/>
          <a:ext cx="0" cy="0"/>
          <a:chOff x="0" y="0"/>
          <a:chExt cx="0" cy="0"/>
        </a:xfrm>
      </p:grpSpPr>
      <p:sp>
        <p:nvSpPr>
          <p:cNvPr id="414" name="Google Shape;414;p68"/>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Addressing REST API Request Issues</a:t>
            </a:r>
            <a:endParaRPr/>
          </a:p>
        </p:txBody>
      </p:sp>
      <p:sp>
        <p:nvSpPr>
          <p:cNvPr id="415" name="Google Shape;415;p68"/>
          <p:cNvSpPr txBox="1"/>
          <p:nvPr/>
        </p:nvSpPr>
        <p:spPr>
          <a:xfrm>
            <a:off x="838200" y="1825625"/>
            <a:ext cx="10515600" cy="4351338"/>
          </a:xfrm>
          <a:prstGeom prst="rect">
            <a:avLst/>
          </a:prstGeom>
          <a:noFill/>
          <a:ln>
            <a:noFill/>
          </a:ln>
        </p:spPr>
        <p:txBody>
          <a:bodyPr anchorCtr="0" anchor="ctr" bIns="45700" lIns="91425" spcFirstLastPara="1" rIns="91425" wrap="square" tIns="45700">
            <a:norm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At times, your API request might not yield the expected response. Gaining proficiency in pinpointing and rectifying prevalent REST API challenges becomes crucial in such scenarios.</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8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There will be times when API servers are </a:t>
            </a:r>
            <a:r>
              <a:rPr b="1" i="0" lang="pt-BR" sz="1800" u="none" cap="none" strike="noStrike">
                <a:solidFill>
                  <a:schemeClr val="dk1"/>
                </a:solidFill>
                <a:latin typeface="Poppins"/>
                <a:ea typeface="Poppins"/>
                <a:cs typeface="Poppins"/>
                <a:sym typeface="Poppins"/>
              </a:rPr>
              <a:t>unreachable</a:t>
            </a:r>
            <a:r>
              <a:rPr b="0" i="0" lang="pt-BR" sz="1800" u="none" cap="none" strike="noStrike">
                <a:solidFill>
                  <a:schemeClr val="dk1"/>
                </a:solidFill>
                <a:latin typeface="Poppins"/>
                <a:ea typeface="Poppins"/>
                <a:cs typeface="Poppins"/>
                <a:sym typeface="Poppins"/>
              </a:rPr>
              <a:t> or </a:t>
            </a:r>
            <a:r>
              <a:rPr b="1" i="0" lang="pt-BR" sz="1800" u="none" cap="none" strike="noStrike">
                <a:solidFill>
                  <a:schemeClr val="dk1"/>
                </a:solidFill>
                <a:latin typeface="Poppins"/>
                <a:ea typeface="Poppins"/>
                <a:cs typeface="Poppins"/>
                <a:sym typeface="Poppins"/>
              </a:rPr>
              <a:t>fail to respond</a:t>
            </a:r>
            <a:r>
              <a:rPr b="0" i="0" lang="pt-BR" sz="1800" u="none" cap="none" strike="noStrike">
                <a:solidFill>
                  <a:schemeClr val="dk1"/>
                </a:solidFill>
                <a:latin typeface="Poppins"/>
                <a:ea typeface="Poppins"/>
                <a:cs typeface="Poppins"/>
                <a:sym typeface="Poppins"/>
              </a:rPr>
              <a:t>. Error messages resulting from these requests can help on the problem's origin.</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8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For effective troubleshooting:</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800" u="none" cap="none" strike="noStrike">
              <a:solidFill>
                <a:schemeClr val="dk1"/>
              </a:solidFill>
              <a:latin typeface="Poppins"/>
              <a:ea typeface="Poppins"/>
              <a:cs typeface="Poppins"/>
              <a:sym typeface="Poppins"/>
            </a:endParaRPr>
          </a:p>
          <a:p>
            <a:pPr indent="-381000" lvl="1" marL="914400" marR="0" rtl="0" algn="just">
              <a:lnSpc>
                <a:spcPct val="90000"/>
              </a:lnSpc>
              <a:spcBef>
                <a:spcPts val="500"/>
              </a:spcBef>
              <a:spcAft>
                <a:spcPts val="0"/>
              </a:spcAft>
              <a:buClr>
                <a:schemeClr val="dk1"/>
              </a:buClr>
              <a:buSzPts val="2000"/>
              <a:buFont typeface="Arial"/>
              <a:buChar char="•"/>
            </a:pPr>
            <a:r>
              <a:rPr b="1" i="0" lang="pt-BR" sz="1800" u="none" cap="none" strike="noStrike">
                <a:solidFill>
                  <a:schemeClr val="dk1"/>
                </a:solidFill>
                <a:latin typeface="Poppins"/>
                <a:ea typeface="Poppins"/>
                <a:cs typeface="Poppins"/>
                <a:sym typeface="Poppins"/>
              </a:rPr>
              <a:t>Ensure you have the API reference guide accessible.</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800" u="none" cap="none" strike="noStrike">
                <a:solidFill>
                  <a:schemeClr val="dk1"/>
                </a:solidFill>
                <a:latin typeface="Poppins"/>
                <a:ea typeface="Poppins"/>
                <a:cs typeface="Poppins"/>
                <a:sym typeface="Poppins"/>
              </a:rPr>
              <a:t>Keep your API authentication details at the ready.</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9" name="Shape 419"/>
        <p:cNvGrpSpPr/>
        <p:nvPr/>
      </p:nvGrpSpPr>
      <p:grpSpPr>
        <a:xfrm>
          <a:off x="0" y="0"/>
          <a:ext cx="0" cy="0"/>
          <a:chOff x="0" y="0"/>
          <a:chExt cx="0" cy="0"/>
        </a:xfrm>
      </p:grpSpPr>
      <p:sp>
        <p:nvSpPr>
          <p:cNvPr id="420" name="Google Shape;420;p69"/>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No Response and HTTP Status Code</a:t>
            </a:r>
            <a:endParaRPr/>
          </a:p>
        </p:txBody>
      </p:sp>
      <p:sp>
        <p:nvSpPr>
          <p:cNvPr id="421" name="Google Shape;421;p69"/>
          <p:cNvSpPr txBox="1"/>
          <p:nvPr/>
        </p:nvSpPr>
        <p:spPr>
          <a:xfrm>
            <a:off x="838200" y="1825625"/>
            <a:ext cx="10515600" cy="1799258"/>
          </a:xfrm>
          <a:prstGeom prst="rect">
            <a:avLst/>
          </a:prstGeom>
          <a:noFill/>
          <a:ln>
            <a:noFill/>
          </a:ln>
        </p:spPr>
        <p:txBody>
          <a:bodyPr anchorCtr="0" anchor="ctr" bIns="45700" lIns="91425" spcFirstLastPara="1" rIns="91425" wrap="square" tIns="45700">
            <a:normAutofit/>
          </a:bodyPr>
          <a:lstStyle/>
          <a:p>
            <a:pPr indent="-406400" lvl="0" marL="457200" marR="0" rtl="0" algn="just">
              <a:lnSpc>
                <a:spcPct val="90000"/>
              </a:lnSpc>
              <a:spcBef>
                <a:spcPts val="1000"/>
              </a:spcBef>
              <a:spcAft>
                <a:spcPts val="0"/>
              </a:spcAft>
              <a:buClr>
                <a:schemeClr val="dk1"/>
              </a:buClr>
              <a:buSzPts val="2400"/>
              <a:buFont typeface="Arial"/>
              <a:buChar char="•"/>
            </a:pPr>
            <a:r>
              <a:rPr b="1" i="0" lang="pt-BR" sz="1800" u="none" cap="none" strike="noStrike">
                <a:solidFill>
                  <a:schemeClr val="dk1"/>
                </a:solidFill>
                <a:latin typeface="Poppins"/>
                <a:ea typeface="Poppins"/>
                <a:cs typeface="Poppins"/>
                <a:sym typeface="Poppins"/>
              </a:rPr>
              <a:t>Client-Side</a:t>
            </a:r>
            <a:r>
              <a:rPr b="0" i="0" lang="pt-BR" sz="1800" u="none" cap="none" strike="noStrike">
                <a:solidFill>
                  <a:schemeClr val="dk1"/>
                </a:solidFill>
                <a:latin typeface="Poppins"/>
                <a:ea typeface="Poppins"/>
                <a:cs typeface="Poppins"/>
                <a:sym typeface="Poppins"/>
              </a:rPr>
              <a:t> Error Troubleshooting Tips:</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User Error: </a:t>
            </a:r>
            <a:r>
              <a:rPr b="0" i="0" lang="pt-BR" sz="1600" u="none" cap="none" strike="noStrike">
                <a:solidFill>
                  <a:schemeClr val="dk1"/>
                </a:solidFill>
                <a:latin typeface="Poppins"/>
                <a:ea typeface="Poppins"/>
                <a:cs typeface="Poppins"/>
                <a:sym typeface="Poppins"/>
              </a:rPr>
              <a:t>Mistakes like incorrectly typing the URI or using wrong authentication methods, especially when accessing the API for the first time.</a:t>
            </a:r>
            <a:endParaRPr/>
          </a:p>
          <a:p>
            <a:pPr indent="-254000" lvl="1" marL="914400" marR="0" rtl="0" algn="just">
              <a:lnSpc>
                <a:spcPct val="90000"/>
              </a:lnSpc>
              <a:spcBef>
                <a:spcPts val="500"/>
              </a:spcBef>
              <a:spcAft>
                <a:spcPts val="0"/>
              </a:spcAft>
              <a:buClr>
                <a:schemeClr val="dk1"/>
              </a:buClr>
              <a:buSzPts val="2000"/>
              <a:buFont typeface="Arial"/>
              <a:buNone/>
            </a:pPr>
            <a:r>
              <a:t/>
            </a:r>
            <a:endParaRPr b="0" i="0" sz="1600" u="none" cap="none" strike="noStrike">
              <a:solidFill>
                <a:schemeClr val="dk1"/>
              </a:solidFill>
              <a:latin typeface="Poppins"/>
              <a:ea typeface="Poppins"/>
              <a:cs typeface="Poppins"/>
              <a:sym typeface="Poppins"/>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Invalid URI: </a:t>
            </a:r>
            <a:r>
              <a:rPr b="0" i="0" lang="pt-BR" sz="1600" u="none" cap="none" strike="noStrike">
                <a:solidFill>
                  <a:schemeClr val="dk1"/>
                </a:solidFill>
                <a:latin typeface="Poppins"/>
                <a:ea typeface="Poppins"/>
                <a:cs typeface="Poppins"/>
                <a:sym typeface="Poppins"/>
              </a:rPr>
              <a:t>Situations arising from a mistyped or incorrect URI. For example:</a:t>
            </a:r>
            <a:endParaRPr/>
          </a:p>
        </p:txBody>
      </p:sp>
      <p:sp>
        <p:nvSpPr>
          <p:cNvPr id="422" name="Google Shape;422;p69"/>
          <p:cNvSpPr txBox="1"/>
          <p:nvPr/>
        </p:nvSpPr>
        <p:spPr>
          <a:xfrm>
            <a:off x="1460664" y="3699068"/>
            <a:ext cx="9893135" cy="738664"/>
          </a:xfrm>
          <a:prstGeom prst="rect">
            <a:avLst/>
          </a:prstGeom>
          <a:solidFill>
            <a:srgbClr val="17161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C586C0"/>
                </a:solidFill>
                <a:latin typeface="Consolas"/>
                <a:ea typeface="Consolas"/>
                <a:cs typeface="Consolas"/>
                <a:sym typeface="Consolas"/>
              </a:rPr>
              <a:t>import</a:t>
            </a:r>
            <a:r>
              <a:rPr b="0" i="0" lang="pt-BR" sz="1400" u="none" cap="none" strike="noStrike">
                <a:solidFill>
                  <a:srgbClr val="CCCCCC"/>
                </a:solidFill>
                <a:latin typeface="Consolas"/>
                <a:ea typeface="Consolas"/>
                <a:cs typeface="Consolas"/>
                <a:sym typeface="Consolas"/>
              </a:rPr>
              <a:t> </a:t>
            </a:r>
            <a:r>
              <a:rPr b="0" i="0" lang="pt-BR" sz="1400" u="none" cap="none" strike="noStrike">
                <a:solidFill>
                  <a:srgbClr val="4EC9B0"/>
                </a:solidFill>
                <a:latin typeface="Consolas"/>
                <a:ea typeface="Consolas"/>
                <a:cs typeface="Consolas"/>
                <a:sym typeface="Consolas"/>
              </a:rPr>
              <a:t>requests</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pt-BR" sz="1400" u="none" cap="none" strike="noStrike">
                <a:solidFill>
                  <a:srgbClr val="9CDCFE"/>
                </a:solidFill>
                <a:latin typeface="Consolas"/>
                <a:ea typeface="Consolas"/>
                <a:cs typeface="Consolas"/>
                <a:sym typeface="Consolas"/>
              </a:rPr>
              <a:t>uri</a:t>
            </a:r>
            <a:r>
              <a:rPr b="0" i="0" lang="pt-BR" sz="1400" u="none" cap="none" strike="noStrike">
                <a:solidFill>
                  <a:srgbClr val="CCCCCC"/>
                </a:solidFill>
                <a:latin typeface="Consolas"/>
                <a:ea typeface="Consolas"/>
                <a:cs typeface="Consolas"/>
                <a:sym typeface="Consolas"/>
              </a:rPr>
              <a:t> </a:t>
            </a:r>
            <a:r>
              <a:rPr b="0" i="0" lang="pt-BR" sz="1400" u="none" cap="none" strike="noStrike">
                <a:solidFill>
                  <a:srgbClr val="D4D4D4"/>
                </a:solidFill>
                <a:latin typeface="Consolas"/>
                <a:ea typeface="Consolas"/>
                <a:cs typeface="Consolas"/>
                <a:sym typeface="Consolas"/>
              </a:rPr>
              <a:t>=</a:t>
            </a:r>
            <a:r>
              <a:rPr b="0" i="0" lang="pt-BR" sz="1400" u="none" cap="none" strike="noStrike">
                <a:solidFill>
                  <a:srgbClr val="CCCCCC"/>
                </a:solidFill>
                <a:latin typeface="Consolas"/>
                <a:ea typeface="Consolas"/>
                <a:cs typeface="Consolas"/>
                <a:sym typeface="Consolas"/>
              </a:rPr>
              <a:t> </a:t>
            </a:r>
            <a:r>
              <a:rPr b="0" i="0" lang="pt-BR" sz="1400" u="none" cap="none" strike="noStrike">
                <a:solidFill>
                  <a:srgbClr val="CE9178"/>
                </a:solidFill>
                <a:latin typeface="Consolas"/>
                <a:ea typeface="Consolas"/>
                <a:cs typeface="Consolas"/>
                <a:sym typeface="Consolas"/>
              </a:rPr>
              <a:t>"sandboxdnac.cisco.com/dna/intent/api/v1/network-device“ </a:t>
            </a:r>
            <a:r>
              <a:rPr b="0" i="0" lang="pt-BR" sz="1400" u="none" cap="none" strike="noStrike">
                <a:solidFill>
                  <a:srgbClr val="FF0000"/>
                </a:solidFill>
                <a:latin typeface="Consolas"/>
                <a:ea typeface="Consolas"/>
                <a:cs typeface="Consolas"/>
                <a:sym typeface="Consolas"/>
              </a:rPr>
              <a:t>&lt; HTTPS Forgotten</a:t>
            </a:r>
            <a:endParaRPr/>
          </a:p>
          <a:p>
            <a:pPr indent="0" lvl="0" marL="0" marR="0" rtl="0" algn="l">
              <a:lnSpc>
                <a:spcPct val="100000"/>
              </a:lnSpc>
              <a:spcBef>
                <a:spcPts val="0"/>
              </a:spcBef>
              <a:spcAft>
                <a:spcPts val="0"/>
              </a:spcAft>
              <a:buNone/>
            </a:pPr>
            <a:r>
              <a:rPr b="0" i="0" lang="pt-BR" sz="1400" u="none" cap="none" strike="noStrike">
                <a:solidFill>
                  <a:srgbClr val="9CDCFE"/>
                </a:solidFill>
                <a:latin typeface="Consolas"/>
                <a:ea typeface="Consolas"/>
                <a:cs typeface="Consolas"/>
                <a:sym typeface="Consolas"/>
              </a:rPr>
              <a:t>resp</a:t>
            </a:r>
            <a:r>
              <a:rPr b="0" i="0" lang="pt-BR" sz="1400" u="none" cap="none" strike="noStrike">
                <a:solidFill>
                  <a:srgbClr val="CCCCCC"/>
                </a:solidFill>
                <a:latin typeface="Consolas"/>
                <a:ea typeface="Consolas"/>
                <a:cs typeface="Consolas"/>
                <a:sym typeface="Consolas"/>
              </a:rPr>
              <a:t> </a:t>
            </a:r>
            <a:r>
              <a:rPr b="0" i="0" lang="pt-BR" sz="1400" u="none" cap="none" strike="noStrike">
                <a:solidFill>
                  <a:srgbClr val="D4D4D4"/>
                </a:solidFill>
                <a:latin typeface="Consolas"/>
                <a:ea typeface="Consolas"/>
                <a:cs typeface="Consolas"/>
                <a:sym typeface="Consolas"/>
              </a:rPr>
              <a:t>=</a:t>
            </a:r>
            <a:r>
              <a:rPr b="0" i="0" lang="pt-BR" sz="1400" u="none" cap="none" strike="noStrike">
                <a:solidFill>
                  <a:srgbClr val="CCCCCC"/>
                </a:solidFill>
                <a:latin typeface="Consolas"/>
                <a:ea typeface="Consolas"/>
                <a:cs typeface="Consolas"/>
                <a:sym typeface="Consolas"/>
              </a:rPr>
              <a:t> </a:t>
            </a:r>
            <a:r>
              <a:rPr b="0" i="0" lang="pt-BR" sz="1400" u="none" cap="none" strike="noStrike">
                <a:solidFill>
                  <a:srgbClr val="4EC9B0"/>
                </a:solidFill>
                <a:latin typeface="Consolas"/>
                <a:ea typeface="Consolas"/>
                <a:cs typeface="Consolas"/>
                <a:sym typeface="Consolas"/>
              </a:rPr>
              <a:t>requests</a:t>
            </a:r>
            <a:r>
              <a:rPr b="0" i="0" lang="pt-BR" sz="1400" u="none" cap="none" strike="noStrike">
                <a:solidFill>
                  <a:srgbClr val="CCCCCC"/>
                </a:solidFill>
                <a:latin typeface="Consolas"/>
                <a:ea typeface="Consolas"/>
                <a:cs typeface="Consolas"/>
                <a:sym typeface="Consolas"/>
              </a:rPr>
              <a:t>.</a:t>
            </a:r>
            <a:r>
              <a:rPr b="0" i="0" lang="pt-BR" sz="1400" u="none" cap="none" strike="noStrike">
                <a:solidFill>
                  <a:srgbClr val="DCDCAA"/>
                </a:solidFill>
                <a:latin typeface="Consolas"/>
                <a:ea typeface="Consolas"/>
                <a:cs typeface="Consolas"/>
                <a:sym typeface="Consolas"/>
              </a:rPr>
              <a:t>get</a:t>
            </a:r>
            <a:r>
              <a:rPr b="0" i="0" lang="pt-BR" sz="1400" u="none" cap="none" strike="noStrike">
                <a:solidFill>
                  <a:srgbClr val="CCCCCC"/>
                </a:solidFill>
                <a:latin typeface="Consolas"/>
                <a:ea typeface="Consolas"/>
                <a:cs typeface="Consolas"/>
                <a:sym typeface="Consolas"/>
              </a:rPr>
              <a:t>(</a:t>
            </a:r>
            <a:r>
              <a:rPr b="0" i="0" lang="pt-BR" sz="1400" u="none" cap="none" strike="noStrike">
                <a:solidFill>
                  <a:srgbClr val="9CDCFE"/>
                </a:solidFill>
                <a:latin typeface="Consolas"/>
                <a:ea typeface="Consolas"/>
                <a:cs typeface="Consolas"/>
                <a:sym typeface="Consolas"/>
              </a:rPr>
              <a:t>uri</a:t>
            </a:r>
            <a:r>
              <a:rPr b="0" i="0" lang="pt-BR" sz="1400" u="none" cap="none" strike="noStrike">
                <a:solidFill>
                  <a:srgbClr val="CCCCCC"/>
                </a:solidFill>
                <a:latin typeface="Consolas"/>
                <a:ea typeface="Consolas"/>
                <a:cs typeface="Consolas"/>
                <a:sym typeface="Consolas"/>
              </a:rPr>
              <a:t>)</a:t>
            </a:r>
            <a:endParaRPr/>
          </a:p>
        </p:txBody>
      </p:sp>
      <p:sp>
        <p:nvSpPr>
          <p:cNvPr id="423" name="Google Shape;423;p69"/>
          <p:cNvSpPr txBox="1"/>
          <p:nvPr/>
        </p:nvSpPr>
        <p:spPr>
          <a:xfrm>
            <a:off x="1460664" y="5462945"/>
            <a:ext cx="9893135" cy="738664"/>
          </a:xfrm>
          <a:prstGeom prst="rect">
            <a:avLst/>
          </a:prstGeom>
          <a:solidFill>
            <a:srgbClr val="17161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C586C0"/>
                </a:solidFill>
                <a:latin typeface="Consolas"/>
                <a:ea typeface="Consolas"/>
                <a:cs typeface="Consolas"/>
                <a:sym typeface="Consolas"/>
              </a:rPr>
              <a:t>import</a:t>
            </a:r>
            <a:r>
              <a:rPr b="0" i="0" lang="pt-BR" sz="1400" u="none" cap="none" strike="noStrike">
                <a:solidFill>
                  <a:srgbClr val="CCCCCC"/>
                </a:solidFill>
                <a:latin typeface="Consolas"/>
                <a:ea typeface="Consolas"/>
                <a:cs typeface="Consolas"/>
                <a:sym typeface="Consolas"/>
              </a:rPr>
              <a:t> </a:t>
            </a:r>
            <a:r>
              <a:rPr b="0" i="0" lang="pt-BR" sz="1400" u="none" cap="none" strike="noStrike">
                <a:solidFill>
                  <a:srgbClr val="4EC9B0"/>
                </a:solidFill>
                <a:latin typeface="Consolas"/>
                <a:ea typeface="Consolas"/>
                <a:cs typeface="Consolas"/>
                <a:sym typeface="Consolas"/>
              </a:rPr>
              <a:t>requests</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pt-BR" sz="1400" u="none" cap="none" strike="noStrike">
                <a:solidFill>
                  <a:srgbClr val="9CDCFE"/>
                </a:solidFill>
                <a:latin typeface="Consolas"/>
                <a:ea typeface="Consolas"/>
                <a:cs typeface="Consolas"/>
                <a:sym typeface="Consolas"/>
              </a:rPr>
              <a:t>url</a:t>
            </a:r>
            <a:r>
              <a:rPr b="0" i="0" lang="pt-BR" sz="1400" u="none" cap="none" strike="noStrike">
                <a:solidFill>
                  <a:srgbClr val="CCCCCC"/>
                </a:solidFill>
                <a:latin typeface="Consolas"/>
                <a:ea typeface="Consolas"/>
                <a:cs typeface="Consolas"/>
                <a:sym typeface="Consolas"/>
              </a:rPr>
              <a:t> </a:t>
            </a:r>
            <a:r>
              <a:rPr b="0" i="0" lang="pt-BR" sz="1400" u="none" cap="none" strike="noStrike">
                <a:solidFill>
                  <a:srgbClr val="D4D4D4"/>
                </a:solidFill>
                <a:latin typeface="Consolas"/>
                <a:ea typeface="Consolas"/>
                <a:cs typeface="Consolas"/>
                <a:sym typeface="Consolas"/>
              </a:rPr>
              <a:t>=</a:t>
            </a:r>
            <a:r>
              <a:rPr b="0" i="0" lang="pt-BR" sz="1400" u="none" cap="none" strike="noStrike">
                <a:solidFill>
                  <a:srgbClr val="CCCCCC"/>
                </a:solidFill>
                <a:latin typeface="Consolas"/>
                <a:ea typeface="Consolas"/>
                <a:cs typeface="Consolas"/>
                <a:sym typeface="Consolas"/>
              </a:rPr>
              <a:t> </a:t>
            </a:r>
            <a:r>
              <a:rPr b="0" i="0" lang="pt-BR" sz="1400" u="none" cap="none" strike="noStrike">
                <a:solidFill>
                  <a:srgbClr val="CE9178"/>
                </a:solidFill>
                <a:latin typeface="Consolas"/>
                <a:ea typeface="Consolas"/>
                <a:cs typeface="Consolas"/>
                <a:sym typeface="Consolas"/>
              </a:rPr>
              <a:t>"https://sandboxdnac</a:t>
            </a:r>
            <a:r>
              <a:rPr b="0" i="0" lang="pt-BR" sz="1400" u="none" cap="none" strike="noStrike">
                <a:solidFill>
                  <a:srgbClr val="FF0000"/>
                </a:solidFill>
                <a:latin typeface="Consolas"/>
                <a:ea typeface="Consolas"/>
                <a:cs typeface="Consolas"/>
                <a:sym typeface="Consolas"/>
              </a:rPr>
              <a:t>123</a:t>
            </a:r>
            <a:r>
              <a:rPr b="0" i="0" lang="pt-BR" sz="1400" u="none" cap="none" strike="noStrike">
                <a:solidFill>
                  <a:srgbClr val="CE9178"/>
                </a:solidFill>
                <a:latin typeface="Consolas"/>
                <a:ea typeface="Consolas"/>
                <a:cs typeface="Consolas"/>
                <a:sym typeface="Consolas"/>
              </a:rPr>
              <a:t>.cisco.com/dna/intent/api/v1/network-device"</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pt-BR" sz="1400" u="none" cap="none" strike="noStrike">
                <a:solidFill>
                  <a:srgbClr val="9CDCFE"/>
                </a:solidFill>
                <a:latin typeface="Consolas"/>
                <a:ea typeface="Consolas"/>
                <a:cs typeface="Consolas"/>
                <a:sym typeface="Consolas"/>
              </a:rPr>
              <a:t>resp</a:t>
            </a:r>
            <a:r>
              <a:rPr b="0" i="0" lang="pt-BR" sz="1400" u="none" cap="none" strike="noStrike">
                <a:solidFill>
                  <a:srgbClr val="CCCCCC"/>
                </a:solidFill>
                <a:latin typeface="Consolas"/>
                <a:ea typeface="Consolas"/>
                <a:cs typeface="Consolas"/>
                <a:sym typeface="Consolas"/>
              </a:rPr>
              <a:t> </a:t>
            </a:r>
            <a:r>
              <a:rPr b="0" i="0" lang="pt-BR" sz="1400" u="none" cap="none" strike="noStrike">
                <a:solidFill>
                  <a:srgbClr val="D4D4D4"/>
                </a:solidFill>
                <a:latin typeface="Consolas"/>
                <a:ea typeface="Consolas"/>
                <a:cs typeface="Consolas"/>
                <a:sym typeface="Consolas"/>
              </a:rPr>
              <a:t>=</a:t>
            </a:r>
            <a:r>
              <a:rPr b="0" i="0" lang="pt-BR" sz="1400" u="none" cap="none" strike="noStrike">
                <a:solidFill>
                  <a:srgbClr val="CCCCCC"/>
                </a:solidFill>
                <a:latin typeface="Consolas"/>
                <a:ea typeface="Consolas"/>
                <a:cs typeface="Consolas"/>
                <a:sym typeface="Consolas"/>
              </a:rPr>
              <a:t> </a:t>
            </a:r>
            <a:r>
              <a:rPr b="0" i="0" lang="pt-BR" sz="1400" u="none" cap="none" strike="noStrike">
                <a:solidFill>
                  <a:srgbClr val="4EC9B0"/>
                </a:solidFill>
                <a:latin typeface="Consolas"/>
                <a:ea typeface="Consolas"/>
                <a:cs typeface="Consolas"/>
                <a:sym typeface="Consolas"/>
              </a:rPr>
              <a:t>requests</a:t>
            </a:r>
            <a:r>
              <a:rPr b="0" i="0" lang="pt-BR" sz="1400" u="none" cap="none" strike="noStrike">
                <a:solidFill>
                  <a:srgbClr val="CCCCCC"/>
                </a:solidFill>
                <a:latin typeface="Consolas"/>
                <a:ea typeface="Consolas"/>
                <a:cs typeface="Consolas"/>
                <a:sym typeface="Consolas"/>
              </a:rPr>
              <a:t>.</a:t>
            </a:r>
            <a:r>
              <a:rPr b="0" i="0" lang="pt-BR" sz="1400" u="none" cap="none" strike="noStrike">
                <a:solidFill>
                  <a:srgbClr val="DCDCAA"/>
                </a:solidFill>
                <a:latin typeface="Consolas"/>
                <a:ea typeface="Consolas"/>
                <a:cs typeface="Consolas"/>
                <a:sym typeface="Consolas"/>
              </a:rPr>
              <a:t>get</a:t>
            </a:r>
            <a:r>
              <a:rPr b="0" i="0" lang="pt-BR" sz="1400" u="none" cap="none" strike="noStrike">
                <a:solidFill>
                  <a:srgbClr val="CCCCCC"/>
                </a:solidFill>
                <a:latin typeface="Consolas"/>
                <a:ea typeface="Consolas"/>
                <a:cs typeface="Consolas"/>
                <a:sym typeface="Consolas"/>
              </a:rPr>
              <a:t>(</a:t>
            </a:r>
            <a:r>
              <a:rPr b="0" i="0" lang="pt-BR" sz="1400" u="none" cap="none" strike="noStrike">
                <a:solidFill>
                  <a:srgbClr val="9CDCFE"/>
                </a:solidFill>
                <a:latin typeface="Consolas"/>
                <a:ea typeface="Consolas"/>
                <a:cs typeface="Consolas"/>
                <a:sym typeface="Consolas"/>
              </a:rPr>
              <a:t>url</a:t>
            </a:r>
            <a:r>
              <a:rPr b="0" i="0" lang="pt-BR" sz="1400" u="none" cap="none" strike="noStrike">
                <a:solidFill>
                  <a:srgbClr val="CCCCCC"/>
                </a:solidFill>
                <a:latin typeface="Consolas"/>
                <a:ea typeface="Consolas"/>
                <a:cs typeface="Consolas"/>
                <a:sym typeface="Consolas"/>
              </a:rPr>
              <a:t>)</a:t>
            </a:r>
            <a:endParaRPr/>
          </a:p>
        </p:txBody>
      </p:sp>
      <p:sp>
        <p:nvSpPr>
          <p:cNvPr id="424" name="Google Shape;424;p69"/>
          <p:cNvSpPr txBox="1"/>
          <p:nvPr/>
        </p:nvSpPr>
        <p:spPr>
          <a:xfrm>
            <a:off x="838200" y="4656111"/>
            <a:ext cx="10515600" cy="768029"/>
          </a:xfrm>
          <a:prstGeom prst="rect">
            <a:avLst/>
          </a:prstGeom>
          <a:noFill/>
          <a:ln>
            <a:noFill/>
          </a:ln>
        </p:spPr>
        <p:txBody>
          <a:bodyPr anchorCtr="0" anchor="ctr" bIns="45700" lIns="91425" spcFirstLastPara="1" rIns="91425" wrap="square" tIns="45700">
            <a:normAutofit/>
          </a:bodyPr>
          <a:lstStyle/>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Wrong Domain Name: </a:t>
            </a:r>
            <a:r>
              <a:rPr b="0" i="0" lang="pt-BR" sz="1600" u="none" cap="none" strike="noStrike">
                <a:solidFill>
                  <a:schemeClr val="dk1"/>
                </a:solidFill>
                <a:latin typeface="Poppins"/>
                <a:ea typeface="Poppins"/>
                <a:cs typeface="Poppins"/>
                <a:sym typeface="Poppins"/>
              </a:rPr>
              <a:t>Errors resulting from using a mistyped or incorrect domain name. For example: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8" name="Shape 428"/>
        <p:cNvGrpSpPr/>
        <p:nvPr/>
      </p:nvGrpSpPr>
      <p:grpSpPr>
        <a:xfrm>
          <a:off x="0" y="0"/>
          <a:ext cx="0" cy="0"/>
          <a:chOff x="0" y="0"/>
          <a:chExt cx="0" cy="0"/>
        </a:xfrm>
      </p:grpSpPr>
      <p:sp>
        <p:nvSpPr>
          <p:cNvPr id="429" name="Google Shape;429;p70"/>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No Response and HTTP Status Code</a:t>
            </a:r>
            <a:endParaRPr/>
          </a:p>
        </p:txBody>
      </p:sp>
      <p:sp>
        <p:nvSpPr>
          <p:cNvPr id="430" name="Google Shape;430;p70"/>
          <p:cNvSpPr txBox="1"/>
          <p:nvPr/>
        </p:nvSpPr>
        <p:spPr>
          <a:xfrm>
            <a:off x="838200" y="1825626"/>
            <a:ext cx="10515600" cy="1843850"/>
          </a:xfrm>
          <a:prstGeom prst="rect">
            <a:avLst/>
          </a:prstGeom>
          <a:noFill/>
          <a:ln>
            <a:noFill/>
          </a:ln>
        </p:spPr>
        <p:txBody>
          <a:bodyPr anchorCtr="0" anchor="ctr" bIns="45700" lIns="91425" spcFirstLastPara="1" rIns="91425" wrap="square" tIns="45700">
            <a:noAutofit/>
          </a:bodyPr>
          <a:lstStyle/>
          <a:p>
            <a:pPr indent="-406400" lvl="0" marL="457200" marR="0" rtl="0" algn="just">
              <a:lnSpc>
                <a:spcPct val="90000"/>
              </a:lnSpc>
              <a:spcBef>
                <a:spcPts val="1000"/>
              </a:spcBef>
              <a:spcAft>
                <a:spcPts val="0"/>
              </a:spcAft>
              <a:buClr>
                <a:schemeClr val="dk1"/>
              </a:buClr>
              <a:buSzPts val="2400"/>
              <a:buFont typeface="Arial"/>
              <a:buChar char="•"/>
            </a:pPr>
            <a:r>
              <a:rPr b="1" i="0" lang="pt-BR" sz="1800" u="none" cap="none" strike="noStrike">
                <a:solidFill>
                  <a:schemeClr val="dk1"/>
                </a:solidFill>
                <a:latin typeface="Poppins"/>
                <a:ea typeface="Poppins"/>
                <a:cs typeface="Poppins"/>
                <a:sym typeface="Poppins"/>
              </a:rPr>
              <a:t>Client-Side</a:t>
            </a:r>
            <a:r>
              <a:rPr b="0" i="0" lang="pt-BR" sz="1800" u="none" cap="none" strike="noStrike">
                <a:solidFill>
                  <a:schemeClr val="dk1"/>
                </a:solidFill>
                <a:latin typeface="Poppins"/>
                <a:ea typeface="Poppins"/>
                <a:cs typeface="Poppins"/>
                <a:sym typeface="Poppins"/>
              </a:rPr>
              <a:t> Error Troubleshooting Tips:</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Connectivity Issues</a:t>
            </a:r>
            <a:endParaRPr/>
          </a:p>
          <a:p>
            <a:pPr indent="-355600" lvl="2" marL="1371600" marR="0" rtl="0" algn="just">
              <a:lnSpc>
                <a:spcPct val="90000"/>
              </a:lnSpc>
              <a:spcBef>
                <a:spcPts val="500"/>
              </a:spcBef>
              <a:spcAft>
                <a:spcPts val="0"/>
              </a:spcAft>
              <a:buClr>
                <a:schemeClr val="dk1"/>
              </a:buClr>
              <a:buSzPts val="1800"/>
              <a:buFont typeface="Arial"/>
              <a:buChar char="•"/>
            </a:pPr>
            <a:r>
              <a:rPr b="0" i="0" lang="pt-BR" sz="1400" u="none" cap="none" strike="noStrike">
                <a:solidFill>
                  <a:schemeClr val="dk1"/>
                </a:solidFill>
                <a:latin typeface="Poppins"/>
                <a:ea typeface="Poppins"/>
                <a:cs typeface="Poppins"/>
                <a:sym typeface="Poppins"/>
              </a:rPr>
              <a:t>Could there be issues with Proxies, Firewalls, or VPNs?</a:t>
            </a:r>
            <a:endParaRPr/>
          </a:p>
          <a:p>
            <a:pPr indent="-355600" lvl="2" marL="1371600" marR="0" rtl="0" algn="just">
              <a:lnSpc>
                <a:spcPct val="90000"/>
              </a:lnSpc>
              <a:spcBef>
                <a:spcPts val="500"/>
              </a:spcBef>
              <a:spcAft>
                <a:spcPts val="0"/>
              </a:spcAft>
              <a:buClr>
                <a:schemeClr val="dk1"/>
              </a:buClr>
              <a:buSzPts val="1800"/>
              <a:buFont typeface="Arial"/>
              <a:buChar char="•"/>
            </a:pPr>
            <a:r>
              <a:rPr b="0" i="0" lang="pt-BR" sz="1400" u="none" cap="none" strike="noStrike">
                <a:solidFill>
                  <a:schemeClr val="dk1"/>
                </a:solidFill>
                <a:latin typeface="Poppins"/>
                <a:ea typeface="Poppins"/>
                <a:cs typeface="Poppins"/>
                <a:sym typeface="Poppins"/>
              </a:rPr>
              <a:t>Are you encountering any SSL errors?</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200" u="none" cap="none" strike="noStrike">
              <a:solidFill>
                <a:schemeClr val="dk1"/>
              </a:solidFill>
              <a:latin typeface="Poppins"/>
              <a:ea typeface="Poppins"/>
              <a:cs typeface="Poppins"/>
              <a:sym typeface="Poppins"/>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Invalid Certificate:</a:t>
            </a:r>
            <a:r>
              <a:rPr b="0" i="0" lang="pt-BR" sz="1600" u="none" cap="none" strike="noStrike">
                <a:solidFill>
                  <a:schemeClr val="dk1"/>
                </a:solidFill>
                <a:latin typeface="Poppins"/>
                <a:ea typeface="Poppins"/>
                <a:cs typeface="Poppins"/>
                <a:sym typeface="Poppins"/>
              </a:rPr>
              <a:t> When using a secure connection (HTTPS) for a REST API URI, the client and server perform an SSL handshake. If this fails, the certificates need to be fixed.</a:t>
            </a:r>
            <a:endParaRPr/>
          </a:p>
        </p:txBody>
      </p:sp>
      <p:sp>
        <p:nvSpPr>
          <p:cNvPr id="431" name="Google Shape;431;p70"/>
          <p:cNvSpPr txBox="1"/>
          <p:nvPr/>
        </p:nvSpPr>
        <p:spPr>
          <a:xfrm>
            <a:off x="838200" y="5013901"/>
            <a:ext cx="10515600" cy="781258"/>
          </a:xfrm>
          <a:prstGeom prst="rect">
            <a:avLst/>
          </a:prstGeom>
          <a:noFill/>
          <a:ln>
            <a:noFill/>
          </a:ln>
        </p:spPr>
        <p:txBody>
          <a:bodyPr anchorCtr="0" anchor="ctr" bIns="45700" lIns="91425" spcFirstLastPara="1" rIns="91425" wrap="square" tIns="45700">
            <a:noAutofit/>
          </a:bodyPr>
          <a:lstStyle/>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In lab environments or during development, you may encounter invalid certificates. To continue development, you can bypass the SSL certificate verification.</a:t>
            </a:r>
            <a:endParaRPr/>
          </a:p>
          <a:p>
            <a:pPr indent="-381000" lvl="1" marL="914400" marR="0" rtl="0" algn="just">
              <a:lnSpc>
                <a:spcPct val="90000"/>
              </a:lnSpc>
              <a:spcBef>
                <a:spcPts val="500"/>
              </a:spcBef>
              <a:spcAft>
                <a:spcPts val="0"/>
              </a:spcAft>
              <a:buClr>
                <a:schemeClr val="dk1"/>
              </a:buClr>
              <a:buSzPts val="2000"/>
              <a:buFont typeface="Arial"/>
              <a:buChar char="•"/>
            </a:pPr>
            <a:r>
              <a:rPr b="0" i="0" lang="pt-BR" sz="1600" u="none" cap="none" strike="noStrike">
                <a:solidFill>
                  <a:schemeClr val="dk1"/>
                </a:solidFill>
                <a:latin typeface="Poppins"/>
                <a:ea typeface="Poppins"/>
                <a:cs typeface="Poppins"/>
                <a:sym typeface="Poppins"/>
              </a:rPr>
              <a:t>Use the </a:t>
            </a:r>
            <a:r>
              <a:rPr b="1" i="0" lang="pt-BR" sz="1600" u="none" cap="none" strike="noStrike">
                <a:solidFill>
                  <a:schemeClr val="dk1"/>
                </a:solidFill>
                <a:latin typeface="Poppins"/>
                <a:ea typeface="Poppins"/>
                <a:cs typeface="Poppins"/>
                <a:sym typeface="Poppins"/>
              </a:rPr>
              <a:t>verify</a:t>
            </a:r>
            <a:r>
              <a:rPr b="0" i="0" lang="pt-BR" sz="1600" u="none" cap="none" strike="noStrike">
                <a:solidFill>
                  <a:schemeClr val="dk1"/>
                </a:solidFill>
                <a:latin typeface="Poppins"/>
                <a:ea typeface="Poppins"/>
                <a:cs typeface="Poppins"/>
                <a:sym typeface="Poppins"/>
              </a:rPr>
              <a:t> parameter in the </a:t>
            </a:r>
            <a:r>
              <a:rPr b="1" i="0" lang="pt-BR" sz="1600" u="none" cap="none" strike="noStrike">
                <a:solidFill>
                  <a:schemeClr val="dk1"/>
                </a:solidFill>
                <a:latin typeface="Poppins"/>
                <a:ea typeface="Poppins"/>
                <a:cs typeface="Poppins"/>
                <a:sym typeface="Poppins"/>
              </a:rPr>
              <a:t>Python requests </a:t>
            </a:r>
            <a:r>
              <a:rPr b="0" i="0" lang="pt-BR" sz="1600" u="none" cap="none" strike="noStrike">
                <a:solidFill>
                  <a:schemeClr val="dk1"/>
                </a:solidFill>
                <a:latin typeface="Poppins"/>
                <a:ea typeface="Poppins"/>
                <a:cs typeface="Poppins"/>
                <a:sym typeface="Poppins"/>
              </a:rPr>
              <a:t>library to disable certificate verification:</a:t>
            </a:r>
            <a:endParaRPr/>
          </a:p>
        </p:txBody>
      </p:sp>
      <p:sp>
        <p:nvSpPr>
          <p:cNvPr id="432" name="Google Shape;432;p70"/>
          <p:cNvSpPr txBox="1"/>
          <p:nvPr/>
        </p:nvSpPr>
        <p:spPr>
          <a:xfrm>
            <a:off x="838198" y="3911290"/>
            <a:ext cx="10515599" cy="954107"/>
          </a:xfrm>
          <a:prstGeom prst="rect">
            <a:avLst/>
          </a:prstGeom>
          <a:solidFill>
            <a:srgbClr val="17161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chemeClr val="lt1"/>
                </a:solidFill>
                <a:latin typeface="Consolas"/>
                <a:ea typeface="Consolas"/>
                <a:cs typeface="Consolas"/>
                <a:sym typeface="Consolas"/>
              </a:rPr>
              <a:t>...requests.exceptions.SSLError: HTTPSConnectionPool(host='https://sandboxdnac.cisco.com/', port=443):</a:t>
            </a:r>
            <a:endParaRPr/>
          </a:p>
          <a:p>
            <a:pPr indent="0" lvl="0" marL="0" marR="0" rtl="0" algn="l">
              <a:lnSpc>
                <a:spcPct val="100000"/>
              </a:lnSpc>
              <a:spcBef>
                <a:spcPts val="0"/>
              </a:spcBef>
              <a:spcAft>
                <a:spcPts val="0"/>
              </a:spcAft>
              <a:buNone/>
            </a:pPr>
            <a:r>
              <a:rPr b="0" i="0" lang="pt-BR" sz="1400" u="none" cap="none" strike="noStrike">
                <a:solidFill>
                  <a:schemeClr val="lt1"/>
                </a:solidFill>
                <a:latin typeface="Consolas"/>
                <a:ea typeface="Consolas"/>
                <a:cs typeface="Consolas"/>
                <a:sym typeface="Consolas"/>
              </a:rPr>
              <a:t>Max retries exceeded with url: /dna/intent/api/v1/network-device</a:t>
            </a:r>
            <a:endParaRPr/>
          </a:p>
          <a:p>
            <a:pPr indent="0" lvl="0" marL="0" marR="0" rtl="0" algn="l">
              <a:lnSpc>
                <a:spcPct val="100000"/>
              </a:lnSpc>
              <a:spcBef>
                <a:spcPts val="0"/>
              </a:spcBef>
              <a:spcAft>
                <a:spcPts val="0"/>
              </a:spcAft>
              <a:buNone/>
            </a:pPr>
            <a:r>
              <a:rPr b="0" i="0" lang="pt-BR" sz="1400" u="none" cap="none" strike="noStrike">
                <a:solidFill>
                  <a:schemeClr val="lt1"/>
                </a:solidFill>
                <a:latin typeface="Consolas"/>
                <a:ea typeface="Consolas"/>
                <a:cs typeface="Consolas"/>
                <a:sym typeface="Consolas"/>
              </a:rPr>
              <a:t>(Caused by SSLError(SSLCertVerificationError(1, '</a:t>
            </a:r>
            <a:r>
              <a:rPr b="0" i="0" lang="pt-BR" sz="1400" u="none" cap="none" strike="noStrike">
                <a:solidFill>
                  <a:srgbClr val="FF0000"/>
                </a:solidFill>
                <a:latin typeface="Consolas"/>
                <a:ea typeface="Consolas"/>
                <a:cs typeface="Consolas"/>
                <a:sym typeface="Consolas"/>
              </a:rPr>
              <a:t>[SSL: CERTIFICATE_VERIFY_FAILED]</a:t>
            </a:r>
            <a:endParaRPr/>
          </a:p>
          <a:p>
            <a:pPr indent="0" lvl="0" marL="0" marR="0" rtl="0" algn="l">
              <a:lnSpc>
                <a:spcPct val="100000"/>
              </a:lnSpc>
              <a:spcBef>
                <a:spcPts val="0"/>
              </a:spcBef>
              <a:spcAft>
                <a:spcPts val="0"/>
              </a:spcAft>
              <a:buNone/>
            </a:pPr>
            <a:r>
              <a:rPr b="0" i="0" lang="pt-BR" sz="1400" u="none" cap="none" strike="noStrike">
                <a:solidFill>
                  <a:schemeClr val="lt1"/>
                </a:solidFill>
                <a:latin typeface="Consolas"/>
                <a:ea typeface="Consolas"/>
                <a:cs typeface="Consolas"/>
                <a:sym typeface="Consolas"/>
              </a:rPr>
              <a:t>certificate verify failed: self-signed certificate (_ssl.c:1108)')))</a:t>
            </a:r>
            <a:endParaRPr/>
          </a:p>
        </p:txBody>
      </p:sp>
      <p:sp>
        <p:nvSpPr>
          <p:cNvPr id="433" name="Google Shape;433;p70"/>
          <p:cNvSpPr txBox="1"/>
          <p:nvPr/>
        </p:nvSpPr>
        <p:spPr>
          <a:xfrm>
            <a:off x="838198" y="6036976"/>
            <a:ext cx="10515599" cy="307777"/>
          </a:xfrm>
          <a:prstGeom prst="rect">
            <a:avLst/>
          </a:prstGeom>
          <a:solidFill>
            <a:srgbClr val="17161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9CDCFE"/>
                </a:solidFill>
                <a:latin typeface="Consolas"/>
                <a:ea typeface="Consolas"/>
                <a:cs typeface="Consolas"/>
                <a:sym typeface="Consolas"/>
              </a:rPr>
              <a:t>resp</a:t>
            </a:r>
            <a:r>
              <a:rPr b="0" i="0" lang="pt-BR" sz="1400" u="none" cap="none" strike="noStrike">
                <a:solidFill>
                  <a:srgbClr val="CCCCCC"/>
                </a:solidFill>
                <a:latin typeface="Consolas"/>
                <a:ea typeface="Consolas"/>
                <a:cs typeface="Consolas"/>
                <a:sym typeface="Consolas"/>
              </a:rPr>
              <a:t> </a:t>
            </a:r>
            <a:r>
              <a:rPr b="0" i="0" lang="pt-BR" sz="1400" u="none" cap="none" strike="noStrike">
                <a:solidFill>
                  <a:srgbClr val="D4D4D4"/>
                </a:solidFill>
                <a:latin typeface="Consolas"/>
                <a:ea typeface="Consolas"/>
                <a:cs typeface="Consolas"/>
                <a:sym typeface="Consolas"/>
              </a:rPr>
              <a:t>=</a:t>
            </a:r>
            <a:r>
              <a:rPr b="0" i="0" lang="pt-BR" sz="1400" u="none" cap="none" strike="noStrike">
                <a:solidFill>
                  <a:srgbClr val="CCCCCC"/>
                </a:solidFill>
                <a:latin typeface="Consolas"/>
                <a:ea typeface="Consolas"/>
                <a:cs typeface="Consolas"/>
                <a:sym typeface="Consolas"/>
              </a:rPr>
              <a:t> </a:t>
            </a:r>
            <a:r>
              <a:rPr b="0" i="0" lang="pt-BR" sz="1400" u="none" cap="none" strike="noStrike">
                <a:solidFill>
                  <a:srgbClr val="4EC9B0"/>
                </a:solidFill>
                <a:latin typeface="Consolas"/>
                <a:ea typeface="Consolas"/>
                <a:cs typeface="Consolas"/>
                <a:sym typeface="Consolas"/>
              </a:rPr>
              <a:t>requests</a:t>
            </a:r>
            <a:r>
              <a:rPr b="0" i="0" lang="pt-BR" sz="1400" u="none" cap="none" strike="noStrike">
                <a:solidFill>
                  <a:srgbClr val="CCCCCC"/>
                </a:solidFill>
                <a:latin typeface="Consolas"/>
                <a:ea typeface="Consolas"/>
                <a:cs typeface="Consolas"/>
                <a:sym typeface="Consolas"/>
              </a:rPr>
              <a:t>.</a:t>
            </a:r>
            <a:r>
              <a:rPr b="0" i="0" lang="pt-BR" sz="1400" u="none" cap="none" strike="noStrike">
                <a:solidFill>
                  <a:srgbClr val="DCDCAA"/>
                </a:solidFill>
                <a:latin typeface="Consolas"/>
                <a:ea typeface="Consolas"/>
                <a:cs typeface="Consolas"/>
                <a:sym typeface="Consolas"/>
              </a:rPr>
              <a:t>get</a:t>
            </a:r>
            <a:r>
              <a:rPr b="0" i="0" lang="pt-BR" sz="1400" u="none" cap="none" strike="noStrike">
                <a:solidFill>
                  <a:srgbClr val="CCCCCC"/>
                </a:solidFill>
                <a:latin typeface="Consolas"/>
                <a:ea typeface="Consolas"/>
                <a:cs typeface="Consolas"/>
                <a:sym typeface="Consolas"/>
              </a:rPr>
              <a:t>(</a:t>
            </a:r>
            <a:r>
              <a:rPr b="0" i="0" lang="pt-BR" sz="1400" u="none" cap="none" strike="noStrike">
                <a:solidFill>
                  <a:srgbClr val="9CDCFE"/>
                </a:solidFill>
                <a:latin typeface="Consolas"/>
                <a:ea typeface="Consolas"/>
                <a:cs typeface="Consolas"/>
                <a:sym typeface="Consolas"/>
              </a:rPr>
              <a:t>url</a:t>
            </a:r>
            <a:r>
              <a:rPr b="0" i="0" lang="pt-BR" sz="1400" u="none" cap="none" strike="noStrike">
                <a:solidFill>
                  <a:srgbClr val="CCCCCC"/>
                </a:solidFill>
                <a:latin typeface="Consolas"/>
                <a:ea typeface="Consolas"/>
                <a:cs typeface="Consolas"/>
                <a:sym typeface="Consolas"/>
              </a:rPr>
              <a:t>, </a:t>
            </a:r>
            <a:r>
              <a:rPr b="0" i="0" lang="pt-BR" sz="1400" u="none" cap="none" strike="noStrike">
                <a:solidFill>
                  <a:srgbClr val="9CDCFE"/>
                </a:solidFill>
                <a:latin typeface="Consolas"/>
                <a:ea typeface="Consolas"/>
                <a:cs typeface="Consolas"/>
                <a:sym typeface="Consolas"/>
              </a:rPr>
              <a:t>verify</a:t>
            </a:r>
            <a:r>
              <a:rPr b="0" i="0" lang="pt-BR" sz="1400" u="none" cap="none" strike="noStrike">
                <a:solidFill>
                  <a:srgbClr val="D4D4D4"/>
                </a:solidFill>
                <a:latin typeface="Consolas"/>
                <a:ea typeface="Consolas"/>
                <a:cs typeface="Consolas"/>
                <a:sym typeface="Consolas"/>
              </a:rPr>
              <a:t>=</a:t>
            </a:r>
            <a:r>
              <a:rPr b="0" i="0" lang="pt-BR" sz="1400" u="none" cap="none" strike="noStrike">
                <a:solidFill>
                  <a:srgbClr val="569CD6"/>
                </a:solidFill>
                <a:latin typeface="Consolas"/>
                <a:ea typeface="Consolas"/>
                <a:cs typeface="Consolas"/>
                <a:sym typeface="Consolas"/>
              </a:rPr>
              <a:t>False</a:t>
            </a:r>
            <a:r>
              <a:rPr b="0" i="0" lang="pt-BR" sz="1400" u="none" cap="none" strike="noStrike">
                <a:solidFill>
                  <a:srgbClr val="CCCCCC"/>
                </a:solidFill>
                <a:latin typeface="Consolas"/>
                <a:ea typeface="Consolas"/>
                <a:cs typeface="Consolas"/>
                <a:sym typeface="Consolas"/>
              </a:rPr>
              <a: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7" name="Shape 437"/>
        <p:cNvGrpSpPr/>
        <p:nvPr/>
      </p:nvGrpSpPr>
      <p:grpSpPr>
        <a:xfrm>
          <a:off x="0" y="0"/>
          <a:ext cx="0" cy="0"/>
          <a:chOff x="0" y="0"/>
          <a:chExt cx="0" cy="0"/>
        </a:xfrm>
      </p:grpSpPr>
      <p:sp>
        <p:nvSpPr>
          <p:cNvPr id="438" name="Google Shape;438;p71"/>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No Response and HTTP Status Code</a:t>
            </a:r>
            <a:endParaRPr/>
          </a:p>
        </p:txBody>
      </p:sp>
      <p:sp>
        <p:nvSpPr>
          <p:cNvPr id="439" name="Google Shape;439;p71"/>
          <p:cNvSpPr txBox="1"/>
          <p:nvPr/>
        </p:nvSpPr>
        <p:spPr>
          <a:xfrm>
            <a:off x="838200" y="1825625"/>
            <a:ext cx="10515600" cy="4351338"/>
          </a:xfrm>
          <a:prstGeom prst="rect">
            <a:avLst/>
          </a:prstGeom>
          <a:noFill/>
          <a:ln>
            <a:noFill/>
          </a:ln>
        </p:spPr>
        <p:txBody>
          <a:bodyPr anchorCtr="0" anchor="ctr" bIns="45700" lIns="91425" spcFirstLastPara="1" rIns="91425" wrap="square" tIns="45700">
            <a:noAutofit/>
          </a:bodyPr>
          <a:lstStyle/>
          <a:p>
            <a:pPr indent="-406400" lvl="0" marL="457200" marR="0" rtl="0" algn="just">
              <a:lnSpc>
                <a:spcPct val="90000"/>
              </a:lnSpc>
              <a:spcBef>
                <a:spcPts val="1000"/>
              </a:spcBef>
              <a:spcAft>
                <a:spcPts val="0"/>
              </a:spcAft>
              <a:buClr>
                <a:schemeClr val="dk1"/>
              </a:buClr>
              <a:buSzPts val="2400"/>
              <a:buFont typeface="Arial"/>
              <a:buChar char="•"/>
            </a:pPr>
            <a:r>
              <a:rPr b="1" i="0" lang="pt-BR" sz="1800" u="none" cap="none" strike="noStrike">
                <a:solidFill>
                  <a:schemeClr val="dk1"/>
                </a:solidFill>
                <a:latin typeface="Poppins"/>
                <a:ea typeface="Poppins"/>
                <a:cs typeface="Poppins"/>
                <a:sym typeface="Poppins"/>
              </a:rPr>
              <a:t>Server-Side</a:t>
            </a:r>
            <a:r>
              <a:rPr b="0" i="0" lang="pt-BR" sz="1800" u="none" cap="none" strike="noStrike">
                <a:solidFill>
                  <a:schemeClr val="dk1"/>
                </a:solidFill>
                <a:latin typeface="Poppins"/>
                <a:ea typeface="Poppins"/>
                <a:cs typeface="Poppins"/>
                <a:sym typeface="Poppins"/>
              </a:rPr>
              <a:t> Error Troubleshooting Tips:</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API Server Functionality: </a:t>
            </a:r>
            <a:r>
              <a:rPr b="0" i="0" lang="pt-BR" sz="1600" u="none" cap="none" strike="noStrike">
                <a:solidFill>
                  <a:schemeClr val="dk1"/>
                </a:solidFill>
                <a:latin typeface="Poppins"/>
                <a:ea typeface="Poppins"/>
                <a:cs typeface="Poppins"/>
                <a:sym typeface="Poppins"/>
              </a:rPr>
              <a:t>Ensure the API server is operational. Factors such as power outages, cabling issues, or domain name changes can affect its functioning.</a:t>
            </a:r>
            <a:endParaRPr/>
          </a:p>
          <a:p>
            <a:pPr indent="-355600" lvl="2" marL="1371600" marR="0" rtl="0" algn="just">
              <a:lnSpc>
                <a:spcPct val="90000"/>
              </a:lnSpc>
              <a:spcBef>
                <a:spcPts val="500"/>
              </a:spcBef>
              <a:spcAft>
                <a:spcPts val="0"/>
              </a:spcAft>
              <a:buClr>
                <a:schemeClr val="dk1"/>
              </a:buClr>
              <a:buSzPts val="1800"/>
              <a:buFont typeface="Arial"/>
              <a:buChar char="•"/>
            </a:pPr>
            <a:r>
              <a:rPr b="0" i="0" lang="pt-BR" sz="1400" u="none" cap="none" strike="noStrike">
                <a:solidFill>
                  <a:schemeClr val="dk1"/>
                </a:solidFill>
                <a:latin typeface="Poppins"/>
                <a:ea typeface="Poppins"/>
                <a:cs typeface="Poppins"/>
                <a:sym typeface="Poppins"/>
              </a:rPr>
              <a:t>To determine if the IP address is reachable, execute a script that sends a request to the API server and awaits a response.</a:t>
            </a:r>
            <a:endParaRPr/>
          </a:p>
          <a:p>
            <a:pPr indent="-355600" lvl="2" marL="1371600" marR="0" rtl="0" algn="just">
              <a:lnSpc>
                <a:spcPct val="90000"/>
              </a:lnSpc>
              <a:spcBef>
                <a:spcPts val="500"/>
              </a:spcBef>
              <a:spcAft>
                <a:spcPts val="0"/>
              </a:spcAft>
              <a:buClr>
                <a:schemeClr val="dk1"/>
              </a:buClr>
              <a:buSzPts val="1800"/>
              <a:buFont typeface="Arial"/>
              <a:buChar char="•"/>
            </a:pPr>
            <a:r>
              <a:rPr b="0" i="0" lang="pt-BR" sz="1400" u="none" cap="none" strike="noStrike">
                <a:solidFill>
                  <a:schemeClr val="dk1"/>
                </a:solidFill>
                <a:latin typeface="Poppins"/>
                <a:ea typeface="Poppins"/>
                <a:cs typeface="Poppins"/>
                <a:sym typeface="Poppins"/>
              </a:rPr>
              <a:t>A prolonged delay or absence of a response can indicate that the API server isn't operational.</a:t>
            </a:r>
            <a:endParaRPr/>
          </a:p>
          <a:p>
            <a:pPr indent="-254000" lvl="1" marL="914400" marR="0" rtl="0" algn="just">
              <a:lnSpc>
                <a:spcPct val="90000"/>
              </a:lnSpc>
              <a:spcBef>
                <a:spcPts val="500"/>
              </a:spcBef>
              <a:spcAft>
                <a:spcPts val="0"/>
              </a:spcAft>
              <a:buClr>
                <a:schemeClr val="dk1"/>
              </a:buClr>
              <a:buSzPts val="2000"/>
              <a:buFont typeface="Arial"/>
              <a:buNone/>
            </a:pPr>
            <a:r>
              <a:t/>
            </a:r>
            <a:endParaRPr b="0" i="0" sz="1400" u="none" cap="none" strike="noStrike">
              <a:solidFill>
                <a:schemeClr val="dk1"/>
              </a:solidFill>
              <a:latin typeface="Poppins"/>
              <a:ea typeface="Poppins"/>
              <a:cs typeface="Poppins"/>
              <a:sym typeface="Poppins"/>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Communication Issues: </a:t>
            </a:r>
            <a:r>
              <a:rPr b="0" i="0" lang="pt-BR" sz="1600" u="none" cap="none" strike="noStrike">
                <a:solidFill>
                  <a:schemeClr val="dk1"/>
                </a:solidFill>
                <a:latin typeface="Poppins"/>
                <a:ea typeface="Poppins"/>
                <a:cs typeface="Poppins"/>
                <a:sym typeface="Poppins"/>
              </a:rPr>
              <a:t>Use network capturing tools to monitor data transfer between the API server and the client to check communication issues.</a:t>
            </a:r>
            <a:endParaRPr/>
          </a:p>
          <a:p>
            <a:pPr indent="-355600" lvl="2" marL="1371600" marR="0" rtl="0" algn="just">
              <a:lnSpc>
                <a:spcPct val="90000"/>
              </a:lnSpc>
              <a:spcBef>
                <a:spcPts val="500"/>
              </a:spcBef>
              <a:spcAft>
                <a:spcPts val="0"/>
              </a:spcAft>
              <a:buClr>
                <a:schemeClr val="dk1"/>
              </a:buClr>
              <a:buSzPts val="1800"/>
              <a:buFont typeface="Arial"/>
              <a:buChar char="•"/>
            </a:pPr>
            <a:r>
              <a:rPr b="0" i="0" lang="pt-BR" sz="1600" u="none" cap="none" strike="noStrike">
                <a:solidFill>
                  <a:schemeClr val="dk1"/>
                </a:solidFill>
                <a:latin typeface="Poppins"/>
                <a:ea typeface="Poppins"/>
                <a:cs typeface="Poppins"/>
                <a:sym typeface="Poppins"/>
              </a:rPr>
              <a:t>If you have access on API server, inspect the </a:t>
            </a:r>
            <a:r>
              <a:rPr b="1" i="0" lang="pt-BR" sz="1600" u="none" cap="none" strike="noStrike">
                <a:solidFill>
                  <a:schemeClr val="dk1"/>
                </a:solidFill>
                <a:latin typeface="Poppins"/>
                <a:ea typeface="Poppins"/>
                <a:cs typeface="Poppins"/>
                <a:sym typeface="Poppins"/>
              </a:rPr>
              <a:t>API server logs to verify if the request was received</a:t>
            </a:r>
            <a:r>
              <a:rPr b="0" i="0" lang="pt-BR" sz="1600" u="none" cap="none" strike="noStrike">
                <a:solidFill>
                  <a:schemeClr val="dk1"/>
                </a:solidFill>
                <a:latin typeface="Poppins"/>
                <a:ea typeface="Poppins"/>
                <a:cs typeface="Poppins"/>
                <a:sym typeface="Poppins"/>
              </a:rPr>
              <a:t>.</a:t>
            </a:r>
            <a:endParaRPr/>
          </a:p>
          <a:p>
            <a:pPr indent="-254000" lvl="1" marL="914400" marR="0" rtl="0" algn="just">
              <a:lnSpc>
                <a:spcPct val="90000"/>
              </a:lnSpc>
              <a:spcBef>
                <a:spcPts val="500"/>
              </a:spcBef>
              <a:spcAft>
                <a:spcPts val="0"/>
              </a:spcAft>
              <a:buClr>
                <a:schemeClr val="dk1"/>
              </a:buClr>
              <a:buSzPts val="2000"/>
              <a:buFont typeface="Arial"/>
              <a:buNone/>
            </a:pPr>
            <a:r>
              <a:t/>
            </a:r>
            <a:endParaRPr b="0" i="0" sz="1400" u="none" cap="none" strike="noStrike">
              <a:solidFill>
                <a:schemeClr val="dk1"/>
              </a:solidFill>
              <a:latin typeface="Poppins"/>
              <a:ea typeface="Poppins"/>
              <a:cs typeface="Poppins"/>
              <a:sym typeface="Poppins"/>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Common Resolution:</a:t>
            </a:r>
            <a:endParaRPr/>
          </a:p>
          <a:p>
            <a:pPr indent="-355600" lvl="2" marL="1371600" marR="0" rtl="0" algn="just">
              <a:lnSpc>
                <a:spcPct val="90000"/>
              </a:lnSpc>
              <a:spcBef>
                <a:spcPts val="500"/>
              </a:spcBef>
              <a:spcAft>
                <a:spcPts val="0"/>
              </a:spcAft>
              <a:buClr>
                <a:schemeClr val="dk1"/>
              </a:buClr>
              <a:buSzPts val="1800"/>
              <a:buFont typeface="Arial"/>
              <a:buChar char="•"/>
            </a:pPr>
            <a:r>
              <a:rPr b="0" i="0" lang="pt-BR" sz="1600" u="none" cap="none" strike="noStrike">
                <a:solidFill>
                  <a:schemeClr val="dk1"/>
                </a:solidFill>
                <a:latin typeface="Poppins"/>
                <a:ea typeface="Poppins"/>
                <a:cs typeface="Poppins"/>
                <a:sym typeface="Poppins"/>
              </a:rPr>
              <a:t>Problems originating server-side typically </a:t>
            </a:r>
            <a:r>
              <a:rPr b="1" i="0" lang="pt-BR" sz="1600" u="none" cap="none" strike="noStrike">
                <a:solidFill>
                  <a:schemeClr val="dk1"/>
                </a:solidFill>
                <a:latin typeface="Poppins"/>
                <a:ea typeface="Poppins"/>
                <a:cs typeface="Poppins"/>
                <a:sym typeface="Poppins"/>
              </a:rPr>
              <a:t>cannot be addressed from the client side</a:t>
            </a:r>
            <a:r>
              <a:rPr b="0" i="0" lang="pt-BR" sz="1600" u="none" cap="none" strike="noStrike">
                <a:solidFill>
                  <a:schemeClr val="dk1"/>
                </a:solidFill>
                <a:latin typeface="Poppins"/>
                <a:ea typeface="Poppins"/>
                <a:cs typeface="Poppins"/>
                <a:sym typeface="Poppins"/>
              </a:rPr>
              <a:t>.</a:t>
            </a:r>
            <a:endParaRPr/>
          </a:p>
          <a:p>
            <a:pPr indent="-355600" lvl="2" marL="1371600" marR="0" rtl="0" algn="just">
              <a:lnSpc>
                <a:spcPct val="90000"/>
              </a:lnSpc>
              <a:spcBef>
                <a:spcPts val="500"/>
              </a:spcBef>
              <a:spcAft>
                <a:spcPts val="0"/>
              </a:spcAft>
              <a:buClr>
                <a:schemeClr val="dk1"/>
              </a:buClr>
              <a:buSzPts val="1800"/>
              <a:buFont typeface="Arial"/>
              <a:buChar char="•"/>
            </a:pPr>
            <a:r>
              <a:rPr b="0" i="0" lang="pt-BR" sz="1600" u="none" cap="none" strike="noStrike">
                <a:solidFill>
                  <a:schemeClr val="dk1"/>
                </a:solidFill>
                <a:latin typeface="Poppins"/>
                <a:ea typeface="Poppins"/>
                <a:cs typeface="Poppins"/>
                <a:sym typeface="Poppins"/>
              </a:rPr>
              <a:t>Reach out to the API server's administrator to resolve the issues.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3" name="Shape 443"/>
        <p:cNvGrpSpPr/>
        <p:nvPr/>
      </p:nvGrpSpPr>
      <p:grpSpPr>
        <a:xfrm>
          <a:off x="0" y="0"/>
          <a:ext cx="0" cy="0"/>
          <a:chOff x="0" y="0"/>
          <a:chExt cx="0" cy="0"/>
        </a:xfrm>
      </p:grpSpPr>
      <p:sp>
        <p:nvSpPr>
          <p:cNvPr id="444" name="Google Shape;444;p72"/>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Interpreting Status Codes</a:t>
            </a:r>
            <a:endParaRPr/>
          </a:p>
        </p:txBody>
      </p:sp>
      <p:sp>
        <p:nvSpPr>
          <p:cNvPr id="445" name="Google Shape;445;p72"/>
          <p:cNvSpPr txBox="1"/>
          <p:nvPr/>
        </p:nvSpPr>
        <p:spPr>
          <a:xfrm>
            <a:off x="838200" y="1825625"/>
            <a:ext cx="10515600" cy="4351338"/>
          </a:xfrm>
          <a:prstGeom prst="rect">
            <a:avLst/>
          </a:prstGeom>
          <a:noFill/>
          <a:ln>
            <a:noFill/>
          </a:ln>
        </p:spPr>
        <p:txBody>
          <a:bodyPr anchorCtr="0" anchor="ctr" bIns="45700" lIns="91425" spcFirstLastPara="1" rIns="91425" wrap="square" tIns="45700">
            <a:no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HTTP status codes are an integral part of the HTTP standard. The first digit indicates the code's category, while the subsequent two merely specify the exact status.</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Here's a quick breakdown of the categories:</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1xx - Informational: </a:t>
            </a:r>
            <a:r>
              <a:rPr b="0" i="0" lang="pt-BR" sz="1600" u="none" cap="none" strike="noStrike">
                <a:solidFill>
                  <a:schemeClr val="dk1"/>
                </a:solidFill>
                <a:latin typeface="Poppins"/>
                <a:ea typeface="Poppins"/>
                <a:cs typeface="Poppins"/>
                <a:sym typeface="Poppins"/>
              </a:rPr>
              <a:t>Request received; processing is ongoing.</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2xx - Success: </a:t>
            </a:r>
            <a:r>
              <a:rPr b="0" i="0" lang="pt-BR" sz="1600" u="none" cap="none" strike="noStrike">
                <a:solidFill>
                  <a:schemeClr val="dk1"/>
                </a:solidFill>
                <a:latin typeface="Poppins"/>
                <a:ea typeface="Poppins"/>
                <a:cs typeface="Poppins"/>
                <a:sym typeface="Poppins"/>
              </a:rPr>
              <a:t>The request was successful; understood and accepted.</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3xx - Redirection: </a:t>
            </a:r>
            <a:r>
              <a:rPr b="0" i="0" lang="pt-BR" sz="1600" u="none" cap="none" strike="noStrike">
                <a:solidFill>
                  <a:schemeClr val="dk1"/>
                </a:solidFill>
                <a:latin typeface="Poppins"/>
                <a:ea typeface="Poppins"/>
                <a:cs typeface="Poppins"/>
                <a:sym typeface="Poppins"/>
              </a:rPr>
              <a:t>Additional steps required to complete the request.</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4xx - Client Error:</a:t>
            </a:r>
            <a:r>
              <a:rPr b="0" i="0" lang="pt-BR" sz="1600" u="none" cap="none" strike="noStrike">
                <a:solidFill>
                  <a:schemeClr val="dk1"/>
                </a:solidFill>
                <a:latin typeface="Poppins"/>
                <a:ea typeface="Poppins"/>
                <a:cs typeface="Poppins"/>
                <a:sym typeface="Poppins"/>
              </a:rPr>
              <a:t> The request has bad syntax or can't be processed.</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5xx - Server Error: </a:t>
            </a:r>
            <a:r>
              <a:rPr b="0" i="0" lang="pt-BR" sz="1600" u="none" cap="none" strike="noStrike">
                <a:solidFill>
                  <a:schemeClr val="dk1"/>
                </a:solidFill>
                <a:latin typeface="Poppins"/>
                <a:ea typeface="Poppins"/>
                <a:cs typeface="Poppins"/>
                <a:sym typeface="Poppins"/>
              </a:rPr>
              <a:t>The server couldn't process an otherwise valid request.</a:t>
            </a:r>
            <a:endParaRPr/>
          </a:p>
          <a:p>
            <a:pPr indent="-254000" lvl="1" marL="914400" marR="0" rtl="0" algn="just">
              <a:lnSpc>
                <a:spcPct val="90000"/>
              </a:lnSpc>
              <a:spcBef>
                <a:spcPts val="500"/>
              </a:spcBef>
              <a:spcAft>
                <a:spcPts val="0"/>
              </a:spcAft>
              <a:buClr>
                <a:schemeClr val="dk1"/>
              </a:buClr>
              <a:buSzPts val="20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Steps for Effective Troubleshooting:</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Analyze the Return Code: </a:t>
            </a:r>
            <a:r>
              <a:rPr b="0" i="0" lang="pt-BR" sz="1600" u="none" cap="none" strike="noStrike">
                <a:solidFill>
                  <a:schemeClr val="dk1"/>
                </a:solidFill>
                <a:latin typeface="Poppins"/>
                <a:ea typeface="Poppins"/>
                <a:cs typeface="Poppins"/>
                <a:sym typeface="Poppins"/>
              </a:rPr>
              <a:t>During development, display the return code in your script.</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Inspect the Response Body: </a:t>
            </a:r>
            <a:r>
              <a:rPr b="0" i="0" lang="pt-BR" sz="1600" u="none" cap="none" strike="noStrike">
                <a:solidFill>
                  <a:schemeClr val="dk1"/>
                </a:solidFill>
                <a:latin typeface="Poppins"/>
                <a:ea typeface="Poppins"/>
                <a:cs typeface="Poppins"/>
                <a:sym typeface="Poppins"/>
              </a:rPr>
              <a:t>Showcase the response body during development.</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Refer to the Status Code Definitions: </a:t>
            </a:r>
            <a:r>
              <a:rPr b="0" i="0" lang="pt-BR" sz="1600" u="none" cap="none" strike="noStrike">
                <a:solidFill>
                  <a:schemeClr val="dk1"/>
                </a:solidFill>
                <a:latin typeface="Poppins"/>
                <a:ea typeface="Poppins"/>
                <a:cs typeface="Poppins"/>
                <a:sym typeface="Poppins"/>
              </a:rPr>
              <a:t>Especially useful when neither the return code nor the response body elucidates the issue.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9" name="Shape 449"/>
        <p:cNvGrpSpPr/>
        <p:nvPr/>
      </p:nvGrpSpPr>
      <p:grpSpPr>
        <a:xfrm>
          <a:off x="0" y="0"/>
          <a:ext cx="0" cy="0"/>
          <a:chOff x="0" y="0"/>
          <a:chExt cx="0" cy="0"/>
        </a:xfrm>
      </p:grpSpPr>
      <p:sp>
        <p:nvSpPr>
          <p:cNvPr id="450" name="Google Shape;450;p73"/>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2XX and 4XX Status Codes </a:t>
            </a:r>
            <a:endParaRPr/>
          </a:p>
        </p:txBody>
      </p:sp>
      <p:sp>
        <p:nvSpPr>
          <p:cNvPr id="451" name="Google Shape;451;p73"/>
          <p:cNvSpPr txBox="1"/>
          <p:nvPr/>
        </p:nvSpPr>
        <p:spPr>
          <a:xfrm>
            <a:off x="838200" y="1825625"/>
            <a:ext cx="10515600" cy="4351338"/>
          </a:xfrm>
          <a:prstGeom prst="rect">
            <a:avLst/>
          </a:prstGeom>
          <a:noFill/>
          <a:ln>
            <a:noFill/>
          </a:ln>
        </p:spPr>
        <p:txBody>
          <a:bodyPr anchorCtr="0" anchor="ctr" bIns="45700" lIns="91425" spcFirstLastPara="1" rIns="91425" wrap="square" tIns="45700">
            <a:no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This codes indicate successful server interactions and client errors due to improper requests.</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2xx: </a:t>
            </a:r>
            <a:r>
              <a:rPr b="0" i="0" lang="pt-BR" sz="1600" u="none" cap="none" strike="noStrike">
                <a:solidFill>
                  <a:schemeClr val="dk1"/>
                </a:solidFill>
                <a:latin typeface="Poppins"/>
                <a:ea typeface="Poppins"/>
                <a:cs typeface="Poppins"/>
                <a:sym typeface="Poppins"/>
              </a:rPr>
              <a:t>Represents successful interactions between the client and server.</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4xx:</a:t>
            </a:r>
            <a:r>
              <a:rPr b="0" i="0" lang="pt-BR" sz="1600" u="none" cap="none" strike="noStrike">
                <a:solidFill>
                  <a:schemeClr val="dk1"/>
                </a:solidFill>
                <a:latin typeface="Poppins"/>
                <a:ea typeface="Poppins"/>
                <a:cs typeface="Poppins"/>
                <a:sym typeface="Poppins"/>
              </a:rPr>
              <a:t> Indicates errors originating from the client side.</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2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Breaking down some common 4xx errors:</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400 - Bad Request:</a:t>
            </a:r>
            <a:r>
              <a:rPr b="0" i="0" lang="pt-BR" sz="1600" u="none" cap="none" strike="noStrike">
                <a:solidFill>
                  <a:schemeClr val="dk1"/>
                </a:solidFill>
                <a:latin typeface="Poppins"/>
                <a:ea typeface="Poppins"/>
                <a:cs typeface="Poppins"/>
                <a:sym typeface="Poppins"/>
              </a:rPr>
              <a:t> The server can't understand the request due to incorrect syntax. Typical issues include incorrect resource naming or JSON/XML object syntax errors.</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401 - Unauthorized:</a:t>
            </a:r>
            <a:r>
              <a:rPr b="0" i="0" lang="pt-BR" sz="1600" u="none" cap="none" strike="noStrike">
                <a:solidFill>
                  <a:schemeClr val="dk1"/>
                </a:solidFill>
                <a:latin typeface="Poppins"/>
                <a:ea typeface="Poppins"/>
                <a:cs typeface="Poppins"/>
                <a:sym typeface="Poppins"/>
              </a:rPr>
              <a:t> The server can't authenticate the request. Verify your credentials: username, password, API key, token, request URI.</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403 - Forbidden:</a:t>
            </a:r>
            <a:r>
              <a:rPr b="0" i="0" lang="pt-BR" sz="1600" u="none" cap="none" strike="noStrike">
                <a:solidFill>
                  <a:schemeClr val="dk1"/>
                </a:solidFill>
                <a:latin typeface="Poppins"/>
                <a:ea typeface="Poppins"/>
                <a:cs typeface="Poppins"/>
                <a:sym typeface="Poppins"/>
              </a:rPr>
              <a:t> The server acknowledges the authentication, but the client lacks authorization.</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407 - Proxy Authentication Required:</a:t>
            </a:r>
            <a:r>
              <a:rPr b="0" i="0" lang="pt-BR" sz="1600" u="none" cap="none" strike="noStrike">
                <a:solidFill>
                  <a:schemeClr val="dk1"/>
                </a:solidFill>
                <a:latin typeface="Poppins"/>
                <a:ea typeface="Poppins"/>
                <a:cs typeface="Poppins"/>
                <a:sym typeface="Poppins"/>
              </a:rPr>
              <a:t> This resembles the 401 error but demands that the client authenticate with the proxy.</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409 - Conflict:</a:t>
            </a:r>
            <a:r>
              <a:rPr b="0" i="0" lang="pt-BR" sz="1600" u="none" cap="none" strike="noStrike">
                <a:solidFill>
                  <a:schemeClr val="dk1"/>
                </a:solidFill>
                <a:latin typeface="Poppins"/>
                <a:ea typeface="Poppins"/>
                <a:cs typeface="Poppins"/>
                <a:sym typeface="Poppins"/>
              </a:rPr>
              <a:t> The request clashes with the server's current resource state. The server may process the request if retried post resolving the conflict.</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415 - Unsupported Media Type:</a:t>
            </a:r>
            <a:r>
              <a:rPr b="0" i="0" lang="pt-BR" sz="1600" u="none" cap="none" strike="noStrike">
                <a:solidFill>
                  <a:schemeClr val="dk1"/>
                </a:solidFill>
                <a:latin typeface="Poppins"/>
                <a:ea typeface="Poppins"/>
                <a:cs typeface="Poppins"/>
                <a:sym typeface="Poppins"/>
              </a:rPr>
              <a:t> The client sends data in an unsupported format.</a:t>
            </a:r>
            <a:endParaRPr/>
          </a:p>
          <a:p>
            <a:pPr indent="-355600" lvl="2" marL="1371600" marR="0" rtl="0" algn="just">
              <a:lnSpc>
                <a:spcPct val="90000"/>
              </a:lnSpc>
              <a:spcBef>
                <a:spcPts val="500"/>
              </a:spcBef>
              <a:spcAft>
                <a:spcPts val="0"/>
              </a:spcAft>
              <a:buClr>
                <a:schemeClr val="dk1"/>
              </a:buClr>
              <a:buSzPts val="1800"/>
              <a:buFont typeface="Arial"/>
              <a:buChar char="•"/>
            </a:pPr>
            <a:r>
              <a:rPr b="0" i="0" lang="pt-BR" sz="1400" u="none" cap="none" strike="noStrike">
                <a:solidFill>
                  <a:schemeClr val="dk1"/>
                </a:solidFill>
                <a:latin typeface="Poppins"/>
                <a:ea typeface="Poppins"/>
                <a:cs typeface="Poppins"/>
                <a:sym typeface="Poppins"/>
              </a:rPr>
              <a:t>For example, sending XML to a JSON-only server would yield a 415 error.</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800" u="none" cap="none" strike="noStrike">
              <a:solidFill>
                <a:schemeClr val="dk1"/>
              </a:solidFill>
              <a:latin typeface="Poppins"/>
              <a:ea typeface="Poppins"/>
              <a:cs typeface="Poppins"/>
              <a:sym typeface="Poppin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5" name="Shape 455"/>
        <p:cNvGrpSpPr/>
        <p:nvPr/>
      </p:nvGrpSpPr>
      <p:grpSpPr>
        <a:xfrm>
          <a:off x="0" y="0"/>
          <a:ext cx="0" cy="0"/>
          <a:chOff x="0" y="0"/>
          <a:chExt cx="0" cy="0"/>
        </a:xfrm>
      </p:grpSpPr>
      <p:sp>
        <p:nvSpPr>
          <p:cNvPr id="456" name="Google Shape;456;p74"/>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5XX Status Codes</a:t>
            </a:r>
            <a:endParaRPr/>
          </a:p>
        </p:txBody>
      </p:sp>
      <p:sp>
        <p:nvSpPr>
          <p:cNvPr id="457" name="Google Shape;457;p74"/>
          <p:cNvSpPr txBox="1"/>
          <p:nvPr/>
        </p:nvSpPr>
        <p:spPr>
          <a:xfrm>
            <a:off x="838200" y="1825625"/>
            <a:ext cx="10515600" cy="4351338"/>
          </a:xfrm>
          <a:prstGeom prst="rect">
            <a:avLst/>
          </a:prstGeom>
          <a:noFill/>
          <a:ln>
            <a:noFill/>
          </a:ln>
        </p:spPr>
        <p:txBody>
          <a:bodyPr anchorCtr="0" anchor="ctr" bIns="45700" lIns="91425" spcFirstLastPara="1" rIns="91425" wrap="square" tIns="45700">
            <a:normAutofit/>
          </a:bodyPr>
          <a:lstStyle/>
          <a:p>
            <a:pPr indent="-406400" lvl="0" marL="457200" marR="0" rtl="0" algn="just">
              <a:lnSpc>
                <a:spcPct val="90000"/>
              </a:lnSpc>
              <a:spcBef>
                <a:spcPts val="1000"/>
              </a:spcBef>
              <a:spcAft>
                <a:spcPts val="0"/>
              </a:spcAft>
              <a:buClr>
                <a:schemeClr val="dk1"/>
              </a:buClr>
              <a:buSzPts val="2400"/>
              <a:buFont typeface="Arial"/>
              <a:buChar char="•"/>
            </a:pPr>
            <a:r>
              <a:rPr b="1" i="0" lang="pt-BR" sz="1800" u="none" cap="none" strike="noStrike">
                <a:solidFill>
                  <a:schemeClr val="dk1"/>
                </a:solidFill>
                <a:latin typeface="Poppins"/>
                <a:ea typeface="Poppins"/>
                <a:cs typeface="Poppins"/>
                <a:sym typeface="Poppins"/>
              </a:rPr>
              <a:t>5xx</a:t>
            </a:r>
            <a:r>
              <a:rPr b="0" i="0" lang="pt-BR" sz="1800" u="none" cap="none" strike="noStrike">
                <a:solidFill>
                  <a:schemeClr val="dk1"/>
                </a:solidFill>
                <a:latin typeface="Poppins"/>
                <a:ea typeface="Poppins"/>
                <a:cs typeface="Poppins"/>
                <a:sym typeface="Poppins"/>
              </a:rPr>
              <a:t> codes indicate server errors, signaling that the server failed to fulfill a valid request.</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6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Breaking down some common 5xx errors:</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500 - Internal Server Error:</a:t>
            </a:r>
            <a:r>
              <a:rPr b="0" i="0" lang="pt-BR" sz="1600" u="none" cap="none" strike="noStrike">
                <a:solidFill>
                  <a:schemeClr val="dk1"/>
                </a:solidFill>
                <a:latin typeface="Poppins"/>
                <a:ea typeface="Poppins"/>
                <a:cs typeface="Poppins"/>
                <a:sym typeface="Poppins"/>
              </a:rPr>
              <a:t> The server encountered an unexpected condition that prevented it from fulfilling the request.</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501 - Not Implemented:</a:t>
            </a:r>
            <a:r>
              <a:rPr b="0" i="0" lang="pt-BR" sz="1600" u="none" cap="none" strike="noStrike">
                <a:solidFill>
                  <a:schemeClr val="dk1"/>
                </a:solidFill>
                <a:latin typeface="Poppins"/>
                <a:ea typeface="Poppins"/>
                <a:cs typeface="Poppins"/>
                <a:sym typeface="Poppins"/>
              </a:rPr>
              <a:t> The server does not support the functionality required to fulfill this request.</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502 - Bad Gateway:</a:t>
            </a:r>
            <a:r>
              <a:rPr b="0" i="0" lang="pt-BR" sz="1600" u="none" cap="none" strike="noStrike">
                <a:solidFill>
                  <a:schemeClr val="dk1"/>
                </a:solidFill>
                <a:latin typeface="Poppins"/>
                <a:ea typeface="Poppins"/>
                <a:cs typeface="Poppins"/>
                <a:sym typeface="Poppins"/>
              </a:rPr>
              <a:t> The server acting as gateway or proxy received an invalid response from an inbound server.</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503 - Service Unavailable:</a:t>
            </a:r>
            <a:r>
              <a:rPr b="0" i="0" lang="pt-BR" sz="1600" u="none" cap="none" strike="noStrike">
                <a:solidFill>
                  <a:schemeClr val="dk1"/>
                </a:solidFill>
                <a:latin typeface="Poppins"/>
                <a:ea typeface="Poppins"/>
                <a:cs typeface="Poppins"/>
                <a:sym typeface="Poppins"/>
              </a:rPr>
              <a:t> The server is currently unable to handle the request due to overload or scheduled maintenance.</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504 - Gateway Timeout:</a:t>
            </a:r>
            <a:r>
              <a:rPr b="0" i="0" lang="pt-BR" sz="1600" u="none" cap="none" strike="noStrike">
                <a:solidFill>
                  <a:schemeClr val="dk1"/>
                </a:solidFill>
                <a:latin typeface="Poppins"/>
                <a:ea typeface="Poppins"/>
                <a:cs typeface="Poppins"/>
                <a:sym typeface="Poppins"/>
              </a:rPr>
              <a:t> The server did not receive a timely response from an upstream server.</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1" name="Shape 461"/>
        <p:cNvGrpSpPr/>
        <p:nvPr/>
      </p:nvGrpSpPr>
      <p:grpSpPr>
        <a:xfrm>
          <a:off x="0" y="0"/>
          <a:ext cx="0" cy="0"/>
          <a:chOff x="0" y="0"/>
          <a:chExt cx="0" cy="0"/>
        </a:xfrm>
      </p:grpSpPr>
      <p:pic>
        <p:nvPicPr>
          <p:cNvPr id="462" name="Google Shape;462;p75"/>
          <p:cNvPicPr preferRelativeResize="0"/>
          <p:nvPr/>
        </p:nvPicPr>
        <p:blipFill rotWithShape="1">
          <a:blip r:embed="rId4">
            <a:alphaModFix/>
          </a:blip>
          <a:srcRect b="0" l="0" r="0" t="0"/>
          <a:stretch/>
        </p:blipFill>
        <p:spPr>
          <a:xfrm>
            <a:off x="438369" y="471690"/>
            <a:ext cx="1266606" cy="388511"/>
          </a:xfrm>
          <a:prstGeom prst="rect">
            <a:avLst/>
          </a:prstGeom>
          <a:noFill/>
          <a:ln>
            <a:noFill/>
          </a:ln>
        </p:spPr>
      </p:pic>
      <p:sp>
        <p:nvSpPr>
          <p:cNvPr id="463" name="Google Shape;463;p75"/>
          <p:cNvSpPr txBox="1"/>
          <p:nvPr/>
        </p:nvSpPr>
        <p:spPr>
          <a:xfrm>
            <a:off x="840144" y="1692340"/>
            <a:ext cx="10203908"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pt-BR" sz="4000" u="none" cap="none" strike="noStrike">
                <a:solidFill>
                  <a:srgbClr val="FFFFFF"/>
                </a:solidFill>
                <a:latin typeface="Poppins"/>
                <a:ea typeface="Poppins"/>
                <a:cs typeface="Poppins"/>
                <a:sym typeface="Poppins"/>
              </a:rPr>
              <a:t>Obrigado!</a:t>
            </a:r>
            <a:endParaRPr b="0" i="0" sz="4000" u="none" cap="none" strike="noStrike">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22"/>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Why use APIs?</a:t>
            </a:r>
            <a:endParaRPr/>
          </a:p>
        </p:txBody>
      </p:sp>
      <p:sp>
        <p:nvSpPr>
          <p:cNvPr id="119" name="Google Shape;119;p22"/>
          <p:cNvSpPr txBox="1"/>
          <p:nvPr/>
        </p:nvSpPr>
        <p:spPr>
          <a:xfrm>
            <a:off x="838200" y="1825625"/>
            <a:ext cx="10515600" cy="4351338"/>
          </a:xfrm>
          <a:prstGeom prst="rect">
            <a:avLst/>
          </a:prstGeom>
          <a:noFill/>
          <a:ln>
            <a:noFill/>
          </a:ln>
        </p:spPr>
        <p:txBody>
          <a:bodyPr anchorCtr="0" anchor="ctr" bIns="45700" lIns="91425" spcFirstLastPara="1" rIns="91425" wrap="square" tIns="45700">
            <a:norm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APIs are designed for </a:t>
            </a:r>
            <a:r>
              <a:rPr b="1" i="0" lang="pt-BR" sz="1800" u="none" cap="none" strike="noStrike">
                <a:solidFill>
                  <a:schemeClr val="dk1"/>
                </a:solidFill>
                <a:latin typeface="Poppins"/>
                <a:ea typeface="Poppins"/>
                <a:cs typeface="Poppins"/>
                <a:sym typeface="Poppins"/>
              </a:rPr>
              <a:t>programmatic consumption </a:t>
            </a:r>
            <a:r>
              <a:rPr b="0" i="0" lang="pt-BR" sz="1800" u="none" cap="none" strike="noStrike">
                <a:solidFill>
                  <a:schemeClr val="dk1"/>
                </a:solidFill>
                <a:latin typeface="Poppins"/>
                <a:ea typeface="Poppins"/>
                <a:cs typeface="Poppins"/>
                <a:sym typeface="Poppins"/>
              </a:rPr>
              <a:t>by applications, while also being accessible for manual interactions by users.</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8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APIs Common Use Cases:</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Automation Tasks: </a:t>
            </a:r>
            <a:r>
              <a:rPr b="0" i="0" lang="pt-BR" sz="1600" u="none" cap="none" strike="noStrike">
                <a:solidFill>
                  <a:schemeClr val="dk1"/>
                </a:solidFill>
                <a:latin typeface="Poppins"/>
                <a:ea typeface="Poppins"/>
                <a:cs typeface="Poppins"/>
                <a:sym typeface="Poppins"/>
              </a:rPr>
              <a:t>Leverage APIs to create scripts that automate repetitive, manual tasks seamlessly.</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600" u="none" cap="none" strike="noStrike">
              <a:solidFill>
                <a:schemeClr val="dk1"/>
              </a:solidFill>
              <a:latin typeface="Poppins"/>
              <a:ea typeface="Poppins"/>
              <a:cs typeface="Poppins"/>
              <a:sym typeface="Poppins"/>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Data Integration:</a:t>
            </a:r>
            <a:r>
              <a:rPr b="0" i="0" lang="pt-BR" sz="1600" u="none" cap="none" strike="noStrike">
                <a:solidFill>
                  <a:schemeClr val="dk1"/>
                </a:solidFill>
                <a:latin typeface="Poppins"/>
                <a:ea typeface="Poppins"/>
                <a:cs typeface="Poppins"/>
                <a:sym typeface="Poppins"/>
              </a:rPr>
              <a:t> Facilitate applications to consume or respond to data shared by other applications, promoting interactivity.</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600" u="none" cap="none" strike="noStrike">
              <a:solidFill>
                <a:schemeClr val="dk1"/>
              </a:solidFill>
              <a:latin typeface="Poppins"/>
              <a:ea typeface="Poppins"/>
              <a:cs typeface="Poppins"/>
              <a:sym typeface="Poppins"/>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Enhanced Functionality:</a:t>
            </a:r>
            <a:r>
              <a:rPr b="0" i="0" lang="pt-BR" sz="1600" u="none" cap="none" strike="noStrike">
                <a:solidFill>
                  <a:schemeClr val="dk1"/>
                </a:solidFill>
                <a:latin typeface="Poppins"/>
                <a:ea typeface="Poppins"/>
                <a:cs typeface="Poppins"/>
                <a:sym typeface="Poppins"/>
              </a:rPr>
              <a:t> Integrate the capabilities of another application to enhance product features and provide a richer user experience.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23"/>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Why are APIs a Modern Essential?</a:t>
            </a:r>
            <a:endParaRPr/>
          </a:p>
        </p:txBody>
      </p:sp>
      <p:sp>
        <p:nvSpPr>
          <p:cNvPr id="125" name="Google Shape;125;p23"/>
          <p:cNvSpPr txBox="1"/>
          <p:nvPr/>
        </p:nvSpPr>
        <p:spPr>
          <a:xfrm>
            <a:off x="838200" y="1825625"/>
            <a:ext cx="10515600" cy="4351338"/>
          </a:xfrm>
          <a:prstGeom prst="rect">
            <a:avLst/>
          </a:prstGeom>
          <a:noFill/>
          <a:ln>
            <a:noFill/>
          </a:ln>
        </p:spPr>
        <p:txBody>
          <a:bodyPr anchorCtr="0" anchor="ctr" bIns="45700" lIns="91425" spcFirstLastPara="1" rIns="91425" wrap="square" tIns="45700">
            <a:no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APIs have been around for a long while, but their prominence and adoption have skyrocketed in recent years.</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Driving Factors:</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400" u="none" cap="none" strike="noStrike">
              <a:solidFill>
                <a:schemeClr val="dk1"/>
              </a:solidFill>
              <a:latin typeface="Poppins"/>
              <a:ea typeface="Poppins"/>
              <a:cs typeface="Poppins"/>
              <a:sym typeface="Poppins"/>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Intentional Design:</a:t>
            </a:r>
            <a:r>
              <a:rPr b="0" i="0" lang="pt-BR" sz="1600" u="none" cap="none" strike="noStrike">
                <a:solidFill>
                  <a:schemeClr val="dk1"/>
                </a:solidFill>
                <a:latin typeface="Poppins"/>
                <a:ea typeface="Poppins"/>
                <a:cs typeface="Poppins"/>
                <a:sym typeface="Poppins"/>
              </a:rPr>
              <a:t> Modern APIs are intricately integrated into products from the inception stage, ensuring robust functionality and security.</a:t>
            </a:r>
            <a:endParaRPr/>
          </a:p>
          <a:p>
            <a:pPr indent="-254000" lvl="1" marL="914400" marR="0" rtl="0" algn="just">
              <a:lnSpc>
                <a:spcPct val="90000"/>
              </a:lnSpc>
              <a:spcBef>
                <a:spcPts val="500"/>
              </a:spcBef>
              <a:spcAft>
                <a:spcPts val="0"/>
              </a:spcAft>
              <a:buClr>
                <a:schemeClr val="dk1"/>
              </a:buClr>
              <a:buSzPts val="2000"/>
              <a:buFont typeface="Arial"/>
              <a:buNone/>
            </a:pPr>
            <a:r>
              <a:t/>
            </a:r>
            <a:endParaRPr b="0" i="0" sz="1600" u="none" cap="none" strike="noStrike">
              <a:solidFill>
                <a:schemeClr val="dk1"/>
              </a:solidFill>
              <a:latin typeface="Poppins"/>
              <a:ea typeface="Poppins"/>
              <a:cs typeface="Poppins"/>
              <a:sym typeface="Poppins"/>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Testing:</a:t>
            </a:r>
            <a:r>
              <a:rPr b="0" i="0" lang="pt-BR" sz="1600" u="none" cap="none" strike="noStrike">
                <a:solidFill>
                  <a:schemeClr val="dk1"/>
                </a:solidFill>
                <a:latin typeface="Poppins"/>
                <a:ea typeface="Poppins"/>
                <a:cs typeface="Poppins"/>
                <a:sym typeface="Poppins"/>
              </a:rPr>
              <a:t> Contemporary APIs undergo extensive testing, ensuring reliability and consistent performance.</a:t>
            </a:r>
            <a:endParaRPr/>
          </a:p>
          <a:p>
            <a:pPr indent="-254000" lvl="1" marL="914400" marR="0" rtl="0" algn="just">
              <a:lnSpc>
                <a:spcPct val="90000"/>
              </a:lnSpc>
              <a:spcBef>
                <a:spcPts val="500"/>
              </a:spcBef>
              <a:spcAft>
                <a:spcPts val="0"/>
              </a:spcAft>
              <a:buClr>
                <a:schemeClr val="dk1"/>
              </a:buClr>
              <a:buSzPts val="2000"/>
              <a:buFont typeface="Arial"/>
              <a:buNone/>
            </a:pPr>
            <a:r>
              <a:t/>
            </a:r>
            <a:endParaRPr b="0" i="0" sz="1600" u="none" cap="none" strike="noStrike">
              <a:solidFill>
                <a:schemeClr val="dk1"/>
              </a:solidFill>
              <a:latin typeface="Poppins"/>
              <a:ea typeface="Poppins"/>
              <a:cs typeface="Poppins"/>
              <a:sym typeface="Poppins"/>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Accessibility through Simplified Languages:</a:t>
            </a:r>
            <a:r>
              <a:rPr b="0" i="0" lang="pt-BR" sz="1600" u="none" cap="none" strike="noStrike">
                <a:solidFill>
                  <a:schemeClr val="dk1"/>
                </a:solidFill>
                <a:latin typeface="Poppins"/>
                <a:ea typeface="Poppins"/>
                <a:cs typeface="Poppins"/>
                <a:sym typeface="Poppins"/>
              </a:rPr>
              <a:t> Languages like Python have democratized API consumption. They've bridged the gap, enabling not just developers but also professionals from other domains to harness the power of APIs in application building.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24"/>
          <p:cNvSpPr txBox="1"/>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6000" u="none" cap="none" strike="noStrike">
                <a:solidFill>
                  <a:schemeClr val="lt1"/>
                </a:solidFill>
                <a:latin typeface="Poppins"/>
                <a:ea typeface="Poppins"/>
                <a:cs typeface="Poppins"/>
                <a:sym typeface="Poppins"/>
              </a:rPr>
              <a:t>API Design Styles</a:t>
            </a:r>
            <a:endParaRPr b="0" i="0" sz="6000" u="none" cap="none" strike="noStrike">
              <a:solidFill>
                <a:schemeClr val="lt1"/>
              </a:solidFill>
              <a:latin typeface="Poppins"/>
              <a:ea typeface="Poppins"/>
              <a:cs typeface="Poppins"/>
              <a:sym typeface="Poppins"/>
            </a:endParaRPr>
          </a:p>
        </p:txBody>
      </p:sp>
      <p:pic>
        <p:nvPicPr>
          <p:cNvPr id="131" name="Google Shape;131;p24"/>
          <p:cNvPicPr preferRelativeResize="0"/>
          <p:nvPr/>
        </p:nvPicPr>
        <p:blipFill rotWithShape="1">
          <a:blip r:embed="rId4">
            <a:alphaModFix/>
          </a:blip>
          <a:srcRect b="0" l="0" r="0" t="0"/>
          <a:stretch/>
        </p:blipFill>
        <p:spPr>
          <a:xfrm>
            <a:off x="438369" y="471690"/>
            <a:ext cx="1266606" cy="38851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5" name="Shape 135"/>
        <p:cNvGrpSpPr/>
        <p:nvPr/>
      </p:nvGrpSpPr>
      <p:grpSpPr>
        <a:xfrm>
          <a:off x="0" y="0"/>
          <a:ext cx="0" cy="0"/>
          <a:chOff x="0" y="0"/>
          <a:chExt cx="0" cy="0"/>
        </a:xfrm>
      </p:grpSpPr>
      <p:sp>
        <p:nvSpPr>
          <p:cNvPr id="136" name="Google Shape;136;p25"/>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Poppins"/>
              <a:buNone/>
            </a:pPr>
            <a:r>
              <a:rPr b="0" i="0" lang="pt-BR" sz="4000" u="none" cap="none" strike="noStrike">
                <a:solidFill>
                  <a:schemeClr val="dk1"/>
                </a:solidFill>
                <a:latin typeface="Poppins"/>
                <a:ea typeface="Poppins"/>
                <a:cs typeface="Poppins"/>
                <a:sym typeface="Poppins"/>
              </a:rPr>
              <a:t>Types of Design Styles</a:t>
            </a:r>
            <a:endParaRPr/>
          </a:p>
        </p:txBody>
      </p:sp>
      <p:sp>
        <p:nvSpPr>
          <p:cNvPr id="137" name="Google Shape;137;p25"/>
          <p:cNvSpPr txBox="1"/>
          <p:nvPr/>
        </p:nvSpPr>
        <p:spPr>
          <a:xfrm>
            <a:off x="838200" y="1825625"/>
            <a:ext cx="10515600" cy="4351338"/>
          </a:xfrm>
          <a:prstGeom prst="rect">
            <a:avLst/>
          </a:prstGeom>
          <a:noFill/>
          <a:ln>
            <a:noFill/>
          </a:ln>
        </p:spPr>
        <p:txBody>
          <a:bodyPr anchorCtr="0" anchor="ctr" bIns="45700" lIns="91425" spcFirstLastPara="1" rIns="91425" wrap="square" tIns="45700">
            <a:normAutofit/>
          </a:bodyPr>
          <a:lstStyle/>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When building or consuming APIs, it's crucial to understand their design styles. The chosen design directly affects how an application communicates, processes data, and handles responses.</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8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The way an application handles API responses varies based on the API's design.</a:t>
            </a:r>
            <a:endParaRPr/>
          </a:p>
          <a:p>
            <a:pPr indent="-254000" lvl="0" marL="457200" marR="0" rtl="0" algn="just">
              <a:lnSpc>
                <a:spcPct val="90000"/>
              </a:lnSpc>
              <a:spcBef>
                <a:spcPts val="1000"/>
              </a:spcBef>
              <a:spcAft>
                <a:spcPts val="0"/>
              </a:spcAft>
              <a:buClr>
                <a:schemeClr val="dk1"/>
              </a:buClr>
              <a:buSzPts val="2400"/>
              <a:buFont typeface="Arial"/>
              <a:buNone/>
            </a:pPr>
            <a:r>
              <a:t/>
            </a:r>
            <a:endParaRPr b="0" i="0" sz="1800" u="none" cap="none" strike="noStrike">
              <a:solidFill>
                <a:schemeClr val="dk1"/>
              </a:solidFill>
              <a:latin typeface="Poppins"/>
              <a:ea typeface="Poppins"/>
              <a:cs typeface="Poppins"/>
              <a:sym typeface="Poppins"/>
            </a:endParaRPr>
          </a:p>
          <a:p>
            <a:pPr indent="-406400" lvl="0" marL="457200" marR="0" rtl="0" algn="just">
              <a:lnSpc>
                <a:spcPct val="90000"/>
              </a:lnSpc>
              <a:spcBef>
                <a:spcPts val="1000"/>
              </a:spcBef>
              <a:spcAft>
                <a:spcPts val="0"/>
              </a:spcAft>
              <a:buClr>
                <a:schemeClr val="dk1"/>
              </a:buClr>
              <a:buSzPts val="2400"/>
              <a:buFont typeface="Arial"/>
              <a:buChar char="•"/>
            </a:pPr>
            <a:r>
              <a:rPr b="0" i="0" lang="pt-BR" sz="1800" u="none" cap="none" strike="noStrike">
                <a:solidFill>
                  <a:schemeClr val="dk1"/>
                </a:solidFill>
                <a:latin typeface="Poppins"/>
                <a:ea typeface="Poppins"/>
                <a:cs typeface="Poppins"/>
                <a:sym typeface="Poppins"/>
              </a:rPr>
              <a:t>Types of Design Styles</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Synchronous</a:t>
            </a:r>
            <a:endParaRPr/>
          </a:p>
          <a:p>
            <a:pPr indent="-381000" lvl="1" marL="914400" marR="0" rtl="0" algn="just">
              <a:lnSpc>
                <a:spcPct val="90000"/>
              </a:lnSpc>
              <a:spcBef>
                <a:spcPts val="500"/>
              </a:spcBef>
              <a:spcAft>
                <a:spcPts val="0"/>
              </a:spcAft>
              <a:buClr>
                <a:schemeClr val="dk1"/>
              </a:buClr>
              <a:buSzPts val="2000"/>
              <a:buFont typeface="Arial"/>
              <a:buChar char="•"/>
            </a:pPr>
            <a:r>
              <a:rPr b="1" i="0" lang="pt-BR" sz="1600" u="none" cap="none" strike="noStrike">
                <a:solidFill>
                  <a:schemeClr val="dk1"/>
                </a:solidFill>
                <a:latin typeface="Poppins"/>
                <a:ea typeface="Poppins"/>
                <a:cs typeface="Poppins"/>
                <a:sym typeface="Poppins"/>
              </a:rPr>
              <a:t>Asynchronous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Hackone English School identidade">
      <a:dk1>
        <a:srgbClr val="36176D"/>
      </a:dk1>
      <a:lt1>
        <a:srgbClr val="FFFFFF"/>
      </a:lt1>
      <a:dk2>
        <a:srgbClr val="36176D"/>
      </a:dk2>
      <a:lt2>
        <a:srgbClr val="E7E6E6"/>
      </a:lt2>
      <a:accent1>
        <a:srgbClr val="8E6CF4"/>
      </a:accent1>
      <a:accent2>
        <a:srgbClr val="8E6CF4"/>
      </a:accent2>
      <a:accent3>
        <a:srgbClr val="8E2CF4"/>
      </a:accent3>
      <a:accent4>
        <a:srgbClr val="5E27F9"/>
      </a:accent4>
      <a:accent5>
        <a:srgbClr val="8E6CF4"/>
      </a:accent5>
      <a:accent6>
        <a:srgbClr val="8E6CF4"/>
      </a:accent6>
      <a:hlink>
        <a:srgbClr val="A5A5A5"/>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2022-11-11T16:16:19Z</dcterms:created>
  <dc:creator>Alex Bruno</dc:creator>
</cp:coreProperties>
</file>