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70" y="140677"/>
            <a:ext cx="8081319" cy="648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8" y="2130425"/>
            <a:ext cx="8235462" cy="1470025"/>
          </a:xfrm>
        </p:spPr>
        <p:txBody>
          <a:bodyPr/>
          <a:lstStyle/>
          <a:p>
            <a:r>
              <a:rPr>
                <a:solidFill>
                  <a:srgbClr val="FFC000"/>
                </a:solidFill>
              </a:rPr>
              <a:t>Predicción de “popularidad” en la era PS5 (2020–2023)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611" y="3719384"/>
            <a:ext cx="6746789" cy="1919416"/>
          </a:xfrm>
        </p:spPr>
        <p:txBody>
          <a:bodyPr/>
          <a:lstStyle/>
          <a:p>
            <a:r>
              <a:rPr b="1" u="sng" dirty="0">
                <a:solidFill>
                  <a:srgbClr val="FFC000"/>
                </a:solidFill>
              </a:rPr>
              <a:t>Rodrigo Velázquez — DSII Parte I  |  Dataset: RAWG/IGDB (PS5-era)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en una mirada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</p:spPr>
        <p:txBody>
          <a:bodyPr/>
          <a:lstStyle/>
          <a:p>
            <a:r>
              <a:rPr dirty="0" err="1"/>
              <a:t>Precisión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casos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: 0.629</a:t>
            </a:r>
          </a:p>
          <a:p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separar</a:t>
            </a:r>
            <a:r>
              <a:rPr dirty="0"/>
              <a:t> </a:t>
            </a:r>
            <a:r>
              <a:rPr dirty="0" err="1"/>
              <a:t>casos</a:t>
            </a:r>
            <a:r>
              <a:rPr dirty="0"/>
              <a:t>: 0.792</a:t>
            </a:r>
          </a:p>
          <a:p>
            <a:r>
              <a:rPr dirty="0"/>
              <a:t>Balance </a:t>
            </a:r>
            <a:r>
              <a:rPr dirty="0" err="1"/>
              <a:t>óptimo</a:t>
            </a:r>
            <a:r>
              <a:rPr dirty="0"/>
              <a:t> (F1): 0.667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3200399"/>
            <a:ext cx="7695788" cy="2974271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22960" y="32461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Matriz de resultados (umbral calibrado)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1840" y="3840480"/>
            <a:ext cx="1463040" cy="914400"/>
          </a:xfrm>
          <a:prstGeom prst="rect">
            <a:avLst/>
          </a:prstGeom>
          <a:solidFill>
            <a:srgbClr val="EBEBEB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b="1">
                <a:solidFill>
                  <a:schemeClr val="tx1"/>
                </a:solidFill>
              </a:rPr>
              <a:t>TN=27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4880" y="3840480"/>
            <a:ext cx="1463040" cy="914400"/>
          </a:xfrm>
          <a:prstGeom prst="rect">
            <a:avLst/>
          </a:prstGeom>
          <a:solidFill>
            <a:srgbClr val="EBEBEB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b="1">
                <a:solidFill>
                  <a:schemeClr val="tx1"/>
                </a:solidFill>
              </a:rPr>
              <a:t>FP=3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40" y="4754880"/>
            <a:ext cx="1463040" cy="914400"/>
          </a:xfrm>
          <a:prstGeom prst="rect">
            <a:avLst/>
          </a:prstGeom>
          <a:solidFill>
            <a:srgbClr val="EBEBEB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b="1">
                <a:solidFill>
                  <a:schemeClr val="tx1"/>
                </a:solidFill>
              </a:rPr>
              <a:t>FN=5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54880" y="4754880"/>
            <a:ext cx="1463040" cy="914400"/>
          </a:xfrm>
          <a:prstGeom prst="rect">
            <a:avLst/>
          </a:prstGeom>
          <a:solidFill>
            <a:srgbClr val="EBEBEB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b="1">
                <a:solidFill>
                  <a:schemeClr val="tx1"/>
                </a:solidFill>
              </a:rPr>
              <a:t>TP=8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1840" y="356616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popular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356616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Popular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popular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754880"/>
            <a:ext cx="21945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Popular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585216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A5A5A"/>
                </a:solidFill>
              </a:defRPr>
            </a:pPr>
            <a:r>
              <a:t>Test 2022–2023 • popular = ratings_count ≥ p75 (321) • Umbral calibrado 0.526</a:t>
            </a:r>
          </a:p>
        </p:txBody>
      </p:sp>
    </p:spTree>
    <p:extLst>
      <p:ext uri="{BB962C8B-B14F-4D97-AF65-F5344CB8AC3E}">
        <p14:creationId xmlns:p14="http://schemas.microsoft.com/office/powerpoint/2010/main" val="94408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Factores que más influyen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8412480" cy="4389120"/>
          </a:xfrm>
          <a:prstGeom prst="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Género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23749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dirty="0"/>
              <a:t>Shooter ↑ (</a:t>
            </a:r>
            <a:r>
              <a:rPr dirty="0" err="1"/>
              <a:t>impacto</a:t>
            </a:r>
            <a:r>
              <a:rPr dirty="0"/>
              <a:t> </a:t>
            </a:r>
            <a:r>
              <a:rPr dirty="0" err="1"/>
              <a:t>fuerte</a:t>
            </a:r>
            <a:r>
              <a:rPr dirty="0"/>
              <a:t>)</a:t>
            </a:r>
          </a:p>
          <a:p>
            <a:pPr>
              <a:defRPr sz="1600"/>
            </a:pPr>
            <a:r>
              <a:rPr dirty="0"/>
              <a:t>Adventure ↑ (</a:t>
            </a:r>
            <a:r>
              <a:rPr dirty="0" err="1"/>
              <a:t>moderado</a:t>
            </a:r>
            <a:r>
              <a:rPr dirty="0"/>
              <a:t>)</a:t>
            </a:r>
          </a:p>
          <a:p>
            <a:pPr>
              <a:defRPr sz="1600"/>
            </a:pPr>
            <a:r>
              <a:rPr dirty="0"/>
              <a:t>Action / Racing / Arcade / Casual 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1840" y="14630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Plataforma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1840" y="1920240"/>
            <a:ext cx="228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dirty="0"/>
              <a:t>PS5 ↑</a:t>
            </a:r>
          </a:p>
          <a:p>
            <a:pPr>
              <a:defRPr sz="1600"/>
            </a:pPr>
            <a:r>
              <a:rPr dirty="0"/>
              <a:t>Nintendo Switch ↓</a:t>
            </a:r>
          </a:p>
          <a:p>
            <a:pPr>
              <a:defRPr sz="1600"/>
            </a:pPr>
            <a:r>
              <a:rPr dirty="0"/>
              <a:t>Xbox Series X|S ↑ (</a:t>
            </a:r>
            <a:r>
              <a:rPr dirty="0" err="1"/>
              <a:t>leve</a:t>
            </a:r>
            <a:r>
              <a:rPr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14630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Crítica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1920240"/>
            <a:ext cx="2834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dirty="0"/>
              <a:t>+1 </a:t>
            </a:r>
            <a:r>
              <a:rPr dirty="0" err="1"/>
              <a:t>en</a:t>
            </a:r>
            <a:r>
              <a:rPr dirty="0"/>
              <a:t> rating → prob. ↑ (x3.2)</a:t>
            </a:r>
          </a:p>
          <a:p>
            <a:pPr>
              <a:defRPr sz="1600"/>
            </a:pPr>
            <a:r>
              <a:rPr dirty="0"/>
              <a:t>+1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metacritic</a:t>
            </a:r>
            <a:r>
              <a:rPr dirty="0"/>
              <a:t> → prob. ↑ (x1.56)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57607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↑ aumenta la probabilidad | ↓ reduce la probabilidad | Basado en coeficientes/odds del modelo</a:t>
            </a:r>
          </a:p>
        </p:txBody>
      </p:sp>
    </p:spTree>
    <p:extLst>
      <p:ext uri="{BB962C8B-B14F-4D97-AF65-F5344CB8AC3E}">
        <p14:creationId xmlns:p14="http://schemas.microsoft.com/office/powerpoint/2010/main" val="32476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Conclusión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</a:t>
            </a:r>
            <a:r>
              <a:rPr lang="es-ES" b="1" dirty="0"/>
              <a:t>mix de plataformas cambió</a:t>
            </a:r>
            <a:r>
              <a:rPr lang="es-ES" dirty="0"/>
              <a:t> de forma significativa (</a:t>
            </a:r>
            <a:r>
              <a:rPr lang="es-ES" b="1" dirty="0"/>
              <a:t>V=0.30, p&lt;0.001</a:t>
            </a:r>
            <a:r>
              <a:rPr lang="es-ES" dirty="0"/>
              <a:t>): </a:t>
            </a:r>
            <a:r>
              <a:rPr lang="es-ES" b="1" dirty="0"/>
              <a:t>PS5 ↑</a:t>
            </a:r>
            <a:r>
              <a:rPr lang="es-ES" dirty="0"/>
              <a:t>, </a:t>
            </a:r>
            <a:r>
              <a:rPr lang="es-ES" b="1" dirty="0" err="1"/>
              <a:t>Switch</a:t>
            </a:r>
            <a:r>
              <a:rPr lang="es-ES" b="1" dirty="0"/>
              <a:t> ↓</a:t>
            </a:r>
            <a:r>
              <a:rPr lang="es-ES" dirty="0"/>
              <a:t>, </a:t>
            </a:r>
            <a:r>
              <a:rPr lang="es-ES" b="1" dirty="0"/>
              <a:t>Xbox ↑</a:t>
            </a:r>
            <a:r>
              <a:rPr lang="es-ES" dirty="0"/>
              <a:t> leve.</a:t>
            </a:r>
          </a:p>
          <a:p>
            <a:r>
              <a:rPr lang="es-ES" dirty="0"/>
              <a:t>El modelo (</a:t>
            </a:r>
            <a:r>
              <a:rPr lang="es-ES" b="1" dirty="0"/>
              <a:t>Logística</a:t>
            </a:r>
            <a:r>
              <a:rPr lang="es-ES" dirty="0"/>
              <a:t>, test 2022–2023) </a:t>
            </a:r>
            <a:r>
              <a:rPr lang="es-ES" b="1" dirty="0"/>
              <a:t>predice con solidez</a:t>
            </a:r>
            <a:r>
              <a:rPr lang="es-ES" dirty="0"/>
              <a:t> la popularidad: </a:t>
            </a:r>
            <a:r>
              <a:rPr lang="es-ES" b="1" dirty="0"/>
              <a:t>Precisión en casos relevantes 0.629</a:t>
            </a:r>
            <a:r>
              <a:rPr lang="es-ES" dirty="0"/>
              <a:t>, </a:t>
            </a:r>
            <a:r>
              <a:rPr lang="es-ES" b="1" dirty="0"/>
              <a:t>F1 óptimo 0.667</a:t>
            </a:r>
            <a:r>
              <a:rPr lang="es-ES" dirty="0"/>
              <a:t> (umbral 0.526).</a:t>
            </a:r>
          </a:p>
          <a:p>
            <a:r>
              <a:rPr lang="es-ES" b="1" dirty="0"/>
              <a:t>Qué mueve la aguja:</a:t>
            </a:r>
            <a:r>
              <a:rPr lang="es-ES" dirty="0"/>
              <a:t> </a:t>
            </a:r>
            <a:r>
              <a:rPr lang="es-ES" i="1" dirty="0" err="1"/>
              <a:t>Shooter</a:t>
            </a:r>
            <a:r>
              <a:rPr lang="es-ES" dirty="0"/>
              <a:t>, </a:t>
            </a:r>
            <a:r>
              <a:rPr lang="es-ES" b="1" dirty="0"/>
              <a:t>rating</a:t>
            </a:r>
            <a:r>
              <a:rPr lang="es-ES" dirty="0"/>
              <a:t> y </a:t>
            </a:r>
            <a:r>
              <a:rPr lang="es-ES" b="1" dirty="0" err="1"/>
              <a:t>metacritic</a:t>
            </a:r>
            <a:r>
              <a:rPr lang="es-ES" dirty="0"/>
              <a:t> (↑); </a:t>
            </a:r>
            <a:r>
              <a:rPr lang="es-ES" b="1" dirty="0"/>
              <a:t>PS5</a:t>
            </a:r>
            <a:r>
              <a:rPr lang="es-ES" dirty="0"/>
              <a:t> (↑); </a:t>
            </a:r>
            <a:r>
              <a:rPr lang="es-ES" b="1" dirty="0" err="1"/>
              <a:t>Switch</a:t>
            </a:r>
            <a:r>
              <a:rPr lang="es-ES" dirty="0"/>
              <a:t> (↓).</a:t>
            </a:r>
          </a:p>
          <a:p>
            <a:r>
              <a:rPr lang="es-ES" b="1" dirty="0"/>
              <a:t>Impacto:</a:t>
            </a:r>
            <a:r>
              <a:rPr lang="es-ES" dirty="0"/>
              <a:t> mejor </a:t>
            </a:r>
            <a:r>
              <a:rPr lang="es-ES" b="1" dirty="0"/>
              <a:t>priorización de catálogo y campañas</a:t>
            </a:r>
            <a:r>
              <a:rPr lang="es-ES" dirty="0"/>
              <a:t> por </a:t>
            </a:r>
            <a:r>
              <a:rPr lang="es-ES" b="1" dirty="0"/>
              <a:t>plataforma × género</a:t>
            </a:r>
            <a:r>
              <a:rPr lang="es-ES" dirty="0"/>
              <a:t>, con menor riesgo.</a:t>
            </a:r>
          </a:p>
          <a:p>
            <a:r>
              <a:rPr lang="es-ES" b="1" dirty="0"/>
              <a:t>Límites:</a:t>
            </a:r>
            <a:r>
              <a:rPr lang="es-ES" dirty="0"/>
              <a:t> </a:t>
            </a:r>
            <a:r>
              <a:rPr lang="es-ES" i="1" dirty="0"/>
              <a:t>popular</a:t>
            </a:r>
            <a:r>
              <a:rPr lang="es-ES" dirty="0"/>
              <a:t> usa </a:t>
            </a:r>
            <a:r>
              <a:rPr lang="es-ES" b="1" dirty="0"/>
              <a:t>p75</a:t>
            </a:r>
            <a:r>
              <a:rPr lang="es-ES" dirty="0"/>
              <a:t> como proxy de demanda; posible </a:t>
            </a:r>
            <a:r>
              <a:rPr lang="es-ES" b="1" dirty="0"/>
              <a:t>sesgo de cobertura</a:t>
            </a:r>
            <a:r>
              <a:rPr lang="es-ES" dirty="0"/>
              <a:t>; horizonte temporal </a:t>
            </a:r>
            <a:r>
              <a:rPr lang="es-ES" b="1" dirty="0"/>
              <a:t>corto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77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Abstracto: motivación y audiencia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llegada de PS5 alteró el mix de plataformas y el interés por ciertos géneros.</a:t>
            </a:r>
          </a:p>
          <a:p>
            <a:r>
              <a:t>Audiencia: Marketing, Merchandising y equipo de Catálogo (retail gaming).</a:t>
            </a:r>
          </a:p>
          <a:p>
            <a:r>
              <a:t>Objetivo: medir el cambio de mix y predecir la popularidad (proxy: ratings_count).</a:t>
            </a:r>
          </a:p>
          <a:p>
            <a:r>
              <a:t>Uso: priorizar campañas, bundles y stock por plataforma × género.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de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Período</a:t>
            </a:r>
            <a:r>
              <a:rPr dirty="0"/>
              <a:t> </a:t>
            </a:r>
            <a:r>
              <a:rPr dirty="0" err="1"/>
              <a:t>analizado</a:t>
            </a:r>
            <a:r>
              <a:rPr dirty="0"/>
              <a:t>: 2020–2023.</a:t>
            </a:r>
          </a:p>
          <a:p>
            <a:r>
              <a:rPr dirty="0" err="1" smtClean="0"/>
              <a:t>Numéricas</a:t>
            </a:r>
            <a:r>
              <a:rPr dirty="0"/>
              <a:t>: rating, </a:t>
            </a:r>
            <a:r>
              <a:rPr dirty="0" err="1"/>
              <a:t>metacritic</a:t>
            </a:r>
            <a:r>
              <a:rPr dirty="0"/>
              <a:t>, </a:t>
            </a:r>
            <a:r>
              <a:rPr dirty="0" err="1"/>
              <a:t>ratings_count</a:t>
            </a:r>
            <a:r>
              <a:rPr dirty="0"/>
              <a:t>, </a:t>
            </a:r>
            <a:r>
              <a:rPr dirty="0" err="1"/>
              <a:t>months_since_release</a:t>
            </a:r>
            <a:r>
              <a:rPr dirty="0"/>
              <a:t>.</a:t>
            </a:r>
          </a:p>
          <a:p>
            <a:r>
              <a:rPr dirty="0" err="1"/>
              <a:t>Categóricas</a:t>
            </a:r>
            <a:r>
              <a:rPr dirty="0"/>
              <a:t>: </a:t>
            </a:r>
            <a:r>
              <a:rPr dirty="0" err="1"/>
              <a:t>platform_bucket</a:t>
            </a:r>
            <a:r>
              <a:rPr dirty="0"/>
              <a:t>, </a:t>
            </a:r>
            <a:r>
              <a:rPr dirty="0" err="1"/>
              <a:t>genre_main</a:t>
            </a:r>
            <a:r>
              <a:rPr dirty="0"/>
              <a:t>.</a:t>
            </a:r>
          </a:p>
          <a:p>
            <a:r>
              <a:rPr dirty="0"/>
              <a:t>Target: popular = </a:t>
            </a:r>
            <a:r>
              <a:rPr dirty="0" err="1"/>
              <a:t>ratings_count</a:t>
            </a:r>
            <a:r>
              <a:rPr dirty="0"/>
              <a:t> ≥ p75 (=321).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e 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</a:t>
            </a:r>
            <a:r>
              <a:rPr lang="es-ES" dirty="0" smtClean="0"/>
              <a:t>IPOTESIS</a:t>
            </a:r>
            <a:r>
              <a:rPr dirty="0" smtClean="0"/>
              <a:t>:</a:t>
            </a:r>
            <a:endParaRPr lang="es-ES" dirty="0" smtClean="0"/>
          </a:p>
          <a:p>
            <a:r>
              <a:rPr dirty="0" smtClean="0"/>
              <a:t> </a:t>
            </a:r>
            <a:r>
              <a:rPr dirty="0"/>
              <a:t>¿</a:t>
            </a:r>
            <a:r>
              <a:rPr dirty="0" err="1"/>
              <a:t>Cambió</a:t>
            </a:r>
            <a:r>
              <a:rPr dirty="0"/>
              <a:t> el mix de </a:t>
            </a:r>
            <a:r>
              <a:rPr dirty="0" err="1"/>
              <a:t>plataformas</a:t>
            </a:r>
            <a:r>
              <a:rPr dirty="0"/>
              <a:t> entre </a:t>
            </a:r>
            <a:r>
              <a:rPr dirty="0" err="1"/>
              <a:t>períodos</a:t>
            </a:r>
            <a:r>
              <a:rPr dirty="0"/>
              <a:t>?</a:t>
            </a:r>
          </a:p>
          <a:p>
            <a:r>
              <a:rPr dirty="0"/>
              <a:t>¿Se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predecir</a:t>
            </a:r>
            <a:r>
              <a:rPr dirty="0"/>
              <a:t> “</a:t>
            </a:r>
            <a:r>
              <a:rPr dirty="0" err="1"/>
              <a:t>popularidad</a:t>
            </a:r>
            <a:r>
              <a:rPr dirty="0"/>
              <a:t>” con </a:t>
            </a:r>
            <a:r>
              <a:rPr dirty="0" err="1"/>
              <a:t>crítica</a:t>
            </a:r>
            <a:r>
              <a:rPr dirty="0"/>
              <a:t> (rating/</a:t>
            </a:r>
            <a:r>
              <a:rPr dirty="0" err="1"/>
              <a:t>metacritic</a:t>
            </a:r>
            <a:r>
              <a:rPr dirty="0"/>
              <a:t>) + </a:t>
            </a:r>
            <a:r>
              <a:rPr dirty="0" err="1"/>
              <a:t>plataforma</a:t>
            </a:r>
            <a:r>
              <a:rPr dirty="0"/>
              <a:t> + </a:t>
            </a:r>
            <a:r>
              <a:rPr dirty="0" err="1"/>
              <a:t>género</a:t>
            </a:r>
            <a:r>
              <a:rPr dirty="0"/>
              <a:t>?</a:t>
            </a:r>
          </a:p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plataformas</a:t>
            </a:r>
            <a:r>
              <a:rPr dirty="0"/>
              <a:t> y </a:t>
            </a:r>
            <a:r>
              <a:rPr dirty="0" err="1"/>
              <a:t>géneros</a:t>
            </a:r>
            <a:r>
              <a:rPr dirty="0"/>
              <a:t> </a:t>
            </a:r>
            <a:r>
              <a:rPr dirty="0" err="1"/>
              <a:t>empujan</a:t>
            </a:r>
            <a:r>
              <a:rPr dirty="0"/>
              <a:t> o </a:t>
            </a:r>
            <a:r>
              <a:rPr dirty="0" err="1"/>
              <a:t>frenan</a:t>
            </a:r>
            <a:r>
              <a:rPr dirty="0"/>
              <a:t> la </a:t>
            </a:r>
            <a:r>
              <a:rPr dirty="0" err="1"/>
              <a:t>popularidad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técnico (ejecutivo)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 temporal: train ≤ 2021; test 2022–2023.</a:t>
            </a:r>
          </a:p>
          <a:p>
            <a:r>
              <a:t>Pipeline: OneHotEncoder + StandardScaler + Regresión Logística.</a:t>
            </a:r>
          </a:p>
          <a:p>
            <a:r>
              <a:t>Features: rating, metacritic, months_since_release, platform_bucket, genre_main.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H</a:t>
            </a:r>
            <a:r>
              <a:rPr lang="es-ES" dirty="0" err="1" smtClean="0"/>
              <a:t>ipotesis</a:t>
            </a:r>
            <a:r>
              <a:rPr dirty="0" smtClean="0"/>
              <a:t> </a:t>
            </a:r>
            <a:r>
              <a:rPr dirty="0"/>
              <a:t>— </a:t>
            </a:r>
            <a:r>
              <a:rPr dirty="0" err="1" smtClean="0"/>
              <a:t>Cambio</a:t>
            </a:r>
            <a:r>
              <a:rPr dirty="0" smtClean="0"/>
              <a:t> </a:t>
            </a:r>
            <a:r>
              <a:rPr dirty="0"/>
              <a:t>de mix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plataforma</a:t>
            </a:r>
            <a:r>
              <a:rPr dirty="0"/>
              <a:t> (χ² y </a:t>
            </a:r>
            <a:r>
              <a:rPr dirty="0" err="1"/>
              <a:t>Cramér’s</a:t>
            </a:r>
            <a:r>
              <a:rPr dirty="0"/>
              <a:t>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dirty="0" err="1" smtClean="0"/>
              <a:t>Resultado</a:t>
            </a:r>
            <a:r>
              <a:rPr dirty="0"/>
              <a:t>: χ² = 33.64, p &lt; 0.001; </a:t>
            </a:r>
            <a:r>
              <a:rPr dirty="0" err="1"/>
              <a:t>Cramér’s</a:t>
            </a:r>
            <a:r>
              <a:rPr dirty="0"/>
              <a:t> V = 0.298 (</a:t>
            </a:r>
            <a:r>
              <a:rPr dirty="0" err="1"/>
              <a:t>efecto</a:t>
            </a:r>
            <a:r>
              <a:rPr dirty="0"/>
              <a:t> </a:t>
            </a:r>
            <a:r>
              <a:rPr dirty="0" err="1"/>
              <a:t>medio</a:t>
            </a:r>
            <a:r>
              <a:rPr dirty="0"/>
              <a:t>).</a:t>
            </a:r>
          </a:p>
          <a:p>
            <a:r>
              <a:rPr dirty="0" err="1"/>
              <a:t>Lectura</a:t>
            </a:r>
            <a:r>
              <a:rPr dirty="0"/>
              <a:t>: PS5 </a:t>
            </a:r>
            <a:r>
              <a:rPr dirty="0" err="1"/>
              <a:t>sube</a:t>
            </a:r>
            <a:r>
              <a:rPr dirty="0"/>
              <a:t>; Nintendo Switch </a:t>
            </a:r>
            <a:r>
              <a:rPr dirty="0" err="1"/>
              <a:t>baja</a:t>
            </a:r>
            <a:r>
              <a:rPr dirty="0"/>
              <a:t>; Xbox Series X|S </a:t>
            </a:r>
            <a:r>
              <a:rPr dirty="0" err="1"/>
              <a:t>sube</a:t>
            </a:r>
            <a:r>
              <a:rPr dirty="0"/>
              <a:t> </a:t>
            </a:r>
            <a:r>
              <a:rPr dirty="0" err="1"/>
              <a:t>levemente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Evolución</a:t>
            </a:r>
            <a:r>
              <a:rPr dirty="0"/>
              <a:t> </a:t>
            </a:r>
            <a:r>
              <a:rPr dirty="0" err="1" smtClean="0"/>
              <a:t>anual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Tendencia</a:t>
            </a:r>
            <a:r>
              <a:rPr dirty="0"/>
              <a:t> %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plataforma</a:t>
            </a:r>
            <a:r>
              <a:rPr dirty="0"/>
              <a:t> 2020→2023 </a:t>
            </a:r>
            <a:r>
              <a:rPr dirty="0" smtClean="0"/>
              <a:t>(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2" y="2750896"/>
            <a:ext cx="7852977" cy="3946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 del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principal: Regresión Logística.</a:t>
            </a:r>
          </a:p>
          <a:p>
            <a:r>
              <a:t>Validación sin fuga: split temporal (train ≤ 2021, test 2022–2023).</a:t>
            </a:r>
          </a:p>
          <a:p>
            <a:r>
              <a:t>Calibración de punto de corte con curva Precisión–Recall (F1).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Resultados del modelo (test 2022–2023)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AUC-PR = 0.629 (baseline ≈ prevalencia).</a:t>
            </a:r>
          </a:p>
          <a:p>
            <a:r>
              <a:t>AUC-ROC = 0.792.</a:t>
            </a:r>
          </a:p>
          <a:p>
            <a:r>
              <a:t>F1@best (umbral 0.526) = 0.667 (vs F1@0.5 = 0.640).</a:t>
            </a:r>
          </a:p>
          <a:p>
            <a:r>
              <a:t>Matriz: TN=27, FP=3, FN=5, TP=8.</a:t>
            </a:r>
          </a:p>
        </p:txBody>
      </p:sp>
      <p:sp>
        <p:nvSpPr>
          <p:cNvPr id="5" name="Rounded Rectangle 3"/>
          <p:cNvSpPr/>
          <p:nvPr/>
        </p:nvSpPr>
        <p:spPr>
          <a:xfrm>
            <a:off x="457200" y="4324865"/>
            <a:ext cx="1606378" cy="1983860"/>
          </a:xfrm>
          <a:prstGeom prst="round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5A5A5A"/>
                </a:solidFill>
              </a:defRPr>
            </a:pPr>
            <a:r>
              <a:rPr dirty="0" err="1"/>
              <a:t>Precisión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casos</a:t>
            </a:r>
            <a:r>
              <a:rPr dirty="0"/>
              <a:t> </a:t>
            </a:r>
            <a:r>
              <a:rPr dirty="0" err="1"/>
              <a:t>relevantes</a:t>
            </a:r>
            <a:endParaRPr dirty="0"/>
          </a:p>
          <a:p>
            <a:pPr algn="ctr">
              <a:defRPr sz="2800">
                <a:solidFill>
                  <a:srgbClr val="000000"/>
                </a:solidFill>
              </a:defRPr>
            </a:pPr>
            <a:r>
              <a:rPr dirty="0"/>
              <a:t>0.629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2331719" y="4324865"/>
            <a:ext cx="1400022" cy="1983860"/>
          </a:xfrm>
          <a:prstGeom prst="round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5A5A5A"/>
                </a:solidFill>
              </a:defRPr>
            </a:pPr>
            <a:r>
              <a:t>Capacidad de separar casos</a:t>
            </a:r>
          </a:p>
          <a:p>
            <a:pPr algn="ctr">
              <a:defRPr sz="2800">
                <a:solidFill>
                  <a:srgbClr val="000000"/>
                </a:solidFill>
              </a:defRPr>
            </a:pPr>
            <a:r>
              <a:t>0.792</a:t>
            </a:r>
          </a:p>
        </p:txBody>
      </p:sp>
      <p:sp>
        <p:nvSpPr>
          <p:cNvPr id="7" name="Rounded Rectangle 5"/>
          <p:cNvSpPr/>
          <p:nvPr/>
        </p:nvSpPr>
        <p:spPr>
          <a:xfrm>
            <a:off x="4061667" y="4247935"/>
            <a:ext cx="1560658" cy="2137719"/>
          </a:xfrm>
          <a:prstGeom prst="round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5A5A5A"/>
                </a:solidFill>
              </a:defRPr>
            </a:pPr>
            <a:r>
              <a:rPr dirty="0"/>
              <a:t>Balance </a:t>
            </a:r>
            <a:r>
              <a:rPr dirty="0" err="1"/>
              <a:t>óptimo</a:t>
            </a:r>
            <a:r>
              <a:rPr dirty="0"/>
              <a:t> (F1)</a:t>
            </a:r>
          </a:p>
          <a:p>
            <a:pPr algn="ctr">
              <a:defRPr sz="2800">
                <a:solidFill>
                  <a:srgbClr val="000000"/>
                </a:solidFill>
              </a:defRPr>
            </a:pPr>
            <a:r>
              <a:rPr dirty="0"/>
              <a:t>0.667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589</Words>
  <Application>Microsoft Office PowerPoint</Application>
  <PresentationFormat>Presentación en pantalla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Predicción de “popularidad” en la era PS5 (2020–2023)</vt:lpstr>
      <vt:lpstr>Abstracto: motivación y audiencia</vt:lpstr>
      <vt:lpstr>Resumen de metadata</vt:lpstr>
      <vt:lpstr>Preguntas e hipótesis</vt:lpstr>
      <vt:lpstr>Setup técnico (ejecutivo)</vt:lpstr>
      <vt:lpstr>Hipotesis — Cambio de mix por plataforma (χ² y Cramér’s V)</vt:lpstr>
      <vt:lpstr>Evolución anual</vt:lpstr>
      <vt:lpstr>Metodología del modelo</vt:lpstr>
      <vt:lpstr>Resultados del modelo (test 2022–2023)</vt:lpstr>
      <vt:lpstr>Resultados en una mirada</vt:lpstr>
      <vt:lpstr>Factores que más influyen</vt:lpstr>
      <vt:lpstr>Conclusión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“popularidad” en la era PS5 (2020–2023)</dc:title>
  <dc:subject/>
  <dc:creator>usuario</dc:creator>
  <cp:keywords/>
  <dc:description>generated using python-pptx</dc:description>
  <cp:lastModifiedBy>usuario</cp:lastModifiedBy>
  <cp:revision>6</cp:revision>
  <dcterms:created xsi:type="dcterms:W3CDTF">2013-01-27T09:14:16Z</dcterms:created>
  <dcterms:modified xsi:type="dcterms:W3CDTF">2025-09-22T22:42:16Z</dcterms:modified>
  <cp:category/>
</cp:coreProperties>
</file>