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638" r:id="rId2"/>
    <p:sldId id="558" r:id="rId3"/>
    <p:sldId id="435" r:id="rId4"/>
    <p:sldId id="648" r:id="rId5"/>
    <p:sldId id="649" r:id="rId6"/>
    <p:sldId id="647" r:id="rId7"/>
    <p:sldId id="651" r:id="rId8"/>
    <p:sldId id="652" r:id="rId9"/>
    <p:sldId id="653" r:id="rId10"/>
    <p:sldId id="654" r:id="rId11"/>
    <p:sldId id="655" r:id="rId12"/>
    <p:sldId id="656" r:id="rId13"/>
    <p:sldId id="661" r:id="rId14"/>
    <p:sldId id="575" r:id="rId15"/>
    <p:sldId id="666" r:id="rId16"/>
    <p:sldId id="667" r:id="rId17"/>
    <p:sldId id="673" r:id="rId18"/>
    <p:sldId id="650" r:id="rId19"/>
    <p:sldId id="657" r:id="rId20"/>
    <p:sldId id="674" r:id="rId21"/>
    <p:sldId id="675" r:id="rId22"/>
    <p:sldId id="676" r:id="rId23"/>
    <p:sldId id="677" r:id="rId24"/>
    <p:sldId id="678" r:id="rId25"/>
    <p:sldId id="679" r:id="rId26"/>
    <p:sldId id="671" r:id="rId27"/>
    <p:sldId id="672" r:id="rId28"/>
    <p:sldId id="658" r:id="rId29"/>
    <p:sldId id="669" r:id="rId30"/>
    <p:sldId id="670" r:id="rId31"/>
    <p:sldId id="660" r:id="rId32"/>
    <p:sldId id="668" r:id="rId33"/>
    <p:sldId id="662" r:id="rId34"/>
    <p:sldId id="663" r:id="rId35"/>
    <p:sldId id="680" r:id="rId36"/>
    <p:sldId id="664" r:id="rId37"/>
    <p:sldId id="665" r:id="rId38"/>
    <p:sldId id="645" r:id="rId39"/>
    <p:sldId id="646" r:id="rId40"/>
    <p:sldId id="262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D2D"/>
    <a:srgbClr val="ED7D31"/>
    <a:srgbClr val="548235"/>
    <a:srgbClr val="71B644"/>
    <a:srgbClr val="003399"/>
    <a:srgbClr val="0000FF"/>
    <a:srgbClr val="203864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15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14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15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9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16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0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17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35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23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93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24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30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079017F-DFBC-324B-623F-81D943CD3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F50F4-8E01-4E63-98DF-BB573CB419AA}" type="slidenum">
              <a:rPr lang="pt-BR" altLang="en-US" sz="1200">
                <a:latin typeface="Times New Roman" panose="02020603050405020304" pitchFamily="18" charset="0"/>
              </a:rPr>
              <a:pPr/>
              <a:t>25</a:t>
            </a:fld>
            <a:endParaRPr lang="pt-BR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820678A-4021-1C34-1D80-F989F8349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ACC04AC3-12CE-7FE8-59C4-70E24B839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0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70C0"/>
                </a:solidFill>
                <a:latin typeface="Candara" panose="020E0502030303020204" pitchFamily="34" charset="0"/>
              </a:rPr>
              <a:t>Laboratório</a:t>
            </a:r>
            <a:endParaRPr lang="en-US" sz="3600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MQTT</a:t>
            </a:r>
            <a:endParaRPr lang="en-US" sz="4400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34818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MQTT</a:t>
            </a:r>
          </a:p>
          <a:p>
            <a:pPr algn="ctr"/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Message </a:t>
            </a:r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Queue</a:t>
            </a:r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382456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rgbClr val="002060"/>
                </a:solidFill>
                <a:latin typeface="Candara" panose="020E0502030303020204" pitchFamily="34" charset="0"/>
              </a:rPr>
              <a:t>MQTT</a:t>
            </a:r>
          </a:p>
          <a:p>
            <a:pPr algn="ctr"/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Message </a:t>
            </a:r>
            <a:r>
              <a:rPr lang="en-US" sz="3200" b="1" i="1" u="sng">
                <a:solidFill>
                  <a:srgbClr val="002060"/>
                </a:solidFill>
                <a:latin typeface="Candara" panose="020E0502030303020204" pitchFamily="34" charset="0"/>
              </a:rPr>
              <a:t>Queue</a:t>
            </a:r>
            <a:r>
              <a:rPr lang="en-US" sz="3200" i="1">
                <a:solidFill>
                  <a:srgbClr val="002060"/>
                </a:solidFill>
                <a:latin typeface="Candara" panose="020E0502030303020204" pitchFamily="34" charset="0"/>
              </a:rPr>
              <a:t> Telemetry Transport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44661B-BA82-47CE-224E-86902390A2B0}"/>
              </a:ext>
            </a:extLst>
          </p:cNvPr>
          <p:cNvSpPr txBox="1"/>
          <p:nvPr/>
        </p:nvSpPr>
        <p:spPr>
          <a:xfrm>
            <a:off x="4230152" y="4681612"/>
            <a:ext cx="21884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200" b="1" i="1">
                <a:solidFill>
                  <a:srgbClr val="FFFF00"/>
                </a:solidFill>
                <a:latin typeface="Candara" panose="020E0502030303020204" pitchFamily="34" charset="0"/>
              </a:rPr>
              <a:t>TOPIC</a:t>
            </a:r>
            <a:endParaRPr lang="pt-PT" sz="3200">
              <a:solidFill>
                <a:srgbClr val="FFFF00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5EAE303-3053-312F-FFE3-888885A30A19}"/>
              </a:ext>
            </a:extLst>
          </p:cNvPr>
          <p:cNvCxnSpPr>
            <a:cxnSpLocks/>
          </p:cNvCxnSpPr>
          <p:nvPr/>
        </p:nvCxnSpPr>
        <p:spPr>
          <a:xfrm>
            <a:off x="5255581" y="4136994"/>
            <a:ext cx="0" cy="504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MQTT segue o Modelo de Pub/Sub.</a:t>
            </a:r>
          </a:p>
          <a:p>
            <a:pPr algn="ctr"/>
            <a:r>
              <a:rPr lang="en-US" sz="32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Ele não suporta Queue</a:t>
            </a:r>
            <a:endParaRPr lang="en-US" sz="3200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Nuvem 1">
            <a:extLst>
              <a:ext uri="{FF2B5EF4-FFF2-40B4-BE49-F238E27FC236}">
                <a16:creationId xmlns:a16="http://schemas.microsoft.com/office/drawing/2014/main" id="{6E4175C9-AE84-E5B9-D4C1-187C71288A20}"/>
              </a:ext>
            </a:extLst>
          </p:cNvPr>
          <p:cNvSpPr/>
          <p:nvPr/>
        </p:nvSpPr>
        <p:spPr>
          <a:xfrm>
            <a:off x="6782539" y="4639695"/>
            <a:ext cx="4811697" cy="147702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solidFill>
                  <a:srgbClr val="FFFF00"/>
                </a:solidFill>
                <a:latin typeface="Candara" panose="020E0502030303020204" pitchFamily="34" charset="0"/>
              </a:rPr>
              <a:t>Isso não representa nenhum problema</a:t>
            </a:r>
            <a:endParaRPr lang="pt-PT" sz="2400" i="1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6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&gt;Podem seguir 2 estilos:</a:t>
            </a: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&gt;S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tring simples: “</a:t>
            </a:r>
            <a:r>
              <a:rPr lang="en-US" sz="3200" b="0" i="1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tempsolo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” </a:t>
            </a: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	&gt;String estilo-</a:t>
            </a:r>
            <a:r>
              <a:rPr lang="en-US" sz="3200" b="0" i="1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path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: “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motor</a:t>
            </a:r>
            <a:r>
              <a:rPr lang="en-US" sz="3200" b="0" i="1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/1/rpm</a:t>
            </a:r>
            <a:r>
              <a:rPr lang="en-US" sz="3200" b="0" i="0">
                <a:solidFill>
                  <a:schemeClr val="bg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“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&gt;Para receber messagens, o subscriber pode assinar um ou multiplos tópicos.</a:t>
            </a:r>
          </a:p>
          <a:p>
            <a:endParaRPr lang="en-US" sz="3200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&gt;Para assinar múltiplos tópicos, usa-se a nomeação estilo-path com caracteres especias: 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*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para mesmo nivel (“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motor/*/rpm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”) e 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#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para múltiplos níveis (“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moto/#</a:t>
            </a:r>
            <a:r>
              <a:rPr lang="en-US" sz="3200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”)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6A0B24E3-4214-04F1-A5A5-91A58F08C1A1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Nomeação de tópicos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6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800FFBB3-84AA-AE94-899F-9A10B44DF1AA}"/>
              </a:ext>
            </a:extLst>
          </p:cNvPr>
          <p:cNvSpPr/>
          <p:nvPr/>
        </p:nvSpPr>
        <p:spPr bwMode="auto">
          <a:xfrm>
            <a:off x="8229345" y="2919007"/>
            <a:ext cx="1800000" cy="180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91" tIns="42844" rIns="85691" bIns="42844" anchor="ctr"/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Broker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4C7A6D33-4315-855B-B76B-B1E126EC8424}"/>
              </a:ext>
            </a:extLst>
          </p:cNvPr>
          <p:cNvSpPr/>
          <p:nvPr/>
        </p:nvSpPr>
        <p:spPr bwMode="auto">
          <a:xfrm>
            <a:off x="2401066" y="3099007"/>
            <a:ext cx="1440000" cy="1440000"/>
          </a:xfrm>
          <a:prstGeom prst="roundRect">
            <a:avLst>
              <a:gd name="adj" fmla="val 18278"/>
            </a:avLst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5691" tIns="42844" rIns="85691" bIns="42844" anchor="ctr"/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Client</a:t>
            </a:r>
            <a:endParaRPr lang="pt-BR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DA0C45D-036D-AB1F-E7B2-170078242AA8}"/>
              </a:ext>
            </a:extLst>
          </p:cNvPr>
          <p:cNvCxnSpPr>
            <a:cxnSpLocks/>
          </p:cNvCxnSpPr>
          <p:nvPr/>
        </p:nvCxnSpPr>
        <p:spPr bwMode="auto">
          <a:xfrm>
            <a:off x="4295510" y="3448975"/>
            <a:ext cx="3600980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94" name="CaixaDeTexto 5">
            <a:extLst>
              <a:ext uri="{FF2B5EF4-FFF2-40B4-BE49-F238E27FC236}">
                <a16:creationId xmlns:a16="http://schemas.microsoft.com/office/drawing/2014/main" id="{818B4C35-08D5-F07F-7A6A-82210FB1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729" y="5595504"/>
            <a:ext cx="1896673" cy="4770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2500" b="1">
                <a:latin typeface="Candara" panose="020E0502030303020204" pitchFamily="34" charset="0"/>
              </a:rPr>
              <a:t>Eclipse Paho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Infraestrutura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C38974B-4514-A552-0902-2F0B3866FEF1}"/>
              </a:ext>
            </a:extLst>
          </p:cNvPr>
          <p:cNvCxnSpPr>
            <a:cxnSpLocks/>
          </p:cNvCxnSpPr>
          <p:nvPr/>
        </p:nvCxnSpPr>
        <p:spPr bwMode="auto">
          <a:xfrm flipH="1">
            <a:off x="4295510" y="4134035"/>
            <a:ext cx="3600980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aixaDeTexto 5">
            <a:extLst>
              <a:ext uri="{FF2B5EF4-FFF2-40B4-BE49-F238E27FC236}">
                <a16:creationId xmlns:a16="http://schemas.microsoft.com/office/drawing/2014/main" id="{5A4F0F7B-7ADC-3A38-439D-6C97E092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391" y="5595504"/>
            <a:ext cx="3518912" cy="4770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2500" b="1">
                <a:latin typeface="Candara" panose="020E0502030303020204" pitchFamily="34" charset="0"/>
              </a:rPr>
              <a:t>tcp://iot.eclipse.org:1883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Métodos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F84706-C17E-2659-47A1-8939065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65514"/>
              </p:ext>
            </p:extLst>
          </p:nvPr>
        </p:nvGraphicFramePr>
        <p:xfrm>
          <a:off x="949911" y="973665"/>
          <a:ext cx="10910656" cy="52495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2537">
                  <a:extLst>
                    <a:ext uri="{9D8B030D-6E8A-4147-A177-3AD203B41FA5}">
                      <a16:colId xmlns:a16="http://schemas.microsoft.com/office/drawing/2014/main" val="754571209"/>
                    </a:ext>
                  </a:extLst>
                </a:gridCol>
                <a:gridCol w="8448119">
                  <a:extLst>
                    <a:ext uri="{9D8B030D-6E8A-4147-A177-3AD203B41FA5}">
                      <a16:colId xmlns:a16="http://schemas.microsoft.com/office/drawing/2014/main" val="768377792"/>
                    </a:ext>
                  </a:extLst>
                </a:gridCol>
              </a:tblGrid>
              <a:tr h="1038380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CONNECT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Solicitar o estabelecimento de conexão com o broker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36385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PUBLISH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Publica uma mensagem (payload) em um tópico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71871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SUBSCRIBE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Requisita a assinatura a um ou mais tópicos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55679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UNSUBSCRIBE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Requisica a remoção da assinatura ao(s) tópico(s)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6362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DISCONNECT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solidFill>
                            <a:srgbClr val="002060"/>
                          </a:solidFill>
                        </a:rPr>
                        <a:t>Solicitar a desconexão com o broker</a:t>
                      </a:r>
                      <a:endParaRPr lang="pt-PT" sz="2400" b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5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1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Conexão, segurança e qualidade de serviço</a:t>
            </a:r>
            <a:endParaRPr lang="pt-BR" sz="32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F84706-C17E-2659-47A1-8939065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5609"/>
              </p:ext>
            </p:extLst>
          </p:nvPr>
        </p:nvGraphicFramePr>
        <p:xfrm>
          <a:off x="949911" y="973665"/>
          <a:ext cx="10525125" cy="57512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25125">
                  <a:extLst>
                    <a:ext uri="{9D8B030D-6E8A-4147-A177-3AD203B41FA5}">
                      <a16:colId xmlns:a16="http://schemas.microsoft.com/office/drawing/2014/main" val="754571209"/>
                    </a:ext>
                  </a:extLst>
                </a:gridCol>
              </a:tblGrid>
              <a:tr h="1038380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Login e senha (opcional)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36385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Criptografia com SSL/TSL (opcional)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71871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Retenção de mensagem (retainFlag)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55679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Níveis de QoS: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0 (at most once)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1 (at least once)</a:t>
                      </a:r>
                    </a:p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   2 (exactly once)</a:t>
                      </a:r>
                      <a:endParaRPr lang="pt-PT" sz="2400" b="1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6362"/>
                  </a:ext>
                </a:extLst>
              </a:tr>
              <a:tr h="1052801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002060"/>
                          </a:solidFill>
                        </a:rPr>
                        <a:t>QoS para publicação e subscrição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5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7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MQTT Broker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BD761-5A18-4582-8CDD-8F1412EE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8" y="883556"/>
            <a:ext cx="10800000" cy="1967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B090C70-9E2B-4D9C-B52C-A2C85017A2FF}"/>
              </a:ext>
            </a:extLst>
          </p:cNvPr>
          <p:cNvSpPr/>
          <p:nvPr/>
        </p:nvSpPr>
        <p:spPr>
          <a:xfrm>
            <a:off x="843379" y="3045041"/>
            <a:ext cx="10910656" cy="3391269"/>
          </a:xfrm>
          <a:prstGeom prst="round2DiagRect">
            <a:avLst>
              <a:gd name="adj1" fmla="val 13149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Suporte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às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versões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MQTT 3.1, 3.1.1 e 5.0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Escrito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na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linguagem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C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Utilitário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mosquitto_sub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mosquitto_pub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Mantido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Fundação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Eclipse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dentro do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iot.eclipse.org</a:t>
            </a:r>
          </a:p>
        </p:txBody>
      </p:sp>
    </p:spTree>
    <p:extLst>
      <p:ext uri="{BB962C8B-B14F-4D97-AF65-F5344CB8AC3E}">
        <p14:creationId xmlns:p14="http://schemas.microsoft.com/office/powerpoint/2010/main" val="301132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Instalando o Mosquitto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https://mosquitto.org/download/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&gt;Clicar no instalador e deixar as opções padrão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DAD35-F0EE-4DF0-AD92-46285E0E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9" y="1521655"/>
            <a:ext cx="10816558" cy="1399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6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895533"/>
            <a:ext cx="1080000" cy="108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899821" y="895533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Histórico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290807"/>
            <a:ext cx="1080000" cy="108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899821" y="2290807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Principais conceitos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686081"/>
            <a:ext cx="1080000" cy="108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899821" y="3686081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Exercícios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Broker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prompt de comando: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&gt;Ir para o diretório de instalação 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o broker com o comando: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E1C2D-AAC7-4B5D-8EA5-0F550184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9" y="3429000"/>
            <a:ext cx="10525180" cy="2970981"/>
          </a:xfrm>
          <a:prstGeom prst="rect">
            <a:avLst/>
          </a:prstGeom>
        </p:spPr>
      </p:pic>
      <p:sp>
        <p:nvSpPr>
          <p:cNvPr id="8" name="Retângulo 4">
            <a:extLst>
              <a:ext uri="{FF2B5EF4-FFF2-40B4-BE49-F238E27FC236}">
                <a16:creationId xmlns:a16="http://schemas.microsoft.com/office/drawing/2014/main" id="{FF1A6457-7790-43D7-812B-92D81635BE04}"/>
              </a:ext>
            </a:extLst>
          </p:cNvPr>
          <p:cNvSpPr/>
          <p:nvPr/>
        </p:nvSpPr>
        <p:spPr>
          <a:xfrm>
            <a:off x="832239" y="2299319"/>
            <a:ext cx="10505244" cy="594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C:\Program Files\mosquitto&gt;</a:t>
            </a:r>
            <a:r>
              <a:rPr lang="pt-PT" b="1" dirty="0">
                <a:solidFill>
                  <a:srgbClr val="000000"/>
                </a:solidFill>
                <a:latin typeface="Consolas" panose="020B0609020204030204" pitchFamily="49" charset="0"/>
              </a:rPr>
              <a:t>mosquitto.exe -v</a:t>
            </a:r>
            <a:endParaRPr lang="pt-PT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7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</a:t>
            </a:r>
            <a:r>
              <a:rPr lang="pt-BR" sz="32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subscriber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outro prompt de comando e ir para a mesma pasta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um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as configurações: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&gt;host: localhost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&gt;port: 1883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&gt;topic a ser assinado: “meu_topico”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A janela fica travada esperando mensagens</a:t>
            </a: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FF1A6457-7790-43D7-812B-92D81635BE04}"/>
              </a:ext>
            </a:extLst>
          </p:cNvPr>
          <p:cNvSpPr/>
          <p:nvPr/>
        </p:nvSpPr>
        <p:spPr>
          <a:xfrm>
            <a:off x="832239" y="3861790"/>
            <a:ext cx="10505244" cy="594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C:\Program Files\mosquitto&gt;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mosquitto_sub -h localhost -p 1883 -t "meu_topico"</a:t>
            </a:r>
            <a:endParaRPr lang="pt-PT" sz="18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</a:t>
            </a:r>
            <a:r>
              <a:rPr lang="pt-BR" sz="3200" i="1" dirty="0">
                <a:solidFill>
                  <a:schemeClr val="accent2"/>
                </a:solidFill>
                <a:latin typeface="Candara" panose="020E0502030303020204" pitchFamily="34" charset="0"/>
              </a:rPr>
              <a:t>publisher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outro prompt de comando e ir para a mesma pasta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um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publisher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enviar uma mensagem: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&gt;host: localhost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&gt;port: 1883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&gt;topic a ser publicado: “meu_topico”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&gt;message: “T:30”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 janela do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subscriber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deverá mostrar a mensagem recebida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&gt;Publique outras mensagens e visualizar as janelas do broker e do subscriber</a:t>
            </a: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FF1A6457-7790-43D7-812B-92D81635BE04}"/>
              </a:ext>
            </a:extLst>
          </p:cNvPr>
          <p:cNvSpPr/>
          <p:nvPr/>
        </p:nvSpPr>
        <p:spPr>
          <a:xfrm>
            <a:off x="832239" y="3861790"/>
            <a:ext cx="10505244" cy="594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...\mosquitto&gt;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mosquitto_pub -h localhost -p 1883 -t "meu_topico" -m "T:30"</a:t>
            </a:r>
            <a:endParaRPr lang="pt-PT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4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Eclipse Paho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B090C70-9E2B-4D9C-B52C-A2C85017A2FF}"/>
              </a:ext>
            </a:extLst>
          </p:cNvPr>
          <p:cNvSpPr/>
          <p:nvPr/>
        </p:nvSpPr>
        <p:spPr>
          <a:xfrm>
            <a:off x="843379" y="3045041"/>
            <a:ext cx="10910656" cy="3391269"/>
          </a:xfrm>
          <a:prstGeom prst="round2DiagRect">
            <a:avLst>
              <a:gd name="adj1" fmla="val 13149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Biblioteca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cliente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acessar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broker MQTT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Java, C, Python, NodeJS.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Mantido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Fundação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Eclipse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dentro do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iot.eclipse.org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EB4C4-3548-4C73-A8BC-14725C33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9" y="887044"/>
            <a:ext cx="10745700" cy="17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6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Eclipse Paho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F2AC2-B31D-4E4E-92C6-80A056C81FD4}"/>
              </a:ext>
            </a:extLst>
          </p:cNvPr>
          <p:cNvSpPr/>
          <p:nvPr/>
        </p:nvSpPr>
        <p:spPr>
          <a:xfrm>
            <a:off x="1225947" y="1905915"/>
            <a:ext cx="32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IMqttClient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485AD-0A77-4B9B-AC08-67D860484735}"/>
              </a:ext>
            </a:extLst>
          </p:cNvPr>
          <p:cNvSpPr/>
          <p:nvPr/>
        </p:nvSpPr>
        <p:spPr>
          <a:xfrm>
            <a:off x="8063405" y="1305011"/>
            <a:ext cx="324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MqttMessage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8873E-8E07-4116-843D-8CE6DE4F59DB}"/>
              </a:ext>
            </a:extLst>
          </p:cNvPr>
          <p:cNvSpPr/>
          <p:nvPr/>
        </p:nvSpPr>
        <p:spPr>
          <a:xfrm>
            <a:off x="1225947" y="4438718"/>
            <a:ext cx="3240000" cy="1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MqttConnectOption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FE164-4635-4AD0-8C75-532F148B7F58}"/>
              </a:ext>
            </a:extLst>
          </p:cNvPr>
          <p:cNvSpPr txBox="1"/>
          <p:nvPr/>
        </p:nvSpPr>
        <p:spPr>
          <a:xfrm>
            <a:off x="4465947" y="605417"/>
            <a:ext cx="219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Subscriber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07829-C2D5-419E-AC81-6D101C68648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845947" y="2985915"/>
            <a:ext cx="0" cy="14528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D920E-816D-403A-83D3-A0EAD51A6B52}"/>
              </a:ext>
            </a:extLst>
          </p:cNvPr>
          <p:cNvSpPr txBox="1"/>
          <p:nvPr/>
        </p:nvSpPr>
        <p:spPr>
          <a:xfrm>
            <a:off x="2259889" y="3463332"/>
            <a:ext cx="1172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connect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4ACFA-0DFA-4D15-AEFD-B13918DC24A8}"/>
              </a:ext>
            </a:extLst>
          </p:cNvPr>
          <p:cNvCxnSpPr>
            <a:cxnSpLocks/>
          </p:cNvCxnSpPr>
          <p:nvPr/>
        </p:nvCxnSpPr>
        <p:spPr>
          <a:xfrm flipH="1">
            <a:off x="4465947" y="2774390"/>
            <a:ext cx="154423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4EEE9F-0FCB-434F-8586-99BEBBD518C7}"/>
              </a:ext>
            </a:extLst>
          </p:cNvPr>
          <p:cNvCxnSpPr>
            <a:cxnSpLocks/>
          </p:cNvCxnSpPr>
          <p:nvPr/>
        </p:nvCxnSpPr>
        <p:spPr>
          <a:xfrm>
            <a:off x="4465947" y="2088116"/>
            <a:ext cx="1544236" cy="1270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C2BD0E-D727-4A4A-8668-46C790A8AF78}"/>
              </a:ext>
            </a:extLst>
          </p:cNvPr>
          <p:cNvCxnSpPr>
            <a:cxnSpLocks/>
          </p:cNvCxnSpPr>
          <p:nvPr/>
        </p:nvCxnSpPr>
        <p:spPr>
          <a:xfrm flipV="1">
            <a:off x="6010183" y="2100817"/>
            <a:ext cx="0" cy="673573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53D3DF-208C-4985-AFAB-79C4581BAB0C}"/>
              </a:ext>
            </a:extLst>
          </p:cNvPr>
          <p:cNvSpPr txBox="1"/>
          <p:nvPr/>
        </p:nvSpPr>
        <p:spPr>
          <a:xfrm>
            <a:off x="5283064" y="2237785"/>
            <a:ext cx="14542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subscribe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0B53C2-AE87-41C7-BAC2-8892EF5D8A0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737308" y="1859925"/>
            <a:ext cx="1326098" cy="577915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4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0EB1083A-3A25-AA21-D69D-34ABA112605E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Eclipse Paho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F2AC2-B31D-4E4E-92C6-80A056C81FD4}"/>
              </a:ext>
            </a:extLst>
          </p:cNvPr>
          <p:cNvSpPr/>
          <p:nvPr/>
        </p:nvSpPr>
        <p:spPr>
          <a:xfrm>
            <a:off x="1225947" y="1905915"/>
            <a:ext cx="32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IMqttClient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485AD-0A77-4B9B-AC08-67D860484735}"/>
              </a:ext>
            </a:extLst>
          </p:cNvPr>
          <p:cNvSpPr/>
          <p:nvPr/>
        </p:nvSpPr>
        <p:spPr>
          <a:xfrm>
            <a:off x="7035972" y="1905915"/>
            <a:ext cx="324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MqttMessage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8873E-8E07-4116-843D-8CE6DE4F59DB}"/>
              </a:ext>
            </a:extLst>
          </p:cNvPr>
          <p:cNvSpPr/>
          <p:nvPr/>
        </p:nvSpPr>
        <p:spPr>
          <a:xfrm>
            <a:off x="1225947" y="4438718"/>
            <a:ext cx="3240000" cy="1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MqttConnectOption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FE164-4635-4AD0-8C75-532F148B7F58}"/>
              </a:ext>
            </a:extLst>
          </p:cNvPr>
          <p:cNvSpPr txBox="1"/>
          <p:nvPr/>
        </p:nvSpPr>
        <p:spPr>
          <a:xfrm>
            <a:off x="4465947" y="577049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Publisher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07829-C2D5-419E-AC81-6D101C68648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845947" y="2985915"/>
            <a:ext cx="0" cy="14528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D920E-816D-403A-83D3-A0EAD51A6B52}"/>
              </a:ext>
            </a:extLst>
          </p:cNvPr>
          <p:cNvSpPr txBox="1"/>
          <p:nvPr/>
        </p:nvSpPr>
        <p:spPr>
          <a:xfrm>
            <a:off x="2259889" y="3463332"/>
            <a:ext cx="1172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connect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4ACFA-0DFA-4D15-AEFD-B13918DC24A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65947" y="2445915"/>
            <a:ext cx="259180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D7E29E-8E01-4506-88C5-0E44BC398336}"/>
              </a:ext>
            </a:extLst>
          </p:cNvPr>
          <p:cNvSpPr txBox="1"/>
          <p:nvPr/>
        </p:nvSpPr>
        <p:spPr>
          <a:xfrm>
            <a:off x="5111636" y="2245860"/>
            <a:ext cx="11721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85758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Configurando o projeto Paho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3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 Eclipse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um Maven Project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&gt;Acessar o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start.spring.io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os metadados: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&gt;Sem dependências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&gt;”Generate”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&gt;Importar no Eclipse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CF8E6-6347-13B4-625B-D6606542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42" y="924897"/>
            <a:ext cx="5300640" cy="5367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377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&gt;Removendo artefatos do Spring:</a:t>
            </a: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Remover classe test </a:t>
            </a:r>
            <a:r>
              <a:rPr lang="en-US" sz="28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LabMqttApplicationTests</a:t>
            </a:r>
            <a:endParaRPr lang="pt-BR" sz="28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Remover classe </a:t>
            </a:r>
            <a:r>
              <a:rPr lang="pt-BR" sz="2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LabMqttApplication</a:t>
            </a: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Em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pom.xml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, remover as dependências do Spring:</a:t>
            </a:r>
            <a:endParaRPr lang="pt-PT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67DC6-7C8C-415D-861C-5C795577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71" y="2793724"/>
            <a:ext cx="7200000" cy="2804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F362DA1-AAA5-481A-A283-6E895303C458}"/>
              </a:ext>
            </a:extLst>
          </p:cNvPr>
          <p:cNvSpPr/>
          <p:nvPr/>
        </p:nvSpPr>
        <p:spPr>
          <a:xfrm>
            <a:off x="8771486" y="4016205"/>
            <a:ext cx="1026942" cy="360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&gt;Adicionar a dependência do Eclipse Paho: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D4783-FC18-EB41-E5A9-ACAB2EBA3E65}"/>
              </a:ext>
            </a:extLst>
          </p:cNvPr>
          <p:cNvSpPr/>
          <p:nvPr/>
        </p:nvSpPr>
        <p:spPr>
          <a:xfrm>
            <a:off x="1047565" y="1571350"/>
            <a:ext cx="10505244" cy="1857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org.eclipse.paho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&gt;org.eclipse.paho.client.mqttv3&lt;/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pt-PT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&gt;1.2.0&lt;/</a:t>
            </a:r>
            <a:r>
              <a:rPr lang="pt-PT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Histórico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sub-pacote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6CDCDFB3-0C66-ED71-CD5B-FF6543D22C3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100167-28B5-4E75-9C3B-77DBEDCB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38" y="1502380"/>
            <a:ext cx="7200000" cy="3135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6F6594A6-DEC6-4179-8B52-F3A3CD110CBC}"/>
              </a:ext>
            </a:extLst>
          </p:cNvPr>
          <p:cNvSpPr/>
          <p:nvPr/>
        </p:nvSpPr>
        <p:spPr>
          <a:xfrm>
            <a:off x="7041162" y="3608766"/>
            <a:ext cx="1332000" cy="360000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 sub-pacote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interface </a:t>
            </a:r>
            <a:r>
              <a:rPr lang="pt-PT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MyConstants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BC3A70-8A4B-357A-BCD3-FA79D00B7879}"/>
              </a:ext>
            </a:extLst>
          </p:cNvPr>
          <p:cNvSpPr/>
          <p:nvPr/>
        </p:nvSpPr>
        <p:spPr>
          <a:xfrm>
            <a:off x="843378" y="1855436"/>
            <a:ext cx="10830758" cy="177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MyConstants {</a:t>
            </a:r>
          </a:p>
          <a:p>
            <a:pPr algn="l"/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URI_BROKER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://localhost:1883"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endParaRPr lang="pt-P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pt-PT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pt-PT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meu_topico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PT" sz="1800" dirty="0">
              <a:latin typeface="Consolas" panose="020B0609020204030204" pitchFamily="49" charset="0"/>
            </a:endParaRPr>
          </a:p>
          <a:p>
            <a:pPr algn="l"/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6CDCDFB3-0C66-ED71-CD5B-FF6543D22C3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Topicos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 sub-pacote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classe </a:t>
            </a:r>
            <a:r>
              <a:rPr lang="pt-PT" sz="2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SensorTemperaturaPublisher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e o método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BC3A70-8A4B-357A-BCD3-FA79D00B7879}"/>
              </a:ext>
            </a:extLst>
          </p:cNvPr>
          <p:cNvSpPr/>
          <p:nvPr/>
        </p:nvSpPr>
        <p:spPr>
          <a:xfrm>
            <a:off x="843378" y="1855436"/>
            <a:ext cx="10830758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 dirty="0">
                <a:solidFill>
                  <a:srgbClr val="3F7F5F"/>
                </a:solidFill>
                <a:latin typeface="Consolas" panose="020B0609020204030204" pitchFamily="49" charset="0"/>
              </a:rPr>
              <a:t>//1.criar o publisher</a:t>
            </a:r>
          </a:p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publisherId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UUID.</a:t>
            </a:r>
            <a:r>
              <a:rPr lang="pt-PT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randomUUID</a:t>
            </a:r>
            <a:r>
              <a:rPr lang="pt-PT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().toString();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IMqttClient </a:t>
            </a:r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MqttClient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MyConstants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URI_BROKER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publicherId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F5FE5F-0700-9793-10EC-491A167AFA46}"/>
              </a:ext>
            </a:extLst>
          </p:cNvPr>
          <p:cNvSpPr/>
          <p:nvPr/>
        </p:nvSpPr>
        <p:spPr>
          <a:xfrm>
            <a:off x="843378" y="3058351"/>
            <a:ext cx="10830758" cy="1433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//2.cria a mensagem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MqttMessage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i="1">
                <a:solidFill>
                  <a:srgbClr val="000000"/>
                </a:solidFill>
                <a:latin typeface="Consolas" panose="020B0609020204030204" pitchFamily="49" charset="0"/>
              </a:rPr>
              <a:t>getTemperaturaSolo</a:t>
            </a:r>
            <a:r>
              <a:rPr lang="pt-PT" sz="1800" b="1" i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.setQos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.setRetained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6CDCDFB3-0C66-ED71-CD5B-FF6543D22C3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009F3E-EF9A-9794-97DE-1093A417B16C}"/>
              </a:ext>
            </a:extLst>
          </p:cNvPr>
          <p:cNvSpPr/>
          <p:nvPr/>
        </p:nvSpPr>
        <p:spPr>
          <a:xfrm>
            <a:off x="1666874" y="4669643"/>
            <a:ext cx="10007262" cy="14603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MqttMessage getTemperaturaSolo() {</a:t>
            </a:r>
          </a:p>
          <a:p>
            <a:pPr algn="l"/>
            <a:r>
              <a:rPr lang="pt-PT" sz="1400">
                <a:solidFill>
                  <a:srgbClr val="000000"/>
                </a:solidFill>
                <a:latin typeface="Consolas" panose="020B0609020204030204" pitchFamily="49" charset="0"/>
              </a:rPr>
              <a:t>	Random </a:t>
            </a:r>
            <a:r>
              <a:rPr lang="pt-PT" sz="140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PT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temperatura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= 80 +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.nextDouble() * 20.0;</a:t>
            </a: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byte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pt-PT" sz="1400" b="1" i="1">
                <a:solidFill>
                  <a:srgbClr val="2A00FF"/>
                </a:solidFill>
                <a:latin typeface="Consolas" panose="020B0609020204030204" pitchFamily="49" charset="0"/>
              </a:rPr>
              <a:t>"T:%04.2f"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i="1">
                <a:solidFill>
                  <a:srgbClr val="6A3E3E"/>
                </a:solidFill>
                <a:latin typeface="Consolas" panose="020B0609020204030204" pitchFamily="49" charset="0"/>
              </a:rPr>
              <a:t>temperatura</a:t>
            </a:r>
            <a:r>
              <a:rPr lang="pt-PT" sz="1400" b="1" i="1">
                <a:solidFill>
                  <a:srgbClr val="000000"/>
                </a:solidFill>
                <a:latin typeface="Consolas" panose="020B0609020204030204" pitchFamily="49" charset="0"/>
              </a:rPr>
              <a:t>).getBytes();</a:t>
            </a:r>
            <a:endParaRPr lang="pt-PT" sz="1400">
              <a:latin typeface="Consolas" panose="020B0609020204030204" pitchFamily="49" charset="0"/>
            </a:endParaRPr>
          </a:p>
          <a:p>
            <a:pPr algn="l"/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 MqttMessage(</a:t>
            </a:r>
            <a:r>
              <a:rPr lang="pt-PT" sz="14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41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A80923-145A-E7F7-DADE-91043ED2BC2C}"/>
              </a:ext>
            </a:extLst>
          </p:cNvPr>
          <p:cNvSpPr/>
          <p:nvPr/>
        </p:nvSpPr>
        <p:spPr>
          <a:xfrm>
            <a:off x="843378" y="3389801"/>
            <a:ext cx="10505244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//4.publica</a:t>
            </a:r>
          </a:p>
          <a:p>
            <a:pPr algn="l"/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.publish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(MyConstants.</a:t>
            </a:r>
            <a:r>
              <a:rPr lang="en-US" sz="1800" b="1" i="1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en-US" sz="18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D8E936-BDE7-676B-2574-59560441D2D7}"/>
              </a:ext>
            </a:extLst>
          </p:cNvPr>
          <p:cNvSpPr/>
          <p:nvPr/>
        </p:nvSpPr>
        <p:spPr>
          <a:xfrm>
            <a:off x="843378" y="1054966"/>
            <a:ext cx="10505244" cy="2007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//3.connecta</a:t>
            </a:r>
          </a:p>
          <a:p>
            <a:pPr algn="l"/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MqttConnectOptions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 MqttConnectOptions();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.setAutomaticReconnect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.setCleanSession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.setConnectionTimeout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7C7512-370A-AD74-4224-F59FC3E70356}"/>
              </a:ext>
            </a:extLst>
          </p:cNvPr>
          <p:cNvSpPr/>
          <p:nvPr/>
        </p:nvSpPr>
        <p:spPr>
          <a:xfrm>
            <a:off x="843378" y="4719960"/>
            <a:ext cx="10505244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>
                <a:solidFill>
                  <a:srgbClr val="3F7F5F"/>
                </a:solidFill>
                <a:latin typeface="Consolas" panose="020B0609020204030204" pitchFamily="49" charset="0"/>
              </a:rPr>
              <a:t>//5.desconecta</a:t>
            </a:r>
          </a:p>
          <a:p>
            <a:pPr algn="l"/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9402FFEF-69CC-FE26-AA07-ECB21A210A1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Publisher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 o resultado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Exercício -&gt; Desafio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PT" sz="2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SensorTemperaturaPublisherLoop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um loop de 10 iterações onde serão publicadas mensagens aleatórias.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&gt;Cada iteração vai aguardar 2 segundos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97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Subscriber: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0314" y="754594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sub-pacote client, criar </a:t>
            </a:r>
            <a:r>
              <a:rPr lang="pt-PT" sz="2800" b="1" u="sng">
                <a:solidFill>
                  <a:srgbClr val="000000"/>
                </a:solidFill>
                <a:latin typeface="Consolas" panose="020B0609020204030204" pitchFamily="49" charset="0"/>
              </a:rPr>
              <a:t>SensorTemperaturaSubscriber</a:t>
            </a:r>
            <a:r>
              <a:rPr lang="pt-PT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main:</a:t>
            </a: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1FA8D2-7CB8-64E0-F64E-F0FA9CED40DE}"/>
              </a:ext>
            </a:extLst>
          </p:cNvPr>
          <p:cNvSpPr/>
          <p:nvPr/>
        </p:nvSpPr>
        <p:spPr>
          <a:xfrm>
            <a:off x="843378" y="3778933"/>
            <a:ext cx="10910656" cy="2071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 dirty="0">
                <a:solidFill>
                  <a:srgbClr val="3F7F5F"/>
                </a:solidFill>
                <a:latin typeface="Consolas" panose="020B0609020204030204" pitchFamily="49" charset="0"/>
              </a:rPr>
              <a:t>//2.conecta</a:t>
            </a:r>
          </a:p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MqttConnectOptions </a:t>
            </a:r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MqttConnectOptions();</a:t>
            </a:r>
          </a:p>
          <a:p>
            <a:pPr algn="l"/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.setAutomaticReconnect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.setCleanSession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.setConnectionTimeout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pt-P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539C97-0BAE-A836-E918-E7A8A8641A4B}"/>
              </a:ext>
            </a:extLst>
          </p:cNvPr>
          <p:cNvSpPr/>
          <p:nvPr/>
        </p:nvSpPr>
        <p:spPr>
          <a:xfrm>
            <a:off x="843377" y="1916096"/>
            <a:ext cx="10910657" cy="15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800" dirty="0">
                <a:solidFill>
                  <a:srgbClr val="3F7F5F"/>
                </a:solidFill>
                <a:latin typeface="Consolas" panose="020B0609020204030204" pitchFamily="49" charset="0"/>
              </a:rPr>
              <a:t>//1.cria o subscriber</a:t>
            </a:r>
          </a:p>
          <a:p>
            <a:pPr algn="l"/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subscriberId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UUID.</a:t>
            </a:r>
            <a:r>
              <a:rPr lang="pt-PT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randomUUID</a:t>
            </a:r>
            <a:r>
              <a:rPr lang="pt-PT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().toString();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IMqttClient </a:t>
            </a:r>
            <a:r>
              <a:rPr lang="pt-PT" sz="1800" dirty="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MqttClient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MyConstants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URI_BROKER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publicherId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00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Subscriber: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0314" y="754594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PT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&gt;Publicar mensagens (por linha de comando ou por código) e analisar os resultados.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1FA8D2-7CB8-64E0-F64E-F0FA9CED40DE}"/>
              </a:ext>
            </a:extLst>
          </p:cNvPr>
          <p:cNvSpPr/>
          <p:nvPr/>
        </p:nvSpPr>
        <p:spPr>
          <a:xfrm>
            <a:off x="843378" y="3302500"/>
            <a:ext cx="10928412" cy="1083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600">
                <a:solidFill>
                  <a:srgbClr val="3F7F5F"/>
                </a:solidFill>
                <a:latin typeface="Consolas" panose="020B0609020204030204" pitchFamily="49" charset="0"/>
              </a:rPr>
              <a:t>//4.desconecta</a:t>
            </a:r>
          </a:p>
          <a:p>
            <a:pPr algn="l"/>
            <a:r>
              <a:rPr lang="pt-PT" sz="16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pt-PT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539C97-0BAE-A836-E918-E7A8A8641A4B}"/>
              </a:ext>
            </a:extLst>
          </p:cNvPr>
          <p:cNvSpPr/>
          <p:nvPr/>
        </p:nvSpPr>
        <p:spPr>
          <a:xfrm>
            <a:off x="843378" y="1093430"/>
            <a:ext cx="10928412" cy="1862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PT" sz="1600">
                <a:solidFill>
                  <a:srgbClr val="3F7F5F"/>
                </a:solidFill>
                <a:latin typeface="Consolas" panose="020B0609020204030204" pitchFamily="49" charset="0"/>
              </a:rPr>
              <a:t>//3.recebe a mensagem</a:t>
            </a:r>
          </a:p>
          <a:p>
            <a:pPr algn="l"/>
            <a:r>
              <a:rPr lang="pt-PT" sz="1600">
                <a:solidFill>
                  <a:srgbClr val="6A3E3E"/>
                </a:solidFill>
                <a:latin typeface="Consolas" panose="020B0609020204030204" pitchFamily="49" charset="0"/>
              </a:rPr>
              <a:t>subscriber</a:t>
            </a:r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.subscribe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(MyConstants.</a:t>
            </a:r>
            <a:r>
              <a:rPr lang="pt-PT" sz="1600" b="1" i="1">
                <a:solidFill>
                  <a:srgbClr val="0000C0"/>
                </a:solidFill>
                <a:latin typeface="Consolas" panose="020B0609020204030204" pitchFamily="49" charset="0"/>
              </a:rPr>
              <a:t>TOPIC_1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topic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</a:p>
          <a:p>
            <a:pPr algn="l"/>
            <a:r>
              <a:rPr lang="pt-PT" sz="1600" b="1">
                <a:solidFill>
                  <a:srgbClr val="7F0055"/>
                </a:solidFill>
                <a:latin typeface="Consolas" panose="020B0609020204030204" pitchFamily="49" charset="0"/>
              </a:rPr>
              <a:t>	byte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sz="1600" b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600" b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.getPayload();</a:t>
            </a:r>
          </a:p>
          <a:p>
            <a:pPr algn="l"/>
            <a:r>
              <a:rPr lang="pt-PT" sz="16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PT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 </a:t>
            </a:r>
            <a:r>
              <a:rPr lang="pt-PT" sz="1600" b="1" i="1">
                <a:solidFill>
                  <a:srgbClr val="2A00FF"/>
                </a:solidFill>
                <a:latin typeface="Consolas" panose="020B0609020204030204" pitchFamily="49" charset="0"/>
              </a:rPr>
              <a:t>"Payload recebido: "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b="1" i="1">
                <a:solidFill>
                  <a:srgbClr val="6A3E3E"/>
                </a:solidFill>
                <a:latin typeface="Consolas" panose="020B0609020204030204" pitchFamily="49" charset="0"/>
              </a:rPr>
              <a:t>payload</a:t>
            </a:r>
            <a:r>
              <a:rPr lang="pt-PT" sz="1600" b="1" i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 </a:t>
            </a:r>
            <a:r>
              <a:rPr lang="pt-B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"Topico recebido: "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b="1" i="1">
                <a:solidFill>
                  <a:srgbClr val="6A3E3E"/>
                </a:solidFill>
                <a:latin typeface="Consolas" panose="020B0609020204030204" pitchFamily="49" charset="0"/>
              </a:rPr>
              <a:t>topic</a:t>
            </a:r>
            <a:r>
              <a:rPr lang="pt-B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algn="l"/>
            <a:r>
              <a:rPr lang="pt-PT" sz="1600" b="1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pt-PT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Entrega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22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Diagonais Arredondados 1">
            <a:extLst>
              <a:ext uri="{FF2B5EF4-FFF2-40B4-BE49-F238E27FC236}">
                <a16:creationId xmlns:a16="http://schemas.microsoft.com/office/drawing/2014/main" id="{CF7176DC-8956-FE98-86CF-7DA15B05B4EB}"/>
              </a:ext>
            </a:extLst>
          </p:cNvPr>
          <p:cNvSpPr/>
          <p:nvPr/>
        </p:nvSpPr>
        <p:spPr>
          <a:xfrm>
            <a:off x="1654135" y="841000"/>
            <a:ext cx="9000000" cy="180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Subir o projeto no GitHub (ou outro repositório)</a:t>
            </a:r>
            <a:endParaRPr lang="pt-PT" sz="32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88CA824A-89BF-B32E-D38E-1B05B24FC6CA}"/>
              </a:ext>
            </a:extLst>
          </p:cNvPr>
          <p:cNvSpPr txBox="1">
            <a:spLocks/>
          </p:cNvSpPr>
          <p:nvPr/>
        </p:nvSpPr>
        <p:spPr>
          <a:xfrm>
            <a:off x="1663562" y="0"/>
            <a:ext cx="10525125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>
                <a:solidFill>
                  <a:srgbClr val="FFFF00"/>
                </a:solidFill>
                <a:latin typeface="Candara" panose="020E0502030303020204" pitchFamily="34" charset="0"/>
              </a:rPr>
              <a:t>Entrega</a:t>
            </a:r>
          </a:p>
        </p:txBody>
      </p:sp>
      <p:sp>
        <p:nvSpPr>
          <p:cNvPr id="11" name="Retângulo: Cantos Diagonais Arredondados 1">
            <a:extLst>
              <a:ext uri="{FF2B5EF4-FFF2-40B4-BE49-F238E27FC236}">
                <a16:creationId xmlns:a16="http://schemas.microsoft.com/office/drawing/2014/main" id="{A89AC2B4-8AFA-F485-B138-8299DDC24E96}"/>
              </a:ext>
            </a:extLst>
          </p:cNvPr>
          <p:cNvSpPr/>
          <p:nvPr/>
        </p:nvSpPr>
        <p:spPr>
          <a:xfrm>
            <a:off x="1663562" y="2755617"/>
            <a:ext cx="9000000" cy="180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Enviar o link por email para:</a:t>
            </a:r>
          </a:p>
          <a:p>
            <a:r>
              <a:rPr lang="pt-BR" sz="3200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vitor.campos@mtel.inatel.br</a:t>
            </a:r>
            <a:endParaRPr lang="pt-PT" sz="3200" u="sng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E0A81110-44B8-449D-80B7-5355AE5E5A03}"/>
              </a:ext>
            </a:extLst>
          </p:cNvPr>
          <p:cNvSpPr/>
          <p:nvPr/>
        </p:nvSpPr>
        <p:spPr>
          <a:xfrm>
            <a:off x="1596000" y="4670233"/>
            <a:ext cx="9000000" cy="180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Prazo: até as 17:00h</a:t>
            </a:r>
            <a:endParaRPr lang="pt-PT" sz="3200" u="sng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Histórico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843379" y="895533"/>
            <a:ext cx="10910656" cy="5385418"/>
          </a:xfrm>
          <a:prstGeom prst="round2DiagRect">
            <a:avLst>
              <a:gd name="adj1" fmla="val 6179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&gt;Criado pela IBM em 1999 para monitorar sistemas industriais;</a:t>
            </a:r>
          </a:p>
          <a:p>
            <a:endParaRPr lang="en-US" sz="320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&gt;Objetivos: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&gt;Eficiência em banda de rede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&gt;Leve</a:t>
            </a:r>
          </a:p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	&gt;Eficiência em energia (bateria)</a:t>
            </a:r>
          </a:p>
          <a:p>
            <a:endParaRPr lang="en-US" sz="320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63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Versões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B813597F-F684-BCAE-3D06-D77C4B02F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96564"/>
              </p:ext>
            </p:extLst>
          </p:nvPr>
        </p:nvGraphicFramePr>
        <p:xfrm>
          <a:off x="2354062" y="1582732"/>
          <a:ext cx="7483876" cy="36925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37499">
                  <a:extLst>
                    <a:ext uri="{9D8B030D-6E8A-4147-A177-3AD203B41FA5}">
                      <a16:colId xmlns:a16="http://schemas.microsoft.com/office/drawing/2014/main" val="2853125315"/>
                    </a:ext>
                  </a:extLst>
                </a:gridCol>
                <a:gridCol w="3746377">
                  <a:extLst>
                    <a:ext uri="{9D8B030D-6E8A-4147-A177-3AD203B41FA5}">
                      <a16:colId xmlns:a16="http://schemas.microsoft.com/office/drawing/2014/main" val="1457226912"/>
                    </a:ext>
                  </a:extLst>
                </a:gridCol>
              </a:tblGrid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1.0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1999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9317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3.1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2013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66452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3.1.1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2014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619694"/>
                  </a:ext>
                </a:extLst>
              </a:tr>
              <a:tr h="923134"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5.0</a:t>
                      </a:r>
                      <a:endParaRPr lang="pt-PT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/>
                        <a:t>2019</a:t>
                      </a:r>
                      <a:endParaRPr lang="pt-PT" sz="3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Principais conceitos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4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Modelo Produce/Consume (Queue)</a:t>
            </a:r>
          </a:p>
          <a:p>
            <a:pPr algn="ctr"/>
            <a:r>
              <a:rPr lang="pt-BR" sz="36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x</a:t>
            </a:r>
          </a:p>
          <a:p>
            <a:pPr algn="ctr"/>
            <a:r>
              <a:rPr lang="pt-BR" sz="36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Modelo Publish/Subscribe (Topic)</a:t>
            </a:r>
            <a:endParaRPr lang="pt-PT" sz="36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3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701332"/>
            <a:ext cx="9000000" cy="845423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2"/>
                </a:solidFill>
                <a:latin typeface="Candara" panose="020E0502030303020204" pitchFamily="34" charset="0"/>
              </a:rPr>
              <a:t>Modelo Produce/Consume (Queue)</a:t>
            </a:r>
          </a:p>
        </p:txBody>
      </p:sp>
      <p:sp>
        <p:nvSpPr>
          <p:cNvPr id="3" name="Fluxograma: Armazenamento de Acesso Direto 2">
            <a:extLst>
              <a:ext uri="{FF2B5EF4-FFF2-40B4-BE49-F238E27FC236}">
                <a16:creationId xmlns:a16="http://schemas.microsoft.com/office/drawing/2014/main" id="{C48A9836-F34F-415B-DEDE-BD55E25FD095}"/>
              </a:ext>
            </a:extLst>
          </p:cNvPr>
          <p:cNvSpPr/>
          <p:nvPr/>
        </p:nvSpPr>
        <p:spPr>
          <a:xfrm>
            <a:off x="5193437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luxograma: Armazenamento de Acesso Direto 6">
            <a:extLst>
              <a:ext uri="{FF2B5EF4-FFF2-40B4-BE49-F238E27FC236}">
                <a16:creationId xmlns:a16="http://schemas.microsoft.com/office/drawing/2014/main" id="{34C145CF-EE2E-A9C8-3D73-E1E79DE6B3E3}"/>
              </a:ext>
            </a:extLst>
          </p:cNvPr>
          <p:cNvSpPr/>
          <p:nvPr/>
        </p:nvSpPr>
        <p:spPr>
          <a:xfrm>
            <a:off x="5638800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267EFD95-4207-D807-CED6-D28209354791}"/>
              </a:ext>
            </a:extLst>
          </p:cNvPr>
          <p:cNvSpPr/>
          <p:nvPr/>
        </p:nvSpPr>
        <p:spPr>
          <a:xfrm>
            <a:off x="6084163" y="3338003"/>
            <a:ext cx="540000" cy="900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B9C534-DFED-5D27-8B99-F94DA8A7587B}"/>
              </a:ext>
            </a:extLst>
          </p:cNvPr>
          <p:cNvSpPr/>
          <p:nvPr/>
        </p:nvSpPr>
        <p:spPr>
          <a:xfrm>
            <a:off x="1137081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2"/>
                </a:solidFill>
                <a:latin typeface="Candara" panose="020E0502030303020204" pitchFamily="34" charset="0"/>
              </a:rPr>
              <a:t>Producer</a:t>
            </a:r>
            <a:endParaRPr lang="pt-PT" sz="2000" b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E89BB0-7B52-FC26-202B-1764CE7C2D40}"/>
              </a:ext>
            </a:extLst>
          </p:cNvPr>
          <p:cNvSpPr/>
          <p:nvPr/>
        </p:nvSpPr>
        <p:spPr>
          <a:xfrm>
            <a:off x="4842711" y="1748901"/>
            <a:ext cx="2188404" cy="453648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Broker</a:t>
            </a:r>
            <a:endParaRPr lang="pt-PT" sz="2400" b="1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7B8F6C-78E9-6E44-66DE-E92A60B3777D}"/>
              </a:ext>
            </a:extLst>
          </p:cNvPr>
          <p:cNvSpPr/>
          <p:nvPr/>
        </p:nvSpPr>
        <p:spPr>
          <a:xfrm>
            <a:off x="8757024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2"/>
                </a:solidFill>
                <a:latin typeface="Candara" panose="020E0502030303020204" pitchFamily="34" charset="0"/>
              </a:rPr>
              <a:t>Consumer</a:t>
            </a:r>
            <a:endParaRPr lang="pt-PT" sz="2000" b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002CD87-FE89-DFED-B9DC-8101FBC15DE0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116802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B045E0FD-9A7D-FC02-9CB6-48077A4D7250}"/>
              </a:ext>
            </a:extLst>
          </p:cNvPr>
          <p:cNvSpPr/>
          <p:nvPr/>
        </p:nvSpPr>
        <p:spPr>
          <a:xfrm>
            <a:off x="3546543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3ED58FC3-9BC2-10F7-BB0F-32997D5D6C2F}"/>
              </a:ext>
            </a:extLst>
          </p:cNvPr>
          <p:cNvSpPr/>
          <p:nvPr/>
        </p:nvSpPr>
        <p:spPr>
          <a:xfrm>
            <a:off x="7476478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1462C03-FF2B-E6E6-040A-CB087AC032F6}"/>
              </a:ext>
            </a:extLst>
          </p:cNvPr>
          <p:cNvCxnSpPr/>
          <p:nvPr/>
        </p:nvCxnSpPr>
        <p:spPr>
          <a:xfrm flipV="1">
            <a:off x="6649317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147D5-1203-5176-46F5-560E978B8E44}"/>
              </a:ext>
            </a:extLst>
          </p:cNvPr>
          <p:cNvSpPr txBox="1"/>
          <p:nvPr/>
        </p:nvSpPr>
        <p:spPr>
          <a:xfrm>
            <a:off x="4842711" y="4255483"/>
            <a:ext cx="2188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1">
                <a:solidFill>
                  <a:schemeClr val="accent2"/>
                </a:solidFill>
                <a:latin typeface="Candara" panose="020E0502030303020204" pitchFamily="34" charset="0"/>
              </a:rPr>
              <a:t>Queue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275868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701332"/>
            <a:ext cx="9000000" cy="845423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Modelo Publish/Subscribe (Topic)</a:t>
            </a:r>
            <a:endParaRPr lang="pt-PT" sz="36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B9C534-DFED-5D27-8B99-F94DA8A7587B}"/>
              </a:ext>
            </a:extLst>
          </p:cNvPr>
          <p:cNvSpPr/>
          <p:nvPr/>
        </p:nvSpPr>
        <p:spPr>
          <a:xfrm>
            <a:off x="1137081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Publisher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E89BB0-7B52-FC26-202B-1764CE7C2D40}"/>
              </a:ext>
            </a:extLst>
          </p:cNvPr>
          <p:cNvSpPr/>
          <p:nvPr/>
        </p:nvSpPr>
        <p:spPr>
          <a:xfrm>
            <a:off x="4842711" y="1748901"/>
            <a:ext cx="2188404" cy="453648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i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Broker</a:t>
            </a:r>
            <a:endParaRPr lang="pt-PT" sz="2400" b="1" i="1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57B8F6C-78E9-6E44-66DE-E92A60B3777D}"/>
              </a:ext>
            </a:extLst>
          </p:cNvPr>
          <p:cNvSpPr/>
          <p:nvPr/>
        </p:nvSpPr>
        <p:spPr>
          <a:xfrm>
            <a:off x="8757024" y="3383502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002CD87-FE89-DFED-B9DC-8101FBC15DE0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 flipV="1">
            <a:off x="3116802" y="3788003"/>
            <a:ext cx="234443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B045E0FD-9A7D-FC02-9CB6-48077A4D7250}"/>
              </a:ext>
            </a:extLst>
          </p:cNvPr>
          <p:cNvSpPr/>
          <p:nvPr/>
        </p:nvSpPr>
        <p:spPr>
          <a:xfrm>
            <a:off x="3546543" y="3878003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1462C03-FF2B-E6E6-040A-CB087AC032F6}"/>
              </a:ext>
            </a:extLst>
          </p:cNvPr>
          <p:cNvCxnSpPr/>
          <p:nvPr/>
        </p:nvCxnSpPr>
        <p:spPr>
          <a:xfrm flipV="1">
            <a:off x="6649317" y="3788003"/>
            <a:ext cx="207663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147D5-1203-5176-46F5-560E978B8E44}"/>
              </a:ext>
            </a:extLst>
          </p:cNvPr>
          <p:cNvSpPr txBox="1"/>
          <p:nvPr/>
        </p:nvSpPr>
        <p:spPr>
          <a:xfrm>
            <a:off x="4842711" y="4610590"/>
            <a:ext cx="2188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Topic</a:t>
            </a:r>
            <a:endParaRPr lang="pt-PT" sz="20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44D29C4-836E-992B-7240-6D74353B06AE}"/>
              </a:ext>
            </a:extLst>
          </p:cNvPr>
          <p:cNvGrpSpPr/>
          <p:nvPr/>
        </p:nvGrpSpPr>
        <p:grpSpPr>
          <a:xfrm>
            <a:off x="5461233" y="3074767"/>
            <a:ext cx="900000" cy="1426472"/>
            <a:chOff x="5486913" y="2602517"/>
            <a:chExt cx="900000" cy="1426472"/>
          </a:xfrm>
        </p:grpSpPr>
        <p:sp>
          <p:nvSpPr>
            <p:cNvPr id="3" name="Fluxograma: Armazenamento de Acesso Direto 2">
              <a:extLst>
                <a:ext uri="{FF2B5EF4-FFF2-40B4-BE49-F238E27FC236}">
                  <a16:creationId xmlns:a16="http://schemas.microsoft.com/office/drawing/2014/main" id="{C48A9836-F34F-415B-DEDE-BD55E25FD095}"/>
                </a:ext>
              </a:extLst>
            </p:cNvPr>
            <p:cNvSpPr/>
            <p:nvPr/>
          </p:nvSpPr>
          <p:spPr>
            <a:xfrm rot="5400000">
              <a:off x="5666913" y="2422517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Fluxograma: Armazenamento de Acesso Direto 16">
              <a:extLst>
                <a:ext uri="{FF2B5EF4-FFF2-40B4-BE49-F238E27FC236}">
                  <a16:creationId xmlns:a16="http://schemas.microsoft.com/office/drawing/2014/main" id="{47FD0F67-B661-B524-252B-E9235CEED933}"/>
                </a:ext>
              </a:extLst>
            </p:cNvPr>
            <p:cNvSpPr/>
            <p:nvPr/>
          </p:nvSpPr>
          <p:spPr>
            <a:xfrm rot="5400000">
              <a:off x="5666913" y="2865753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Fluxograma: Armazenamento de Acesso Direto 18">
              <a:extLst>
                <a:ext uri="{FF2B5EF4-FFF2-40B4-BE49-F238E27FC236}">
                  <a16:creationId xmlns:a16="http://schemas.microsoft.com/office/drawing/2014/main" id="{D37EB28A-83EE-BAFF-CC5D-ABB503D1DD29}"/>
                </a:ext>
              </a:extLst>
            </p:cNvPr>
            <p:cNvSpPr/>
            <p:nvPr/>
          </p:nvSpPr>
          <p:spPr>
            <a:xfrm rot="5400000">
              <a:off x="5666913" y="3308989"/>
              <a:ext cx="540000" cy="900000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69B9A-7D64-6C82-4894-9D83EA236566}"/>
              </a:ext>
            </a:extLst>
          </p:cNvPr>
          <p:cNvSpPr/>
          <p:nvPr/>
        </p:nvSpPr>
        <p:spPr>
          <a:xfrm>
            <a:off x="8725952" y="2262877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23AB56-984C-6E62-62F8-C14E6ECAF3AF}"/>
              </a:ext>
            </a:extLst>
          </p:cNvPr>
          <p:cNvSpPr/>
          <p:nvPr/>
        </p:nvSpPr>
        <p:spPr>
          <a:xfrm>
            <a:off x="8760519" y="4610590"/>
            <a:ext cx="1979721" cy="80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Subscriber</a:t>
            </a:r>
            <a:endParaRPr lang="pt-PT" sz="2000" b="1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3ED58FC3-9BC2-10F7-BB0F-32997D5D6C2F}"/>
              </a:ext>
            </a:extLst>
          </p:cNvPr>
          <p:cNvSpPr/>
          <p:nvPr/>
        </p:nvSpPr>
        <p:spPr>
          <a:xfrm>
            <a:off x="7440954" y="3614767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6BEF3FD-0D64-6308-72C6-6FBBBF274B9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611319" y="2667379"/>
            <a:ext cx="2114633" cy="6177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1E28B33D-B8F6-8AC1-5086-195A8C192101}"/>
              </a:ext>
            </a:extLst>
          </p:cNvPr>
          <p:cNvSpPr/>
          <p:nvPr/>
        </p:nvSpPr>
        <p:spPr>
          <a:xfrm>
            <a:off x="7402956" y="2765659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9A7EFC6-C7C2-85DE-AAEB-A63BCA4EADF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49317" y="4320591"/>
            <a:ext cx="2111202" cy="6945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A9EAC90E-7F0A-3606-1FF7-60A2AEF174D3}"/>
              </a:ext>
            </a:extLst>
          </p:cNvPr>
          <p:cNvSpPr/>
          <p:nvPr/>
        </p:nvSpPr>
        <p:spPr>
          <a:xfrm>
            <a:off x="7440954" y="4511339"/>
            <a:ext cx="720000" cy="3600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msg</a:t>
            </a:r>
            <a:endParaRPr lang="pt-PT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65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B7751099D6F4439EF462B81B861F67" ma:contentTypeVersion="2" ma:contentTypeDescription="Crie um novo documento." ma:contentTypeScope="" ma:versionID="6a3a39143fce655d7153c7ee0bb2b450">
  <xsd:schema xmlns:xsd="http://www.w3.org/2001/XMLSchema" xmlns:xs="http://www.w3.org/2001/XMLSchema" xmlns:p="http://schemas.microsoft.com/office/2006/metadata/properties" xmlns:ns2="30c8df52-60e3-4662-9160-0774610aaba7" targetNamespace="http://schemas.microsoft.com/office/2006/metadata/properties" ma:root="true" ma:fieldsID="bed9a884703632ce403640489af99339" ns2:_="">
    <xsd:import namespace="30c8df52-60e3-4662-9160-0774610aa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8df52-60e3-4662-9160-0774610aa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639A93-C372-4C8E-AABA-4739AF42E1F1}"/>
</file>

<file path=customXml/itemProps2.xml><?xml version="1.0" encoding="utf-8"?>
<ds:datastoreItem xmlns:ds="http://schemas.openxmlformats.org/officeDocument/2006/customXml" ds:itemID="{AEE86220-305D-4BAB-A062-FF6BB2F843EF}"/>
</file>

<file path=customXml/itemProps3.xml><?xml version="1.0" encoding="utf-8"?>
<ds:datastoreItem xmlns:ds="http://schemas.openxmlformats.org/officeDocument/2006/customXml" ds:itemID="{C3187A1D-E6D3-4F79-B1C7-FDB5D8AAF3F1}"/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1259</Words>
  <Application>Microsoft Office PowerPoint</Application>
  <PresentationFormat>Widescreen</PresentationFormat>
  <Paragraphs>270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285</cp:revision>
  <dcterms:created xsi:type="dcterms:W3CDTF">2017-03-24T14:48:15Z</dcterms:created>
  <dcterms:modified xsi:type="dcterms:W3CDTF">2022-06-04T16:28:37Z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0x01010085B7751099D6F4439EF462B81B861F67</vt:lpwstr>
  </property>
</Properties>
</file>