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1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8.xml" ContentType="application/vnd.openxmlformats-officedocument.presentationml.notes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webextensions/taskpanes.xml" ContentType="application/vnd.ms-office.webextensiontaskpanes+xml"/>
  <Override PartName="/ppt/webextensions/webextension1.xml" ContentType="application/vnd.ms-office.webextension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63" r:id="rId3"/>
    <p:sldId id="264" r:id="rId4"/>
    <p:sldId id="301" r:id="rId5"/>
    <p:sldId id="265" r:id="rId6"/>
    <p:sldId id="266" r:id="rId7"/>
    <p:sldId id="307" r:id="rId8"/>
    <p:sldId id="274" r:id="rId9"/>
    <p:sldId id="275" r:id="rId10"/>
    <p:sldId id="276" r:id="rId11"/>
    <p:sldId id="277" r:id="rId12"/>
    <p:sldId id="295" r:id="rId13"/>
    <p:sldId id="304" r:id="rId14"/>
    <p:sldId id="279" r:id="rId15"/>
    <p:sldId id="280" r:id="rId16"/>
    <p:sldId id="281" r:id="rId17"/>
    <p:sldId id="282" r:id="rId18"/>
    <p:sldId id="284" r:id="rId19"/>
    <p:sldId id="285" r:id="rId20"/>
    <p:sldId id="305" r:id="rId21"/>
    <p:sldId id="306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5ABD"/>
    <a:srgbClr val="660066"/>
    <a:srgbClr val="CC00CC"/>
    <a:srgbClr val="055ABE"/>
    <a:srgbClr val="100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79649" autoAdjust="0"/>
  </p:normalViewPr>
  <p:slideViewPr>
    <p:cSldViewPr snapToGrid="0" snapToObjects="1">
      <p:cViewPr varScale="1">
        <p:scale>
          <a:sx n="91" d="100"/>
          <a:sy n="91" d="100"/>
        </p:scale>
        <p:origin x="13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4DF35-1861-3745-9D93-64A64D9B0B28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8CAF7-4383-724E-81E7-623B6C75CD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32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8CAF7-4383-724E-81E7-623B6C75CDB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21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8CAF7-4383-724E-81E7-623B6C75CDB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17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8CAF7-4383-724E-81E7-623B6C75CDB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572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Peer</a:t>
            </a:r>
            <a:r>
              <a:rPr lang="pt-BR" dirty="0"/>
              <a:t> quer dizer igual ao outro.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8CAF7-4383-724E-81E7-623B6C75CDB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903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8CAF7-4383-724E-81E7-623B6C75CDB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178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8CAF7-4383-724E-81E7-623B6C75CDB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497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8CAF7-4383-724E-81E7-623B6C75CDB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207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8CAF7-4383-724E-81E7-623B6C75CDB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629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9D29-9ECF-0649-879B-C4DCBBC9C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15CA4-10E2-F849-873E-3D1FB663B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AF5AA-801D-924A-BA21-4B952E30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8191DD-D9E4-9A45-B357-02E1DFD5B674}" type="datetime1">
              <a:rPr lang="pt-BR" smtClean="0"/>
              <a:t>26/03/2022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DC465-9C22-CA42-9609-B5F3D6CB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A78B5-FA98-EA46-BF11-3F28E992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47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FAE2-6DAF-214D-B5DA-0A02FFAA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56900-BB17-794B-AE22-982B3D878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D7649-17F3-8648-AFA6-5E8CC848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B721DD-C498-174C-9AD3-A559EFB68C8D}" type="datetime1">
              <a:rPr lang="pt-BR" smtClean="0"/>
              <a:t>26/03/2022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AF9DB-777A-2C44-87C1-5874FAD8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A4C82-C62A-5F4A-97BD-8D810557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38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AC3B98-E2C7-2B48-9C3C-E8C0D47C5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DAC52-8D36-F740-8833-A8EC29C4B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54E07-FB85-9642-A9A5-AC94FA62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87E334-2B08-A040-AB2D-9D053E773F4A}" type="datetime1">
              <a:rPr lang="pt-BR" smtClean="0"/>
              <a:t>26/03/2022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58A82-3AA2-0640-9F7D-81EB3E8D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7A1FA-43B8-AC46-8931-20BA40F9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55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50AE-69FA-B64F-818E-F52A389F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87F5B-EC6F-4341-99F6-851AD88E6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C494D-EC04-B14A-A7BF-EAA6B4EB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E8EC56-49B5-1F48-8270-7F20F71F655C}" type="datetime1">
              <a:rPr lang="pt-BR" smtClean="0"/>
              <a:t>26/03/2022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8E886-6A3C-DB42-948F-BEBE778F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540E0-0AE7-244C-83C9-D84304D5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42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ECAF-3CF0-214D-8539-E6E226F0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C5927-23C6-A44A-B09D-FE2E25B35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1D9EF-7FB7-124B-BA76-B395B9F4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01F46-301E-DB46-ACD8-51213D78318A}" type="datetime1">
              <a:rPr lang="pt-BR" smtClean="0"/>
              <a:t>26/03/2022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5D79A-3AC5-DB47-BEEC-4FB94784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1814B-5C24-E74B-A62D-7FC37199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4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C3B0-3018-3A49-8810-7CCD3EA6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C9351-B61A-2E40-8075-5B160ED08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234BA-F49E-1346-890B-1B41EFDD4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769B0-E55E-8C4A-94FF-E4259872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B696A-4911-FE45-9C7E-926C44062372}" type="datetime1">
              <a:rPr lang="pt-BR" smtClean="0"/>
              <a:t>26/03/2022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8A297-553B-C24F-905C-29330917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E1624-9E16-6C41-B8A9-22EE8635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27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08D4-D8A4-E14F-97CC-E2451613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6E392-BA0A-9F41-9C45-4C2B5102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FEB4D-C505-E143-B68D-125071E8B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2CAB51-6867-CE49-BB5B-AC15F5741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4C8370-50C5-7742-800B-9C48BA3B1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B2A82-FF26-FF48-A9D0-EBD820DE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599841-44C9-2B44-BEB7-2CCF441901AC}" type="datetime1">
              <a:rPr lang="pt-BR" smtClean="0"/>
              <a:t>26/03/2022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C0308-B503-B243-8718-EF89D48A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07D713-64D2-3C45-A906-6933AA4B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51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5BF8-9E3A-034F-9F15-3EB84229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83CBB-5312-5844-BD84-E8247697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6A5004-7042-3840-B893-B28FD89D80ED}" type="datetime1">
              <a:rPr lang="pt-BR" smtClean="0"/>
              <a:t>26/03/2022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768CB-877A-4F45-B9B5-8EBE3925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116CC-A038-754C-AB08-51F49FE7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81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A32B8-436B-9542-A07B-194694DA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7D4C1D-AC91-8945-8A37-7D3BAC835DD2}" type="datetime1">
              <a:rPr lang="pt-BR" smtClean="0"/>
              <a:t>26/03/2022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05CA2-D462-6A41-80D5-6443A84E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7B57D-5354-CD47-B701-E8A3F370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13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4011-DB5D-D94B-A1D8-1E394407B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4A2B-12D3-D14F-98F2-FAC6BF0F1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E6898-B445-894D-95D1-9CB1C0455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056BA-0DE4-974B-8109-341BC5D2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A7515A-CBAA-9C49-9AE8-93EF0372C18C}" type="datetime1">
              <a:rPr lang="pt-BR" smtClean="0"/>
              <a:t>26/03/2022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BA657-8F51-3C4C-B8CA-609D55E3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F53BF-57AF-F448-9B96-A542B063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56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5C8A-0D75-9844-AFDB-63B29F39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5049C-92D1-6746-8E99-BB89C5460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A5C6A-C37E-3E49-B0C5-8F70A21CB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08752-F237-6E46-9F1D-402E1771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BB89A7-8FC7-C242-A33C-3D561803CC2D}" type="datetime1">
              <a:rPr lang="pt-BR" smtClean="0"/>
              <a:t>26/03/2022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50BBF-0F66-FA49-904C-0D1978CE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0688D-22E8-014C-8921-6DBBD775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64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1E20B2-8D5A-D441-9C02-1B78DE3F8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098" y="1196898"/>
            <a:ext cx="10901413" cy="51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F98F2-A53D-AF42-B9C9-97FC803AD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097" y="1916045"/>
            <a:ext cx="10901413" cy="3520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BE917-17C2-5741-A107-3078A8862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206EB-CE4B-E94A-815C-9EDC8FB21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39D62-D177-944D-A450-511708D54849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EA3EF5D9-E7A2-424D-8F38-2631976798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98" y="133683"/>
            <a:ext cx="2361851" cy="66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4162399A-8FE4-FD47-AF08-9E3B18DB894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9" y="15248"/>
            <a:ext cx="1441533" cy="144153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59764DF-147C-704A-88ED-B85400B02AFA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85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357" y="2457451"/>
            <a:ext cx="11288643" cy="1943099"/>
          </a:xfrm>
          <a:ln>
            <a:solidFill>
              <a:srgbClr val="045ABD"/>
            </a:solidFill>
          </a:ln>
        </p:spPr>
        <p:txBody>
          <a:bodyPr anchor="ctr">
            <a:normAutofit/>
          </a:bodyPr>
          <a:lstStyle/>
          <a:p>
            <a:r>
              <a:rPr lang="pt-BR" sz="4400" i="1">
                <a:solidFill>
                  <a:srgbClr val="045ABD"/>
                </a:solidFill>
              </a:rPr>
              <a:t>Teoria 3</a:t>
            </a:r>
            <a:br>
              <a:rPr lang="pt-BR" b="1" i="1">
                <a:solidFill>
                  <a:srgbClr val="045ABD"/>
                </a:solidFill>
              </a:rPr>
            </a:br>
            <a:r>
              <a:rPr lang="pt-BR" b="1" i="1">
                <a:solidFill>
                  <a:srgbClr val="045ABD"/>
                </a:solidFill>
              </a:rPr>
              <a:t>Modelos </a:t>
            </a:r>
            <a:r>
              <a:rPr lang="pt-BR" b="1" i="1" dirty="0">
                <a:solidFill>
                  <a:srgbClr val="045ABD"/>
                </a:solidFill>
              </a:rPr>
              <a:t>de Sistemas Distribuídos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1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7912D9-0071-2844-9A4F-120EC7163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179" y="282313"/>
            <a:ext cx="3365500" cy="1943100"/>
          </a:xfrm>
          <a:prstGeom prst="rect">
            <a:avLst/>
          </a:prstGeom>
          <a:ln>
            <a:noFill/>
          </a:ln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357" y="4632588"/>
            <a:ext cx="3600000" cy="1487277"/>
          </a:xfr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/>
          <a:lstStyle/>
          <a:p>
            <a:r>
              <a:rPr lang="pt-BR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Professor:</a:t>
            </a:r>
          </a:p>
          <a:p>
            <a:r>
              <a:rPr lang="pt-BR" b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Vitor </a:t>
            </a:r>
            <a:r>
              <a:rPr lang="pt-BR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Alexandre</a:t>
            </a:r>
            <a:r>
              <a:rPr lang="pt-BR" b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Campos</a:t>
            </a:r>
            <a:r>
              <a:rPr lang="pt-BR" b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Figueiredo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B75156D-A1BC-4093-95DC-4F6C3FA85E81}"/>
              </a:ext>
            </a:extLst>
          </p:cNvPr>
          <p:cNvSpPr txBox="1">
            <a:spLocks/>
          </p:cNvSpPr>
          <p:nvPr/>
        </p:nvSpPr>
        <p:spPr>
          <a:xfrm>
            <a:off x="4291679" y="4632588"/>
            <a:ext cx="3600000" cy="14872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Disciplina:</a:t>
            </a:r>
          </a:p>
          <a:p>
            <a:r>
              <a:rPr lang="pt-BR" b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Sistemas Distribuídos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F58E2A1-278A-440D-8A4E-D27463F35AB6}"/>
              </a:ext>
            </a:extLst>
          </p:cNvPr>
          <p:cNvSpPr txBox="1">
            <a:spLocks/>
          </p:cNvSpPr>
          <p:nvPr/>
        </p:nvSpPr>
        <p:spPr>
          <a:xfrm>
            <a:off x="8136000" y="4632588"/>
            <a:ext cx="3600000" cy="14872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Semestre:</a:t>
            </a:r>
          </a:p>
          <a:p>
            <a:r>
              <a:rPr lang="pt-BR" b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2022/01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077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u="sng"/>
              <a:t>Lado </a:t>
            </a:r>
            <a:r>
              <a:rPr lang="pt-BR" u="sng" dirty="0"/>
              <a:t>Servidor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Clientes comunicam com uma aplicação específica no servidor através de um </a:t>
            </a:r>
            <a:r>
              <a:rPr lang="pt-BR" dirty="0">
                <a:solidFill>
                  <a:srgbClr val="055ABE"/>
                </a:solidFill>
              </a:rPr>
              <a:t>"</a:t>
            </a:r>
            <a:r>
              <a:rPr lang="pt-BR" dirty="0" err="1">
                <a:solidFill>
                  <a:srgbClr val="055ABE"/>
                </a:solidFill>
              </a:rPr>
              <a:t>endpoint</a:t>
            </a:r>
            <a:r>
              <a:rPr lang="pt-BR" dirty="0">
                <a:solidFill>
                  <a:srgbClr val="055ABE"/>
                </a:solidFill>
              </a:rPr>
              <a:t>" </a:t>
            </a:r>
            <a:r>
              <a:rPr lang="pt-BR" dirty="0"/>
              <a:t>ou porta no servidor. As portas utilizadas nas aplicações podem ser de dois </a:t>
            </a:r>
            <a:r>
              <a:rPr lang="pt-BR"/>
              <a:t>tipos:</a:t>
            </a:r>
          </a:p>
          <a:p>
            <a:pPr marL="0" indent="0">
              <a:buNone/>
            </a:pPr>
            <a:r>
              <a:rPr lang="pt-BR" b="1">
                <a:solidFill>
                  <a:schemeClr val="accent1"/>
                </a:solidFill>
              </a:rPr>
              <a:t>1) Portas </a:t>
            </a:r>
            <a:r>
              <a:rPr lang="pt-BR" b="1" dirty="0">
                <a:solidFill>
                  <a:schemeClr val="accent1"/>
                </a:solidFill>
              </a:rPr>
              <a:t>de Serviços Conhecidos (</a:t>
            </a:r>
            <a:r>
              <a:rPr lang="pt-BR" b="1" dirty="0" err="1">
                <a:solidFill>
                  <a:schemeClr val="accent1"/>
                </a:solidFill>
              </a:rPr>
              <a:t>Well-known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>
                <a:solidFill>
                  <a:schemeClr val="accent1"/>
                </a:solidFill>
              </a:rPr>
              <a:t>ports</a:t>
            </a:r>
            <a:r>
              <a:rPr lang="pt-BR" b="1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pt-BR" dirty="0" err="1"/>
              <a:t>Ex</a:t>
            </a:r>
            <a:r>
              <a:rPr lang="pt-BR" dirty="0"/>
              <a:t>: Aplicações que gerenciam requisições </a:t>
            </a:r>
            <a:r>
              <a:rPr lang="pt-BR" b="1" dirty="0"/>
              <a:t>FTP utilizariam a porta 21</a:t>
            </a:r>
            <a:r>
              <a:rPr lang="pt-BR" dirty="0"/>
              <a:t>, um servidor </a:t>
            </a:r>
            <a:r>
              <a:rPr lang="pt-BR" b="1" dirty="0"/>
              <a:t>HTTP utilizaria a porta 80</a:t>
            </a:r>
            <a:r>
              <a:rPr lang="pt-BR" dirty="0"/>
              <a:t> e muitos outros serviços conhecidos;</a:t>
            </a:r>
          </a:p>
          <a:p>
            <a:pPr lvl="1"/>
            <a:r>
              <a:rPr lang="pt-BR" dirty="0"/>
              <a:t>As portas dos serviços conhecidos foram criadas pelo IANA (Internet </a:t>
            </a:r>
            <a:r>
              <a:rPr lang="pt-BR" dirty="0" err="1"/>
              <a:t>Assigned</a:t>
            </a:r>
            <a:r>
              <a:rPr lang="pt-BR" dirty="0"/>
              <a:t> </a:t>
            </a:r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Authority</a:t>
            </a:r>
            <a:r>
              <a:rPr lang="pt-BR" dirty="0"/>
              <a:t>).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745" y="4981576"/>
            <a:ext cx="4086225" cy="1876425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B753D8-633E-4542-81F2-6A588CDA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10</a:t>
            </a:fld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583F46A-2A15-4D05-9612-B6C0BF2D74F3}"/>
              </a:ext>
            </a:extLst>
          </p:cNvPr>
          <p:cNvGrpSpPr/>
          <p:nvPr/>
        </p:nvGrpSpPr>
        <p:grpSpPr>
          <a:xfrm>
            <a:off x="9982200" y="35805"/>
            <a:ext cx="2160000" cy="1620000"/>
            <a:chOff x="3089773" y="1809000"/>
            <a:chExt cx="2160000" cy="1620000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F2C6E561-82E2-4428-B673-84F92889A627}"/>
                </a:ext>
              </a:extLst>
            </p:cNvPr>
            <p:cNvSpPr/>
            <p:nvPr/>
          </p:nvSpPr>
          <p:spPr>
            <a:xfrm>
              <a:off x="3089773" y="1809000"/>
              <a:ext cx="2160000" cy="162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2000">
                  <a:solidFill>
                    <a:schemeClr val="accent5">
                      <a:lumMod val="50000"/>
                    </a:schemeClr>
                  </a:solidFill>
                </a:rPr>
                <a:t>Cliente-Servidor</a:t>
              </a:r>
              <a:endParaRPr lang="pt-PT" sz="20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3C3D61A3-B653-46A2-8811-6D2577FEF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47331" y="2145865"/>
              <a:ext cx="2044885" cy="128313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98376590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2098" y="1196897"/>
            <a:ext cx="11155232" cy="847659"/>
          </a:xfrm>
        </p:spPr>
        <p:txBody>
          <a:bodyPr>
            <a:normAutofit/>
          </a:bodyPr>
          <a:lstStyle/>
          <a:p>
            <a:r>
              <a:rPr lang="pt-BR" u="sng"/>
              <a:t>Lado </a:t>
            </a:r>
            <a:r>
              <a:rPr lang="pt-BR" u="sng" dirty="0"/>
              <a:t>Servidor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2098" y="2158713"/>
            <a:ext cx="10901413" cy="3520390"/>
          </a:xfrm>
        </p:spPr>
        <p:txBody>
          <a:bodyPr/>
          <a:lstStyle/>
          <a:p>
            <a:pPr marL="0" indent="0">
              <a:buNone/>
            </a:pPr>
            <a:r>
              <a:rPr lang="pt-BR" b="1">
                <a:solidFill>
                  <a:schemeClr val="accent2"/>
                </a:solidFill>
              </a:rPr>
              <a:t>2) Portas </a:t>
            </a:r>
            <a:r>
              <a:rPr lang="pt-BR" b="1" dirty="0">
                <a:solidFill>
                  <a:schemeClr val="accent2"/>
                </a:solidFill>
              </a:rPr>
              <a:t>designadas dinamicamente</a:t>
            </a:r>
          </a:p>
          <a:p>
            <a:pPr lvl="1"/>
            <a:r>
              <a:rPr lang="pt-BR" dirty="0"/>
              <a:t>Podem ser designadas dinamicamente pelo sistema operacional, por exemplo, através de um </a:t>
            </a:r>
            <a:r>
              <a:rPr lang="pt-BR" dirty="0" err="1"/>
              <a:t>daemon</a:t>
            </a:r>
            <a:r>
              <a:rPr lang="pt-BR" dirty="0"/>
              <a:t> (serviço em </a:t>
            </a:r>
            <a:r>
              <a:rPr lang="pt-BR" dirty="0" err="1"/>
              <a:t>brackground</a:t>
            </a:r>
            <a:r>
              <a:rPr lang="pt-BR" dirty="0"/>
              <a:t>) ou de um </a:t>
            </a:r>
            <a:r>
              <a:rPr lang="pt-BR" dirty="0" err="1"/>
              <a:t>superservidor</a:t>
            </a:r>
            <a:r>
              <a:rPr lang="pt-BR" dirty="0"/>
              <a:t>;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918908"/>
            <a:ext cx="9144000" cy="2623559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42F567-64C7-5849-958E-1E22F32F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11</a:t>
            </a:fld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27B4AE2-0E12-4E75-82DE-84D831058830}"/>
              </a:ext>
            </a:extLst>
          </p:cNvPr>
          <p:cNvGrpSpPr/>
          <p:nvPr/>
        </p:nvGrpSpPr>
        <p:grpSpPr>
          <a:xfrm>
            <a:off x="9982200" y="35805"/>
            <a:ext cx="2160000" cy="1620000"/>
            <a:chOff x="3089773" y="1809000"/>
            <a:chExt cx="2160000" cy="1620000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7D91BFAA-66CA-490B-9ED3-582D231F10CA}"/>
                </a:ext>
              </a:extLst>
            </p:cNvPr>
            <p:cNvSpPr/>
            <p:nvPr/>
          </p:nvSpPr>
          <p:spPr>
            <a:xfrm>
              <a:off x="3089773" y="1809000"/>
              <a:ext cx="2160000" cy="162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2000">
                  <a:solidFill>
                    <a:schemeClr val="accent5">
                      <a:lumMod val="50000"/>
                    </a:schemeClr>
                  </a:solidFill>
                </a:rPr>
                <a:t>Cliente-Servidor</a:t>
              </a:r>
              <a:endParaRPr lang="pt-PT" sz="20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19C90BCC-5AD9-43D3-B297-EA79C3E37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7331" y="2145865"/>
              <a:ext cx="2044885" cy="128313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08821288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u="sng"/>
              <a:t>Lado Servidor – Gerenciamento de Estados</a:t>
            </a:r>
            <a:endParaRPr lang="pt-BR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2098" y="1938130"/>
            <a:ext cx="11547136" cy="4581484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055ABE"/>
                </a:solidFill>
              </a:rPr>
              <a:t>Sem estado (</a:t>
            </a:r>
            <a:r>
              <a:rPr lang="pt-BR" b="1" dirty="0" err="1">
                <a:solidFill>
                  <a:schemeClr val="accent2"/>
                </a:solidFill>
              </a:rPr>
              <a:t>Stateless</a:t>
            </a:r>
            <a:r>
              <a:rPr lang="pt-BR" dirty="0">
                <a:solidFill>
                  <a:srgbClr val="055ABE"/>
                </a:solidFill>
              </a:rPr>
              <a:t>):</a:t>
            </a:r>
          </a:p>
          <a:p>
            <a:pPr lvl="1"/>
            <a:r>
              <a:rPr lang="pt-BR" dirty="0"/>
              <a:t>O </a:t>
            </a:r>
            <a:r>
              <a:rPr lang="pt-BR"/>
              <a:t>servidor </a:t>
            </a:r>
            <a:r>
              <a:rPr lang="pt-BR" b="1">
                <a:solidFill>
                  <a:srgbClr val="055ABE"/>
                </a:solidFill>
              </a:rPr>
              <a:t>NÃO</a:t>
            </a:r>
            <a:r>
              <a:rPr lang="pt-BR">
                <a:solidFill>
                  <a:srgbClr val="055ABE"/>
                </a:solidFill>
              </a:rPr>
              <a:t> </a:t>
            </a:r>
            <a:r>
              <a:rPr lang="pt-BR" dirty="0">
                <a:solidFill>
                  <a:srgbClr val="055ABE"/>
                </a:solidFill>
              </a:rPr>
              <a:t>mantém</a:t>
            </a:r>
            <a:r>
              <a:rPr lang="pt-BR" dirty="0"/>
              <a:t> informações sobre o estado de seus clientes; </a:t>
            </a:r>
            <a:r>
              <a:rPr lang="pt-BR" dirty="0" err="1"/>
              <a:t>Ex</a:t>
            </a:r>
            <a:r>
              <a:rPr lang="pt-BR" dirty="0"/>
              <a:t>: Geralmente um servidor Web apenas responde mensagens de requisições HTTP que chegam. Quando a requisição é processada, o servidor web esquece totalmente do cliente.</a:t>
            </a:r>
          </a:p>
          <a:p>
            <a:r>
              <a:rPr lang="pt-BR">
                <a:solidFill>
                  <a:srgbClr val="055ABE"/>
                </a:solidFill>
              </a:rPr>
              <a:t>Com estado (</a:t>
            </a:r>
            <a:r>
              <a:rPr lang="pt-BR" b="1">
                <a:solidFill>
                  <a:schemeClr val="accent2"/>
                </a:solidFill>
              </a:rPr>
              <a:t>Stateful</a:t>
            </a:r>
            <a:r>
              <a:rPr lang="pt-BR">
                <a:solidFill>
                  <a:srgbClr val="055ABE"/>
                </a:solidFill>
              </a:rPr>
              <a:t>):</a:t>
            </a:r>
          </a:p>
          <a:p>
            <a:pPr lvl="1"/>
            <a:r>
              <a:rPr lang="pt-BR">
                <a:solidFill>
                  <a:srgbClr val="055ABE"/>
                </a:solidFill>
              </a:rPr>
              <a:t>Mantém informações </a:t>
            </a:r>
            <a:r>
              <a:rPr lang="pt-BR"/>
              <a:t>persistentes sobre o cliente. Ex: Um servidor que mantém para cada cliente uma versão diferente de um arquivo através de uma tabela indicando (cliente,arquivo).</a:t>
            </a:r>
            <a:endParaRPr lang="pt-BR">
              <a:solidFill>
                <a:srgbClr val="055ABE"/>
              </a:solidFill>
            </a:endParaRPr>
          </a:p>
          <a:p>
            <a:r>
              <a:rPr lang="pt-BR">
                <a:solidFill>
                  <a:srgbClr val="055ABE"/>
                </a:solidFill>
              </a:rPr>
              <a:t>Estado </a:t>
            </a:r>
            <a:r>
              <a:rPr lang="pt-BR" dirty="0">
                <a:solidFill>
                  <a:srgbClr val="055ABE"/>
                </a:solidFill>
              </a:rPr>
              <a:t>flexível (</a:t>
            </a:r>
            <a:r>
              <a:rPr lang="pt-BR" b="1" dirty="0">
                <a:solidFill>
                  <a:schemeClr val="accent2"/>
                </a:solidFill>
              </a:rPr>
              <a:t>Soft </a:t>
            </a:r>
            <a:r>
              <a:rPr lang="pt-BR" b="1" dirty="0" err="1">
                <a:solidFill>
                  <a:schemeClr val="accent2"/>
                </a:solidFill>
              </a:rPr>
              <a:t>state</a:t>
            </a:r>
            <a:r>
              <a:rPr lang="pt-BR" dirty="0">
                <a:solidFill>
                  <a:srgbClr val="055ABE"/>
                </a:solidFill>
              </a:rPr>
              <a:t>):</a:t>
            </a:r>
          </a:p>
          <a:p>
            <a:pPr lvl="1"/>
            <a:r>
              <a:rPr lang="pt-BR" dirty="0"/>
              <a:t>Os dados são mantidos por um </a:t>
            </a:r>
            <a:r>
              <a:rPr lang="pt-BR" dirty="0">
                <a:solidFill>
                  <a:srgbClr val="055ABE"/>
                </a:solidFill>
              </a:rPr>
              <a:t>determinado tempo</a:t>
            </a:r>
            <a:r>
              <a:rPr lang="pt-BR" dirty="0"/>
              <a:t>; </a:t>
            </a:r>
            <a:r>
              <a:rPr lang="pt-BR" dirty="0" err="1"/>
              <a:t>Ex</a:t>
            </a:r>
            <a:r>
              <a:rPr lang="pt-BR" dirty="0"/>
              <a:t>: Alguns servidores Web implementam este modo para avisar seus clientes sobre atualizações por um determinado tempo.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BB24F7-A935-4B44-99D7-4698F7CA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12</a:t>
            </a:fld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390E591-398C-4F41-A023-5A2B75EADB10}"/>
              </a:ext>
            </a:extLst>
          </p:cNvPr>
          <p:cNvGrpSpPr/>
          <p:nvPr/>
        </p:nvGrpSpPr>
        <p:grpSpPr>
          <a:xfrm>
            <a:off x="9982200" y="35805"/>
            <a:ext cx="2160000" cy="1620000"/>
            <a:chOff x="3089773" y="1809000"/>
            <a:chExt cx="2160000" cy="1620000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4A438E25-A5F0-45BE-8335-B0E1009424E3}"/>
                </a:ext>
              </a:extLst>
            </p:cNvPr>
            <p:cNvSpPr/>
            <p:nvPr/>
          </p:nvSpPr>
          <p:spPr>
            <a:xfrm>
              <a:off x="3089773" y="1809000"/>
              <a:ext cx="2160000" cy="162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2000">
                  <a:solidFill>
                    <a:schemeClr val="accent5">
                      <a:lumMod val="50000"/>
                    </a:schemeClr>
                  </a:solidFill>
                </a:rPr>
                <a:t>Cliente-Servidor</a:t>
              </a:r>
              <a:endParaRPr lang="pt-PT" sz="20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D68640E6-F43A-4E32-8A39-C1E806A0F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7331" y="2145865"/>
              <a:ext cx="2044885" cy="128313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58499972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B6DD2A-11F8-F84C-A960-747384D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13</a:t>
            </a:fld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80C07BF-BAAC-4C41-94A5-0D9B2498FF3E}"/>
              </a:ext>
            </a:extLst>
          </p:cNvPr>
          <p:cNvGrpSpPr/>
          <p:nvPr/>
        </p:nvGrpSpPr>
        <p:grpSpPr>
          <a:xfrm>
            <a:off x="3511816" y="1628745"/>
            <a:ext cx="5168369" cy="3600511"/>
            <a:chOff x="362097" y="3106757"/>
            <a:chExt cx="5168369" cy="3600511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D1FF4277-A09B-4A17-B122-7A76B4C4E4B6}"/>
                </a:ext>
              </a:extLst>
            </p:cNvPr>
            <p:cNvSpPr/>
            <p:nvPr/>
          </p:nvSpPr>
          <p:spPr>
            <a:xfrm>
              <a:off x="362097" y="3106757"/>
              <a:ext cx="5168369" cy="3600511"/>
            </a:xfrm>
            <a:prstGeom prst="round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2800" b="1">
                  <a:solidFill>
                    <a:schemeClr val="accent6">
                      <a:lumMod val="50000"/>
                    </a:schemeClr>
                  </a:solidFill>
                </a:rPr>
                <a:t>Peer-to-Peer</a:t>
              </a:r>
              <a:endParaRPr lang="pt-PT" sz="2800" b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E671A2A7-DB05-5E40-AEF1-21F8E55FC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6481" y="3811739"/>
              <a:ext cx="4419600" cy="2727173"/>
            </a:xfrm>
            <a:prstGeom prst="rect">
              <a:avLst/>
            </a:prstGeom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2C0BED2-134E-4A17-9B88-CB05AF90BB94}"/>
              </a:ext>
            </a:extLst>
          </p:cNvPr>
          <p:cNvSpPr txBox="1"/>
          <p:nvPr/>
        </p:nvSpPr>
        <p:spPr>
          <a:xfrm>
            <a:off x="5715127" y="566149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2 de 2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519635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2098" y="1676860"/>
            <a:ext cx="11376015" cy="4853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i="1"/>
              <a:t>O que </a:t>
            </a:r>
            <a:r>
              <a:rPr lang="pt-BR" sz="3600" i="1" dirty="0"/>
              <a:t>é uma </a:t>
            </a:r>
            <a:r>
              <a:rPr lang="pt-BR" sz="3600" b="1" i="1" dirty="0">
                <a:solidFill>
                  <a:schemeClr val="accent2"/>
                </a:solidFill>
              </a:rPr>
              <a:t>rede </a:t>
            </a:r>
            <a:r>
              <a:rPr lang="pt-BR" sz="3600" b="1" i="1" dirty="0" err="1">
                <a:solidFill>
                  <a:schemeClr val="accent2"/>
                </a:solidFill>
              </a:rPr>
              <a:t>Peer-to-peer</a:t>
            </a:r>
            <a:r>
              <a:rPr lang="pt-BR" sz="3600" b="1" i="1" dirty="0">
                <a:solidFill>
                  <a:schemeClr val="accent2"/>
                </a:solidFill>
              </a:rPr>
              <a:t> (P2P)</a:t>
            </a:r>
            <a:r>
              <a:rPr lang="pt-BR" sz="3600" i="1" dirty="0"/>
              <a:t>?</a:t>
            </a:r>
          </a:p>
          <a:p>
            <a:r>
              <a:rPr lang="pt-BR" dirty="0"/>
              <a:t>Uma grande rede para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compartilhamento de recursos</a:t>
            </a:r>
            <a:r>
              <a:rPr lang="pt-BR" dirty="0"/>
              <a:t>;</a:t>
            </a:r>
          </a:p>
          <a:p>
            <a:r>
              <a:rPr lang="pt-BR" dirty="0"/>
              <a:t>Todos os </a:t>
            </a:r>
            <a:r>
              <a:rPr lang="pt-BR" dirty="0">
                <a:solidFill>
                  <a:schemeClr val="accent1"/>
                </a:solidFill>
              </a:rPr>
              <a:t>nós</a:t>
            </a:r>
            <a:r>
              <a:rPr lang="pt-BR" dirty="0"/>
              <a:t> (ou </a:t>
            </a:r>
            <a:r>
              <a:rPr lang="pt-BR" dirty="0" err="1"/>
              <a:t>peers</a:t>
            </a:r>
            <a:r>
              <a:rPr lang="pt-BR" dirty="0"/>
              <a:t>) da rede são</a:t>
            </a:r>
            <a:r>
              <a:rPr lang="pt-BR" dirty="0">
                <a:solidFill>
                  <a:srgbClr val="055ABE"/>
                </a:solidFill>
              </a:rPr>
              <a:t> considerados iguais </a:t>
            </a:r>
            <a:r>
              <a:rPr lang="pt-BR" dirty="0"/>
              <a:t>(podem funcionar tanto como </a:t>
            </a:r>
            <a:r>
              <a:rPr lang="pt-BR" b="1" dirty="0">
                <a:solidFill>
                  <a:schemeClr val="accent2"/>
                </a:solidFill>
              </a:rPr>
              <a:t>cliente</a:t>
            </a:r>
            <a:r>
              <a:rPr lang="pt-BR" dirty="0"/>
              <a:t> como </a:t>
            </a:r>
            <a:r>
              <a:rPr lang="pt-BR" b="1" dirty="0">
                <a:solidFill>
                  <a:schemeClr val="accent2"/>
                </a:solidFill>
              </a:rPr>
              <a:t>servidor</a:t>
            </a:r>
            <a:r>
              <a:rPr lang="pt-BR" dirty="0"/>
              <a:t>) e têm as </a:t>
            </a:r>
            <a:r>
              <a:rPr lang="pt-BR" dirty="0">
                <a:solidFill>
                  <a:schemeClr val="accent2"/>
                </a:solidFill>
              </a:rPr>
              <a:t>mesmas capacidades </a:t>
            </a:r>
            <a:r>
              <a:rPr lang="pt-BR" dirty="0">
                <a:solidFill>
                  <a:srgbClr val="055ABE"/>
                </a:solidFill>
              </a:rPr>
              <a:t>e </a:t>
            </a:r>
            <a:r>
              <a:rPr lang="pt-BR" dirty="0">
                <a:solidFill>
                  <a:schemeClr val="accent2"/>
                </a:solidFill>
              </a:rPr>
              <a:t>responsabilidades funcionais</a:t>
            </a:r>
            <a:r>
              <a:rPr lang="pt-BR" dirty="0">
                <a:solidFill>
                  <a:srgbClr val="055ABE"/>
                </a:solidFill>
              </a:rPr>
              <a:t>;</a:t>
            </a:r>
          </a:p>
          <a:p>
            <a:r>
              <a:rPr lang="pt-BR" dirty="0">
                <a:solidFill>
                  <a:srgbClr val="055ABE"/>
                </a:solidFill>
              </a:rPr>
              <a:t>Cada usuário contribui </a:t>
            </a:r>
            <a:r>
              <a:rPr lang="pt-BR" dirty="0"/>
              <a:t>com recursos para o sistema;</a:t>
            </a:r>
          </a:p>
          <a:p>
            <a:r>
              <a:rPr lang="pt-BR"/>
              <a:t>Seu funcionamento é </a:t>
            </a:r>
            <a:r>
              <a:rPr lang="pt-BR" b="1">
                <a:solidFill>
                  <a:schemeClr val="accent2"/>
                </a:solidFill>
              </a:rPr>
              <a:t>descentralizado</a:t>
            </a:r>
            <a:r>
              <a:rPr lang="pt-BR"/>
              <a:t>: </a:t>
            </a:r>
            <a:r>
              <a:rPr lang="pt-BR">
                <a:solidFill>
                  <a:srgbClr val="055ABE"/>
                </a:solidFill>
              </a:rPr>
              <a:t>não </a:t>
            </a:r>
            <a:r>
              <a:rPr lang="pt-BR" dirty="0">
                <a:solidFill>
                  <a:srgbClr val="055ABE"/>
                </a:solidFill>
              </a:rPr>
              <a:t>depende</a:t>
            </a:r>
            <a:r>
              <a:rPr lang="pt-BR" dirty="0"/>
              <a:t> da existência de quaisquer sistemas </a:t>
            </a:r>
            <a:r>
              <a:rPr lang="pt-BR" dirty="0">
                <a:solidFill>
                  <a:srgbClr val="055ABE"/>
                </a:solidFill>
              </a:rPr>
              <a:t>administrados de forma centralizada</a:t>
            </a:r>
            <a:r>
              <a:rPr lang="pt-BR" dirty="0"/>
              <a:t>;</a:t>
            </a:r>
          </a:p>
          <a:p>
            <a:r>
              <a:rPr lang="pt-BR" dirty="0">
                <a:solidFill>
                  <a:srgbClr val="055ABE"/>
                </a:solidFill>
              </a:rPr>
              <a:t>Pode Fornecer anonimato </a:t>
            </a:r>
            <a:r>
              <a:rPr lang="pt-BR" dirty="0"/>
              <a:t>aos usuários, assim, eles não podem ser rastreados;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F01F85-0D68-0F49-A5C4-A8C7F789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14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86723EE-AABC-D746-B557-7608D3804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7589" y="3126685"/>
            <a:ext cx="1545727" cy="1425437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BCCAE60F-A8C2-4A24-98A9-412994450E6D}"/>
              </a:ext>
            </a:extLst>
          </p:cNvPr>
          <p:cNvGrpSpPr/>
          <p:nvPr/>
        </p:nvGrpSpPr>
        <p:grpSpPr>
          <a:xfrm>
            <a:off x="10032000" y="14147"/>
            <a:ext cx="2160000" cy="1620000"/>
            <a:chOff x="3699008" y="1855741"/>
            <a:chExt cx="2160000" cy="1620000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7B8FD34E-BED8-4018-98A8-26EED75503CC}"/>
                </a:ext>
              </a:extLst>
            </p:cNvPr>
            <p:cNvSpPr/>
            <p:nvPr/>
          </p:nvSpPr>
          <p:spPr>
            <a:xfrm>
              <a:off x="3699008" y="1855741"/>
              <a:ext cx="2160000" cy="162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2000">
                  <a:solidFill>
                    <a:schemeClr val="accent6">
                      <a:lumMod val="50000"/>
                    </a:schemeClr>
                  </a:solidFill>
                </a:rPr>
                <a:t>Peer-to-Peer</a:t>
              </a:r>
              <a:endParaRPr lang="pt-PT" sz="20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5651086C-6134-441E-9AA2-A3FFE971D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45555" y="2277000"/>
              <a:ext cx="1866905" cy="1152000"/>
            </a:xfrm>
            <a:prstGeom prst="rect">
              <a:avLst/>
            </a:prstGeom>
            <a:ln w="3810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1951426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2098" y="1676860"/>
            <a:ext cx="11376015" cy="485314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b="1">
                <a:solidFill>
                  <a:srgbClr val="055ABE"/>
                </a:solidFill>
              </a:rPr>
              <a:t>A) Grau </a:t>
            </a:r>
            <a:r>
              <a:rPr lang="pt-BR" b="1" dirty="0">
                <a:solidFill>
                  <a:srgbClr val="055ABE"/>
                </a:solidFill>
              </a:rPr>
              <a:t>de Descentralização</a:t>
            </a:r>
          </a:p>
          <a:p>
            <a:pPr marL="457200" lvl="1" indent="0">
              <a:buNone/>
            </a:pPr>
            <a:r>
              <a:rPr lang="pt-BR" dirty="0"/>
              <a:t>Nem todas as redes P2P são completamente descentralizadas.</a:t>
            </a:r>
          </a:p>
          <a:p>
            <a:r>
              <a:rPr lang="pt-BR" dirty="0">
                <a:solidFill>
                  <a:srgbClr val="055ABE"/>
                </a:solidFill>
              </a:rPr>
              <a:t>P2P Centralizado</a:t>
            </a:r>
          </a:p>
          <a:p>
            <a:pPr lvl="1"/>
            <a:r>
              <a:rPr lang="pt-BR" dirty="0">
                <a:solidFill>
                  <a:srgbClr val="055ABE"/>
                </a:solidFill>
              </a:rPr>
              <a:t>Contem um servidor central</a:t>
            </a:r>
            <a:r>
              <a:rPr lang="pt-BR" dirty="0"/>
              <a:t> que executa </a:t>
            </a:r>
            <a:r>
              <a:rPr lang="pt-BR" dirty="0">
                <a:solidFill>
                  <a:srgbClr val="055ABE"/>
                </a:solidFill>
              </a:rPr>
              <a:t>funções vitais </a:t>
            </a:r>
            <a:r>
              <a:rPr lang="pt-BR" dirty="0"/>
              <a:t>para o sistema. Este servidor central é geralmente usado com um </a:t>
            </a:r>
            <a:r>
              <a:rPr lang="pt-BR" b="1" dirty="0">
                <a:solidFill>
                  <a:schemeClr val="accent2"/>
                </a:solidFill>
              </a:rPr>
              <a:t>serviço de </a:t>
            </a:r>
            <a:r>
              <a:rPr lang="pt-BR" b="1">
                <a:solidFill>
                  <a:schemeClr val="accent2"/>
                </a:solidFill>
              </a:rPr>
              <a:t>diretório </a:t>
            </a:r>
            <a:r>
              <a:rPr lang="pt-BR"/>
              <a:t>que </a:t>
            </a:r>
            <a:r>
              <a:rPr lang="pt-BR" dirty="0"/>
              <a:t>guarda uma visão geral dos recursos da rede</a:t>
            </a:r>
            <a:r>
              <a:rPr lang="pt-BR"/>
              <a:t>; </a:t>
            </a:r>
          </a:p>
          <a:p>
            <a:pPr lvl="1"/>
            <a:r>
              <a:rPr lang="pt-BR"/>
              <a:t>Ex</a:t>
            </a:r>
            <a:r>
              <a:rPr lang="pt-BR" dirty="0"/>
              <a:t>: Napster</a:t>
            </a:r>
          </a:p>
          <a:p>
            <a:r>
              <a:rPr lang="pt-BR" dirty="0">
                <a:solidFill>
                  <a:srgbClr val="055ABE"/>
                </a:solidFill>
              </a:rPr>
              <a:t>P2P Puro</a:t>
            </a:r>
          </a:p>
          <a:p>
            <a:pPr lvl="1"/>
            <a:r>
              <a:rPr lang="pt-BR" dirty="0"/>
              <a:t>Realiza funções </a:t>
            </a:r>
            <a:r>
              <a:rPr lang="pt-BR" dirty="0">
                <a:solidFill>
                  <a:srgbClr val="055ABE"/>
                </a:solidFill>
              </a:rPr>
              <a:t>sem a intervenção de componentes centrais</a:t>
            </a:r>
            <a:r>
              <a:rPr lang="pt-BR" dirty="0"/>
              <a:t>. Geralmente são sistemas autônomos e se </a:t>
            </a:r>
            <a:r>
              <a:rPr lang="pt-BR"/>
              <a:t>auto organizam (usando mensagens de </a:t>
            </a:r>
            <a:r>
              <a:rPr lang="pt-BR" b="1" i="1">
                <a:solidFill>
                  <a:schemeClr val="accent2"/>
                </a:solidFill>
              </a:rPr>
              <a:t>broadcast</a:t>
            </a:r>
            <a:r>
              <a:rPr lang="pt-BR"/>
              <a:t>)</a:t>
            </a:r>
          </a:p>
          <a:p>
            <a:pPr lvl="1"/>
            <a:r>
              <a:rPr lang="pt-BR"/>
              <a:t>Ex</a:t>
            </a:r>
            <a:r>
              <a:rPr lang="pt-BR" dirty="0"/>
              <a:t>: </a:t>
            </a:r>
            <a:r>
              <a:rPr lang="pt-BR" dirty="0" err="1"/>
              <a:t>Gnutella</a:t>
            </a:r>
            <a:r>
              <a:rPr lang="pt-BR" dirty="0"/>
              <a:t> (</a:t>
            </a:r>
            <a:r>
              <a:rPr lang="pt-BR" dirty="0" err="1"/>
              <a:t>Limewire</a:t>
            </a:r>
            <a:r>
              <a:rPr lang="pt-BR" dirty="0"/>
              <a:t>, </a:t>
            </a:r>
            <a:r>
              <a:rPr lang="pt-BR" dirty="0" err="1"/>
              <a:t>Shareaza</a:t>
            </a:r>
            <a:r>
              <a:rPr lang="pt-BR" dirty="0"/>
              <a:t>, </a:t>
            </a:r>
            <a:r>
              <a:rPr lang="pt-BR" dirty="0" err="1"/>
              <a:t>etc</a:t>
            </a:r>
            <a:r>
              <a:rPr lang="pt-BR" dirty="0"/>
              <a:t>);</a:t>
            </a:r>
          </a:p>
          <a:p>
            <a:r>
              <a:rPr lang="pt-BR" dirty="0">
                <a:solidFill>
                  <a:srgbClr val="055ABE"/>
                </a:solidFill>
              </a:rPr>
              <a:t>P2P Híbrido</a:t>
            </a:r>
          </a:p>
          <a:p>
            <a:pPr lvl="1"/>
            <a:r>
              <a:rPr lang="pt-BR" dirty="0"/>
              <a:t>São redes hierárquicas que </a:t>
            </a:r>
            <a:r>
              <a:rPr lang="pt-BR" dirty="0">
                <a:solidFill>
                  <a:srgbClr val="055ABE"/>
                </a:solidFill>
              </a:rPr>
              <a:t>misturam os conceitos de centralizado e puro</a:t>
            </a:r>
            <a:r>
              <a:rPr lang="pt-BR" dirty="0"/>
              <a:t> para usufruir de suas vantagens. Neste modelo, alguns </a:t>
            </a:r>
            <a:r>
              <a:rPr lang="pt-BR" dirty="0" err="1"/>
              <a:t>peers</a:t>
            </a:r>
            <a:r>
              <a:rPr lang="pt-BR" dirty="0"/>
              <a:t> possuem mais capacidades que outros. Estes </a:t>
            </a:r>
            <a:r>
              <a:rPr lang="pt-BR" dirty="0" err="1"/>
              <a:t>peers</a:t>
            </a:r>
            <a:r>
              <a:rPr lang="pt-BR" dirty="0"/>
              <a:t> especiais são chamados de </a:t>
            </a:r>
            <a:r>
              <a:rPr lang="pt-BR" b="1" dirty="0" err="1">
                <a:solidFill>
                  <a:schemeClr val="accent2"/>
                </a:solidFill>
              </a:rPr>
              <a:t>supernodes</a:t>
            </a:r>
            <a:r>
              <a:rPr lang="pt-BR"/>
              <a:t>. </a:t>
            </a:r>
          </a:p>
          <a:p>
            <a:pPr lvl="1"/>
            <a:r>
              <a:rPr lang="pt-BR"/>
              <a:t>Ex</a:t>
            </a:r>
            <a:r>
              <a:rPr lang="pt-BR" dirty="0"/>
              <a:t>: </a:t>
            </a:r>
            <a:r>
              <a:rPr lang="pt-BR" dirty="0" err="1"/>
              <a:t>FastTrack</a:t>
            </a:r>
            <a:r>
              <a:rPr lang="pt-BR" dirty="0"/>
              <a:t> (</a:t>
            </a:r>
            <a:r>
              <a:rPr lang="pt-BR" dirty="0" err="1"/>
              <a:t>Kazaa</a:t>
            </a:r>
            <a:r>
              <a:rPr lang="pt-BR" dirty="0"/>
              <a:t>), </a:t>
            </a:r>
            <a:r>
              <a:rPr lang="pt-BR" dirty="0" err="1"/>
              <a:t>BitTorrent</a:t>
            </a:r>
            <a:r>
              <a:rPr lang="pt-BR" dirty="0"/>
              <a:t> (µ</a:t>
            </a:r>
            <a:r>
              <a:rPr lang="pt-BR" dirty="0" err="1"/>
              <a:t>Torrent</a:t>
            </a:r>
            <a:r>
              <a:rPr lang="pt-BR" dirty="0"/>
              <a:t>);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F01F85-0D68-0F49-A5C4-A8C7F789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15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C6D4144-F7BF-0544-889A-1AC2188FD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204" y="186579"/>
            <a:ext cx="4199283" cy="1703709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C86F0719-8538-4FEC-AD17-E37FDC10305E}"/>
              </a:ext>
            </a:extLst>
          </p:cNvPr>
          <p:cNvGrpSpPr/>
          <p:nvPr/>
        </p:nvGrpSpPr>
        <p:grpSpPr>
          <a:xfrm>
            <a:off x="10032000" y="14147"/>
            <a:ext cx="2160000" cy="1620000"/>
            <a:chOff x="3699008" y="1855741"/>
            <a:chExt cx="2160000" cy="1620000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FB6FDADE-F099-4713-89A1-B12F948F1218}"/>
                </a:ext>
              </a:extLst>
            </p:cNvPr>
            <p:cNvSpPr/>
            <p:nvPr/>
          </p:nvSpPr>
          <p:spPr>
            <a:xfrm>
              <a:off x="3699008" y="1855741"/>
              <a:ext cx="2160000" cy="162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2000">
                  <a:solidFill>
                    <a:schemeClr val="accent6">
                      <a:lumMod val="50000"/>
                    </a:schemeClr>
                  </a:solidFill>
                </a:rPr>
                <a:t>Peer-to-Peer</a:t>
              </a:r>
              <a:endParaRPr lang="pt-PT" sz="20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1383E106-53A8-4682-A8A7-95474613A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45555" y="2277000"/>
              <a:ext cx="1866905" cy="1152000"/>
            </a:xfrm>
            <a:prstGeom prst="rect">
              <a:avLst/>
            </a:prstGeom>
            <a:ln w="3810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6483063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2098" y="1676860"/>
            <a:ext cx="11376015" cy="48531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>
                <a:solidFill>
                  <a:srgbClr val="055ABE"/>
                </a:solidFill>
              </a:rPr>
              <a:t>B) Grau </a:t>
            </a:r>
            <a:r>
              <a:rPr lang="pt-BR" b="1" dirty="0">
                <a:solidFill>
                  <a:srgbClr val="055ABE"/>
                </a:solidFill>
              </a:rPr>
              <a:t>de Estruturação</a:t>
            </a:r>
          </a:p>
          <a:p>
            <a:pPr marL="457200" lvl="1" indent="0">
              <a:buNone/>
            </a:pPr>
            <a:r>
              <a:rPr lang="pt-BR" dirty="0"/>
              <a:t>Outra forma de classificar as redes P2P é pela </a:t>
            </a:r>
            <a:r>
              <a:rPr lang="pt-BR" dirty="0">
                <a:solidFill>
                  <a:srgbClr val="055ABE"/>
                </a:solidFill>
              </a:rPr>
              <a:t>topologia da rede.</a:t>
            </a:r>
          </a:p>
          <a:p>
            <a:r>
              <a:rPr lang="pt-BR" u="sng" dirty="0">
                <a:solidFill>
                  <a:srgbClr val="055ABE"/>
                </a:solidFill>
              </a:rPr>
              <a:t>Desestruturada</a:t>
            </a:r>
          </a:p>
          <a:p>
            <a:pPr lvl="1"/>
            <a:r>
              <a:rPr lang="pt-BR" dirty="0"/>
              <a:t>São caracterizadas por não terem nenhuma estrutura pré-definida. </a:t>
            </a:r>
            <a:r>
              <a:rPr lang="pt-BR" dirty="0">
                <a:solidFill>
                  <a:schemeClr val="accent2"/>
                </a:solidFill>
              </a:rPr>
              <a:t>Os nós estabelecem conexões aleatórias</a:t>
            </a:r>
            <a:r>
              <a:rPr lang="pt-BR" dirty="0">
                <a:solidFill>
                  <a:srgbClr val="055ABE"/>
                </a:solidFill>
              </a:rPr>
              <a:t> </a:t>
            </a:r>
            <a:r>
              <a:rPr lang="pt-BR" dirty="0"/>
              <a:t>entre si para acharem possíveis respostas.</a:t>
            </a:r>
          </a:p>
          <a:p>
            <a:pPr lvl="1"/>
            <a:r>
              <a:rPr lang="pt-BR" dirty="0"/>
              <a:t>Utiliza técnicas como </a:t>
            </a:r>
            <a:r>
              <a:rPr lang="pt-BR" dirty="0" err="1">
                <a:solidFill>
                  <a:schemeClr val="accent1"/>
                </a:solidFill>
              </a:rPr>
              <a:t>Flooding</a:t>
            </a:r>
            <a:r>
              <a:rPr lang="pt-BR" dirty="0">
                <a:solidFill>
                  <a:schemeClr val="accent1"/>
                </a:solidFill>
              </a:rPr>
              <a:t> de Mensagens </a:t>
            </a:r>
            <a:r>
              <a:rPr lang="pt-BR" dirty="0"/>
              <a:t>(Busca em largura) e </a:t>
            </a:r>
            <a:r>
              <a:rPr lang="pt-BR" dirty="0" err="1">
                <a:solidFill>
                  <a:schemeClr val="accent1"/>
                </a:solidFill>
              </a:rPr>
              <a:t>Random</a:t>
            </a:r>
            <a:r>
              <a:rPr lang="pt-BR" dirty="0">
                <a:solidFill>
                  <a:schemeClr val="accent1"/>
                </a:solidFill>
              </a:rPr>
              <a:t> Walker </a:t>
            </a:r>
            <a:r>
              <a:rPr lang="pt-BR" dirty="0"/>
              <a:t>(Busca em profundidade);</a:t>
            </a:r>
          </a:p>
          <a:p>
            <a:pPr lvl="1"/>
            <a:r>
              <a:rPr lang="pt-BR" dirty="0">
                <a:solidFill>
                  <a:srgbClr val="055ABE"/>
                </a:solidFill>
              </a:rPr>
              <a:t>Vantagens</a:t>
            </a:r>
          </a:p>
          <a:p>
            <a:pPr lvl="2"/>
            <a:r>
              <a:rPr lang="pt-BR" dirty="0"/>
              <a:t>Baixo custo de manutenção e algoritmos mais simples;</a:t>
            </a:r>
          </a:p>
          <a:p>
            <a:pPr lvl="1"/>
            <a:r>
              <a:rPr lang="pt-BR" dirty="0">
                <a:solidFill>
                  <a:srgbClr val="055ABE"/>
                </a:solidFill>
              </a:rPr>
              <a:t>Desvantagens</a:t>
            </a:r>
          </a:p>
          <a:p>
            <a:pPr lvl="2"/>
            <a:r>
              <a:rPr lang="pt-BR" dirty="0"/>
              <a:t>Buscas mais custosas;</a:t>
            </a:r>
          </a:p>
          <a:p>
            <a:pPr lvl="1"/>
            <a:r>
              <a:rPr lang="pt-BR" dirty="0">
                <a:solidFill>
                  <a:srgbClr val="055ABE"/>
                </a:solidFill>
              </a:rPr>
              <a:t>Exemplos</a:t>
            </a:r>
          </a:p>
          <a:p>
            <a:pPr lvl="2"/>
            <a:r>
              <a:rPr lang="pt-BR" dirty="0" err="1"/>
              <a:t>Gnutella</a:t>
            </a:r>
            <a:r>
              <a:rPr lang="pt-BR" dirty="0"/>
              <a:t>, </a:t>
            </a:r>
            <a:r>
              <a:rPr lang="pt-BR" dirty="0" err="1"/>
              <a:t>eDonkey</a:t>
            </a:r>
            <a:r>
              <a:rPr lang="pt-BR" dirty="0"/>
              <a:t>, </a:t>
            </a:r>
            <a:r>
              <a:rPr lang="pt-BR" dirty="0" err="1"/>
              <a:t>etc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F01F85-0D68-0F49-A5C4-A8C7F789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16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E1C617-7A64-4B4F-8BD9-D6D315BCC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411" y="4175602"/>
            <a:ext cx="3326572" cy="1962134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C471262B-7065-4A40-BE2B-B4B8147E9A85}"/>
              </a:ext>
            </a:extLst>
          </p:cNvPr>
          <p:cNvGrpSpPr/>
          <p:nvPr/>
        </p:nvGrpSpPr>
        <p:grpSpPr>
          <a:xfrm>
            <a:off x="10032000" y="14147"/>
            <a:ext cx="2160000" cy="1620000"/>
            <a:chOff x="3699008" y="1855741"/>
            <a:chExt cx="2160000" cy="1620000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69C3552D-1C78-4691-8DAF-465F5750F8FB}"/>
                </a:ext>
              </a:extLst>
            </p:cNvPr>
            <p:cNvSpPr/>
            <p:nvPr/>
          </p:nvSpPr>
          <p:spPr>
            <a:xfrm>
              <a:off x="3699008" y="1855741"/>
              <a:ext cx="2160000" cy="162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2000">
                  <a:solidFill>
                    <a:schemeClr val="accent6">
                      <a:lumMod val="50000"/>
                    </a:schemeClr>
                  </a:solidFill>
                </a:rPr>
                <a:t>Peer-to-Peer</a:t>
              </a:r>
              <a:endParaRPr lang="pt-PT" sz="20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13D22734-B477-419D-81E8-A66242A2D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5555" y="2277000"/>
              <a:ext cx="1866905" cy="1152000"/>
            </a:xfrm>
            <a:prstGeom prst="rect">
              <a:avLst/>
            </a:prstGeom>
            <a:ln w="3810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6455887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2098" y="1187670"/>
            <a:ext cx="11376015" cy="53423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>
                <a:solidFill>
                  <a:srgbClr val="055ABE"/>
                </a:solidFill>
              </a:rPr>
              <a:t>B) Grau de Estruturação</a:t>
            </a:r>
          </a:p>
          <a:p>
            <a:r>
              <a:rPr lang="pt-BR" u="sng">
                <a:solidFill>
                  <a:srgbClr val="055ABE"/>
                </a:solidFill>
              </a:rPr>
              <a:t>Estruturada</a:t>
            </a:r>
            <a:endParaRPr lang="pt-BR" u="sng" dirty="0">
              <a:solidFill>
                <a:srgbClr val="055ABE"/>
              </a:solidFill>
            </a:endParaRPr>
          </a:p>
          <a:p>
            <a:pPr lvl="1"/>
            <a:r>
              <a:rPr lang="pt-BR" dirty="0"/>
              <a:t>Os nós se organizam em uma estrutura rígida visando facilitar as buscas;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rgbClr val="055ABE"/>
                </a:solidFill>
              </a:rPr>
              <a:t>conteúdo armazenado na rede é organizado em nós específicos;</a:t>
            </a:r>
          </a:p>
          <a:p>
            <a:pPr lvl="1"/>
            <a:r>
              <a:rPr lang="pt-BR" dirty="0"/>
              <a:t>A distribuição dos arquivos entre os nós é feita através da construção de uma </a:t>
            </a:r>
            <a:r>
              <a:rPr lang="pt-BR" dirty="0">
                <a:solidFill>
                  <a:srgbClr val="055ABE"/>
                </a:solidFill>
              </a:rPr>
              <a:t>DHT</a:t>
            </a:r>
            <a:r>
              <a:rPr lang="pt-BR" dirty="0"/>
              <a:t> (</a:t>
            </a:r>
            <a:r>
              <a:rPr lang="pt-BR" dirty="0" err="1">
                <a:solidFill>
                  <a:srgbClr val="055ABE"/>
                </a:solidFill>
              </a:rPr>
              <a:t>Distributed</a:t>
            </a:r>
            <a:r>
              <a:rPr lang="pt-BR" dirty="0">
                <a:solidFill>
                  <a:srgbClr val="055ABE"/>
                </a:solidFill>
              </a:rPr>
              <a:t> </a:t>
            </a:r>
            <a:r>
              <a:rPr lang="pt-BR" dirty="0" err="1">
                <a:solidFill>
                  <a:srgbClr val="055ABE"/>
                </a:solidFill>
              </a:rPr>
              <a:t>Hash</a:t>
            </a:r>
            <a:r>
              <a:rPr lang="pt-BR" dirty="0">
                <a:solidFill>
                  <a:srgbClr val="055ABE"/>
                </a:solidFill>
              </a:rPr>
              <a:t> </a:t>
            </a:r>
            <a:r>
              <a:rPr lang="pt-BR" dirty="0" err="1">
                <a:solidFill>
                  <a:srgbClr val="055ABE"/>
                </a:solidFill>
              </a:rPr>
              <a:t>Table</a:t>
            </a:r>
            <a:r>
              <a:rPr lang="pt-BR" dirty="0"/>
              <a:t>, tabela </a:t>
            </a:r>
            <a:r>
              <a:rPr lang="pt-BR" dirty="0" err="1"/>
              <a:t>Hash</a:t>
            </a:r>
            <a:r>
              <a:rPr lang="pt-BR" dirty="0"/>
              <a:t> que posiciona os arquivos em locais determinados por um identificador);</a:t>
            </a:r>
          </a:p>
          <a:p>
            <a:pPr lvl="1"/>
            <a:r>
              <a:rPr lang="pt-BR" dirty="0"/>
              <a:t>Utiliza da técnica </a:t>
            </a:r>
            <a:r>
              <a:rPr lang="pt-BR" dirty="0" err="1">
                <a:solidFill>
                  <a:srgbClr val="055ABE"/>
                </a:solidFill>
              </a:rPr>
              <a:t>consistent</a:t>
            </a:r>
            <a:r>
              <a:rPr lang="pt-BR" dirty="0">
                <a:solidFill>
                  <a:srgbClr val="055ABE"/>
                </a:solidFill>
              </a:rPr>
              <a:t> </a:t>
            </a:r>
            <a:r>
              <a:rPr lang="pt-BR" dirty="0" err="1">
                <a:solidFill>
                  <a:srgbClr val="055ABE"/>
                </a:solidFill>
              </a:rPr>
              <a:t>hashing</a:t>
            </a:r>
            <a:r>
              <a:rPr lang="pt-BR" dirty="0">
                <a:solidFill>
                  <a:srgbClr val="055ABE"/>
                </a:solidFill>
              </a:rPr>
              <a:t>;</a:t>
            </a:r>
          </a:p>
          <a:p>
            <a:pPr lvl="1"/>
            <a:r>
              <a:rPr lang="pt-BR" dirty="0">
                <a:solidFill>
                  <a:srgbClr val="055ABE"/>
                </a:solidFill>
              </a:rPr>
              <a:t>Vantagens</a:t>
            </a:r>
          </a:p>
          <a:p>
            <a:pPr lvl="2"/>
            <a:r>
              <a:rPr lang="pt-BR" dirty="0"/>
              <a:t>Qualquer objeto é encontrado de forma eficiente e com garantia de resposta;</a:t>
            </a:r>
          </a:p>
          <a:p>
            <a:pPr lvl="1"/>
            <a:r>
              <a:rPr lang="pt-BR" dirty="0">
                <a:solidFill>
                  <a:srgbClr val="055ABE"/>
                </a:solidFill>
              </a:rPr>
              <a:t>Desvantagens</a:t>
            </a:r>
          </a:p>
          <a:p>
            <a:pPr lvl="2"/>
            <a:r>
              <a:rPr lang="pt-BR" dirty="0"/>
              <a:t>Custo de manutenção relacionado ao posicionamento dos </a:t>
            </a:r>
            <a:r>
              <a:rPr lang="pt-BR"/>
              <a:t>nós; Algoritmos mais complexos</a:t>
            </a:r>
            <a:endParaRPr lang="pt-BR" dirty="0"/>
          </a:p>
          <a:p>
            <a:pPr lvl="1"/>
            <a:r>
              <a:rPr lang="pt-BR" dirty="0">
                <a:solidFill>
                  <a:srgbClr val="055ABE"/>
                </a:solidFill>
              </a:rPr>
              <a:t>Exemplos</a:t>
            </a:r>
          </a:p>
          <a:p>
            <a:pPr lvl="2"/>
            <a:r>
              <a:rPr lang="pt-BR" dirty="0"/>
              <a:t>Redes CHORD, CAN, etc.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F01F85-0D68-0F49-A5C4-A8C7F789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17</a:t>
            </a:fld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5CE9D0E-B810-4BFC-BA52-BA2294ACED58}"/>
              </a:ext>
            </a:extLst>
          </p:cNvPr>
          <p:cNvGrpSpPr/>
          <p:nvPr/>
        </p:nvGrpSpPr>
        <p:grpSpPr>
          <a:xfrm>
            <a:off x="10032000" y="14147"/>
            <a:ext cx="2160000" cy="1620000"/>
            <a:chOff x="3699008" y="1855741"/>
            <a:chExt cx="2160000" cy="1620000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535762D2-140A-4BC1-9156-4298317F3AC9}"/>
                </a:ext>
              </a:extLst>
            </p:cNvPr>
            <p:cNvSpPr/>
            <p:nvPr/>
          </p:nvSpPr>
          <p:spPr>
            <a:xfrm>
              <a:off x="3699008" y="1855741"/>
              <a:ext cx="2160000" cy="162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2000">
                  <a:solidFill>
                    <a:schemeClr val="accent6">
                      <a:lumMod val="50000"/>
                    </a:schemeClr>
                  </a:solidFill>
                </a:rPr>
                <a:t>Peer-to-Peer</a:t>
              </a:r>
              <a:endParaRPr lang="pt-PT" sz="20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D9894E1-813F-4247-A69B-ECF122BD2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5555" y="2277000"/>
              <a:ext cx="1866905" cy="1152000"/>
            </a:xfrm>
            <a:prstGeom prst="rect">
              <a:avLst/>
            </a:prstGeom>
            <a:ln w="3810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6354640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2098" y="1156138"/>
            <a:ext cx="11376015" cy="5373871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"/>
            </a:pPr>
            <a:r>
              <a:rPr lang="pt-BR" sz="3000" b="1" dirty="0">
                <a:solidFill>
                  <a:schemeClr val="accent5">
                    <a:lumMod val="50000"/>
                  </a:schemeClr>
                </a:solidFill>
              </a:rPr>
              <a:t>Vantagens das redes P2P</a:t>
            </a:r>
          </a:p>
          <a:p>
            <a:r>
              <a:rPr lang="pt-BR" dirty="0">
                <a:solidFill>
                  <a:srgbClr val="055ABE"/>
                </a:solidFill>
              </a:rPr>
              <a:t>Escalabilidade</a:t>
            </a:r>
          </a:p>
          <a:p>
            <a:pPr lvl="1"/>
            <a:r>
              <a:rPr lang="pt-BR" dirty="0">
                <a:solidFill>
                  <a:srgbClr val="055ABE"/>
                </a:solidFill>
              </a:rPr>
              <a:t>P2P é inerentemente escalável</a:t>
            </a:r>
            <a:r>
              <a:rPr lang="pt-BR" dirty="0"/>
              <a:t>. Se cada usuário está compartilhando parte da carga, mais usuários </a:t>
            </a:r>
            <a:r>
              <a:rPr lang="pt-BR"/>
              <a:t>significa mais </a:t>
            </a:r>
            <a:r>
              <a:rPr lang="pt-BR" dirty="0"/>
              <a:t>capacidade;</a:t>
            </a:r>
          </a:p>
          <a:p>
            <a:r>
              <a:rPr lang="pt-BR" dirty="0">
                <a:solidFill>
                  <a:srgbClr val="055ABE"/>
                </a:solidFill>
              </a:rPr>
              <a:t>Sobrevivência</a:t>
            </a:r>
          </a:p>
          <a:p>
            <a:pPr lvl="1"/>
            <a:r>
              <a:rPr lang="pt-BR" dirty="0"/>
              <a:t>Se não existe um servidor central, </a:t>
            </a:r>
            <a:r>
              <a:rPr lang="pt-BR" dirty="0">
                <a:solidFill>
                  <a:srgbClr val="055ABE"/>
                </a:solidFill>
              </a:rPr>
              <a:t>usuários não estão vulneráveis a uma falha central;</a:t>
            </a:r>
          </a:p>
          <a:p>
            <a:r>
              <a:rPr lang="pt-BR" dirty="0">
                <a:solidFill>
                  <a:srgbClr val="055ABE"/>
                </a:solidFill>
              </a:rPr>
              <a:t>Economia de Hardware</a:t>
            </a:r>
          </a:p>
          <a:p>
            <a:pPr lvl="1"/>
            <a:r>
              <a:rPr lang="pt-BR" dirty="0"/>
              <a:t>O hardware utilizado geralmente é o </a:t>
            </a:r>
            <a:r>
              <a:rPr lang="pt-BR" dirty="0">
                <a:solidFill>
                  <a:srgbClr val="055ABE"/>
                </a:solidFill>
              </a:rPr>
              <a:t>hardware dos próprios usuários</a:t>
            </a:r>
            <a:r>
              <a:rPr lang="pt-BR" dirty="0"/>
              <a:t>, não necessitando de gastos para montagem de grandes servidores;</a:t>
            </a:r>
          </a:p>
          <a:p>
            <a:r>
              <a:rPr lang="pt-BR">
                <a:solidFill>
                  <a:srgbClr val="055ABE"/>
                </a:solidFill>
              </a:rPr>
              <a:t>Otimização de Banda</a:t>
            </a:r>
            <a:endParaRPr lang="pt-BR" dirty="0">
              <a:solidFill>
                <a:srgbClr val="055ABE"/>
              </a:solidFill>
            </a:endParaRPr>
          </a:p>
          <a:p>
            <a:pPr lvl="1"/>
            <a:r>
              <a:rPr lang="pt-BR" dirty="0"/>
              <a:t>Informações são trocadas diretamente entre os usuários, assim, </a:t>
            </a:r>
            <a:r>
              <a:rPr lang="pt-BR" dirty="0">
                <a:solidFill>
                  <a:srgbClr val="055ABE"/>
                </a:solidFill>
              </a:rPr>
              <a:t>evitando a criação e gargalos em um só local da rede;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F01F85-0D68-0F49-A5C4-A8C7F789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18</a:t>
            </a:fld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47E7D04-BA98-4764-B56A-133D9CE9D8FF}"/>
              </a:ext>
            </a:extLst>
          </p:cNvPr>
          <p:cNvGrpSpPr/>
          <p:nvPr/>
        </p:nvGrpSpPr>
        <p:grpSpPr>
          <a:xfrm>
            <a:off x="10032000" y="14147"/>
            <a:ext cx="2160000" cy="1620000"/>
            <a:chOff x="3699008" y="1855741"/>
            <a:chExt cx="2160000" cy="1620000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6475A32-376C-4ADB-A16A-E99F67E99E5C}"/>
                </a:ext>
              </a:extLst>
            </p:cNvPr>
            <p:cNvSpPr/>
            <p:nvPr/>
          </p:nvSpPr>
          <p:spPr>
            <a:xfrm>
              <a:off x="3699008" y="1855741"/>
              <a:ext cx="2160000" cy="162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2000">
                  <a:solidFill>
                    <a:schemeClr val="accent6">
                      <a:lumMod val="50000"/>
                    </a:schemeClr>
                  </a:solidFill>
                </a:rPr>
                <a:t>Peer-to-Peer</a:t>
              </a:r>
              <a:endParaRPr lang="pt-PT" sz="20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A83FF063-41D7-4A25-8065-E4CE4A240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5555" y="2277000"/>
              <a:ext cx="1866905" cy="1152000"/>
            </a:xfrm>
            <a:prstGeom prst="rect">
              <a:avLst/>
            </a:prstGeom>
            <a:ln w="3810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6741829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2098" y="1219200"/>
            <a:ext cx="11376015" cy="5310809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"/>
            </a:pPr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Desvantagens das redes P2P</a:t>
            </a:r>
          </a:p>
          <a:p>
            <a:r>
              <a:rPr lang="pt-BR" dirty="0">
                <a:solidFill>
                  <a:schemeClr val="accent2"/>
                </a:solidFill>
              </a:rPr>
              <a:t>Segurança</a:t>
            </a:r>
          </a:p>
          <a:p>
            <a:pPr lvl="1"/>
            <a:r>
              <a:rPr lang="pt-BR" dirty="0"/>
              <a:t>Este é o maior problema, nem todos os arquivos vêm de fontes confiáveis;</a:t>
            </a:r>
          </a:p>
          <a:p>
            <a:r>
              <a:rPr lang="pt-BR">
                <a:solidFill>
                  <a:schemeClr val="accent2"/>
                </a:solidFill>
              </a:rPr>
              <a:t>Sufocamento de Banda</a:t>
            </a:r>
            <a:endParaRPr lang="pt-BR" dirty="0">
              <a:solidFill>
                <a:schemeClr val="accent2"/>
              </a:solidFill>
            </a:endParaRPr>
          </a:p>
          <a:p>
            <a:pPr lvl="1"/>
            <a:r>
              <a:rPr lang="pt-BR" dirty="0"/>
              <a:t>Sufocamento das </a:t>
            </a:r>
            <a:r>
              <a:rPr lang="pt-BR" dirty="0" err="1"/>
              <a:t>ISPs</a:t>
            </a:r>
            <a:r>
              <a:rPr lang="pt-BR" dirty="0"/>
              <a:t> (Internet Service </a:t>
            </a:r>
            <a:r>
              <a:rPr lang="pt-BR" dirty="0" err="1"/>
              <a:t>Providers</a:t>
            </a:r>
            <a:r>
              <a:rPr lang="pt-BR" dirty="0"/>
              <a:t>) causadas pelo alto tráfego de arquivos na rede;</a:t>
            </a:r>
          </a:p>
          <a:p>
            <a:r>
              <a:rPr lang="pt-BR" dirty="0">
                <a:solidFill>
                  <a:schemeClr val="accent2"/>
                </a:solidFill>
              </a:rPr>
              <a:t>Direitos Autorais dos Arquivos</a:t>
            </a:r>
          </a:p>
          <a:p>
            <a:pPr lvl="1"/>
            <a:r>
              <a:rPr lang="pt-BR" dirty="0"/>
              <a:t>Os processos judiciais em decorrência de violação dos direitos autorais através de obtenção de softwares, filmes, músicas, etc...;</a:t>
            </a:r>
          </a:p>
          <a:p>
            <a:r>
              <a:rPr lang="pt-BR" dirty="0">
                <a:solidFill>
                  <a:schemeClr val="accent2"/>
                </a:solidFill>
              </a:rPr>
              <a:t>Perda de Conteúdo</a:t>
            </a:r>
          </a:p>
          <a:p>
            <a:pPr lvl="1"/>
            <a:r>
              <a:rPr lang="pt-BR" dirty="0"/>
              <a:t>Como um </a:t>
            </a:r>
            <a:r>
              <a:rPr lang="pt-BR" dirty="0" err="1"/>
              <a:t>peer</a:t>
            </a:r>
            <a:r>
              <a:rPr lang="pt-BR" dirty="0"/>
              <a:t> possui a facilidade de entrar e sair da rede, um conteúdo compartilhado pode facilmente deixar de existir na rede;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F01F85-0D68-0F49-A5C4-A8C7F789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19</a:t>
            </a:fld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C656DEF-0450-453E-9542-A8BF5B4C5685}"/>
              </a:ext>
            </a:extLst>
          </p:cNvPr>
          <p:cNvGrpSpPr/>
          <p:nvPr/>
        </p:nvGrpSpPr>
        <p:grpSpPr>
          <a:xfrm>
            <a:off x="10032000" y="14147"/>
            <a:ext cx="2160000" cy="1620000"/>
            <a:chOff x="3699008" y="1855741"/>
            <a:chExt cx="2160000" cy="1620000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20FDADC8-E4A8-4272-8D49-419FF1C66D86}"/>
                </a:ext>
              </a:extLst>
            </p:cNvPr>
            <p:cNvSpPr/>
            <p:nvPr/>
          </p:nvSpPr>
          <p:spPr>
            <a:xfrm>
              <a:off x="3699008" y="1855741"/>
              <a:ext cx="2160000" cy="162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2000">
                  <a:solidFill>
                    <a:schemeClr val="accent6">
                      <a:lumMod val="50000"/>
                    </a:schemeClr>
                  </a:solidFill>
                </a:rPr>
                <a:t>Peer-to-Peer</a:t>
              </a:r>
              <a:endParaRPr lang="pt-PT" sz="20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1977613C-7E02-4BF3-BA8C-FE23243D6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5555" y="2277000"/>
              <a:ext cx="1866905" cy="1152000"/>
            </a:xfrm>
            <a:prstGeom prst="rect">
              <a:avLst/>
            </a:prstGeom>
            <a:ln w="3810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7736970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1FF4277-A09B-4A17-B122-7A76B4C4E4B6}"/>
              </a:ext>
            </a:extLst>
          </p:cNvPr>
          <p:cNvSpPr/>
          <p:nvPr/>
        </p:nvSpPr>
        <p:spPr>
          <a:xfrm>
            <a:off x="362097" y="3106757"/>
            <a:ext cx="5168369" cy="3600511"/>
          </a:xfrm>
          <a:prstGeom prst="round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800" b="1">
                <a:solidFill>
                  <a:schemeClr val="accent6">
                    <a:lumMod val="50000"/>
                  </a:schemeClr>
                </a:solidFill>
              </a:rPr>
              <a:t>Peer-to-Peer</a:t>
            </a:r>
            <a:endParaRPr lang="pt-PT" sz="28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1859844-48D3-4D8B-82B2-F8F68571350B}"/>
              </a:ext>
            </a:extLst>
          </p:cNvPr>
          <p:cNvSpPr/>
          <p:nvPr/>
        </p:nvSpPr>
        <p:spPr>
          <a:xfrm>
            <a:off x="5675565" y="275422"/>
            <a:ext cx="4668398" cy="3520390"/>
          </a:xfrm>
          <a:prstGeom prst="roundRect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800" b="1">
                <a:solidFill>
                  <a:schemeClr val="accent5">
                    <a:lumMod val="50000"/>
                  </a:schemeClr>
                </a:solidFill>
              </a:rPr>
              <a:t>Cliente-Servidor</a:t>
            </a:r>
            <a:endParaRPr lang="pt-PT" sz="28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1692" y="1035586"/>
            <a:ext cx="5078774" cy="1498294"/>
          </a:xfrm>
        </p:spPr>
        <p:txBody>
          <a:bodyPr>
            <a:normAutofit/>
          </a:bodyPr>
          <a:lstStyle/>
          <a:p>
            <a:r>
              <a:rPr lang="pt-BR"/>
              <a:t>Quais modelos vamos ver?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B6DD2A-11F8-F84C-A960-747384D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2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671A2A7-DB05-5E40-AEF1-21F8E55FC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1" y="3811739"/>
            <a:ext cx="4419600" cy="272717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5BE70C5-8E30-654C-A966-7869F2626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564" y="539340"/>
            <a:ext cx="4419600" cy="3136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226086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357" y="2457451"/>
            <a:ext cx="11288643" cy="1943099"/>
          </a:xfrm>
          <a:ln>
            <a:solidFill>
              <a:srgbClr val="045ABD"/>
            </a:solidFill>
          </a:ln>
        </p:spPr>
        <p:txBody>
          <a:bodyPr anchor="ctr">
            <a:normAutofit/>
          </a:bodyPr>
          <a:lstStyle/>
          <a:p>
            <a:r>
              <a:rPr lang="pt-BR" b="1" i="1" dirty="0">
                <a:solidFill>
                  <a:srgbClr val="045ABD"/>
                </a:solidFill>
              </a:rPr>
              <a:t>Modelos de Sistemas Distribuídos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20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7912D9-0071-2844-9A4F-120EC7163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928" y="282313"/>
            <a:ext cx="3365500" cy="1943100"/>
          </a:xfrm>
          <a:prstGeom prst="rect">
            <a:avLst/>
          </a:prstGeom>
          <a:ln>
            <a:noFill/>
          </a:ln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357" y="4632588"/>
            <a:ext cx="3600000" cy="1487277"/>
          </a:xfr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/>
          <a:lstStyle/>
          <a:p>
            <a:r>
              <a:rPr lang="pt-BR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Professor:</a:t>
            </a:r>
          </a:p>
          <a:p>
            <a:r>
              <a:rPr lang="pt-BR" b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Vitor </a:t>
            </a:r>
            <a:r>
              <a:rPr lang="pt-BR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Alexandre</a:t>
            </a:r>
            <a:r>
              <a:rPr lang="pt-BR" b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Campos</a:t>
            </a:r>
            <a:r>
              <a:rPr lang="pt-BR" b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Figueiredo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B75156D-A1BC-4093-95DC-4F6C3FA85E81}"/>
              </a:ext>
            </a:extLst>
          </p:cNvPr>
          <p:cNvSpPr txBox="1">
            <a:spLocks/>
          </p:cNvSpPr>
          <p:nvPr/>
        </p:nvSpPr>
        <p:spPr>
          <a:xfrm>
            <a:off x="4291679" y="4632588"/>
            <a:ext cx="3600000" cy="14872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Disciplina:</a:t>
            </a:r>
          </a:p>
          <a:p>
            <a:r>
              <a:rPr lang="pt-BR" b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Sistemas Distribuídos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F58E2A1-278A-440D-8A4E-D27463F35AB6}"/>
              </a:ext>
            </a:extLst>
          </p:cNvPr>
          <p:cNvSpPr txBox="1">
            <a:spLocks/>
          </p:cNvSpPr>
          <p:nvPr/>
        </p:nvSpPr>
        <p:spPr>
          <a:xfrm>
            <a:off x="8136000" y="4632588"/>
            <a:ext cx="3600000" cy="14872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Semestre:</a:t>
            </a:r>
          </a:p>
          <a:p>
            <a:r>
              <a:rPr lang="pt-BR" b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2022/01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444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000" y="2349000"/>
            <a:ext cx="10800000" cy="2160000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pt-BR" sz="11100" b="1" i="1">
                <a:solidFill>
                  <a:srgbClr val="045ABD"/>
                </a:solidFill>
                <a:latin typeface="Ink Free" panose="03080402000500000000" pitchFamily="66" charset="0"/>
              </a:rPr>
              <a:t>Obrigado</a:t>
            </a:r>
            <a:endParaRPr lang="pt-BR" sz="11100" b="1" i="1" dirty="0">
              <a:solidFill>
                <a:srgbClr val="045ABD"/>
              </a:solidFill>
              <a:latin typeface="Ink Free" panose="03080402000500000000" pitchFamily="66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21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08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u="sng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Verificar algumas </a:t>
            </a:r>
            <a:r>
              <a:rPr lang="pt-BR" dirty="0">
                <a:solidFill>
                  <a:srgbClr val="055ABE"/>
                </a:solidFill>
              </a:rPr>
              <a:t>características importantes específicas do modelo Cliente-Servidor</a:t>
            </a:r>
            <a:r>
              <a:rPr lang="pt-BR" dirty="0"/>
              <a:t>;</a:t>
            </a:r>
          </a:p>
          <a:p>
            <a:r>
              <a:rPr lang="pt-BR" dirty="0"/>
              <a:t>Verificar detalhes implementados no </a:t>
            </a:r>
            <a:r>
              <a:rPr lang="pt-BR" dirty="0">
                <a:solidFill>
                  <a:srgbClr val="055ABE"/>
                </a:solidFill>
              </a:rPr>
              <a:t>lado cliente e no lado servidor;</a:t>
            </a:r>
          </a:p>
          <a:p>
            <a:r>
              <a:rPr lang="pt-BR" dirty="0"/>
              <a:t>Conhecer um pouco mais os detalhes do </a:t>
            </a:r>
            <a:r>
              <a:rPr lang="pt-BR">
                <a:solidFill>
                  <a:srgbClr val="055ABE"/>
                </a:solidFill>
              </a:rPr>
              <a:t>Modelo P2P</a:t>
            </a:r>
            <a:endParaRPr lang="pt-BR" dirty="0">
              <a:solidFill>
                <a:srgbClr val="055ABE"/>
              </a:solidFill>
            </a:endParaRPr>
          </a:p>
          <a:p>
            <a:endParaRPr lang="pt-BR" dirty="0"/>
          </a:p>
        </p:txBody>
      </p:sp>
      <p:pic>
        <p:nvPicPr>
          <p:cNvPr id="4" name="pic"/>
          <p:cNvPicPr/>
          <p:nvPr/>
        </p:nvPicPr>
        <p:blipFill>
          <a:blip r:embed="rId2"/>
          <a:stretch>
            <a:fillRect/>
          </a:stretch>
        </p:blipFill>
        <p:spPr>
          <a:xfrm>
            <a:off x="5466675" y="4645698"/>
            <a:ext cx="1207135" cy="1005840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BFD12DE-600E-B54A-8090-BC9171A3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40248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B6DD2A-11F8-F84C-A960-747384D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4</a:t>
            </a:fld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1859844-48D3-4D8B-82B2-F8F68571350B}"/>
              </a:ext>
            </a:extLst>
          </p:cNvPr>
          <p:cNvSpPr/>
          <p:nvPr/>
        </p:nvSpPr>
        <p:spPr>
          <a:xfrm>
            <a:off x="3761802" y="1668805"/>
            <a:ext cx="4668397" cy="3520390"/>
          </a:xfrm>
          <a:prstGeom prst="roundRect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800" b="1">
                <a:solidFill>
                  <a:schemeClr val="accent5">
                    <a:lumMod val="50000"/>
                  </a:schemeClr>
                </a:solidFill>
              </a:rPr>
              <a:t>Cliente-Servidor</a:t>
            </a:r>
            <a:endParaRPr lang="pt-PT" sz="2800" b="1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5BE70C5-8E30-654C-A966-7869F2626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860551"/>
            <a:ext cx="4419600" cy="3136899"/>
          </a:xfrm>
          <a:prstGeom prst="rect">
            <a:avLst/>
          </a:prstGeom>
          <a:noFill/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B789B6F-3B12-4896-92E0-6547FB438F98}"/>
              </a:ext>
            </a:extLst>
          </p:cNvPr>
          <p:cNvSpPr txBox="1"/>
          <p:nvPr/>
        </p:nvSpPr>
        <p:spPr>
          <a:xfrm>
            <a:off x="5715127" y="566149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1 de 2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035444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u="sng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9646" y="1916045"/>
            <a:ext cx="8160954" cy="352039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Nas aulas anteriores discutimos de forma rápida o modelo Cliente-Servidor, os papéis dos clientes, servidores e a maneira como eles interagem de forma geral.</a:t>
            </a:r>
          </a:p>
          <a:p>
            <a:r>
              <a:rPr lang="pt-BR" dirty="0"/>
              <a:t>Mas agora vamos analisar </a:t>
            </a:r>
            <a:r>
              <a:rPr lang="pt-BR" dirty="0">
                <a:solidFill>
                  <a:srgbClr val="055ABE"/>
                </a:solidFill>
              </a:rPr>
              <a:t>mais em detalhes as características</a:t>
            </a:r>
            <a:r>
              <a:rPr lang="pt-BR" dirty="0"/>
              <a:t> deste modelo, fazendo uma </a:t>
            </a:r>
            <a:r>
              <a:rPr lang="pt-BR" dirty="0">
                <a:solidFill>
                  <a:srgbClr val="055ABE"/>
                </a:solidFill>
              </a:rPr>
              <a:t>análise mais específica</a:t>
            </a:r>
            <a:r>
              <a:rPr lang="pt-BR" dirty="0"/>
              <a:t> de cada lado.</a:t>
            </a:r>
          </a:p>
          <a:p>
            <a:pPr lvl="1"/>
            <a:r>
              <a:rPr lang="pt-BR" dirty="0">
                <a:solidFill>
                  <a:srgbClr val="055ABE"/>
                </a:solidFill>
              </a:rPr>
              <a:t>Lado CLIENTE;</a:t>
            </a:r>
          </a:p>
          <a:p>
            <a:pPr lvl="1"/>
            <a:r>
              <a:rPr lang="pt-BR" dirty="0">
                <a:solidFill>
                  <a:srgbClr val="055ABE"/>
                </a:solidFill>
              </a:rPr>
              <a:t>Lado SERVIDOR;</a:t>
            </a:r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353152"/>
            <a:ext cx="2879924" cy="2822896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8EFF92-DFE4-014B-9BF8-D2171D52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5</a:t>
            </a:fld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C796441-D598-45A8-B35E-3A2C2F491808}"/>
              </a:ext>
            </a:extLst>
          </p:cNvPr>
          <p:cNvGrpSpPr/>
          <p:nvPr/>
        </p:nvGrpSpPr>
        <p:grpSpPr>
          <a:xfrm>
            <a:off x="9982200" y="35805"/>
            <a:ext cx="2160000" cy="1620000"/>
            <a:chOff x="3089773" y="1809000"/>
            <a:chExt cx="2160000" cy="1620000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BE5E4EF1-D316-4238-A3DE-0F51BD0A5B43}"/>
                </a:ext>
              </a:extLst>
            </p:cNvPr>
            <p:cNvSpPr/>
            <p:nvPr/>
          </p:nvSpPr>
          <p:spPr>
            <a:xfrm>
              <a:off x="3089773" y="1809000"/>
              <a:ext cx="2160000" cy="162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2000">
                  <a:solidFill>
                    <a:schemeClr val="accent5">
                      <a:lumMod val="50000"/>
                    </a:schemeClr>
                  </a:solidFill>
                </a:rPr>
                <a:t>Cliente-Servidor</a:t>
              </a:r>
              <a:endParaRPr lang="pt-PT" sz="20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B7469D23-6EEC-4185-A0FB-61512408A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7331" y="2145865"/>
              <a:ext cx="2044885" cy="128313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00805119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2098" y="870334"/>
            <a:ext cx="10901413" cy="785472"/>
          </a:xfrm>
        </p:spPr>
        <p:txBody>
          <a:bodyPr>
            <a:normAutofit/>
          </a:bodyPr>
          <a:lstStyle/>
          <a:p>
            <a:r>
              <a:rPr lang="pt-BR" u="sng"/>
              <a:t>Tipos de </a:t>
            </a:r>
            <a:r>
              <a:rPr lang="pt-BR" u="sng" dirty="0"/>
              <a:t>Cliente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2098" y="1784733"/>
            <a:ext cx="11722545" cy="4936742"/>
          </a:xfrm>
        </p:spPr>
        <p:txBody>
          <a:bodyPr>
            <a:normAutofit/>
          </a:bodyPr>
          <a:lstStyle/>
          <a:p>
            <a:r>
              <a:rPr lang="pt-BR" dirty="0"/>
              <a:t>Em relação aos Clientes, existem dois tipos de clientes se levarmos em consideração questões como </a:t>
            </a:r>
            <a:r>
              <a:rPr lang="pt-BR" b="1" u="sng" dirty="0"/>
              <a:t>processamento</a:t>
            </a:r>
            <a:r>
              <a:rPr lang="pt-BR" dirty="0">
                <a:solidFill>
                  <a:srgbClr val="055ABE"/>
                </a:solidFill>
              </a:rPr>
              <a:t> </a:t>
            </a:r>
            <a:r>
              <a:rPr lang="pt-BR" dirty="0"/>
              <a:t>e </a:t>
            </a:r>
            <a:r>
              <a:rPr lang="pt-BR" b="1" u="sng" dirty="0"/>
              <a:t>armazenamento dos dados</a:t>
            </a:r>
            <a:r>
              <a:rPr lang="pt-BR" dirty="0"/>
              <a:t>:</a:t>
            </a:r>
          </a:p>
          <a:p>
            <a:r>
              <a:rPr lang="pt-BR" b="1">
                <a:solidFill>
                  <a:srgbClr val="055ABE"/>
                </a:solidFill>
              </a:rPr>
              <a:t>Thin Client:</a:t>
            </a:r>
            <a:endParaRPr lang="pt-BR" dirty="0">
              <a:solidFill>
                <a:srgbClr val="055ABE"/>
              </a:solidFill>
            </a:endParaRPr>
          </a:p>
          <a:p>
            <a:pPr marL="457200" lvl="1" indent="0">
              <a:buNone/>
            </a:pPr>
            <a:r>
              <a:rPr lang="pt-BR">
                <a:solidFill>
                  <a:srgbClr val="055ABE"/>
                </a:solidFill>
              </a:rPr>
              <a:t>&gt;O</a:t>
            </a:r>
            <a:r>
              <a:rPr lang="pt-BR"/>
              <a:t> </a:t>
            </a:r>
            <a:r>
              <a:rPr lang="pt-BR" dirty="0">
                <a:solidFill>
                  <a:srgbClr val="055ABE"/>
                </a:solidFill>
              </a:rPr>
              <a:t>cliente é responsável simplesmente por executar </a:t>
            </a:r>
            <a:r>
              <a:rPr lang="pt-BR">
                <a:solidFill>
                  <a:srgbClr val="055ABE"/>
                </a:solidFill>
              </a:rPr>
              <a:t>o </a:t>
            </a:r>
            <a:r>
              <a:rPr lang="pt-BR" b="1">
                <a:solidFill>
                  <a:srgbClr val="055ABE"/>
                </a:solidFill>
              </a:rPr>
              <a:t>interface de apresentação com usuário</a:t>
            </a:r>
            <a:r>
              <a:rPr lang="pt-BR">
                <a:solidFill>
                  <a:srgbClr val="055ABE"/>
                </a:solidFill>
              </a:rPr>
              <a:t> </a:t>
            </a:r>
            <a:r>
              <a:rPr lang="pt-BR" b="1">
                <a:solidFill>
                  <a:srgbClr val="055ABE"/>
                </a:solidFill>
              </a:rPr>
              <a:t>(UI)</a:t>
            </a:r>
            <a:r>
              <a:rPr lang="pt-BR">
                <a:solidFill>
                  <a:srgbClr val="055ABE"/>
                </a:solidFill>
              </a:rPr>
              <a:t>. </a:t>
            </a:r>
          </a:p>
          <a:p>
            <a:pPr marL="457200" lvl="1" indent="0">
              <a:buNone/>
            </a:pPr>
            <a:r>
              <a:rPr lang="pt-BR"/>
              <a:t>&gt;Todo o </a:t>
            </a:r>
            <a:r>
              <a:rPr lang="pt-BR" b="1">
                <a:solidFill>
                  <a:schemeClr val="accent1"/>
                </a:solidFill>
              </a:rPr>
              <a:t>processamento</a:t>
            </a:r>
            <a:r>
              <a:rPr lang="pt-BR"/>
              <a:t> e </a:t>
            </a:r>
            <a:r>
              <a:rPr lang="pt-BR" b="1">
                <a:solidFill>
                  <a:schemeClr val="accent1"/>
                </a:solidFill>
              </a:rPr>
              <a:t>armazenamento dos dados</a:t>
            </a:r>
            <a:r>
              <a:rPr lang="pt-BR">
                <a:solidFill>
                  <a:schemeClr val="accent1"/>
                </a:solidFill>
              </a:rPr>
              <a:t> </a:t>
            </a:r>
            <a:r>
              <a:rPr lang="pt-BR"/>
              <a:t>&gt;&gt; </a:t>
            </a:r>
            <a:r>
              <a:rPr lang="pt-BR">
                <a:solidFill>
                  <a:srgbClr val="055ABE"/>
                </a:solidFill>
              </a:rPr>
              <a:t>inteiramente no servidor</a:t>
            </a:r>
            <a:r>
              <a:rPr lang="pt-BR"/>
              <a:t>. </a:t>
            </a:r>
            <a:endParaRPr lang="pt-BR">
              <a:solidFill>
                <a:srgbClr val="055ABE"/>
              </a:solidFill>
            </a:endParaRPr>
          </a:p>
          <a:p>
            <a:pPr marL="457200" lvl="1" indent="0">
              <a:buNone/>
            </a:pPr>
            <a:r>
              <a:rPr lang="pt-BR">
                <a:solidFill>
                  <a:schemeClr val="tx1">
                    <a:lumMod val="50000"/>
                    <a:lumOff val="50000"/>
                  </a:schemeClr>
                </a:solidFill>
              </a:rPr>
              <a:t>&gt;Ex: Terminal “verde” de Mainframe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BR" b="1">
                <a:solidFill>
                  <a:schemeClr val="accent2"/>
                </a:solidFill>
              </a:rPr>
              <a:t>Fat Client:</a:t>
            </a:r>
            <a:endParaRPr lang="pt-BR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pt-BR"/>
              <a:t>&gt;O </a:t>
            </a:r>
            <a:r>
              <a:rPr lang="pt-BR" dirty="0"/>
              <a:t>software </a:t>
            </a:r>
            <a:r>
              <a:rPr lang="pt-BR"/>
              <a:t>do cliente implementa a </a:t>
            </a:r>
            <a:r>
              <a:rPr lang="pt-BR" b="1">
                <a:solidFill>
                  <a:schemeClr val="accent2"/>
                </a:solidFill>
              </a:rPr>
              <a:t>interações </a:t>
            </a:r>
            <a:r>
              <a:rPr lang="pt-BR" b="1" dirty="0">
                <a:solidFill>
                  <a:schemeClr val="accent2"/>
                </a:solidFill>
              </a:rPr>
              <a:t>com o </a:t>
            </a:r>
            <a:r>
              <a:rPr lang="pt-BR" b="1">
                <a:solidFill>
                  <a:schemeClr val="accent2"/>
                </a:solidFill>
              </a:rPr>
              <a:t>usuário</a:t>
            </a:r>
            <a:r>
              <a:rPr lang="pt-BR"/>
              <a:t> </a:t>
            </a:r>
            <a:r>
              <a:rPr lang="pt-BR" b="1">
                <a:solidFill>
                  <a:schemeClr val="accent2"/>
                </a:solidFill>
              </a:rPr>
              <a:t>(UI)</a:t>
            </a:r>
            <a:r>
              <a:rPr lang="pt-BR" b="1"/>
              <a:t>,</a:t>
            </a:r>
            <a:r>
              <a:rPr lang="pt-BR" b="1">
                <a:solidFill>
                  <a:schemeClr val="accent2"/>
                </a:solidFill>
              </a:rPr>
              <a:t> </a:t>
            </a:r>
            <a:r>
              <a:rPr lang="pt-BR"/>
              <a:t> </a:t>
            </a:r>
            <a:r>
              <a:rPr lang="pt-BR" b="1">
                <a:solidFill>
                  <a:schemeClr val="accent2"/>
                </a:solidFill>
              </a:rPr>
              <a:t>lógica da aplicação</a:t>
            </a:r>
            <a:r>
              <a:rPr lang="pt-BR"/>
              <a:t> e </a:t>
            </a:r>
            <a:r>
              <a:rPr lang="pt-BR" b="1">
                <a:solidFill>
                  <a:schemeClr val="accent2"/>
                </a:solidFill>
              </a:rPr>
              <a:t>armazenamento local de dados</a:t>
            </a:r>
          </a:p>
          <a:p>
            <a:pPr marL="457200" lvl="1" indent="0">
              <a:buNone/>
            </a:pPr>
            <a:r>
              <a:rPr lang="pt-BR"/>
              <a:t>&gt; O servidor é responsável apenas pelo </a:t>
            </a:r>
            <a:r>
              <a:rPr lang="pt-BR" b="1"/>
              <a:t>armazenamento de dados</a:t>
            </a:r>
            <a:r>
              <a:rPr lang="pt-BR"/>
              <a:t>. 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FA76A7-F71C-A64D-B29C-A6EA8415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6</a:t>
            </a:fld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67A0C0A-141D-4A67-BD60-9298E2F242D7}"/>
              </a:ext>
            </a:extLst>
          </p:cNvPr>
          <p:cNvGrpSpPr/>
          <p:nvPr/>
        </p:nvGrpSpPr>
        <p:grpSpPr>
          <a:xfrm>
            <a:off x="9982200" y="35805"/>
            <a:ext cx="2160000" cy="1620000"/>
            <a:chOff x="3089773" y="1809000"/>
            <a:chExt cx="2160000" cy="1620000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3B42E4F3-BF8D-4559-AF2E-165B86765BFA}"/>
                </a:ext>
              </a:extLst>
            </p:cNvPr>
            <p:cNvSpPr/>
            <p:nvPr/>
          </p:nvSpPr>
          <p:spPr>
            <a:xfrm>
              <a:off x="3089773" y="1809000"/>
              <a:ext cx="2160000" cy="162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2000">
                  <a:solidFill>
                    <a:schemeClr val="accent5">
                      <a:lumMod val="50000"/>
                    </a:schemeClr>
                  </a:solidFill>
                </a:rPr>
                <a:t>Cliente-Servidor</a:t>
              </a:r>
              <a:endParaRPr lang="pt-PT" sz="20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DAE7B4F-9675-4C66-BDA5-C8D4FAF83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7331" y="2145865"/>
              <a:ext cx="2044885" cy="128313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086876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2098" y="1031764"/>
            <a:ext cx="9562545" cy="519766"/>
          </a:xfrm>
        </p:spPr>
        <p:txBody>
          <a:bodyPr>
            <a:normAutofit fontScale="90000"/>
          </a:bodyPr>
          <a:lstStyle/>
          <a:p>
            <a:r>
              <a:rPr lang="pt-BR" u="sng"/>
              <a:t>Tipos de </a:t>
            </a:r>
            <a:r>
              <a:rPr lang="pt-BR" u="sng" dirty="0"/>
              <a:t>Cliente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5AA4A6C-0945-9C41-B051-32EDF6EB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7</a:t>
            </a:fld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7313B478-917B-47E0-B56A-23E4DA10F216}"/>
              </a:ext>
            </a:extLst>
          </p:cNvPr>
          <p:cNvGrpSpPr/>
          <p:nvPr/>
        </p:nvGrpSpPr>
        <p:grpSpPr>
          <a:xfrm>
            <a:off x="9982200" y="35805"/>
            <a:ext cx="2160000" cy="1620000"/>
            <a:chOff x="3089773" y="1809000"/>
            <a:chExt cx="2160000" cy="1620000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E82FD5EB-5AEB-424C-AE20-638782B8276E}"/>
                </a:ext>
              </a:extLst>
            </p:cNvPr>
            <p:cNvSpPr/>
            <p:nvPr/>
          </p:nvSpPr>
          <p:spPr>
            <a:xfrm>
              <a:off x="3089773" y="1809000"/>
              <a:ext cx="2160000" cy="162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2000">
                  <a:solidFill>
                    <a:schemeClr val="accent5">
                      <a:lumMod val="50000"/>
                    </a:schemeClr>
                  </a:solidFill>
                </a:rPr>
                <a:t>Cliente-Servidor</a:t>
              </a:r>
              <a:endParaRPr lang="pt-PT" sz="20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5BC056A3-54B2-4993-AF0B-03F54607E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7331" y="2145865"/>
              <a:ext cx="2044885" cy="1283135"/>
            </a:xfrm>
            <a:prstGeom prst="rect">
              <a:avLst/>
            </a:prstGeom>
            <a:noFill/>
          </p:spPr>
        </p:pic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ED87F8C6-94F9-4FE0-9923-58358644B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000" y="2527405"/>
            <a:ext cx="9000000" cy="40985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Seta: para a Esquerda 9">
            <a:extLst>
              <a:ext uri="{FF2B5EF4-FFF2-40B4-BE49-F238E27FC236}">
                <a16:creationId xmlns:a16="http://schemas.microsoft.com/office/drawing/2014/main" id="{A637A6B8-9D47-4477-95B9-0FAB35A45790}"/>
              </a:ext>
            </a:extLst>
          </p:cNvPr>
          <p:cNvSpPr/>
          <p:nvPr/>
        </p:nvSpPr>
        <p:spPr>
          <a:xfrm>
            <a:off x="1828800" y="1717564"/>
            <a:ext cx="3744000" cy="72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>
                <a:latin typeface="+mj-lt"/>
              </a:rPr>
              <a:t>Thin client</a:t>
            </a:r>
            <a:endParaRPr lang="pt-PT" sz="2400">
              <a:latin typeface="+mj-lt"/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F4336BDF-F887-4E87-82AF-10B0F6A386DC}"/>
              </a:ext>
            </a:extLst>
          </p:cNvPr>
          <p:cNvSpPr/>
          <p:nvPr/>
        </p:nvSpPr>
        <p:spPr>
          <a:xfrm>
            <a:off x="5807413" y="1717564"/>
            <a:ext cx="3636000" cy="720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2400" b="1"/>
              <a:t>Fat Client</a:t>
            </a:r>
            <a:endParaRPr lang="pt-PT" sz="2400" b="1"/>
          </a:p>
        </p:txBody>
      </p:sp>
    </p:spTree>
    <p:extLst>
      <p:ext uri="{BB962C8B-B14F-4D97-AF65-F5344CB8AC3E}">
        <p14:creationId xmlns:p14="http://schemas.microsoft.com/office/powerpoint/2010/main" val="337435626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u="sng"/>
              <a:t>Lado </a:t>
            </a:r>
            <a:r>
              <a:rPr lang="pt-BR" u="sng" dirty="0"/>
              <a:t>Servidor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2099" y="1916045"/>
            <a:ext cx="7640557" cy="3520390"/>
          </a:xfrm>
        </p:spPr>
        <p:txBody>
          <a:bodyPr>
            <a:normAutofit fontScale="92500" lnSpcReduction="20000"/>
          </a:bodyPr>
          <a:lstStyle/>
          <a:p>
            <a:r>
              <a:rPr lang="pt-BR" dirty="0">
                <a:solidFill>
                  <a:srgbClr val="055ABE"/>
                </a:solidFill>
              </a:rPr>
              <a:t>“Um servidor nada mais é que um processo que implementa um serviço específico em nome de um conjunto de clientes..."</a:t>
            </a:r>
          </a:p>
          <a:p>
            <a:r>
              <a:rPr lang="pt-BR" dirty="0"/>
              <a:t>De forma geral, todo servidor é organizado da mesma forma: ele </a:t>
            </a:r>
            <a:r>
              <a:rPr lang="pt-BR" b="1" dirty="0">
                <a:solidFill>
                  <a:srgbClr val="055ABE"/>
                </a:solidFill>
              </a:rPr>
              <a:t>aguarda por requisições</a:t>
            </a:r>
            <a:r>
              <a:rPr lang="pt-BR" dirty="0">
                <a:solidFill>
                  <a:srgbClr val="055ABE"/>
                </a:solidFill>
              </a:rPr>
              <a:t> </a:t>
            </a:r>
            <a:r>
              <a:rPr lang="pt-BR" dirty="0"/>
              <a:t>de </a:t>
            </a:r>
            <a:r>
              <a:rPr lang="pt-BR"/>
              <a:t>clientes e, em seguida, </a:t>
            </a:r>
            <a:r>
              <a:rPr lang="pt-BR" b="1" dirty="0">
                <a:solidFill>
                  <a:srgbClr val="055ABE"/>
                </a:solidFill>
              </a:rPr>
              <a:t>certifica que cada requisição </a:t>
            </a:r>
            <a:r>
              <a:rPr lang="pt-BR" b="1">
                <a:solidFill>
                  <a:srgbClr val="055ABE"/>
                </a:solidFill>
              </a:rPr>
              <a:t>foi processada</a:t>
            </a:r>
            <a:r>
              <a:rPr lang="pt-BR">
                <a:solidFill>
                  <a:srgbClr val="055ABE"/>
                </a:solidFill>
              </a:rPr>
              <a:t>;</a:t>
            </a:r>
            <a:endParaRPr lang="pt-BR" dirty="0">
              <a:solidFill>
                <a:srgbClr val="055ABE"/>
              </a:solidFill>
            </a:endParaRPr>
          </a:p>
          <a:p>
            <a:r>
              <a:rPr lang="pt-BR" dirty="0"/>
              <a:t>Os servidores podem ser organizados de várias formas, alguns exemplos:</a:t>
            </a:r>
          </a:p>
          <a:p>
            <a:pPr lvl="1"/>
            <a:r>
              <a:rPr lang="pt-BR" dirty="0">
                <a:solidFill>
                  <a:srgbClr val="055ABE"/>
                </a:solidFill>
              </a:rPr>
              <a:t>Iterativo;</a:t>
            </a:r>
          </a:p>
          <a:p>
            <a:pPr lvl="1"/>
            <a:r>
              <a:rPr lang="pt-BR" dirty="0">
                <a:solidFill>
                  <a:srgbClr val="055ABE"/>
                </a:solidFill>
              </a:rPr>
              <a:t>Concorrente;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656" y="3932411"/>
            <a:ext cx="3959087" cy="2363080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4B328F-5F9C-2245-ADEE-0E50C60E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8</a:t>
            </a:fld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43E653AF-4D2C-4DBA-8A6C-C2A8A5EF43F8}"/>
              </a:ext>
            </a:extLst>
          </p:cNvPr>
          <p:cNvGrpSpPr/>
          <p:nvPr/>
        </p:nvGrpSpPr>
        <p:grpSpPr>
          <a:xfrm>
            <a:off x="9982200" y="35805"/>
            <a:ext cx="2160000" cy="1620000"/>
            <a:chOff x="3089773" y="1809000"/>
            <a:chExt cx="2160000" cy="1620000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88DB0B0E-F058-4812-B48D-CC38BDA42770}"/>
                </a:ext>
              </a:extLst>
            </p:cNvPr>
            <p:cNvSpPr/>
            <p:nvPr/>
          </p:nvSpPr>
          <p:spPr>
            <a:xfrm>
              <a:off x="3089773" y="1809000"/>
              <a:ext cx="2160000" cy="162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2000">
                  <a:solidFill>
                    <a:schemeClr val="accent5">
                      <a:lumMod val="50000"/>
                    </a:schemeClr>
                  </a:solidFill>
                </a:rPr>
                <a:t>Cliente-Servidor</a:t>
              </a:r>
              <a:endParaRPr lang="pt-PT" sz="20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B49D2E99-8AA4-4754-8D03-200330258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7331" y="2145865"/>
              <a:ext cx="2044885" cy="128313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76209326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u="sng"/>
              <a:t>Lado </a:t>
            </a:r>
            <a:r>
              <a:rPr lang="pt-BR" u="sng" dirty="0"/>
              <a:t>Servidor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2097" y="1916045"/>
            <a:ext cx="10901413" cy="2887183"/>
          </a:xfrm>
        </p:spPr>
        <p:txBody>
          <a:bodyPr/>
          <a:lstStyle/>
          <a:p>
            <a:r>
              <a:rPr lang="pt-BR" dirty="0">
                <a:solidFill>
                  <a:srgbClr val="055ABE"/>
                </a:solidFill>
              </a:rPr>
              <a:t>Servidor Iterativo</a:t>
            </a:r>
          </a:p>
          <a:p>
            <a:pPr lvl="1"/>
            <a:r>
              <a:rPr lang="pt-BR" dirty="0"/>
              <a:t>Manipula a conexão com o cliente e o pedido de requisição da </a:t>
            </a:r>
            <a:r>
              <a:rPr lang="pt-BR"/>
              <a:t>chamada juntas.</a:t>
            </a:r>
          </a:p>
          <a:p>
            <a:pPr lvl="1"/>
            <a:r>
              <a:rPr lang="pt-BR"/>
              <a:t>Manipula </a:t>
            </a:r>
            <a:r>
              <a:rPr lang="pt-BR" dirty="0"/>
              <a:t>um único pedido por vez.</a:t>
            </a:r>
          </a:p>
          <a:p>
            <a:r>
              <a:rPr lang="pt-BR" dirty="0">
                <a:solidFill>
                  <a:srgbClr val="055ABE"/>
                </a:solidFill>
              </a:rPr>
              <a:t>Servidor Concorrente</a:t>
            </a:r>
          </a:p>
          <a:p>
            <a:pPr lvl="1"/>
            <a:r>
              <a:rPr lang="pt-BR" dirty="0"/>
              <a:t>Não manipula por si próprio a requisição, mas passa </a:t>
            </a:r>
            <a:r>
              <a:rPr lang="pt-BR"/>
              <a:t>para um  </a:t>
            </a:r>
            <a:r>
              <a:rPr lang="pt-BR" b="1">
                <a:solidFill>
                  <a:schemeClr val="accent1"/>
                </a:solidFill>
              </a:rPr>
              <a:t>processo</a:t>
            </a:r>
            <a:r>
              <a:rPr lang="pt-BR"/>
              <a:t> ou  </a:t>
            </a:r>
            <a:r>
              <a:rPr lang="pt-BR" b="1">
                <a:solidFill>
                  <a:srgbClr val="055ABE"/>
                </a:solidFill>
              </a:rPr>
              <a:t>thread</a:t>
            </a:r>
            <a:r>
              <a:rPr lang="pt-BR" b="1"/>
              <a:t> </a:t>
            </a:r>
            <a:r>
              <a:rPr lang="pt-BR"/>
              <a:t>separada. </a:t>
            </a:r>
          </a:p>
          <a:p>
            <a:pPr lvl="1"/>
            <a:r>
              <a:rPr lang="pt-BR"/>
              <a:t>Manipulam </a:t>
            </a:r>
            <a:r>
              <a:rPr lang="pt-BR" dirty="0"/>
              <a:t>múltiplos pedidos ao mesmo tempo.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217" y="4729163"/>
            <a:ext cx="8020050" cy="1943100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F104307-822E-9743-9784-9372D15B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9</a:t>
            </a:fld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E2F894A-D272-497A-B1C5-88F4CFECC7BB}"/>
              </a:ext>
            </a:extLst>
          </p:cNvPr>
          <p:cNvGrpSpPr/>
          <p:nvPr/>
        </p:nvGrpSpPr>
        <p:grpSpPr>
          <a:xfrm>
            <a:off x="9982200" y="35805"/>
            <a:ext cx="2160000" cy="1620000"/>
            <a:chOff x="3089773" y="1809000"/>
            <a:chExt cx="2160000" cy="1620000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7579218C-12F9-4004-B89F-6A1BE1C24119}"/>
                </a:ext>
              </a:extLst>
            </p:cNvPr>
            <p:cNvSpPr/>
            <p:nvPr/>
          </p:nvSpPr>
          <p:spPr>
            <a:xfrm>
              <a:off x="3089773" y="1809000"/>
              <a:ext cx="2160000" cy="162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2000">
                  <a:solidFill>
                    <a:schemeClr val="accent5">
                      <a:lumMod val="50000"/>
                    </a:schemeClr>
                  </a:solidFill>
                </a:rPr>
                <a:t>Cliente-Servidor</a:t>
              </a:r>
              <a:endParaRPr lang="pt-PT" sz="20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1F068DCA-AF23-4202-BBE0-4F81D4DAE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7331" y="2145865"/>
              <a:ext cx="2044885" cy="128313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18793533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A018595-B22F-3E47-BF0C-A9E6873B8CCE}">
  <we:reference id="wa104380121" version="2.0.0.0" store="pt-BR" storeType="OMEX"/>
  <we:alternateReferences>
    <we:reference id="WA104380121" version="2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5B7751099D6F4439EF462B81B861F67" ma:contentTypeVersion="2" ma:contentTypeDescription="Crie um novo documento." ma:contentTypeScope="" ma:versionID="6a3a39143fce655d7153c7ee0bb2b450">
  <xsd:schema xmlns:xsd="http://www.w3.org/2001/XMLSchema" xmlns:xs="http://www.w3.org/2001/XMLSchema" xmlns:p="http://schemas.microsoft.com/office/2006/metadata/properties" xmlns:ns2="30c8df52-60e3-4662-9160-0774610aaba7" targetNamespace="http://schemas.microsoft.com/office/2006/metadata/properties" ma:root="true" ma:fieldsID="bed9a884703632ce403640489af99339" ns2:_="">
    <xsd:import namespace="30c8df52-60e3-4662-9160-0774610aab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c8df52-60e3-4662-9160-0774610aab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754C23-7DCB-489B-9F78-D3F1DF2DF7F2}"/>
</file>

<file path=customXml/itemProps2.xml><?xml version="1.0" encoding="utf-8"?>
<ds:datastoreItem xmlns:ds="http://schemas.openxmlformats.org/officeDocument/2006/customXml" ds:itemID="{5FFEFB41-BF66-496C-B18F-812CDB3CE526}"/>
</file>

<file path=customXml/itemProps3.xml><?xml version="1.0" encoding="utf-8"?>
<ds:datastoreItem xmlns:ds="http://schemas.openxmlformats.org/officeDocument/2006/customXml" ds:itemID="{792BED0C-EE66-46E5-8E60-BA260D2CFCCA}"/>
</file>

<file path=docProps/app.xml><?xml version="1.0" encoding="utf-8"?>
<Properties xmlns="http://schemas.openxmlformats.org/officeDocument/2006/extended-properties" xmlns:vt="http://schemas.openxmlformats.org/officeDocument/2006/docPropsVTypes">
  <TotalTime>2568</TotalTime>
  <Words>1247</Words>
  <Application>Microsoft Office PowerPoint</Application>
  <PresentationFormat>Widescreen</PresentationFormat>
  <Paragraphs>173</Paragraphs>
  <Slides>21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Ink Free</vt:lpstr>
      <vt:lpstr>Wingdings</vt:lpstr>
      <vt:lpstr>Office Theme</vt:lpstr>
      <vt:lpstr>Teoria 3 Modelos de Sistemas Distribuídos</vt:lpstr>
      <vt:lpstr>Quais modelos vamos ver?</vt:lpstr>
      <vt:lpstr>Objetivos</vt:lpstr>
      <vt:lpstr>Apresentação do PowerPoint</vt:lpstr>
      <vt:lpstr>Introdução</vt:lpstr>
      <vt:lpstr>Tipos de Cliente</vt:lpstr>
      <vt:lpstr>Tipos de Cliente</vt:lpstr>
      <vt:lpstr>Lado Servidor</vt:lpstr>
      <vt:lpstr>Lado Servidor</vt:lpstr>
      <vt:lpstr>Lado Servidor</vt:lpstr>
      <vt:lpstr>Lado Servidor</vt:lpstr>
      <vt:lpstr>Lado Servidor – Gerenciamento de Estados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Modelos de Sistemas Distribuídos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Lima</dc:creator>
  <cp:lastModifiedBy>Vitor Figueiredo</cp:lastModifiedBy>
  <cp:revision>91</cp:revision>
  <dcterms:created xsi:type="dcterms:W3CDTF">2021-04-11T17:25:00Z</dcterms:created>
  <dcterms:modified xsi:type="dcterms:W3CDTF">2022-03-26T15:42:10Z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0x01010085B7751099D6F4439EF462B81B861F67</vt:lpwstr>
  </property>
</Properties>
</file>