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04e998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d504e9986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504e998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d504e9986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04e998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d504e9986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989856" y="1653648"/>
            <a:ext cx="7164288" cy="1836204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792288" y="4025503"/>
            <a:ext cx="5486400" cy="27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94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94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94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94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>
  <p:cSld name="Fechament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457200" y="1200151"/>
            <a:ext cx="8229600" cy="2883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/>
          <p:nvPr>
            <p:ph type="title"/>
          </p:nvPr>
        </p:nvSpPr>
        <p:spPr>
          <a:xfrm>
            <a:off x="722313" y="261677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722313" y="149163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94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94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94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94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94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94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200151"/>
            <a:ext cx="4038600" cy="2883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648200" y="1200151"/>
            <a:ext cx="4038600" cy="2883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57200" y="1631156"/>
            <a:ext cx="4040188" cy="252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4" type="body"/>
          </p:nvPr>
        </p:nvSpPr>
        <p:spPr>
          <a:xfrm>
            <a:off x="4645026" y="1631156"/>
            <a:ext cx="4041775" cy="252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575050" y="204788"/>
            <a:ext cx="5111750" cy="39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57201" y="1076327"/>
            <a:ext cx="3008313" cy="315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ttp.do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990600" y="1653779"/>
            <a:ext cx="7162800" cy="1835944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APIs com Node Express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97198" y="3942900"/>
            <a:ext cx="354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CC00"/>
                </a:solidFill>
              </a:rPr>
              <a:t>Felipe Alves Mignone</a:t>
            </a:r>
            <a:endParaRPr sz="1800">
              <a:solidFill>
                <a:srgbClr val="99CC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CC00"/>
                </a:solidFill>
              </a:rPr>
              <a:t>Gabriel Rodrigues Gonçalves</a:t>
            </a:r>
            <a:endParaRPr sz="1800">
              <a:solidFill>
                <a:srgbClr val="99CC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CC00"/>
                </a:solidFill>
              </a:rPr>
              <a:t>Rodrigo de Oliveira Froes</a:t>
            </a:r>
            <a:endParaRPr sz="1800">
              <a:solidFill>
                <a:srgbClr val="99CC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CC00"/>
                </a:solidFill>
              </a:rPr>
              <a:t>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13250" y="334875"/>
            <a:ext cx="53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O'Que é uma API?</a:t>
            </a:r>
            <a:endParaRPr b="1"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768000" y="1232300"/>
            <a:ext cx="76080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É um conjunto de regras e protocolos que permitem que diferentes aplicativos se comuniquem entre si, trocando dados, recursos e funcionalidades.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Endpoints são rotas disponibilizadas pela API para que um outro possa requisitar um recurso.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Os </a:t>
            </a:r>
            <a:r>
              <a:rPr b="1" lang="pt-BR" sz="1600"/>
              <a:t>endpoints</a:t>
            </a:r>
            <a:r>
              <a:rPr b="1" lang="pt-BR" sz="1600"/>
              <a:t> retornam como respostas os recursos solicitados por meio do protocolo HTTP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913250" y="334875"/>
            <a:ext cx="53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O'Que</a:t>
            </a:r>
            <a:r>
              <a:rPr b="1" lang="pt-BR" sz="2400"/>
              <a:t> é uma API?</a:t>
            </a:r>
            <a:endParaRPr b="1"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02" y="1095925"/>
            <a:ext cx="5531600" cy="3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13250" y="334875"/>
            <a:ext cx="53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Protocolo</a:t>
            </a:r>
            <a:r>
              <a:rPr b="1" lang="pt-BR" sz="2400"/>
              <a:t> HTTP</a:t>
            </a:r>
            <a:endParaRPr b="1" sz="2400"/>
          </a:p>
        </p:txBody>
      </p:sp>
      <p:sp>
        <p:nvSpPr>
          <p:cNvPr id="73" name="Google Shape;73;p16"/>
          <p:cNvSpPr txBox="1"/>
          <p:nvPr/>
        </p:nvSpPr>
        <p:spPr>
          <a:xfrm>
            <a:off x="1004600" y="1071575"/>
            <a:ext cx="76884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Protocolo de comunicação que permite a transferência de hipertextos entre serviços conectados a WWW (World Wide Web).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Possui um padrão de códigos para cada tipo de retorno e status da requisição. Os mais utilizados são:</a:t>
            </a:r>
            <a:br>
              <a:rPr b="1" lang="pt-BR" sz="1600"/>
            </a:br>
            <a:br>
              <a:rPr b="1" lang="pt-BR" sz="1600"/>
            </a:br>
            <a:r>
              <a:rPr b="1" lang="pt-BR" sz="1600"/>
              <a:t>- 200: Requisição bem sucedida.</a:t>
            </a:r>
            <a:br>
              <a:rPr b="1" lang="pt-BR" sz="1600"/>
            </a:br>
            <a:r>
              <a:rPr b="1" lang="pt-BR" sz="1600"/>
              <a:t>- 400: Requisição mal formada.</a:t>
            </a:r>
            <a:br>
              <a:rPr b="1" lang="pt-BR" sz="1600"/>
            </a:br>
            <a:r>
              <a:rPr b="1" lang="pt-BR" sz="1600"/>
              <a:t>- 404: Rota não encontrada.</a:t>
            </a:r>
            <a:br>
              <a:rPr b="1" lang="pt-BR" sz="1600"/>
            </a:br>
            <a:r>
              <a:rPr b="1" lang="pt-BR" sz="1600"/>
              <a:t>- 500: Erro interno do servidor.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3072000" y="39245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chemeClr val="hlink"/>
                </a:solidFill>
                <a:hlinkClick r:id="rId3"/>
              </a:rPr>
              <a:t>https://http.dog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913250" y="334875"/>
            <a:ext cx="53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Protocolo HTTP</a:t>
            </a:r>
            <a:endParaRPr b="1" sz="2400"/>
          </a:p>
        </p:txBody>
      </p:sp>
      <p:sp>
        <p:nvSpPr>
          <p:cNvPr id="80" name="Google Shape;80;p17"/>
          <p:cNvSpPr txBox="1"/>
          <p:nvPr/>
        </p:nvSpPr>
        <p:spPr>
          <a:xfrm>
            <a:off x="1004600" y="1145250"/>
            <a:ext cx="76884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O protocolo HTTP possui métodos diferentes:</a:t>
            </a:r>
            <a:br>
              <a:rPr b="1" lang="pt-BR" sz="1600"/>
            </a:br>
            <a:br>
              <a:rPr b="1" lang="pt-BR" sz="1600"/>
            </a:br>
            <a:r>
              <a:rPr b="1" lang="pt-BR" sz="1600"/>
              <a:t>- GET: Usado em endpoints que retornam dados, uma consulta.</a:t>
            </a:r>
            <a:br>
              <a:rPr b="1" lang="pt-BR" sz="1600"/>
            </a:br>
            <a:r>
              <a:rPr b="1" lang="pt-BR" sz="1600"/>
              <a:t>- POST: Usado para a criação de um novo registro.</a:t>
            </a:r>
            <a:br>
              <a:rPr b="1" lang="pt-BR" sz="1600"/>
            </a:br>
            <a:r>
              <a:rPr b="1" lang="pt-BR" sz="1600"/>
              <a:t>- PUT: Usado para edição completa de um registro.</a:t>
            </a:r>
            <a:br>
              <a:rPr b="1" lang="pt-BR" sz="1600"/>
            </a:br>
            <a:r>
              <a:rPr b="1" lang="pt-BR" sz="1600"/>
              <a:t>- PATCH: Usado para edição parcial de um registro.</a:t>
            </a:r>
            <a:br>
              <a:rPr b="1" lang="pt-BR" sz="1600"/>
            </a:br>
            <a:r>
              <a:rPr b="1" lang="pt-BR" sz="1600"/>
              <a:t>- DELETE: Usado para a exclusão de um registro. 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Diferença entre HTTP e HTTPS: A principal diferença entre esses </a:t>
            </a:r>
            <a:r>
              <a:rPr b="1" lang="pt-BR" sz="1600"/>
              <a:t>protocolos</a:t>
            </a:r>
            <a:r>
              <a:rPr b="1" lang="pt-BR" sz="1600"/>
              <a:t> é a segurança, o protocolo HTTP </a:t>
            </a:r>
            <a:r>
              <a:rPr b="1" lang="pt-BR" sz="1600"/>
              <a:t>transfere</a:t>
            </a:r>
            <a:r>
              <a:rPr b="1" lang="pt-BR" sz="1600"/>
              <a:t> dados em formato de hipertexto, já o HTTPS aplica uma criptografia aos dados enviados.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OESTE">
  <a:themeElements>
    <a:clrScheme name="UNOESTE">
      <a:dk1>
        <a:srgbClr val="004C00"/>
      </a:dk1>
      <a:lt1>
        <a:srgbClr val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