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ad6c7e10c1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8c1997cbfd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8b8ed53e2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8c1997cbfd_0_7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8b8ed53e21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8c1997cbf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8c1997cbfd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8c1997cbf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8c1997cbf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4453d77e109703c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4453d77e109703c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8c1997cbfd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8c2221473c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e0f192644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e0f192644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5238260"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6" name="Google Shape;146;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7" name="Google Shape;147;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5"/>
          <p:cNvSpPr txBox="1">
            <a:spLocks noGrp="1"/>
          </p:cNvSpPr>
          <p:nvPr>
            <p:ph type="title" idx="2" hasCustomPrompt="1"/>
          </p:nvPr>
        </p:nvSpPr>
        <p:spPr>
          <a:xfrm>
            <a:off x="12120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a:spLocks noGrp="1"/>
          </p:cNvSpPr>
          <p:nvPr>
            <p:ph type="title" idx="3" hasCustomPrompt="1"/>
          </p:nvPr>
        </p:nvSpPr>
        <p:spPr>
          <a:xfrm>
            <a:off x="30957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a:spLocks noGrp="1"/>
          </p:cNvSpPr>
          <p:nvPr>
            <p:ph type="title" idx="4" hasCustomPrompt="1"/>
          </p:nvPr>
        </p:nvSpPr>
        <p:spPr>
          <a:xfrm>
            <a:off x="50556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a:spLocks noGrp="1"/>
          </p:cNvSpPr>
          <p:nvPr>
            <p:ph type="title" idx="5" hasCustomPrompt="1"/>
          </p:nvPr>
        </p:nvSpPr>
        <p:spPr>
          <a:xfrm>
            <a:off x="69393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a:spLocks noGrp="1"/>
          </p:cNvSpPr>
          <p:nvPr>
            <p:ph type="subTitle" idx="1"/>
          </p:nvPr>
        </p:nvSpPr>
        <p:spPr>
          <a:xfrm>
            <a:off x="1147475"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5"/>
          <p:cNvSpPr txBox="1">
            <a:spLocks noGrp="1"/>
          </p:cNvSpPr>
          <p:nvPr>
            <p:ph type="subTitle" idx="6"/>
          </p:nvPr>
        </p:nvSpPr>
        <p:spPr>
          <a:xfrm>
            <a:off x="30311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5"/>
          <p:cNvSpPr txBox="1">
            <a:spLocks noGrp="1"/>
          </p:cNvSpPr>
          <p:nvPr>
            <p:ph type="subTitle" idx="7"/>
          </p:nvPr>
        </p:nvSpPr>
        <p:spPr>
          <a:xfrm>
            <a:off x="49910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subTitle" idx="8"/>
          </p:nvPr>
        </p:nvSpPr>
        <p:spPr>
          <a:xfrm>
            <a:off x="68747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5"/>
          <p:cNvSpPr txBox="1">
            <a:spLocks noGrp="1"/>
          </p:cNvSpPr>
          <p:nvPr>
            <p:ph type="subTitle" idx="9"/>
          </p:nvPr>
        </p:nvSpPr>
        <p:spPr>
          <a:xfrm>
            <a:off x="10415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5"/>
          <p:cNvSpPr txBox="1">
            <a:spLocks noGrp="1"/>
          </p:cNvSpPr>
          <p:nvPr>
            <p:ph type="subTitle" idx="13"/>
          </p:nvPr>
        </p:nvSpPr>
        <p:spPr>
          <a:xfrm>
            <a:off x="29251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5"/>
          <p:cNvSpPr txBox="1">
            <a:spLocks noGrp="1"/>
          </p:cNvSpPr>
          <p:nvPr>
            <p:ph type="subTitle" idx="14"/>
          </p:nvPr>
        </p:nvSpPr>
        <p:spPr>
          <a:xfrm>
            <a:off x="48850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5"/>
          <p:cNvSpPr txBox="1">
            <a:spLocks noGrp="1"/>
          </p:cNvSpPr>
          <p:nvPr>
            <p:ph type="subTitle" idx="15"/>
          </p:nvPr>
        </p:nvSpPr>
        <p:spPr>
          <a:xfrm>
            <a:off x="67687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5_2">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17"/>
          <p:cNvSpPr txBox="1">
            <a:spLocks noGrp="1"/>
          </p:cNvSpPr>
          <p:nvPr>
            <p:ph type="subTitle" idx="1"/>
          </p:nvPr>
        </p:nvSpPr>
        <p:spPr>
          <a:xfrm>
            <a:off x="719975" y="3205013"/>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17"/>
          <p:cNvSpPr txBox="1">
            <a:spLocks noGrp="1"/>
          </p:cNvSpPr>
          <p:nvPr>
            <p:ph type="subTitle" idx="2"/>
          </p:nvPr>
        </p:nvSpPr>
        <p:spPr>
          <a:xfrm>
            <a:off x="3964163" y="3205013"/>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7"/>
          <p:cNvSpPr txBox="1">
            <a:spLocks noGrp="1"/>
          </p:cNvSpPr>
          <p:nvPr>
            <p:ph type="subTitle" idx="3"/>
          </p:nvPr>
        </p:nvSpPr>
        <p:spPr>
          <a:xfrm>
            <a:off x="7141825" y="3205013"/>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17"/>
          <p:cNvSpPr txBox="1">
            <a:spLocks noGrp="1"/>
          </p:cNvSpPr>
          <p:nvPr>
            <p:ph type="subTitle" idx="4"/>
          </p:nvPr>
        </p:nvSpPr>
        <p:spPr>
          <a:xfrm>
            <a:off x="719975" y="2904163"/>
            <a:ext cx="1282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220" name="Google Shape;220;p17"/>
          <p:cNvSpPr txBox="1">
            <a:spLocks noGrp="1"/>
          </p:cNvSpPr>
          <p:nvPr>
            <p:ph type="subTitle" idx="5"/>
          </p:nvPr>
        </p:nvSpPr>
        <p:spPr>
          <a:xfrm>
            <a:off x="7141825" y="2904163"/>
            <a:ext cx="1282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1" name="Google Shape;221;p17"/>
          <p:cNvSpPr txBox="1">
            <a:spLocks noGrp="1"/>
          </p:cNvSpPr>
          <p:nvPr>
            <p:ph type="subTitle" idx="6"/>
          </p:nvPr>
        </p:nvSpPr>
        <p:spPr>
          <a:xfrm>
            <a:off x="3964163" y="2904163"/>
            <a:ext cx="1282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222" name="Google Shape;222;p17"/>
          <p:cNvGrpSpPr/>
          <p:nvPr/>
        </p:nvGrpSpPr>
        <p:grpSpPr>
          <a:xfrm rot="-5400000" flipH="1">
            <a:off x="8346375" y="224871"/>
            <a:ext cx="1022509" cy="572747"/>
            <a:chOff x="-77" y="3784091"/>
            <a:chExt cx="2423582" cy="1357541"/>
          </a:xfrm>
        </p:grpSpPr>
        <p:sp>
          <p:nvSpPr>
            <p:cNvPr id="223" name="Google Shape;223;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7"/>
          <p:cNvGrpSpPr/>
          <p:nvPr/>
        </p:nvGrpSpPr>
        <p:grpSpPr>
          <a:xfrm rot="5400000" flipH="1">
            <a:off x="-224875" y="4345871"/>
            <a:ext cx="1022509" cy="572747"/>
            <a:chOff x="-77" y="3784091"/>
            <a:chExt cx="2423582" cy="1357541"/>
          </a:xfrm>
        </p:grpSpPr>
        <p:sp>
          <p:nvSpPr>
            <p:cNvPr id="229" name="Google Shape;229;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8"/>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7" name="Google Shape;237;p18"/>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9" name="Google Shape;239;p18"/>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8"/>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1" name="Google Shape;241;p18"/>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8"/>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3" name="Google Shape;243;p18"/>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4" name="Google Shape;244;p18"/>
          <p:cNvGrpSpPr/>
          <p:nvPr/>
        </p:nvGrpSpPr>
        <p:grpSpPr>
          <a:xfrm rot="-5400000" flipH="1">
            <a:off x="8346375" y="224871"/>
            <a:ext cx="1022509" cy="572747"/>
            <a:chOff x="-77" y="3784091"/>
            <a:chExt cx="2423582" cy="1357541"/>
          </a:xfrm>
        </p:grpSpPr>
        <p:sp>
          <p:nvSpPr>
            <p:cNvPr id="245" name="Google Shape;245;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8"/>
          <p:cNvGrpSpPr/>
          <p:nvPr/>
        </p:nvGrpSpPr>
        <p:grpSpPr>
          <a:xfrm rot="5400000" flipH="1">
            <a:off x="-224875" y="4345871"/>
            <a:ext cx="1022509" cy="572747"/>
            <a:chOff x="-77" y="3784091"/>
            <a:chExt cx="2423582" cy="1357541"/>
          </a:xfrm>
        </p:grpSpPr>
        <p:sp>
          <p:nvSpPr>
            <p:cNvPr id="251" name="Google Shape;251;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9" name="Google Shape;259;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2" name="Google Shape;262;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3" name="Google Shape;313;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410988" y="2450149"/>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410963" y="3476889"/>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5415788" y="2450151"/>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5415963" y="347688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2"/>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4" name="Google Shape;464;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5" name="Google Shape;465;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hyperlink" Target="https://www.figma.com/file/y2TWIDoIck7m1sgj8oDEda/HCI?node-id=0%3A1"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07"/>
        <p:cNvGrpSpPr/>
        <p:nvPr/>
      </p:nvGrpSpPr>
      <p:grpSpPr>
        <a:xfrm>
          <a:off x="0" y="0"/>
          <a:ext cx="0" cy="0"/>
          <a:chOff x="0" y="0"/>
          <a:chExt cx="0" cy="0"/>
        </a:xfrm>
      </p:grpSpPr>
      <p:sp>
        <p:nvSpPr>
          <p:cNvPr id="508" name="Google Shape;508;p25"/>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delivery</a:t>
            </a:r>
            <a:endParaRPr/>
          </a:p>
        </p:txBody>
      </p:sp>
      <p:sp>
        <p:nvSpPr>
          <p:cNvPr id="509" name="Google Shape;509;p25"/>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5"/>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5"/>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5"/>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88"/>
        <p:cNvGrpSpPr/>
        <p:nvPr/>
      </p:nvGrpSpPr>
      <p:grpSpPr>
        <a:xfrm>
          <a:off x="0" y="0"/>
          <a:ext cx="0" cy="0"/>
          <a:chOff x="0" y="0"/>
          <a:chExt cx="0" cy="0"/>
        </a:xfrm>
      </p:grpSpPr>
      <p:sp>
        <p:nvSpPr>
          <p:cNvPr id="889" name="Google Shape;889;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a:p>
            <a:pPr marL="0" lvl="0" indent="0" algn="l" rtl="0">
              <a:spcBef>
                <a:spcPts val="0"/>
              </a:spcBef>
              <a:spcAft>
                <a:spcPts val="0"/>
              </a:spcAft>
              <a:buNone/>
            </a:pPr>
            <a:endParaRPr/>
          </a:p>
        </p:txBody>
      </p:sp>
      <p:sp>
        <p:nvSpPr>
          <p:cNvPr id="890" name="Google Shape;890;p3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decide to follow the Nielsen heuristics.</a:t>
            </a:r>
            <a:endParaRPr/>
          </a:p>
          <a:p>
            <a:pPr marL="0" lvl="0" indent="0" algn="l" rtl="0">
              <a:spcBef>
                <a:spcPts val="1600"/>
              </a:spcBef>
              <a:spcAft>
                <a:spcPts val="0"/>
              </a:spcAft>
              <a:buNone/>
            </a:pPr>
            <a:r>
              <a:rPr lang="en"/>
              <a:t>We focus on the “user control and freedom”, because it’s important to us that the user don’t feel using the application is one more task to do in the day. Instead, the user have the control and freedom on what he want to do. </a:t>
            </a:r>
            <a:endParaRPr/>
          </a:p>
          <a:p>
            <a:pPr marL="0" lvl="0" indent="0" algn="l" rtl="0">
              <a:spcBef>
                <a:spcPts val="1600"/>
              </a:spcBef>
              <a:spcAft>
                <a:spcPts val="0"/>
              </a:spcAft>
              <a:buNone/>
            </a:pPr>
            <a:r>
              <a:rPr lang="en"/>
              <a:t>Other options we considerer:</a:t>
            </a:r>
            <a:endParaRPr/>
          </a:p>
          <a:p>
            <a:pPr marL="457200" lvl="0" indent="-304800" algn="l" rtl="0">
              <a:spcBef>
                <a:spcPts val="1600"/>
              </a:spcBef>
              <a:spcAft>
                <a:spcPts val="0"/>
              </a:spcAft>
              <a:buSzPts val="1200"/>
              <a:buChar char="●"/>
            </a:pPr>
            <a:r>
              <a:rPr lang="en"/>
              <a:t>Match between system and the real world</a:t>
            </a:r>
            <a:endParaRPr/>
          </a:p>
          <a:p>
            <a:pPr marL="457200" lvl="0" indent="-304800" algn="l" rtl="0">
              <a:spcBef>
                <a:spcPts val="0"/>
              </a:spcBef>
              <a:spcAft>
                <a:spcPts val="0"/>
              </a:spcAft>
              <a:buSzPts val="1200"/>
              <a:buChar char="●"/>
            </a:pPr>
            <a:r>
              <a:rPr lang="en"/>
              <a:t>Consistency and standards</a:t>
            </a:r>
            <a:endParaRPr/>
          </a:p>
          <a:p>
            <a:pPr marL="457200" lvl="0" indent="-304800" algn="l" rtl="0">
              <a:spcBef>
                <a:spcPts val="0"/>
              </a:spcBef>
              <a:spcAft>
                <a:spcPts val="0"/>
              </a:spcAft>
              <a:buSzPts val="1200"/>
              <a:buChar char="●"/>
            </a:pPr>
            <a:r>
              <a:rPr lang="en"/>
              <a:t>Error prevention</a:t>
            </a:r>
            <a:endParaRPr/>
          </a:p>
          <a:p>
            <a:pPr marL="457200" lvl="0" indent="-304800" algn="l" rtl="0">
              <a:spcBef>
                <a:spcPts val="0"/>
              </a:spcBef>
              <a:spcAft>
                <a:spcPts val="0"/>
              </a:spcAft>
              <a:buSzPts val="1200"/>
              <a:buChar char="●"/>
            </a:pPr>
            <a:r>
              <a:rPr lang="en"/>
              <a:t>Aesthetic and minimalist design</a:t>
            </a:r>
            <a:endParaRPr/>
          </a:p>
          <a:p>
            <a:pPr marL="457200" lvl="0" indent="-304800" algn="l" rtl="0">
              <a:spcBef>
                <a:spcPts val="0"/>
              </a:spcBef>
              <a:spcAft>
                <a:spcPts val="0"/>
              </a:spcAft>
              <a:buSzPts val="1200"/>
              <a:buChar char="●"/>
            </a:pPr>
            <a:r>
              <a:rPr lang="en"/>
              <a:t>Recognition rather than recall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94"/>
        <p:cNvGrpSpPr/>
        <p:nvPr/>
      </p:nvGrpSpPr>
      <p:grpSpPr>
        <a:xfrm>
          <a:off x="0" y="0"/>
          <a:ext cx="0" cy="0"/>
          <a:chOff x="0" y="0"/>
          <a:chExt cx="0" cy="0"/>
        </a:xfrm>
      </p:grpSpPr>
      <p:sp>
        <p:nvSpPr>
          <p:cNvPr id="895" name="Google Shape;89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04</a:t>
            </a:r>
            <a:endParaRPr>
              <a:solidFill>
                <a:schemeClr val="accent4"/>
              </a:solidFill>
            </a:endParaRPr>
          </a:p>
        </p:txBody>
      </p:sp>
      <p:sp>
        <p:nvSpPr>
          <p:cNvPr id="896" name="Google Shape;896;p35"/>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Usability test draft</a:t>
            </a:r>
            <a:endParaRPr>
              <a:solidFill>
                <a:schemeClr val="accent4"/>
              </a:solidFill>
            </a:endParaRPr>
          </a:p>
        </p:txBody>
      </p:sp>
      <p:grpSp>
        <p:nvGrpSpPr>
          <p:cNvPr id="897" name="Google Shape;897;p35"/>
          <p:cNvGrpSpPr/>
          <p:nvPr/>
        </p:nvGrpSpPr>
        <p:grpSpPr>
          <a:xfrm>
            <a:off x="6275090" y="1382992"/>
            <a:ext cx="2377521" cy="2377521"/>
            <a:chOff x="6275090" y="1382992"/>
            <a:chExt cx="2377521" cy="2377521"/>
          </a:xfrm>
        </p:grpSpPr>
        <p:sp>
          <p:nvSpPr>
            <p:cNvPr id="898" name="Google Shape;898;p35"/>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5"/>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5"/>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5"/>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5"/>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5"/>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5"/>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5"/>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5"/>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5"/>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5"/>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5"/>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5"/>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5"/>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5"/>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5"/>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5"/>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5"/>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5"/>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5"/>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5"/>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5"/>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3"/>
        <p:cNvGrpSpPr/>
        <p:nvPr/>
      </p:nvGrpSpPr>
      <p:grpSpPr>
        <a:xfrm>
          <a:off x="0" y="0"/>
          <a:ext cx="0" cy="0"/>
          <a:chOff x="0" y="0"/>
          <a:chExt cx="0" cy="0"/>
        </a:xfrm>
      </p:grpSpPr>
      <p:sp>
        <p:nvSpPr>
          <p:cNvPr id="924" name="Google Shape;924;p36"/>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a:ea typeface="Roboto"/>
                <a:cs typeface="Roboto"/>
                <a:sym typeface="Roboto"/>
              </a:rPr>
              <a:t>We define accessibility as the user can access and exit the app at any moment without any repercussion, because her motivation to use the app can change at any moment.</a:t>
            </a:r>
            <a:endParaRPr sz="1600">
              <a:latin typeface="Roboto"/>
              <a:ea typeface="Roboto"/>
              <a:cs typeface="Roboto"/>
              <a:sym typeface="Roboto"/>
            </a:endParaRPr>
          </a:p>
          <a:p>
            <a:pPr marL="0" lvl="0" indent="0" algn="ctr" rtl="0">
              <a:spcBef>
                <a:spcPts val="0"/>
              </a:spcBef>
              <a:spcAft>
                <a:spcPts val="0"/>
              </a:spcAft>
              <a:buNone/>
            </a:pPr>
            <a:endParaRPr sz="1600">
              <a:latin typeface="Roboto"/>
              <a:ea typeface="Roboto"/>
              <a:cs typeface="Roboto"/>
              <a:sym typeface="Roboto"/>
            </a:endParaRPr>
          </a:p>
          <a:p>
            <a:pPr marL="0" lvl="0" indent="0" algn="ctr" rtl="0">
              <a:spcBef>
                <a:spcPts val="0"/>
              </a:spcBef>
              <a:spcAft>
                <a:spcPts val="0"/>
              </a:spcAft>
              <a:buNone/>
            </a:pPr>
            <a:r>
              <a:rPr lang="en" sz="1600">
                <a:latin typeface="Roboto"/>
                <a:ea typeface="Roboto"/>
                <a:cs typeface="Roboto"/>
                <a:sym typeface="Roboto"/>
              </a:rPr>
              <a:t>We want the possibility that the user is in control of his actions as possible.</a:t>
            </a:r>
            <a:endParaRPr sz="1600">
              <a:latin typeface="Roboto"/>
              <a:ea typeface="Roboto"/>
              <a:cs typeface="Roboto"/>
              <a:sym typeface="Roboto"/>
            </a:endParaRPr>
          </a:p>
          <a:p>
            <a:pPr marL="0" lvl="0" indent="0" algn="ctr" rtl="0">
              <a:spcBef>
                <a:spcPts val="0"/>
              </a:spcBef>
              <a:spcAft>
                <a:spcPts val="0"/>
              </a:spcAft>
              <a:buNone/>
            </a:pPr>
            <a:endParaRPr sz="1600">
              <a:latin typeface="Roboto"/>
              <a:ea typeface="Roboto"/>
              <a:cs typeface="Roboto"/>
              <a:sym typeface="Roboto"/>
            </a:endParaRPr>
          </a:p>
        </p:txBody>
      </p:sp>
      <p:sp>
        <p:nvSpPr>
          <p:cNvPr id="925" name="Google Shape;925;p36"/>
          <p:cNvSpPr txBox="1">
            <a:spLocks noGrp="1"/>
          </p:cNvSpPr>
          <p:nvPr>
            <p:ph type="title" idx="2"/>
          </p:nvPr>
        </p:nvSpPr>
        <p:spPr>
          <a:xfrm>
            <a:off x="1449150" y="540000"/>
            <a:ext cx="6245700" cy="6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Roboto Medium"/>
                <a:ea typeface="Roboto Medium"/>
                <a:cs typeface="Roboto Medium"/>
                <a:sym typeface="Roboto Medium"/>
              </a:rPr>
              <a:t>Objective: accessibility</a:t>
            </a:r>
            <a:endParaRPr sz="2500">
              <a:latin typeface="Roboto Medium"/>
              <a:ea typeface="Roboto Medium"/>
              <a:cs typeface="Roboto Medium"/>
              <a:sym typeface="Robo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9"/>
        <p:cNvGrpSpPr/>
        <p:nvPr/>
      </p:nvGrpSpPr>
      <p:grpSpPr>
        <a:xfrm>
          <a:off x="0" y="0"/>
          <a:ext cx="0" cy="0"/>
          <a:chOff x="0" y="0"/>
          <a:chExt cx="0" cy="0"/>
        </a:xfrm>
      </p:grpSpPr>
      <p:sp>
        <p:nvSpPr>
          <p:cNvPr id="930" name="Google Shape;930;p37"/>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Interactions to pause or cancel an activity </a:t>
            </a:r>
            <a:endParaRPr/>
          </a:p>
        </p:txBody>
      </p:sp>
      <p:sp>
        <p:nvSpPr>
          <p:cNvPr id="931" name="Google Shape;931;p3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Metrics for homemade remedies for anxiety/stress</a:t>
            </a:r>
            <a:endParaRPr/>
          </a:p>
        </p:txBody>
      </p:sp>
      <p:sp>
        <p:nvSpPr>
          <p:cNvPr id="932" name="Google Shape;932;p37"/>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This will help us make sure the path to achieve this task is as low as possible</a:t>
            </a:r>
          </a:p>
          <a:p>
            <a:pPr marL="0" lvl="0" indent="0" algn="r" rtl="0">
              <a:spcBef>
                <a:spcPts val="0"/>
              </a:spcBef>
              <a:spcAft>
                <a:spcPts val="0"/>
              </a:spcAft>
              <a:buNone/>
            </a:pPr>
            <a:r>
              <a:rPr lang="en" dirty="0"/>
              <a:t>Ideally less than 5 actions, at most 7, and beyond 10 will be unacceptable</a:t>
            </a:r>
            <a:endParaRPr dirty="0"/>
          </a:p>
        </p:txBody>
      </p:sp>
      <p:sp>
        <p:nvSpPr>
          <p:cNvPr id="933" name="Google Shape;933;p37"/>
          <p:cNvSpPr txBox="1">
            <a:spLocks noGrp="1"/>
          </p:cNvSpPr>
          <p:nvPr>
            <p:ph type="subTitle" idx="3"/>
          </p:nvPr>
        </p:nvSpPr>
        <p:spPr>
          <a:xfrm>
            <a:off x="1410724" y="3192031"/>
            <a:ext cx="23169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Interactions to resume an activity</a:t>
            </a:r>
            <a:endParaRPr/>
          </a:p>
        </p:txBody>
      </p:sp>
      <p:sp>
        <p:nvSpPr>
          <p:cNvPr id="934" name="Google Shape;934;p37"/>
          <p:cNvSpPr txBox="1">
            <a:spLocks noGrp="1"/>
          </p:cNvSpPr>
          <p:nvPr>
            <p:ph type="subTitle" idx="4"/>
          </p:nvPr>
        </p:nvSpPr>
        <p:spPr>
          <a:xfrm>
            <a:off x="1410962" y="3568122"/>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We want to keep interactions at a minimum to maximize focus.</a:t>
            </a:r>
          </a:p>
          <a:p>
            <a:pPr marL="0" indent="0"/>
            <a:r>
              <a:rPr lang="en-US" dirty="0"/>
              <a:t>Ideally less than 3 actions, at most 5, and beyond 10 will be unacceptable</a:t>
            </a:r>
          </a:p>
          <a:p>
            <a:pPr marL="0" lvl="0" indent="0" algn="r" rtl="0">
              <a:spcBef>
                <a:spcPts val="0"/>
              </a:spcBef>
              <a:spcAft>
                <a:spcPts val="0"/>
              </a:spcAft>
              <a:buNone/>
            </a:pPr>
            <a:endParaRPr dirty="0"/>
          </a:p>
        </p:txBody>
      </p:sp>
      <p:sp>
        <p:nvSpPr>
          <p:cNvPr id="935" name="Google Shape;935;p37"/>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 to pause or cancel an activity</a:t>
            </a:r>
            <a:endParaRPr/>
          </a:p>
        </p:txBody>
      </p:sp>
      <p:sp>
        <p:nvSpPr>
          <p:cNvPr id="936" name="Google Shape;936;p37"/>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p>
            <a:pPr marL="0" marR="0" lvl="0" indent="0" rtl="0">
              <a:spcBef>
                <a:spcPts val="0"/>
              </a:spcBef>
              <a:spcAft>
                <a:spcPts val="0"/>
              </a:spcAft>
              <a:buNone/>
            </a:pPr>
            <a:r>
              <a:rPr lang="en" dirty="0"/>
              <a:t>This will help us make sure we’re not taking too long to save the progress</a:t>
            </a:r>
          </a:p>
          <a:p>
            <a:pPr marL="0" marR="0" lvl="0" indent="0" rtl="0">
              <a:spcBef>
                <a:spcPts val="0"/>
              </a:spcBef>
              <a:spcAft>
                <a:spcPts val="0"/>
              </a:spcAft>
              <a:buNone/>
            </a:pPr>
            <a:r>
              <a:rPr lang="en" dirty="0"/>
              <a:t>Ideally less than 5 seconds, at most 10, and 15+ will be unacceptable </a:t>
            </a:r>
            <a:endParaRPr dirty="0"/>
          </a:p>
        </p:txBody>
      </p:sp>
      <p:sp>
        <p:nvSpPr>
          <p:cNvPr id="937" name="Google Shape;937;p37"/>
          <p:cNvSpPr txBox="1">
            <a:spLocks noGrp="1"/>
          </p:cNvSpPr>
          <p:nvPr>
            <p:ph type="subTitle" idx="9"/>
          </p:nvPr>
        </p:nvSpPr>
        <p:spPr>
          <a:xfrm>
            <a:off x="5415625" y="3192031"/>
            <a:ext cx="23172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to resume an activity</a:t>
            </a:r>
            <a:endParaRPr dirty="0"/>
          </a:p>
        </p:txBody>
      </p:sp>
      <p:sp>
        <p:nvSpPr>
          <p:cNvPr id="938" name="Google Shape;938;p37"/>
          <p:cNvSpPr txBox="1">
            <a:spLocks noGrp="1"/>
          </p:cNvSpPr>
          <p:nvPr>
            <p:ph type="subTitle" idx="13"/>
          </p:nvPr>
        </p:nvSpPr>
        <p:spPr>
          <a:xfrm>
            <a:off x="5415963" y="3568131"/>
            <a:ext cx="2316900"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Taking too long can lead to users opting out of the app</a:t>
            </a:r>
          </a:p>
          <a:p>
            <a:pPr marL="0" indent="0"/>
            <a:r>
              <a:rPr lang="en-US" dirty="0"/>
              <a:t>Ideally less than 5 seconds, at most 10, and 15+ will be unacceptable </a:t>
            </a:r>
          </a:p>
          <a:p>
            <a:pPr marL="0" lvl="0" indent="0" algn="l"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42"/>
        <p:cNvGrpSpPr/>
        <p:nvPr/>
      </p:nvGrpSpPr>
      <p:grpSpPr>
        <a:xfrm>
          <a:off x="0" y="0"/>
          <a:ext cx="0" cy="0"/>
          <a:chOff x="0" y="0"/>
          <a:chExt cx="0" cy="0"/>
        </a:xfrm>
      </p:grpSpPr>
      <p:sp>
        <p:nvSpPr>
          <p:cNvPr id="943" name="Google Shape;943;p3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05</a:t>
            </a:r>
            <a:endParaRPr>
              <a:solidFill>
                <a:schemeClr val="accent5"/>
              </a:solidFill>
            </a:endParaRPr>
          </a:p>
        </p:txBody>
      </p:sp>
      <p:sp>
        <p:nvSpPr>
          <p:cNvPr id="944" name="Google Shape;944;p3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Team work</a:t>
            </a:r>
            <a:endParaRPr>
              <a:solidFill>
                <a:schemeClr val="accent5"/>
              </a:solidFill>
            </a:endParaRPr>
          </a:p>
        </p:txBody>
      </p:sp>
      <p:grpSp>
        <p:nvGrpSpPr>
          <p:cNvPr id="945" name="Google Shape;945;p38"/>
          <p:cNvGrpSpPr/>
          <p:nvPr/>
        </p:nvGrpSpPr>
        <p:grpSpPr>
          <a:xfrm>
            <a:off x="6293268" y="1146387"/>
            <a:ext cx="2850726" cy="2850726"/>
            <a:chOff x="1435250" y="482750"/>
            <a:chExt cx="4729925" cy="4729925"/>
          </a:xfrm>
        </p:grpSpPr>
        <p:sp>
          <p:nvSpPr>
            <p:cNvPr id="946" name="Google Shape;946;p3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80"/>
        <p:cNvGrpSpPr/>
        <p:nvPr/>
      </p:nvGrpSpPr>
      <p:grpSpPr>
        <a:xfrm>
          <a:off x="0" y="0"/>
          <a:ext cx="0" cy="0"/>
          <a:chOff x="0" y="0"/>
          <a:chExt cx="0" cy="0"/>
        </a:xfrm>
      </p:grpSpPr>
      <p:sp>
        <p:nvSpPr>
          <p:cNvPr id="981" name="Google Shape;981;p39"/>
          <p:cNvSpPr/>
          <p:nvPr/>
        </p:nvSpPr>
        <p:spPr>
          <a:xfrm rot="-2699901">
            <a:off x="2033647" y="1995011"/>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9"/>
          <p:cNvSpPr/>
          <p:nvPr/>
        </p:nvSpPr>
        <p:spPr>
          <a:xfrm rot="-2699899">
            <a:off x="2812934" y="2002929"/>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9"/>
          <p:cNvSpPr/>
          <p:nvPr/>
        </p:nvSpPr>
        <p:spPr>
          <a:xfrm rot="-2699901">
            <a:off x="2810998" y="2796888"/>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9"/>
          <p:cNvSpPr/>
          <p:nvPr/>
        </p:nvSpPr>
        <p:spPr>
          <a:xfrm rot="-2699901">
            <a:off x="1995586" y="2787188"/>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9"/>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Individual contribution metrics</a:t>
            </a:r>
            <a:endParaRPr dirty="0"/>
          </a:p>
        </p:txBody>
      </p:sp>
      <p:sp>
        <p:nvSpPr>
          <p:cNvPr id="986" name="Google Shape;986;p39"/>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We’re still using the same metrics as in the previous delivery, they are more thoroughly defined on our repository</a:t>
            </a:r>
            <a:endParaRPr dirty="0"/>
          </a:p>
          <a:p>
            <a:pPr marL="0" lvl="0" indent="0" algn="l" rtl="0">
              <a:spcBef>
                <a:spcPts val="0"/>
              </a:spcBef>
              <a:spcAft>
                <a:spcPts val="0"/>
              </a:spcAft>
              <a:buNone/>
            </a:pPr>
            <a:endParaRPr dirty="0"/>
          </a:p>
        </p:txBody>
      </p:sp>
      <p:sp>
        <p:nvSpPr>
          <p:cNvPr id="987" name="Google Shape;987;p39"/>
          <p:cNvSpPr/>
          <p:nvPr/>
        </p:nvSpPr>
        <p:spPr>
          <a:xfrm>
            <a:off x="2302605" y="1714888"/>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9"/>
          <p:cNvSpPr/>
          <p:nvPr/>
        </p:nvSpPr>
        <p:spPr>
          <a:xfrm>
            <a:off x="2774802" y="2271816"/>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2207924" y="2724759"/>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1723484" y="2154711"/>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39"/>
          <p:cNvGrpSpPr/>
          <p:nvPr/>
        </p:nvGrpSpPr>
        <p:grpSpPr>
          <a:xfrm flipH="1">
            <a:off x="8121500" y="4569046"/>
            <a:ext cx="1022509" cy="572747"/>
            <a:chOff x="-77" y="3784091"/>
            <a:chExt cx="2423582" cy="1357541"/>
          </a:xfrm>
        </p:grpSpPr>
        <p:sp>
          <p:nvSpPr>
            <p:cNvPr id="992" name="Google Shape;992;p3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39"/>
          <p:cNvGrpSpPr/>
          <p:nvPr/>
        </p:nvGrpSpPr>
        <p:grpSpPr>
          <a:xfrm rot="10800000" flipH="1">
            <a:off x="0" y="-4"/>
            <a:ext cx="1022509" cy="572747"/>
            <a:chOff x="-77" y="3784091"/>
            <a:chExt cx="2423582" cy="1357541"/>
          </a:xfrm>
        </p:grpSpPr>
        <p:sp>
          <p:nvSpPr>
            <p:cNvPr id="998" name="Google Shape;998;p3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006"/>
        <p:cNvGrpSpPr/>
        <p:nvPr/>
      </p:nvGrpSpPr>
      <p:grpSpPr>
        <a:xfrm>
          <a:off x="0" y="0"/>
          <a:ext cx="0" cy="0"/>
          <a:chOff x="0" y="0"/>
          <a:chExt cx="0" cy="0"/>
        </a:xfrm>
      </p:grpSpPr>
      <p:sp>
        <p:nvSpPr>
          <p:cNvPr id="1007" name="Google Shape;1007;p40"/>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t>
            </a:r>
            <a:r>
              <a:rPr lang="en" dirty="0">
                <a:solidFill>
                  <a:schemeClr val="accent2"/>
                </a:solidFill>
              </a:rPr>
              <a:t>H</a:t>
            </a:r>
            <a:r>
              <a:rPr lang="en" dirty="0">
                <a:solidFill>
                  <a:schemeClr val="accent3"/>
                </a:solidFill>
              </a:rPr>
              <a:t>A</a:t>
            </a:r>
            <a:r>
              <a:rPr lang="en" dirty="0">
                <a:solidFill>
                  <a:schemeClr val="accent4"/>
                </a:solidFill>
              </a:rPr>
              <a:t>N</a:t>
            </a:r>
            <a:r>
              <a:rPr lang="en" dirty="0">
                <a:solidFill>
                  <a:schemeClr val="accent5"/>
                </a:solidFill>
              </a:rPr>
              <a:t>K</a:t>
            </a:r>
            <a:r>
              <a:rPr lang="en" dirty="0">
                <a:solidFill>
                  <a:schemeClr val="accent6"/>
                </a:solidFill>
              </a:rPr>
              <a:t>S</a:t>
            </a:r>
            <a:endParaRPr dirty="0"/>
          </a:p>
        </p:txBody>
      </p:sp>
      <p:sp>
        <p:nvSpPr>
          <p:cNvPr id="1008" name="Google Shape;1008;p40"/>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Do you have any questions?</a:t>
            </a:r>
            <a:endParaRPr dirty="0"/>
          </a:p>
          <a:p>
            <a:pPr marL="0" lvl="0" indent="0" algn="ctr" rtl="0">
              <a:spcBef>
                <a:spcPts val="0"/>
              </a:spcBef>
              <a:spcAft>
                <a:spcPts val="0"/>
              </a:spcAft>
              <a:buNone/>
            </a:pPr>
            <a:r>
              <a:rPr lang="en" dirty="0"/>
              <a:t>chesarglez429@gmail.com</a:t>
            </a:r>
            <a:endParaRPr dirty="0"/>
          </a:p>
          <a:p>
            <a:pPr marL="0" lvl="0" indent="0" algn="ctr" rtl="0">
              <a:spcBef>
                <a:spcPts val="0"/>
              </a:spcBef>
              <a:spcAft>
                <a:spcPts val="0"/>
              </a:spcAft>
              <a:buNone/>
            </a:pPr>
            <a:r>
              <a:rPr lang="en" dirty="0"/>
              <a:t>rodrigoh.gongora@gmail.com</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https://github.com/Rodrigoh2702/HCI2021</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1009" name="Google Shape;1009;p40"/>
          <p:cNvSpPr txBox="1"/>
          <p:nvPr/>
        </p:nvSpPr>
        <p:spPr>
          <a:xfrm>
            <a:off x="2569325" y="3772675"/>
            <a:ext cx="4005600" cy="274800"/>
          </a:xfrm>
          <a:prstGeom prst="rect">
            <a:avLst/>
          </a:prstGeom>
          <a:noFill/>
          <a:ln>
            <a:noFill/>
          </a:ln>
        </p:spPr>
        <p:txBody>
          <a:bodyPr spcFirstLastPara="1" wrap="square" lIns="91425" tIns="91425" rIns="91425" bIns="91425" anchor="ctr" anchorCtr="0">
            <a:noAutofit/>
          </a:bodyPr>
          <a:lstStyle/>
          <a:p>
            <a:pPr marL="0" lvl="0" indent="0" algn="ctr" rtl="0">
              <a:lnSpc>
                <a:spcPct val="114000"/>
              </a:lnSpc>
              <a:spcBef>
                <a:spcPts val="0"/>
              </a:spcBef>
              <a:spcAft>
                <a:spcPts val="300"/>
              </a:spcAft>
              <a:buClr>
                <a:srgbClr val="000000"/>
              </a:buClr>
              <a:buSzPts val="1100"/>
              <a:buFont typeface="Arial"/>
              <a:buNone/>
            </a:pPr>
            <a:r>
              <a:rPr lang="en" b="1" dirty="0">
                <a:solidFill>
                  <a:schemeClr val="accent1"/>
                </a:solidFill>
                <a:latin typeface="Roboto"/>
                <a:ea typeface="Roboto"/>
                <a:cs typeface="Roboto"/>
                <a:sym typeface="Roboto"/>
              </a:rPr>
              <a:t>Please keep this slide for attribution </a:t>
            </a:r>
            <a:endParaRPr b="1" dirty="0">
              <a:solidFill>
                <a:schemeClr val="accent1"/>
              </a:solidFill>
              <a:latin typeface="Roboto"/>
              <a:ea typeface="Roboto"/>
              <a:cs typeface="Roboto"/>
              <a:sym typeface="Roboto"/>
            </a:endParaRPr>
          </a:p>
        </p:txBody>
      </p:sp>
      <p:sp>
        <p:nvSpPr>
          <p:cNvPr id="1010" name="Google Shape;1010;p40"/>
          <p:cNvSpPr/>
          <p:nvPr/>
        </p:nvSpPr>
        <p:spPr>
          <a:xfrm>
            <a:off x="3847726" y="1619602"/>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4368267" y="1619540"/>
            <a:ext cx="407432" cy="407391"/>
            <a:chOff x="812101" y="2571761"/>
            <a:chExt cx="417066" cy="417024"/>
          </a:xfrm>
        </p:grpSpPr>
        <p:sp>
          <p:nvSpPr>
            <p:cNvPr id="1012" name="Google Shape;1012;p40"/>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40"/>
          <p:cNvGrpSpPr/>
          <p:nvPr/>
        </p:nvGrpSpPr>
        <p:grpSpPr>
          <a:xfrm>
            <a:off x="4888861" y="1619540"/>
            <a:ext cx="407391" cy="407391"/>
            <a:chOff x="1323129" y="2571761"/>
            <a:chExt cx="417024" cy="417024"/>
          </a:xfrm>
        </p:grpSpPr>
        <p:sp>
          <p:nvSpPr>
            <p:cNvPr id="1017" name="Google Shape;1017;p40"/>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40"/>
          <p:cNvSpPr/>
          <p:nvPr/>
        </p:nvSpPr>
        <p:spPr>
          <a:xfrm>
            <a:off x="11865675" y="1028350"/>
            <a:ext cx="40050" cy="1252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95"/>
        <p:cNvGrpSpPr/>
        <p:nvPr/>
      </p:nvGrpSpPr>
      <p:grpSpPr>
        <a:xfrm>
          <a:off x="0" y="0"/>
          <a:ext cx="0" cy="0"/>
          <a:chOff x="0" y="0"/>
          <a:chExt cx="0" cy="0"/>
        </a:xfrm>
      </p:grpSpPr>
      <p:sp>
        <p:nvSpPr>
          <p:cNvPr id="696" name="Google Shape;696;p2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97" name="Google Shape;697;p26"/>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Requirements Evolution</a:t>
            </a:r>
            <a:endParaRPr dirty="0"/>
          </a:p>
        </p:txBody>
      </p:sp>
      <p:sp>
        <p:nvSpPr>
          <p:cNvPr id="698" name="Google Shape;698;p26"/>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99" name="Google Shape;699;p26"/>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you could describe the topic of the section</a:t>
            </a:r>
            <a:endParaRPr dirty="0"/>
          </a:p>
        </p:txBody>
      </p:sp>
      <p:sp>
        <p:nvSpPr>
          <p:cNvPr id="700" name="Google Shape;700;p26"/>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Interface Prototypes</a:t>
            </a:r>
            <a:endParaRPr/>
          </a:p>
        </p:txBody>
      </p:sp>
      <p:sp>
        <p:nvSpPr>
          <p:cNvPr id="701" name="Google Shape;701;p26"/>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02" name="Google Shape;702;p26"/>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could describe the topic of the section</a:t>
            </a:r>
            <a:endParaRPr/>
          </a:p>
        </p:txBody>
      </p:sp>
      <p:sp>
        <p:nvSpPr>
          <p:cNvPr id="703" name="Google Shape;703;p26"/>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Inspection Methods</a:t>
            </a:r>
            <a:endParaRPr/>
          </a:p>
        </p:txBody>
      </p:sp>
      <p:sp>
        <p:nvSpPr>
          <p:cNvPr id="704" name="Google Shape;704;p26"/>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05" name="Google Shape;705;p26"/>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could describe the topic of the section</a:t>
            </a:r>
            <a:endParaRPr/>
          </a:p>
        </p:txBody>
      </p:sp>
      <p:sp>
        <p:nvSpPr>
          <p:cNvPr id="706" name="Google Shape;706;p26"/>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Usability tests draft</a:t>
            </a:r>
            <a:endParaRPr/>
          </a:p>
        </p:txBody>
      </p:sp>
      <p:sp>
        <p:nvSpPr>
          <p:cNvPr id="707" name="Google Shape;707;p26"/>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08" name="Google Shape;708;p26"/>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could describe the topic of the section</a:t>
            </a:r>
            <a:endParaRPr/>
          </a:p>
        </p:txBody>
      </p:sp>
      <p:sp>
        <p:nvSpPr>
          <p:cNvPr id="709" name="Google Shape;709;p26"/>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Teamwork</a:t>
            </a:r>
            <a:endParaRPr/>
          </a:p>
        </p:txBody>
      </p:sp>
      <p:sp>
        <p:nvSpPr>
          <p:cNvPr id="710" name="Google Shape;710;p26"/>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11" name="Google Shape;711;p26"/>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could describe the topic of the section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15"/>
        <p:cNvGrpSpPr/>
        <p:nvPr/>
      </p:nvGrpSpPr>
      <p:grpSpPr>
        <a:xfrm>
          <a:off x="0" y="0"/>
          <a:ext cx="0" cy="0"/>
          <a:chOff x="0" y="0"/>
          <a:chExt cx="0" cy="0"/>
        </a:xfrm>
      </p:grpSpPr>
      <p:sp>
        <p:nvSpPr>
          <p:cNvPr id="716" name="Google Shape;716;p27"/>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717" name="Google Shape;717;p27"/>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Requirements Evolution</a:t>
            </a:r>
            <a:endParaRPr dirty="0"/>
          </a:p>
        </p:txBody>
      </p:sp>
      <p:grpSp>
        <p:nvGrpSpPr>
          <p:cNvPr id="718" name="Google Shape;718;p27"/>
          <p:cNvGrpSpPr/>
          <p:nvPr/>
        </p:nvGrpSpPr>
        <p:grpSpPr>
          <a:xfrm>
            <a:off x="6275049" y="1382979"/>
            <a:ext cx="2377553" cy="2377553"/>
            <a:chOff x="6198197" y="1098851"/>
            <a:chExt cx="2945797" cy="2945797"/>
          </a:xfrm>
        </p:grpSpPr>
        <p:sp>
          <p:nvSpPr>
            <p:cNvPr id="719" name="Google Shape;719;p27"/>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7"/>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7"/>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7"/>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7"/>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7"/>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7"/>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7"/>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54"/>
        <p:cNvGrpSpPr/>
        <p:nvPr/>
      </p:nvGrpSpPr>
      <p:grpSpPr>
        <a:xfrm>
          <a:off x="0" y="0"/>
          <a:ext cx="0" cy="0"/>
          <a:chOff x="0" y="0"/>
          <a:chExt cx="0" cy="0"/>
        </a:xfrm>
      </p:grpSpPr>
      <p:sp>
        <p:nvSpPr>
          <p:cNvPr id="755" name="Google Shape;755;p28"/>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Previous requirements</a:t>
            </a:r>
            <a:endParaRPr dirty="0"/>
          </a:p>
        </p:txBody>
      </p:sp>
      <p:sp>
        <p:nvSpPr>
          <p:cNvPr id="756" name="Google Shape;756;p28"/>
          <p:cNvSpPr txBox="1">
            <a:spLocks noGrp="1"/>
          </p:cNvSpPr>
          <p:nvPr>
            <p:ph type="body" idx="1"/>
          </p:nvPr>
        </p:nvSpPr>
        <p:spPr>
          <a:xfrm>
            <a:off x="4939700" y="2182550"/>
            <a:ext cx="2333700" cy="1803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The user can answer online tests.</a:t>
            </a:r>
            <a:endParaRPr dirty="0"/>
          </a:p>
          <a:p>
            <a:pPr marL="457200" lvl="0" indent="-317500" algn="l" rtl="0">
              <a:spcBef>
                <a:spcPts val="0"/>
              </a:spcBef>
              <a:spcAft>
                <a:spcPts val="0"/>
              </a:spcAft>
              <a:buSzPts val="1400"/>
              <a:buChar char="●"/>
            </a:pPr>
            <a:r>
              <a:rPr lang="en" dirty="0"/>
              <a:t>The app will provide stress and anxiety remedies.</a:t>
            </a:r>
            <a:endParaRPr dirty="0"/>
          </a:p>
          <a:p>
            <a:pPr marL="457200" lvl="0" indent="-317500" algn="l" rtl="0">
              <a:spcBef>
                <a:spcPts val="0"/>
              </a:spcBef>
              <a:spcAft>
                <a:spcPts val="0"/>
              </a:spcAft>
              <a:buSzPts val="1400"/>
              <a:buChar char="●"/>
            </a:pPr>
            <a:r>
              <a:rPr lang="en" dirty="0"/>
              <a:t>The app will have contacts of professionals</a:t>
            </a:r>
            <a:endParaRPr dirty="0"/>
          </a:p>
        </p:txBody>
      </p:sp>
      <p:grpSp>
        <p:nvGrpSpPr>
          <p:cNvPr id="757" name="Google Shape;757;p28"/>
          <p:cNvGrpSpPr/>
          <p:nvPr/>
        </p:nvGrpSpPr>
        <p:grpSpPr>
          <a:xfrm>
            <a:off x="1845914" y="1864668"/>
            <a:ext cx="1600177" cy="1414164"/>
            <a:chOff x="-3137650" y="2787000"/>
            <a:chExt cx="291450" cy="257575"/>
          </a:xfrm>
        </p:grpSpPr>
        <p:sp>
          <p:nvSpPr>
            <p:cNvPr id="758" name="Google Shape;758;p28"/>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a:off x="0" y="4569046"/>
            <a:ext cx="1022509" cy="572747"/>
            <a:chOff x="-77" y="3784091"/>
            <a:chExt cx="2423582" cy="1357541"/>
          </a:xfrm>
        </p:grpSpPr>
        <p:sp>
          <p:nvSpPr>
            <p:cNvPr id="767" name="Google Shape;767;p2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8"/>
          <p:cNvGrpSpPr/>
          <p:nvPr/>
        </p:nvGrpSpPr>
        <p:grpSpPr>
          <a:xfrm rot="10800000">
            <a:off x="8121500" y="-4"/>
            <a:ext cx="1022509" cy="572747"/>
            <a:chOff x="-77" y="3784091"/>
            <a:chExt cx="2423582" cy="1357541"/>
          </a:xfrm>
        </p:grpSpPr>
        <p:sp>
          <p:nvSpPr>
            <p:cNvPr id="773" name="Google Shape;773;p2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81"/>
        <p:cNvGrpSpPr/>
        <p:nvPr/>
      </p:nvGrpSpPr>
      <p:grpSpPr>
        <a:xfrm>
          <a:off x="0" y="0"/>
          <a:ext cx="0" cy="0"/>
          <a:chOff x="0" y="0"/>
          <a:chExt cx="0" cy="0"/>
        </a:xfrm>
      </p:grpSpPr>
      <p:sp>
        <p:nvSpPr>
          <p:cNvPr id="782" name="Google Shape;782;p29"/>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Changes</a:t>
            </a:r>
            <a:endParaRPr/>
          </a:p>
        </p:txBody>
      </p:sp>
      <p:sp>
        <p:nvSpPr>
          <p:cNvPr id="783" name="Google Shape;783;p29"/>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a new requirement: “Correct use of colors”.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784" name="Google Shape;784;p29"/>
          <p:cNvGrpSpPr/>
          <p:nvPr/>
        </p:nvGrpSpPr>
        <p:grpSpPr>
          <a:xfrm>
            <a:off x="1845914" y="1864668"/>
            <a:ext cx="1600177" cy="1414164"/>
            <a:chOff x="-3137650" y="2787000"/>
            <a:chExt cx="291450" cy="257575"/>
          </a:xfrm>
        </p:grpSpPr>
        <p:sp>
          <p:nvSpPr>
            <p:cNvPr id="785" name="Google Shape;785;p29"/>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29"/>
          <p:cNvGrpSpPr/>
          <p:nvPr/>
        </p:nvGrpSpPr>
        <p:grpSpPr>
          <a:xfrm>
            <a:off x="0" y="4569046"/>
            <a:ext cx="1022509" cy="572747"/>
            <a:chOff x="-77" y="3784091"/>
            <a:chExt cx="2423582" cy="1357541"/>
          </a:xfrm>
        </p:grpSpPr>
        <p:sp>
          <p:nvSpPr>
            <p:cNvPr id="794" name="Google Shape;794;p2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29"/>
          <p:cNvGrpSpPr/>
          <p:nvPr/>
        </p:nvGrpSpPr>
        <p:grpSpPr>
          <a:xfrm rot="10800000">
            <a:off x="8121500" y="-4"/>
            <a:ext cx="1022509" cy="572747"/>
            <a:chOff x="-77" y="3784091"/>
            <a:chExt cx="2423582" cy="1357541"/>
          </a:xfrm>
        </p:grpSpPr>
        <p:sp>
          <p:nvSpPr>
            <p:cNvPr id="800" name="Google Shape;800;p2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8"/>
        <p:cNvGrpSpPr/>
        <p:nvPr/>
      </p:nvGrpSpPr>
      <p:grpSpPr>
        <a:xfrm>
          <a:off x="0" y="0"/>
          <a:ext cx="0" cy="0"/>
          <a:chOff x="0" y="0"/>
          <a:chExt cx="0" cy="0"/>
        </a:xfrm>
      </p:grpSpPr>
      <p:sp>
        <p:nvSpPr>
          <p:cNvPr id="809" name="Google Shape;809;p30"/>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810" name="Google Shape;810;p30"/>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Interface Prototypes</a:t>
            </a:r>
            <a:endParaRPr/>
          </a:p>
        </p:txBody>
      </p:sp>
      <p:grpSp>
        <p:nvGrpSpPr>
          <p:cNvPr id="811" name="Google Shape;811;p30"/>
          <p:cNvGrpSpPr/>
          <p:nvPr/>
        </p:nvGrpSpPr>
        <p:grpSpPr>
          <a:xfrm>
            <a:off x="6351340" y="1383010"/>
            <a:ext cx="2301266" cy="2377467"/>
            <a:chOff x="6945936" y="1456203"/>
            <a:chExt cx="2159597" cy="2231107"/>
          </a:xfrm>
        </p:grpSpPr>
        <p:sp>
          <p:nvSpPr>
            <p:cNvPr id="812" name="Google Shape;812;p30"/>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33"/>
        <p:cNvGrpSpPr/>
        <p:nvPr/>
      </p:nvGrpSpPr>
      <p:grpSpPr>
        <a:xfrm>
          <a:off x="0" y="0"/>
          <a:ext cx="0" cy="0"/>
          <a:chOff x="0" y="0"/>
          <a:chExt cx="0" cy="0"/>
        </a:xfrm>
      </p:grpSpPr>
      <p:sp>
        <p:nvSpPr>
          <p:cNvPr id="834" name="Google Shape;834;p31"/>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Design methodology</a:t>
            </a:r>
            <a:endParaRPr/>
          </a:p>
        </p:txBody>
      </p:sp>
      <p:sp>
        <p:nvSpPr>
          <p:cNvPr id="835" name="Google Shape;835;p31"/>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Here you can enter a subtitle if you need it</a:t>
            </a:r>
            <a:endParaRPr/>
          </a:p>
        </p:txBody>
      </p:sp>
      <p:sp>
        <p:nvSpPr>
          <p:cNvPr id="836" name="Google Shape;836;p31"/>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used as design guidelines the following points:</a:t>
            </a:r>
            <a:endParaRPr/>
          </a:p>
          <a:p>
            <a:pPr marL="0" lvl="0" indent="0" algn="l" rtl="0">
              <a:spcBef>
                <a:spcPts val="0"/>
              </a:spcBef>
              <a:spcAft>
                <a:spcPts val="0"/>
              </a:spcAft>
              <a:buClr>
                <a:schemeClr val="dk1"/>
              </a:buClr>
              <a:buSzPts val="1100"/>
              <a:buFont typeface="Arial"/>
              <a:buNone/>
            </a:pPr>
            <a:endParaRPr/>
          </a:p>
          <a:p>
            <a:pPr marL="457200" lvl="0" indent="-317500" algn="l" rtl="0">
              <a:spcBef>
                <a:spcPts val="0"/>
              </a:spcBef>
              <a:spcAft>
                <a:spcPts val="0"/>
              </a:spcAft>
              <a:buSzPts val="1400"/>
              <a:buChar char="●"/>
            </a:pPr>
            <a:r>
              <a:rPr lang="en"/>
              <a:t>For the color choice, we investigated the Color Psychology, and decided on the colors green and blue, given their meaning</a:t>
            </a:r>
            <a:endParaRPr/>
          </a:p>
          <a:p>
            <a:pPr marL="457200" lvl="0" indent="-317500" algn="l" rtl="0">
              <a:spcBef>
                <a:spcPts val="0"/>
              </a:spcBef>
              <a:spcAft>
                <a:spcPts val="0"/>
              </a:spcAft>
              <a:buSzPts val="1400"/>
              <a:buChar char="●"/>
            </a:pPr>
            <a:r>
              <a:rPr lang="en"/>
              <a:t>For the app to be accessible, we keep contrast between elements of the app</a:t>
            </a:r>
            <a:endParaRPr/>
          </a:p>
          <a:p>
            <a:pPr marL="457200" lvl="0" indent="-317500" algn="l" rtl="0">
              <a:spcBef>
                <a:spcPts val="0"/>
              </a:spcBef>
              <a:spcAft>
                <a:spcPts val="0"/>
              </a:spcAft>
              <a:buSzPts val="1400"/>
              <a:buChar char="●"/>
            </a:pPr>
            <a:r>
              <a:rPr lang="en"/>
              <a:t>We maintain a simple interface to evade distractions</a:t>
            </a:r>
            <a:endParaRPr/>
          </a:p>
          <a:p>
            <a:pPr marL="457200" lvl="0" indent="-317500" algn="l" rtl="0">
              <a:spcBef>
                <a:spcPts val="0"/>
              </a:spcBef>
              <a:spcAft>
                <a:spcPts val="0"/>
              </a:spcAft>
              <a:buSzPts val="1400"/>
              <a:buChar char="●"/>
            </a:pPr>
            <a:r>
              <a:rPr lang="en"/>
              <a:t>We estimate most users will be on mobile devices</a:t>
            </a:r>
            <a:endParaRPr/>
          </a:p>
          <a:p>
            <a:pPr marL="45720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0"/>
        <p:cNvGrpSpPr/>
        <p:nvPr/>
      </p:nvGrpSpPr>
      <p:grpSpPr>
        <a:xfrm>
          <a:off x="0" y="0"/>
          <a:ext cx="0" cy="0"/>
          <a:chOff x="0" y="0"/>
          <a:chExt cx="0" cy="0"/>
        </a:xfrm>
      </p:grpSpPr>
      <p:sp>
        <p:nvSpPr>
          <p:cNvPr id="841" name="Google Shape;841;p3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Possible Color Palettes</a:t>
            </a:r>
            <a:endParaRPr/>
          </a:p>
        </p:txBody>
      </p:sp>
      <p:pic>
        <p:nvPicPr>
          <p:cNvPr id="842" name="Google Shape;842;p32"/>
          <p:cNvPicPr preferRelativeResize="0"/>
          <p:nvPr/>
        </p:nvPicPr>
        <p:blipFill>
          <a:blip r:embed="rId3">
            <a:alphaModFix/>
          </a:blip>
          <a:stretch>
            <a:fillRect/>
          </a:stretch>
        </p:blipFill>
        <p:spPr>
          <a:xfrm>
            <a:off x="294311" y="1234225"/>
            <a:ext cx="3788204" cy="1777300"/>
          </a:xfrm>
          <a:prstGeom prst="rect">
            <a:avLst/>
          </a:prstGeom>
          <a:noFill/>
          <a:ln>
            <a:noFill/>
          </a:ln>
        </p:spPr>
      </p:pic>
      <p:pic>
        <p:nvPicPr>
          <p:cNvPr id="843" name="Google Shape;843;p32"/>
          <p:cNvPicPr preferRelativeResize="0"/>
          <p:nvPr/>
        </p:nvPicPr>
        <p:blipFill>
          <a:blip r:embed="rId4">
            <a:alphaModFix/>
          </a:blip>
          <a:stretch>
            <a:fillRect/>
          </a:stretch>
        </p:blipFill>
        <p:spPr>
          <a:xfrm>
            <a:off x="4748912" y="1234225"/>
            <a:ext cx="4100774" cy="1777300"/>
          </a:xfrm>
          <a:prstGeom prst="rect">
            <a:avLst/>
          </a:prstGeom>
          <a:noFill/>
          <a:ln>
            <a:noFill/>
          </a:ln>
        </p:spPr>
      </p:pic>
      <p:pic>
        <p:nvPicPr>
          <p:cNvPr id="844" name="Google Shape;844;p32"/>
          <p:cNvPicPr preferRelativeResize="0"/>
          <p:nvPr/>
        </p:nvPicPr>
        <p:blipFill>
          <a:blip r:embed="rId5">
            <a:alphaModFix/>
          </a:blip>
          <a:stretch>
            <a:fillRect/>
          </a:stretch>
        </p:blipFill>
        <p:spPr>
          <a:xfrm>
            <a:off x="719989" y="3133050"/>
            <a:ext cx="3530085" cy="1777300"/>
          </a:xfrm>
          <a:prstGeom prst="rect">
            <a:avLst/>
          </a:prstGeom>
          <a:noFill/>
          <a:ln>
            <a:noFill/>
          </a:ln>
        </p:spPr>
      </p:pic>
      <p:sp>
        <p:nvSpPr>
          <p:cNvPr id="845" name="Google Shape;845;p32"/>
          <p:cNvSpPr txBox="1">
            <a:spLocks noGrp="1"/>
          </p:cNvSpPr>
          <p:nvPr>
            <p:ph type="title"/>
          </p:nvPr>
        </p:nvSpPr>
        <p:spPr>
          <a:xfrm>
            <a:off x="4250075" y="3766450"/>
            <a:ext cx="4758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Inital drafts </a:t>
            </a:r>
            <a:r>
              <a:rPr lang="en" u="sng">
                <a:solidFill>
                  <a:schemeClr val="hlink"/>
                </a:solidFill>
                <a:hlinkClick r:id="rId6"/>
              </a:rPr>
              <a:t>here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850" name="Google Shape;850;p3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03</a:t>
            </a:r>
            <a:endParaRPr>
              <a:solidFill>
                <a:schemeClr val="accent3"/>
              </a:solidFill>
            </a:endParaRPr>
          </a:p>
        </p:txBody>
      </p:sp>
      <p:sp>
        <p:nvSpPr>
          <p:cNvPr id="851" name="Google Shape;851;p3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accent3"/>
                </a:solidFill>
              </a:rPr>
              <a:t>Inspection methods</a:t>
            </a:r>
            <a:endParaRPr>
              <a:solidFill>
                <a:schemeClr val="accent3"/>
              </a:solidFill>
            </a:endParaRPr>
          </a:p>
        </p:txBody>
      </p:sp>
      <p:grpSp>
        <p:nvGrpSpPr>
          <p:cNvPr id="852" name="Google Shape;852;p33"/>
          <p:cNvGrpSpPr/>
          <p:nvPr/>
        </p:nvGrpSpPr>
        <p:grpSpPr>
          <a:xfrm>
            <a:off x="6275293" y="1383097"/>
            <a:ext cx="2377303" cy="2377303"/>
            <a:chOff x="5612559" y="834972"/>
            <a:chExt cx="3473558" cy="3473558"/>
          </a:xfrm>
        </p:grpSpPr>
        <p:sp>
          <p:nvSpPr>
            <p:cNvPr id="853" name="Google Shape;853;p33"/>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543</Words>
  <Application>Microsoft Office PowerPoint</Application>
  <PresentationFormat>Presentación en pantalla (16:9)</PresentationFormat>
  <Paragraphs>78</Paragraphs>
  <Slides>16</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Roboto Condensed Light</vt:lpstr>
      <vt:lpstr>Roboto Medium</vt:lpstr>
      <vt:lpstr>Roboto</vt:lpstr>
      <vt:lpstr>Oswald</vt:lpstr>
      <vt:lpstr>Raleway</vt:lpstr>
      <vt:lpstr>Livvic</vt:lpstr>
      <vt:lpstr>Software Development Bussines Plan by Slidesgo</vt:lpstr>
      <vt:lpstr>Second delivery</vt:lpstr>
      <vt:lpstr>TABLE OF CONTENTS</vt:lpstr>
      <vt:lpstr>01</vt:lpstr>
      <vt:lpstr>Previous requirements</vt:lpstr>
      <vt:lpstr>Changes</vt:lpstr>
      <vt:lpstr>02</vt:lpstr>
      <vt:lpstr>Design methodology</vt:lpstr>
      <vt:lpstr>Possible Color Palettes</vt:lpstr>
      <vt:lpstr>03</vt:lpstr>
      <vt:lpstr>Methods </vt:lpstr>
      <vt:lpstr>04</vt:lpstr>
      <vt:lpstr>We define accessibility as the user can access and exit the app at any moment without any repercussion, because her motivation to use the app can change at any moment.  We want the possibility that the user is in control of his actions as possible. </vt:lpstr>
      <vt:lpstr>Metrics for homemade remedies for anxiety/stress</vt:lpstr>
      <vt:lpstr>05</vt:lpstr>
      <vt:lpstr>Individual contribution metrics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delivery</dc:title>
  <cp:lastModifiedBy>RODRIGO HERNANDEZ GONGORA</cp:lastModifiedBy>
  <cp:revision>2</cp:revision>
  <dcterms:modified xsi:type="dcterms:W3CDTF">2021-06-21T03:45:32Z</dcterms:modified>
</cp:coreProperties>
</file>