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ad6c7e10c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ad6c7e10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c1997cbfd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c1997cbfd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8b8ed53e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8b8ed53e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93be0b74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93be0b74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c1997cbf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c1997cbf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8b8ed53e2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8b8ed53e2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8c1997cb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8c1997cb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8c1997c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8c1997c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8c1997cb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8c1997cb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4453d77e109703c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4453d77e109703c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8c1997cbf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8c1997cb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c2221473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c2221473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e0f19264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e0f19264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c1997cbf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c1997cbf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www.figma.com/file/y2TWIDoIck7m1sgj8oDEda/HCI?node-id=0%3A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delivery</a:t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 to follow the Nielsen heuristics.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focus on the “user control and freedom”, because it’s important to us that the user don’t feel </a:t>
            </a:r>
            <a:r>
              <a:rPr lang="en"/>
              <a:t>using the application is one more task to do in the day. Instead, the user have the control and freedom on what he want to do.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options we considerer: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Match between system and the real world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Consistency and standards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Error prevention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Aesthetic and minimalist design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Recognition rather than recall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5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96" name="Google Shape;896;p35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Usability test draft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897" name="Google Shape;897;p35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898" name="Google Shape;898;p35"/>
            <p:cNvSpPr/>
            <p:nvPr/>
          </p:nvSpPr>
          <p:spPr>
            <a:xfrm>
              <a:off x="6275090" y="1382992"/>
              <a:ext cx="1862394" cy="2139770"/>
            </a:xfrm>
            <a:custGeom>
              <a:rect b="b" l="l" r="r" t="t"/>
              <a:pathLst>
                <a:path extrusionOk="0" h="176149" w="153315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7860096" y="1382992"/>
              <a:ext cx="277388" cy="277388"/>
            </a:xfrm>
            <a:custGeom>
              <a:rect b="b" l="l" r="r" t="t"/>
              <a:pathLst>
                <a:path extrusionOk="0" h="22835" w="22835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6631716" y="1977369"/>
              <a:ext cx="1228392" cy="1228392"/>
            </a:xfrm>
            <a:custGeom>
              <a:rect b="b" l="l" r="r" t="t"/>
              <a:pathLst>
                <a:path extrusionOk="0" h="101123" w="101123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7622345" y="2730246"/>
              <a:ext cx="1030266" cy="1030266"/>
            </a:xfrm>
            <a:custGeom>
              <a:rect b="b" l="l" r="r" t="t"/>
              <a:pathLst>
                <a:path extrusionOk="0" h="84813" w="84813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7265719" y="1660368"/>
              <a:ext cx="237763" cy="237763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7265719" y="1898118"/>
              <a:ext cx="237763" cy="673640"/>
            </a:xfrm>
            <a:custGeom>
              <a:rect b="b" l="l" r="r" t="t"/>
              <a:pathLst>
                <a:path extrusionOk="0" h="55455" w="19573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6631716" y="1660368"/>
              <a:ext cx="396264" cy="515139"/>
            </a:xfrm>
            <a:custGeom>
              <a:rect b="b" l="l" r="r" t="t"/>
              <a:pathLst>
                <a:path extrusionOk="0" h="42407" w="32621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6671342" y="2175494"/>
              <a:ext cx="317013" cy="922092"/>
            </a:xfrm>
            <a:custGeom>
              <a:rect b="b" l="l" r="r" t="t"/>
              <a:pathLst>
                <a:path extrusionOk="0" h="75908" w="26097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7820471" y="2928372"/>
              <a:ext cx="634014" cy="634014"/>
            </a:xfrm>
            <a:custGeom>
              <a:rect b="b" l="l" r="r" t="t"/>
              <a:pathLst>
                <a:path extrusionOk="0" h="52193" w="52193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7899721" y="2928372"/>
              <a:ext cx="277388" cy="356638"/>
            </a:xfrm>
            <a:custGeom>
              <a:rect b="b" l="l" r="r" t="t"/>
              <a:pathLst>
                <a:path extrusionOk="0" h="29359" w="22835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8058222" y="3166123"/>
              <a:ext cx="158513" cy="158513"/>
            </a:xfrm>
            <a:custGeom>
              <a:rect b="b" l="l" r="r" t="t"/>
              <a:pathLst>
                <a:path extrusionOk="0" h="13049" w="13049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6790217" y="1660368"/>
              <a:ext cx="79262" cy="317013"/>
            </a:xfrm>
            <a:custGeom>
              <a:rect b="b" l="l" r="r" t="t"/>
              <a:pathLst>
                <a:path extrusionOk="0" h="26097" w="6525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6841334" y="2939864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6960209" y="2820988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7079085" y="2702113"/>
              <a:ext cx="135141" cy="135530"/>
            </a:xfrm>
            <a:custGeom>
              <a:rect b="b" l="l" r="r" t="t"/>
              <a:pathLst>
                <a:path extrusionOk="0" h="11157" w="11125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7197960" y="258323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7316835" y="2464362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7435711" y="234548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7554586" y="2226611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6354340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6512841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6671342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6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define accessibility as the user can access and exit the app at any moment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without any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repercussion, because her motivation to use the app can change at any moment.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want the possibility that the user is in control of his actions as possible.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36"/>
          <p:cNvSpPr txBox="1"/>
          <p:nvPr>
            <p:ph idx="2" type="title"/>
          </p:nvPr>
        </p:nvSpPr>
        <p:spPr>
          <a:xfrm>
            <a:off x="1449150" y="5400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Objective: accessibility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7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</a:t>
            </a:r>
            <a:r>
              <a:rPr lang="en"/>
              <a:t> to pause or cancel an activity </a:t>
            </a:r>
            <a:endParaRPr/>
          </a:p>
        </p:txBody>
      </p:sp>
      <p:sp>
        <p:nvSpPr>
          <p:cNvPr id="931" name="Google Shape;931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homemade remedies for anxiety/stress</a:t>
            </a:r>
            <a:endParaRPr/>
          </a:p>
        </p:txBody>
      </p:sp>
      <p:sp>
        <p:nvSpPr>
          <p:cNvPr id="932" name="Google Shape;932;p37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help us make sure the path to achieve this task is as low as possible</a:t>
            </a:r>
            <a:endParaRPr/>
          </a:p>
        </p:txBody>
      </p:sp>
      <p:sp>
        <p:nvSpPr>
          <p:cNvPr id="933" name="Google Shape;933;p37"/>
          <p:cNvSpPr txBox="1"/>
          <p:nvPr>
            <p:ph idx="3" type="subTitle"/>
          </p:nvPr>
        </p:nvSpPr>
        <p:spPr>
          <a:xfrm>
            <a:off x="1411000" y="29527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 to resume an activity</a:t>
            </a:r>
            <a:endParaRPr/>
          </a:p>
        </p:txBody>
      </p:sp>
      <p:sp>
        <p:nvSpPr>
          <p:cNvPr id="934" name="Google Shape;934;p37"/>
          <p:cNvSpPr txBox="1"/>
          <p:nvPr>
            <p:ph idx="4" type="subTitle"/>
          </p:nvPr>
        </p:nvSpPr>
        <p:spPr>
          <a:xfrm>
            <a:off x="1411238" y="33288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keep interactions at a minimum to maximize focus</a:t>
            </a:r>
            <a:endParaRPr/>
          </a:p>
        </p:txBody>
      </p:sp>
      <p:sp>
        <p:nvSpPr>
          <p:cNvPr id="935" name="Google Shape;935;p37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pause or cancel an activity</a:t>
            </a:r>
            <a:endParaRPr/>
          </a:p>
        </p:txBody>
      </p:sp>
      <p:sp>
        <p:nvSpPr>
          <p:cNvPr id="936" name="Google Shape;936;p37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help us make sure we’re not taking too long to save the progress</a:t>
            </a:r>
            <a:endParaRPr/>
          </a:p>
        </p:txBody>
      </p:sp>
      <p:sp>
        <p:nvSpPr>
          <p:cNvPr id="937" name="Google Shape;937;p37"/>
          <p:cNvSpPr txBox="1"/>
          <p:nvPr>
            <p:ph idx="9" type="subTitle"/>
          </p:nvPr>
        </p:nvSpPr>
        <p:spPr>
          <a:xfrm>
            <a:off x="5415800" y="29527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resume an activity</a:t>
            </a:r>
            <a:endParaRPr/>
          </a:p>
        </p:txBody>
      </p:sp>
      <p:sp>
        <p:nvSpPr>
          <p:cNvPr id="938" name="Google Shape;938;p37"/>
          <p:cNvSpPr txBox="1"/>
          <p:nvPr>
            <p:ph idx="13" type="subTitle"/>
          </p:nvPr>
        </p:nvSpPr>
        <p:spPr>
          <a:xfrm>
            <a:off x="5416138" y="33288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too long can lead to users opting out of the app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8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4" name="Google Shape;944;p38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Team work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45" name="Google Shape;945;p3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946" name="Google Shape;946;p38"/>
            <p:cNvSpPr/>
            <p:nvPr/>
          </p:nvSpPr>
          <p:spPr>
            <a:xfrm>
              <a:off x="1435250" y="2929250"/>
              <a:ext cx="3180475" cy="2283425"/>
            </a:xfrm>
            <a:custGeom>
              <a:rect b="b" l="l" r="r" t="t"/>
              <a:pathLst>
                <a:path extrusionOk="0" h="91337" w="127219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484200" y="4046475"/>
              <a:ext cx="472200" cy="456100"/>
            </a:xfrm>
            <a:custGeom>
              <a:rect b="b" l="l" r="r" t="t"/>
              <a:pathLst>
                <a:path extrusionOk="0" h="18244" w="18888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891950" y="3557800"/>
              <a:ext cx="512950" cy="496250"/>
            </a:xfrm>
            <a:custGeom>
              <a:rect b="b" l="l" r="r" t="t"/>
              <a:pathLst>
                <a:path extrusionOk="0" h="19850" w="20518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4615700" y="3663200"/>
              <a:ext cx="1549475" cy="1549475"/>
            </a:xfrm>
            <a:custGeom>
              <a:rect b="b" l="l" r="r" t="t"/>
              <a:pathLst>
                <a:path extrusionOk="0" h="61979" w="61979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310900" y="4886450"/>
              <a:ext cx="1304825" cy="326225"/>
            </a:xfrm>
            <a:custGeom>
              <a:rect b="b" l="l" r="r" t="t"/>
              <a:pathLst>
                <a:path extrusionOk="0" h="13049" w="52193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413850" y="2684600"/>
              <a:ext cx="489325" cy="733550"/>
            </a:xfrm>
            <a:custGeom>
              <a:rect b="b" l="l" r="r" t="t"/>
              <a:pathLst>
                <a:path extrusionOk="0" h="29342" w="19573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2576950" y="2684600"/>
              <a:ext cx="326225" cy="570875"/>
            </a:xfrm>
            <a:custGeom>
              <a:rect b="b" l="l" r="r" t="t"/>
              <a:pathLst>
                <a:path extrusionOk="0" h="22835" w="13049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924550" y="4030175"/>
              <a:ext cx="2691175" cy="856300"/>
            </a:xfrm>
            <a:custGeom>
              <a:rect b="b" l="l" r="r" t="t"/>
              <a:pathLst>
                <a:path extrusionOk="0" h="34252" w="107647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63300" y="3581650"/>
              <a:ext cx="652425" cy="1060175"/>
            </a:xfrm>
            <a:custGeom>
              <a:rect b="b" l="l" r="r" t="t"/>
              <a:pathLst>
                <a:path extrusionOk="0" h="42407" w="26097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5186550" y="4152500"/>
              <a:ext cx="489325" cy="489325"/>
            </a:xfrm>
            <a:custGeom>
              <a:rect b="b" l="l" r="r" t="t"/>
              <a:pathLst>
                <a:path extrusionOk="0" h="19573" w="19573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555550" y="482750"/>
              <a:ext cx="2609625" cy="2772725"/>
            </a:xfrm>
            <a:custGeom>
              <a:rect b="b" l="l" r="r" t="t"/>
              <a:pathLst>
                <a:path extrusionOk="0" h="110909" w="104385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88175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4289500" y="1053600"/>
              <a:ext cx="489325" cy="163125"/>
            </a:xfrm>
            <a:custGeom>
              <a:rect b="b" l="l" r="r" t="t"/>
              <a:pathLst>
                <a:path extrusionOk="0" h="6525" w="19573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494190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81750" y="13798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289500" y="1379800"/>
              <a:ext cx="244675" cy="163125"/>
            </a:xfrm>
            <a:custGeom>
              <a:rect b="b" l="l" r="r" t="t"/>
              <a:pathLst>
                <a:path extrusionOk="0" h="6525" w="9787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697250" y="1379800"/>
              <a:ext cx="897075" cy="163125"/>
            </a:xfrm>
            <a:custGeom>
              <a:rect b="b" l="l" r="r" t="t"/>
              <a:pathLst>
                <a:path extrusionOk="0" h="6525" w="35883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88175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289500" y="1706000"/>
              <a:ext cx="652425" cy="163125"/>
            </a:xfrm>
            <a:custGeom>
              <a:rect b="b" l="l" r="r" t="t"/>
              <a:pathLst>
                <a:path extrusionOk="0" h="6525" w="26097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510500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388175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289500" y="2032200"/>
              <a:ext cx="1141725" cy="163125"/>
            </a:xfrm>
            <a:custGeom>
              <a:rect b="b" l="l" r="r" t="t"/>
              <a:pathLst>
                <a:path extrusionOk="0" h="6525" w="45669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559430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817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289500" y="2358400"/>
              <a:ext cx="733975" cy="163125"/>
            </a:xfrm>
            <a:custGeom>
              <a:rect b="b" l="l" r="r" t="t"/>
              <a:pathLst>
                <a:path extrusionOk="0" h="6525" w="29359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1865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2413850" y="2358400"/>
              <a:ext cx="652425" cy="733975"/>
            </a:xfrm>
            <a:custGeom>
              <a:rect b="b" l="l" r="r" t="t"/>
              <a:pathLst>
                <a:path extrusionOk="0" h="29359" w="26097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2413850" y="2032200"/>
              <a:ext cx="815525" cy="570875"/>
            </a:xfrm>
            <a:custGeom>
              <a:rect b="b" l="l" r="r" t="t"/>
              <a:pathLst>
                <a:path extrusionOk="0" h="22835" w="32621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37186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396330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2079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9"/>
          <p:cNvSpPr/>
          <p:nvPr/>
        </p:nvSpPr>
        <p:spPr>
          <a:xfrm rot="-2699901">
            <a:off x="2033647" y="1995011"/>
            <a:ext cx="399523" cy="381115"/>
          </a:xfrm>
          <a:custGeom>
            <a:rect b="b" l="l" r="r" t="t"/>
            <a:pathLst>
              <a:path extrusionOk="0" h="3152" w="3304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9"/>
          <p:cNvSpPr/>
          <p:nvPr/>
        </p:nvSpPr>
        <p:spPr>
          <a:xfrm rot="-2699899">
            <a:off x="2812934" y="2002929"/>
            <a:ext cx="432660" cy="380630"/>
          </a:xfrm>
          <a:custGeom>
            <a:rect b="b" l="l" r="r" t="t"/>
            <a:pathLst>
              <a:path extrusionOk="0" h="3148" w="3578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9"/>
          <p:cNvSpPr/>
          <p:nvPr/>
        </p:nvSpPr>
        <p:spPr>
          <a:xfrm rot="-2699901">
            <a:off x="2810998" y="2796888"/>
            <a:ext cx="418750" cy="380873"/>
          </a:xfrm>
          <a:custGeom>
            <a:rect b="b" l="l" r="r" t="t"/>
            <a:pathLst>
              <a:path extrusionOk="0" h="3150" w="3463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9"/>
          <p:cNvSpPr/>
          <p:nvPr/>
        </p:nvSpPr>
        <p:spPr>
          <a:xfrm rot="-2699901">
            <a:off x="1995586" y="2787188"/>
            <a:ext cx="418750" cy="381115"/>
          </a:xfrm>
          <a:custGeom>
            <a:rect b="b" l="l" r="r" t="t"/>
            <a:pathLst>
              <a:path extrusionOk="0" h="3152" w="3463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 metrics</a:t>
            </a:r>
            <a:endParaRPr/>
          </a:p>
        </p:txBody>
      </p:sp>
      <p:sp>
        <p:nvSpPr>
          <p:cNvPr id="986" name="Google Shape;986;p3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We’re still using the same metrics as in the previous delivery, they are more thoroughly defined on our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9"/>
          <p:cNvSpPr/>
          <p:nvPr/>
        </p:nvSpPr>
        <p:spPr>
          <a:xfrm>
            <a:off x="2302605" y="1714888"/>
            <a:ext cx="723471" cy="703838"/>
          </a:xfrm>
          <a:custGeom>
            <a:rect b="b" l="l" r="r" t="t"/>
            <a:pathLst>
              <a:path extrusionOk="0" h="5821" w="5983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9"/>
          <p:cNvSpPr/>
          <p:nvPr/>
        </p:nvSpPr>
        <p:spPr>
          <a:xfrm>
            <a:off x="2774802" y="2271816"/>
            <a:ext cx="793726" cy="704201"/>
          </a:xfrm>
          <a:custGeom>
            <a:rect b="b" l="l" r="r" t="t"/>
            <a:pathLst>
              <a:path extrusionOk="0" h="5824" w="6564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9"/>
          <p:cNvSpPr/>
          <p:nvPr/>
        </p:nvSpPr>
        <p:spPr>
          <a:xfrm>
            <a:off x="2207924" y="2724759"/>
            <a:ext cx="723350" cy="703838"/>
          </a:xfrm>
          <a:custGeom>
            <a:rect b="b" l="l" r="r" t="t"/>
            <a:pathLst>
              <a:path extrusionOk="0" h="5821" w="5982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9"/>
          <p:cNvSpPr/>
          <p:nvPr/>
        </p:nvSpPr>
        <p:spPr>
          <a:xfrm>
            <a:off x="1723484" y="2154711"/>
            <a:ext cx="724922" cy="700332"/>
          </a:xfrm>
          <a:custGeom>
            <a:rect b="b" l="l" r="r" t="t"/>
            <a:pathLst>
              <a:path extrusionOk="0" h="5792" w="5995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39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992" name="Google Shape;992;p3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39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998" name="Google Shape;998;p3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0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1008" name="Google Shape;1008;p40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chesarglez429@gmail.com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rodrigoh.gongora@gmail.com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https://github.com/Rodrigoh2702/HCI2021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0"/>
          <p:cNvSpPr txBox="1"/>
          <p:nvPr/>
        </p:nvSpPr>
        <p:spPr>
          <a:xfrm>
            <a:off x="2569325" y="3772675"/>
            <a:ext cx="4005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 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40"/>
          <p:cNvSpPr/>
          <p:nvPr/>
        </p:nvSpPr>
        <p:spPr>
          <a:xfrm>
            <a:off x="3847726" y="1619602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4368267" y="1619540"/>
            <a:ext cx="407432" cy="407391"/>
            <a:chOff x="812101" y="2571761"/>
            <a:chExt cx="417066" cy="417024"/>
          </a:xfrm>
        </p:grpSpPr>
        <p:sp>
          <p:nvSpPr>
            <p:cNvPr id="1012" name="Google Shape;1012;p40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40"/>
          <p:cNvGrpSpPr/>
          <p:nvPr/>
        </p:nvGrpSpPr>
        <p:grpSpPr>
          <a:xfrm>
            <a:off x="4888861" y="1619540"/>
            <a:ext cx="407391" cy="407391"/>
            <a:chOff x="1323129" y="2571761"/>
            <a:chExt cx="417024" cy="417024"/>
          </a:xfrm>
        </p:grpSpPr>
        <p:sp>
          <p:nvSpPr>
            <p:cNvPr id="1017" name="Google Shape;1017;p40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40"/>
          <p:cNvSpPr/>
          <p:nvPr/>
        </p:nvSpPr>
        <p:spPr>
          <a:xfrm>
            <a:off x="11865675" y="1028350"/>
            <a:ext cx="40050" cy="12525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7" name="Google Shape;697;p26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r>
              <a:rPr lang="en"/>
              <a:t> Evolution</a:t>
            </a:r>
            <a:endParaRPr/>
          </a:p>
        </p:txBody>
      </p:sp>
      <p:sp>
        <p:nvSpPr>
          <p:cNvPr id="698" name="Google Shape;698;p26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9" name="Google Shape;699;p26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700" name="Google Shape;700;p26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Prototypes</a:t>
            </a:r>
            <a:endParaRPr/>
          </a:p>
        </p:txBody>
      </p:sp>
      <p:sp>
        <p:nvSpPr>
          <p:cNvPr id="701" name="Google Shape;701;p26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2" name="Google Shape;702;p26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703" name="Google Shape;703;p26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Inspection Methods</a:t>
            </a:r>
            <a:endParaRPr/>
          </a:p>
        </p:txBody>
      </p:sp>
      <p:sp>
        <p:nvSpPr>
          <p:cNvPr id="704" name="Google Shape;704;p26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5" name="Google Shape;705;p26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706" name="Google Shape;706;p26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tests draft</a:t>
            </a:r>
            <a:endParaRPr/>
          </a:p>
        </p:txBody>
      </p:sp>
      <p:sp>
        <p:nvSpPr>
          <p:cNvPr id="707" name="Google Shape;707;p26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8" name="Google Shape;708;p26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709" name="Google Shape;709;p26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710" name="Google Shape;710;p26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1" name="Google Shape;711;p26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7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7" name="Google Shape;717;p27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Evolution</a:t>
            </a:r>
            <a:endParaRPr/>
          </a:p>
        </p:txBody>
      </p:sp>
      <p:grpSp>
        <p:nvGrpSpPr>
          <p:cNvPr id="718" name="Google Shape;718;p27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719" name="Google Shape;719;p27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</a:t>
            </a:r>
            <a:r>
              <a:rPr lang="en"/>
              <a:t>vious requirements</a:t>
            </a:r>
            <a:endParaRPr/>
          </a:p>
        </p:txBody>
      </p:sp>
      <p:sp>
        <p:nvSpPr>
          <p:cNvPr id="756" name="Google Shape;756;p28"/>
          <p:cNvSpPr txBox="1"/>
          <p:nvPr>
            <p:ph idx="1" type="body"/>
          </p:nvPr>
        </p:nvSpPr>
        <p:spPr>
          <a:xfrm>
            <a:off x="4939700" y="2182550"/>
            <a:ext cx="23337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user </a:t>
            </a:r>
            <a:r>
              <a:rPr lang="en"/>
              <a:t>can answer online tests.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app will provide stress and anxiety remedies.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app will have contacts of professionals</a:t>
            </a:r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58" name="Google Shape;758;p28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67" name="Google Shape;767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73" name="Google Shape;773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783" name="Google Shape;783;p2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a new requirement: “Correct use of colors”.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29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85" name="Google Shape;785;p29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94" name="Google Shape;794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9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00" name="Google Shape;800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0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0" name="Google Shape;810;p30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Prototypes</a:t>
            </a:r>
            <a:endParaRPr/>
          </a:p>
        </p:txBody>
      </p:sp>
      <p:grpSp>
        <p:nvGrpSpPr>
          <p:cNvPr id="811" name="Google Shape;811;p30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812" name="Google Shape;812;p30"/>
            <p:cNvSpPr/>
            <p:nvPr/>
          </p:nvSpPr>
          <p:spPr>
            <a:xfrm>
              <a:off x="7643769" y="1456203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7451434" y="1648538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7259100" y="1840875"/>
              <a:ext cx="1487174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6945936" y="2917954"/>
              <a:ext cx="769354" cy="769354"/>
            </a:xfrm>
            <a:custGeom>
              <a:rect b="b" l="l" r="r" t="t"/>
              <a:pathLst>
                <a:path extrusionOk="0" h="65241" w="65241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7215206" y="3187224"/>
              <a:ext cx="230815" cy="230815"/>
            </a:xfrm>
            <a:custGeom>
              <a:rect b="b" l="l" r="r" t="t"/>
              <a:pathLst>
                <a:path extrusionOk="0" h="19573" w="19573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7489901" y="199474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7489901" y="253328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8259243" y="3148757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7913039" y="1956275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7913039" y="2110144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7913039" y="2264013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7913039" y="2494815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913039" y="2648684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13039" y="2802552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7797638" y="3110290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7797638" y="3264158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7797638" y="3418027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8413100" y="1828800"/>
              <a:ext cx="333193" cy="319819"/>
            </a:xfrm>
            <a:custGeom>
              <a:rect b="b" l="l" r="r" t="t"/>
              <a:pathLst>
                <a:path extrusionOk="0" h="26097" w="26097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cap="flat" cmpd="sng" w="9525">
              <a:solidFill>
                <a:srgbClr val="BB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1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methodology</a:t>
            </a:r>
            <a:endParaRPr/>
          </a:p>
        </p:txBody>
      </p:sp>
      <p:sp>
        <p:nvSpPr>
          <p:cNvPr id="835" name="Google Shape;835;p31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enter a subtitle if you need it</a:t>
            </a:r>
            <a:endParaRPr/>
          </a:p>
        </p:txBody>
      </p:sp>
      <p:sp>
        <p:nvSpPr>
          <p:cNvPr id="836" name="Google Shape;836;p31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used as design guidelines the following points: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the color choice, we investigated the Color Psychology, and decided on the colors green and blue, given their meaning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the app to be </a:t>
            </a:r>
            <a:r>
              <a:rPr lang="en"/>
              <a:t>accessible, we keep contrast between elements of the app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maintain a simple interface to evade distractions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estimate most users will be on mobile devices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Color Palettes</a:t>
            </a:r>
            <a:endParaRPr/>
          </a:p>
        </p:txBody>
      </p:sp>
      <p:pic>
        <p:nvPicPr>
          <p:cNvPr id="842" name="Google Shape;8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1" y="1234225"/>
            <a:ext cx="3788204" cy="17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2" y="1234225"/>
            <a:ext cx="4100774" cy="17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89" y="3133050"/>
            <a:ext cx="3530085" cy="17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32"/>
          <p:cNvSpPr txBox="1"/>
          <p:nvPr>
            <p:ph type="title"/>
          </p:nvPr>
        </p:nvSpPr>
        <p:spPr>
          <a:xfrm>
            <a:off x="4250075" y="3766450"/>
            <a:ext cx="47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Inital drafts </a:t>
            </a:r>
            <a:r>
              <a:rPr lang="en" u="sng">
                <a:solidFill>
                  <a:schemeClr val="hlink"/>
                </a:solidFill>
                <a:hlinkClick r:id="rId6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51" name="Google Shape;851;p3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Inspection</a:t>
            </a:r>
            <a:r>
              <a:rPr lang="en">
                <a:solidFill>
                  <a:schemeClr val="accent3"/>
                </a:solidFill>
              </a:rPr>
              <a:t> methods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852" name="Google Shape;852;p33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853" name="Google Shape;853;p33"/>
            <p:cNvSpPr/>
            <p:nvPr/>
          </p:nvSpPr>
          <p:spPr>
            <a:xfrm>
              <a:off x="5612559" y="3034881"/>
              <a:ext cx="2894635" cy="1273649"/>
            </a:xfrm>
            <a:custGeom>
              <a:rect b="b" l="l" r="r" t="t"/>
              <a:pathLst>
                <a:path extrusionOk="0" h="71765" w="163101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5612559" y="2571742"/>
              <a:ext cx="2663066" cy="463157"/>
            </a:xfrm>
            <a:custGeom>
              <a:rect b="b" l="l" r="r" t="t"/>
              <a:pathLst>
                <a:path extrusionOk="0" h="26097" w="150053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6075698" y="1413895"/>
              <a:ext cx="2663066" cy="2894635"/>
            </a:xfrm>
            <a:custGeom>
              <a:rect b="b" l="l" r="r" t="t"/>
              <a:pathLst>
                <a:path extrusionOk="0" h="163101" w="150053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6075698" y="1066541"/>
              <a:ext cx="1796420" cy="463157"/>
            </a:xfrm>
            <a:custGeom>
              <a:rect b="b" l="l" r="r" t="t"/>
              <a:pathLst>
                <a:path extrusionOk="0" h="26097" w="101221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8044038" y="1182326"/>
              <a:ext cx="694726" cy="694726"/>
            </a:xfrm>
            <a:custGeom>
              <a:rect b="b" l="l" r="r" t="t"/>
              <a:pathLst>
                <a:path extrusionOk="0" h="39145" w="39145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7696684" y="834972"/>
              <a:ext cx="1389434" cy="1389434"/>
            </a:xfrm>
            <a:custGeom>
              <a:rect b="b" l="l" r="r" t="t"/>
              <a:pathLst>
                <a:path extrusionOk="0" h="78289" w="78289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624937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6712514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48094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986146" y="1124433"/>
              <a:ext cx="810511" cy="810511"/>
            </a:xfrm>
            <a:custGeom>
              <a:rect b="b" l="l" r="r" t="t"/>
              <a:pathLst>
                <a:path extrusionOk="0" h="45669" w="45669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6249375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6017806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5786237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6210597" y="1714946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7719844" y="2178085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6712514" y="1703357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6712514" y="193492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6712514" y="216649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6712514" y="2398065"/>
              <a:ext cx="578941" cy="115802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407222" y="2398065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138596" y="3337653"/>
              <a:ext cx="474746" cy="668087"/>
            </a:xfrm>
            <a:custGeom>
              <a:rect b="b" l="l" r="r" t="t"/>
              <a:pathLst>
                <a:path extrusionOk="0" h="37644" w="2675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274861" y="3337653"/>
              <a:ext cx="474728" cy="668087"/>
            </a:xfrm>
            <a:custGeom>
              <a:rect b="b" l="l" r="r" t="t"/>
              <a:pathLst>
                <a:path extrusionOk="0" h="37644" w="26749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6771560" y="3194662"/>
              <a:ext cx="343325" cy="954088"/>
            </a:xfrm>
            <a:custGeom>
              <a:rect b="b" l="l" r="r" t="t"/>
              <a:pathLst>
                <a:path extrusionOk="0" h="53759" w="19345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5786237" y="367169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5786237" y="320855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786237" y="344012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7986146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7986146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7986146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8449284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8449284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8449284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