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Cabin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F7E431-08C3-457F-85B4-9B19DF57866D}">
  <a:tblStyle styleId="{D0F7E431-08C3-457F-85B4-9B19DF578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Cabin-bold.fntdata"/><Relationship Id="rId41" Type="http://schemas.openxmlformats.org/officeDocument/2006/relationships/font" Target="fonts/Cabin-regular.fntdata"/><Relationship Id="rId22" Type="http://schemas.openxmlformats.org/officeDocument/2006/relationships/slide" Target="slides/slide16.xml"/><Relationship Id="rId44" Type="http://schemas.openxmlformats.org/officeDocument/2006/relationships/font" Target="fonts/Cabin-boldItalic.fntdata"/><Relationship Id="rId21" Type="http://schemas.openxmlformats.org/officeDocument/2006/relationships/slide" Target="slides/slide15.xml"/><Relationship Id="rId43" Type="http://schemas.openxmlformats.org/officeDocument/2006/relationships/font" Target="fonts/Cabin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7f052d0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7f052d0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7f052d0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7f052d0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052d0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052d0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7f052d0e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7f052d0e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7f052d0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7f052d0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7f052d0e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7f052d0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7f052d0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7f052d0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a7ce7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a7ce7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a7ce75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a7ce75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a7ce758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a7ce758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7f052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7f052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a7ce758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a7ce758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3c17b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3c17b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a7ce758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a7ce758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a7ce758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a7ce758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7f052d0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7f052d0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a7ce758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a7ce758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f8482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f8482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7f052d0e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7f052d0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7f052d0e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87f052d0e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7f052d0e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7f052d0e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93f24e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93f24e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7f052d0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7f052d0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93f24e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93f24e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7f052d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7f052d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7f052d0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7f052d0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7f052d0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7f052d0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7f052d0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7f052d0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7f052d0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7f052d0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RodrigooDS/Exadata/projects/1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spreadsheets/d/1FIL1VR8eA0YsDaSxhPq3J236DHrjQ354EfplAwy3fv8/edit?usp=sharing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rive.google.com/drive/folders/11YFX19xdWhsGPLlMx7FUG9SzQ4_W52lw?usp=sharing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5724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s-419" sz="3600">
                <a:solidFill>
                  <a:srgbClr val="434343"/>
                </a:solidFill>
              </a:rPr>
              <a:t>EXADATA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385814"/>
            <a:ext cx="82221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</a:rPr>
              <a:t>Integrantes:  	Gonzalo Espinoza</a:t>
            </a:r>
            <a:br>
              <a:rPr lang="es-419">
                <a:solidFill>
                  <a:srgbClr val="434343"/>
                </a:solidFill>
              </a:rPr>
            </a:br>
            <a:r>
              <a:rPr lang="es-419">
                <a:solidFill>
                  <a:srgbClr val="434343"/>
                </a:solidFill>
              </a:rPr>
              <a:t>			Sebastián Solar</a:t>
            </a:r>
            <a:endParaRPr>
              <a:solidFill>
                <a:srgbClr val="434343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</a:rPr>
              <a:t>Rodrigo Daza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4">
            <a:alphaModFix/>
          </a:blip>
          <a:srcRect b="33119" l="0" r="0" t="0"/>
          <a:stretch/>
        </p:blipFill>
        <p:spPr>
          <a:xfrm>
            <a:off x="2219500" y="1037525"/>
            <a:ext cx="4688393" cy="23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500" y="113000"/>
            <a:ext cx="2542413" cy="92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REQUISITOS ESPECÍFICOS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 FUNCIONALES</a:t>
            </a:r>
            <a:endParaRPr sz="2400"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952500" y="9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RF01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Almacenamiento de bases de datos.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</a:t>
                      </a:r>
                      <a:r>
                        <a:rPr lang="es-419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Permite gestionar archivos csv, que son </a:t>
                      </a:r>
                      <a:r>
                        <a:rPr lang="es-419"/>
                        <a:t>almacenados</a:t>
                      </a:r>
                      <a:r>
                        <a:rPr lang="es-419"/>
                        <a:t> en una base de datos.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 requerimiento: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permite :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Subir bases pequeñas y grandes.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Nombrar bases.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Funcionar de manera local.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Guardar base de datos.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 no funcional: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RNF01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RNF02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RNF03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4"/>
          <p:cNvGraphicFramePr/>
          <p:nvPr/>
        </p:nvGraphicFramePr>
        <p:xfrm>
          <a:off x="952500" y="9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RF02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Obtener muestra de una 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Permite obtener una muestra de una base de datos.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 requerimiento: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permite al usuario obtener una muestra de 1000 tweets desde la base seleccionada, y el resultado puede exportarse en un nuevo csv.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 no funcional: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RNF01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RNF02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RNF03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 FUNCIONALES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5"/>
          <p:cNvGraphicFramePr/>
          <p:nvPr/>
        </p:nvGraphicFramePr>
        <p:xfrm>
          <a:off x="952500" y="10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RF03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Unir Archivos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Se podrán seleccionar más de una base, para unirla a otra.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 requerimiento: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programa debe juntar diferentes bases en una sola, subiendo una nueva sobre otra.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 no funcional: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RNF01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RNF02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RNF03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 FUNCIONALES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6"/>
          <p:cNvGraphicFramePr/>
          <p:nvPr/>
        </p:nvGraphicFramePr>
        <p:xfrm>
          <a:off x="892050" y="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19500"/>
                <a:gridCol w="3619500"/>
              </a:tblGrid>
              <a:tr h="54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RF04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Influenciadores y twitteros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programa muestra quienes son los usuarios dentro de una base, que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retweets tienen, como tambien quien tuvo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publicaciones.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 requerimiento: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programa </a:t>
                      </a:r>
                      <a:r>
                        <a:rPr lang="es-419"/>
                        <a:t>identifica</a:t>
                      </a:r>
                      <a:r>
                        <a:rPr lang="es-419"/>
                        <a:t> quienes son las personas mas influyentes respecto a un tema, </a:t>
                      </a:r>
                      <a:r>
                        <a:rPr lang="es-419"/>
                        <a:t>además</a:t>
                      </a:r>
                      <a:r>
                        <a:rPr lang="es-419"/>
                        <a:t> busca quienes tienen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publicaciones.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 no funcional: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RNF01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RNF02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RNF03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 FUNCIONALES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7"/>
          <p:cNvGraphicFramePr/>
          <p:nvPr/>
        </p:nvGraphicFramePr>
        <p:xfrm>
          <a:off x="952500" y="9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RF05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Nube de palabras.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Se debe obtener las palabras que se repiten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veces en los tweets de la tabla.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 requerimiento: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programa permite al usuario obtener las palabras que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se escriben, para </a:t>
                      </a:r>
                      <a:r>
                        <a:rPr lang="es-419"/>
                        <a:t>así</a:t>
                      </a:r>
                      <a:r>
                        <a:rPr lang="es-419"/>
                        <a:t> desarrollar una nube de palabras.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 no funcional: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RNF01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RNF02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RNF03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RNF04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 FUNCIONALES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8"/>
          <p:cNvGraphicFramePr/>
          <p:nvPr/>
        </p:nvGraphicFramePr>
        <p:xfrm>
          <a:off x="952500" y="12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2552900"/>
                <a:gridCol w="4686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RNF01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Interfaz del sistema.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</a:t>
                      </a:r>
                      <a:r>
                        <a:rPr lang="es-419"/>
                        <a:t>presentará</a:t>
                      </a:r>
                      <a:r>
                        <a:rPr lang="es-419"/>
                        <a:t> una interfaz de usuario sencilla para que sea de fácil manejo a los usuarios del sistema.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debe tener una interfaz de uso intuitiva y sencilla.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REQUERIMIENTOS NO FUNCIONALES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9"/>
          <p:cNvGraphicFramePr/>
          <p:nvPr/>
        </p:nvGraphicFramePr>
        <p:xfrm>
          <a:off x="952500" y="9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2552900"/>
                <a:gridCol w="4686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RNF02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Sistema multiplataforma.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a desarrollar debe ejecutarse en </a:t>
                      </a:r>
                      <a:r>
                        <a:rPr lang="es-419"/>
                        <a:t>distintos</a:t>
                      </a:r>
                      <a:r>
                        <a:rPr lang="es-419"/>
                        <a:t> sistemas operativos.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debe ser capaz de funcionar tanto en computadoras que contengan sistema </a:t>
                      </a:r>
                      <a:r>
                        <a:rPr lang="es-419"/>
                        <a:t>operativo</a:t>
                      </a:r>
                      <a:r>
                        <a:rPr lang="es-419"/>
                        <a:t> Windows, MacOS y Linux </a:t>
                      </a:r>
                      <a:r>
                        <a:rPr lang="es-419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REQUERIMIENTOS NO FUNCIONALES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0"/>
          <p:cNvGraphicFramePr/>
          <p:nvPr/>
        </p:nvGraphicFramePr>
        <p:xfrm>
          <a:off x="952500" y="9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2560300"/>
                <a:gridCol w="4678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RNF03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Soporte</a:t>
                      </a:r>
                      <a:r>
                        <a:rPr lang="es-419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deberá de contar un manual de contacto de soporte para facilitar la </a:t>
                      </a:r>
                      <a:r>
                        <a:rPr lang="es-419"/>
                        <a:t>comunicación entre el usuario y el ingeniero informático</a:t>
                      </a:r>
                      <a:r>
                        <a:rPr lang="es-419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debe disponer de una documentación fácilmente accesible que permita el contacto entre el usuario y el ingeniero para lograr una </a:t>
                      </a:r>
                      <a:r>
                        <a:rPr lang="es-419"/>
                        <a:t>comunicación rápida si existe algún problema en el sistema</a:t>
                      </a:r>
                      <a:r>
                        <a:rPr lang="es-419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REQUERIMIENTOS NO FUNCIONALES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31"/>
          <p:cNvGraphicFramePr/>
          <p:nvPr/>
        </p:nvGraphicFramePr>
        <p:xfrm>
          <a:off x="952500" y="9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2560300"/>
                <a:gridCol w="4678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Identificación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RNF04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Mantenimiento</a:t>
                      </a:r>
                      <a:r>
                        <a:rPr lang="es-419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Características: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deberá de contar un manual de contacto de mantenimiento para la </a:t>
                      </a:r>
                      <a:r>
                        <a:rPr lang="es-419"/>
                        <a:t>realización</a:t>
                      </a:r>
                      <a:r>
                        <a:rPr lang="es-419"/>
                        <a:t> en este sistema.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 del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sistema debe disponer de una documentación fácilmente accesible que permita el contacto entre el usuario y la persona a cargo del mantenimiento, para el análisis del sistema, detectando fallos y el buen funcionamiento de este.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Prioridad del requerimiento: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REQUERIMIENTOS NO FUNCIONALES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898500"/>
            <a:ext cx="82221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000000"/>
                </a:solidFill>
              </a:rPr>
              <a:t>Esta </a:t>
            </a:r>
            <a:r>
              <a:rPr lang="es-419">
                <a:solidFill>
                  <a:srgbClr val="000000"/>
                </a:solidFill>
              </a:rPr>
              <a:t>presentación</a:t>
            </a:r>
            <a:r>
              <a:rPr lang="es-419">
                <a:solidFill>
                  <a:srgbClr val="000000"/>
                </a:solidFill>
              </a:rPr>
              <a:t> es una Especificación de Requisitos Software (ERS) para el Sistema de </a:t>
            </a:r>
            <a:r>
              <a:rPr lang="es-419">
                <a:solidFill>
                  <a:srgbClr val="000000"/>
                </a:solidFill>
              </a:rPr>
              <a:t>información dedicado al almacenamiento y tratamiento de los datos almacenados</a:t>
            </a:r>
            <a:r>
              <a:rPr lang="es-419">
                <a:solidFill>
                  <a:srgbClr val="000000"/>
                </a:solidFill>
              </a:rPr>
              <a:t>. Esta especificación se ha estructurado basándose en las directrices dadas por el estándar IEEE Práctica Recomendada para Especificaciones de Requisitos Software ANSI/IEEE 830, 1998.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KANBAN</a:t>
            </a:r>
            <a:endParaRPr sz="4800"/>
          </a:p>
        </p:txBody>
      </p:sp>
      <p:pic>
        <p:nvPicPr>
          <p:cNvPr id="185" name="Google Shape;185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125" y="1696750"/>
            <a:ext cx="2451125" cy="15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65825"/>
            <a:ext cx="8980925" cy="38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DIAGRAMA DE PROCESO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PROCESO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650"/>
            <a:ext cx="8839200" cy="417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PROCESO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250"/>
            <a:ext cx="8839200" cy="300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90250" y="488250"/>
            <a:ext cx="493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CASOS DE USO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Y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DIAGRAMA DE CLASES</a:t>
            </a:r>
            <a:endParaRPr sz="3600"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400" y="1293838"/>
            <a:ext cx="3409149" cy="247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 DEL PRODUCTO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257" y="619050"/>
            <a:ext cx="5466843" cy="45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 DEL PRODUCTO</a:t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25" y="668825"/>
            <a:ext cx="5518674" cy="44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71450"/>
            <a:ext cx="719437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483225" y="565425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ESTIMACIÓN</a:t>
            </a:r>
            <a:endParaRPr/>
          </a:p>
        </p:txBody>
      </p:sp>
      <p:pic>
        <p:nvPicPr>
          <p:cNvPr id="238" name="Google Shape;238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475" y="1548800"/>
            <a:ext cx="2121850" cy="1763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/>
        </p:nvSpPr>
        <p:spPr>
          <a:xfrm>
            <a:off x="5603350" y="3232075"/>
            <a:ext cx="19461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CLICK EN IMAGEN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ANTECEDENTES</a:t>
            </a:r>
            <a:r>
              <a:rPr lang="es-419"/>
              <a:t> DEL CLIENTE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0" y="2329000"/>
            <a:ext cx="6057726" cy="24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438" y="1724325"/>
            <a:ext cx="28670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pic>
        <p:nvPicPr>
          <p:cNvPr id="245" name="Google Shape;245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350" y="1809588"/>
            <a:ext cx="1448125" cy="1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 txBox="1"/>
          <p:nvPr/>
        </p:nvSpPr>
        <p:spPr>
          <a:xfrm>
            <a:off x="3945763" y="3257725"/>
            <a:ext cx="19461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CLICK EN IMAGEN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76" y="1816650"/>
            <a:ext cx="5342227" cy="221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473" y="4097150"/>
            <a:ext cx="2838975" cy="10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PROPÓSITO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0950" y="1881457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Implementar un sistema de i</a:t>
            </a:r>
            <a:r>
              <a:rPr lang="es-419">
                <a:solidFill>
                  <a:srgbClr val="000000"/>
                </a:solidFill>
              </a:rPr>
              <a:t>nformación</a:t>
            </a:r>
            <a:r>
              <a:rPr lang="es-419">
                <a:solidFill>
                  <a:srgbClr val="000000"/>
                </a:solidFill>
              </a:rPr>
              <a:t> para el </a:t>
            </a:r>
            <a:r>
              <a:rPr lang="es-419">
                <a:solidFill>
                  <a:srgbClr val="000000"/>
                </a:solidFill>
              </a:rPr>
              <a:t>análisis</a:t>
            </a:r>
            <a:r>
              <a:rPr lang="es-419">
                <a:solidFill>
                  <a:srgbClr val="000000"/>
                </a:solidFill>
              </a:rPr>
              <a:t> de tweets del Observatorio </a:t>
            </a:r>
            <a:r>
              <a:rPr lang="es-419">
                <a:solidFill>
                  <a:srgbClr val="000000"/>
                </a:solidFill>
              </a:rPr>
              <a:t>Política</a:t>
            </a:r>
            <a:r>
              <a:rPr lang="es-419">
                <a:solidFill>
                  <a:srgbClr val="000000"/>
                </a:solidFill>
              </a:rPr>
              <a:t> y Redes Sociales UCEN.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Este proyecto va encaminado para mejorar el manejo por parte del usuario sobre la información obtenida desde las redes sociales.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0950" y="1941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El sistema de </a:t>
            </a:r>
            <a:r>
              <a:rPr lang="es-419">
                <a:solidFill>
                  <a:srgbClr val="000000"/>
                </a:solidFill>
              </a:rPr>
              <a:t>información</a:t>
            </a:r>
            <a:r>
              <a:rPr lang="es-419">
                <a:solidFill>
                  <a:srgbClr val="000000"/>
                </a:solidFill>
              </a:rPr>
              <a:t> a desarrollar se llama EXADATA.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Un sistema de </a:t>
            </a:r>
            <a:r>
              <a:rPr lang="es-419">
                <a:solidFill>
                  <a:srgbClr val="000000"/>
                </a:solidFill>
              </a:rPr>
              <a:t>información</a:t>
            </a:r>
            <a:r>
              <a:rPr lang="es-419">
                <a:solidFill>
                  <a:srgbClr val="000000"/>
                </a:solidFill>
              </a:rPr>
              <a:t> ayuda a administrar, </a:t>
            </a:r>
            <a:r>
              <a:rPr lang="es-419">
                <a:solidFill>
                  <a:srgbClr val="000000"/>
                </a:solidFill>
              </a:rPr>
              <a:t>recolectar, </a:t>
            </a:r>
            <a:r>
              <a:rPr lang="es-419">
                <a:solidFill>
                  <a:srgbClr val="000000"/>
                </a:solidFill>
              </a:rPr>
              <a:t>recuperar, procesar y almacenar </a:t>
            </a:r>
            <a:r>
              <a:rPr lang="es-419">
                <a:solidFill>
                  <a:srgbClr val="000000"/>
                </a:solidFill>
              </a:rPr>
              <a:t>información</a:t>
            </a:r>
            <a:r>
              <a:rPr lang="es-419">
                <a:solidFill>
                  <a:srgbClr val="000000"/>
                </a:solidFill>
              </a:rPr>
              <a:t> relevante para procesos fundamentales de la </a:t>
            </a:r>
            <a:r>
              <a:rPr lang="es-419">
                <a:solidFill>
                  <a:srgbClr val="000000"/>
                </a:solidFill>
              </a:rPr>
              <a:t>organización</a:t>
            </a:r>
            <a:r>
              <a:rPr lang="es-419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EXADATA</a:t>
            </a:r>
            <a:r>
              <a:rPr lang="es-419">
                <a:solidFill>
                  <a:srgbClr val="000000"/>
                </a:solidFill>
              </a:rPr>
              <a:t>, como un sistema de </a:t>
            </a:r>
            <a:r>
              <a:rPr lang="es-419">
                <a:solidFill>
                  <a:srgbClr val="000000"/>
                </a:solidFill>
              </a:rPr>
              <a:t>información</a:t>
            </a:r>
            <a:r>
              <a:rPr lang="es-419">
                <a:solidFill>
                  <a:srgbClr val="000000"/>
                </a:solidFill>
              </a:rPr>
              <a:t>, se caracteriza por su facilidad de uso y su flexibilidad.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PERSONAL INVOLUCRADO</a:t>
            </a:r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920600" y="18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07575"/>
                <a:gridCol w="360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Rodrigo Andrés Daza Suazo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Diseñador Programador / (Desarrollo)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Categoría profesional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Estudiante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Responsabilidad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Análisis de diseno,información y programación del proyecto.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Información de contacto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991017523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0"/>
          <p:cNvGraphicFramePr/>
          <p:nvPr/>
        </p:nvGraphicFramePr>
        <p:xfrm>
          <a:off x="952500" y="188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Gonzalo Esteban Espinoza Osorio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Diseñador Programador / (Scrum Master)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Categoría profesional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Estudiante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Responsabilidad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Análisis de diseno,información y programación del proyecto.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Información de contacto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956421188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PERSONAL INVOLUCRADO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1"/>
          <p:cNvGraphicFramePr/>
          <p:nvPr/>
        </p:nvGraphicFramePr>
        <p:xfrm>
          <a:off x="952500" y="18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{D0F7E431-08C3-457F-85B4-9B19DF57866D}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Sebastián Ignacio Solar Morales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Diseñador Programador / (Product Owner)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Categoría profesional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Estudiante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Responsabilidad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Análisis de diseno,información y programación del proyecto.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Información de contacto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987170978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PERSONAL INVOLUCRADO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7325AF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