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73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03356B-8601-4799-8410-D422CEC98D7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801C3F7-B458-42EE-8308-FD23DEE3D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9A1FF726-2D75-45F7-AEB4-316D196464D9}"/>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5" name="Marcador de pie de página 4">
            <a:extLst>
              <a:ext uri="{FF2B5EF4-FFF2-40B4-BE49-F238E27FC236}">
                <a16:creationId xmlns:a16="http://schemas.microsoft.com/office/drawing/2014/main" id="{DE4A926F-E792-4D36-8DF0-E0837114435B}"/>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19382C4-923F-4E6E-A36F-65FBA958415F}"/>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271918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F47783-9821-479C-8B5F-623F49C3A85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28B3DEC1-1771-4C8E-885F-EC500529D33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148DDE8-EB5C-4643-A94F-81EB7B741711}"/>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5" name="Marcador de pie de página 4">
            <a:extLst>
              <a:ext uri="{FF2B5EF4-FFF2-40B4-BE49-F238E27FC236}">
                <a16:creationId xmlns:a16="http://schemas.microsoft.com/office/drawing/2014/main" id="{8172229A-65E8-4301-B1C6-B06B95DF205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C62F9EC-679F-4833-94BF-6CDDC0AB451B}"/>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171406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BEA9AF5-CC64-404A-A68D-0EA9011C890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2F75B40A-90A6-436F-8B0A-E7781BF1D8F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2A30924-3756-4986-9CCB-A5371D127F7C}"/>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5" name="Marcador de pie de página 4">
            <a:extLst>
              <a:ext uri="{FF2B5EF4-FFF2-40B4-BE49-F238E27FC236}">
                <a16:creationId xmlns:a16="http://schemas.microsoft.com/office/drawing/2014/main" id="{A359E861-DA40-4F83-95C1-2136A84535B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EBD7643-2BED-4F2E-BB09-1A983554C7CD}"/>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416892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A694D-5A51-4FD3-8492-092AB2EEBD8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90679E0D-100F-4AFA-AB57-E4EE4B2B23E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E42E5D2-8480-42DD-A665-1E8F40DCFDE3}"/>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5" name="Marcador de pie de página 4">
            <a:extLst>
              <a:ext uri="{FF2B5EF4-FFF2-40B4-BE49-F238E27FC236}">
                <a16:creationId xmlns:a16="http://schemas.microsoft.com/office/drawing/2014/main" id="{528D7A67-7B41-4EBD-921B-27ACEA5DE7C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57712C2-7202-4034-A8D0-ABC0EDFB15E5}"/>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121851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04FEB-0850-47E0-B254-ECCBC5F81A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DD3A2BA1-33EE-41DE-B4F2-263B8E9E8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1025EF2-F331-497D-8CFA-36900F023830}"/>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5" name="Marcador de pie de página 4">
            <a:extLst>
              <a:ext uri="{FF2B5EF4-FFF2-40B4-BE49-F238E27FC236}">
                <a16:creationId xmlns:a16="http://schemas.microsoft.com/office/drawing/2014/main" id="{7E082564-BB4A-4B18-B0C2-D1267C04DA8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39496DB-D9C4-4002-887A-909706958C72}"/>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31904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09E26-4E67-4B82-91C8-49F37B5BF0A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92E132A-A58D-4001-A79E-D9549D239FF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6AFDCECA-FEF7-49E1-BC14-ABC4DB496DD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28F7C0C3-B5CB-45ED-B934-5800B9E02C00}"/>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6" name="Marcador de pie de página 5">
            <a:extLst>
              <a:ext uri="{FF2B5EF4-FFF2-40B4-BE49-F238E27FC236}">
                <a16:creationId xmlns:a16="http://schemas.microsoft.com/office/drawing/2014/main" id="{A5836C07-F88D-442E-921A-BC7B1BCB656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E17A7DF0-75E2-41F5-ABCE-D37F028AFECE}"/>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239838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47125-42B0-4F4B-AA18-14799CC1F7A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8FFF650-3839-4D2A-BCED-0D71751B3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893A828-D99C-411B-A8B6-9E772694504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A1C6EE7B-3539-4D57-A0CF-6B6B8236BF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3262A7D-EEEB-4B3B-AE72-A07149EEA1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64D978B2-ABD4-4189-A5D8-BA873D451C14}"/>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8" name="Marcador de pie de página 7">
            <a:extLst>
              <a:ext uri="{FF2B5EF4-FFF2-40B4-BE49-F238E27FC236}">
                <a16:creationId xmlns:a16="http://schemas.microsoft.com/office/drawing/2014/main" id="{20775CF8-8818-4697-9AE8-CAFAF9609302}"/>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40FB6FF3-C498-42C7-BF8D-EE5E14A86938}"/>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290628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3DFCE-17B2-46A2-93B5-E744E7AF278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6402497C-1411-414E-A5F8-27C5EDCAE691}"/>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4" name="Marcador de pie de página 3">
            <a:extLst>
              <a:ext uri="{FF2B5EF4-FFF2-40B4-BE49-F238E27FC236}">
                <a16:creationId xmlns:a16="http://schemas.microsoft.com/office/drawing/2014/main" id="{40F467DC-5064-4772-A310-3776A8A8588E}"/>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4D230A24-FA71-4975-82B6-251C9BBDACD3}"/>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372611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A6425A2-F00C-41BB-A567-6BBFA7681F2C}"/>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3" name="Marcador de pie de página 2">
            <a:extLst>
              <a:ext uri="{FF2B5EF4-FFF2-40B4-BE49-F238E27FC236}">
                <a16:creationId xmlns:a16="http://schemas.microsoft.com/office/drawing/2014/main" id="{2D100A27-84EE-4789-852E-BF022454D59D}"/>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1E4DABCD-ED8F-49D4-B4DC-1323F24C73F7}"/>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369369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3F3F6-C8D6-4B86-B240-84A72B57A53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F1A06D8-AF02-44C8-A08A-57D72D5A05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DB153443-E83C-4EDF-A34A-848CB8268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932A0B-C5B8-41E7-AB48-B23F7FAEA6EF}"/>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6" name="Marcador de pie de página 5">
            <a:extLst>
              <a:ext uri="{FF2B5EF4-FFF2-40B4-BE49-F238E27FC236}">
                <a16:creationId xmlns:a16="http://schemas.microsoft.com/office/drawing/2014/main" id="{61E875FC-76E5-4954-ADAC-6E39EA62FC1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78E6386-FF49-4C1D-B13F-A5A9D90CE0C0}"/>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403064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9841E-3394-4203-AD18-1F8CFCE5533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3E47850-9698-4038-8A57-62D6BE46F4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E15C7DB5-52A6-46AB-8111-F8C12F8D9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D23F34-5D2B-48AD-86AB-DA70F5FEB39E}"/>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6" name="Marcador de pie de página 5">
            <a:extLst>
              <a:ext uri="{FF2B5EF4-FFF2-40B4-BE49-F238E27FC236}">
                <a16:creationId xmlns:a16="http://schemas.microsoft.com/office/drawing/2014/main" id="{EE371163-9CE6-4D2D-AAC8-B8DF7FDC489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70E0A0F-34B3-45DA-AB86-042BDABEFAAD}"/>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3630901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
                <a:lumOff val="95000"/>
              </a:schemeClr>
            </a:gs>
            <a:gs pos="0">
              <a:schemeClr val="accent1">
                <a:lumMod val="45000"/>
                <a:lumOff val="55000"/>
              </a:schemeClr>
            </a:gs>
            <a:gs pos="0">
              <a:schemeClr val="accent1">
                <a:lumMod val="45000"/>
                <a:lumOff val="55000"/>
              </a:schemeClr>
            </a:gs>
            <a:gs pos="2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4C7EF5A-9354-4695-A12A-CCF78B5C2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42BAFB0-D88E-4BDC-9F97-3E88985D1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D8BCE5A-D0C1-4B83-929A-DF86C30F6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24CA8-5FF1-4EA8-A5BF-07E4267E5580}" type="datetimeFigureOut">
              <a:rPr lang="es-AR" smtClean="0"/>
              <a:t>15/6/2024</a:t>
            </a:fld>
            <a:endParaRPr lang="es-AR"/>
          </a:p>
        </p:txBody>
      </p:sp>
      <p:sp>
        <p:nvSpPr>
          <p:cNvPr id="5" name="Marcador de pie de página 4">
            <a:extLst>
              <a:ext uri="{FF2B5EF4-FFF2-40B4-BE49-F238E27FC236}">
                <a16:creationId xmlns:a16="http://schemas.microsoft.com/office/drawing/2014/main" id="{1581CAF5-E89B-4899-9881-458231DF7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AD770ED1-2DC4-4091-BF9F-588503EE69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1F584-E786-45FE-98DB-E074C054A908}" type="slidenum">
              <a:rPr lang="es-AR" smtClean="0"/>
              <a:t>‹Nº›</a:t>
            </a:fld>
            <a:endParaRPr lang="es-AR"/>
          </a:p>
        </p:txBody>
      </p:sp>
    </p:spTree>
    <p:extLst>
      <p:ext uri="{BB962C8B-B14F-4D97-AF65-F5344CB8AC3E}">
        <p14:creationId xmlns:p14="http://schemas.microsoft.com/office/powerpoint/2010/main" val="1489378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214E53-FF82-40AB-AC5B-92174DD351F1}"/>
              </a:ext>
            </a:extLst>
          </p:cNvPr>
          <p:cNvSpPr>
            <a:spLocks noGrp="1"/>
          </p:cNvSpPr>
          <p:nvPr>
            <p:ph type="ctrTitle"/>
          </p:nvPr>
        </p:nvSpPr>
        <p:spPr>
          <a:xfrm>
            <a:off x="478055" y="406400"/>
            <a:ext cx="4623334" cy="681255"/>
          </a:xfrm>
        </p:spPr>
        <p:txBody>
          <a:bodyPr>
            <a:noAutofit/>
          </a:bodyPr>
          <a:lstStyle/>
          <a:p>
            <a:r>
              <a:rPr lang="es-AR" sz="3000" b="1" dirty="0">
                <a:latin typeface="Arial Black" panose="020B0A04020102020204" pitchFamily="34" charset="0"/>
              </a:rPr>
              <a:t>NOMBRE DEL JUEGO</a:t>
            </a:r>
          </a:p>
        </p:txBody>
      </p:sp>
      <p:sp>
        <p:nvSpPr>
          <p:cNvPr id="4" name="Subtítulo 2">
            <a:extLst>
              <a:ext uri="{FF2B5EF4-FFF2-40B4-BE49-F238E27FC236}">
                <a16:creationId xmlns:a16="http://schemas.microsoft.com/office/drawing/2014/main" id="{975233BB-06EE-46D2-9318-B851966B6AB4}"/>
              </a:ext>
            </a:extLst>
          </p:cNvPr>
          <p:cNvSpPr txBox="1">
            <a:spLocks/>
          </p:cNvSpPr>
          <p:nvPr/>
        </p:nvSpPr>
        <p:spPr>
          <a:xfrm>
            <a:off x="8270239" y="1087656"/>
            <a:ext cx="3443705" cy="2549624"/>
          </a:xfrm>
          <a:prstGeom prst="rect">
            <a:avLst/>
          </a:prstGeom>
          <a:ln w="34925" cap="flat" cmpd="sng">
            <a:solidFill>
              <a:schemeClr val="tx1"/>
            </a:solidFill>
            <a:prstDash val="lgDash"/>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1600" dirty="0">
                <a:solidFill>
                  <a:schemeClr val="accent5">
                    <a:lumMod val="75000"/>
                  </a:schemeClr>
                </a:solidFill>
                <a:latin typeface="Arial Black" panose="020B0A04020102020204" pitchFamily="34" charset="0"/>
              </a:rPr>
              <a:t>INFORMACION DEL JUEGO</a:t>
            </a:r>
            <a:endParaRPr lang="es-MX" sz="800" dirty="0">
              <a:solidFill>
                <a:schemeClr val="accent5">
                  <a:lumMod val="75000"/>
                </a:schemeClr>
              </a:solidFill>
              <a:latin typeface="Arial Black" panose="020B0A04020102020204" pitchFamily="34" charset="0"/>
            </a:endParaRPr>
          </a:p>
          <a:p>
            <a:pPr marL="342900" indent="-342900" algn="l">
              <a:buFont typeface="Arial" panose="020B0604020202020204" pitchFamily="34" charset="0"/>
              <a:buChar char="•"/>
            </a:pPr>
            <a:r>
              <a:rPr lang="es-MX" sz="1600" b="1" dirty="0">
                <a:latin typeface="Times New Roman" panose="02020603050405020304" pitchFamily="18" charset="0"/>
                <a:cs typeface="Times New Roman" panose="02020603050405020304" pitchFamily="18" charset="0"/>
              </a:rPr>
              <a:t>Temática: </a:t>
            </a:r>
            <a:r>
              <a:rPr lang="es-MX" sz="1600" dirty="0">
                <a:latin typeface="Times New Roman" panose="02020603050405020304" pitchFamily="18" charset="0"/>
                <a:cs typeface="Times New Roman" panose="02020603050405020304" pitchFamily="18" charset="0"/>
              </a:rPr>
              <a:t>Historia Argentina</a:t>
            </a:r>
          </a:p>
          <a:p>
            <a:pPr marL="342900" indent="-342900" algn="l">
              <a:buFont typeface="Arial" panose="020B0604020202020204" pitchFamily="34" charset="0"/>
              <a:buChar char="•"/>
            </a:pPr>
            <a:r>
              <a:rPr lang="es-MX" sz="1600" b="1" dirty="0">
                <a:latin typeface="Times New Roman" panose="02020603050405020304" pitchFamily="18" charset="0"/>
                <a:cs typeface="Times New Roman" panose="02020603050405020304" pitchFamily="18" charset="0"/>
              </a:rPr>
              <a:t>Género</a:t>
            </a:r>
            <a:r>
              <a:rPr lang="es-MX" sz="1600" dirty="0">
                <a:latin typeface="Times New Roman" panose="02020603050405020304" pitchFamily="18" charset="0"/>
                <a:cs typeface="Times New Roman" panose="02020603050405020304" pitchFamily="18" charset="0"/>
              </a:rPr>
              <a:t>: Aventura-Plataforma</a:t>
            </a:r>
          </a:p>
          <a:p>
            <a:pPr marL="342900" indent="-342900" algn="l">
              <a:buFont typeface="Arial" panose="020B0604020202020204" pitchFamily="34" charset="0"/>
              <a:buChar char="•"/>
            </a:pPr>
            <a:r>
              <a:rPr lang="es-MX" sz="1600" b="1" dirty="0" err="1">
                <a:latin typeface="Times New Roman" panose="02020603050405020304" pitchFamily="18" charset="0"/>
                <a:cs typeface="Times New Roman" panose="02020603050405020304" pitchFamily="18" charset="0"/>
              </a:rPr>
              <a:t>Dispositivo</a:t>
            </a:r>
            <a:r>
              <a:rPr lang="es-MX" sz="1600" dirty="0" err="1">
                <a:latin typeface="Times New Roman" panose="02020603050405020304" pitchFamily="18" charset="0"/>
                <a:cs typeface="Times New Roman" panose="02020603050405020304" pitchFamily="18" charset="0"/>
              </a:rPr>
              <a:t>:PC</a:t>
            </a:r>
            <a:endParaRPr lang="es-MX" sz="16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s-MX" sz="1600" b="1" dirty="0">
                <a:latin typeface="Times New Roman" panose="02020603050405020304" pitchFamily="18" charset="0"/>
                <a:cs typeface="Times New Roman" panose="02020603050405020304" pitchFamily="18" charset="0"/>
              </a:rPr>
              <a:t>Audiencia</a:t>
            </a:r>
            <a:r>
              <a:rPr lang="es-MX" sz="1600" dirty="0">
                <a:latin typeface="Times New Roman" panose="02020603050405020304" pitchFamily="18" charset="0"/>
                <a:cs typeface="Times New Roman" panose="02020603050405020304" pitchFamily="18" charset="0"/>
              </a:rPr>
              <a:t>:+5 Años</a:t>
            </a:r>
          </a:p>
          <a:p>
            <a:pPr marL="342900" indent="-342900" algn="l">
              <a:buFont typeface="Arial" panose="020B0604020202020204" pitchFamily="34" charset="0"/>
              <a:buChar char="•"/>
            </a:pPr>
            <a:r>
              <a:rPr lang="es-MX" sz="1600" b="1" dirty="0">
                <a:latin typeface="Times New Roman" panose="02020603050405020304" pitchFamily="18" charset="0"/>
                <a:cs typeface="Times New Roman" panose="02020603050405020304" pitchFamily="18" charset="0"/>
              </a:rPr>
              <a:t>ESRB</a:t>
            </a:r>
            <a:r>
              <a:rPr lang="es-MX" sz="1600" dirty="0">
                <a:latin typeface="Times New Roman" panose="02020603050405020304" pitchFamily="18" charset="0"/>
                <a:cs typeface="Times New Roman" panose="02020603050405020304" pitchFamily="18" charset="0"/>
              </a:rPr>
              <a:t>: E (</a:t>
            </a:r>
            <a:r>
              <a:rPr lang="es-MX" sz="1600" dirty="0" err="1">
                <a:latin typeface="Times New Roman" panose="02020603050405020304" pitchFamily="18" charset="0"/>
                <a:cs typeface="Times New Roman" panose="02020603050405020304" pitchFamily="18" charset="0"/>
              </a:rPr>
              <a:t>Everyone</a:t>
            </a:r>
            <a:r>
              <a:rPr lang="es-MX" sz="160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s-MX" sz="1600" b="1" dirty="0">
                <a:latin typeface="Times New Roman" panose="02020603050405020304" pitchFamily="18" charset="0"/>
                <a:cs typeface="Times New Roman" panose="02020603050405020304" pitchFamily="18" charset="0"/>
              </a:rPr>
              <a:t>Fecha lanzamiento</a:t>
            </a:r>
            <a:r>
              <a:rPr lang="es-MX" sz="1600" dirty="0">
                <a:latin typeface="Times New Roman" panose="02020603050405020304" pitchFamily="18" charset="0"/>
                <a:cs typeface="Times New Roman" panose="02020603050405020304" pitchFamily="18" charset="0"/>
              </a:rPr>
              <a:t>: 08/07/24</a:t>
            </a:r>
          </a:p>
        </p:txBody>
      </p:sp>
      <p:sp>
        <p:nvSpPr>
          <p:cNvPr id="5" name="Subtítulo 2">
            <a:extLst>
              <a:ext uri="{FF2B5EF4-FFF2-40B4-BE49-F238E27FC236}">
                <a16:creationId xmlns:a16="http://schemas.microsoft.com/office/drawing/2014/main" id="{D0E9FB82-0EC8-4F97-B0B7-572FA0F9113C}"/>
              </a:ext>
            </a:extLst>
          </p:cNvPr>
          <p:cNvSpPr txBox="1">
            <a:spLocks/>
          </p:cNvSpPr>
          <p:nvPr/>
        </p:nvSpPr>
        <p:spPr>
          <a:xfrm>
            <a:off x="3989136" y="3769628"/>
            <a:ext cx="4186990" cy="2378508"/>
          </a:xfrm>
          <a:prstGeom prst="rect">
            <a:avLst/>
          </a:prstGeom>
          <a:ln w="34925" cap="flat" cmpd="sng">
            <a:solidFill>
              <a:schemeClr val="tx1"/>
            </a:solidFill>
            <a:prstDash val="lgDash"/>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sz="1600" dirty="0">
                <a:solidFill>
                  <a:schemeClr val="accent5">
                    <a:lumMod val="75000"/>
                  </a:schemeClr>
                </a:solidFill>
                <a:latin typeface="Arial Black" panose="020B0A04020102020204" pitchFamily="34" charset="0"/>
              </a:rPr>
              <a:t>ASPECTOS UNICOS</a:t>
            </a:r>
          </a:p>
        </p:txBody>
      </p:sp>
      <p:sp>
        <p:nvSpPr>
          <p:cNvPr id="6" name="Subtítulo 2">
            <a:extLst>
              <a:ext uri="{FF2B5EF4-FFF2-40B4-BE49-F238E27FC236}">
                <a16:creationId xmlns:a16="http://schemas.microsoft.com/office/drawing/2014/main" id="{BBA2B5BA-BC49-4602-8D7B-131E1DC2A8C7}"/>
              </a:ext>
            </a:extLst>
          </p:cNvPr>
          <p:cNvSpPr txBox="1">
            <a:spLocks/>
          </p:cNvSpPr>
          <p:nvPr/>
        </p:nvSpPr>
        <p:spPr>
          <a:xfrm>
            <a:off x="8270239" y="3789680"/>
            <a:ext cx="3443706" cy="2378508"/>
          </a:xfrm>
          <a:prstGeom prst="rect">
            <a:avLst/>
          </a:prstGeom>
          <a:ln w="34925" cap="flat" cmpd="sng">
            <a:solidFill>
              <a:schemeClr val="tx1"/>
            </a:solidFill>
            <a:prstDash val="lgDash"/>
            <a:round/>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sz="1600" dirty="0">
                <a:solidFill>
                  <a:schemeClr val="accent5">
                    <a:lumMod val="75000"/>
                  </a:schemeClr>
                </a:solidFill>
                <a:latin typeface="Arial Black" panose="020B0A04020102020204" pitchFamily="34" charset="0"/>
              </a:rPr>
              <a:t>FRASE DE IMPACTO</a:t>
            </a:r>
          </a:p>
          <a:p>
            <a:r>
              <a:rPr lang="es-ES" b="0" i="0" dirty="0">
                <a:solidFill>
                  <a:srgbClr val="000000"/>
                </a:solidFill>
                <a:effectLst/>
                <a:latin typeface="Times New Roman" panose="02020603050405020304" pitchFamily="18" charset="0"/>
                <a:cs typeface="Times New Roman" panose="02020603050405020304" pitchFamily="18" charset="0"/>
              </a:rPr>
              <a:t>"En la lucha por la libertad, el coraje de unos pocos puede cambiar el destino de muchos. ¡Vive la epopeya del Éxodo Jujeño y sé parte de la historia!"</a:t>
            </a:r>
            <a:endParaRPr lang="es-AR" dirty="0">
              <a:latin typeface="Times New Roman" panose="02020603050405020304" pitchFamily="18" charset="0"/>
              <a:cs typeface="Times New Roman" panose="02020603050405020304" pitchFamily="18" charset="0"/>
            </a:endParaRPr>
          </a:p>
        </p:txBody>
      </p:sp>
      <p:sp>
        <p:nvSpPr>
          <p:cNvPr id="7" name="Título 1">
            <a:extLst>
              <a:ext uri="{FF2B5EF4-FFF2-40B4-BE49-F238E27FC236}">
                <a16:creationId xmlns:a16="http://schemas.microsoft.com/office/drawing/2014/main" id="{74E795E9-792F-4A3D-B2A0-A8333FEE9890}"/>
              </a:ext>
            </a:extLst>
          </p:cNvPr>
          <p:cNvSpPr txBox="1">
            <a:spLocks/>
          </p:cNvSpPr>
          <p:nvPr/>
        </p:nvSpPr>
        <p:spPr>
          <a:xfrm>
            <a:off x="5114223" y="406400"/>
            <a:ext cx="6599722" cy="681255"/>
          </a:xfrm>
          <a:prstGeom prst="rect">
            <a:avLst/>
          </a:prstGeom>
          <a:ln>
            <a:noFill/>
          </a:ln>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s-AR" sz="2400" dirty="0">
              <a:effectLst>
                <a:outerShdw blurRad="38100" dist="38100" dir="2700000" algn="tl">
                  <a:srgbClr val="000000">
                    <a:alpha val="43137"/>
                  </a:srgbClr>
                </a:outerShdw>
              </a:effectLst>
              <a:latin typeface="Arial Black" panose="020B0A04020102020204" pitchFamily="34" charset="0"/>
            </a:endParaRPr>
          </a:p>
        </p:txBody>
      </p:sp>
      <p:sp>
        <p:nvSpPr>
          <p:cNvPr id="8" name="Subtítulo 2">
            <a:extLst>
              <a:ext uri="{FF2B5EF4-FFF2-40B4-BE49-F238E27FC236}">
                <a16:creationId xmlns:a16="http://schemas.microsoft.com/office/drawing/2014/main" id="{5AEE759C-37B8-4FFB-9DEF-07C8F846E8ED}"/>
              </a:ext>
            </a:extLst>
          </p:cNvPr>
          <p:cNvSpPr txBox="1">
            <a:spLocks/>
          </p:cNvSpPr>
          <p:nvPr/>
        </p:nvSpPr>
        <p:spPr>
          <a:xfrm>
            <a:off x="4002505" y="1087656"/>
            <a:ext cx="4186990" cy="2549624"/>
          </a:xfrm>
          <a:prstGeom prst="rect">
            <a:avLst/>
          </a:prstGeom>
          <a:ln w="34925" cap="flat" cmpd="sng">
            <a:solidFill>
              <a:schemeClr val="tx1"/>
            </a:solidFill>
            <a:prstDash val="lgDash"/>
            <a:bevel/>
          </a:ln>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sz="5600" dirty="0">
                <a:solidFill>
                  <a:schemeClr val="accent5">
                    <a:lumMod val="75000"/>
                  </a:schemeClr>
                </a:solidFill>
                <a:latin typeface="Arial Black" panose="020B0A04020102020204" pitchFamily="34" charset="0"/>
              </a:rPr>
              <a:t>BREVE HISTORIA DEL JUEGO</a:t>
            </a:r>
            <a:endParaRPr lang="es-ES" sz="4800" i="0" dirty="0">
              <a:solidFill>
                <a:srgbClr val="000000"/>
              </a:solidFill>
              <a:effectLst/>
              <a:latin typeface="Times New Roman" panose="02020603050405020304" pitchFamily="18" charset="0"/>
              <a:cs typeface="Times New Roman" panose="02020603050405020304" pitchFamily="18" charset="0"/>
            </a:endParaRPr>
          </a:p>
          <a:p>
            <a:pPr algn="l"/>
            <a:r>
              <a:rPr lang="es-ES" sz="6400" i="0" dirty="0">
                <a:solidFill>
                  <a:srgbClr val="000000"/>
                </a:solidFill>
                <a:effectLst/>
                <a:latin typeface="Times New Roman" panose="02020603050405020304" pitchFamily="18" charset="0"/>
                <a:cs typeface="Times New Roman" panose="02020603050405020304" pitchFamily="18" charset="0"/>
              </a:rPr>
              <a:t>El Éxodo Jujeño fue un evento histórico crucial en la lucha por la independencia de Argentina. En este videojuego, te sumergirás en la piel de los valientes gauchos y mujeres que participaron junto al Gral. Manuel Belgrano en esta travesía épica. Tu misión será liderar al pueblo jujeño en su escape de las fuerzas realistas, enfrentando desafíos como la escasez de recursos, emboscadas enemigas y decisiones difíciles que afectarán el destino de tu gente. ¿Estás listo para vivir esta emocionante aventura histórica? ¡Prepárate para el desafío y demuestra tu valentía en el Éxodo Jujeño!</a:t>
            </a:r>
            <a:endParaRPr lang="es-MX" sz="6400" dirty="0">
              <a:solidFill>
                <a:schemeClr val="accent5">
                  <a:lumMod val="75000"/>
                </a:schemeClr>
              </a:solidFill>
              <a:latin typeface="Times New Roman" panose="02020603050405020304" pitchFamily="18" charset="0"/>
              <a:cs typeface="Times New Roman" panose="02020603050405020304" pitchFamily="18" charset="0"/>
            </a:endParaRPr>
          </a:p>
        </p:txBody>
      </p:sp>
      <p:cxnSp>
        <p:nvCxnSpPr>
          <p:cNvPr id="10" name="Conector recto 9">
            <a:extLst>
              <a:ext uri="{FF2B5EF4-FFF2-40B4-BE49-F238E27FC236}">
                <a16:creationId xmlns:a16="http://schemas.microsoft.com/office/drawing/2014/main" id="{E7BD6F19-0E6B-42F9-8A83-4E9446500957}"/>
              </a:ext>
            </a:extLst>
          </p:cNvPr>
          <p:cNvCxnSpPr>
            <a:cxnSpLocks/>
          </p:cNvCxnSpPr>
          <p:nvPr/>
        </p:nvCxnSpPr>
        <p:spPr>
          <a:xfrm>
            <a:off x="5313680" y="904240"/>
            <a:ext cx="1289251" cy="0"/>
          </a:xfrm>
          <a:prstGeom prst="line">
            <a:avLst/>
          </a:prstGeom>
          <a:ln w="50800"/>
        </p:spPr>
        <p:style>
          <a:lnRef idx="3">
            <a:schemeClr val="dk1"/>
          </a:lnRef>
          <a:fillRef idx="0">
            <a:schemeClr val="dk1"/>
          </a:fillRef>
          <a:effectRef idx="2">
            <a:schemeClr val="dk1"/>
          </a:effectRef>
          <a:fontRef idx="minor">
            <a:schemeClr val="tx1"/>
          </a:fontRef>
        </p:style>
      </p:cxnSp>
      <p:cxnSp>
        <p:nvCxnSpPr>
          <p:cNvPr id="11" name="Conector recto 10">
            <a:extLst>
              <a:ext uri="{FF2B5EF4-FFF2-40B4-BE49-F238E27FC236}">
                <a16:creationId xmlns:a16="http://schemas.microsoft.com/office/drawing/2014/main" id="{62EF23CD-BBEB-4B50-8238-DA207A395EEC}"/>
              </a:ext>
            </a:extLst>
          </p:cNvPr>
          <p:cNvCxnSpPr>
            <a:cxnSpLocks/>
          </p:cNvCxnSpPr>
          <p:nvPr/>
        </p:nvCxnSpPr>
        <p:spPr>
          <a:xfrm>
            <a:off x="10318282" y="883920"/>
            <a:ext cx="1233638" cy="0"/>
          </a:xfrm>
          <a:prstGeom prst="line">
            <a:avLst/>
          </a:prstGeom>
          <a:ln w="50800"/>
        </p:spPr>
        <p:style>
          <a:lnRef idx="3">
            <a:schemeClr val="dk1"/>
          </a:lnRef>
          <a:fillRef idx="0">
            <a:schemeClr val="dk1"/>
          </a:fillRef>
          <a:effectRef idx="2">
            <a:schemeClr val="dk1"/>
          </a:effectRef>
          <a:fontRef idx="minor">
            <a:schemeClr val="tx1"/>
          </a:fontRef>
        </p:style>
      </p:cxnSp>
      <p:sp>
        <p:nvSpPr>
          <p:cNvPr id="12" name="Rectangle 2">
            <a:extLst>
              <a:ext uri="{FF2B5EF4-FFF2-40B4-BE49-F238E27FC236}">
                <a16:creationId xmlns:a16="http://schemas.microsoft.com/office/drawing/2014/main" id="{08C0EA53-B0DC-47DA-AD25-B5E3D4C366B3}"/>
              </a:ext>
            </a:extLst>
          </p:cNvPr>
          <p:cNvSpPr>
            <a:spLocks noGrp="1" noChangeArrowheads="1"/>
          </p:cNvSpPr>
          <p:nvPr>
            <p:ph type="subTitle" idx="1"/>
          </p:nvPr>
        </p:nvSpPr>
        <p:spPr bwMode="auto">
          <a:xfrm>
            <a:off x="2034336" y="3557153"/>
            <a:ext cx="30489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s-ES" dirty="0"/>
              <a:t>s</a:t>
            </a:r>
            <a:endParaRPr lang="es-AR" dirty="0"/>
          </a:p>
        </p:txBody>
      </p:sp>
      <p:sp>
        <p:nvSpPr>
          <p:cNvPr id="18" name="CuadroTexto 17">
            <a:extLst>
              <a:ext uri="{FF2B5EF4-FFF2-40B4-BE49-F238E27FC236}">
                <a16:creationId xmlns:a16="http://schemas.microsoft.com/office/drawing/2014/main" id="{69ADFEDC-1D3B-4613-9078-7412708B288C}"/>
              </a:ext>
            </a:extLst>
          </p:cNvPr>
          <p:cNvSpPr txBox="1"/>
          <p:nvPr/>
        </p:nvSpPr>
        <p:spPr>
          <a:xfrm>
            <a:off x="4015875" y="4220218"/>
            <a:ext cx="6098458" cy="1477328"/>
          </a:xfrm>
          <a:prstGeom prst="rect">
            <a:avLst/>
          </a:prstGeom>
          <a:noFill/>
        </p:spPr>
        <p:txBody>
          <a:bodyPr wrap="square">
            <a:spAutoFit/>
          </a:bodyPr>
          <a:lstStyle/>
          <a:p>
            <a:pPr marL="285750" indent="-285750" algn="l">
              <a:buFont typeface="Arial" panose="020B0604020202020204" pitchFamily="34" charset="0"/>
              <a:buChar char="•"/>
            </a:pPr>
            <a:r>
              <a:rPr lang="es-MX" sz="1800" dirty="0">
                <a:ln w="0"/>
                <a:latin typeface="Times New Roman" panose="02020603050405020304" pitchFamily="18" charset="0"/>
                <a:cs typeface="Times New Roman" panose="02020603050405020304" pitchFamily="18" charset="0"/>
              </a:rPr>
              <a:t>Recreación Histórica</a:t>
            </a:r>
          </a:p>
          <a:p>
            <a:pPr marL="285750" indent="-285750" algn="l">
              <a:buFont typeface="Arial" panose="020B0604020202020204" pitchFamily="34" charset="0"/>
              <a:buChar char="•"/>
            </a:pPr>
            <a:r>
              <a:rPr lang="es-MX" sz="1800" dirty="0">
                <a:ln w="0"/>
                <a:latin typeface="Times New Roman" panose="02020603050405020304" pitchFamily="18" charset="0"/>
                <a:cs typeface="Times New Roman" panose="02020603050405020304" pitchFamily="18" charset="0"/>
              </a:rPr>
              <a:t>Narrativa </a:t>
            </a:r>
          </a:p>
          <a:p>
            <a:pPr marL="285750" indent="-285750" algn="l">
              <a:buFont typeface="Arial" panose="020B0604020202020204" pitchFamily="34" charset="0"/>
              <a:buChar char="•"/>
            </a:pPr>
            <a:r>
              <a:rPr lang="es-MX" sz="1800" dirty="0">
                <a:ln w="0"/>
                <a:latin typeface="Times New Roman" panose="02020603050405020304" pitchFamily="18" charset="0"/>
                <a:cs typeface="Times New Roman" panose="02020603050405020304" pitchFamily="18" charset="0"/>
              </a:rPr>
              <a:t>Personajes Históricos</a:t>
            </a:r>
          </a:p>
          <a:p>
            <a:pPr marL="285750" indent="-285750" algn="l">
              <a:buFont typeface="Arial" panose="020B0604020202020204" pitchFamily="34" charset="0"/>
              <a:buChar char="•"/>
            </a:pPr>
            <a:r>
              <a:rPr lang="es-MX" sz="1800" dirty="0">
                <a:ln w="0"/>
                <a:latin typeface="Times New Roman" panose="02020603050405020304" pitchFamily="18" charset="0"/>
                <a:cs typeface="Times New Roman" panose="02020603050405020304" pitchFamily="18" charset="0"/>
              </a:rPr>
              <a:t>Diseño</a:t>
            </a:r>
          </a:p>
          <a:p>
            <a:pPr marL="285750" indent="-285750" algn="l">
              <a:buFont typeface="Arial" panose="020B0604020202020204" pitchFamily="34" charset="0"/>
              <a:buChar char="•"/>
            </a:pPr>
            <a:r>
              <a:rPr lang="es-MX" dirty="0">
                <a:ln w="0"/>
                <a:latin typeface="Times New Roman" panose="02020603050405020304" pitchFamily="18" charset="0"/>
                <a:cs typeface="Times New Roman" panose="02020603050405020304" pitchFamily="18" charset="0"/>
              </a:rPr>
              <a:t>Jugabilidad</a:t>
            </a:r>
            <a:endParaRPr lang="es-MX" sz="1800" dirty="0">
              <a:ln w="0"/>
              <a:latin typeface="Times New Roman" panose="02020603050405020304" pitchFamily="18" charset="0"/>
              <a:cs typeface="Times New Roman" panose="02020603050405020304" pitchFamily="18" charset="0"/>
            </a:endParaRPr>
          </a:p>
        </p:txBody>
      </p:sp>
      <p:pic>
        <p:nvPicPr>
          <p:cNvPr id="28" name="Imagen 27">
            <a:extLst>
              <a:ext uri="{FF2B5EF4-FFF2-40B4-BE49-F238E27FC236}">
                <a16:creationId xmlns:a16="http://schemas.microsoft.com/office/drawing/2014/main" id="{B147ACCB-DFCF-4418-ACF8-74E9EA5BD9EA}"/>
              </a:ext>
            </a:extLst>
          </p:cNvPr>
          <p:cNvPicPr>
            <a:picLocks noChangeAspect="1"/>
          </p:cNvPicPr>
          <p:nvPr/>
        </p:nvPicPr>
        <p:blipFill rotWithShape="1">
          <a:blip r:embed="rId2">
            <a:extLst>
              <a:ext uri="{28A0092B-C50C-407E-A947-70E740481C1C}">
                <a14:useLocalDpi xmlns:a14="http://schemas.microsoft.com/office/drawing/2010/main" val="0"/>
              </a:ext>
            </a:extLst>
          </a:blip>
          <a:srcRect l="6168" r="3900" b="5445"/>
          <a:stretch/>
        </p:blipFill>
        <p:spPr>
          <a:xfrm>
            <a:off x="117988" y="1126424"/>
            <a:ext cx="3803774" cy="5021712"/>
          </a:xfrm>
          <a:prstGeom prst="rect">
            <a:avLst/>
          </a:prstGeom>
        </p:spPr>
      </p:pic>
      <p:sp>
        <p:nvSpPr>
          <p:cNvPr id="29" name="CuadroTexto 28">
            <a:extLst>
              <a:ext uri="{FF2B5EF4-FFF2-40B4-BE49-F238E27FC236}">
                <a16:creationId xmlns:a16="http://schemas.microsoft.com/office/drawing/2014/main" id="{EE09C0A6-A4DD-4C24-9B5F-A9C9DB1EBE58}"/>
              </a:ext>
            </a:extLst>
          </p:cNvPr>
          <p:cNvSpPr txBox="1"/>
          <p:nvPr/>
        </p:nvSpPr>
        <p:spPr>
          <a:xfrm>
            <a:off x="6876284" y="317295"/>
            <a:ext cx="3284854" cy="707886"/>
          </a:xfrm>
          <a:prstGeom prst="rect">
            <a:avLst/>
          </a:prstGeom>
          <a:noFill/>
        </p:spPr>
        <p:txBody>
          <a:bodyPr wrap="square" rtlCol="0">
            <a:spAutoFit/>
          </a:bodyPr>
          <a:lstStyle/>
          <a:p>
            <a:r>
              <a:rPr lang="es-ES" sz="4000" dirty="0">
                <a:latin typeface="Times New Roman" panose="02020603050405020304" pitchFamily="18" charset="0"/>
                <a:cs typeface="Times New Roman" panose="02020603050405020304" pitchFamily="18" charset="0"/>
              </a:rPr>
              <a:t>Éxodo Jujeño</a:t>
            </a:r>
            <a:endParaRPr lang="es-AR"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7441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TotalTime>
  <Words>188</Words>
  <Application>Microsoft Office PowerPoint</Application>
  <PresentationFormat>Panorámica</PresentationFormat>
  <Paragraphs>20</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Arial Black</vt:lpstr>
      <vt:lpstr>Calibri</vt:lpstr>
      <vt:lpstr>Calibri Light</vt:lpstr>
      <vt:lpstr>Times New Roman</vt:lpstr>
      <vt:lpstr>Tema de Office</vt:lpstr>
      <vt:lpstr>NOMBRE DEL JUEGO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Lucas Fábrego</dc:creator>
  <cp:lastModifiedBy>Rodrigo Fines</cp:lastModifiedBy>
  <cp:revision>14</cp:revision>
  <dcterms:created xsi:type="dcterms:W3CDTF">2024-06-04T14:26:29Z</dcterms:created>
  <dcterms:modified xsi:type="dcterms:W3CDTF">2024-06-15T18:22:43Z</dcterms:modified>
</cp:coreProperties>
</file>