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78" r:id="rId17"/>
    <p:sldId id="286" r:id="rId18"/>
    <p:sldId id="271" r:id="rId19"/>
    <p:sldId id="272" r:id="rId20"/>
    <p:sldId id="273" r:id="rId21"/>
    <p:sldId id="274" r:id="rId22"/>
    <p:sldId id="275" r:id="rId23"/>
    <p:sldId id="280" r:id="rId24"/>
    <p:sldId id="281" r:id="rId25"/>
    <p:sldId id="282" r:id="rId26"/>
    <p:sldId id="283" r:id="rId27"/>
    <p:sldId id="284" r:id="rId28"/>
    <p:sldId id="285" r:id="rId29"/>
    <p:sldId id="287" r:id="rId30"/>
    <p:sldId id="270"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5315D-219E-4486-89D2-22FA556ED193}"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22560AE-0B3C-49CB-BCFC-3439FB581D06}">
      <dgm:prSet/>
      <dgm:spPr/>
      <dgm:t>
        <a:bodyPr/>
        <a:lstStyle/>
        <a:p>
          <a:pPr>
            <a:lnSpc>
              <a:spcPct val="100000"/>
            </a:lnSpc>
          </a:pPr>
          <a:r>
            <a:rPr lang="en-US" b="0" i="0"/>
            <a:t>In the stock market price in order to improve the performance of self-forecasting, it is crucial to summarize and accurately express internal fluctuation rules from the historical time series dataset.</a:t>
          </a:r>
          <a:endParaRPr lang="en-US"/>
        </a:p>
      </dgm:t>
    </dgm:pt>
    <dgm:pt modelId="{99F7AEBE-8AD3-4755-808F-E4ED71CB0B29}" type="parTrans" cxnId="{EF797C8F-613D-4452-955E-06A38D1D81E3}">
      <dgm:prSet/>
      <dgm:spPr/>
      <dgm:t>
        <a:bodyPr/>
        <a:lstStyle/>
        <a:p>
          <a:endParaRPr lang="en-US"/>
        </a:p>
      </dgm:t>
    </dgm:pt>
    <dgm:pt modelId="{A4A97614-FD80-46E2-953B-E45D69C8C219}" type="sibTrans" cxnId="{EF797C8F-613D-4452-955E-06A38D1D81E3}">
      <dgm:prSet/>
      <dgm:spPr/>
      <dgm:t>
        <a:bodyPr/>
        <a:lstStyle/>
        <a:p>
          <a:endParaRPr lang="en-US"/>
        </a:p>
      </dgm:t>
    </dgm:pt>
    <dgm:pt modelId="{05892BD2-8897-4FC9-99B0-C6B76DAE95B7}">
      <dgm:prSet/>
      <dgm:spPr/>
      <dgm:t>
        <a:bodyPr/>
        <a:lstStyle/>
        <a:p>
          <a:pPr>
            <a:lnSpc>
              <a:spcPct val="100000"/>
            </a:lnSpc>
          </a:pPr>
          <a:r>
            <a:rPr lang="en-US" b="0" i="0"/>
            <a:t>Accurate predictions of future fluctuation for financial data can help investors hedge against risk.</a:t>
          </a:r>
          <a:endParaRPr lang="en-US"/>
        </a:p>
      </dgm:t>
    </dgm:pt>
    <dgm:pt modelId="{718C5780-ADAA-4A7B-93E5-4026DB9BE7CD}" type="parTrans" cxnId="{8CE569FC-83E1-4729-8EFB-A64E5D281296}">
      <dgm:prSet/>
      <dgm:spPr/>
      <dgm:t>
        <a:bodyPr/>
        <a:lstStyle/>
        <a:p>
          <a:endParaRPr lang="en-US"/>
        </a:p>
      </dgm:t>
    </dgm:pt>
    <dgm:pt modelId="{6DF86C4A-CB14-4F8F-B9BA-7929AAEFACFF}" type="sibTrans" cxnId="{8CE569FC-83E1-4729-8EFB-A64E5D281296}">
      <dgm:prSet/>
      <dgm:spPr/>
      <dgm:t>
        <a:bodyPr/>
        <a:lstStyle/>
        <a:p>
          <a:endParaRPr lang="en-US"/>
        </a:p>
      </dgm:t>
    </dgm:pt>
    <dgm:pt modelId="{95B4D772-13AE-45C4-B936-54E37ADB1235}" type="pres">
      <dgm:prSet presAssocID="{1535315D-219E-4486-89D2-22FA556ED193}" presName="root" presStyleCnt="0">
        <dgm:presLayoutVars>
          <dgm:dir/>
          <dgm:resizeHandles val="exact"/>
        </dgm:presLayoutVars>
      </dgm:prSet>
      <dgm:spPr/>
    </dgm:pt>
    <dgm:pt modelId="{2E013E0C-4E5A-482F-9980-CE387E12B4B9}" type="pres">
      <dgm:prSet presAssocID="{722560AE-0B3C-49CB-BCFC-3439FB581D06}" presName="compNode" presStyleCnt="0"/>
      <dgm:spPr/>
    </dgm:pt>
    <dgm:pt modelId="{EE07C46A-0FEB-4F17-969D-AD789EB20A88}" type="pres">
      <dgm:prSet presAssocID="{722560AE-0B3C-49CB-BCFC-3439FB581D06}" presName="bgRect" presStyleLbl="bgShp" presStyleIdx="0" presStyleCnt="2"/>
      <dgm:spPr/>
    </dgm:pt>
    <dgm:pt modelId="{3635EDD0-DC1E-4BF4-8645-31E4A6783382}" type="pres">
      <dgm:prSet presAssocID="{722560AE-0B3C-49CB-BCFC-3439FB581D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E6393EFE-335E-427E-AD0A-B49C6B2087DF}" type="pres">
      <dgm:prSet presAssocID="{722560AE-0B3C-49CB-BCFC-3439FB581D06}" presName="spaceRect" presStyleCnt="0"/>
      <dgm:spPr/>
    </dgm:pt>
    <dgm:pt modelId="{47827C53-CEF6-4412-879C-561BDAF9FBAD}" type="pres">
      <dgm:prSet presAssocID="{722560AE-0B3C-49CB-BCFC-3439FB581D06}" presName="parTx" presStyleLbl="revTx" presStyleIdx="0" presStyleCnt="2">
        <dgm:presLayoutVars>
          <dgm:chMax val="0"/>
          <dgm:chPref val="0"/>
        </dgm:presLayoutVars>
      </dgm:prSet>
      <dgm:spPr/>
    </dgm:pt>
    <dgm:pt modelId="{CC7DA326-DE2C-48B0-B6F8-4E7733768917}" type="pres">
      <dgm:prSet presAssocID="{A4A97614-FD80-46E2-953B-E45D69C8C219}" presName="sibTrans" presStyleCnt="0"/>
      <dgm:spPr/>
    </dgm:pt>
    <dgm:pt modelId="{0B1ED2C1-4D9D-4696-BA0C-25B9AA93EB6D}" type="pres">
      <dgm:prSet presAssocID="{05892BD2-8897-4FC9-99B0-C6B76DAE95B7}" presName="compNode" presStyleCnt="0"/>
      <dgm:spPr/>
    </dgm:pt>
    <dgm:pt modelId="{285942D8-D874-4D3B-BB95-F618E7CB453F}" type="pres">
      <dgm:prSet presAssocID="{05892BD2-8897-4FC9-99B0-C6B76DAE95B7}" presName="bgRect" presStyleLbl="bgShp" presStyleIdx="1" presStyleCnt="2"/>
      <dgm:spPr/>
    </dgm:pt>
    <dgm:pt modelId="{39D21E1E-2305-4351-8B1C-0465F0357129}" type="pres">
      <dgm:prSet presAssocID="{05892BD2-8897-4FC9-99B0-C6B76DAE95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D11A8E8-F872-4A66-B1A2-C4A0965DAC33}" type="pres">
      <dgm:prSet presAssocID="{05892BD2-8897-4FC9-99B0-C6B76DAE95B7}" presName="spaceRect" presStyleCnt="0"/>
      <dgm:spPr/>
    </dgm:pt>
    <dgm:pt modelId="{0BFD9622-56CB-48DB-B917-3DB93639146F}" type="pres">
      <dgm:prSet presAssocID="{05892BD2-8897-4FC9-99B0-C6B76DAE95B7}" presName="parTx" presStyleLbl="revTx" presStyleIdx="1" presStyleCnt="2">
        <dgm:presLayoutVars>
          <dgm:chMax val="0"/>
          <dgm:chPref val="0"/>
        </dgm:presLayoutVars>
      </dgm:prSet>
      <dgm:spPr/>
    </dgm:pt>
  </dgm:ptLst>
  <dgm:cxnLst>
    <dgm:cxn modelId="{FA78B163-8400-4ED8-9B00-64F83548D58B}" type="presOf" srcId="{722560AE-0B3C-49CB-BCFC-3439FB581D06}" destId="{47827C53-CEF6-4412-879C-561BDAF9FBAD}" srcOrd="0" destOrd="0" presId="urn:microsoft.com/office/officeart/2018/2/layout/IconVerticalSolidList"/>
    <dgm:cxn modelId="{19C28459-E387-4E06-8C74-5EF9D340E150}" type="presOf" srcId="{05892BD2-8897-4FC9-99B0-C6B76DAE95B7}" destId="{0BFD9622-56CB-48DB-B917-3DB93639146F}" srcOrd="0" destOrd="0" presId="urn:microsoft.com/office/officeart/2018/2/layout/IconVerticalSolidList"/>
    <dgm:cxn modelId="{EF797C8F-613D-4452-955E-06A38D1D81E3}" srcId="{1535315D-219E-4486-89D2-22FA556ED193}" destId="{722560AE-0B3C-49CB-BCFC-3439FB581D06}" srcOrd="0" destOrd="0" parTransId="{99F7AEBE-8AD3-4755-808F-E4ED71CB0B29}" sibTransId="{A4A97614-FD80-46E2-953B-E45D69C8C219}"/>
    <dgm:cxn modelId="{39EC06C2-C59C-4AA9-A4E3-18C09E6FD916}" type="presOf" srcId="{1535315D-219E-4486-89D2-22FA556ED193}" destId="{95B4D772-13AE-45C4-B936-54E37ADB1235}" srcOrd="0" destOrd="0" presId="urn:microsoft.com/office/officeart/2018/2/layout/IconVerticalSolidList"/>
    <dgm:cxn modelId="{8CE569FC-83E1-4729-8EFB-A64E5D281296}" srcId="{1535315D-219E-4486-89D2-22FA556ED193}" destId="{05892BD2-8897-4FC9-99B0-C6B76DAE95B7}" srcOrd="1" destOrd="0" parTransId="{718C5780-ADAA-4A7B-93E5-4026DB9BE7CD}" sibTransId="{6DF86C4A-CB14-4F8F-B9BA-7929AAEFACFF}"/>
    <dgm:cxn modelId="{7F896307-5675-4BF3-9156-0CE804DC74A1}" type="presParOf" srcId="{95B4D772-13AE-45C4-B936-54E37ADB1235}" destId="{2E013E0C-4E5A-482F-9980-CE387E12B4B9}" srcOrd="0" destOrd="0" presId="urn:microsoft.com/office/officeart/2018/2/layout/IconVerticalSolidList"/>
    <dgm:cxn modelId="{97EF4BB2-7560-4EDC-B461-F6165187CBDE}" type="presParOf" srcId="{2E013E0C-4E5A-482F-9980-CE387E12B4B9}" destId="{EE07C46A-0FEB-4F17-969D-AD789EB20A88}" srcOrd="0" destOrd="0" presId="urn:microsoft.com/office/officeart/2018/2/layout/IconVerticalSolidList"/>
    <dgm:cxn modelId="{79AE9861-6935-4045-B5EA-BD9F8FE2448A}" type="presParOf" srcId="{2E013E0C-4E5A-482F-9980-CE387E12B4B9}" destId="{3635EDD0-DC1E-4BF4-8645-31E4A6783382}" srcOrd="1" destOrd="0" presId="urn:microsoft.com/office/officeart/2018/2/layout/IconVerticalSolidList"/>
    <dgm:cxn modelId="{7596FD94-764A-4EF1-B477-3F92F49D016B}" type="presParOf" srcId="{2E013E0C-4E5A-482F-9980-CE387E12B4B9}" destId="{E6393EFE-335E-427E-AD0A-B49C6B2087DF}" srcOrd="2" destOrd="0" presId="urn:microsoft.com/office/officeart/2018/2/layout/IconVerticalSolidList"/>
    <dgm:cxn modelId="{774446A5-5688-453F-BDC9-CB553FB7A376}" type="presParOf" srcId="{2E013E0C-4E5A-482F-9980-CE387E12B4B9}" destId="{47827C53-CEF6-4412-879C-561BDAF9FBAD}" srcOrd="3" destOrd="0" presId="urn:microsoft.com/office/officeart/2018/2/layout/IconVerticalSolidList"/>
    <dgm:cxn modelId="{F57332D6-9F08-4B7A-9418-CE9EC26A9D00}" type="presParOf" srcId="{95B4D772-13AE-45C4-B936-54E37ADB1235}" destId="{CC7DA326-DE2C-48B0-B6F8-4E7733768917}" srcOrd="1" destOrd="0" presId="urn:microsoft.com/office/officeart/2018/2/layout/IconVerticalSolidList"/>
    <dgm:cxn modelId="{E6924EB3-B1D4-4C97-8C4B-11E67201D2B0}" type="presParOf" srcId="{95B4D772-13AE-45C4-B936-54E37ADB1235}" destId="{0B1ED2C1-4D9D-4696-BA0C-25B9AA93EB6D}" srcOrd="2" destOrd="0" presId="urn:microsoft.com/office/officeart/2018/2/layout/IconVerticalSolidList"/>
    <dgm:cxn modelId="{DD7474A8-F5B0-43DD-AE37-D9CF59D8187C}" type="presParOf" srcId="{0B1ED2C1-4D9D-4696-BA0C-25B9AA93EB6D}" destId="{285942D8-D874-4D3B-BB95-F618E7CB453F}" srcOrd="0" destOrd="0" presId="urn:microsoft.com/office/officeart/2018/2/layout/IconVerticalSolidList"/>
    <dgm:cxn modelId="{568E1A44-9CE0-4930-B186-A184E9F34D55}" type="presParOf" srcId="{0B1ED2C1-4D9D-4696-BA0C-25B9AA93EB6D}" destId="{39D21E1E-2305-4351-8B1C-0465F0357129}" srcOrd="1" destOrd="0" presId="urn:microsoft.com/office/officeart/2018/2/layout/IconVerticalSolidList"/>
    <dgm:cxn modelId="{B6F3A348-8F38-475C-AB69-E9EA606855E4}" type="presParOf" srcId="{0B1ED2C1-4D9D-4696-BA0C-25B9AA93EB6D}" destId="{DD11A8E8-F872-4A66-B1A2-C4A0965DAC33}" srcOrd="2" destOrd="0" presId="urn:microsoft.com/office/officeart/2018/2/layout/IconVerticalSolidList"/>
    <dgm:cxn modelId="{B57F3D7C-3CAE-480E-B15C-A00347E0BFFE}" type="presParOf" srcId="{0B1ED2C1-4D9D-4696-BA0C-25B9AA93EB6D}" destId="{0BFD9622-56CB-48DB-B917-3DB9363914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18CE94-B897-4996-B3BD-1950E44C0F5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D46C4A-6240-47F5-9DED-9895582761BA}">
      <dgm:prSet/>
      <dgm:spPr/>
      <dgm:t>
        <a:bodyPr/>
        <a:lstStyle/>
        <a:p>
          <a:r>
            <a:rPr lang="en-US" b="0" i="0" dirty="0"/>
            <a:t>Method used by companies that extends credit to its customers, in order to avoid default and be profitable. </a:t>
          </a:r>
          <a:endParaRPr lang="en-US" dirty="0"/>
        </a:p>
      </dgm:t>
    </dgm:pt>
    <dgm:pt modelId="{AB3EECB3-E377-47C0-9429-74CDCCA3CD40}" type="parTrans" cxnId="{872EE65A-7C5A-4A0A-9C36-4E7A958CC555}">
      <dgm:prSet/>
      <dgm:spPr/>
      <dgm:t>
        <a:bodyPr/>
        <a:lstStyle/>
        <a:p>
          <a:endParaRPr lang="en-US"/>
        </a:p>
      </dgm:t>
    </dgm:pt>
    <dgm:pt modelId="{4CAFC501-4162-4917-AF96-EEE471308015}" type="sibTrans" cxnId="{872EE65A-7C5A-4A0A-9C36-4E7A958CC555}">
      <dgm:prSet/>
      <dgm:spPr/>
      <dgm:t>
        <a:bodyPr/>
        <a:lstStyle/>
        <a:p>
          <a:endParaRPr lang="en-US"/>
        </a:p>
      </dgm:t>
    </dgm:pt>
    <dgm:pt modelId="{67EE2A1A-0DA8-4238-B0B0-A3C7E25463DD}">
      <dgm:prSet/>
      <dgm:spPr/>
      <dgm:t>
        <a:bodyPr/>
        <a:lstStyle/>
        <a:p>
          <a:r>
            <a:rPr lang="en-US" b="0" i="0" dirty="0"/>
            <a:t>Through Credit Scoring ( gathering and </a:t>
          </a:r>
          <a:r>
            <a:rPr lang="en-US" b="0" i="0" dirty="0" err="1"/>
            <a:t>analysing</a:t>
          </a:r>
          <a:r>
            <a:rPr lang="en-US" b="0" i="0" dirty="0"/>
            <a:t> data to determine if a customer is solvent or not) </a:t>
          </a:r>
          <a:endParaRPr lang="en-US" dirty="0"/>
        </a:p>
      </dgm:t>
    </dgm:pt>
    <dgm:pt modelId="{20698CF0-CBEC-400B-9767-67F1899067D7}" type="parTrans" cxnId="{1A6A1DA8-B489-40D4-AF27-0AA06961DD64}">
      <dgm:prSet/>
      <dgm:spPr/>
      <dgm:t>
        <a:bodyPr/>
        <a:lstStyle/>
        <a:p>
          <a:endParaRPr lang="en-US"/>
        </a:p>
      </dgm:t>
    </dgm:pt>
    <dgm:pt modelId="{361CD9D2-801A-4BDC-B658-7596E279068C}" type="sibTrans" cxnId="{1A6A1DA8-B489-40D4-AF27-0AA06961DD64}">
      <dgm:prSet/>
      <dgm:spPr/>
      <dgm:t>
        <a:bodyPr/>
        <a:lstStyle/>
        <a:p>
          <a:endParaRPr lang="en-US"/>
        </a:p>
      </dgm:t>
    </dgm:pt>
    <dgm:pt modelId="{18D419C6-29D0-47A5-A8B4-84E33424CCFD}">
      <dgm:prSet/>
      <dgm:spPr/>
      <dgm:t>
        <a:bodyPr/>
        <a:lstStyle/>
        <a:p>
          <a:r>
            <a:rPr lang="en-US" b="0" i="0"/>
            <a:t>Scorecards are checklist of differents items of information associated to points that are added up in the end and compared to a pass mark. </a:t>
          </a:r>
          <a:endParaRPr lang="en-US"/>
        </a:p>
      </dgm:t>
    </dgm:pt>
    <dgm:pt modelId="{3639468F-E8DD-439B-BB5B-36C4E13F5891}" type="parTrans" cxnId="{B286B1FC-F1E0-4382-AF0C-5659885C4DB0}">
      <dgm:prSet/>
      <dgm:spPr/>
      <dgm:t>
        <a:bodyPr/>
        <a:lstStyle/>
        <a:p>
          <a:endParaRPr lang="en-US"/>
        </a:p>
      </dgm:t>
    </dgm:pt>
    <dgm:pt modelId="{697011F3-E3BB-4877-B7B0-F52B353F4081}" type="sibTrans" cxnId="{B286B1FC-F1E0-4382-AF0C-5659885C4DB0}">
      <dgm:prSet/>
      <dgm:spPr/>
      <dgm:t>
        <a:bodyPr/>
        <a:lstStyle/>
        <a:p>
          <a:endParaRPr lang="en-US"/>
        </a:p>
      </dgm:t>
    </dgm:pt>
    <dgm:pt modelId="{17E2ECD6-1634-4FAA-AB5D-BD9B5BDDF451}" type="pres">
      <dgm:prSet presAssocID="{C418CE94-B897-4996-B3BD-1950E44C0F5C}" presName="vert0" presStyleCnt="0">
        <dgm:presLayoutVars>
          <dgm:dir/>
          <dgm:animOne val="branch"/>
          <dgm:animLvl val="lvl"/>
        </dgm:presLayoutVars>
      </dgm:prSet>
      <dgm:spPr/>
    </dgm:pt>
    <dgm:pt modelId="{65C83051-2A21-488B-AD11-7C8F83AB9FDB}" type="pres">
      <dgm:prSet presAssocID="{F4D46C4A-6240-47F5-9DED-9895582761BA}" presName="thickLine" presStyleLbl="alignNode1" presStyleIdx="0" presStyleCnt="3"/>
      <dgm:spPr/>
    </dgm:pt>
    <dgm:pt modelId="{0608A532-765A-41D6-B70A-24CFD58C4B66}" type="pres">
      <dgm:prSet presAssocID="{F4D46C4A-6240-47F5-9DED-9895582761BA}" presName="horz1" presStyleCnt="0"/>
      <dgm:spPr/>
    </dgm:pt>
    <dgm:pt modelId="{B50DE981-EFF0-49C4-8BD5-CF3E22F015A3}" type="pres">
      <dgm:prSet presAssocID="{F4D46C4A-6240-47F5-9DED-9895582761BA}" presName="tx1" presStyleLbl="revTx" presStyleIdx="0" presStyleCnt="3"/>
      <dgm:spPr/>
    </dgm:pt>
    <dgm:pt modelId="{8BFB5B22-D377-4061-A542-5F625FD75CD8}" type="pres">
      <dgm:prSet presAssocID="{F4D46C4A-6240-47F5-9DED-9895582761BA}" presName="vert1" presStyleCnt="0"/>
      <dgm:spPr/>
    </dgm:pt>
    <dgm:pt modelId="{FC1E3CC5-D147-460B-BA0D-2C6C2A6CD892}" type="pres">
      <dgm:prSet presAssocID="{67EE2A1A-0DA8-4238-B0B0-A3C7E25463DD}" presName="thickLine" presStyleLbl="alignNode1" presStyleIdx="1" presStyleCnt="3"/>
      <dgm:spPr/>
    </dgm:pt>
    <dgm:pt modelId="{66E3C383-4031-4DCF-966F-7923D21E09A1}" type="pres">
      <dgm:prSet presAssocID="{67EE2A1A-0DA8-4238-B0B0-A3C7E25463DD}" presName="horz1" presStyleCnt="0"/>
      <dgm:spPr/>
    </dgm:pt>
    <dgm:pt modelId="{8B7B223F-B989-4D6D-B0F3-DADD5EC8C205}" type="pres">
      <dgm:prSet presAssocID="{67EE2A1A-0DA8-4238-B0B0-A3C7E25463DD}" presName="tx1" presStyleLbl="revTx" presStyleIdx="1" presStyleCnt="3"/>
      <dgm:spPr/>
    </dgm:pt>
    <dgm:pt modelId="{AFC7FD81-7F34-4D07-AF62-1183FA079E0D}" type="pres">
      <dgm:prSet presAssocID="{67EE2A1A-0DA8-4238-B0B0-A3C7E25463DD}" presName="vert1" presStyleCnt="0"/>
      <dgm:spPr/>
    </dgm:pt>
    <dgm:pt modelId="{A7C4ACB0-39DA-436D-8FA7-AFFA1FE6782C}" type="pres">
      <dgm:prSet presAssocID="{18D419C6-29D0-47A5-A8B4-84E33424CCFD}" presName="thickLine" presStyleLbl="alignNode1" presStyleIdx="2" presStyleCnt="3"/>
      <dgm:spPr/>
    </dgm:pt>
    <dgm:pt modelId="{3B09F3E6-A7F2-4AF5-86BF-8BEC681C790F}" type="pres">
      <dgm:prSet presAssocID="{18D419C6-29D0-47A5-A8B4-84E33424CCFD}" presName="horz1" presStyleCnt="0"/>
      <dgm:spPr/>
    </dgm:pt>
    <dgm:pt modelId="{E41DC024-F623-44F2-ABCB-79CD394B2179}" type="pres">
      <dgm:prSet presAssocID="{18D419C6-29D0-47A5-A8B4-84E33424CCFD}" presName="tx1" presStyleLbl="revTx" presStyleIdx="2" presStyleCnt="3"/>
      <dgm:spPr/>
    </dgm:pt>
    <dgm:pt modelId="{EA7EB1E6-6DAE-4E07-A8DD-AC30081E9E5F}" type="pres">
      <dgm:prSet presAssocID="{18D419C6-29D0-47A5-A8B4-84E33424CCFD}" presName="vert1" presStyleCnt="0"/>
      <dgm:spPr/>
    </dgm:pt>
  </dgm:ptLst>
  <dgm:cxnLst>
    <dgm:cxn modelId="{571F8465-9117-4678-87A2-351ECD420E50}" type="presOf" srcId="{F4D46C4A-6240-47F5-9DED-9895582761BA}" destId="{B50DE981-EFF0-49C4-8BD5-CF3E22F015A3}" srcOrd="0" destOrd="0" presId="urn:microsoft.com/office/officeart/2008/layout/LinedList"/>
    <dgm:cxn modelId="{3F619059-DBC2-4D0A-9AD6-4CE82A8A3CB6}" type="presOf" srcId="{C418CE94-B897-4996-B3BD-1950E44C0F5C}" destId="{17E2ECD6-1634-4FAA-AB5D-BD9B5BDDF451}" srcOrd="0" destOrd="0" presId="urn:microsoft.com/office/officeart/2008/layout/LinedList"/>
    <dgm:cxn modelId="{872EE65A-7C5A-4A0A-9C36-4E7A958CC555}" srcId="{C418CE94-B897-4996-B3BD-1950E44C0F5C}" destId="{F4D46C4A-6240-47F5-9DED-9895582761BA}" srcOrd="0" destOrd="0" parTransId="{AB3EECB3-E377-47C0-9429-74CDCCA3CD40}" sibTransId="{4CAFC501-4162-4917-AF96-EEE471308015}"/>
    <dgm:cxn modelId="{1A6A1DA8-B489-40D4-AF27-0AA06961DD64}" srcId="{C418CE94-B897-4996-B3BD-1950E44C0F5C}" destId="{67EE2A1A-0DA8-4238-B0B0-A3C7E25463DD}" srcOrd="1" destOrd="0" parTransId="{20698CF0-CBEC-400B-9767-67F1899067D7}" sibTransId="{361CD9D2-801A-4BDC-B658-7596E279068C}"/>
    <dgm:cxn modelId="{5F3021AD-3C01-410B-B11D-40E853990A70}" type="presOf" srcId="{18D419C6-29D0-47A5-A8B4-84E33424CCFD}" destId="{E41DC024-F623-44F2-ABCB-79CD394B2179}" srcOrd="0" destOrd="0" presId="urn:microsoft.com/office/officeart/2008/layout/LinedList"/>
    <dgm:cxn modelId="{35933FDD-561D-4044-822E-9097C4B0E244}" type="presOf" srcId="{67EE2A1A-0DA8-4238-B0B0-A3C7E25463DD}" destId="{8B7B223F-B989-4D6D-B0F3-DADD5EC8C205}" srcOrd="0" destOrd="0" presId="urn:microsoft.com/office/officeart/2008/layout/LinedList"/>
    <dgm:cxn modelId="{B286B1FC-F1E0-4382-AF0C-5659885C4DB0}" srcId="{C418CE94-B897-4996-B3BD-1950E44C0F5C}" destId="{18D419C6-29D0-47A5-A8B4-84E33424CCFD}" srcOrd="2" destOrd="0" parTransId="{3639468F-E8DD-439B-BB5B-36C4E13F5891}" sibTransId="{697011F3-E3BB-4877-B7B0-F52B353F4081}"/>
    <dgm:cxn modelId="{3995089A-8F83-4CD7-B238-925AC74FD871}" type="presParOf" srcId="{17E2ECD6-1634-4FAA-AB5D-BD9B5BDDF451}" destId="{65C83051-2A21-488B-AD11-7C8F83AB9FDB}" srcOrd="0" destOrd="0" presId="urn:microsoft.com/office/officeart/2008/layout/LinedList"/>
    <dgm:cxn modelId="{B110193C-2348-4259-A07D-DD698F9E284F}" type="presParOf" srcId="{17E2ECD6-1634-4FAA-AB5D-BD9B5BDDF451}" destId="{0608A532-765A-41D6-B70A-24CFD58C4B66}" srcOrd="1" destOrd="0" presId="urn:microsoft.com/office/officeart/2008/layout/LinedList"/>
    <dgm:cxn modelId="{D44F22C0-FF6D-462F-8021-33D75EC5401B}" type="presParOf" srcId="{0608A532-765A-41D6-B70A-24CFD58C4B66}" destId="{B50DE981-EFF0-49C4-8BD5-CF3E22F015A3}" srcOrd="0" destOrd="0" presId="urn:microsoft.com/office/officeart/2008/layout/LinedList"/>
    <dgm:cxn modelId="{F6E29210-69E6-41EC-A616-EE5762C71311}" type="presParOf" srcId="{0608A532-765A-41D6-B70A-24CFD58C4B66}" destId="{8BFB5B22-D377-4061-A542-5F625FD75CD8}" srcOrd="1" destOrd="0" presId="urn:microsoft.com/office/officeart/2008/layout/LinedList"/>
    <dgm:cxn modelId="{8EDA1BE4-88F2-403E-993F-94AC0398F472}" type="presParOf" srcId="{17E2ECD6-1634-4FAA-AB5D-BD9B5BDDF451}" destId="{FC1E3CC5-D147-460B-BA0D-2C6C2A6CD892}" srcOrd="2" destOrd="0" presId="urn:microsoft.com/office/officeart/2008/layout/LinedList"/>
    <dgm:cxn modelId="{EE243536-D132-4FDC-B1E3-7C9EA91FD558}" type="presParOf" srcId="{17E2ECD6-1634-4FAA-AB5D-BD9B5BDDF451}" destId="{66E3C383-4031-4DCF-966F-7923D21E09A1}" srcOrd="3" destOrd="0" presId="urn:microsoft.com/office/officeart/2008/layout/LinedList"/>
    <dgm:cxn modelId="{26C33BDB-B0A0-4FC4-B9F4-0D2FCA355269}" type="presParOf" srcId="{66E3C383-4031-4DCF-966F-7923D21E09A1}" destId="{8B7B223F-B989-4D6D-B0F3-DADD5EC8C205}" srcOrd="0" destOrd="0" presId="urn:microsoft.com/office/officeart/2008/layout/LinedList"/>
    <dgm:cxn modelId="{5CE7FB93-25FC-470E-9A9A-3E44504E94EC}" type="presParOf" srcId="{66E3C383-4031-4DCF-966F-7923D21E09A1}" destId="{AFC7FD81-7F34-4D07-AF62-1183FA079E0D}" srcOrd="1" destOrd="0" presId="urn:microsoft.com/office/officeart/2008/layout/LinedList"/>
    <dgm:cxn modelId="{0D7A858B-3F23-4FAA-BC97-61DDD388DF29}" type="presParOf" srcId="{17E2ECD6-1634-4FAA-AB5D-BD9B5BDDF451}" destId="{A7C4ACB0-39DA-436D-8FA7-AFFA1FE6782C}" srcOrd="4" destOrd="0" presId="urn:microsoft.com/office/officeart/2008/layout/LinedList"/>
    <dgm:cxn modelId="{478556DA-649C-4928-976F-45FC1324F6EE}" type="presParOf" srcId="{17E2ECD6-1634-4FAA-AB5D-BD9B5BDDF451}" destId="{3B09F3E6-A7F2-4AF5-86BF-8BEC681C790F}" srcOrd="5" destOrd="0" presId="urn:microsoft.com/office/officeart/2008/layout/LinedList"/>
    <dgm:cxn modelId="{0EFE94B0-E140-4998-A6E5-684EB7A9B4A0}" type="presParOf" srcId="{3B09F3E6-A7F2-4AF5-86BF-8BEC681C790F}" destId="{E41DC024-F623-44F2-ABCB-79CD394B2179}" srcOrd="0" destOrd="0" presId="urn:microsoft.com/office/officeart/2008/layout/LinedList"/>
    <dgm:cxn modelId="{E044AEEF-9E0E-4055-BE2B-903AD52FC515}" type="presParOf" srcId="{3B09F3E6-A7F2-4AF5-86BF-8BEC681C790F}" destId="{EA7EB1E6-6DAE-4E07-A8DD-AC30081E9E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7C46A-0FEB-4F17-969D-AD789EB20A88}">
      <dsp:nvSpPr>
        <dsp:cNvPr id="0" name=""/>
        <dsp:cNvSpPr/>
      </dsp:nvSpPr>
      <dsp:spPr>
        <a:xfrm>
          <a:off x="0" y="654043"/>
          <a:ext cx="6523301" cy="120746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5EDD0-DC1E-4BF4-8645-31E4A6783382}">
      <dsp:nvSpPr>
        <dsp:cNvPr id="0" name=""/>
        <dsp:cNvSpPr/>
      </dsp:nvSpPr>
      <dsp:spPr>
        <a:xfrm>
          <a:off x="365258" y="925723"/>
          <a:ext cx="664106" cy="664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27C53-CEF6-4412-879C-561BDAF9FBAD}">
      <dsp:nvSpPr>
        <dsp:cNvPr id="0" name=""/>
        <dsp:cNvSpPr/>
      </dsp:nvSpPr>
      <dsp:spPr>
        <a:xfrm>
          <a:off x="1394622" y="654043"/>
          <a:ext cx="5128678" cy="1207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90" tIns="127790" rIns="127790" bIns="127790" numCol="1" spcCol="1270" anchor="ctr" anchorCtr="0">
          <a:noAutofit/>
        </a:bodyPr>
        <a:lstStyle/>
        <a:p>
          <a:pPr marL="0" lvl="0" indent="0" algn="l" defTabSz="666750">
            <a:lnSpc>
              <a:spcPct val="100000"/>
            </a:lnSpc>
            <a:spcBef>
              <a:spcPct val="0"/>
            </a:spcBef>
            <a:spcAft>
              <a:spcPct val="35000"/>
            </a:spcAft>
            <a:buNone/>
          </a:pPr>
          <a:r>
            <a:rPr lang="en-US" sz="1500" b="0" i="0" kern="1200"/>
            <a:t>In the stock market price in order to improve the performance of self-forecasting, it is crucial to summarize and accurately express internal fluctuation rules from the historical time series dataset.</a:t>
          </a:r>
          <a:endParaRPr lang="en-US" sz="1500" kern="1200"/>
        </a:p>
      </dsp:txBody>
      <dsp:txXfrm>
        <a:off x="1394622" y="654043"/>
        <a:ext cx="5128678" cy="1207465"/>
      </dsp:txXfrm>
    </dsp:sp>
    <dsp:sp modelId="{285942D8-D874-4D3B-BB95-F618E7CB453F}">
      <dsp:nvSpPr>
        <dsp:cNvPr id="0" name=""/>
        <dsp:cNvSpPr/>
      </dsp:nvSpPr>
      <dsp:spPr>
        <a:xfrm>
          <a:off x="0" y="2163375"/>
          <a:ext cx="6523301" cy="120746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21E1E-2305-4351-8B1C-0465F0357129}">
      <dsp:nvSpPr>
        <dsp:cNvPr id="0" name=""/>
        <dsp:cNvSpPr/>
      </dsp:nvSpPr>
      <dsp:spPr>
        <a:xfrm>
          <a:off x="365258" y="2435055"/>
          <a:ext cx="664106" cy="664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D9622-56CB-48DB-B917-3DB93639146F}">
      <dsp:nvSpPr>
        <dsp:cNvPr id="0" name=""/>
        <dsp:cNvSpPr/>
      </dsp:nvSpPr>
      <dsp:spPr>
        <a:xfrm>
          <a:off x="1394622" y="2163375"/>
          <a:ext cx="5128678" cy="1207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90" tIns="127790" rIns="127790" bIns="127790" numCol="1" spcCol="1270" anchor="ctr" anchorCtr="0">
          <a:noAutofit/>
        </a:bodyPr>
        <a:lstStyle/>
        <a:p>
          <a:pPr marL="0" lvl="0" indent="0" algn="l" defTabSz="666750">
            <a:lnSpc>
              <a:spcPct val="100000"/>
            </a:lnSpc>
            <a:spcBef>
              <a:spcPct val="0"/>
            </a:spcBef>
            <a:spcAft>
              <a:spcPct val="35000"/>
            </a:spcAft>
            <a:buNone/>
          </a:pPr>
          <a:r>
            <a:rPr lang="en-US" sz="1500" b="0" i="0" kern="1200"/>
            <a:t>Accurate predictions of future fluctuation for financial data can help investors hedge against risk.</a:t>
          </a:r>
          <a:endParaRPr lang="en-US" sz="1500" kern="1200"/>
        </a:p>
      </dsp:txBody>
      <dsp:txXfrm>
        <a:off x="1394622" y="2163375"/>
        <a:ext cx="5128678" cy="1207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83051-2A21-488B-AD11-7C8F83AB9FDB}">
      <dsp:nvSpPr>
        <dsp:cNvPr id="0" name=""/>
        <dsp:cNvSpPr/>
      </dsp:nvSpPr>
      <dsp:spPr>
        <a:xfrm>
          <a:off x="0" y="2134"/>
          <a:ext cx="67289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DE981-EFF0-49C4-8BD5-CF3E22F015A3}">
      <dsp:nvSpPr>
        <dsp:cNvPr id="0" name=""/>
        <dsp:cNvSpPr/>
      </dsp:nvSpPr>
      <dsp:spPr>
        <a:xfrm>
          <a:off x="0" y="2134"/>
          <a:ext cx="6728905" cy="14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Method used by companies that extends credit to its customers, in order to avoid default and be profitable. </a:t>
          </a:r>
          <a:endParaRPr lang="en-US" sz="2400" kern="1200" dirty="0"/>
        </a:p>
      </dsp:txBody>
      <dsp:txXfrm>
        <a:off x="0" y="2134"/>
        <a:ext cx="6728905" cy="1455901"/>
      </dsp:txXfrm>
    </dsp:sp>
    <dsp:sp modelId="{FC1E3CC5-D147-460B-BA0D-2C6C2A6CD892}">
      <dsp:nvSpPr>
        <dsp:cNvPr id="0" name=""/>
        <dsp:cNvSpPr/>
      </dsp:nvSpPr>
      <dsp:spPr>
        <a:xfrm>
          <a:off x="0" y="1458035"/>
          <a:ext cx="6728905" cy="0"/>
        </a:xfrm>
        <a:prstGeom prst="line">
          <a:avLst/>
        </a:prstGeom>
        <a:solidFill>
          <a:schemeClr val="accent2">
            <a:hueOff val="-748398"/>
            <a:satOff val="-337"/>
            <a:lumOff val="3529"/>
            <a:alphaOff val="0"/>
          </a:schemeClr>
        </a:solidFill>
        <a:ln w="12700" cap="flat" cmpd="sng" algn="ctr">
          <a:solidFill>
            <a:schemeClr val="accent2">
              <a:hueOff val="-748398"/>
              <a:satOff val="-33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B223F-B989-4D6D-B0F3-DADD5EC8C205}">
      <dsp:nvSpPr>
        <dsp:cNvPr id="0" name=""/>
        <dsp:cNvSpPr/>
      </dsp:nvSpPr>
      <dsp:spPr>
        <a:xfrm>
          <a:off x="0" y="1458035"/>
          <a:ext cx="6728905" cy="14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Through Credit Scoring ( gathering and </a:t>
          </a:r>
          <a:r>
            <a:rPr lang="en-US" sz="2400" b="0" i="0" kern="1200" dirty="0" err="1"/>
            <a:t>analysing</a:t>
          </a:r>
          <a:r>
            <a:rPr lang="en-US" sz="2400" b="0" i="0" kern="1200" dirty="0"/>
            <a:t> data to determine if a customer is solvent or not) </a:t>
          </a:r>
          <a:endParaRPr lang="en-US" sz="2400" kern="1200" dirty="0"/>
        </a:p>
      </dsp:txBody>
      <dsp:txXfrm>
        <a:off x="0" y="1458035"/>
        <a:ext cx="6728905" cy="1455901"/>
      </dsp:txXfrm>
    </dsp:sp>
    <dsp:sp modelId="{A7C4ACB0-39DA-436D-8FA7-AFFA1FE6782C}">
      <dsp:nvSpPr>
        <dsp:cNvPr id="0" name=""/>
        <dsp:cNvSpPr/>
      </dsp:nvSpPr>
      <dsp:spPr>
        <a:xfrm>
          <a:off x="0" y="2913937"/>
          <a:ext cx="6728905" cy="0"/>
        </a:xfrm>
        <a:prstGeom prst="line">
          <a:avLst/>
        </a:prstGeom>
        <a:solidFill>
          <a:schemeClr val="accent2">
            <a:hueOff val="-1496796"/>
            <a:satOff val="-674"/>
            <a:lumOff val="7057"/>
            <a:alphaOff val="0"/>
          </a:schemeClr>
        </a:solidFill>
        <a:ln w="12700" cap="flat" cmpd="sng" algn="ctr">
          <a:solidFill>
            <a:schemeClr val="accent2">
              <a:hueOff val="-1496796"/>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DC024-F623-44F2-ABCB-79CD394B2179}">
      <dsp:nvSpPr>
        <dsp:cNvPr id="0" name=""/>
        <dsp:cNvSpPr/>
      </dsp:nvSpPr>
      <dsp:spPr>
        <a:xfrm>
          <a:off x="0" y="2913937"/>
          <a:ext cx="6728905" cy="14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Scorecards are checklist of differents items of information associated to points that are added up in the end and compared to a pass mark. </a:t>
          </a:r>
          <a:endParaRPr lang="en-US" sz="2400" kern="1200"/>
        </a:p>
      </dsp:txBody>
      <dsp:txXfrm>
        <a:off x="0" y="2913937"/>
        <a:ext cx="6728905" cy="14559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4/16/2022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275951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36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7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79394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35496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52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95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36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6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77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4/16/2022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35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4/16/2022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‹N°›</a:t>
            </a:fld>
            <a:endParaRPr lang="en-US"/>
          </a:p>
        </p:txBody>
      </p:sp>
    </p:spTree>
    <p:extLst>
      <p:ext uri="{BB962C8B-B14F-4D97-AF65-F5344CB8AC3E}">
        <p14:creationId xmlns:p14="http://schemas.microsoft.com/office/powerpoint/2010/main" val="259394762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tatisticshowto.com/probabilistic/" TargetMode="External"/><Relationship Id="rId7" Type="http://schemas.openxmlformats.org/officeDocument/2006/relationships/hyperlink" Target="https://youtu.be/TEbLUhHqLgE" TargetMode="External"/><Relationship Id="rId2" Type="http://schemas.openxmlformats.org/officeDocument/2006/relationships/hyperlink" Target="https://ethz.ch/content/dam/ethz/special-interest/bsse/borgwardt-lab/documents/slides/CA10_probabilitytheory.pdf" TargetMode="External"/><Relationship Id="rId1" Type="http://schemas.openxmlformats.org/officeDocument/2006/relationships/slideLayout" Target="../slideLayouts/slideLayout2.xml"/><Relationship Id="rId6" Type="http://schemas.openxmlformats.org/officeDocument/2006/relationships/hyperlink" Target="https://tcoil.info/normalize-stock-prices-and-time-series-data-with-python-2/" TargetMode="External"/><Relationship Id="rId5" Type="http://schemas.openxmlformats.org/officeDocument/2006/relationships/hyperlink" Target="https://machinelearningmastery.com/calibrated-classification-model-in-scikit-learn/" TargetMode="External"/><Relationship Id="rId4" Type="http://schemas.openxmlformats.org/officeDocument/2006/relationships/hyperlink" Target="https://dev.to/ahmedmansoor012/what-are-probabilistic-models-in-machine-learning-548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26441AA-FF65-44D4-9FB5-1D083AF15584}"/>
              </a:ext>
            </a:extLst>
          </p:cNvPr>
          <p:cNvSpPr>
            <a:spLocks noGrp="1"/>
          </p:cNvSpPr>
          <p:nvPr>
            <p:ph type="ctrTitle"/>
          </p:nvPr>
        </p:nvSpPr>
        <p:spPr>
          <a:xfrm>
            <a:off x="6562614" y="1625608"/>
            <a:ext cx="4655719" cy="2722164"/>
          </a:xfrm>
        </p:spPr>
        <p:txBody>
          <a:bodyPr>
            <a:normAutofit/>
          </a:bodyPr>
          <a:lstStyle/>
          <a:p>
            <a:r>
              <a:rPr lang="fr-FR" sz="7200" dirty="0" err="1"/>
              <a:t>Probabilistic</a:t>
            </a:r>
            <a:r>
              <a:rPr lang="fr-FR" sz="7200" dirty="0"/>
              <a:t> Modeling</a:t>
            </a:r>
          </a:p>
        </p:txBody>
      </p:sp>
      <p:sp>
        <p:nvSpPr>
          <p:cNvPr id="3" name="Sous-titre 2">
            <a:extLst>
              <a:ext uri="{FF2B5EF4-FFF2-40B4-BE49-F238E27FC236}">
                <a16:creationId xmlns:a16="http://schemas.microsoft.com/office/drawing/2014/main" id="{7CA96AA3-03CF-4A34-A192-47717B2E70CF}"/>
              </a:ext>
            </a:extLst>
          </p:cNvPr>
          <p:cNvSpPr>
            <a:spLocks noGrp="1"/>
          </p:cNvSpPr>
          <p:nvPr>
            <p:ph type="subTitle" idx="1"/>
          </p:nvPr>
        </p:nvSpPr>
        <p:spPr>
          <a:xfrm>
            <a:off x="6562613" y="5878113"/>
            <a:ext cx="4655719" cy="880761"/>
          </a:xfrm>
        </p:spPr>
        <p:txBody>
          <a:bodyPr>
            <a:normAutofit fontScale="92500" lnSpcReduction="20000"/>
          </a:bodyPr>
          <a:lstStyle/>
          <a:p>
            <a:r>
              <a:rPr lang="fr-FR" sz="900" dirty="0"/>
              <a:t>Laetitia Dos Santos</a:t>
            </a:r>
          </a:p>
          <a:p>
            <a:r>
              <a:rPr lang="fr-FR" sz="900" dirty="0"/>
              <a:t>Ingrid Da Silva Brito </a:t>
            </a:r>
          </a:p>
          <a:p>
            <a:r>
              <a:rPr lang="fr-FR" sz="900" dirty="0"/>
              <a:t>Rodrigue </a:t>
            </a:r>
            <a:r>
              <a:rPr lang="fr-FR" sz="900" dirty="0" err="1"/>
              <a:t>Branchet</a:t>
            </a:r>
            <a:r>
              <a:rPr lang="fr-FR" sz="900" dirty="0"/>
              <a:t>—</a:t>
            </a:r>
            <a:r>
              <a:rPr lang="fr-FR" sz="900" dirty="0" err="1"/>
              <a:t>Fauvet</a:t>
            </a:r>
            <a:endParaRPr lang="fr-FR" sz="900" dirty="0"/>
          </a:p>
          <a:p>
            <a:r>
              <a:rPr lang="fr-FR" sz="900" dirty="0"/>
              <a:t>Lenny Joseph </a:t>
            </a:r>
          </a:p>
        </p:txBody>
      </p:sp>
      <p:pic>
        <p:nvPicPr>
          <p:cNvPr id="5" name="Picture 3" descr="Une image contenant emporte-pièce, graphiques vectoriels&#10;&#10;Description générée automatiquement">
            <a:extLst>
              <a:ext uri="{FF2B5EF4-FFF2-40B4-BE49-F238E27FC236}">
                <a16:creationId xmlns:a16="http://schemas.microsoft.com/office/drawing/2014/main" id="{8D71091F-3992-A010-53FA-9C934FF73E88}"/>
              </a:ext>
            </a:extLst>
          </p:cNvPr>
          <p:cNvPicPr>
            <a:picLocks noChangeAspect="1"/>
          </p:cNvPicPr>
          <p:nvPr/>
        </p:nvPicPr>
        <p:blipFill rotWithShape="1">
          <a:blip r:embed="rId2"/>
          <a:srcRect l="18125" r="16722"/>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506DBDD-B3E5-4705-94CA-CCFFA3F39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4591" y="5801277"/>
            <a:ext cx="2076450" cy="88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2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6343E61-0557-4D5C-84EF-3F3122570CEB}"/>
              </a:ext>
            </a:extLst>
          </p:cNvPr>
          <p:cNvSpPr>
            <a:spLocks noGrp="1"/>
          </p:cNvSpPr>
          <p:nvPr>
            <p:ph type="title"/>
          </p:nvPr>
        </p:nvSpPr>
        <p:spPr>
          <a:xfrm>
            <a:off x="565149" y="1204721"/>
            <a:ext cx="6886726" cy="1446550"/>
          </a:xfrm>
        </p:spPr>
        <p:txBody>
          <a:bodyPr>
            <a:normAutofit/>
          </a:bodyPr>
          <a:lstStyle/>
          <a:p>
            <a:r>
              <a:rPr lang="fr-FR" dirty="0" err="1"/>
              <a:t>Naive</a:t>
            </a:r>
            <a:r>
              <a:rPr lang="fr-FR" dirty="0"/>
              <a:t> Bayes</a:t>
            </a:r>
          </a:p>
        </p:txBody>
      </p:sp>
      <p:sp>
        <p:nvSpPr>
          <p:cNvPr id="3" name="Espace réservé du contenu 2">
            <a:extLst>
              <a:ext uri="{FF2B5EF4-FFF2-40B4-BE49-F238E27FC236}">
                <a16:creationId xmlns:a16="http://schemas.microsoft.com/office/drawing/2014/main" id="{A228D6A9-3C04-41D7-918E-8A365057255B}"/>
              </a:ext>
            </a:extLst>
          </p:cNvPr>
          <p:cNvSpPr>
            <a:spLocks noGrp="1"/>
          </p:cNvSpPr>
          <p:nvPr>
            <p:ph idx="1"/>
          </p:nvPr>
        </p:nvSpPr>
        <p:spPr>
          <a:xfrm>
            <a:off x="565150" y="2691638"/>
            <a:ext cx="6886726" cy="3188586"/>
          </a:xfrm>
        </p:spPr>
        <p:txBody>
          <a:bodyPr>
            <a:normAutofit/>
          </a:bodyPr>
          <a:lstStyle/>
          <a:p>
            <a:pPr marL="0" indent="0" algn="just">
              <a:buNone/>
            </a:pPr>
            <a:r>
              <a:rPr lang="en-US" b="0" i="0" u="none" strike="noStrike" dirty="0">
                <a:effectLst/>
              </a:rPr>
              <a:t>Naïve Bayes algorithm is a classification technique which generates Bayesian Networks for a given dataset based on Bayes theorem. </a:t>
            </a:r>
          </a:p>
          <a:p>
            <a:pPr marL="0" indent="0" algn="just">
              <a:buNone/>
            </a:pPr>
            <a:r>
              <a:rPr lang="en-US" b="0" i="0" u="none" strike="noStrike" dirty="0">
                <a:effectLst/>
              </a:rPr>
              <a:t>It assumes that the given dataset contains a particular feature in a class which is unrelated to any other feature.</a:t>
            </a:r>
            <a:endParaRPr lang="fr-FR" dirty="0"/>
          </a:p>
        </p:txBody>
      </p:sp>
      <p:pic>
        <p:nvPicPr>
          <p:cNvPr id="5" name="Image 4">
            <a:extLst>
              <a:ext uri="{FF2B5EF4-FFF2-40B4-BE49-F238E27FC236}">
                <a16:creationId xmlns:a16="http://schemas.microsoft.com/office/drawing/2014/main" id="{11220853-2E49-49D2-BC6D-1C45766E15D0}"/>
              </a:ext>
            </a:extLst>
          </p:cNvPr>
          <p:cNvPicPr>
            <a:picLocks noChangeAspect="1"/>
          </p:cNvPicPr>
          <p:nvPr/>
        </p:nvPicPr>
        <p:blipFill>
          <a:blip r:embed="rId2"/>
          <a:stretch>
            <a:fillRect/>
          </a:stretch>
        </p:blipFill>
        <p:spPr>
          <a:xfrm>
            <a:off x="6827646" y="1723609"/>
            <a:ext cx="5014249" cy="977776"/>
          </a:xfrm>
          <a:prstGeom prst="rect">
            <a:avLst/>
          </a:prstGeom>
        </p:spPr>
      </p:pic>
      <p:pic>
        <p:nvPicPr>
          <p:cNvPr id="7" name="Image 6">
            <a:extLst>
              <a:ext uri="{FF2B5EF4-FFF2-40B4-BE49-F238E27FC236}">
                <a16:creationId xmlns:a16="http://schemas.microsoft.com/office/drawing/2014/main" id="{E89CBF5C-65AC-44F7-B803-772D82F0B278}"/>
              </a:ext>
            </a:extLst>
          </p:cNvPr>
          <p:cNvPicPr>
            <a:picLocks noChangeAspect="1"/>
          </p:cNvPicPr>
          <p:nvPr/>
        </p:nvPicPr>
        <p:blipFill>
          <a:blip r:embed="rId3"/>
          <a:stretch>
            <a:fillRect/>
          </a:stretch>
        </p:blipFill>
        <p:spPr>
          <a:xfrm>
            <a:off x="7471301" y="4417810"/>
            <a:ext cx="4008832" cy="831832"/>
          </a:xfrm>
          <a:prstGeom prst="rect">
            <a:avLst/>
          </a:prstGeom>
        </p:spPr>
      </p:pic>
    </p:spTree>
    <p:extLst>
      <p:ext uri="{BB962C8B-B14F-4D97-AF65-F5344CB8AC3E}">
        <p14:creationId xmlns:p14="http://schemas.microsoft.com/office/powerpoint/2010/main" val="429132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671C725B-C3AC-DD41-8D28-B407D7407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464E5C7-7082-4D49-9B09-C205B53111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2" r="1" b="1"/>
          <a:stretch/>
        </p:blipFill>
        <p:spPr bwMode="auto">
          <a:xfrm>
            <a:off x="1909258" y="803809"/>
            <a:ext cx="8373483" cy="576122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58948E94-51E1-DD44-B615-1907C1B46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C672AB2-DD8A-8849-8622-B984F142F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ross 82">
            <a:extLst>
              <a:ext uri="{FF2B5EF4-FFF2-40B4-BE49-F238E27FC236}">
                <a16:creationId xmlns:a16="http://schemas.microsoft.com/office/drawing/2014/main" id="{6CEC9E09-1346-7549-ADB5-8466A750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8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e image contenant texte, ordinateur&#10;&#10;Description générée automatiquement">
            <a:extLst>
              <a:ext uri="{FF2B5EF4-FFF2-40B4-BE49-F238E27FC236}">
                <a16:creationId xmlns:a16="http://schemas.microsoft.com/office/drawing/2014/main" id="{81087E27-B576-19D8-3098-FA81509CD7E7}"/>
              </a:ext>
            </a:extLst>
          </p:cNvPr>
          <p:cNvPicPr>
            <a:picLocks noChangeAspect="1"/>
          </p:cNvPicPr>
          <p:nvPr/>
        </p:nvPicPr>
        <p:blipFill rotWithShape="1">
          <a:blip r:embed="rId2"/>
          <a:srcRect/>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43A30D-AE24-431A-A091-41107C183E93}"/>
              </a:ext>
            </a:extLst>
          </p:cNvPr>
          <p:cNvSpPr>
            <a:spLocks noGrp="1"/>
          </p:cNvSpPr>
          <p:nvPr>
            <p:ph type="title"/>
          </p:nvPr>
        </p:nvSpPr>
        <p:spPr>
          <a:xfrm>
            <a:off x="565149" y="1204721"/>
            <a:ext cx="8267296" cy="1446550"/>
          </a:xfrm>
        </p:spPr>
        <p:txBody>
          <a:bodyPr>
            <a:normAutofit/>
          </a:bodyPr>
          <a:lstStyle/>
          <a:p>
            <a:r>
              <a:rPr lang="fr-FR" err="1"/>
              <a:t>Estimating</a:t>
            </a:r>
            <a:r>
              <a:rPr lang="fr-FR"/>
              <a:t> </a:t>
            </a:r>
            <a:r>
              <a:rPr lang="fr-FR" err="1"/>
              <a:t>customer</a:t>
            </a:r>
            <a:r>
              <a:rPr lang="fr-FR"/>
              <a:t> </a:t>
            </a:r>
            <a:r>
              <a:rPr lang="fr-FR" err="1"/>
              <a:t>lifetime</a:t>
            </a:r>
            <a:r>
              <a:rPr lang="fr-FR"/>
              <a:t> value </a:t>
            </a:r>
          </a:p>
        </p:txBody>
      </p:sp>
      <p:sp>
        <p:nvSpPr>
          <p:cNvPr id="23" name="Espace réservé du contenu 2">
            <a:extLst>
              <a:ext uri="{FF2B5EF4-FFF2-40B4-BE49-F238E27FC236}">
                <a16:creationId xmlns:a16="http://schemas.microsoft.com/office/drawing/2014/main" id="{6E6400EB-34B6-412E-837E-65C45C553765}"/>
              </a:ext>
            </a:extLst>
          </p:cNvPr>
          <p:cNvSpPr>
            <a:spLocks noGrp="1"/>
          </p:cNvSpPr>
          <p:nvPr>
            <p:ph idx="1"/>
          </p:nvPr>
        </p:nvSpPr>
        <p:spPr>
          <a:xfrm>
            <a:off x="565150" y="2691638"/>
            <a:ext cx="8267296" cy="3188586"/>
          </a:xfrm>
        </p:spPr>
        <p:txBody>
          <a:bodyPr>
            <a:normAutofit lnSpcReduction="10000"/>
          </a:bodyPr>
          <a:lstStyle/>
          <a:p>
            <a:pPr marL="0" indent="0">
              <a:lnSpc>
                <a:spcPct val="90000"/>
              </a:lnSpc>
              <a:buNone/>
            </a:pPr>
            <a:r>
              <a:rPr lang="en-US" dirty="0"/>
              <a:t>Customer Lifetime Value (CLTV) represents the total amount of money a customer is expected to spend in a business during his/her lifetime.</a:t>
            </a:r>
          </a:p>
          <a:p>
            <a:pPr marL="0" indent="0">
              <a:lnSpc>
                <a:spcPct val="90000"/>
              </a:lnSpc>
              <a:buNone/>
            </a:pPr>
            <a:endParaRPr lang="en-US" dirty="0"/>
          </a:p>
          <a:p>
            <a:pPr marL="0" indent="0">
              <a:lnSpc>
                <a:spcPct val="90000"/>
              </a:lnSpc>
              <a:buNone/>
            </a:pPr>
            <a:r>
              <a:rPr lang="en-US" dirty="0"/>
              <a:t>Two </a:t>
            </a:r>
            <a:r>
              <a:rPr lang="en-US" dirty="0" err="1"/>
              <a:t>differents</a:t>
            </a:r>
            <a:r>
              <a:rPr lang="en-US" dirty="0"/>
              <a:t> probabilistic forecasting models are used on each customer: </a:t>
            </a:r>
          </a:p>
          <a:p>
            <a:pPr>
              <a:lnSpc>
                <a:spcPct val="90000"/>
              </a:lnSpc>
            </a:pPr>
            <a:r>
              <a:rPr lang="en-US" dirty="0"/>
              <a:t>Modeling the likelihood of buying more products</a:t>
            </a:r>
          </a:p>
          <a:p>
            <a:pPr>
              <a:lnSpc>
                <a:spcPct val="90000"/>
              </a:lnSpc>
            </a:pPr>
            <a:r>
              <a:rPr lang="en-US" dirty="0"/>
              <a:t>Modeling the average value (revenue) of purchases</a:t>
            </a:r>
          </a:p>
          <a:p>
            <a:pPr>
              <a:lnSpc>
                <a:spcPct val="90000"/>
              </a:lnSpc>
            </a:pPr>
            <a:endParaRPr lang="fr-FR" dirty="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232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682B0BD9-6B44-2348-A79D-6EE55999A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9210" y="1096772"/>
            <a:ext cx="556368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ross 22">
            <a:extLst>
              <a:ext uri="{FF2B5EF4-FFF2-40B4-BE49-F238E27FC236}">
                <a16:creationId xmlns:a16="http://schemas.microsoft.com/office/drawing/2014/main" id="{3A2BACCD-25C0-0548-A324-E09D03723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4">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C81726-BEE6-42F2-A396-651C555C8272}"/>
              </a:ext>
            </a:extLst>
          </p:cNvPr>
          <p:cNvSpPr>
            <a:spLocks noGrp="1"/>
          </p:cNvSpPr>
          <p:nvPr>
            <p:ph type="title"/>
          </p:nvPr>
        </p:nvSpPr>
        <p:spPr>
          <a:xfrm>
            <a:off x="565148" y="4433673"/>
            <a:ext cx="8267299" cy="1446550"/>
          </a:xfrm>
        </p:spPr>
        <p:txBody>
          <a:bodyPr anchor="b">
            <a:normAutofit/>
          </a:bodyPr>
          <a:lstStyle/>
          <a:p>
            <a:r>
              <a:rPr lang="fr-FR" dirty="0"/>
              <a:t>BG/NBD</a:t>
            </a:r>
          </a:p>
        </p:txBody>
      </p:sp>
      <p:sp>
        <p:nvSpPr>
          <p:cNvPr id="3" name="Espace réservé du contenu 2">
            <a:extLst>
              <a:ext uri="{FF2B5EF4-FFF2-40B4-BE49-F238E27FC236}">
                <a16:creationId xmlns:a16="http://schemas.microsoft.com/office/drawing/2014/main" id="{4F07407F-121A-4E7F-B854-77707193E2ED}"/>
              </a:ext>
            </a:extLst>
          </p:cNvPr>
          <p:cNvSpPr>
            <a:spLocks noGrp="1"/>
          </p:cNvSpPr>
          <p:nvPr>
            <p:ph idx="1"/>
          </p:nvPr>
        </p:nvSpPr>
        <p:spPr>
          <a:xfrm>
            <a:off x="565149" y="1306797"/>
            <a:ext cx="8267299" cy="2979707"/>
          </a:xfrm>
        </p:spPr>
        <p:txBody>
          <a:bodyPr>
            <a:normAutofit/>
          </a:bodyPr>
          <a:lstStyle/>
          <a:p>
            <a:pPr marL="0" indent="0" rtl="0" fontAlgn="base">
              <a:lnSpc>
                <a:spcPct val="90000"/>
              </a:lnSpc>
              <a:spcBef>
                <a:spcPts val="0"/>
              </a:spcBef>
              <a:spcAft>
                <a:spcPts val="600"/>
              </a:spcAft>
              <a:buNone/>
            </a:pPr>
            <a:r>
              <a:rPr lang="en-US" dirty="0"/>
              <a:t>BG/NBD will model each customer's purchase behaviors' distribution and will predict the expected number of transactions for each customer.</a:t>
            </a:r>
          </a:p>
          <a:p>
            <a:pPr marL="0" indent="0" rtl="0" fontAlgn="base">
              <a:lnSpc>
                <a:spcPct val="90000"/>
              </a:lnSpc>
              <a:spcBef>
                <a:spcPts val="0"/>
              </a:spcBef>
              <a:spcAft>
                <a:spcPts val="600"/>
              </a:spcAft>
              <a:buNone/>
            </a:pPr>
            <a:r>
              <a:rPr lang="en-US" dirty="0"/>
              <a:t>How many transactions will be next week?</a:t>
            </a:r>
          </a:p>
          <a:p>
            <a:pPr marL="0" indent="0" rtl="0" fontAlgn="base">
              <a:lnSpc>
                <a:spcPct val="90000"/>
              </a:lnSpc>
              <a:spcBef>
                <a:spcPts val="0"/>
              </a:spcBef>
              <a:spcAft>
                <a:spcPts val="600"/>
              </a:spcAft>
              <a:buNone/>
            </a:pPr>
            <a:r>
              <a:rPr lang="en-US" dirty="0"/>
              <a:t>How many transactions will be in the next 3 months?</a:t>
            </a:r>
          </a:p>
          <a:p>
            <a:pPr marL="0" indent="0" rtl="0" fontAlgn="base">
              <a:lnSpc>
                <a:spcPct val="90000"/>
              </a:lnSpc>
              <a:spcBef>
                <a:spcPts val="0"/>
              </a:spcBef>
              <a:spcAft>
                <a:spcPts val="600"/>
              </a:spcAft>
              <a:buNone/>
            </a:pPr>
            <a:r>
              <a:rPr lang="en-US" dirty="0"/>
              <a:t>Which customers will do the most purchases in the next 2 weeks?</a:t>
            </a:r>
          </a:p>
          <a:p>
            <a:pPr marL="0" indent="0" rtl="0" fontAlgn="base">
              <a:lnSpc>
                <a:spcPct val="90000"/>
              </a:lnSpc>
              <a:spcBef>
                <a:spcPts val="0"/>
              </a:spcBef>
              <a:spcAft>
                <a:spcPts val="600"/>
              </a:spcAft>
              <a:buNone/>
            </a:pPr>
            <a:endParaRPr lang="fr-FR" dirty="0"/>
          </a:p>
        </p:txBody>
      </p:sp>
    </p:spTree>
    <p:extLst>
      <p:ext uri="{BB962C8B-B14F-4D97-AF65-F5344CB8AC3E}">
        <p14:creationId xmlns:p14="http://schemas.microsoft.com/office/powerpoint/2010/main" val="139427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Cross 192">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7E8FD7-4AD3-4257-B932-451FA8C4D151}"/>
              </a:ext>
            </a:extLst>
          </p:cNvPr>
          <p:cNvSpPr>
            <a:spLocks noGrp="1"/>
          </p:cNvSpPr>
          <p:nvPr>
            <p:ph type="title"/>
          </p:nvPr>
        </p:nvSpPr>
        <p:spPr>
          <a:xfrm>
            <a:off x="565149" y="1204721"/>
            <a:ext cx="4114799" cy="1446550"/>
          </a:xfrm>
        </p:spPr>
        <p:txBody>
          <a:bodyPr vert="horz" lIns="91440" tIns="45720" rIns="91440" bIns="45720" rtlCol="0">
            <a:normAutofit/>
          </a:bodyPr>
          <a:lstStyle/>
          <a:p>
            <a:r>
              <a:rPr lang="en-US" kern="1200" spc="-150" dirty="0">
                <a:latin typeface="+mj-lt"/>
                <a:ea typeface="+mj-ea"/>
                <a:cs typeface="+mj-cs"/>
              </a:rPr>
              <a:t>Poisson distribution</a:t>
            </a:r>
          </a:p>
        </p:txBody>
      </p:sp>
      <p:sp>
        <p:nvSpPr>
          <p:cNvPr id="3089" name="Content Placeholder 3088">
            <a:extLst>
              <a:ext uri="{FF2B5EF4-FFF2-40B4-BE49-F238E27FC236}">
                <a16:creationId xmlns:a16="http://schemas.microsoft.com/office/drawing/2014/main" id="{33D02ED3-309A-A6CD-399A-6AEC01A64490}"/>
              </a:ext>
            </a:extLst>
          </p:cNvPr>
          <p:cNvSpPr>
            <a:spLocks noGrp="1"/>
          </p:cNvSpPr>
          <p:nvPr>
            <p:ph idx="1"/>
          </p:nvPr>
        </p:nvSpPr>
        <p:spPr>
          <a:xfrm>
            <a:off x="565150" y="2691638"/>
            <a:ext cx="4114799" cy="3188586"/>
          </a:xfrm>
        </p:spPr>
        <p:txBody>
          <a:bodyPr>
            <a:normAutofit/>
          </a:bodyPr>
          <a:lstStyle/>
          <a:p>
            <a:pPr marL="0" indent="0">
              <a:lnSpc>
                <a:spcPct val="90000"/>
              </a:lnSpc>
              <a:buNone/>
            </a:pPr>
            <a:r>
              <a:rPr lang="en-US" sz="2000" b="0" i="0" u="none" strike="noStrike" dirty="0">
                <a:effectLst/>
              </a:rPr>
              <a:t>When a user is active, a number of his or her transactions in a time period of length t is described by Poisson distribution with transaction rate λ.</a:t>
            </a:r>
          </a:p>
          <a:p>
            <a:pPr marL="0" indent="0">
              <a:lnSpc>
                <a:spcPct val="90000"/>
              </a:lnSpc>
              <a:buNone/>
            </a:pPr>
            <a:r>
              <a:rPr lang="en-US" sz="2000" dirty="0"/>
              <a:t>Poisson distribution helps to predict certain events happening using the data about how often event occurred in the past.</a:t>
            </a:r>
          </a:p>
        </p:txBody>
      </p:sp>
      <p:pic>
        <p:nvPicPr>
          <p:cNvPr id="3074" name="Picture 2">
            <a:extLst>
              <a:ext uri="{FF2B5EF4-FFF2-40B4-BE49-F238E27FC236}">
                <a16:creationId xmlns:a16="http://schemas.microsoft.com/office/drawing/2014/main" id="{9AE6A839-0293-4CB6-B60B-92CAFCE69B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59" b="2"/>
          <a:stretch/>
        </p:blipFill>
        <p:spPr bwMode="auto">
          <a:xfrm>
            <a:off x="5486709" y="1611497"/>
            <a:ext cx="5731624" cy="38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68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EB791D-A302-4E5C-849C-10DE40DF6BD4}"/>
              </a:ext>
            </a:extLst>
          </p:cNvPr>
          <p:cNvSpPr>
            <a:spLocks noGrp="1"/>
          </p:cNvSpPr>
          <p:nvPr>
            <p:ph type="title"/>
          </p:nvPr>
        </p:nvSpPr>
        <p:spPr>
          <a:xfrm>
            <a:off x="565149" y="1204721"/>
            <a:ext cx="3609983" cy="1446550"/>
          </a:xfrm>
        </p:spPr>
        <p:txBody>
          <a:bodyPr>
            <a:normAutofit/>
          </a:bodyPr>
          <a:lstStyle/>
          <a:p>
            <a:r>
              <a:rPr lang="fr-FR" dirty="0"/>
              <a:t>Beta distribution</a:t>
            </a:r>
          </a:p>
        </p:txBody>
      </p:sp>
      <p:sp>
        <p:nvSpPr>
          <p:cNvPr id="4102" name="Content Placeholder 4101">
            <a:extLst>
              <a:ext uri="{FF2B5EF4-FFF2-40B4-BE49-F238E27FC236}">
                <a16:creationId xmlns:a16="http://schemas.microsoft.com/office/drawing/2014/main" id="{543834C7-CE5F-B772-1C64-CE2E795C09D5}"/>
              </a:ext>
            </a:extLst>
          </p:cNvPr>
          <p:cNvSpPr>
            <a:spLocks noGrp="1"/>
          </p:cNvSpPr>
          <p:nvPr>
            <p:ph idx="1"/>
          </p:nvPr>
        </p:nvSpPr>
        <p:spPr>
          <a:xfrm>
            <a:off x="565150" y="2691638"/>
            <a:ext cx="3609983" cy="3188586"/>
          </a:xfrm>
        </p:spPr>
        <p:txBody>
          <a:bodyPr>
            <a:normAutofit/>
          </a:bodyPr>
          <a:lstStyle/>
          <a:p>
            <a:pPr marL="0" indent="0">
              <a:buNone/>
            </a:pPr>
            <a:r>
              <a:rPr lang="en-US" dirty="0"/>
              <a:t>Beta distribution is the best for representing a probabilistic distribution of probabilities</a:t>
            </a:r>
          </a:p>
        </p:txBody>
      </p:sp>
      <p:pic>
        <p:nvPicPr>
          <p:cNvPr id="4098" name="Picture 2">
            <a:extLst>
              <a:ext uri="{FF2B5EF4-FFF2-40B4-BE49-F238E27FC236}">
                <a16:creationId xmlns:a16="http://schemas.microsoft.com/office/drawing/2014/main" id="{000B1D75-5303-4388-A80A-4C0C25DCCA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4218" y="1497220"/>
            <a:ext cx="6349584" cy="4127230"/>
          </a:xfrm>
          <a:prstGeom prst="rect">
            <a:avLst/>
          </a:prstGeom>
          <a:noFill/>
          <a:extLst>
            <a:ext uri="{909E8E84-426E-40DD-AFC4-6F175D3DCCD1}">
              <a14:hiddenFill xmlns:a14="http://schemas.microsoft.com/office/drawing/2010/main">
                <a:solidFill>
                  <a:srgbClr val="FFFFFF"/>
                </a:solidFill>
              </a14:hiddenFill>
            </a:ext>
          </a:extLst>
        </p:spPr>
      </p:pic>
      <p:sp>
        <p:nvSpPr>
          <p:cNvPr id="141" name="Cross 14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18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8C4319-9E75-45D0-B029-B48C47618E47}"/>
              </a:ext>
            </a:extLst>
          </p:cNvPr>
          <p:cNvSpPr>
            <a:spLocks noGrp="1"/>
          </p:cNvSpPr>
          <p:nvPr>
            <p:ph type="title"/>
          </p:nvPr>
        </p:nvSpPr>
        <p:spPr>
          <a:xfrm>
            <a:off x="565149" y="1204721"/>
            <a:ext cx="4114799" cy="1446550"/>
          </a:xfrm>
        </p:spPr>
        <p:txBody>
          <a:bodyPr>
            <a:normAutofit/>
          </a:bodyPr>
          <a:lstStyle/>
          <a:p>
            <a:r>
              <a:rPr lang="fr-FR" dirty="0"/>
              <a:t>Gamma </a:t>
            </a:r>
            <a:r>
              <a:rPr lang="fr-FR" dirty="0" err="1"/>
              <a:t>Gamma</a:t>
            </a:r>
            <a:r>
              <a:rPr lang="fr-FR" dirty="0"/>
              <a:t> model</a:t>
            </a:r>
          </a:p>
        </p:txBody>
      </p:sp>
      <p:sp>
        <p:nvSpPr>
          <p:cNvPr id="3" name="Espace réservé du contenu 2">
            <a:extLst>
              <a:ext uri="{FF2B5EF4-FFF2-40B4-BE49-F238E27FC236}">
                <a16:creationId xmlns:a16="http://schemas.microsoft.com/office/drawing/2014/main" id="{BDE82406-4E3F-4379-B0FB-07A79495F22E}"/>
              </a:ext>
            </a:extLst>
          </p:cNvPr>
          <p:cNvSpPr>
            <a:spLocks noGrp="1"/>
          </p:cNvSpPr>
          <p:nvPr>
            <p:ph idx="1"/>
          </p:nvPr>
        </p:nvSpPr>
        <p:spPr>
          <a:xfrm>
            <a:off x="565150" y="2691638"/>
            <a:ext cx="4114799" cy="3188586"/>
          </a:xfrm>
        </p:spPr>
        <p:txBody>
          <a:bodyPr>
            <a:normAutofit/>
          </a:bodyPr>
          <a:lstStyle/>
          <a:p>
            <a:pPr marL="0" indent="0">
              <a:lnSpc>
                <a:spcPct val="90000"/>
              </a:lnSpc>
              <a:buNone/>
            </a:pPr>
            <a:r>
              <a:rPr lang="en-US" sz="1500" dirty="0"/>
              <a:t>It will model the expected average profit distribution and will predict the expected average profit for each customer.</a:t>
            </a:r>
          </a:p>
          <a:p>
            <a:pPr>
              <a:lnSpc>
                <a:spcPct val="90000"/>
              </a:lnSpc>
            </a:pPr>
            <a:r>
              <a:rPr lang="en-US" sz="1500" dirty="0"/>
              <a:t>A customer’s monetary value will be random distributed around the average of its transaction values</a:t>
            </a:r>
          </a:p>
          <a:p>
            <a:pPr>
              <a:lnSpc>
                <a:spcPct val="90000"/>
              </a:lnSpc>
            </a:pPr>
            <a:r>
              <a:rPr lang="en-US" sz="1500" dirty="0"/>
              <a:t>An average transaction value can change in periods between the customers but it's not changing for a customer</a:t>
            </a:r>
          </a:p>
          <a:p>
            <a:pPr>
              <a:lnSpc>
                <a:spcPct val="90000"/>
              </a:lnSpc>
            </a:pPr>
            <a:r>
              <a:rPr lang="en-US" sz="1500" dirty="0"/>
              <a:t>The average transaction value will be distributed gamma between all customers</a:t>
            </a:r>
          </a:p>
          <a:p>
            <a:pPr>
              <a:lnSpc>
                <a:spcPct val="90000"/>
              </a:lnSpc>
            </a:pPr>
            <a:endParaRPr lang="fr-FR" sz="1500" dirty="0"/>
          </a:p>
        </p:txBody>
      </p:sp>
      <p:pic>
        <p:nvPicPr>
          <p:cNvPr id="5" name="Image 4">
            <a:extLst>
              <a:ext uri="{FF2B5EF4-FFF2-40B4-BE49-F238E27FC236}">
                <a16:creationId xmlns:a16="http://schemas.microsoft.com/office/drawing/2014/main" id="{679510AC-A98C-4B83-9852-7C2DEF0B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709" y="1948815"/>
            <a:ext cx="5731624" cy="3224039"/>
          </a:xfrm>
          <a:prstGeom prst="rect">
            <a:avLst/>
          </a:prstGeom>
        </p:spPr>
      </p:pic>
    </p:spTree>
    <p:extLst>
      <p:ext uri="{BB962C8B-B14F-4D97-AF65-F5344CB8AC3E}">
        <p14:creationId xmlns:p14="http://schemas.microsoft.com/office/powerpoint/2010/main" val="95674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8881B87-398B-4586-BB8B-48114D2CA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96" y="2529185"/>
            <a:ext cx="10951408" cy="179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1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0DF79AA0-01CD-4490-AFC6-F4D9762810E4}"/>
              </a:ext>
            </a:extLst>
          </p:cNvPr>
          <p:cNvPicPr>
            <a:picLocks noChangeAspect="1"/>
          </p:cNvPicPr>
          <p:nvPr/>
        </p:nvPicPr>
        <p:blipFill rotWithShape="1">
          <a:blip r:embed="rId2"/>
          <a:srcRect/>
          <a:stretch/>
        </p:blipFill>
        <p:spPr>
          <a:xfrm>
            <a:off x="0" y="0"/>
            <a:ext cx="12192000" cy="685800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669986C-4248-4E14-88DF-FFE40AAB8E76}"/>
              </a:ext>
            </a:extLst>
          </p:cNvPr>
          <p:cNvSpPr>
            <a:spLocks noGrp="1"/>
          </p:cNvSpPr>
          <p:nvPr>
            <p:ph type="title"/>
          </p:nvPr>
        </p:nvSpPr>
        <p:spPr>
          <a:xfrm>
            <a:off x="565149" y="1204721"/>
            <a:ext cx="8267296" cy="1446550"/>
          </a:xfrm>
        </p:spPr>
        <p:txBody>
          <a:bodyPr>
            <a:normAutofit/>
          </a:bodyPr>
          <a:lstStyle/>
          <a:p>
            <a:r>
              <a:rPr lang="fr-FR" dirty="0" err="1"/>
              <a:t>Diagnosing</a:t>
            </a:r>
            <a:r>
              <a:rPr lang="fr-FR" dirty="0"/>
              <a:t> a </a:t>
            </a:r>
            <a:r>
              <a:rPr lang="fr-FR" dirty="0" err="1"/>
              <a:t>disease</a:t>
            </a:r>
            <a:br>
              <a:rPr lang="fr-FR" dirty="0"/>
            </a:br>
            <a:endParaRPr lang="fr-FR"/>
          </a:p>
        </p:txBody>
      </p:sp>
      <p:sp>
        <p:nvSpPr>
          <p:cNvPr id="3" name="Espace réservé du contenu 2">
            <a:extLst>
              <a:ext uri="{FF2B5EF4-FFF2-40B4-BE49-F238E27FC236}">
                <a16:creationId xmlns:a16="http://schemas.microsoft.com/office/drawing/2014/main" id="{DADC58E6-F366-4890-8CB1-B1C9A2131285}"/>
              </a:ext>
            </a:extLst>
          </p:cNvPr>
          <p:cNvSpPr>
            <a:spLocks noGrp="1"/>
          </p:cNvSpPr>
          <p:nvPr>
            <p:ph idx="1"/>
          </p:nvPr>
        </p:nvSpPr>
        <p:spPr>
          <a:xfrm>
            <a:off x="565150" y="2691638"/>
            <a:ext cx="8267296" cy="3188586"/>
          </a:xfrm>
        </p:spPr>
        <p:txBody>
          <a:bodyPr>
            <a:normAutofit/>
          </a:bodyPr>
          <a:lstStyle/>
          <a:p>
            <a:pPr marL="0" indent="0">
              <a:buNone/>
            </a:pPr>
            <a:r>
              <a:rPr lang="en-US" dirty="0"/>
              <a:t>In this part we will try to understand how Machine Learning (ML) can diagnose a disease and with which tools it can do so.</a:t>
            </a:r>
          </a:p>
          <a:p>
            <a:endParaRPr lang="en-US" dirty="0"/>
          </a:p>
          <a:p>
            <a:endParaRPr lang="en-US" dirty="0"/>
          </a:p>
          <a:p>
            <a:pPr marL="0" indent="0">
              <a:buNone/>
            </a:pPr>
            <a:endParaRPr lang="fr-FR" dirty="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7503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21829B-BB41-4FB9-8A30-8189B4209782}"/>
              </a:ext>
            </a:extLst>
          </p:cNvPr>
          <p:cNvSpPr>
            <a:spLocks noGrp="1"/>
          </p:cNvSpPr>
          <p:nvPr>
            <p:ph type="title"/>
          </p:nvPr>
        </p:nvSpPr>
        <p:spPr>
          <a:xfrm>
            <a:off x="8016856" y="1204721"/>
            <a:ext cx="3609983" cy="1446550"/>
          </a:xfrm>
        </p:spPr>
        <p:txBody>
          <a:bodyPr>
            <a:normAutofit/>
          </a:bodyPr>
          <a:lstStyle/>
          <a:p>
            <a:pPr>
              <a:lnSpc>
                <a:spcPct val="90000"/>
              </a:lnSpc>
            </a:pPr>
            <a:r>
              <a:rPr lang="fr-FR" sz="3100" dirty="0" err="1"/>
              <a:t>Creating</a:t>
            </a:r>
            <a:r>
              <a:rPr lang="fr-FR" sz="3100" dirty="0"/>
              <a:t> a neural network</a:t>
            </a:r>
            <a:br>
              <a:rPr lang="fr-FR" sz="3100" dirty="0"/>
            </a:br>
            <a:endParaRPr lang="fr-FR" sz="3100" dirty="0"/>
          </a:p>
        </p:txBody>
      </p:sp>
      <p:sp>
        <p:nvSpPr>
          <p:cNvPr id="4" name="Espace réservé du contenu 3">
            <a:extLst>
              <a:ext uri="{FF2B5EF4-FFF2-40B4-BE49-F238E27FC236}">
                <a16:creationId xmlns:a16="http://schemas.microsoft.com/office/drawing/2014/main" id="{63149BFB-0327-49B1-9025-921818A3121E}"/>
              </a:ext>
            </a:extLst>
          </p:cNvPr>
          <p:cNvSpPr>
            <a:spLocks noGrp="1"/>
          </p:cNvSpPr>
          <p:nvPr>
            <p:ph idx="1"/>
          </p:nvPr>
        </p:nvSpPr>
        <p:spPr>
          <a:xfrm>
            <a:off x="8016857" y="2691638"/>
            <a:ext cx="3609983" cy="3188586"/>
          </a:xfrm>
        </p:spPr>
        <p:txBody>
          <a:bodyPr>
            <a:normAutofit/>
          </a:bodyPr>
          <a:lstStyle/>
          <a:p>
            <a:pPr marL="0" indent="0">
              <a:lnSpc>
                <a:spcPct val="90000"/>
              </a:lnSpc>
              <a:buNone/>
            </a:pPr>
            <a:r>
              <a:rPr lang="en-US" dirty="0"/>
              <a:t>This </a:t>
            </a:r>
            <a:r>
              <a:rPr lang="en-US" dirty="0" err="1"/>
              <a:t>DistributionLambda</a:t>
            </a:r>
            <a:r>
              <a:rPr lang="en-US" dirty="0"/>
              <a:t> will allow us to get Aleatoric uncertainty  which refers to the stochastic (random/</a:t>
            </a:r>
            <a:r>
              <a:rPr lang="en-US" dirty="0" err="1"/>
              <a:t>hasard</a:t>
            </a:r>
            <a:r>
              <a:rPr lang="en-US" dirty="0"/>
              <a:t>) variability of our outcomes given the same input.</a:t>
            </a:r>
          </a:p>
          <a:p>
            <a:pPr>
              <a:lnSpc>
                <a:spcPct val="90000"/>
              </a:lnSpc>
            </a:pPr>
            <a:endParaRPr lang="fr-FR" dirty="0"/>
          </a:p>
        </p:txBody>
      </p:sp>
      <p:pic>
        <p:nvPicPr>
          <p:cNvPr id="1028" name="Picture 4">
            <a:extLst>
              <a:ext uri="{FF2B5EF4-FFF2-40B4-BE49-F238E27FC236}">
                <a16:creationId xmlns:a16="http://schemas.microsoft.com/office/drawing/2014/main" id="{8D6A03E1-A056-45BA-924C-8BFC457E2E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2098750"/>
            <a:ext cx="6254910" cy="2924169"/>
          </a:xfrm>
          <a:prstGeom prst="rect">
            <a:avLst/>
          </a:prstGeom>
          <a:noFill/>
          <a:extLst>
            <a:ext uri="{909E8E84-426E-40DD-AFC4-6F175D3DCCD1}">
              <a14:hiddenFill xmlns:a14="http://schemas.microsoft.com/office/drawing/2010/main">
                <a:solidFill>
                  <a:srgbClr val="FFFFFF"/>
                </a:solidFill>
              </a14:hiddenFill>
            </a:ext>
          </a:extLst>
        </p:spPr>
      </p:pic>
      <p:sp>
        <p:nvSpPr>
          <p:cNvPr id="79" name="Cross 78">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15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21A6D-21A8-4A7E-A4EE-54E273D1D6C0}"/>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0DD38742-6932-4519-A45D-7CC56800454C}"/>
              </a:ext>
            </a:extLst>
          </p:cNvPr>
          <p:cNvSpPr>
            <a:spLocks noGrp="1"/>
          </p:cNvSpPr>
          <p:nvPr>
            <p:ph idx="1"/>
          </p:nvPr>
        </p:nvSpPr>
        <p:spPr/>
        <p:txBody>
          <a:bodyPr>
            <a:normAutofit/>
          </a:bodyPr>
          <a:lstStyle/>
          <a:p>
            <a:pPr rtl="0">
              <a:spcBef>
                <a:spcPts val="0"/>
              </a:spcBef>
              <a:spcAft>
                <a:spcPts val="1200"/>
              </a:spcAft>
            </a:pPr>
            <a:r>
              <a:rPr lang="fr-FR" dirty="0" err="1"/>
              <a:t>Probabilistic</a:t>
            </a:r>
            <a:r>
              <a:rPr lang="fr-FR" dirty="0"/>
              <a:t> modeling </a:t>
            </a:r>
            <a:r>
              <a:rPr lang="en-US" dirty="0"/>
              <a:t> is a statistical technique used to consider the impact of random events or actions in predicting the potential occurrence of future outcomes.</a:t>
            </a:r>
          </a:p>
          <a:p>
            <a:pPr rtl="0">
              <a:spcBef>
                <a:spcPts val="0"/>
              </a:spcBef>
              <a:spcAft>
                <a:spcPts val="1200"/>
              </a:spcAft>
            </a:pPr>
            <a:r>
              <a:rPr lang="en-US" dirty="0"/>
              <a:t>While a deterministic model gives a single possible outcome for an event, a probabilistic model gives a probability distribution as a solution.</a:t>
            </a:r>
            <a:br>
              <a:rPr lang="en-US" dirty="0"/>
            </a:br>
            <a:endParaRPr lang="fr-FR" dirty="0"/>
          </a:p>
        </p:txBody>
      </p:sp>
    </p:spTree>
    <p:extLst>
      <p:ext uri="{BB962C8B-B14F-4D97-AF65-F5344CB8AC3E}">
        <p14:creationId xmlns:p14="http://schemas.microsoft.com/office/powerpoint/2010/main" val="214699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BC091-0076-4864-A214-3D9A647ED1E3}"/>
              </a:ext>
            </a:extLst>
          </p:cNvPr>
          <p:cNvSpPr>
            <a:spLocks noGrp="1"/>
          </p:cNvSpPr>
          <p:nvPr>
            <p:ph type="title"/>
          </p:nvPr>
        </p:nvSpPr>
        <p:spPr/>
        <p:txBody>
          <a:bodyPr/>
          <a:lstStyle/>
          <a:p>
            <a:r>
              <a:rPr lang="fr-FR" dirty="0" err="1"/>
              <a:t>Negative</a:t>
            </a:r>
            <a:r>
              <a:rPr lang="fr-FR" dirty="0"/>
              <a:t> log-</a:t>
            </a:r>
            <a:r>
              <a:rPr lang="fr-FR" dirty="0" err="1"/>
              <a:t>likelihood</a:t>
            </a:r>
            <a:br>
              <a:rPr lang="fr-FR" dirty="0"/>
            </a:br>
            <a:endParaRPr lang="fr-FR" dirty="0"/>
          </a:p>
        </p:txBody>
      </p:sp>
      <p:sp>
        <p:nvSpPr>
          <p:cNvPr id="3" name="Espace réservé du contenu 2">
            <a:extLst>
              <a:ext uri="{FF2B5EF4-FFF2-40B4-BE49-F238E27FC236}">
                <a16:creationId xmlns:a16="http://schemas.microsoft.com/office/drawing/2014/main" id="{13C73404-3013-41BD-9F30-EE41DF58F2CB}"/>
              </a:ext>
            </a:extLst>
          </p:cNvPr>
          <p:cNvSpPr>
            <a:spLocks noGrp="1"/>
          </p:cNvSpPr>
          <p:nvPr>
            <p:ph idx="1"/>
          </p:nvPr>
        </p:nvSpPr>
        <p:spPr>
          <a:xfrm>
            <a:off x="565149" y="2359100"/>
            <a:ext cx="8267296" cy="3188586"/>
          </a:xfrm>
        </p:spPr>
        <p:txBody>
          <a:bodyPr/>
          <a:lstStyle/>
          <a:p>
            <a:pPr marL="0" indent="0" algn="just">
              <a:buNone/>
            </a:pPr>
            <a:r>
              <a:rPr lang="en-US" dirty="0"/>
              <a:t>The use of the negative log-likelihood is very relevant and is used for the classification of the probabilities. </a:t>
            </a:r>
          </a:p>
          <a:p>
            <a:pPr marL="0" indent="0" algn="just">
              <a:buNone/>
            </a:pPr>
            <a:r>
              <a:rPr lang="en-US" dirty="0"/>
              <a:t>Indeed, we want to maximize the probability of choosing the right category/class of probabilities from the training model. </a:t>
            </a:r>
          </a:p>
          <a:p>
            <a:pPr marL="0" indent="0" algn="just">
              <a:buNone/>
            </a:pPr>
            <a:r>
              <a:rPr lang="en-US" dirty="0"/>
              <a:t>We can maximize by minimizing the negative log-</a:t>
            </a:r>
            <a:r>
              <a:rPr lang="en-US" dirty="0" err="1"/>
              <a:t>likehood</a:t>
            </a:r>
            <a:r>
              <a:rPr lang="en-US" dirty="0"/>
              <a:t>, as you can see, we want to maximize by minimizing.</a:t>
            </a:r>
          </a:p>
          <a:p>
            <a:endParaRPr lang="fr-FR" dirty="0"/>
          </a:p>
        </p:txBody>
      </p:sp>
      <p:pic>
        <p:nvPicPr>
          <p:cNvPr id="2054" name="Picture 6">
            <a:extLst>
              <a:ext uri="{FF2B5EF4-FFF2-40B4-BE49-F238E27FC236}">
                <a16:creationId xmlns:a16="http://schemas.microsoft.com/office/drawing/2014/main" id="{2D6CD432-5DB6-4626-A832-DA9C287EF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05" y="4930394"/>
            <a:ext cx="8072280" cy="795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9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E77561E0-1031-46CF-8C3E-DBB12137260F}"/>
              </a:ext>
            </a:extLst>
          </p:cNvPr>
          <p:cNvPicPr>
            <a:picLocks noChangeAspect="1"/>
          </p:cNvPicPr>
          <p:nvPr/>
        </p:nvPicPr>
        <p:blipFill rotWithShape="1">
          <a:blip r:embed="rId2"/>
          <a:srcRect r="11111"/>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467867-B888-406E-ADF3-33FDF95FF2ED}"/>
              </a:ext>
            </a:extLst>
          </p:cNvPr>
          <p:cNvSpPr>
            <a:spLocks noGrp="1"/>
          </p:cNvSpPr>
          <p:nvPr>
            <p:ph type="title"/>
          </p:nvPr>
        </p:nvSpPr>
        <p:spPr>
          <a:xfrm>
            <a:off x="565149" y="1204721"/>
            <a:ext cx="8267296" cy="1446550"/>
          </a:xfrm>
        </p:spPr>
        <p:txBody>
          <a:bodyPr>
            <a:normAutofit/>
          </a:bodyPr>
          <a:lstStyle/>
          <a:p>
            <a:r>
              <a:rPr lang="fr-FR" dirty="0"/>
              <a:t>Bernoulli distribution</a:t>
            </a:r>
            <a:br>
              <a:rPr lang="fr-FR" dirty="0"/>
            </a:br>
            <a:endParaRPr lang="fr-FR" dirty="0"/>
          </a:p>
        </p:txBody>
      </p:sp>
      <p:sp>
        <p:nvSpPr>
          <p:cNvPr id="3" name="Espace réservé du contenu 2">
            <a:extLst>
              <a:ext uri="{FF2B5EF4-FFF2-40B4-BE49-F238E27FC236}">
                <a16:creationId xmlns:a16="http://schemas.microsoft.com/office/drawing/2014/main" id="{D7952194-7A93-49C9-8B33-5ACF72C0BF32}"/>
              </a:ext>
            </a:extLst>
          </p:cNvPr>
          <p:cNvSpPr>
            <a:spLocks noGrp="1"/>
          </p:cNvSpPr>
          <p:nvPr>
            <p:ph idx="1"/>
          </p:nvPr>
        </p:nvSpPr>
        <p:spPr>
          <a:xfrm>
            <a:off x="565150" y="2691638"/>
            <a:ext cx="8267296" cy="3188586"/>
          </a:xfrm>
        </p:spPr>
        <p:txBody>
          <a:bodyPr>
            <a:normAutofit lnSpcReduction="10000"/>
          </a:bodyPr>
          <a:lstStyle/>
          <a:p>
            <a:pPr marL="0" indent="0">
              <a:buNone/>
            </a:pPr>
            <a:r>
              <a:rPr lang="en-US" dirty="0"/>
              <a:t>A Bernoulli distribution is a discrete distribution with only two possible values for the random variable. </a:t>
            </a:r>
          </a:p>
          <a:p>
            <a:pPr marL="0" indent="0">
              <a:buNone/>
            </a:pPr>
            <a:r>
              <a:rPr lang="en-US" dirty="0"/>
              <a:t>The distribution has only two possible outcomes and a single trial which is called a Bernoulli trial. </a:t>
            </a:r>
          </a:p>
          <a:p>
            <a:pPr marL="0" indent="0">
              <a:buNone/>
            </a:pPr>
            <a:r>
              <a:rPr lang="en-US" dirty="0"/>
              <a:t>The two possible outcomes in Bernoulli distribution are labeled by n=0 and n=1 in which n=1 (success) occurs with probability p and n=0 (failure) occurs with probability 1-p, and since it is a probability value so 0&lt;=p&lt;=1.</a:t>
            </a:r>
          </a:p>
          <a:p>
            <a:endParaRPr lang="fr-FR" dirty="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78221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E6FB09B-C401-48A7-AE9C-0A4BC18BD000}"/>
              </a:ext>
            </a:extLst>
          </p:cNvPr>
          <p:cNvSpPr>
            <a:spLocks noGrp="1"/>
          </p:cNvSpPr>
          <p:nvPr>
            <p:ph type="title"/>
          </p:nvPr>
        </p:nvSpPr>
        <p:spPr>
          <a:xfrm>
            <a:off x="565149" y="1204721"/>
            <a:ext cx="4114799" cy="1446550"/>
          </a:xfrm>
        </p:spPr>
        <p:txBody>
          <a:bodyPr>
            <a:normAutofit/>
          </a:bodyPr>
          <a:lstStyle/>
          <a:p>
            <a:r>
              <a:rPr lang="fr-FR" dirty="0"/>
              <a:t>Bernoulli Distribution</a:t>
            </a:r>
          </a:p>
        </p:txBody>
      </p:sp>
      <p:sp>
        <p:nvSpPr>
          <p:cNvPr id="3" name="Espace réservé du contenu 2">
            <a:extLst>
              <a:ext uri="{FF2B5EF4-FFF2-40B4-BE49-F238E27FC236}">
                <a16:creationId xmlns:a16="http://schemas.microsoft.com/office/drawing/2014/main" id="{575D2FCF-6089-4E7B-8DF3-639C69FDC3CB}"/>
              </a:ext>
            </a:extLst>
          </p:cNvPr>
          <p:cNvSpPr>
            <a:spLocks noGrp="1"/>
          </p:cNvSpPr>
          <p:nvPr>
            <p:ph idx="1"/>
          </p:nvPr>
        </p:nvSpPr>
        <p:spPr>
          <a:xfrm>
            <a:off x="565150" y="2691638"/>
            <a:ext cx="4114799" cy="3188586"/>
          </a:xfrm>
        </p:spPr>
        <p:txBody>
          <a:bodyPr>
            <a:normAutofit/>
          </a:bodyPr>
          <a:lstStyle/>
          <a:p>
            <a:pPr marL="0" indent="0" algn="just">
              <a:lnSpc>
                <a:spcPct val="90000"/>
              </a:lnSpc>
              <a:buNone/>
            </a:pPr>
            <a:r>
              <a:rPr lang="en-US" sz="1400" dirty="0"/>
              <a:t>The last step is to make a recall and precision. It will give us the “True Positives (</a:t>
            </a:r>
            <a:r>
              <a:rPr lang="en-US" sz="1400" dirty="0" err="1"/>
              <a:t>tp</a:t>
            </a:r>
            <a:r>
              <a:rPr lang="en-US" sz="1400" dirty="0"/>
              <a:t>), False Positives (</a:t>
            </a:r>
            <a:r>
              <a:rPr lang="en-US" sz="1400" dirty="0" err="1"/>
              <a:t>fp</a:t>
            </a:r>
            <a:r>
              <a:rPr lang="en-US" sz="1400" dirty="0"/>
              <a:t>), and False Negatives (</a:t>
            </a:r>
            <a:r>
              <a:rPr lang="en-US" sz="1400" dirty="0" err="1"/>
              <a:t>fn</a:t>
            </a:r>
            <a:r>
              <a:rPr lang="en-US" sz="1400" dirty="0"/>
              <a:t>)”. </a:t>
            </a:r>
          </a:p>
          <a:p>
            <a:pPr marL="0" indent="0" algn="just">
              <a:lnSpc>
                <a:spcPct val="90000"/>
              </a:lnSpc>
              <a:buNone/>
            </a:pPr>
            <a:r>
              <a:rPr lang="en-US" sz="1400" dirty="0"/>
              <a:t>So, that last part will assess and correct, if necessary, the precision of our Bernoulli outcomes. </a:t>
            </a:r>
          </a:p>
          <a:p>
            <a:pPr marL="0" indent="0" algn="just">
              <a:lnSpc>
                <a:spcPct val="90000"/>
              </a:lnSpc>
              <a:buNone/>
            </a:pPr>
            <a:r>
              <a:rPr lang="en-US" sz="1400" dirty="0"/>
              <a:t>All that we did during this example was to classify and to look after the best and the more precise class or category of probabilities. Because in this case we can’t let us have a margin of error. People's lives depend on that probabilistic analysis. </a:t>
            </a:r>
          </a:p>
          <a:p>
            <a:pPr marL="0" indent="0">
              <a:lnSpc>
                <a:spcPct val="90000"/>
              </a:lnSpc>
              <a:buNone/>
            </a:pPr>
            <a:endParaRPr lang="fr-FR" sz="1300" dirty="0"/>
          </a:p>
        </p:txBody>
      </p:sp>
      <p:pic>
        <p:nvPicPr>
          <p:cNvPr id="5" name="Image 4">
            <a:extLst>
              <a:ext uri="{FF2B5EF4-FFF2-40B4-BE49-F238E27FC236}">
                <a16:creationId xmlns:a16="http://schemas.microsoft.com/office/drawing/2014/main" id="{CB9CAC25-2B91-4397-A089-1BD5D7BAED3C}"/>
              </a:ext>
            </a:extLst>
          </p:cNvPr>
          <p:cNvPicPr>
            <a:picLocks noChangeAspect="1"/>
          </p:cNvPicPr>
          <p:nvPr/>
        </p:nvPicPr>
        <p:blipFill>
          <a:blip r:embed="rId2"/>
          <a:stretch>
            <a:fillRect/>
          </a:stretch>
        </p:blipFill>
        <p:spPr>
          <a:xfrm>
            <a:off x="5486709" y="2157692"/>
            <a:ext cx="5731624" cy="2806285"/>
          </a:xfrm>
          <a:prstGeom prst="rect">
            <a:avLst/>
          </a:prstGeom>
        </p:spPr>
      </p:pic>
    </p:spTree>
    <p:extLst>
      <p:ext uri="{BB962C8B-B14F-4D97-AF65-F5344CB8AC3E}">
        <p14:creationId xmlns:p14="http://schemas.microsoft.com/office/powerpoint/2010/main" val="1700648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B286086-49AE-4E43-B2E2-F58E59AB7127}"/>
              </a:ext>
            </a:extLst>
          </p:cNvPr>
          <p:cNvSpPr>
            <a:spLocks noGrp="1"/>
          </p:cNvSpPr>
          <p:nvPr>
            <p:ph type="title"/>
          </p:nvPr>
        </p:nvSpPr>
        <p:spPr>
          <a:xfrm>
            <a:off x="565149" y="1204720"/>
            <a:ext cx="3198777" cy="4344711"/>
          </a:xfrm>
        </p:spPr>
        <p:txBody>
          <a:bodyPr>
            <a:normAutofit/>
          </a:bodyPr>
          <a:lstStyle/>
          <a:p>
            <a:r>
              <a:rPr lang="fr-FR" dirty="0" err="1"/>
              <a:t>Stopping</a:t>
            </a:r>
            <a:r>
              <a:rPr lang="fr-FR" dirty="0"/>
              <a:t> </a:t>
            </a:r>
            <a:r>
              <a:rPr lang="fr-FR" dirty="0" err="1"/>
              <a:t>Credit</a:t>
            </a:r>
            <a:r>
              <a:rPr lang="fr-FR" dirty="0"/>
              <a:t> Defaults </a:t>
            </a:r>
            <a:br>
              <a:rPr lang="fr-FR" dirty="0"/>
            </a:br>
            <a:endParaRPr lang="fr-FR"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FEAE51D3-C844-9121-3C61-7AAD7908094F}"/>
              </a:ext>
            </a:extLst>
          </p:cNvPr>
          <p:cNvGraphicFramePr>
            <a:graphicFrameLocks noGrp="1"/>
          </p:cNvGraphicFramePr>
          <p:nvPr>
            <p:ph idx="1"/>
            <p:extLst>
              <p:ext uri="{D42A27DB-BD31-4B8C-83A1-F6EECF244321}">
                <p14:modId xmlns:p14="http://schemas.microsoft.com/office/powerpoint/2010/main" val="3204208034"/>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2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848688-B941-48C1-A10D-7DCFEBE3E68B}"/>
              </a:ext>
            </a:extLst>
          </p:cNvPr>
          <p:cNvSpPr>
            <a:spLocks noGrp="1"/>
          </p:cNvSpPr>
          <p:nvPr>
            <p:ph type="title"/>
          </p:nvPr>
        </p:nvSpPr>
        <p:spPr>
          <a:xfrm>
            <a:off x="4292779" y="1204721"/>
            <a:ext cx="6925552" cy="1446550"/>
          </a:xfrm>
        </p:spPr>
        <p:txBody>
          <a:bodyPr>
            <a:normAutofit/>
          </a:bodyPr>
          <a:lstStyle/>
          <a:p>
            <a:r>
              <a:rPr lang="fr-FR" dirty="0" err="1"/>
              <a:t>Stopping</a:t>
            </a:r>
            <a:r>
              <a:rPr lang="fr-FR" dirty="0"/>
              <a:t> </a:t>
            </a:r>
            <a:r>
              <a:rPr lang="fr-FR" dirty="0" err="1"/>
              <a:t>Credit</a:t>
            </a:r>
            <a:r>
              <a:rPr lang="fr-FR" dirty="0"/>
              <a:t> Defaults </a:t>
            </a:r>
            <a:br>
              <a:rPr lang="fr-FR" dirty="0"/>
            </a:br>
            <a:endParaRPr lang="fr-FR" dirty="0"/>
          </a:p>
        </p:txBody>
      </p:sp>
      <p:sp>
        <p:nvSpPr>
          <p:cNvPr id="3" name="Espace réservé du contenu 2">
            <a:extLst>
              <a:ext uri="{FF2B5EF4-FFF2-40B4-BE49-F238E27FC236}">
                <a16:creationId xmlns:a16="http://schemas.microsoft.com/office/drawing/2014/main" id="{432BFCA3-F267-4017-B9A4-C00AC041C5A2}"/>
              </a:ext>
            </a:extLst>
          </p:cNvPr>
          <p:cNvSpPr>
            <a:spLocks noGrp="1"/>
          </p:cNvSpPr>
          <p:nvPr>
            <p:ph idx="1"/>
          </p:nvPr>
        </p:nvSpPr>
        <p:spPr>
          <a:xfrm>
            <a:off x="4292780" y="2900516"/>
            <a:ext cx="6925552" cy="2979707"/>
          </a:xfrm>
        </p:spPr>
        <p:txBody>
          <a:bodyPr>
            <a:normAutofit/>
          </a:bodyPr>
          <a:lstStyle/>
          <a:p>
            <a:pPr>
              <a:lnSpc>
                <a:spcPct val="90000"/>
              </a:lnSpc>
              <a:buFont typeface="Wingdings" panose="05000000000000000000" pitchFamily="2" charset="2"/>
              <a:buChar char="§"/>
            </a:pPr>
            <a:r>
              <a:rPr lang="en-US" sz="2000"/>
              <a:t>Small dataset of credit card applications are in this process </a:t>
            </a:r>
          </a:p>
          <a:p>
            <a:pPr>
              <a:lnSpc>
                <a:spcPct val="90000"/>
              </a:lnSpc>
              <a:buFont typeface="Wingdings" panose="05000000000000000000" pitchFamily="2" charset="2"/>
              <a:buChar char="§"/>
            </a:pPr>
            <a:r>
              <a:rPr lang="en-US" sz="2000"/>
              <a:t>Provide the firm insights into how do a credit card scoring with neural network models </a:t>
            </a:r>
          </a:p>
          <a:p>
            <a:pPr>
              <a:lnSpc>
                <a:spcPct val="90000"/>
              </a:lnSpc>
              <a:buFont typeface="Wingdings" panose="05000000000000000000" pitchFamily="2" charset="2"/>
              <a:buChar char="§"/>
            </a:pPr>
            <a:r>
              <a:rPr lang="en-US" sz="2000"/>
              <a:t>The model includes a distribution weights and a distribution of outputs (epistemic/aleatoric uncertainty) </a:t>
            </a:r>
          </a:p>
          <a:p>
            <a:pPr>
              <a:lnSpc>
                <a:spcPct val="90000"/>
              </a:lnSpc>
              <a:buFont typeface="Wingdings" panose="05000000000000000000" pitchFamily="2" charset="2"/>
              <a:buChar char="§"/>
            </a:pPr>
            <a:r>
              <a:rPr lang="en-US" sz="2000"/>
              <a:t>Epistemic provide better information about how trustworthy predictions are </a:t>
            </a:r>
          </a:p>
          <a:p>
            <a:pPr>
              <a:lnSpc>
                <a:spcPct val="90000"/>
              </a:lnSpc>
            </a:pPr>
            <a:endParaRPr lang="fr-FR" sz="2000"/>
          </a:p>
        </p:txBody>
      </p:sp>
      <p:sp>
        <p:nvSpPr>
          <p:cNvPr id="25" name="Cross 24">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6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3B417D20-E8CB-2B98-574E-82680DB2534A}"/>
              </a:ext>
            </a:extLst>
          </p:cNvPr>
          <p:cNvPicPr>
            <a:picLocks noChangeAspect="1"/>
          </p:cNvPicPr>
          <p:nvPr/>
        </p:nvPicPr>
        <p:blipFill rotWithShape="1">
          <a:blip r:embed="rId2"/>
          <a:srcRect t="14732" b="10268"/>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69353A-124E-4CC7-A47D-02736C187966}"/>
              </a:ext>
            </a:extLst>
          </p:cNvPr>
          <p:cNvSpPr>
            <a:spLocks noGrp="1"/>
          </p:cNvSpPr>
          <p:nvPr>
            <p:ph type="title"/>
          </p:nvPr>
        </p:nvSpPr>
        <p:spPr>
          <a:xfrm>
            <a:off x="565149" y="1204721"/>
            <a:ext cx="8267296" cy="1446550"/>
          </a:xfrm>
        </p:spPr>
        <p:txBody>
          <a:bodyPr>
            <a:normAutofit/>
          </a:bodyPr>
          <a:lstStyle/>
          <a:p>
            <a:r>
              <a:rPr lang="fr-FR" dirty="0" err="1"/>
              <a:t>Stopping</a:t>
            </a:r>
            <a:r>
              <a:rPr lang="fr-FR" dirty="0"/>
              <a:t> </a:t>
            </a:r>
            <a:r>
              <a:rPr lang="fr-FR" dirty="0" err="1"/>
              <a:t>Credit</a:t>
            </a:r>
            <a:r>
              <a:rPr lang="fr-FR" dirty="0"/>
              <a:t> Defaults </a:t>
            </a:r>
            <a:br>
              <a:rPr lang="fr-FR" dirty="0"/>
            </a:br>
            <a:endParaRPr lang="fr-FR" dirty="0"/>
          </a:p>
        </p:txBody>
      </p:sp>
      <p:sp>
        <p:nvSpPr>
          <p:cNvPr id="3" name="Espace réservé du contenu 2">
            <a:extLst>
              <a:ext uri="{FF2B5EF4-FFF2-40B4-BE49-F238E27FC236}">
                <a16:creationId xmlns:a16="http://schemas.microsoft.com/office/drawing/2014/main" id="{250F1A23-462A-48A6-A11A-27A75C1BF1F2}"/>
              </a:ext>
            </a:extLst>
          </p:cNvPr>
          <p:cNvSpPr>
            <a:spLocks noGrp="1"/>
          </p:cNvSpPr>
          <p:nvPr>
            <p:ph idx="1"/>
          </p:nvPr>
        </p:nvSpPr>
        <p:spPr>
          <a:xfrm>
            <a:off x="565150" y="2691638"/>
            <a:ext cx="8267296" cy="3188586"/>
          </a:xfrm>
        </p:spPr>
        <p:txBody>
          <a:bodyPr>
            <a:normAutofit/>
          </a:bodyPr>
          <a:lstStyle/>
          <a:p>
            <a:pPr>
              <a:buFont typeface="Arial" panose="020B0604020202020204" pitchFamily="34" charset="0"/>
              <a:buChar char="•"/>
            </a:pPr>
            <a:r>
              <a:rPr lang="en-US" dirty="0"/>
              <a:t>The Coding is composed of 3 phases:</a:t>
            </a:r>
          </a:p>
          <a:p>
            <a:pPr>
              <a:buFont typeface="Arial" panose="020B0604020202020204" pitchFamily="34" charset="0"/>
              <a:buChar char="•"/>
            </a:pPr>
            <a:endParaRPr lang="en-US" dirty="0"/>
          </a:p>
          <a:p>
            <a:pPr marL="457200" indent="-457200">
              <a:buFont typeface="+mj-lt"/>
              <a:buAutoNum type="arabicPeriod"/>
            </a:pPr>
            <a:r>
              <a:rPr lang="en-US" dirty="0"/>
              <a:t>Download and preparation of the dataset </a:t>
            </a:r>
          </a:p>
          <a:p>
            <a:pPr marL="457200" indent="-457200">
              <a:buFont typeface="+mj-lt"/>
              <a:buAutoNum type="arabicPeriod"/>
            </a:pPr>
            <a:r>
              <a:rPr lang="en-US" dirty="0"/>
              <a:t>Creation of a model </a:t>
            </a:r>
          </a:p>
          <a:p>
            <a:pPr marL="457200" indent="-457200">
              <a:buFont typeface="+mj-lt"/>
              <a:buAutoNum type="arabicPeriod"/>
            </a:pPr>
            <a:r>
              <a:rPr lang="en-US" dirty="0"/>
              <a:t>Validation </a:t>
            </a:r>
          </a:p>
          <a:p>
            <a:endParaRPr lang="fr-FR" dirty="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0864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2" name="Content Placeholder 6151">
            <a:extLst>
              <a:ext uri="{FF2B5EF4-FFF2-40B4-BE49-F238E27FC236}">
                <a16:creationId xmlns:a16="http://schemas.microsoft.com/office/drawing/2014/main" id="{D1DFE41A-D791-1219-9B1D-CE99753CB4D1}"/>
              </a:ext>
            </a:extLst>
          </p:cNvPr>
          <p:cNvSpPr>
            <a:spLocks noGrp="1"/>
          </p:cNvSpPr>
          <p:nvPr>
            <p:ph idx="1"/>
          </p:nvPr>
        </p:nvSpPr>
        <p:spPr>
          <a:xfrm>
            <a:off x="565150" y="2691638"/>
            <a:ext cx="4114799" cy="3188586"/>
          </a:xfrm>
        </p:spPr>
        <p:txBody>
          <a:bodyPr>
            <a:normAutofit/>
          </a:bodyPr>
          <a:lstStyle/>
          <a:p>
            <a:pPr rtl="0">
              <a:spcBef>
                <a:spcPts val="0"/>
              </a:spcBef>
              <a:spcAft>
                <a:spcPts val="0"/>
              </a:spcAft>
            </a:pPr>
            <a:r>
              <a:rPr lang="fr-FR" sz="1800" b="0" i="1" u="none" strike="noStrike" dirty="0">
                <a:solidFill>
                  <a:srgbClr val="000000"/>
                </a:solidFill>
                <a:effectLst/>
                <a:latin typeface="PT Sans Narrow" panose="020B0506020203020204" pitchFamily="34" charset="0"/>
              </a:rPr>
              <a:t> import </a:t>
            </a:r>
            <a:r>
              <a:rPr lang="fr-FR" sz="1800" b="0" i="1" u="none" strike="noStrike" dirty="0" err="1">
                <a:solidFill>
                  <a:srgbClr val="000000"/>
                </a:solidFill>
                <a:effectLst/>
                <a:latin typeface="PT Sans Narrow" panose="020B0506020203020204" pitchFamily="34" charset="0"/>
              </a:rPr>
              <a:t>scipy</a:t>
            </a:r>
            <a:endParaRPr lang="fr-FR" dirty="0">
              <a:effectLst/>
            </a:endParaRPr>
          </a:p>
          <a:p>
            <a:pPr rtl="0">
              <a:spcBef>
                <a:spcPts val="0"/>
              </a:spcBef>
              <a:spcAft>
                <a:spcPts val="0"/>
              </a:spcAft>
            </a:pPr>
            <a:r>
              <a:rPr lang="fr-FR" sz="1800" b="0" i="1" u="none" strike="noStrike" dirty="0" err="1">
                <a:solidFill>
                  <a:srgbClr val="000000"/>
                </a:solidFill>
                <a:effectLst/>
                <a:latin typeface="PT Sans Narrow" panose="020B0506020203020204" pitchFamily="34" charset="0"/>
              </a:rPr>
              <a:t>scipy.stats.spearmanr</a:t>
            </a:r>
            <a:r>
              <a:rPr lang="fr-FR" sz="1800" b="0" i="1" u="none" strike="noStrike" dirty="0">
                <a:solidFill>
                  <a:srgbClr val="000000"/>
                </a:solidFill>
                <a:effectLst/>
                <a:latin typeface="PT Sans Narrow" panose="020B0506020203020204" pitchFamily="34" charset="0"/>
              </a:rPr>
              <a:t>(</a:t>
            </a:r>
            <a:r>
              <a:rPr lang="fr-FR" sz="1800" b="0" i="1" u="none" strike="noStrike" dirty="0" err="1">
                <a:solidFill>
                  <a:srgbClr val="000000"/>
                </a:solidFill>
                <a:effectLst/>
                <a:latin typeface="PT Sans Narrow" panose="020B0506020203020204" pitchFamily="34" charset="0"/>
              </a:rPr>
              <a:t>np.abs</a:t>
            </a:r>
            <a:r>
              <a:rPr lang="fr-FR" sz="1800" b="0" i="1" u="none" strike="noStrike" dirty="0">
                <a:solidFill>
                  <a:srgbClr val="000000"/>
                </a:solidFill>
                <a:effectLst/>
                <a:latin typeface="PT Sans Narrow" panose="020B0506020203020204" pitchFamily="34" charset="0"/>
              </a:rPr>
              <a:t>(</a:t>
            </a:r>
            <a:r>
              <a:rPr lang="fr-FR" sz="1800" b="0" i="1" u="none" strike="noStrike" dirty="0" err="1">
                <a:solidFill>
                  <a:srgbClr val="000000"/>
                </a:solidFill>
                <a:effectLst/>
                <a:latin typeface="PT Sans Narrow" panose="020B0506020203020204" pitchFamily="34" charset="0"/>
              </a:rPr>
              <a:t>y_test</a:t>
            </a:r>
            <a:r>
              <a:rPr lang="fr-FR" sz="1800" b="0" i="1" u="none" strike="noStrike" dirty="0">
                <a:solidFill>
                  <a:srgbClr val="000000"/>
                </a:solidFill>
                <a:effectLst/>
                <a:latin typeface="PT Sans Narrow" panose="020B0506020203020204" pitchFamily="34" charset="0"/>
              </a:rPr>
              <a:t> - </a:t>
            </a:r>
            <a:r>
              <a:rPr lang="fr-FR" sz="1800" b="0" i="1" u="none" strike="noStrike" dirty="0" err="1">
                <a:solidFill>
                  <a:srgbClr val="000000"/>
                </a:solidFill>
                <a:effectLst/>
                <a:latin typeface="PT Sans Narrow" panose="020B0506020203020204" pitchFamily="34" charset="0"/>
              </a:rPr>
              <a:t>preds.mean</a:t>
            </a:r>
            <a:r>
              <a:rPr lang="fr-FR" sz="1800" b="0" i="1" u="none" strike="noStrike" dirty="0">
                <a:solidFill>
                  <a:srgbClr val="000000"/>
                </a:solidFill>
                <a:effectLst/>
                <a:latin typeface="PT Sans Narrow" panose="020B0506020203020204" pitchFamily="34" charset="0"/>
              </a:rPr>
              <a:t>().</a:t>
            </a:r>
            <a:r>
              <a:rPr lang="fr-FR" sz="1800" b="0" i="1" u="none" strike="noStrike" dirty="0" err="1">
                <a:solidFill>
                  <a:srgbClr val="000000"/>
                </a:solidFill>
                <a:effectLst/>
                <a:latin typeface="PT Sans Narrow" panose="020B0506020203020204" pitchFamily="34" charset="0"/>
              </a:rPr>
              <a:t>numpy</a:t>
            </a:r>
            <a:r>
              <a:rPr lang="fr-FR" sz="1800" b="0" i="1" u="none" strike="noStrike" dirty="0">
                <a:solidFill>
                  <a:srgbClr val="000000"/>
                </a:solidFill>
                <a:effectLst/>
                <a:latin typeface="PT Sans Narrow" panose="020B0506020203020204" pitchFamily="34" charset="0"/>
              </a:rPr>
              <a:t>().squeeze()), </a:t>
            </a:r>
            <a:r>
              <a:rPr lang="fr-FR" sz="1800" b="0" i="1" u="none" strike="noStrike" dirty="0" err="1">
                <a:solidFill>
                  <a:srgbClr val="000000"/>
                </a:solidFill>
                <a:effectLst/>
                <a:latin typeface="PT Sans Narrow" panose="020B0506020203020204" pitchFamily="34" charset="0"/>
              </a:rPr>
              <a:t>preds.variance</a:t>
            </a:r>
            <a:r>
              <a:rPr lang="fr-FR" sz="1800" b="0" i="1" u="none" strike="noStrike" dirty="0">
                <a:solidFill>
                  <a:srgbClr val="000000"/>
                </a:solidFill>
                <a:effectLst/>
                <a:latin typeface="PT Sans Narrow" panose="020B0506020203020204" pitchFamily="34" charset="0"/>
              </a:rPr>
              <a:t>().</a:t>
            </a:r>
            <a:r>
              <a:rPr lang="fr-FR" sz="1800" b="0" i="1" u="none" strike="noStrike" dirty="0" err="1">
                <a:solidFill>
                  <a:srgbClr val="000000"/>
                </a:solidFill>
                <a:effectLst/>
                <a:latin typeface="PT Sans Narrow" panose="020B0506020203020204" pitchFamily="34" charset="0"/>
              </a:rPr>
              <a:t>numpy</a:t>
            </a:r>
            <a:r>
              <a:rPr lang="fr-FR" sz="1800" b="0" i="1" u="none" strike="noStrike" dirty="0">
                <a:solidFill>
                  <a:srgbClr val="000000"/>
                </a:solidFill>
                <a:effectLst/>
                <a:latin typeface="PT Sans Narrow" panose="020B0506020203020204" pitchFamily="34" charset="0"/>
              </a:rPr>
              <a:t>().squeeze()) </a:t>
            </a:r>
            <a:endParaRPr lang="fr-FR" dirty="0">
              <a:effectLst/>
            </a:endParaRPr>
          </a:p>
          <a:p>
            <a:endParaRPr lang="en-US" dirty="0"/>
          </a:p>
        </p:txBody>
      </p:sp>
      <p:pic>
        <p:nvPicPr>
          <p:cNvPr id="6148" name="Picture 4">
            <a:extLst>
              <a:ext uri="{FF2B5EF4-FFF2-40B4-BE49-F238E27FC236}">
                <a16:creationId xmlns:a16="http://schemas.microsoft.com/office/drawing/2014/main" id="{6ACB7AB3-8BDA-4097-B476-C44B3C4FE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6" r="-2" b="-2"/>
          <a:stretch/>
        </p:blipFill>
        <p:spPr bwMode="auto">
          <a:xfrm>
            <a:off x="5224240" y="10"/>
            <a:ext cx="6967758" cy="342899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8FD5422-6561-4766-8780-6C325F7A8A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88" r="-2" b="12496"/>
          <a:stretch/>
        </p:blipFill>
        <p:spPr bwMode="auto">
          <a:xfrm>
            <a:off x="5224246" y="3429000"/>
            <a:ext cx="6967757" cy="3429001"/>
          </a:xfrm>
          <a:prstGeom prst="rect">
            <a:avLst/>
          </a:prstGeom>
          <a:noFill/>
          <a:extLst>
            <a:ext uri="{909E8E84-426E-40DD-AFC4-6F175D3DCCD1}">
              <a14:hiddenFill xmlns:a14="http://schemas.microsoft.com/office/drawing/2010/main">
                <a:solidFill>
                  <a:srgbClr val="FFFFFF"/>
                </a:solidFill>
              </a14:hiddenFill>
            </a:ext>
          </a:extLst>
        </p:spPr>
      </p:pic>
      <p:sp>
        <p:nvSpPr>
          <p:cNvPr id="77" name="Cross 76">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7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80FC09-C9CF-4B51-9141-E4E9AE9949D7}"/>
              </a:ext>
            </a:extLst>
          </p:cNvPr>
          <p:cNvSpPr>
            <a:spLocks noGrp="1"/>
          </p:cNvSpPr>
          <p:nvPr>
            <p:ph type="title"/>
          </p:nvPr>
        </p:nvSpPr>
        <p:spPr>
          <a:xfrm>
            <a:off x="4292779" y="1204721"/>
            <a:ext cx="6925552" cy="1446550"/>
          </a:xfrm>
        </p:spPr>
        <p:txBody>
          <a:bodyPr>
            <a:normAutofit/>
          </a:bodyPr>
          <a:lstStyle/>
          <a:p>
            <a:r>
              <a:rPr lang="fr-FR" dirty="0" err="1"/>
              <a:t>Stopping</a:t>
            </a:r>
            <a:r>
              <a:rPr lang="fr-FR" dirty="0"/>
              <a:t> </a:t>
            </a:r>
            <a:r>
              <a:rPr lang="fr-FR" dirty="0" err="1"/>
              <a:t>Credit</a:t>
            </a:r>
            <a:r>
              <a:rPr lang="fr-FR" dirty="0"/>
              <a:t> Default </a:t>
            </a:r>
            <a:br>
              <a:rPr lang="fr-FR" dirty="0"/>
            </a:br>
            <a:endParaRPr lang="fr-FR" dirty="0"/>
          </a:p>
        </p:txBody>
      </p:sp>
      <p:sp>
        <p:nvSpPr>
          <p:cNvPr id="3" name="Espace réservé du contenu 2">
            <a:extLst>
              <a:ext uri="{FF2B5EF4-FFF2-40B4-BE49-F238E27FC236}">
                <a16:creationId xmlns:a16="http://schemas.microsoft.com/office/drawing/2014/main" id="{486DA6DD-3D99-430B-9868-7CF90F02EB1F}"/>
              </a:ext>
            </a:extLst>
          </p:cNvPr>
          <p:cNvSpPr>
            <a:spLocks noGrp="1"/>
          </p:cNvSpPr>
          <p:nvPr>
            <p:ph idx="1"/>
          </p:nvPr>
        </p:nvSpPr>
        <p:spPr>
          <a:xfrm>
            <a:off x="4292780" y="2900516"/>
            <a:ext cx="6925552" cy="2979707"/>
          </a:xfrm>
        </p:spPr>
        <p:txBody>
          <a:bodyPr>
            <a:normAutofit/>
          </a:bodyPr>
          <a:lstStyle/>
          <a:p>
            <a:pPr>
              <a:lnSpc>
                <a:spcPct val="90000"/>
              </a:lnSpc>
            </a:pPr>
            <a:r>
              <a:rPr lang="en-US" sz="1900" dirty="0"/>
              <a:t>Epistemic Uncertainty </a:t>
            </a:r>
          </a:p>
          <a:p>
            <a:pPr>
              <a:lnSpc>
                <a:spcPct val="90000"/>
              </a:lnSpc>
            </a:pPr>
            <a:endParaRPr lang="en-US" sz="1900" dirty="0"/>
          </a:p>
          <a:p>
            <a:pPr>
              <a:lnSpc>
                <a:spcPct val="90000"/>
              </a:lnSpc>
              <a:buFont typeface="Wingdings" panose="05000000000000000000" pitchFamily="2" charset="2"/>
              <a:buChar char="v"/>
            </a:pPr>
            <a:r>
              <a:rPr lang="en-US" sz="1900" dirty="0"/>
              <a:t>Uncertainty related to incomplete information </a:t>
            </a:r>
          </a:p>
          <a:p>
            <a:pPr>
              <a:lnSpc>
                <a:spcPct val="90000"/>
              </a:lnSpc>
              <a:buFont typeface="Wingdings" panose="05000000000000000000" pitchFamily="2" charset="2"/>
              <a:buChar char="v"/>
            </a:pPr>
            <a:r>
              <a:rPr lang="en-US" sz="1900" dirty="0"/>
              <a:t>In the TensorFlow Probability, it can be modeled as weight uncertainty </a:t>
            </a:r>
          </a:p>
          <a:p>
            <a:pPr>
              <a:lnSpc>
                <a:spcPct val="90000"/>
              </a:lnSpc>
              <a:buFont typeface="Wingdings" panose="05000000000000000000" pitchFamily="2" charset="2"/>
              <a:buChar char="v"/>
            </a:pPr>
            <a:r>
              <a:rPr lang="en-US" sz="1900" dirty="0"/>
              <a:t>In Bayesian neural work (we treat the weights and outputs as the variables and we are finding their marginal distributions that best fit the data) weights are a probability distribution rather than scalar estimates. </a:t>
            </a:r>
            <a:endParaRPr lang="fr-FR" sz="1900" dirty="0"/>
          </a:p>
        </p:txBody>
      </p:sp>
      <p:sp>
        <p:nvSpPr>
          <p:cNvPr id="25" name="Cross 24">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17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and red cube illustration">
            <a:extLst>
              <a:ext uri="{FF2B5EF4-FFF2-40B4-BE49-F238E27FC236}">
                <a16:creationId xmlns:a16="http://schemas.microsoft.com/office/drawing/2014/main" id="{D5874D03-519C-BA0E-7B99-A6D8B501CCA0}"/>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3A9F0B3-7C6E-4118-97DD-4C81EA56CF97}"/>
              </a:ext>
            </a:extLst>
          </p:cNvPr>
          <p:cNvSpPr>
            <a:spLocks noGrp="1"/>
          </p:cNvSpPr>
          <p:nvPr>
            <p:ph type="title"/>
          </p:nvPr>
        </p:nvSpPr>
        <p:spPr>
          <a:xfrm>
            <a:off x="565149" y="1204721"/>
            <a:ext cx="8267296" cy="1446550"/>
          </a:xfrm>
        </p:spPr>
        <p:txBody>
          <a:bodyPr>
            <a:normAutofit/>
          </a:bodyPr>
          <a:lstStyle/>
          <a:p>
            <a:r>
              <a:rPr lang="fr-FR" dirty="0"/>
              <a:t>Conclusion</a:t>
            </a:r>
          </a:p>
        </p:txBody>
      </p:sp>
      <p:sp>
        <p:nvSpPr>
          <p:cNvPr id="3" name="Espace réservé du contenu 2">
            <a:extLst>
              <a:ext uri="{FF2B5EF4-FFF2-40B4-BE49-F238E27FC236}">
                <a16:creationId xmlns:a16="http://schemas.microsoft.com/office/drawing/2014/main" id="{DD4B6FE6-F154-4DCF-B2D2-40687EA0BF18}"/>
              </a:ext>
            </a:extLst>
          </p:cNvPr>
          <p:cNvSpPr>
            <a:spLocks noGrp="1"/>
          </p:cNvSpPr>
          <p:nvPr>
            <p:ph idx="1"/>
          </p:nvPr>
        </p:nvSpPr>
        <p:spPr>
          <a:xfrm>
            <a:off x="565150" y="2691638"/>
            <a:ext cx="8267296" cy="3188586"/>
          </a:xfrm>
        </p:spPr>
        <p:txBody>
          <a:bodyPr>
            <a:normAutofit/>
          </a:bodyPr>
          <a:lstStyle/>
          <a:p>
            <a:pPr marL="0" indent="0">
              <a:buNone/>
            </a:pPr>
            <a:r>
              <a:rPr lang="en-US" i="1" dirty="0"/>
              <a:t>With probabilistic modeling we try to get as close as possible to a possible future without overestimating or underestimating our data.</a:t>
            </a:r>
            <a:endParaRPr lang="fr-FR" i="1" dirty="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18691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392AA1-9671-4DF4-B9FD-9183725F7399}"/>
              </a:ext>
            </a:extLst>
          </p:cNvPr>
          <p:cNvSpPr>
            <a:spLocks noGrp="1"/>
          </p:cNvSpPr>
          <p:nvPr>
            <p:ph type="title"/>
          </p:nvPr>
        </p:nvSpPr>
        <p:spPr>
          <a:xfrm>
            <a:off x="4292779" y="1204721"/>
            <a:ext cx="6925552" cy="1446550"/>
          </a:xfrm>
        </p:spPr>
        <p:txBody>
          <a:bodyPr>
            <a:normAutofit/>
          </a:bodyPr>
          <a:lstStyle/>
          <a:p>
            <a:r>
              <a:rPr lang="fr-FR" dirty="0"/>
              <a:t>Sources</a:t>
            </a:r>
          </a:p>
        </p:txBody>
      </p:sp>
      <p:sp>
        <p:nvSpPr>
          <p:cNvPr id="3" name="Espace réservé du contenu 2">
            <a:extLst>
              <a:ext uri="{FF2B5EF4-FFF2-40B4-BE49-F238E27FC236}">
                <a16:creationId xmlns:a16="http://schemas.microsoft.com/office/drawing/2014/main" id="{2A03AB1A-1057-45CC-AB9F-6DBBCF2C1DB0}"/>
              </a:ext>
            </a:extLst>
          </p:cNvPr>
          <p:cNvSpPr>
            <a:spLocks noGrp="1"/>
          </p:cNvSpPr>
          <p:nvPr>
            <p:ph idx="1"/>
          </p:nvPr>
        </p:nvSpPr>
        <p:spPr>
          <a:xfrm>
            <a:off x="4292780" y="2900516"/>
            <a:ext cx="6925552" cy="2979707"/>
          </a:xfrm>
        </p:spPr>
        <p:txBody>
          <a:bodyPr>
            <a:normAutofit/>
          </a:bodyPr>
          <a:lstStyle/>
          <a:p>
            <a:pPr marL="0" indent="0" rtl="0">
              <a:lnSpc>
                <a:spcPct val="90000"/>
              </a:lnSpc>
              <a:spcBef>
                <a:spcPts val="0"/>
              </a:spcBef>
              <a:spcAft>
                <a:spcPts val="0"/>
              </a:spcAft>
              <a:buNone/>
            </a:pPr>
            <a:r>
              <a:rPr lang="en-US" sz="1300" b="0" i="0" u="sng" strike="noStrike">
                <a:effectLst/>
                <a:latin typeface="Arial" panose="020B0604020202020204" pitchFamily="34" charset="0"/>
                <a:hlinkClick r:id="rId2"/>
              </a:rPr>
              <a:t>https://ethz.ch/content/dam/ethz/special-interest/bsse/borgwardt-lab/documents/slides/CA10_probabilitytheory.pdf</a:t>
            </a:r>
            <a:endParaRPr lang="en-US" sz="1300" b="0">
              <a:effectLst/>
            </a:endParaRPr>
          </a:p>
          <a:p>
            <a:pPr marL="0" indent="0" rtl="0">
              <a:lnSpc>
                <a:spcPct val="90000"/>
              </a:lnSpc>
              <a:spcBef>
                <a:spcPts val="0"/>
              </a:spcBef>
              <a:spcAft>
                <a:spcPts val="0"/>
              </a:spcAft>
              <a:buNone/>
            </a:pPr>
            <a:br>
              <a:rPr lang="en-US" sz="1300" b="0">
                <a:effectLst/>
              </a:rPr>
            </a:br>
            <a:r>
              <a:rPr lang="en-US" sz="1300" b="0" i="0" u="sng" strike="noStrike">
                <a:effectLst/>
                <a:latin typeface="Arial" panose="020B0604020202020204" pitchFamily="34" charset="0"/>
                <a:hlinkClick r:id="rId3"/>
              </a:rPr>
              <a:t>Probabilistic: Definition, Models and Theory Explained - Statistics How To</a:t>
            </a:r>
            <a:endParaRPr lang="en-US" sz="1300" b="0">
              <a:effectLst/>
            </a:endParaRPr>
          </a:p>
          <a:p>
            <a:pPr marL="0" indent="0" rtl="0">
              <a:lnSpc>
                <a:spcPct val="90000"/>
              </a:lnSpc>
              <a:spcBef>
                <a:spcPts val="0"/>
              </a:spcBef>
              <a:spcAft>
                <a:spcPts val="0"/>
              </a:spcAft>
              <a:buNone/>
            </a:pPr>
            <a:br>
              <a:rPr lang="en-US" sz="1300" b="0">
                <a:effectLst/>
              </a:rPr>
            </a:br>
            <a:r>
              <a:rPr lang="en-US" sz="1300" b="0" i="0" u="sng" strike="noStrike">
                <a:effectLst/>
                <a:latin typeface="Arial" panose="020B0604020202020204" pitchFamily="34" charset="0"/>
                <a:hlinkClick r:id="rId4"/>
              </a:rPr>
              <a:t>What Are Probabilistic Models in Machine Learning? - DEV Community</a:t>
            </a:r>
            <a:endParaRPr lang="en-US" sz="1300" b="0">
              <a:effectLst/>
            </a:endParaRPr>
          </a:p>
          <a:p>
            <a:pPr marL="0" indent="0" rtl="0">
              <a:lnSpc>
                <a:spcPct val="90000"/>
              </a:lnSpc>
              <a:spcBef>
                <a:spcPts val="0"/>
              </a:spcBef>
              <a:spcAft>
                <a:spcPts val="0"/>
              </a:spcAft>
              <a:buNone/>
            </a:pPr>
            <a:br>
              <a:rPr lang="en-US" sz="1300" b="0">
                <a:effectLst/>
              </a:rPr>
            </a:br>
            <a:r>
              <a:rPr lang="en-US" sz="1300" b="0" i="0" u="sng" strike="noStrike">
                <a:effectLst/>
                <a:latin typeface="Arial" panose="020B0604020202020204" pitchFamily="34" charset="0"/>
                <a:hlinkClick r:id="rId5"/>
              </a:rPr>
              <a:t>https://machinelearningmastery.com/calibrated-classification-model-in-scikit-learn/</a:t>
            </a:r>
            <a:endParaRPr lang="en-US" sz="1300" b="0">
              <a:effectLst/>
            </a:endParaRPr>
          </a:p>
          <a:p>
            <a:pPr marL="0" indent="0" rtl="0">
              <a:lnSpc>
                <a:spcPct val="90000"/>
              </a:lnSpc>
              <a:spcBef>
                <a:spcPts val="0"/>
              </a:spcBef>
              <a:spcAft>
                <a:spcPts val="0"/>
              </a:spcAft>
              <a:buNone/>
            </a:pPr>
            <a:br>
              <a:rPr lang="en-US" sz="1300" b="0">
                <a:effectLst/>
              </a:rPr>
            </a:br>
            <a:r>
              <a:rPr lang="en-US" sz="1300" b="0" i="0" u="sng" strike="noStrike">
                <a:effectLst/>
                <a:latin typeface="Arial" panose="020B0604020202020204" pitchFamily="34" charset="0"/>
                <a:hlinkClick r:id="rId6"/>
              </a:rPr>
              <a:t>https://tcoil.info/normalize-stock-prices-and-time-series-data-with-python-2/</a:t>
            </a:r>
            <a:endParaRPr lang="en-US" sz="1300" b="0">
              <a:effectLst/>
            </a:endParaRPr>
          </a:p>
          <a:p>
            <a:pPr marL="0" indent="0" rtl="0">
              <a:lnSpc>
                <a:spcPct val="90000"/>
              </a:lnSpc>
              <a:spcBef>
                <a:spcPts val="0"/>
              </a:spcBef>
              <a:spcAft>
                <a:spcPts val="0"/>
              </a:spcAft>
              <a:buNone/>
            </a:pPr>
            <a:br>
              <a:rPr lang="en-US" sz="1300" b="0">
                <a:effectLst/>
              </a:rPr>
            </a:br>
            <a:r>
              <a:rPr lang="en-US" sz="1300" b="0" i="0" u="sng" strike="noStrike">
                <a:effectLst/>
                <a:latin typeface="Arial" panose="020B0604020202020204" pitchFamily="34" charset="0"/>
                <a:hlinkClick r:id="rId7"/>
              </a:rPr>
              <a:t>https://youtu.be/TEbLUhHqLgE</a:t>
            </a:r>
            <a:endParaRPr lang="en-US" sz="1300" b="0">
              <a:effectLst/>
            </a:endParaRPr>
          </a:p>
          <a:p>
            <a:pPr marL="0" indent="0">
              <a:lnSpc>
                <a:spcPct val="90000"/>
              </a:lnSpc>
              <a:buNone/>
            </a:pPr>
            <a:br>
              <a:rPr lang="en-US" sz="1300"/>
            </a:br>
            <a:endParaRPr lang="fr-FR" sz="1300"/>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42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40B7FFE-D49D-4AFD-9C50-FE1E5A4899CF}"/>
              </a:ext>
            </a:extLst>
          </p:cNvPr>
          <p:cNvSpPr>
            <a:spLocks noGrp="1"/>
          </p:cNvSpPr>
          <p:nvPr>
            <p:ph type="title"/>
          </p:nvPr>
        </p:nvSpPr>
        <p:spPr>
          <a:xfrm>
            <a:off x="7230223" y="1625608"/>
            <a:ext cx="3988111" cy="2722164"/>
          </a:xfrm>
        </p:spPr>
        <p:txBody>
          <a:bodyPr vert="horz" lIns="91440" tIns="45720" rIns="91440" bIns="45720" rtlCol="0" anchor="b">
            <a:normAutofit/>
          </a:bodyPr>
          <a:lstStyle/>
          <a:p>
            <a:pPr>
              <a:lnSpc>
                <a:spcPct val="90000"/>
              </a:lnSpc>
            </a:pPr>
            <a:r>
              <a:rPr lang="en-US" sz="3100" kern="1200" spc="-150" dirty="0">
                <a:solidFill>
                  <a:schemeClr val="tx1"/>
                </a:solidFill>
                <a:latin typeface="+mj-lt"/>
                <a:ea typeface="+mj-ea"/>
                <a:cs typeface="+mj-cs"/>
              </a:rPr>
              <a:t>Visual representation of what uncertainty is and allows us to better understand that in order to make predictions we need to make assumptions.</a:t>
            </a:r>
          </a:p>
        </p:txBody>
      </p:sp>
      <p:pic>
        <p:nvPicPr>
          <p:cNvPr id="1026" name="Picture 2">
            <a:extLst>
              <a:ext uri="{FF2B5EF4-FFF2-40B4-BE49-F238E27FC236}">
                <a16:creationId xmlns:a16="http://schemas.microsoft.com/office/drawing/2014/main" id="{61A1CBE8-5F1B-40D2-9D93-8F9EA5B923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6" y="1704789"/>
            <a:ext cx="5731624" cy="371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760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EE28063-5337-4F38-B295-75D0B0915973}"/>
              </a:ext>
            </a:extLst>
          </p:cNvPr>
          <p:cNvSpPr>
            <a:spLocks noGrp="1"/>
          </p:cNvSpPr>
          <p:nvPr>
            <p:ph idx="1"/>
          </p:nvPr>
        </p:nvSpPr>
        <p:spPr>
          <a:xfrm>
            <a:off x="565150" y="2691638"/>
            <a:ext cx="11206640" cy="3188586"/>
          </a:xfrm>
        </p:spPr>
        <p:txBody>
          <a:bodyPr/>
          <a:lstStyle/>
          <a:p>
            <a:pPr marL="0" indent="0">
              <a:buNone/>
            </a:pPr>
            <a:r>
              <a:rPr lang="fr-FR" dirty="0"/>
              <a:t>https://github.com/RodrigueBranchet/BidData_probabilistic_modeling</a:t>
            </a:r>
          </a:p>
        </p:txBody>
      </p:sp>
    </p:spTree>
    <p:extLst>
      <p:ext uri="{BB962C8B-B14F-4D97-AF65-F5344CB8AC3E}">
        <p14:creationId xmlns:p14="http://schemas.microsoft.com/office/powerpoint/2010/main" val="273253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mical formulae are written on paper">
            <a:extLst>
              <a:ext uri="{FF2B5EF4-FFF2-40B4-BE49-F238E27FC236}">
                <a16:creationId xmlns:a16="http://schemas.microsoft.com/office/drawing/2014/main" id="{8411F9D1-378E-A79F-7266-2CC112EB7D71}"/>
              </a:ext>
            </a:extLst>
          </p:cNvPr>
          <p:cNvPicPr>
            <a:picLocks noChangeAspect="1"/>
          </p:cNvPicPr>
          <p:nvPr/>
        </p:nvPicPr>
        <p:blipFill rotWithShape="1">
          <a:blip r:embed="rId2"/>
          <a:srcRect l="28354" r="28810"/>
          <a:stretch/>
        </p:blipFill>
        <p:spPr>
          <a:xfrm>
            <a:off x="1764" y="10"/>
            <a:ext cx="5222474" cy="6857990"/>
          </a:xfrm>
          <a:prstGeom prst="rect">
            <a:avLst/>
          </a:prstGeom>
        </p:spPr>
      </p:pic>
      <p:sp>
        <p:nvSpPr>
          <p:cNvPr id="11" name="Rectangle">
            <a:extLst>
              <a:ext uri="{FF2B5EF4-FFF2-40B4-BE49-F238E27FC236}">
                <a16:creationId xmlns:a16="http://schemas.microsoft.com/office/drawing/2014/main" id="{012D3DE8-D97E-7C4A-A951-51BC9267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096772"/>
            <a:ext cx="5222474" cy="5761228"/>
          </a:xfrm>
          <a:prstGeom prst="rect">
            <a:avLst/>
          </a:prstGeom>
          <a:gradFill flip="none" rotWithShape="1">
            <a:gsLst>
              <a:gs pos="32000">
                <a:schemeClr val="tx1">
                  <a:alpha val="67000"/>
                </a:schemeClr>
              </a:gs>
              <a:gs pos="0">
                <a:schemeClr val="tx1">
                  <a:alpha val="55000"/>
                </a:schemeClr>
              </a:gs>
              <a:gs pos="99000">
                <a:schemeClr val="tx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re 1">
            <a:extLst>
              <a:ext uri="{FF2B5EF4-FFF2-40B4-BE49-F238E27FC236}">
                <a16:creationId xmlns:a16="http://schemas.microsoft.com/office/drawing/2014/main" id="{D53960E8-27C8-469A-87E4-199D0FCF6B53}"/>
              </a:ext>
            </a:extLst>
          </p:cNvPr>
          <p:cNvSpPr>
            <a:spLocks noGrp="1"/>
          </p:cNvSpPr>
          <p:nvPr>
            <p:ph type="title"/>
          </p:nvPr>
        </p:nvSpPr>
        <p:spPr>
          <a:xfrm>
            <a:off x="565149" y="1553972"/>
            <a:ext cx="4114800" cy="4064931"/>
          </a:xfrm>
        </p:spPr>
        <p:txBody>
          <a:bodyPr>
            <a:normAutofit/>
          </a:bodyPr>
          <a:lstStyle/>
          <a:p>
            <a:r>
              <a:rPr lang="fr-FR">
                <a:solidFill>
                  <a:schemeClr val="bg1"/>
                </a:solidFill>
              </a:rPr>
              <a:t>Chapter’s examples</a:t>
            </a:r>
          </a:p>
        </p:txBody>
      </p:sp>
      <p:sp>
        <p:nvSpPr>
          <p:cNvPr id="3" name="Espace réservé du contenu 2">
            <a:extLst>
              <a:ext uri="{FF2B5EF4-FFF2-40B4-BE49-F238E27FC236}">
                <a16:creationId xmlns:a16="http://schemas.microsoft.com/office/drawing/2014/main" id="{D887F131-8037-423D-B1C0-A338B06C6FAD}"/>
              </a:ext>
            </a:extLst>
          </p:cNvPr>
          <p:cNvSpPr>
            <a:spLocks noGrp="1"/>
          </p:cNvSpPr>
          <p:nvPr>
            <p:ph idx="1"/>
          </p:nvPr>
        </p:nvSpPr>
        <p:spPr>
          <a:xfrm>
            <a:off x="6096000" y="1553972"/>
            <a:ext cx="5530839" cy="4327398"/>
          </a:xfrm>
        </p:spPr>
        <p:txBody>
          <a:bodyPr>
            <a:normAutofit/>
          </a:bodyPr>
          <a:lstStyle/>
          <a:p>
            <a:pPr marL="0" indent="0">
              <a:lnSpc>
                <a:spcPct val="90000"/>
              </a:lnSpc>
              <a:buNone/>
            </a:pPr>
            <a:r>
              <a:rPr lang="fr-FR" sz="1700" b="1" dirty="0"/>
              <a:t>1. </a:t>
            </a:r>
            <a:r>
              <a:rPr lang="fr-FR" sz="1700" b="1" dirty="0" err="1"/>
              <a:t>Predicting</a:t>
            </a:r>
            <a:r>
              <a:rPr lang="fr-FR" sz="1700" b="1" dirty="0"/>
              <a:t> stocks </a:t>
            </a:r>
            <a:r>
              <a:rPr lang="fr-FR" sz="1700" b="1" dirty="0" err="1"/>
              <a:t>with</a:t>
            </a:r>
            <a:r>
              <a:rPr lang="fr-FR" sz="1700" b="1" dirty="0"/>
              <a:t> confidence</a:t>
            </a:r>
          </a:p>
          <a:p>
            <a:pPr marL="685800" indent="0" rtl="0">
              <a:lnSpc>
                <a:spcPct val="90000"/>
              </a:lnSpc>
              <a:spcBef>
                <a:spcPts val="0"/>
              </a:spcBef>
              <a:spcAft>
                <a:spcPts val="0"/>
              </a:spcAft>
              <a:buNone/>
            </a:pPr>
            <a:r>
              <a:rPr lang="en-US" sz="1700" dirty="0"/>
              <a:t>Platt scaling / Naive Bayes / Isotonic regression</a:t>
            </a:r>
          </a:p>
          <a:p>
            <a:pPr marL="1143000" indent="-457200" rtl="0">
              <a:lnSpc>
                <a:spcPct val="90000"/>
              </a:lnSpc>
              <a:spcBef>
                <a:spcPts val="0"/>
              </a:spcBef>
              <a:spcAft>
                <a:spcPts val="0"/>
              </a:spcAft>
              <a:buFont typeface="+mj-lt"/>
              <a:buAutoNum type="arabicPeriod"/>
            </a:pPr>
            <a:endParaRPr lang="en-US" sz="1700" dirty="0"/>
          </a:p>
          <a:p>
            <a:pPr marL="0" indent="0" rtl="0">
              <a:lnSpc>
                <a:spcPct val="90000"/>
              </a:lnSpc>
              <a:spcBef>
                <a:spcPts val="0"/>
              </a:spcBef>
              <a:spcAft>
                <a:spcPts val="0"/>
              </a:spcAft>
              <a:buNone/>
            </a:pPr>
            <a:r>
              <a:rPr lang="en-US" sz="1700" b="1" dirty="0"/>
              <a:t>2. Estimating customer lifetime value</a:t>
            </a:r>
          </a:p>
          <a:p>
            <a:pPr marL="685800" indent="0" rtl="0">
              <a:lnSpc>
                <a:spcPct val="90000"/>
              </a:lnSpc>
              <a:spcBef>
                <a:spcPts val="0"/>
              </a:spcBef>
              <a:spcAft>
                <a:spcPts val="0"/>
              </a:spcAft>
              <a:buNone/>
            </a:pPr>
            <a:r>
              <a:rPr lang="en-US" sz="1700" dirty="0"/>
              <a:t>The BG/NBD model / The Gamma-Gamma model </a:t>
            </a:r>
          </a:p>
          <a:p>
            <a:pPr marL="1143000" indent="-457200" rtl="0">
              <a:lnSpc>
                <a:spcPct val="90000"/>
              </a:lnSpc>
              <a:spcBef>
                <a:spcPts val="0"/>
              </a:spcBef>
              <a:spcAft>
                <a:spcPts val="0"/>
              </a:spcAft>
              <a:buFont typeface="+mj-lt"/>
              <a:buAutoNum type="arabicPeriod"/>
            </a:pPr>
            <a:endParaRPr lang="en-US" sz="1700" dirty="0"/>
          </a:p>
          <a:p>
            <a:pPr marL="0" indent="0" rtl="0">
              <a:lnSpc>
                <a:spcPct val="90000"/>
              </a:lnSpc>
              <a:spcBef>
                <a:spcPts val="0"/>
              </a:spcBef>
              <a:spcAft>
                <a:spcPts val="0"/>
              </a:spcAft>
              <a:buNone/>
            </a:pPr>
            <a:r>
              <a:rPr lang="en-US" sz="1700" b="1" dirty="0"/>
              <a:t>3. Diagnosing a disease</a:t>
            </a:r>
          </a:p>
          <a:p>
            <a:pPr marL="685800" indent="0" rtl="0">
              <a:lnSpc>
                <a:spcPct val="90000"/>
              </a:lnSpc>
              <a:spcBef>
                <a:spcPts val="0"/>
              </a:spcBef>
              <a:spcAft>
                <a:spcPts val="0"/>
              </a:spcAft>
              <a:buNone/>
            </a:pPr>
            <a:r>
              <a:rPr lang="en-US" sz="1700" dirty="0"/>
              <a:t>Aleatoric uncertainty / Negative log-likelihood/ Bernoulli distribution</a:t>
            </a:r>
          </a:p>
          <a:p>
            <a:pPr marL="1143000" indent="-457200" rtl="0">
              <a:lnSpc>
                <a:spcPct val="90000"/>
              </a:lnSpc>
              <a:spcBef>
                <a:spcPts val="0"/>
              </a:spcBef>
              <a:spcAft>
                <a:spcPts val="0"/>
              </a:spcAft>
              <a:buFont typeface="+mj-lt"/>
              <a:buAutoNum type="arabicPeriod"/>
            </a:pPr>
            <a:endParaRPr lang="en-US" sz="1700" dirty="0"/>
          </a:p>
          <a:p>
            <a:pPr marL="0" indent="0" rtl="0">
              <a:lnSpc>
                <a:spcPct val="90000"/>
              </a:lnSpc>
              <a:spcBef>
                <a:spcPts val="0"/>
              </a:spcBef>
              <a:spcAft>
                <a:spcPts val="0"/>
              </a:spcAft>
              <a:buNone/>
            </a:pPr>
            <a:r>
              <a:rPr lang="en-US" sz="1700" b="1" dirty="0"/>
              <a:t>4. Stopping credit defaults</a:t>
            </a:r>
          </a:p>
          <a:p>
            <a:pPr marL="685800" indent="0" rtl="0">
              <a:lnSpc>
                <a:spcPct val="90000"/>
              </a:lnSpc>
              <a:spcBef>
                <a:spcPts val="0"/>
              </a:spcBef>
              <a:spcAft>
                <a:spcPts val="0"/>
              </a:spcAft>
              <a:buNone/>
            </a:pPr>
            <a:r>
              <a:rPr lang="en-US" sz="1700" dirty="0"/>
              <a:t>Epistemic uncertainty</a:t>
            </a:r>
          </a:p>
          <a:p>
            <a:pPr marL="0" indent="0">
              <a:lnSpc>
                <a:spcPct val="90000"/>
              </a:lnSpc>
              <a:buNone/>
            </a:pPr>
            <a:br>
              <a:rPr lang="en-US" sz="1700" dirty="0"/>
            </a:br>
            <a:endParaRPr lang="fr-FR" sz="1700" dirty="0"/>
          </a:p>
        </p:txBody>
      </p:sp>
      <p:sp>
        <p:nvSpPr>
          <p:cNvPr id="13" name="Rectangle">
            <a:extLst>
              <a:ext uri="{FF2B5EF4-FFF2-40B4-BE49-F238E27FC236}">
                <a16:creationId xmlns:a16="http://schemas.microsoft.com/office/drawing/2014/main" id="{F9A7C64A-7759-E942-8BF4-90D754872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2471" y="1096772"/>
            <a:ext cx="492517" cy="5761228"/>
          </a:xfrm>
          <a:prstGeom prst="rect">
            <a:avLst/>
          </a:prstGeom>
          <a:solidFill>
            <a:schemeClr val="bg2"/>
          </a:soli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5" name="Cross 14">
            <a:extLst>
              <a:ext uri="{FF2B5EF4-FFF2-40B4-BE49-F238E27FC236}">
                <a16:creationId xmlns:a16="http://schemas.microsoft.com/office/drawing/2014/main" id="{6E8F4613-F584-E34B-9CDA-FF05A0B4C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0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276E95-1B84-914C-B0C5-9FA065619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8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DEA923D-56B4-4FD6-B236-504A36B4CE9B}"/>
              </a:ext>
            </a:extLst>
          </p:cNvPr>
          <p:cNvSpPr>
            <a:spLocks noGrp="1"/>
          </p:cNvSpPr>
          <p:nvPr>
            <p:ph type="title"/>
          </p:nvPr>
        </p:nvSpPr>
        <p:spPr>
          <a:xfrm>
            <a:off x="565149" y="1204720"/>
            <a:ext cx="3198777" cy="4024885"/>
          </a:xfrm>
        </p:spPr>
        <p:txBody>
          <a:bodyPr>
            <a:normAutofit/>
          </a:bodyPr>
          <a:lstStyle/>
          <a:p>
            <a:r>
              <a:rPr lang="fr-FR" dirty="0" err="1"/>
              <a:t>Predicting</a:t>
            </a:r>
            <a:r>
              <a:rPr lang="fr-FR" dirty="0"/>
              <a:t> stock </a:t>
            </a:r>
            <a:r>
              <a:rPr lang="fr-FR" dirty="0" err="1"/>
              <a:t>prices</a:t>
            </a:r>
            <a:r>
              <a:rPr lang="fr-FR" dirty="0"/>
              <a:t> </a:t>
            </a:r>
            <a:r>
              <a:rPr lang="fr-FR" dirty="0" err="1"/>
              <a:t>with</a:t>
            </a:r>
            <a:r>
              <a:rPr lang="fr-FR" dirty="0"/>
              <a:t> confidence</a:t>
            </a:r>
          </a:p>
        </p:txBody>
      </p:sp>
      <p:sp>
        <p:nvSpPr>
          <p:cNvPr id="29" name="Rectangle 21">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0" name="Rectangle 23">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25">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690FBEBD-3046-F3A8-4B9C-C661286336AB}"/>
              </a:ext>
            </a:extLst>
          </p:cNvPr>
          <p:cNvGraphicFramePr>
            <a:graphicFrameLocks noGrp="1"/>
          </p:cNvGraphicFramePr>
          <p:nvPr>
            <p:ph idx="1"/>
            <p:extLst>
              <p:ext uri="{D42A27DB-BD31-4B8C-83A1-F6EECF244321}">
                <p14:modId xmlns:p14="http://schemas.microsoft.com/office/powerpoint/2010/main" val="3776969746"/>
              </p:ext>
            </p:extLst>
          </p:nvPr>
        </p:nvGraphicFramePr>
        <p:xfrm>
          <a:off x="4489428" y="1508251"/>
          <a:ext cx="6523301" cy="4024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44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9DE259-1984-4CEC-B8D5-88C80B6E11B8}"/>
              </a:ext>
            </a:extLst>
          </p:cNvPr>
          <p:cNvSpPr>
            <a:spLocks noGrp="1"/>
          </p:cNvSpPr>
          <p:nvPr>
            <p:ph type="title"/>
          </p:nvPr>
        </p:nvSpPr>
        <p:spPr>
          <a:xfrm>
            <a:off x="7493000" y="1204721"/>
            <a:ext cx="4133840" cy="1446550"/>
          </a:xfrm>
        </p:spPr>
        <p:txBody>
          <a:bodyPr>
            <a:normAutofit/>
          </a:bodyPr>
          <a:lstStyle/>
          <a:p>
            <a:pPr>
              <a:lnSpc>
                <a:spcPct val="90000"/>
              </a:lnSpc>
            </a:pPr>
            <a:r>
              <a:rPr lang="en-US" sz="3100" b="0" i="0" u="none" strike="noStrike">
                <a:effectLst/>
              </a:rPr>
              <a:t>The concept of calibration of probability</a:t>
            </a:r>
            <a:endParaRPr lang="fr-FR" sz="3100"/>
          </a:p>
        </p:txBody>
      </p:sp>
      <p:sp>
        <p:nvSpPr>
          <p:cNvPr id="3" name="Espace réservé du contenu 2">
            <a:extLst>
              <a:ext uri="{FF2B5EF4-FFF2-40B4-BE49-F238E27FC236}">
                <a16:creationId xmlns:a16="http://schemas.microsoft.com/office/drawing/2014/main" id="{35DA2F65-7231-4C1A-868E-855870833034}"/>
              </a:ext>
            </a:extLst>
          </p:cNvPr>
          <p:cNvSpPr>
            <a:spLocks noGrp="1"/>
          </p:cNvSpPr>
          <p:nvPr>
            <p:ph idx="1"/>
          </p:nvPr>
        </p:nvSpPr>
        <p:spPr>
          <a:xfrm>
            <a:off x="7493001" y="2691638"/>
            <a:ext cx="4133840" cy="3188586"/>
          </a:xfrm>
        </p:spPr>
        <p:txBody>
          <a:bodyPr>
            <a:normAutofit/>
          </a:bodyPr>
          <a:lstStyle/>
          <a:p>
            <a:pPr>
              <a:lnSpc>
                <a:spcPct val="90000"/>
              </a:lnSpc>
            </a:pPr>
            <a:r>
              <a:rPr lang="en-US" sz="1700"/>
              <a:t>The main objective of calibration is to adjust </a:t>
            </a:r>
            <a:r>
              <a:rPr lang="en-US" sz="1700" b="0" i="0" u="none" strike="noStrike">
                <a:effectLst/>
              </a:rPr>
              <a:t>the prediction of a model in order to make the probability meaningful It will assess the model quality, the model impact and it will bring fairness and try to avoid bias.</a:t>
            </a:r>
            <a:endParaRPr lang="en-US" sz="1700" b="0">
              <a:effectLst/>
            </a:endParaRPr>
          </a:p>
          <a:p>
            <a:pPr>
              <a:lnSpc>
                <a:spcPct val="90000"/>
              </a:lnSpc>
            </a:pPr>
            <a:r>
              <a:rPr lang="en-US" sz="1700" b="0" i="0" u="none" strike="noStrike">
                <a:effectLst/>
              </a:rPr>
              <a:t>Consequently, Probability calibration is the process of calibrating a machine learning model to return the </a:t>
            </a:r>
            <a:r>
              <a:rPr lang="en-US" sz="1700" b="0" i="1" u="none" strike="noStrike">
                <a:effectLst/>
              </a:rPr>
              <a:t>true</a:t>
            </a:r>
            <a:r>
              <a:rPr lang="en-US" sz="1700" b="0" i="0" u="none" strike="noStrike">
                <a:effectLst/>
              </a:rPr>
              <a:t> likelihood of an event.</a:t>
            </a:r>
            <a:endParaRPr lang="fr-FR" sz="1700"/>
          </a:p>
        </p:txBody>
      </p:sp>
      <p:sp>
        <p:nvSpPr>
          <p:cNvPr id="12" name="Cross 11">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D24CC10D-412C-48C3-A8AF-2BA676DB7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12" y="1270124"/>
            <a:ext cx="6134100" cy="4610100"/>
          </a:xfrm>
          <a:prstGeom prst="rect">
            <a:avLst/>
          </a:prstGeom>
        </p:spPr>
      </p:pic>
    </p:spTree>
    <p:extLst>
      <p:ext uri="{BB962C8B-B14F-4D97-AF65-F5344CB8AC3E}">
        <p14:creationId xmlns:p14="http://schemas.microsoft.com/office/powerpoint/2010/main" val="21195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5F2EDD4-B201-4C3A-80B0-4BEAB54BD634}"/>
              </a:ext>
            </a:extLst>
          </p:cNvPr>
          <p:cNvSpPr>
            <a:spLocks noGrp="1"/>
          </p:cNvSpPr>
          <p:nvPr>
            <p:ph type="title"/>
          </p:nvPr>
        </p:nvSpPr>
        <p:spPr>
          <a:xfrm>
            <a:off x="7493192" y="1204721"/>
            <a:ext cx="4133647" cy="1446550"/>
          </a:xfrm>
        </p:spPr>
        <p:txBody>
          <a:bodyPr>
            <a:normAutofit/>
          </a:bodyPr>
          <a:lstStyle/>
          <a:p>
            <a:pPr>
              <a:lnSpc>
                <a:spcPct val="90000"/>
              </a:lnSpc>
            </a:pPr>
            <a:r>
              <a:rPr lang="en-US" sz="3400"/>
              <a:t>How do we calibrate our stock market price</a:t>
            </a:r>
            <a:endParaRPr lang="fr-FR" sz="3400"/>
          </a:p>
        </p:txBody>
      </p:sp>
      <p:sp>
        <p:nvSpPr>
          <p:cNvPr id="3" name="Espace réservé du contenu 2">
            <a:extLst>
              <a:ext uri="{FF2B5EF4-FFF2-40B4-BE49-F238E27FC236}">
                <a16:creationId xmlns:a16="http://schemas.microsoft.com/office/drawing/2014/main" id="{1566E86A-BAE4-493E-8519-5765EC658FD8}"/>
              </a:ext>
            </a:extLst>
          </p:cNvPr>
          <p:cNvSpPr>
            <a:spLocks noGrp="1"/>
          </p:cNvSpPr>
          <p:nvPr>
            <p:ph idx="1"/>
          </p:nvPr>
        </p:nvSpPr>
        <p:spPr>
          <a:xfrm>
            <a:off x="7493193" y="2691638"/>
            <a:ext cx="4133647" cy="3188586"/>
          </a:xfrm>
        </p:spPr>
        <p:txBody>
          <a:bodyPr>
            <a:normAutofit/>
          </a:bodyPr>
          <a:lstStyle/>
          <a:p>
            <a:pPr marL="0" indent="0">
              <a:lnSpc>
                <a:spcPct val="90000"/>
              </a:lnSpc>
              <a:buNone/>
            </a:pPr>
            <a:r>
              <a:rPr lang="en-US" sz="1300" b="1" dirty="0"/>
              <a:t>1st Step : Featurization </a:t>
            </a:r>
          </a:p>
          <a:p>
            <a:pPr algn="just">
              <a:lnSpc>
                <a:spcPct val="90000"/>
              </a:lnSpc>
            </a:pPr>
            <a:r>
              <a:rPr lang="en-US" sz="1300" dirty="0"/>
              <a:t>Featurization is the process to convert varied forms of data to numerical data which can be used for basic machine learning algorithms.</a:t>
            </a:r>
          </a:p>
          <a:p>
            <a:pPr algn="just">
              <a:lnSpc>
                <a:spcPct val="90000"/>
              </a:lnSpc>
            </a:pPr>
            <a:r>
              <a:rPr lang="en-US" sz="1300" dirty="0"/>
              <a:t>In our case we are focused on predicting individual prices, so our observational unit is a single stock price. For each price, we need to extract features, other prices running up to it. We extract prices across a time period that can help us predict future values. We will be normalizing stock price data on a daily time frame.</a:t>
            </a:r>
          </a:p>
          <a:p>
            <a:pPr algn="just">
              <a:lnSpc>
                <a:spcPct val="90000"/>
              </a:lnSpc>
            </a:pPr>
            <a:r>
              <a:rPr lang="en-US" sz="1300" dirty="0"/>
              <a:t>The benefit is that whatever the price range was originally, after normalization the price will be ranging in an interval between 0 and 1</a:t>
            </a:r>
          </a:p>
          <a:p>
            <a:pPr>
              <a:lnSpc>
                <a:spcPct val="90000"/>
              </a:lnSpc>
            </a:pPr>
            <a:endParaRPr lang="fr-FR" sz="1300" dirty="0"/>
          </a:p>
        </p:txBody>
      </p:sp>
      <p:pic>
        <p:nvPicPr>
          <p:cNvPr id="5" name="Picture 4" descr="Magnifying glass showing decling performance">
            <a:extLst>
              <a:ext uri="{FF2B5EF4-FFF2-40B4-BE49-F238E27FC236}">
                <a16:creationId xmlns:a16="http://schemas.microsoft.com/office/drawing/2014/main" id="{12FD7C48-6012-005E-4C3C-248C5A264666}"/>
              </a:ext>
            </a:extLst>
          </p:cNvPr>
          <p:cNvPicPr>
            <a:picLocks noChangeAspect="1"/>
          </p:cNvPicPr>
          <p:nvPr/>
        </p:nvPicPr>
        <p:blipFill rotWithShape="1">
          <a:blip r:embed="rId2"/>
          <a:srcRect l="809" r="31372" b="-1"/>
          <a:stretch/>
        </p:blipFill>
        <p:spPr>
          <a:xfrm>
            <a:off x="20" y="10"/>
            <a:ext cx="6967738" cy="6857990"/>
          </a:xfrm>
          <a:prstGeom prst="rect">
            <a:avLst/>
          </a:prstGeom>
        </p:spPr>
      </p:pic>
      <p:sp>
        <p:nvSpPr>
          <p:cNvPr id="11" name="Cross 10">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62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1ABC11-7E6F-479C-A28C-88D7B3120F4B}"/>
              </a:ext>
            </a:extLst>
          </p:cNvPr>
          <p:cNvSpPr>
            <a:spLocks noGrp="1"/>
          </p:cNvSpPr>
          <p:nvPr>
            <p:ph type="title"/>
          </p:nvPr>
        </p:nvSpPr>
        <p:spPr>
          <a:xfrm>
            <a:off x="565149" y="1204721"/>
            <a:ext cx="3609983" cy="1446550"/>
          </a:xfrm>
        </p:spPr>
        <p:txBody>
          <a:bodyPr>
            <a:normAutofit/>
          </a:bodyPr>
          <a:lstStyle/>
          <a:p>
            <a:pPr>
              <a:lnSpc>
                <a:spcPct val="90000"/>
              </a:lnSpc>
            </a:pPr>
            <a:r>
              <a:rPr lang="en-US" sz="3100"/>
              <a:t>2nd Step : Use of Platt Scaling or Isotonic Regression </a:t>
            </a:r>
            <a:endParaRPr lang="fr-FR" sz="3100"/>
          </a:p>
        </p:txBody>
      </p:sp>
      <p:sp>
        <p:nvSpPr>
          <p:cNvPr id="3" name="Espace réservé du contenu 2">
            <a:extLst>
              <a:ext uri="{FF2B5EF4-FFF2-40B4-BE49-F238E27FC236}">
                <a16:creationId xmlns:a16="http://schemas.microsoft.com/office/drawing/2014/main" id="{6590D8A6-19FD-4FAA-AF01-424806EE106A}"/>
              </a:ext>
            </a:extLst>
          </p:cNvPr>
          <p:cNvSpPr>
            <a:spLocks noGrp="1"/>
          </p:cNvSpPr>
          <p:nvPr>
            <p:ph idx="1"/>
          </p:nvPr>
        </p:nvSpPr>
        <p:spPr>
          <a:xfrm>
            <a:off x="565150" y="2691638"/>
            <a:ext cx="3609983" cy="3188586"/>
          </a:xfrm>
        </p:spPr>
        <p:txBody>
          <a:bodyPr>
            <a:normAutofit/>
          </a:bodyPr>
          <a:lstStyle/>
          <a:p>
            <a:pPr marL="0" indent="0" algn="just">
              <a:lnSpc>
                <a:spcPct val="90000"/>
              </a:lnSpc>
              <a:buNone/>
            </a:pPr>
            <a:r>
              <a:rPr lang="en-US" sz="1300" dirty="0"/>
              <a:t>Some algorithms are fit in such a way that their predicted probabilities are already calibrated. Other algorithms do not directly produce predictions of probabilities, and instead a prediction of probabilities must be approximated. </a:t>
            </a:r>
          </a:p>
          <a:p>
            <a:pPr algn="just">
              <a:lnSpc>
                <a:spcPct val="90000"/>
              </a:lnSpc>
            </a:pPr>
            <a:r>
              <a:rPr lang="en-US" sz="1300" dirty="0"/>
              <a:t>Platt Scaling. (Use logistic regression model to transform probabilities.)</a:t>
            </a:r>
          </a:p>
          <a:p>
            <a:pPr algn="just">
              <a:lnSpc>
                <a:spcPct val="90000"/>
              </a:lnSpc>
            </a:pPr>
            <a:r>
              <a:rPr lang="en-US" sz="1300" dirty="0"/>
              <a:t>Isotonic Regression</a:t>
            </a:r>
          </a:p>
          <a:p>
            <a:pPr marL="0" indent="0" algn="just">
              <a:lnSpc>
                <a:spcPct val="90000"/>
              </a:lnSpc>
              <a:buNone/>
            </a:pPr>
            <a:r>
              <a:rPr lang="en-US" sz="1300" dirty="0"/>
              <a:t>Platt scaling is a simpler method and was developed to scale the output from a support vector machine to probability values. It involves learning a logistic regression model to perform the transform of scores to calibrated probabilities. </a:t>
            </a:r>
          </a:p>
          <a:p>
            <a:pPr>
              <a:lnSpc>
                <a:spcPct val="90000"/>
              </a:lnSpc>
            </a:pPr>
            <a:endParaRPr lang="fr-FR" sz="1300" dirty="0"/>
          </a:p>
        </p:txBody>
      </p:sp>
      <p:pic>
        <p:nvPicPr>
          <p:cNvPr id="7" name="Image 6">
            <a:extLst>
              <a:ext uri="{FF2B5EF4-FFF2-40B4-BE49-F238E27FC236}">
                <a16:creationId xmlns:a16="http://schemas.microsoft.com/office/drawing/2014/main" id="{9091DF18-0A38-44D5-82CC-84583280C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389" y="1497220"/>
            <a:ext cx="6003243" cy="4127230"/>
          </a:xfrm>
          <a:prstGeom prst="rect">
            <a:avLst/>
          </a:prstGeom>
        </p:spPr>
      </p:pic>
      <p:sp>
        <p:nvSpPr>
          <p:cNvPr id="21" name="Cross 2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872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E3BE19-7E2B-4F84-AB63-BFEB5448F740}"/>
              </a:ext>
            </a:extLst>
          </p:cNvPr>
          <p:cNvSpPr>
            <a:spLocks noGrp="1"/>
          </p:cNvSpPr>
          <p:nvPr>
            <p:ph type="title"/>
          </p:nvPr>
        </p:nvSpPr>
        <p:spPr>
          <a:xfrm>
            <a:off x="565149" y="1204721"/>
            <a:ext cx="3609983" cy="1446550"/>
          </a:xfrm>
        </p:spPr>
        <p:txBody>
          <a:bodyPr>
            <a:normAutofit/>
          </a:bodyPr>
          <a:lstStyle/>
          <a:p>
            <a:r>
              <a:rPr lang="fr-FR" sz="4100" err="1"/>
              <a:t>What</a:t>
            </a:r>
            <a:r>
              <a:rPr lang="fr-FR" sz="4100"/>
              <a:t> </a:t>
            </a:r>
            <a:r>
              <a:rPr lang="fr-FR" sz="4100" err="1"/>
              <a:t>is</a:t>
            </a:r>
            <a:r>
              <a:rPr lang="fr-FR" sz="4100"/>
              <a:t> </a:t>
            </a:r>
            <a:r>
              <a:rPr lang="fr-FR" sz="4100" err="1"/>
              <a:t>Logistic</a:t>
            </a:r>
            <a:r>
              <a:rPr lang="fr-FR" sz="4100"/>
              <a:t> </a:t>
            </a:r>
            <a:r>
              <a:rPr lang="fr-FR" sz="4100" err="1"/>
              <a:t>Regression</a:t>
            </a:r>
            <a:r>
              <a:rPr lang="fr-FR" sz="4100"/>
              <a:t>?</a:t>
            </a:r>
          </a:p>
        </p:txBody>
      </p:sp>
      <p:sp>
        <p:nvSpPr>
          <p:cNvPr id="3" name="Espace réservé du contenu 2">
            <a:extLst>
              <a:ext uri="{FF2B5EF4-FFF2-40B4-BE49-F238E27FC236}">
                <a16:creationId xmlns:a16="http://schemas.microsoft.com/office/drawing/2014/main" id="{C65928BE-971E-416A-8D7F-62BD2CF0645C}"/>
              </a:ext>
            </a:extLst>
          </p:cNvPr>
          <p:cNvSpPr>
            <a:spLocks noGrp="1"/>
          </p:cNvSpPr>
          <p:nvPr>
            <p:ph idx="1"/>
          </p:nvPr>
        </p:nvSpPr>
        <p:spPr>
          <a:xfrm>
            <a:off x="565150" y="2691638"/>
            <a:ext cx="3609983" cy="3188586"/>
          </a:xfrm>
        </p:spPr>
        <p:txBody>
          <a:bodyPr>
            <a:normAutofit/>
          </a:bodyPr>
          <a:lstStyle/>
          <a:p>
            <a:pPr marL="0" indent="0" algn="just">
              <a:lnSpc>
                <a:spcPct val="90000"/>
              </a:lnSpc>
              <a:buNone/>
            </a:pPr>
            <a:r>
              <a:rPr lang="en-US" sz="2000" dirty="0"/>
              <a:t>The logistic regression will give you an S shaped “logistic function”. That curve goes from 0 to 1 on the Y, so it allows a </a:t>
            </a:r>
            <a:r>
              <a:rPr lang="en-US" sz="2000" dirty="0" err="1"/>
              <a:t>binear</a:t>
            </a:r>
            <a:r>
              <a:rPr lang="en-US" sz="2000" dirty="0"/>
              <a:t> classification this will tell us if the data is true or false.</a:t>
            </a:r>
          </a:p>
          <a:p>
            <a:pPr>
              <a:lnSpc>
                <a:spcPct val="90000"/>
              </a:lnSpc>
            </a:pPr>
            <a:endParaRPr lang="fr-FR" sz="1100" dirty="0"/>
          </a:p>
        </p:txBody>
      </p:sp>
      <p:pic>
        <p:nvPicPr>
          <p:cNvPr id="5" name="Image 4">
            <a:extLst>
              <a:ext uri="{FF2B5EF4-FFF2-40B4-BE49-F238E27FC236}">
                <a16:creationId xmlns:a16="http://schemas.microsoft.com/office/drawing/2014/main" id="{9FB00A92-E19E-462C-A38F-5A932A6D4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530" y="1497220"/>
            <a:ext cx="3858960" cy="4127230"/>
          </a:xfrm>
          <a:prstGeom prst="rect">
            <a:avLst/>
          </a:prstGeom>
        </p:spPr>
      </p:pic>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360319"/>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1179</TotalTime>
  <Words>1505</Words>
  <Application>Microsoft Office PowerPoint</Application>
  <PresentationFormat>Grand écran</PresentationFormat>
  <Paragraphs>115</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PT Sans Narrow</vt:lpstr>
      <vt:lpstr>Seaford Display</vt:lpstr>
      <vt:lpstr>System Font Regular</vt:lpstr>
      <vt:lpstr>Tenorite</vt:lpstr>
      <vt:lpstr>Wingdings</vt:lpstr>
      <vt:lpstr>MadridVTI</vt:lpstr>
      <vt:lpstr>Probabilistic Modeling</vt:lpstr>
      <vt:lpstr>Introduction</vt:lpstr>
      <vt:lpstr>Visual representation of what uncertainty is and allows us to better understand that in order to make predictions we need to make assumptions.</vt:lpstr>
      <vt:lpstr>Chapter’s examples</vt:lpstr>
      <vt:lpstr>Predicting stock prices with confidence</vt:lpstr>
      <vt:lpstr>The concept of calibration of probability</vt:lpstr>
      <vt:lpstr>How do we calibrate our stock market price</vt:lpstr>
      <vt:lpstr>2nd Step : Use of Platt Scaling or Isotonic Regression </vt:lpstr>
      <vt:lpstr>What is Logistic Regression?</vt:lpstr>
      <vt:lpstr>Naive Bayes</vt:lpstr>
      <vt:lpstr>Présentation PowerPoint</vt:lpstr>
      <vt:lpstr>Estimating customer lifetime value </vt:lpstr>
      <vt:lpstr>BG/NBD</vt:lpstr>
      <vt:lpstr>Poisson distribution</vt:lpstr>
      <vt:lpstr>Beta distribution</vt:lpstr>
      <vt:lpstr>Gamma Gamma model</vt:lpstr>
      <vt:lpstr>Présentation PowerPoint</vt:lpstr>
      <vt:lpstr>Diagnosing a disease </vt:lpstr>
      <vt:lpstr>Creating a neural network </vt:lpstr>
      <vt:lpstr>Negative log-likelihood </vt:lpstr>
      <vt:lpstr>Bernoulli distribution </vt:lpstr>
      <vt:lpstr>Bernoulli Distribution</vt:lpstr>
      <vt:lpstr>Stopping Credit Defaults  </vt:lpstr>
      <vt:lpstr>Stopping Credit Defaults  </vt:lpstr>
      <vt:lpstr>Stopping Credit Defaults  </vt:lpstr>
      <vt:lpstr>Présentation PowerPoint</vt:lpstr>
      <vt:lpstr>Stopping Credit Default  </vt:lpstr>
      <vt:lpstr>Conclusion</vt:lpstr>
      <vt:lpstr>Sources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Laetitia Dos Santos</dc:creator>
  <cp:lastModifiedBy>Laetitia Dos Santos</cp:lastModifiedBy>
  <cp:revision>16</cp:revision>
  <dcterms:created xsi:type="dcterms:W3CDTF">2022-04-15T20:31:09Z</dcterms:created>
  <dcterms:modified xsi:type="dcterms:W3CDTF">2022-04-16T17:42:26Z</dcterms:modified>
</cp:coreProperties>
</file>