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9" r:id="rId7"/>
    <p:sldId id="258" r:id="rId8"/>
    <p:sldId id="260" r:id="rId9"/>
    <p:sldId id="269" r:id="rId10"/>
    <p:sldId id="266" r:id="rId11"/>
    <p:sldId id="271" r:id="rId12"/>
    <p:sldId id="270" r:id="rId13"/>
    <p:sldId id="262" r:id="rId14"/>
    <p:sldId id="264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56" autoAdjust="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4/25/2025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4/25/2025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6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9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C6850-158B-E631-2BED-F6380F5B1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B7428C-9BF1-0490-DECC-690C4E402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C9258-87A2-7D33-7FE3-DB1860362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BA767-F41B-1832-6AFB-B211BBD47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67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D2964-DB6D-6DC8-DCAC-D144E49AA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9EACA0-F07F-B8C1-CA46-22927B7E6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5D65A-7556-E7B0-01B5-76CD3F78F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75799-5B15-7FCB-076E-B1998317F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4618B-8E02-280D-EF4C-4AB142746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D799EF-40FD-A418-72A3-89A6F24575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387390-C167-8D9C-9F38-93532FD3F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059F8-F77D-57F8-2FAE-2E1146DAAC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9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4/25/2025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4/25/2025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4/25/2025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39097" y="2105282"/>
            <a:ext cx="5604388" cy="1453995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rgbClr val="404040"/>
                </a:solidFill>
                <a:effectLst/>
                <a:latin typeface="DeepSeek-CJK-patch"/>
              </a:rPr>
              <a:t>Bayesian Epidemic Modeling</a:t>
            </a:r>
            <a:endParaRPr lang="en-US" sz="8800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06362" y="3844413"/>
            <a:ext cx="5378245" cy="825910"/>
          </a:xfrm>
        </p:spPr>
        <p:txBody>
          <a:bodyPr>
            <a:normAutofit lnSpcReduction="10000"/>
          </a:bodyPr>
          <a:lstStyle/>
          <a:p>
            <a:r>
              <a:rPr lang="en-US" sz="2800" b="0" i="1" dirty="0">
                <a:solidFill>
                  <a:srgbClr val="0070C0"/>
                </a:solidFill>
                <a:effectLst/>
                <a:latin typeface="DeepSeek-CJK-patch"/>
              </a:rPr>
              <a:t>Estimating Infection (β) and Recovery (γ) Rates for Outbreak Control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2" name="Subtitle 6">
            <a:extLst>
              <a:ext uri="{FF2B5EF4-FFF2-40B4-BE49-F238E27FC236}">
                <a16:creationId xmlns:a16="http://schemas.microsoft.com/office/drawing/2014/main" id="{43126BE3-BF32-D158-4985-8C108C0A5B7E}"/>
              </a:ext>
            </a:extLst>
          </p:cNvPr>
          <p:cNvSpPr txBox="1">
            <a:spLocks/>
          </p:cNvSpPr>
          <p:nvPr/>
        </p:nvSpPr>
        <p:spPr>
          <a:xfrm>
            <a:off x="1907458" y="5217293"/>
            <a:ext cx="2713704" cy="4252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404040"/>
                </a:solidFill>
                <a:latin typeface="DeepSeek-CJK-patch"/>
              </a:rPr>
              <a:t>Rodrigue Irampa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F10304-0C41-33E1-F6D2-30746B56F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14" y="1319240"/>
            <a:ext cx="5604388" cy="42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</a:rPr>
              <a:t>Bayesian ABM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21B31F8-0E85-5839-991A-5CBCB87E3D0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04900" y="1600200"/>
            <a:ext cx="4914900" cy="457199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25392" rIns="9144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1" u="none" strike="noStrike" cap="none" normalizeH="0" baseline="0" dirty="0">
                <a:ln>
                  <a:noFill/>
                </a:ln>
                <a:effectLst/>
              </a:rPr>
              <a:t>Agent-Based Modeling: Capturing Real-World Complexity</a:t>
            </a:r>
            <a:endParaRPr lang="en-US" altLang="en-US" sz="17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Why ABM?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Heterogeneity: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 Agents have unique interactions (home/work/school/public).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Bayesian Learning: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 Updates β, γ as data arrives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Key Parameters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States: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 Shielded, Resistant, Spreader, Infiltrated, and Fallen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Transitions: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I → H: 30% (per 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</a:rPr>
              <a:t>transitionMatrix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[3,4] = 0.3).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I → R: γ ~ Beta(3,7) (updated dynamically).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574E9-AAEF-D81A-B6A8-C0B032D7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18" r="23324" b="22714"/>
          <a:stretch/>
        </p:blipFill>
        <p:spPr>
          <a:xfrm>
            <a:off x="6298915" y="1600200"/>
            <a:ext cx="4661470" cy="4571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A308D1-5D44-4ADD-5A39-123CEC19D4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799" t="4627" r="5712" b="21721"/>
          <a:stretch/>
        </p:blipFill>
        <p:spPr>
          <a:xfrm>
            <a:off x="1740040" y="209006"/>
            <a:ext cx="8711920" cy="64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69D91-5DB5-2A4A-6C91-BD5F0D2A1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1A1A8B-5007-F6B4-BBBD-31E5BE7A3B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32" t="6192" r="6074" b="23283"/>
          <a:stretch/>
        </p:blipFill>
        <p:spPr>
          <a:xfrm>
            <a:off x="911051" y="52818"/>
            <a:ext cx="5094510" cy="32832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223D92-2B73-A85D-81C0-859E45EA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884" t="6191" r="5921" b="23285"/>
          <a:stretch/>
        </p:blipFill>
        <p:spPr>
          <a:xfrm>
            <a:off x="6005562" y="52816"/>
            <a:ext cx="5275388" cy="328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3E01A-1187-C76B-2E90-523029BA16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764" t="6386" r="6435" b="23089"/>
          <a:stretch/>
        </p:blipFill>
        <p:spPr>
          <a:xfrm>
            <a:off x="911051" y="3336053"/>
            <a:ext cx="5184949" cy="346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4D31FE-4D4F-AF8F-E252-106666D14E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317" t="6777" r="6556" b="24164"/>
          <a:stretch/>
        </p:blipFill>
        <p:spPr>
          <a:xfrm>
            <a:off x="6095998" y="3336053"/>
            <a:ext cx="5184950" cy="34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7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F965AE-742D-D805-1EDB-A1CC2317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34" y="669403"/>
            <a:ext cx="7799131" cy="551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3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b="1" i="0">
                <a:effectLst/>
              </a:rPr>
              <a:t>Overview of the Project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2EA79-6C3A-DCB8-4B5A-F9794A55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6" y="1808703"/>
            <a:ext cx="4363495" cy="4363495"/>
          </a:xfrm>
          <a:prstGeom prst="rect">
            <a:avLst/>
          </a:prstGeom>
          <a:noFill/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3B56D3-D0AD-3682-B02B-5F15FE80EC62}"/>
              </a:ext>
            </a:extLst>
          </p:cNvPr>
          <p:cNvSpPr txBox="1"/>
          <p:nvPr/>
        </p:nvSpPr>
        <p:spPr>
          <a:xfrm>
            <a:off x="5057041" y="1600200"/>
            <a:ext cx="6287548" cy="46699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l">
              <a:buNone/>
            </a:pP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Why Bayesian SIR Modeling?</a:t>
            </a:r>
            <a:b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Objective: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Estimate key parameters (β, γ) to predict disease spread.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Incorporate prior knowledge (e.g., past outbreaks) with real-time data.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Key Components: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SIR Model: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Tracks Susceptible (S), Infected (I), Recovered (R) populations.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Bayesian Methods: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Update beliefs about β and γ using data.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Policy Tools: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Quantify uncertainty to guide lockdowns/vaccination.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pPr>
              <a:buNone/>
            </a:pPr>
            <a:r>
              <a:rPr lang="en-US" b="1" i="0">
                <a:effectLst/>
              </a:rPr>
              <a:t>Beta Distribution for Priors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6604FE-55C4-955C-B813-9CBCD15B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955" y="1900656"/>
            <a:ext cx="6100628" cy="3971087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104900" y="1900656"/>
            <a:ext cx="3746090" cy="3971087"/>
          </a:xfrm>
        </p:spPr>
        <p:txBody>
          <a:bodyPr>
            <a:normAutofit fontScale="92500"/>
          </a:bodyPr>
          <a:lstStyle/>
          <a:p>
            <a:pPr algn="l">
              <a:buNone/>
            </a:pPr>
            <a:r>
              <a:rPr lang="en-US" sz="2000" b="0" i="1" dirty="0">
                <a:solidFill>
                  <a:srgbClr val="404040"/>
                </a:solidFill>
                <a:effectLst/>
                <a:latin typeface="DeepSeek-CJK-patch"/>
              </a:rPr>
              <a:t>Setting Initial Beliefs: Beta Distributions</a:t>
            </a:r>
            <a:br>
              <a:rPr lang="en-US" sz="28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n-US" sz="2800" b="1" i="0" dirty="0">
                <a:solidFill>
                  <a:srgbClr val="404040"/>
                </a:solidFill>
                <a:effectLst/>
                <a:latin typeface="DeepSeek-CJK-patch"/>
              </a:rPr>
              <a:t>Infection Rate (</a:t>
            </a:r>
            <a:r>
              <a:rPr lang="el-GR" sz="2800" b="1" i="0" dirty="0">
                <a:solidFill>
                  <a:srgbClr val="404040"/>
                </a:solidFill>
                <a:effectLst/>
                <a:latin typeface="DeepSeek-CJK-patch"/>
              </a:rPr>
              <a:t>β):</a:t>
            </a:r>
            <a:endParaRPr lang="el-GR" sz="28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Prior: Beta(2,5) → Mean = 2/(2+5) ≈ 0.285.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Interpretation: "We initially assume a 28.5% transmission risk per contact."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404040"/>
                </a:solidFill>
                <a:effectLst/>
                <a:latin typeface="DeepSeek-CJK-patch"/>
              </a:rPr>
              <a:t>Recovery Rate (</a:t>
            </a:r>
            <a:r>
              <a:rPr lang="el-GR" sz="2800" b="1" i="0" dirty="0">
                <a:solidFill>
                  <a:srgbClr val="404040"/>
                </a:solidFill>
                <a:effectLst/>
                <a:latin typeface="DeepSeek-CJK-patch"/>
              </a:rPr>
              <a:t>γ):</a:t>
            </a:r>
            <a:endParaRPr lang="el-GR" sz="28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Prior: Beta(3,7) → Mean = 0.3.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Interpretation: "Average recovery time = 1/0.3 ≈ 3.3 days."</a:t>
            </a:r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1" y="685800"/>
            <a:ext cx="5236906" cy="48736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SIR Model: </a:t>
            </a: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"How Diseases Spread"</a:t>
            </a:r>
            <a:endParaRPr lang="en-US" b="1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DEE3F2-E7E9-CCD4-34AB-C4B58254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508" y="1582995"/>
            <a:ext cx="5236906" cy="4177478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sz="2400" dirty="0"/>
              <a:t>S: Susceptible, I: Infected, R: Recovered.</a:t>
            </a:r>
          </a:p>
          <a:p>
            <a:pPr>
              <a:buFontTx/>
              <a:buChar char="-"/>
            </a:pPr>
            <a:r>
              <a:rPr lang="en-US" sz="2400" dirty="0"/>
              <a:t>N: Total population.</a:t>
            </a:r>
          </a:p>
          <a:p>
            <a:pPr marL="0" indent="0">
              <a:buNone/>
            </a:pPr>
            <a:r>
              <a:rPr lang="en-US" sz="2400" b="1" i="1" dirty="0"/>
              <a:t>Simulation Steps:</a:t>
            </a:r>
          </a:p>
          <a:p>
            <a:pPr>
              <a:buFontTx/>
              <a:buChar char="-"/>
            </a:pPr>
            <a:r>
              <a:rPr lang="en-US" sz="2400" dirty="0"/>
              <a:t>Initialize: S=999, I=1, R=0, </a:t>
            </a:r>
            <a:r>
              <a:rPr lang="el-GR" sz="2400" dirty="0"/>
              <a:t>β=0.3, γ=0.1.</a:t>
            </a:r>
            <a:endParaRPr lang="en-US" sz="2400" dirty="0"/>
          </a:p>
          <a:p>
            <a:pPr>
              <a:buFontTx/>
              <a:buChar char="-"/>
            </a:pPr>
            <a:r>
              <a:rPr lang="en-US" sz="2400" dirty="0"/>
              <a:t>Solve ODEs numerically (e.g., using </a:t>
            </a:r>
            <a:r>
              <a:rPr lang="en-US" sz="2400" b="1" i="1" dirty="0" err="1"/>
              <a:t>deSolve</a:t>
            </a:r>
            <a:r>
              <a:rPr lang="en-US" sz="2400" dirty="0"/>
              <a:t> in R).</a:t>
            </a:r>
          </a:p>
          <a:p>
            <a:pPr>
              <a:buFontTx/>
              <a:buChar char="-"/>
            </a:pPr>
            <a:r>
              <a:rPr lang="en-US" sz="2400" dirty="0"/>
              <a:t>Peak infections occur when </a:t>
            </a:r>
            <a:r>
              <a:rPr lang="el-GR" sz="2400" dirty="0"/>
              <a:t>β &gt; γ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(R₀ = </a:t>
            </a:r>
            <a:r>
              <a:rPr lang="el-GR" sz="2000" b="0" i="0" dirty="0">
                <a:solidFill>
                  <a:srgbClr val="404040"/>
                </a:solidFill>
                <a:effectLst/>
                <a:latin typeface="DeepSeek-CJK-patch"/>
              </a:rPr>
              <a:t>β/γ &gt; 1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; </a:t>
            </a:r>
            <a:r>
              <a:rPr lang="en-US" sz="2400" dirty="0"/>
              <a:t>outbreak grows).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6DDB9-9003-385E-07F7-E60C33687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80" y="2124996"/>
            <a:ext cx="5309308" cy="3635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F9021-D106-6933-227C-79BE9D48A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707" y="1393976"/>
            <a:ext cx="4627854" cy="55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b="1" i="0" dirty="0">
                <a:effectLst/>
              </a:rPr>
              <a:t>Bayesian Updating of Parameters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2E6D3A-DE4E-8620-06B1-ED80F99D1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592826"/>
            <a:ext cx="4452118" cy="457937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700" b="0" i="1" dirty="0">
                <a:effectLst/>
              </a:rPr>
              <a:t>Updating Beliefs with New Data</a:t>
            </a:r>
            <a:endParaRPr lang="en-US" sz="1700" b="0" i="0" dirty="0">
              <a:effectLst/>
            </a:endParaRPr>
          </a:p>
          <a:p>
            <a:pPr marL="0" indent="0">
              <a:buNone/>
            </a:pPr>
            <a:r>
              <a:rPr lang="en-US" sz="1700" b="1" i="0" dirty="0">
                <a:effectLst/>
              </a:rPr>
              <a:t>Scenario:</a:t>
            </a:r>
            <a:r>
              <a:rPr lang="en-US" sz="1700" b="0" i="0" dirty="0">
                <a:effectLst/>
              </a:rPr>
              <a:t> 10 cases observed in 100 tests (10% positivity rate).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Priors:</a:t>
            </a:r>
            <a:endParaRPr lang="en-US" sz="1700" b="0" i="0" dirty="0">
              <a:effectLst/>
            </a:endParaRP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l-GR" sz="1700" b="0" i="0" dirty="0">
                <a:effectLst/>
              </a:rPr>
              <a:t>β ~ </a:t>
            </a:r>
            <a:r>
              <a:rPr lang="en-US" sz="1700" b="0" i="0" dirty="0">
                <a:effectLst/>
              </a:rPr>
              <a:t>Beta(2,5) (Mean = 0.285)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l-GR" sz="1700" b="0" i="0" dirty="0">
                <a:effectLst/>
              </a:rPr>
              <a:t>γ ~ </a:t>
            </a:r>
            <a:r>
              <a:rPr lang="en-US" sz="1700" b="0" i="0" dirty="0">
                <a:effectLst/>
              </a:rPr>
              <a:t>Beta(3,7) (Mean = 0.3)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effectLst/>
              </a:rPr>
              <a:t>Posteriors:</a:t>
            </a:r>
            <a:endParaRPr lang="en-US" sz="1700" b="0" i="0" dirty="0">
              <a:effectLst/>
            </a:endParaRP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l-GR" sz="1700" b="0" i="0" dirty="0">
                <a:effectLst/>
              </a:rPr>
              <a:t>β ~ </a:t>
            </a:r>
            <a:r>
              <a:rPr lang="en-US" sz="1700" b="0" i="0" dirty="0">
                <a:effectLst/>
              </a:rPr>
              <a:t>Beta(2 + 10, 5 + 90) = Beta(12,95) → </a:t>
            </a:r>
            <a:r>
              <a:rPr lang="en-US" sz="1700" b="1" i="0" dirty="0">
                <a:effectLst/>
              </a:rPr>
              <a:t>Mean = 0.112</a:t>
            </a:r>
            <a:endParaRPr lang="en-US" sz="1700" b="0" i="0" dirty="0">
              <a:effectLst/>
            </a:endParaRP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l-GR" sz="1700" b="0" i="0" dirty="0">
                <a:effectLst/>
              </a:rPr>
              <a:t>γ ~ </a:t>
            </a:r>
            <a:r>
              <a:rPr lang="en-US" sz="1700" b="0" i="0" dirty="0">
                <a:effectLst/>
              </a:rPr>
              <a:t>Beta(3 + 10, 7 + 90) = Beta(13,97) → </a:t>
            </a:r>
            <a:r>
              <a:rPr lang="en-US" sz="1700" b="1" i="0" dirty="0">
                <a:effectLst/>
              </a:rPr>
              <a:t>Mean = 0.119</a:t>
            </a:r>
            <a:endParaRPr lang="en-US" sz="1700" b="0" i="0" dirty="0">
              <a:effectLst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700" b="1" i="1" dirty="0">
                <a:effectLst/>
              </a:rPr>
              <a:t>Interpretation: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Lower </a:t>
            </a:r>
            <a:r>
              <a:rPr lang="el-GR" sz="1700" b="0" i="0" dirty="0">
                <a:effectLst/>
              </a:rPr>
              <a:t>β </a:t>
            </a:r>
            <a:r>
              <a:rPr lang="en-US" sz="1700" b="0" i="0" dirty="0">
                <a:effectLst/>
              </a:rPr>
              <a:t>posterior (0.112 vs. 0.285): Data suggests slower spread than initially assumed.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l-GR" sz="1700" b="0" i="0" dirty="0">
                <a:effectLst/>
              </a:rPr>
              <a:t>γ </a:t>
            </a:r>
            <a:r>
              <a:rPr lang="en-US" sz="1700" b="0" i="0" dirty="0">
                <a:effectLst/>
              </a:rPr>
              <a:t>remains stable (~0.12 recovery rate).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B7C4B-6E1E-C394-9E66-4F0C56001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018" y="2074606"/>
            <a:ext cx="5708598" cy="352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FFD66-EED0-87AC-8E25-E23E0136D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8CAC-1CC6-B7C9-A10A-907261991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1" y="570270"/>
            <a:ext cx="2169242" cy="602891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MH Sampler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3C5510-B093-0B73-5F16-C3B963AC7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15106"/>
              </p:ext>
            </p:extLst>
          </p:nvPr>
        </p:nvGraphicFramePr>
        <p:xfrm>
          <a:off x="6272979" y="1702783"/>
          <a:ext cx="5108204" cy="4373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826">
                  <a:extLst>
                    <a:ext uri="{9D8B030D-6E8A-4147-A177-3AD203B41FA5}">
                      <a16:colId xmlns:a16="http://schemas.microsoft.com/office/drawing/2014/main" val="27073636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91683135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3421460278"/>
                    </a:ext>
                  </a:extLst>
                </a:gridCol>
                <a:gridCol w="1504339">
                  <a:extLst>
                    <a:ext uri="{9D8B030D-6E8A-4147-A177-3AD203B41FA5}">
                      <a16:colId xmlns:a16="http://schemas.microsoft.com/office/drawing/2014/main" val="775823399"/>
                    </a:ext>
                  </a:extLst>
                </a:gridCol>
              </a:tblGrid>
              <a:tr h="614533">
                <a:tc>
                  <a:txBody>
                    <a:bodyPr/>
                    <a:lstStyle/>
                    <a:p>
                      <a:r>
                        <a:rPr lang="en-US" sz="1400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Why MH wins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350800"/>
                  </a:ext>
                </a:extLst>
              </a:tr>
              <a:tr h="1150307">
                <a:tc>
                  <a:txBody>
                    <a:bodyPr/>
                    <a:lstStyle/>
                    <a:p>
                      <a:r>
                        <a:rPr lang="en-US" sz="1400" dirty="0"/>
                        <a:t>Direct 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Simple to implement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Inefficient for high-dimensional spaces.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MH adapts to complex posteriors (</a:t>
                      </a:r>
                      <a:r>
                        <a:rPr lang="en-US" sz="1400" dirty="0" err="1"/>
                        <a:t>eg</a:t>
                      </a:r>
                      <a:r>
                        <a:rPr lang="en-US" sz="1400" dirty="0"/>
                        <a:t>, SIR ODEs)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37827"/>
                  </a:ext>
                </a:extLst>
              </a:tr>
              <a:tr h="1458338">
                <a:tc>
                  <a:txBody>
                    <a:bodyPr/>
                    <a:lstStyle/>
                    <a:p>
                      <a:r>
                        <a:rPr lang="en-US" sz="1400" dirty="0"/>
                        <a:t>Gibbs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Fast for conjugate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Requires conditional distributions (often unknown for </a:t>
                      </a:r>
                      <a:r>
                        <a:rPr lang="en-US" sz="1400" dirty="0">
                          <a:effectLst/>
                        </a:rPr>
                        <a:t>β/γ in SIR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MH works with any prior/likelihood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04128"/>
                  </a:ext>
                </a:extLst>
              </a:tr>
              <a:tr h="1150307">
                <a:tc>
                  <a:txBody>
                    <a:bodyPr/>
                    <a:lstStyle/>
                    <a:p>
                      <a:r>
                        <a:rPr lang="en-US" sz="1400" dirty="0"/>
                        <a:t>MH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Flexible, no conjugacy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Turning required (step 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Acceptance rate: 53.7% (optimal for our work)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045941"/>
                  </a:ext>
                </a:extLst>
              </a:tr>
            </a:tbl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499326E-8262-E0BA-37F7-719963D33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9" y="1396181"/>
            <a:ext cx="5108203" cy="1632154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Why Metropolis-Hastings? Comparing Sampling Methods</a:t>
            </a:r>
            <a:endParaRPr lang="en-US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Acceptance Rate: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53.7% (ideal range: 20–60%).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Efficiency: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MH explores β/γ space in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100,000 iterations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(vs. Gibbs failing for non-conjugate SIR model).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9E2F97-E9D7-B7E1-7E4C-4ACE301D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30" y="3028335"/>
            <a:ext cx="5153970" cy="318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31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1" y="535858"/>
            <a:ext cx="3240958" cy="637304"/>
          </a:xfrm>
        </p:spPr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Model Sensitivity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4232" y="1465006"/>
            <a:ext cx="9419303" cy="4857136"/>
          </a:xfrm>
        </p:spPr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US" sz="2000" b="0" i="1" dirty="0">
                <a:solidFill>
                  <a:srgbClr val="404040"/>
                </a:solidFill>
                <a:effectLst/>
                <a:latin typeface="DeepSeek-CJK-patch"/>
              </a:rPr>
              <a:t>How Priors Impact </a:t>
            </a:r>
            <a:r>
              <a:rPr lang="el-GR" sz="2000" b="0" i="1" dirty="0">
                <a:solidFill>
                  <a:srgbClr val="404040"/>
                </a:solidFill>
                <a:effectLst/>
                <a:latin typeface="DeepSeek-CJK-patch"/>
              </a:rPr>
              <a:t>β 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DeepSeek-CJK-patch"/>
              </a:rPr>
              <a:t>and </a:t>
            </a:r>
            <a:r>
              <a:rPr lang="el-GR" sz="2000" b="0" i="1" dirty="0">
                <a:solidFill>
                  <a:srgbClr val="404040"/>
                </a:solidFill>
                <a:effectLst/>
                <a:latin typeface="DeepSeek-CJK-patch"/>
              </a:rPr>
              <a:t>γ 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DeepSeek-CJK-patch"/>
              </a:rPr>
              <a:t>Estimates</a:t>
            </a:r>
            <a:b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Three Prior Scenarios:</a:t>
            </a:r>
            <a:endParaRPr lang="en-US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Original:</a:t>
            </a:r>
            <a:endParaRPr lang="en-US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l-GR" sz="1600" b="0" i="0" dirty="0">
                <a:solidFill>
                  <a:srgbClr val="404040"/>
                </a:solidFill>
                <a:effectLst/>
                <a:latin typeface="DeepSeek-CJK-patch"/>
              </a:rPr>
              <a:t>β ~ 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Beta(2,5) → Mean = 0.285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l-GR" sz="1600" b="0" i="0" dirty="0">
                <a:solidFill>
                  <a:srgbClr val="404040"/>
                </a:solidFill>
                <a:effectLst/>
                <a:latin typeface="DeepSeek-CJK-patch"/>
              </a:rPr>
              <a:t>γ ~ 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Beta(3,7) → Mean = 0.3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600" b="1" i="0" dirty="0">
                <a:solidFill>
                  <a:srgbClr val="404040"/>
                </a:solidFill>
                <a:effectLst/>
                <a:latin typeface="DeepSeek-CJK-patch"/>
              </a:rPr>
              <a:t>Use Case: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 Baseline for novel outbreaks.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Informative:</a:t>
            </a:r>
            <a:endParaRPr lang="en-US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l-GR" sz="1600" b="0" i="0" dirty="0">
                <a:solidFill>
                  <a:srgbClr val="404040"/>
                </a:solidFill>
                <a:effectLst/>
                <a:latin typeface="DeepSeek-CJK-patch"/>
              </a:rPr>
              <a:t>β ~ 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Beta(4,10) → Mean = 0.286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l-GR" sz="1600" b="0" i="0" dirty="0">
                <a:solidFill>
                  <a:srgbClr val="404040"/>
                </a:solidFill>
                <a:effectLst/>
                <a:latin typeface="DeepSeek-CJK-patch"/>
              </a:rPr>
              <a:t>γ ~ 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Beta(6,14) → Mean = 0.3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600" b="1" i="0" dirty="0">
                <a:solidFill>
                  <a:srgbClr val="404040"/>
                </a:solidFill>
                <a:effectLst/>
                <a:latin typeface="DeepSeek-CJK-patch"/>
              </a:rPr>
              <a:t>Use Case: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 Stronger data (e.g., historical flu).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Uninformative:</a:t>
            </a:r>
            <a:endParaRPr lang="en-US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l-GR" sz="1600" b="0" i="0" dirty="0">
                <a:solidFill>
                  <a:srgbClr val="404040"/>
                </a:solidFill>
                <a:effectLst/>
                <a:latin typeface="DeepSeek-CJK-patch"/>
              </a:rPr>
              <a:t>β ~ 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Beta(1,1) → Uniform(0,1)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l-GR" sz="1600" b="0" i="0" dirty="0">
                <a:solidFill>
                  <a:srgbClr val="404040"/>
                </a:solidFill>
                <a:effectLst/>
                <a:latin typeface="DeepSeek-CJK-patch"/>
              </a:rPr>
              <a:t>γ ~ 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Beta(1,1) → Uniform(0,1)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600" b="1" i="0" dirty="0">
                <a:solidFill>
                  <a:srgbClr val="404040"/>
                </a:solidFill>
                <a:effectLst/>
                <a:latin typeface="DeepSeek-CJK-patch"/>
              </a:rPr>
              <a:t>Use Case: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 No prior knowledge (rare).</a:t>
            </a:r>
            <a:endParaRPr lang="en-US" sz="20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Original and informative priors yield similar means but 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different uncertainties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 (informative has narrower posteriors).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Uninformative priors lead to 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slow convergence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DeepSeek-CJK-patch"/>
              </a:rPr>
              <a:t> (wide posteriors).</a:t>
            </a: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03B17E-D54A-AF85-7DB8-647168ED2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230" y="1356852"/>
            <a:ext cx="5934155" cy="366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F853D-BE1E-9F10-442C-1D719EAA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1F91-5BF2-4C3D-6335-5B718229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</a:rPr>
              <a:t>Under-Reporting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2B460-8568-CD83-C181-43D3AB23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4812" y="1600200"/>
            <a:ext cx="3852287" cy="45719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0" i="1" dirty="0">
                <a:effectLst/>
              </a:rPr>
              <a:t>The Danger of Missing Data</a:t>
            </a:r>
            <a:endParaRPr lang="en-US" b="1" dirty="0"/>
          </a:p>
          <a:p>
            <a:pPr marL="0" indent="0">
              <a:buNone/>
            </a:pPr>
            <a:r>
              <a:rPr lang="en-US" sz="1800" b="1" i="0" dirty="0">
                <a:effectLst/>
              </a:rPr>
              <a:t>30-50% Reporting:</a:t>
            </a:r>
            <a:r>
              <a:rPr lang="en-US" sz="1800" b="0" i="0" dirty="0">
                <a:effectLst/>
              </a:rPr>
              <a:t> </a:t>
            </a:r>
          </a:p>
          <a:p>
            <a:pPr marL="285750" indent="-285750">
              <a:buFontTx/>
              <a:buChar char="-"/>
            </a:pPr>
            <a:r>
              <a:rPr lang="el-GR" b="0" i="0" dirty="0">
                <a:effectLst/>
              </a:rPr>
              <a:t>β </a:t>
            </a:r>
            <a:r>
              <a:rPr lang="en-US" b="0" i="0" dirty="0">
                <a:effectLst/>
              </a:rPr>
              <a:t>underestimated. </a:t>
            </a:r>
          </a:p>
          <a:p>
            <a:pPr marL="285750" indent="-285750">
              <a:buFontTx/>
              <a:buChar char="-"/>
            </a:pPr>
            <a:r>
              <a:rPr lang="el-GR" b="0" i="0" dirty="0">
                <a:effectLst/>
              </a:rPr>
              <a:t>γ </a:t>
            </a:r>
            <a:r>
              <a:rPr lang="en-US" b="0" i="0" dirty="0">
                <a:effectLst/>
              </a:rPr>
              <a:t>overestimated.</a:t>
            </a:r>
          </a:p>
          <a:p>
            <a:r>
              <a:rPr lang="en-US" b="1" i="1" dirty="0">
                <a:effectLst/>
              </a:rPr>
              <a:t>Risk</a:t>
            </a:r>
            <a:r>
              <a:rPr lang="en-US" b="0" i="0" dirty="0">
                <a:effectLst/>
              </a:rPr>
              <a:t>: False sense of security, delayed action.</a:t>
            </a:r>
          </a:p>
          <a:p>
            <a:pPr>
              <a:spcBef>
                <a:spcPts val="300"/>
              </a:spcBef>
            </a:pPr>
            <a:endParaRPr lang="en-US" b="1" i="0" dirty="0">
              <a:effectLst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b="1" dirty="0"/>
              <a:t>70-90</a:t>
            </a:r>
            <a:r>
              <a:rPr lang="en-US" b="1" i="0" dirty="0">
                <a:effectLst/>
              </a:rPr>
              <a:t>% Reporting:</a:t>
            </a:r>
            <a:r>
              <a:rPr lang="en-US" b="0" i="0" dirty="0">
                <a:effectLst/>
              </a:rPr>
              <a:t> </a:t>
            </a:r>
          </a:p>
          <a:p>
            <a:pPr marL="285750" indent="-285750">
              <a:spcBef>
                <a:spcPts val="300"/>
              </a:spcBef>
              <a:buFontTx/>
              <a:buChar char="-"/>
            </a:pPr>
            <a:r>
              <a:rPr lang="en-US" b="0" i="0" dirty="0">
                <a:effectLst/>
              </a:rPr>
              <a:t>True </a:t>
            </a:r>
            <a:r>
              <a:rPr lang="el-GR" b="0" i="0" dirty="0">
                <a:effectLst/>
              </a:rPr>
              <a:t>β=0.3, γ=0.1.</a:t>
            </a:r>
            <a:endParaRPr lang="en-US" dirty="0"/>
          </a:p>
          <a:p>
            <a:pPr marL="285750" indent="-285750">
              <a:spcBef>
                <a:spcPts val="300"/>
              </a:spcBef>
              <a:buFontTx/>
              <a:buChar char="-"/>
            </a:pPr>
            <a:r>
              <a:rPr lang="en-US" b="0" i="0" dirty="0">
                <a:effectLst/>
              </a:rPr>
              <a:t>Under-reporting shifts policies toward inaction.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4BD0C-2A0A-A684-4316-98061285A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81" y="1873030"/>
            <a:ext cx="6396683" cy="394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6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E35DF-46A1-5885-B249-3F2CEEBFB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2061-8BB9-251C-97BE-3263E06F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</a:rPr>
              <a:t>Policy Rules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D3242-E023-B813-6740-4B6F34075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27" y="2066289"/>
            <a:ext cx="5643321" cy="3337385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7387DE1-A8A3-2F7B-9FBC-3DDC4905A0D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410848" y="1600200"/>
            <a:ext cx="4676252" cy="457199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25392" rIns="91440" bIns="0" numCol="1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1" u="none" strike="noStrike" cap="none" normalizeH="0" baseline="0" dirty="0">
                <a:ln>
                  <a:noFill/>
                </a:ln>
                <a:effectLst/>
              </a:rPr>
              <a:t>From Posteriors to Public Health Decisions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</a:b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1.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Lockdown Threshold:</a:t>
            </a:r>
            <a:endParaRPr lang="en-US" altLang="en-US" sz="1700" dirty="0"/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Rule: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 P(β &gt; 0.3) &gt; 50% → Recommended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lang="en-US" altLang="en-US" sz="1700" dirty="0"/>
              <a:t>For our case we have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P(β &gt; 0.3) = 60% , </a:t>
            </a:r>
            <a:r>
              <a:rPr kumimoji="0" lang="en-US" altLang="en-US" sz="1700" b="0" u="none" strike="noStrike" cap="none" normalizeH="0" baseline="0" dirty="0">
                <a:ln>
                  <a:noFill/>
                </a:ln>
                <a:effectLst/>
              </a:rPr>
              <a:t>lockdown is advised</a:t>
            </a:r>
            <a:r>
              <a:rPr kumimoji="0" lang="en-US" altLang="en-US" sz="1700" b="0" i="1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Vaccination Threshold:</a:t>
            </a:r>
            <a:endParaRPr lang="en-US" altLang="en-US" sz="1700" dirty="0"/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Rule: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 P(R₀ &gt; 1) &gt; 70% → Urgent Need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R₀ = β/γ; if P(R₀ &gt; 1) = 75%, accelerate vaccines.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Uncertainty Matters: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Wider Posteriors: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 Require more cautious policies (e.g., prepare for worst-case β).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Narrow Posteriors: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 Confident actions (e.g., targeted interventions).</a:t>
            </a:r>
          </a:p>
        </p:txBody>
      </p:sp>
    </p:spTree>
    <p:extLst>
      <p:ext uri="{BB962C8B-B14F-4D97-AF65-F5344CB8AC3E}">
        <p14:creationId xmlns:p14="http://schemas.microsoft.com/office/powerpoint/2010/main" val="7032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F0B1CDFC-F64C-48A2-B0C0-8A6E553AD89A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C0A025-EC96-4160-84F3-B0459CBE597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C99005-3798-4902-B5B1-B7BC9B795A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D35DF6-4C68-42E3-9A51-91E3B8DC80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905</TotalTime>
  <Words>918</Words>
  <Application>Microsoft Office PowerPoint</Application>
  <PresentationFormat>Widescreen</PresentationFormat>
  <Paragraphs>115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DeepSeek-CJK-patch</vt:lpstr>
      <vt:lpstr>Euphemia</vt:lpstr>
      <vt:lpstr>Plantagenet Cherokee</vt:lpstr>
      <vt:lpstr>Wingdings</vt:lpstr>
      <vt:lpstr>Custom</vt:lpstr>
      <vt:lpstr>Bayesian Epidemic Modeling</vt:lpstr>
      <vt:lpstr>Overview of the Project</vt:lpstr>
      <vt:lpstr>Beta Distribution for Priors</vt:lpstr>
      <vt:lpstr>SIR Model: "How Diseases Spread"</vt:lpstr>
      <vt:lpstr>Bayesian Updating of Parameters</vt:lpstr>
      <vt:lpstr>MH Sampler</vt:lpstr>
      <vt:lpstr>Model Sensitivity </vt:lpstr>
      <vt:lpstr>Under-Reporting</vt:lpstr>
      <vt:lpstr>Policy Rules</vt:lpstr>
      <vt:lpstr>Bayesian ABM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Irampa R.   Rodrigue</dc:creator>
  <cp:lastModifiedBy>Irampa R.   Rodrigue</cp:lastModifiedBy>
  <cp:revision>13</cp:revision>
  <dcterms:created xsi:type="dcterms:W3CDTF">2025-04-02T11:26:07Z</dcterms:created>
  <dcterms:modified xsi:type="dcterms:W3CDTF">2025-04-25T20:58:24Z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