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Times New Roman" panose="02020603050405020304" pitchFamily="18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imes New Roman Medium" panose="020B0604020202020204" charset="0"/>
      <p:regular r:id="rId19"/>
    </p:embeddedFont>
    <p:embeddedFont>
      <p:font typeface="Times New Roman Bold" panose="02020803070505020304" pitchFamily="18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9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56240" y="623047"/>
            <a:ext cx="9461573" cy="9209932"/>
            <a:chOff x="0" y="0"/>
            <a:chExt cx="2491937" cy="24256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1937" cy="2425661"/>
            </a:xfrm>
            <a:custGeom>
              <a:avLst/>
              <a:gdLst/>
              <a:ahLst/>
              <a:cxnLst/>
              <a:rect l="l" t="t" r="r" b="b"/>
              <a:pathLst>
                <a:path w="2491937" h="2425661">
                  <a:moveTo>
                    <a:pt x="20456" y="0"/>
                  </a:moveTo>
                  <a:lnTo>
                    <a:pt x="2471481" y="0"/>
                  </a:lnTo>
                  <a:cubicBezTo>
                    <a:pt x="2476906" y="0"/>
                    <a:pt x="2482109" y="2155"/>
                    <a:pt x="2485945" y="5991"/>
                  </a:cubicBezTo>
                  <a:cubicBezTo>
                    <a:pt x="2489782" y="9828"/>
                    <a:pt x="2491937" y="15031"/>
                    <a:pt x="2491937" y="20456"/>
                  </a:cubicBezTo>
                  <a:lnTo>
                    <a:pt x="2491937" y="2405205"/>
                  </a:lnTo>
                  <a:cubicBezTo>
                    <a:pt x="2491937" y="2416503"/>
                    <a:pt x="2482778" y="2425661"/>
                    <a:pt x="2471481" y="2425661"/>
                  </a:cubicBezTo>
                  <a:lnTo>
                    <a:pt x="20456" y="2425661"/>
                  </a:lnTo>
                  <a:cubicBezTo>
                    <a:pt x="15031" y="2425661"/>
                    <a:pt x="9828" y="2423506"/>
                    <a:pt x="5991" y="2419670"/>
                  </a:cubicBezTo>
                  <a:cubicBezTo>
                    <a:pt x="2155" y="2415834"/>
                    <a:pt x="0" y="2410630"/>
                    <a:pt x="0" y="2405205"/>
                  </a:cubicBezTo>
                  <a:lnTo>
                    <a:pt x="0" y="20456"/>
                  </a:lnTo>
                  <a:cubicBezTo>
                    <a:pt x="0" y="15031"/>
                    <a:pt x="2155" y="9828"/>
                    <a:pt x="5991" y="5991"/>
                  </a:cubicBezTo>
                  <a:cubicBezTo>
                    <a:pt x="9828" y="2155"/>
                    <a:pt x="15031" y="0"/>
                    <a:pt x="204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2491937" cy="2530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837748" y="6271677"/>
            <a:ext cx="8898556" cy="251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6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presentation outlines a project aimed at assessing the Business Intelligence (BI) maturity of a Small Medium Enterprise (SME) in Nairobi and developing a customized BI dashboard to enhance their decision-making capabilities.</a:t>
            </a:r>
          </a:p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endParaRPr lang="en-US" sz="2600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09266" y="1049620"/>
            <a:ext cx="8898556" cy="435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09"/>
              </a:lnSpc>
              <a:spcBef>
                <a:spcPct val="0"/>
              </a:spcBef>
            </a:pPr>
            <a:r>
              <a:rPr lang="en-US" sz="5591" spc="178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Assessing BI Maturity and Developing a BI Dashboard for a Small Medium Enterprise (SME) in Nairobi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56DAB-4970-48F6-968D-8D6B7C63E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8300"/>
            <a:ext cx="7774881" cy="68612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30166" y="2718113"/>
            <a:ext cx="1539097" cy="1564701"/>
          </a:xfrm>
          <a:custGeom>
            <a:avLst/>
            <a:gdLst/>
            <a:ahLst/>
            <a:cxnLst/>
            <a:rect l="l" t="t" r="r" b="b"/>
            <a:pathLst>
              <a:path w="1539097" h="1564701">
                <a:moveTo>
                  <a:pt x="0" y="0"/>
                </a:moveTo>
                <a:lnTo>
                  <a:pt x="1539097" y="0"/>
                </a:lnTo>
                <a:lnTo>
                  <a:pt x="1539097" y="1564702"/>
                </a:lnTo>
                <a:lnTo>
                  <a:pt x="0" y="1564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78666" y="2451072"/>
            <a:ext cx="1558742" cy="1558742"/>
          </a:xfrm>
          <a:custGeom>
            <a:avLst/>
            <a:gdLst/>
            <a:ahLst/>
            <a:cxnLst/>
            <a:rect l="l" t="t" r="r" b="b"/>
            <a:pathLst>
              <a:path w="1558742" h="1558742">
                <a:moveTo>
                  <a:pt x="0" y="0"/>
                </a:moveTo>
                <a:lnTo>
                  <a:pt x="1558743" y="0"/>
                </a:lnTo>
                <a:lnTo>
                  <a:pt x="1558743" y="1558742"/>
                </a:lnTo>
                <a:lnTo>
                  <a:pt x="0" y="1558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803052" y="2765105"/>
            <a:ext cx="1517710" cy="1517710"/>
          </a:xfrm>
          <a:custGeom>
            <a:avLst/>
            <a:gdLst/>
            <a:ahLst/>
            <a:cxnLst/>
            <a:rect l="l" t="t" r="r" b="b"/>
            <a:pathLst>
              <a:path w="1517710" h="1517710">
                <a:moveTo>
                  <a:pt x="0" y="0"/>
                </a:moveTo>
                <a:lnTo>
                  <a:pt x="1517710" y="0"/>
                </a:lnTo>
                <a:lnTo>
                  <a:pt x="1517710" y="1517710"/>
                </a:lnTo>
                <a:lnTo>
                  <a:pt x="0" y="15177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33450"/>
            <a:ext cx="16230600" cy="1676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8"/>
              </a:lnSpc>
              <a:spcBef>
                <a:spcPct val="0"/>
              </a:spcBef>
            </a:pPr>
            <a:r>
              <a:rPr lang="en-US" sz="5232" spc="209">
                <a:solidFill>
                  <a:srgbClr val="3D3D3D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FEEDBACK AND FUTURE RECOMMENDATIONS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971469"/>
            <a:ext cx="4584125" cy="1139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90"/>
              </a:lnSpc>
              <a:spcBef>
                <a:spcPct val="0"/>
              </a:spcBef>
            </a:pPr>
            <a:r>
              <a:rPr lang="en-US" sz="3300" spc="105">
                <a:solidFill>
                  <a:srgbClr val="9662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Feedback from Taifa Mobile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79139"/>
            <a:ext cx="4584125" cy="3014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team received valuable feedback from Taifa Mobile on the BI dashboard, highlighting its strengths and areas for improvement.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44868" y="4728048"/>
            <a:ext cx="5091194" cy="110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60"/>
              </a:lnSpc>
              <a:spcBef>
                <a:spcPct val="0"/>
              </a:spcBef>
            </a:pPr>
            <a:r>
              <a:rPr lang="en-US" sz="3200" spc="102">
                <a:solidFill>
                  <a:srgbClr val="9662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Recommendations for BI Development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44868" y="6258808"/>
            <a:ext cx="5091194" cy="4005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feedback and the project's findings, the team provided recommendations for further enhancing Taifa Mobile's BI capabilities like data integration, advanced analytics and predictive modeling.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675175" y="4980404"/>
            <a:ext cx="5226413" cy="1075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04"/>
              </a:lnSpc>
              <a:spcBef>
                <a:spcPct val="0"/>
              </a:spcBef>
            </a:pPr>
            <a:r>
              <a:rPr lang="en-US" sz="3080" spc="98">
                <a:solidFill>
                  <a:srgbClr val="9662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Additional BI Tools and Techniques Suggested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75175" y="6258808"/>
            <a:ext cx="4584125" cy="4005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team suggested additional BI tools and techniques that could be explored to further optimize Taifa Mobile's data analysis and decision-making processes.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97299" y="3288928"/>
            <a:ext cx="4628098" cy="4114800"/>
          </a:xfrm>
          <a:custGeom>
            <a:avLst/>
            <a:gdLst/>
            <a:ahLst/>
            <a:cxnLst/>
            <a:rect l="l" t="t" r="r" b="b"/>
            <a:pathLst>
              <a:path w="4628098" h="4114800">
                <a:moveTo>
                  <a:pt x="0" y="0"/>
                </a:moveTo>
                <a:lnTo>
                  <a:pt x="4628099" y="0"/>
                </a:lnTo>
                <a:lnTo>
                  <a:pt x="46280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747714" y="1991656"/>
            <a:ext cx="8782024" cy="4784505"/>
            <a:chOff x="0" y="0"/>
            <a:chExt cx="11709365" cy="6379340"/>
          </a:xfrm>
        </p:grpSpPr>
        <p:sp>
          <p:nvSpPr>
            <p:cNvPr id="4" name="TextBox 4"/>
            <p:cNvSpPr txBox="1"/>
            <p:nvPr/>
          </p:nvSpPr>
          <p:spPr>
            <a:xfrm>
              <a:off x="0" y="3281546"/>
              <a:ext cx="11709365" cy="3097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0"/>
                </a:lnSpc>
                <a:spcBef>
                  <a:spcPct val="0"/>
                </a:spcBef>
              </a:pPr>
              <a:r>
                <a:rPr lang="en-US" sz="2636" u="none" strike="noStrike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presentation concludes with a live demonstration of the BI dashboard, showcasing its key features and functionalities. The demonstration will highlight how the dashboard can be used to make informed decisions based on real-time data insights.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14300"/>
              <a:ext cx="11709365" cy="2419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818"/>
                </a:lnSpc>
                <a:spcBef>
                  <a:spcPct val="0"/>
                </a:spcBef>
              </a:pPr>
              <a:r>
                <a:rPr lang="en-US" sz="5682" u="none" strike="noStrike" spc="227">
                  <a:solidFill>
                    <a:srgbClr val="3D3D3D"/>
                  </a:solidFill>
                  <a:latin typeface="Times New Roman Medium"/>
                  <a:ea typeface="Times New Roman Medium"/>
                  <a:cs typeface="Times New Roman Medium"/>
                  <a:sym typeface="Times New Roman Medium"/>
                </a:rPr>
                <a:t>LIVE DEMONSTRATION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04270" y="1885183"/>
            <a:ext cx="8055030" cy="1037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53"/>
              </a:lnSpc>
            </a:pPr>
            <a:r>
              <a:rPr lang="en-US" sz="4226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Sharon J Nalubiri — 666248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788453" y="2191841"/>
            <a:ext cx="771999" cy="77199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47F5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901847" y="2105210"/>
            <a:ext cx="545211" cy="74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04270" y="3157726"/>
            <a:ext cx="7322748" cy="104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Sharon Kendi — 666503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788453" y="3471682"/>
            <a:ext cx="771999" cy="771999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47F57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7901847" y="3385051"/>
            <a:ext cx="545211" cy="74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204270" y="5721863"/>
            <a:ext cx="7322748" cy="104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Rodrigue Irampa — 666252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788453" y="6031363"/>
            <a:ext cx="771999" cy="771999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47F5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901847" y="5944732"/>
            <a:ext cx="545211" cy="74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04270" y="4439794"/>
            <a:ext cx="7322748" cy="104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Rachael Nderitu — 666062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788453" y="4751522"/>
            <a:ext cx="771999" cy="77199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47F57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7901847" y="4664891"/>
            <a:ext cx="545211" cy="74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204270" y="7003931"/>
            <a:ext cx="7322748" cy="104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Michael Vukasu — 667866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788453" y="7311203"/>
            <a:ext cx="771999" cy="771999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47F57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7901847" y="7224572"/>
            <a:ext cx="545211" cy="74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48739" y="2013828"/>
            <a:ext cx="5812601" cy="2614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spc="320">
                <a:solidFill>
                  <a:srgbClr val="3D3D3D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GROUP MEMBERS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603387" y="3999603"/>
            <a:ext cx="8540613" cy="2370007"/>
            <a:chOff x="0" y="0"/>
            <a:chExt cx="11387484" cy="3160010"/>
          </a:xfrm>
        </p:grpSpPr>
        <p:sp>
          <p:nvSpPr>
            <p:cNvPr id="6" name="TextBox 6"/>
            <p:cNvSpPr txBox="1"/>
            <p:nvPr/>
          </p:nvSpPr>
          <p:spPr>
            <a:xfrm>
              <a:off x="0" y="-152400"/>
              <a:ext cx="11387484" cy="912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319"/>
                </a:lnSpc>
              </a:pPr>
              <a:r>
                <a:rPr lang="en-US" sz="3799" spc="121">
                  <a:solidFill>
                    <a:srgbClr val="947F5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Overview of the Project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52258"/>
              <a:ext cx="11387484" cy="2107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</a:pPr>
              <a:r>
                <a:rPr lang="en-US" sz="299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project aims to assess the BI maturity of a selected SME in Nairobi and develop a BI dashboard tailored to their specific needs.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3387" y="7124772"/>
            <a:ext cx="8540613" cy="2886875"/>
            <a:chOff x="0" y="0"/>
            <a:chExt cx="11387484" cy="3849166"/>
          </a:xfrm>
        </p:grpSpPr>
        <p:sp>
          <p:nvSpPr>
            <p:cNvPr id="9" name="TextBox 9"/>
            <p:cNvSpPr txBox="1"/>
            <p:nvPr/>
          </p:nvSpPr>
          <p:spPr>
            <a:xfrm>
              <a:off x="0" y="-142875"/>
              <a:ext cx="11387484" cy="8938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179"/>
                </a:lnSpc>
              </a:pPr>
              <a:r>
                <a:rPr lang="en-US" sz="3699" spc="118">
                  <a:solidFill>
                    <a:srgbClr val="947F5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Importance of BI for SMEs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43064"/>
              <a:ext cx="11387484" cy="2806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</a:pPr>
              <a:r>
                <a:rPr lang="en-US" sz="299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Business Intelligence can significantly drive efficiency and growth for SMEs by providing valuable insights into their operations, customer behavior, and market trends.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03387" y="1644968"/>
            <a:ext cx="8540613" cy="1167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70"/>
              </a:lnSpc>
            </a:pPr>
            <a:r>
              <a:rPr lang="en-US" sz="7400" spc="296">
                <a:solidFill>
                  <a:srgbClr val="3D3D3D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84552-9155-46AA-A6E6-7E2BE365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2324100"/>
            <a:ext cx="8534400" cy="62621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1473" y="769363"/>
            <a:ext cx="15145055" cy="135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25"/>
              </a:lnSpc>
            </a:pPr>
            <a:r>
              <a:rPr lang="en-US" sz="8500" spc="340">
                <a:solidFill>
                  <a:srgbClr val="3D3D3D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CONT’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71473" y="6164664"/>
            <a:ext cx="7029755" cy="2925064"/>
            <a:chOff x="0" y="0"/>
            <a:chExt cx="9373006" cy="3900085"/>
          </a:xfrm>
        </p:grpSpPr>
        <p:sp>
          <p:nvSpPr>
            <p:cNvPr id="4" name="TextBox 4"/>
            <p:cNvSpPr txBox="1"/>
            <p:nvPr/>
          </p:nvSpPr>
          <p:spPr>
            <a:xfrm>
              <a:off x="0" y="-142875"/>
              <a:ext cx="9373006" cy="8938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179"/>
                </a:lnSpc>
              </a:pPr>
              <a:r>
                <a:rPr lang="en-US" sz="3699" spc="118">
                  <a:solidFill>
                    <a:srgbClr val="947F5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Project Objectives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33539"/>
              <a:ext cx="9373006" cy="28665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</a:pPr>
              <a:r>
                <a:rPr lang="en-US" sz="3000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project's objectives include assessing the current SME's BI maturity level, identifying key data sources, designing a BI dashboard and implementing it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686773" y="6164664"/>
            <a:ext cx="7029755" cy="3434088"/>
            <a:chOff x="0" y="0"/>
            <a:chExt cx="9373006" cy="4578783"/>
          </a:xfrm>
        </p:grpSpPr>
        <p:sp>
          <p:nvSpPr>
            <p:cNvPr id="7" name="TextBox 7"/>
            <p:cNvSpPr txBox="1"/>
            <p:nvPr/>
          </p:nvSpPr>
          <p:spPr>
            <a:xfrm>
              <a:off x="0" y="-152400"/>
              <a:ext cx="9373006" cy="934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59"/>
                </a:lnSpc>
              </a:pPr>
              <a:r>
                <a:rPr lang="en-US" sz="3899" spc="124">
                  <a:solidFill>
                    <a:srgbClr val="947F5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Project Scope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74331"/>
              <a:ext cx="9373006" cy="35044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99"/>
                </a:lnSpc>
              </a:pPr>
              <a:r>
                <a:rPr lang="en-US" sz="299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project scope will focus on the SME's data sources, BI maturity, developing a comprehensive BI dashboard, and providing training and support for the SME's staff.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33AEB1-38D5-4747-8E83-3BE14A2C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2331488"/>
            <a:ext cx="3333750" cy="3333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21E2B-8131-4872-83DD-CF40BB360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1" y="2362892"/>
            <a:ext cx="3505199" cy="31928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86755"/>
            <a:ext cx="10348331" cy="0"/>
          </a:xfrm>
          <a:prstGeom prst="line">
            <a:avLst/>
          </a:prstGeom>
          <a:ln w="104775" cap="flat">
            <a:solidFill>
              <a:srgbClr val="6D6D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4058378" y="6839965"/>
            <a:ext cx="4446144" cy="0"/>
          </a:xfrm>
          <a:prstGeom prst="line">
            <a:avLst/>
          </a:prstGeom>
          <a:ln w="9525" cap="rnd">
            <a:solidFill>
              <a:srgbClr val="6D6D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5400000">
            <a:off x="9873289" y="6839965"/>
            <a:ext cx="4446144" cy="0"/>
          </a:xfrm>
          <a:prstGeom prst="line">
            <a:avLst/>
          </a:prstGeom>
          <a:ln w="9525" cap="rnd">
            <a:solidFill>
              <a:srgbClr val="6D6D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527374" y="4381362"/>
            <a:ext cx="5415939" cy="4457610"/>
            <a:chOff x="0" y="0"/>
            <a:chExt cx="7221252" cy="5943480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0"/>
              <a:ext cx="7221252" cy="1388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29"/>
                </a:lnSpc>
              </a:pPr>
              <a:r>
                <a:rPr lang="en-US" sz="3099" spc="99">
                  <a:solidFill>
                    <a:srgbClr val="947F5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Description of the Chosen SME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1862"/>
              <a:ext cx="6922910" cy="4481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69"/>
                </a:lnSpc>
              </a:pPr>
              <a:r>
                <a:rPr lang="en-US" sz="289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chosen SME is Taifa Mobile, a telecommunications company in Nairobi. They offer a range of services, including USSD codes like \*567#, short codes, bulk SMS, send IDs, skiza, etc.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436103" y="4381362"/>
            <a:ext cx="5613486" cy="4933860"/>
            <a:chOff x="0" y="0"/>
            <a:chExt cx="7484648" cy="6578481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0"/>
              <a:ext cx="7484648" cy="1388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29"/>
                </a:lnSpc>
              </a:pPr>
              <a:r>
                <a:rPr lang="en-US" sz="3099" spc="99">
                  <a:solidFill>
                    <a:srgbClr val="947F5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SME's Industry, Target Market, and Business Processes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61862"/>
              <a:ext cx="7484648" cy="5116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69"/>
                </a:lnSpc>
              </a:pPr>
              <a:r>
                <a:rPr lang="en-US" sz="289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Taifa Mobile serves a diverse clientele, including Safaricom, Aquila East Africa, County FM, West Media Ltd, and others. Their business processes focus on providing reliable and efficient telecommunications services to their target market.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454505" y="4552767"/>
            <a:ext cx="5810149" cy="4457610"/>
            <a:chOff x="0" y="0"/>
            <a:chExt cx="7746865" cy="594348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0"/>
              <a:ext cx="7746865" cy="1388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29"/>
                </a:lnSpc>
              </a:pPr>
              <a:r>
                <a:rPr lang="en-US" sz="3099" spc="99">
                  <a:solidFill>
                    <a:srgbClr val="947F5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Initial Contact and Business Understanding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461862"/>
              <a:ext cx="6775542" cy="4481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69"/>
                </a:lnSpc>
              </a:pPr>
              <a:r>
                <a:rPr lang="en-US" sz="289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project team conducted interviews with key personnel at Taifa Mobile to gain a comprehensive understanding of their services, customers, challenges, data storage practices, and BI knowledge.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286251"/>
            <a:ext cx="13120614" cy="167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04"/>
              </a:lnSpc>
            </a:pPr>
            <a:r>
              <a:rPr lang="en-US" sz="5170" spc="206">
                <a:solidFill>
                  <a:srgbClr val="947F57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SME SELECTION AND BUSINESS UNDERSTANDING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49436"/>
            <a:ext cx="5825776" cy="2974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7"/>
              </a:lnSpc>
            </a:pPr>
            <a:r>
              <a:rPr lang="en-US" sz="6206" spc="248">
                <a:solidFill>
                  <a:srgbClr val="947F57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BI MATURITY ASSESSMENT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51569" y="933450"/>
            <a:ext cx="3461953" cy="1047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00"/>
              </a:lnSpc>
            </a:pPr>
            <a:r>
              <a:rPr lang="en-US" sz="3000" spc="96">
                <a:solidFill>
                  <a:srgbClr val="947F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BI Maturity Model Used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51569" y="4201474"/>
            <a:ext cx="3461953" cy="1542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00"/>
              </a:lnSpc>
            </a:pPr>
            <a:r>
              <a:rPr lang="en-US" sz="3000" spc="96">
                <a:solidFill>
                  <a:srgbClr val="947F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 (Interviews, Surveys)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1569" y="7327389"/>
            <a:ext cx="3461953" cy="946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558"/>
              </a:lnSpc>
            </a:pPr>
            <a:r>
              <a:rPr lang="en-US" sz="2737" spc="87">
                <a:solidFill>
                  <a:srgbClr val="947F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Findings and Gap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71857" y="878011"/>
            <a:ext cx="5526434" cy="296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</a:pPr>
            <a:r>
              <a:rPr lang="en-US" sz="2399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employed a widely recognized BI Maturity Model to assess Taifa Mobile's current BI capabilities. This model provides a framework for evaluating the organization's maturity level in terms of data management, analysis, and reporting.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71857" y="4278436"/>
            <a:ext cx="5297140" cy="1783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assessment involved an interview with key employees to gather data on Taifa Mobile's BI practices, processes, and tools.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86504" y="7279764"/>
            <a:ext cx="5297140" cy="2222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assessment revealed that Taifa Mobile has a low BI maturity level, with gaps in data management, analysis, reporting, and no knowledge of BI.</a:t>
            </a:r>
          </a:p>
        </p:txBody>
      </p:sp>
      <p:sp>
        <p:nvSpPr>
          <p:cNvPr id="9" name="AutoShape 9"/>
          <p:cNvSpPr/>
          <p:nvPr/>
        </p:nvSpPr>
        <p:spPr>
          <a:xfrm>
            <a:off x="7766216" y="529038"/>
            <a:ext cx="9332075" cy="0"/>
          </a:xfrm>
          <a:prstGeom prst="line">
            <a:avLst/>
          </a:prstGeom>
          <a:ln w="9525" cap="rnd">
            <a:solidFill>
              <a:srgbClr val="6D6D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7651569" y="3926011"/>
            <a:ext cx="9332075" cy="0"/>
          </a:xfrm>
          <a:prstGeom prst="line">
            <a:avLst/>
          </a:prstGeom>
          <a:ln w="9525" cap="rnd">
            <a:solidFill>
              <a:srgbClr val="6D6D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7927225" y="6903527"/>
            <a:ext cx="9332075" cy="0"/>
          </a:xfrm>
          <a:prstGeom prst="line">
            <a:avLst/>
          </a:prstGeom>
          <a:ln w="9525" cap="rnd">
            <a:solidFill>
              <a:srgbClr val="6D6D6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0BA5B0-EA9D-464C-A7C6-11A469E5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1" y="4243649"/>
            <a:ext cx="6709985" cy="5425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4910" y="5679341"/>
            <a:ext cx="4339045" cy="0"/>
          </a:xfrm>
          <a:prstGeom prst="line">
            <a:avLst/>
          </a:prstGeom>
          <a:ln w="28575" cap="rnd">
            <a:solidFill>
              <a:srgbClr val="3D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972583" y="5693629"/>
            <a:ext cx="4339045" cy="0"/>
          </a:xfrm>
          <a:prstGeom prst="line">
            <a:avLst/>
          </a:prstGeom>
          <a:ln w="28575" cap="rnd">
            <a:solidFill>
              <a:srgbClr val="3D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924046" y="5665054"/>
            <a:ext cx="4339045" cy="0"/>
          </a:xfrm>
          <a:prstGeom prst="line">
            <a:avLst/>
          </a:prstGeom>
          <a:ln w="28575" cap="rnd">
            <a:solidFill>
              <a:srgbClr val="3D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979605" y="3363098"/>
            <a:ext cx="1607528" cy="1780402"/>
          </a:xfrm>
          <a:custGeom>
            <a:avLst/>
            <a:gdLst/>
            <a:ahLst/>
            <a:cxnLst/>
            <a:rect l="l" t="t" r="r" b="b"/>
            <a:pathLst>
              <a:path w="1607528" h="1780402">
                <a:moveTo>
                  <a:pt x="0" y="0"/>
                </a:moveTo>
                <a:lnTo>
                  <a:pt x="1607528" y="0"/>
                </a:lnTo>
                <a:lnTo>
                  <a:pt x="1607528" y="1780402"/>
                </a:lnTo>
                <a:lnTo>
                  <a:pt x="0" y="1780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416596" y="3188914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926407" y="2812969"/>
            <a:ext cx="2330531" cy="2330531"/>
          </a:xfrm>
          <a:custGeom>
            <a:avLst/>
            <a:gdLst/>
            <a:ahLst/>
            <a:cxnLst/>
            <a:rect l="l" t="t" r="r" b="b"/>
            <a:pathLst>
              <a:path w="2330531" h="2330531">
                <a:moveTo>
                  <a:pt x="0" y="0"/>
                </a:moveTo>
                <a:lnTo>
                  <a:pt x="2330531" y="0"/>
                </a:lnTo>
                <a:lnTo>
                  <a:pt x="2330531" y="2330531"/>
                </a:lnTo>
                <a:lnTo>
                  <a:pt x="0" y="2330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5900072"/>
            <a:ext cx="4335254" cy="3531954"/>
            <a:chOff x="0" y="0"/>
            <a:chExt cx="5780339" cy="4709272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5780339" cy="1225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80"/>
                </a:lnSpc>
              </a:pPr>
              <a:r>
                <a:rPr lang="en-US" sz="2900" spc="92">
                  <a:solidFill>
                    <a:srgbClr val="9662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Relevant Data Sources Identified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264335"/>
              <a:ext cx="5780339" cy="3444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</a:pPr>
              <a:r>
                <a:rPr lang="en-US" sz="2900" spc="92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Bulk SMS, cash flow, customer balances, customer invoices, supplier invoices, IT records.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038225"/>
            <a:ext cx="16230600" cy="171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120"/>
              </a:lnSpc>
            </a:pPr>
            <a:r>
              <a:rPr lang="en-US" sz="6310" spc="252">
                <a:solidFill>
                  <a:srgbClr val="3D3D3D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DATA IDENTIFICATION AND ANALYSIS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976373" y="5900072"/>
            <a:ext cx="4335254" cy="3934252"/>
            <a:chOff x="0" y="0"/>
            <a:chExt cx="5780339" cy="524566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57150"/>
              <a:ext cx="5780339" cy="1225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79"/>
                </a:lnSpc>
              </a:pPr>
              <a:r>
                <a:rPr lang="en-US" sz="2899" spc="92">
                  <a:solidFill>
                    <a:srgbClr val="9662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Key Trends, Patterns, and KPIs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264335"/>
              <a:ext cx="5780339" cy="398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 spc="8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analysis identified key metrics and patterns in the data, such as customer churn rates, revenue trends, and service usage patterns.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924046" y="5927415"/>
            <a:ext cx="4335254" cy="3496192"/>
            <a:chOff x="0" y="0"/>
            <a:chExt cx="5780339" cy="4661589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0"/>
              <a:ext cx="5780339" cy="641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79"/>
                </a:lnSpc>
              </a:pPr>
              <a:r>
                <a:rPr lang="en-US" sz="2899">
                  <a:solidFill>
                    <a:srgbClr val="9662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Analysis Insights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680254"/>
              <a:ext cx="5780339" cy="398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 spc="8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analysis provided valuable insights into Taifa Mobile's customer behavior, service performance, and financial performance.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664875"/>
            <a:chOff x="0" y="0"/>
            <a:chExt cx="6899762" cy="10054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9762" cy="1005414"/>
            </a:xfrm>
            <a:custGeom>
              <a:avLst/>
              <a:gdLst/>
              <a:ahLst/>
              <a:cxnLst/>
              <a:rect l="l" t="t" r="r" b="b"/>
              <a:pathLst>
                <a:path w="6899762" h="1005414">
                  <a:moveTo>
                    <a:pt x="0" y="0"/>
                  </a:moveTo>
                  <a:lnTo>
                    <a:pt x="6899762" y="0"/>
                  </a:lnTo>
                  <a:lnTo>
                    <a:pt x="6899762" y="1005414"/>
                  </a:lnTo>
                  <a:lnTo>
                    <a:pt x="0" y="1005414"/>
                  </a:lnTo>
                  <a:close/>
                </a:path>
              </a:pathLst>
            </a:custGeom>
            <a:solidFill>
              <a:srgbClr val="947F57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96110" y="7868529"/>
            <a:ext cx="6896473" cy="554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59"/>
              </a:lnSpc>
              <a:spcBef>
                <a:spcPct val="0"/>
              </a:spcBef>
            </a:pPr>
            <a:r>
              <a:rPr lang="en-US" sz="2899" spc="92">
                <a:solidFill>
                  <a:srgbClr val="9662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Features and Functionalities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6110" y="5638983"/>
            <a:ext cx="6896473" cy="554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0"/>
              </a:lnSpc>
              <a:spcBef>
                <a:spcPct val="0"/>
              </a:spcBef>
            </a:pPr>
            <a:r>
              <a:rPr lang="en-US" sz="2900" spc="92">
                <a:solidFill>
                  <a:srgbClr val="9662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Chosen BI Tools and Technologies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6110" y="2824253"/>
            <a:ext cx="6230799" cy="554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9662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Overview of the Dashboard Design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3882" y="8345850"/>
            <a:ext cx="8380118" cy="1410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dashboard will include interactive visualizations, like charts, graphs, and tables to provide users with a detailed understanding of the data.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3882" y="6117748"/>
            <a:ext cx="8110288" cy="14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team selected industry-leading BI tools like Power BI and technologies to develop the dashboard, ensuring its functionality, scalability, and ease of use.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6110" y="3428727"/>
            <a:ext cx="8347890" cy="186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 dashboard was designed to provide a comprehensive and user-friendly overview of Taifa Mobile's key performance indicators (KPIs) and business trends.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03799"/>
            <a:ext cx="11996419" cy="1123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</a:pPr>
            <a:r>
              <a:rPr lang="en-US" sz="6500" spc="260">
                <a:solidFill>
                  <a:srgbClr val="FFFFFF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BI DASHBOARD DESIGN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71AD847-6238-4C20-A58C-4ACE1D69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2088" y="2677132"/>
            <a:ext cx="8819976" cy="7609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8453" y="1260401"/>
            <a:ext cx="771999" cy="77199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47F57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742636" y="6345777"/>
            <a:ext cx="771999" cy="77199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47F5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788453" y="3901656"/>
            <a:ext cx="771999" cy="77199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47F57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9144000" y="1097626"/>
            <a:ext cx="8115300" cy="70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7"/>
              </a:lnSpc>
            </a:pPr>
            <a:r>
              <a:rPr lang="en-US" sz="2868">
                <a:solidFill>
                  <a:srgbClr val="9662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Steps for Implementing the Dashboard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6029" y="1173826"/>
            <a:ext cx="545211" cy="74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spc="115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3584983"/>
            <a:ext cx="7322748" cy="8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800"/>
              </a:lnSpc>
              <a:spcBef>
                <a:spcPct val="0"/>
              </a:spcBef>
            </a:pPr>
            <a:r>
              <a:rPr lang="en-US" sz="3400" spc="108">
                <a:solidFill>
                  <a:srgbClr val="9662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Reporting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01847" y="6259203"/>
            <a:ext cx="545211" cy="74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 spc="115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6012402"/>
            <a:ext cx="7322748" cy="8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800"/>
              </a:lnSpc>
              <a:spcBef>
                <a:spcPct val="0"/>
              </a:spcBef>
            </a:pPr>
            <a:r>
              <a:rPr lang="en-US" sz="3400" spc="108">
                <a:solidFill>
                  <a:srgbClr val="9662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8802" y="4182881"/>
            <a:ext cx="7132656" cy="168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40"/>
              </a:lnSpc>
              <a:spcBef>
                <a:spcPct val="0"/>
              </a:spcBef>
            </a:pPr>
            <a:r>
              <a:rPr lang="en-US" sz="5200" spc="208">
                <a:solidFill>
                  <a:srgbClr val="3D3D3D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IMPLEMENTATION PLAN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04270" y="1642725"/>
            <a:ext cx="8055030" cy="2106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8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dashboard was implemented in phases, starting with data integration and visualization.</a:t>
            </a:r>
          </a:p>
          <a:p>
            <a:pPr algn="l">
              <a:lnSpc>
                <a:spcPts val="5600"/>
              </a:lnSpc>
            </a:pPr>
            <a:endParaRPr lang="en-US" sz="2800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204270" y="4239553"/>
            <a:ext cx="8055030" cy="210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8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reported our findings and presented the work to Taifa Mobile's staff.</a:t>
            </a:r>
          </a:p>
          <a:p>
            <a:pPr marL="0" lvl="1" indent="0" algn="l">
              <a:lnSpc>
                <a:spcPts val="5600"/>
              </a:lnSpc>
              <a:spcBef>
                <a:spcPct val="0"/>
              </a:spcBef>
            </a:pPr>
            <a:endParaRPr lang="en-US" sz="2800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204270" y="6752698"/>
            <a:ext cx="8055030" cy="281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8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team provided recommendations, such as training sessions for Taifa Mobile's staff on how to use the BI dashboard effectively.</a:t>
            </a:r>
          </a:p>
          <a:p>
            <a:pPr marL="0" lvl="1" indent="0" algn="l">
              <a:lnSpc>
                <a:spcPts val="5600"/>
              </a:lnSpc>
              <a:spcBef>
                <a:spcPct val="0"/>
              </a:spcBef>
            </a:pPr>
            <a:endParaRPr lang="en-US" sz="2800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901847" y="3815081"/>
            <a:ext cx="545211" cy="74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spc="115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92282" y="-617682"/>
            <a:ext cx="8007927" cy="11501582"/>
          </a:xfrm>
          <a:prstGeom prst="rect">
            <a:avLst/>
          </a:prstGeom>
          <a:solidFill>
            <a:srgbClr val="947F57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5340119" cy="2467056"/>
            <a:chOff x="0" y="0"/>
            <a:chExt cx="7120159" cy="3289408"/>
          </a:xfrm>
        </p:grpSpPr>
        <p:sp>
          <p:nvSpPr>
            <p:cNvPr id="4" name="AutoShape 4"/>
            <p:cNvSpPr/>
            <p:nvPr/>
          </p:nvSpPr>
          <p:spPr>
            <a:xfrm>
              <a:off x="0" y="3095445"/>
              <a:ext cx="2770909" cy="193964"/>
            </a:xfrm>
            <a:prstGeom prst="rect">
              <a:avLst/>
            </a:prstGeom>
            <a:solidFill>
              <a:srgbClr val="E8E8E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7120159" cy="272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20"/>
                </a:lnSpc>
              </a:pPr>
              <a:r>
                <a:rPr lang="en-US" sz="4350" spc="173">
                  <a:solidFill>
                    <a:srgbClr val="FFFFFF"/>
                  </a:solidFill>
                  <a:latin typeface="Times New Roman Medium"/>
                  <a:ea typeface="Times New Roman Medium"/>
                  <a:cs typeface="Times New Roman Medium"/>
                  <a:sym typeface="Times New Roman Medium"/>
                </a:rPr>
                <a:t>USER DOCUMENTATION AND MANUAL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96673" y="427074"/>
            <a:ext cx="9751411" cy="8404703"/>
            <a:chOff x="0" y="0"/>
            <a:chExt cx="13001881" cy="11206270"/>
          </a:xfrm>
        </p:grpSpPr>
        <p:sp>
          <p:nvSpPr>
            <p:cNvPr id="7" name="TextBox 7"/>
            <p:cNvSpPr txBox="1"/>
            <p:nvPr/>
          </p:nvSpPr>
          <p:spPr>
            <a:xfrm>
              <a:off x="0" y="-104775"/>
              <a:ext cx="10518012" cy="807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</a:pPr>
              <a:r>
                <a:rPr lang="en-US" sz="3500" spc="112">
                  <a:solidFill>
                    <a:srgbClr val="9662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Overview of the User Guide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92899"/>
              <a:ext cx="13001881" cy="1340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 provided a comprehensive user manual guide to using the BI dashboard, covering its features, functionalities, and navigation.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297318"/>
              <a:ext cx="10518012" cy="8073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</a:pPr>
              <a:r>
                <a:rPr lang="en-US" sz="3500" spc="112">
                  <a:solidFill>
                    <a:srgbClr val="9662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Instructions for Using the Dashboard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494992"/>
              <a:ext cx="13001881" cy="2000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manual includes step-by-step instructions on how to use the dashboard, navigate its various sections, like data filtering and drill-down capabilities, and interpret the data visualizations.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359721"/>
              <a:ext cx="10518012" cy="795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93"/>
                </a:lnSpc>
              </a:pPr>
              <a:r>
                <a:rPr lang="en-US" sz="3456" spc="110">
                  <a:solidFill>
                    <a:srgbClr val="9662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Troubleshooting Tips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545556"/>
              <a:ext cx="13001881" cy="2660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>
                  <a:solidFill>
                    <a:srgbClr val="3D3D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manual also includes troubleshooting tips to help users resolve common issues and provide solutions to maximize their experience with the BI dashboard. For example, dashboards not loading.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28728" y="4629425"/>
            <a:ext cx="4965908" cy="5086125"/>
          </a:xfrm>
          <a:custGeom>
            <a:avLst/>
            <a:gdLst/>
            <a:ahLst/>
            <a:cxnLst/>
            <a:rect l="l" t="t" r="r" b="b"/>
            <a:pathLst>
              <a:path w="4965908" h="5086125">
                <a:moveTo>
                  <a:pt x="0" y="0"/>
                </a:moveTo>
                <a:lnTo>
                  <a:pt x="4965908" y="0"/>
                </a:lnTo>
                <a:lnTo>
                  <a:pt x="4965908" y="5086126"/>
                </a:lnTo>
                <a:lnTo>
                  <a:pt x="0" y="5086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917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Calibri</vt:lpstr>
      <vt:lpstr>Times New Roman Medium</vt:lpstr>
      <vt:lpstr>Times New Roman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BI Maturity and Developing a BI Dashboard for a Small Medium Enterprise (SME) in Nairobi</dc:title>
  <cp:lastModifiedBy>Sharon .   Nalubiri</cp:lastModifiedBy>
  <cp:revision>2</cp:revision>
  <dcterms:created xsi:type="dcterms:W3CDTF">2006-08-16T00:00:00Z</dcterms:created>
  <dcterms:modified xsi:type="dcterms:W3CDTF">2024-07-08T23:39:30Z</dcterms:modified>
  <dc:identifier>DAGKZHXlp44</dc:identifier>
</cp:coreProperties>
</file>