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Garamond"/>
      <p:regular r:id="rId20"/>
      <p:bold r:id="rId21"/>
      <p:italic r:id="rId22"/>
      <p:boldItalic r:id="rId23"/>
    </p:embeddedFont>
    <p:embeddedFont>
      <p:font typeface="Inconsolat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22" Type="http://schemas.openxmlformats.org/officeDocument/2006/relationships/font" Target="fonts/Garamond-italic.fntdata"/><Relationship Id="rId21" Type="http://schemas.openxmlformats.org/officeDocument/2006/relationships/font" Target="fonts/Garamond-bold.fntdata"/><Relationship Id="rId24" Type="http://schemas.openxmlformats.org/officeDocument/2006/relationships/font" Target="fonts/Inconsolata-regular.fntdata"/><Relationship Id="rId23" Type="http://schemas.openxmlformats.org/officeDocument/2006/relationships/font" Target="fonts/Garamon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Inconsolata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hp.net/manual/pt_BR/language.expressions.php" TargetMode="External"/><Relationship Id="rId3" Type="http://schemas.openxmlformats.org/officeDocument/2006/relationships/hyperlink" Target="http://php.net/manual/pt_BR/language.types.boolean.php#language.types.boolean.casting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hp.net/manual/pt_BR/language.expressions.php" TargetMode="External"/><Relationship Id="rId3" Type="http://schemas.openxmlformats.org/officeDocument/2006/relationships/hyperlink" Target="http://php.net/manual/pt_BR/language.types.boolean.php#language.types.boolean.casting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php.net/manual/pt_BR/language.expressions.php" TargetMode="External"/><Relationship Id="rId3" Type="http://schemas.openxmlformats.org/officeDocument/2006/relationships/hyperlink" Target="http://php.net/manual/pt_BR/language.types.boolean.php#language.types.boolean.casting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2886cf21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2886cf21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Como descrito na </a:t>
            </a:r>
            <a:r>
              <a:rPr lang="en" sz="1200">
                <a:solidFill>
                  <a:srgbClr val="336699"/>
                </a:solidFill>
                <a:highlight>
                  <a:srgbClr val="F2F2F2"/>
                </a:highlight>
                <a:uFill>
                  <a:noFill/>
                </a:uFill>
                <a:hlinkClick r:id="rId2"/>
              </a:rPr>
              <a:t>seção sobre expressões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, expressões são avaliadas por seus valores Booleanos. Se umaexpressão for avaliada como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, o PHP executará a declaração, e se avaliá-la como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 - ignorá-la. Mais informações sobre quais valores são avaliados como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 pode ser encontrada na seção </a:t>
            </a:r>
            <a:r>
              <a:rPr lang="en" sz="1200">
                <a:solidFill>
                  <a:srgbClr val="336699"/>
                </a:solidFill>
                <a:highlight>
                  <a:srgbClr val="F2F2F2"/>
                </a:highlight>
                <a:uFill>
                  <a:noFill/>
                </a:uFill>
                <a:hlinkClick r:id="rId3"/>
              </a:rPr>
              <a:t>'Conversão para booleano'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72886cf21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72886cf21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variável $a possui o valor hello, e a variável hello possui o valor world;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7811e38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7811e38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7811e38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7811e38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7811e38d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7811e38d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726a396c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726a396c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2886cf21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2886cf21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72886cf21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72886cf21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72886cf21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72886cf21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Como descrito na </a:t>
            </a:r>
            <a:r>
              <a:rPr lang="en" sz="1200">
                <a:solidFill>
                  <a:srgbClr val="336699"/>
                </a:solidFill>
                <a:highlight>
                  <a:srgbClr val="F2F2F2"/>
                </a:highlight>
                <a:uFill>
                  <a:noFill/>
                </a:uFill>
                <a:hlinkClick r:id="rId2"/>
              </a:rPr>
              <a:t>seção sobre expressões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, expressões são avaliadas por seus valores Booleanos. Se umaexpressão for avaliada como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, o PHP executará a declaração, e se avaliá-la como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 - ignorá-la. Mais informações sobre quais valores são avaliados como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 pode ser encontrada na seção </a:t>
            </a:r>
            <a:r>
              <a:rPr lang="en" sz="1200">
                <a:solidFill>
                  <a:srgbClr val="336699"/>
                </a:solidFill>
                <a:highlight>
                  <a:srgbClr val="F2F2F2"/>
                </a:highlight>
                <a:uFill>
                  <a:noFill/>
                </a:uFill>
                <a:hlinkClick r:id="rId3"/>
              </a:rPr>
              <a:t>'Conversão para booleano'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72886cf21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72886cf21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variável $a possui o valor hello, e a variável hello possui o valor world;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72886cf21_0_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72886cf21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2886cf21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2886cf21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Como descrito na </a:t>
            </a:r>
            <a:r>
              <a:rPr lang="en" sz="1200">
                <a:solidFill>
                  <a:srgbClr val="336699"/>
                </a:solidFill>
                <a:highlight>
                  <a:srgbClr val="F2F2F2"/>
                </a:highlight>
                <a:uFill>
                  <a:noFill/>
                </a:uFill>
                <a:hlinkClick r:id="rId2"/>
              </a:rPr>
              <a:t>seção sobre expressões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, expressões são avaliadas por seus valores Booleanos. Se umaexpressão for avaliada como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Verdana"/>
                <a:ea typeface="Verdana"/>
                <a:cs typeface="Verdana"/>
                <a:sym typeface="Verdana"/>
              </a:rPr>
              <a:t>TRUE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, o PHP executará a declaração, e se avaliá-la como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 - ignorá-la. Mais informações sobre quais valores são avaliados como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  <a:latin typeface="Verdana"/>
                <a:ea typeface="Verdana"/>
                <a:cs typeface="Verdana"/>
                <a:sym typeface="Verdana"/>
              </a:rPr>
              <a:t>FALSE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 pode ser encontrada na seção </a:t>
            </a:r>
            <a:r>
              <a:rPr lang="en" sz="1200">
                <a:solidFill>
                  <a:srgbClr val="336699"/>
                </a:solidFill>
                <a:highlight>
                  <a:srgbClr val="F2F2F2"/>
                </a:highlight>
                <a:uFill>
                  <a:noFill/>
                </a:uFill>
                <a:hlinkClick r:id="rId3"/>
              </a:rPr>
              <a:t>'Conversão para booleano' </a:t>
            </a:r>
            <a:r>
              <a:rPr lang="en" sz="1200">
                <a:solidFill>
                  <a:srgbClr val="333333"/>
                </a:solidFill>
                <a:highlight>
                  <a:srgbClr val="F2F2F2"/>
                </a:highlight>
              </a:rPr>
              <a:t>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72886cf21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72886cf21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variável $a possui o valor hello, e a variável hello possui o valor world;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72886cf21_0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72886cf21_0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1473050"/>
            <a:ext cx="9144000" cy="1899900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1622151"/>
            <a:ext cx="91440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2F2F2"/>
                </a:solidFill>
                <a:latin typeface="Garamond"/>
                <a:ea typeface="Garamond"/>
                <a:cs typeface="Garamond"/>
                <a:sym typeface="Garamond"/>
              </a:rPr>
              <a:t>PHP</a:t>
            </a:r>
            <a:endParaRPr b="1" i="0" sz="4000" u="none" cap="none" strike="noStrike">
              <a:solidFill>
                <a:srgbClr val="F2F2F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0" y="1473055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-12" y="3220552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-7325" y="-8825"/>
            <a:ext cx="9144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Ministério da Educação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Secretaria de Educação Profissional e Tecnológica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Instituto Federal de Educação, Ciência e Tecnologia do Rio Grande do Sul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Campus 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 Gonçalves</a:t>
            </a:r>
            <a:endParaRPr sz="1600"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0" y="257125"/>
            <a:ext cx="474900" cy="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914775" y="3612375"/>
            <a:ext cx="50058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Prof. Msc. Thyago Salvá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hyago.salva</a:t>
            </a: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bento.ifrs.edu.br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if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expressao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Comandos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 elseif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expressao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 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Comandos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2" name="Google Shape;142;p22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3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5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$b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3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if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$b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"a é maior que b"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else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if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$b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"b é maior que a"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lse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"a e b são iguais"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DD0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1" name="Google Shape;151;p23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aramond"/>
                <a:ea typeface="Garamond"/>
                <a:cs typeface="Garamond"/>
                <a:sym typeface="Garamond"/>
              </a:rPr>
              <a:t>switch: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 Semelhante a uma série de declarações de if na mesma expressão.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0" name="Google Shape;160;p24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6" name="Google Shape;16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5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switch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$variavel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 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case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valor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: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    comandos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        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    Break;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Default: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   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comandos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9" name="Google Shape;169;p25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5" name="Google Shape;17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6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7" name="Google Shape;177;p26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$i = 2;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switch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$i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 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case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: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    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"i igual a 0"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    break;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case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1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: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    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"i igual a 1"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    break;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case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2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: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    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"i igual a 2"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    break;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8" name="Google Shape;178;p26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>
            <a:off x="0" y="1473050"/>
            <a:ext cx="9144000" cy="1899900"/>
          </a:xfrm>
          <a:prstGeom prst="rect">
            <a:avLst/>
          </a:prstGeom>
          <a:solidFill>
            <a:srgbClr val="4F612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0" y="1622151"/>
            <a:ext cx="9144000" cy="175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F2F2F2"/>
                </a:solidFill>
                <a:latin typeface="Garamond"/>
                <a:ea typeface="Garamond"/>
                <a:cs typeface="Garamond"/>
                <a:sym typeface="Garamond"/>
              </a:rPr>
              <a:t>PHP</a:t>
            </a:r>
            <a:endParaRPr b="1" i="0" sz="4000" u="none" cap="none" strike="noStrike">
              <a:solidFill>
                <a:srgbClr val="F2F2F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0" y="1473055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-12" y="3220552"/>
            <a:ext cx="9144000" cy="1524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-7325" y="-8825"/>
            <a:ext cx="9144000" cy="148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Ministério da Educação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Secretaria de Educação Profissional e Tecnológica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Instituto Federal de Educação, Ciência e Tecnologia do Rio Grande do Sul</a:t>
            </a:r>
            <a:endParaRPr sz="1600"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Campus 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 Gonçalves</a:t>
            </a:r>
            <a:endParaRPr sz="1600"/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150" y="257125"/>
            <a:ext cx="474900" cy="95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7"/>
          <p:cNvSpPr txBox="1"/>
          <p:nvPr/>
        </p:nvSpPr>
        <p:spPr>
          <a:xfrm>
            <a:off x="3914775" y="3612375"/>
            <a:ext cx="5005800" cy="11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Prof. Msc. Thyago Salvá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hyago.salva</a:t>
            </a:r>
            <a:r>
              <a:rPr b="0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@</a:t>
            </a:r>
            <a:r>
              <a:rPr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bento.ifrs.edu.br</a:t>
            </a:r>
            <a:endParaRPr sz="1600"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Disciplina: </a:t>
            </a:r>
            <a:r>
              <a:rPr b="1" lang="en" sz="1600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Algoritmos</a:t>
            </a:r>
            <a:endParaRPr b="1" i="0" sz="16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0" name="Google Shape;19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O script PHP é construído por uma série de instruções. Essas instruções podem ser uma atribuição, uma chamada de função, um loop, uma instrução condicional. Geralmente as instruções terminam com um ponto-e-vírgula. As instruções podem ser agrupadas em blocos utilizando as chaves.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0" name="Google Shape;70;p14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aramond"/>
                <a:ea typeface="Garamond"/>
                <a:cs typeface="Garamond"/>
                <a:sym typeface="Garamond"/>
              </a:rPr>
              <a:t>if: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 Permite a execução condicional de um fragmento de código.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9" name="Google Shape;79;p15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if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expressao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Comandos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88" name="Google Shape;88;p16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5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$b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3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if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$b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"a é maior que b"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DD0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97" name="Google Shape;97;p17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aramond"/>
                <a:ea typeface="Garamond"/>
                <a:cs typeface="Garamond"/>
                <a:sym typeface="Garamond"/>
              </a:rPr>
              <a:t>else</a:t>
            </a:r>
            <a:r>
              <a:rPr b="1" lang="en" sz="2800">
                <a:latin typeface="Garamond"/>
                <a:ea typeface="Garamond"/>
                <a:cs typeface="Garamond"/>
                <a:sym typeface="Garamond"/>
              </a:rPr>
              <a:t>: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 Existem casos em que você vai querer executar uma instrução caso a condição seja verdadeira (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if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) e outra instrução caso a condição seja falsa (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else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). A instrução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else 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só será executada caso a condição do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if 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seja falsa.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06" name="Google Shape;106;p18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19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if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expressao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 Comandos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 else {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 Comandos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}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15" name="Google Shape;115;p19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&lt;?php</a:t>
            </a:r>
            <a:endParaRPr>
              <a:solidFill>
                <a:srgbClr val="0000BB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5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$b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=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3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if (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$a 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&gt; </a:t>
            </a: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$b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)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"a é maior que b"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else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  echo </a:t>
            </a:r>
            <a:r>
              <a:rPr lang="en">
                <a:solidFill>
                  <a:srgbClr val="DD00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"a não é maior que b"</a:t>
            </a:r>
            <a:r>
              <a:rPr lang="en">
                <a:solidFill>
                  <a:srgbClr val="007700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;</a:t>
            </a:r>
            <a:endParaRPr>
              <a:solidFill>
                <a:srgbClr val="0077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rgbClr val="0000BB"/>
                </a:solidFill>
                <a:highlight>
                  <a:srgbClr val="FFFFFF"/>
                </a:highlight>
                <a:latin typeface="Inconsolata"/>
                <a:ea typeface="Inconsolata"/>
                <a:cs typeface="Inconsolata"/>
                <a:sym typeface="Inconsolata"/>
              </a:rPr>
              <a:t>?&gt;</a:t>
            </a:r>
            <a:endParaRPr>
              <a:solidFill>
                <a:srgbClr val="DD0000"/>
              </a:solidFill>
              <a:highlight>
                <a:srgbClr val="FFFFFF"/>
              </a:highlight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24" name="Google Shape;124;p20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4F6128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0" y="886650"/>
            <a:ext cx="9144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1"/>
          <p:cNvSpPr txBox="1"/>
          <p:nvPr/>
        </p:nvSpPr>
        <p:spPr>
          <a:xfrm>
            <a:off x="0" y="98710"/>
            <a:ext cx="9144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EAF1DD"/>
                </a:solidFill>
                <a:latin typeface="Garamond"/>
                <a:ea typeface="Garamond"/>
                <a:cs typeface="Garamond"/>
                <a:sym typeface="Garamond"/>
              </a:rPr>
              <a:t>Estrutura de Controle</a:t>
            </a:r>
            <a:endParaRPr b="1" i="0" sz="3600" u="none" cap="none" strike="noStrike">
              <a:solidFill>
                <a:srgbClr val="EAF1DD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612000" y="886500"/>
            <a:ext cx="7920000" cy="41703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Garamond"/>
                <a:ea typeface="Garamond"/>
                <a:cs typeface="Garamond"/>
                <a:sym typeface="Garamond"/>
              </a:rPr>
              <a:t>elseif: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 É uma combinação do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if</a:t>
            </a:r>
            <a:r>
              <a:rPr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e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else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. Caso a condição do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if 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seja falsa, a condição do </a:t>
            </a:r>
            <a:r>
              <a:rPr b="1" lang="en" sz="2800">
                <a:solidFill>
                  <a:srgbClr val="FF9900"/>
                </a:solidFill>
                <a:latin typeface="Garamond"/>
                <a:ea typeface="Garamond"/>
                <a:cs typeface="Garamond"/>
                <a:sym typeface="Garamond"/>
              </a:rPr>
              <a:t>elseif </a:t>
            </a:r>
            <a:r>
              <a:rPr lang="en" sz="2800">
                <a:latin typeface="Garamond"/>
                <a:ea typeface="Garamond"/>
                <a:cs typeface="Garamond"/>
                <a:sym typeface="Garamond"/>
              </a:rPr>
              <a:t>só será executado caso sua condição seja verdadeira.</a:t>
            </a:r>
            <a:endParaRPr sz="28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3" name="Google Shape;133;p21"/>
          <p:cNvSpPr/>
          <p:nvPr/>
        </p:nvSpPr>
        <p:spPr>
          <a:xfrm flipH="1" rot="10800000">
            <a:off x="0" y="724650"/>
            <a:ext cx="9144000" cy="162000"/>
          </a:xfrm>
          <a:prstGeom prst="rect">
            <a:avLst/>
          </a:prstGeom>
          <a:solidFill>
            <a:srgbClr val="EAF1DD">
              <a:alpha val="666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