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F5807FD-4B4F-4D30-A96F-DCDDC92CECED}">
  <a:tblStyle styleId="{8F5807FD-4B4F-4D30-A96F-DCDDC92CEC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swald-regular.fntdata"/><Relationship Id="rId10" Type="http://schemas.openxmlformats.org/officeDocument/2006/relationships/slide" Target="slides/slide4.xml"/><Relationship Id="rId21" Type="http://schemas.openxmlformats.org/officeDocument/2006/relationships/font" Target="fonts/Averag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d811e9a16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d811e9a16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811e9a16_0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d811e9a16_0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d811e9a16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d811e9a16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d811e9a16_0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d811e9a16_0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d811e9a16_0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d811e9a16_0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d811e9a1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d811e9a1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e625f3e0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e625f3e0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811e9a16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811e9a16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811e9a16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811e9a16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811e9a16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d811e9a16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811e9a16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811e9a16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d811e9a16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d811e9a16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d811e9a16_0_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d811e9a16_0_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9900" y="1110925"/>
            <a:ext cx="9064200" cy="14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000"/>
              <a:t>Predicting Deforestation Increase in Amazonas</a:t>
            </a:r>
            <a:endParaRPr sz="4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4"/>
            <a:ext cx="7801500" cy="19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Oscar Menezes Rodrigues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Machine Learning with TensorFlow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OpenCampus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July 10, 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115950" y="1027925"/>
            <a:ext cx="46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Focal Loss (for class imbalance)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Adam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Extras: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 weights, EarlyStopping (patience=15)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Selected Features:</a:t>
            </a:r>
            <a:r>
              <a:rPr lang="pt-BR">
                <a:solidFill>
                  <a:schemeClr val="dk1"/>
                </a:solidFill>
              </a:rPr>
              <a:t> municipalities, years, 3,6,11,15,24,33 (land cover numerical variables), deforestation and df_increase.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550" y="1027925"/>
            <a:ext cx="4102651" cy="3768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 Model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Evaluation: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Accuracy: 0695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F1 Score: 0.76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ROC-AUC: 0.714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Confusion Matrix: [43 , 50], 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[12 , 98]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2733225" cy="301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 Comparison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neural network outperforms the baseline in all metrics, especially ROC-AUC, indicating better discrimination between classes.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 the F1 improvement is modest, the gain in accuracy and AUC suggests the NN model generalizes better and captures complex patterns missed by logistic regression.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baseline model was decisive for the reality check.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32" name="Google Shape;132;p24"/>
          <p:cNvGraphicFramePr/>
          <p:nvPr/>
        </p:nvGraphicFramePr>
        <p:xfrm>
          <a:off x="40475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{8F5807FD-4B4F-4D30-A96F-DCDDC92CECED}</a:tableStyleId>
              </a:tblPr>
              <a:tblGrid>
                <a:gridCol w="721700"/>
                <a:gridCol w="1362075"/>
                <a:gridCol w="1097775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Metric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Logistic Regression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Neural Network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Accuracy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0.59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F1 Score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ROC-AUC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0.48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0.71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Challenges &amp; Errors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Heavy data and small data sample.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Class imbalance in the baseline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LightGBM model.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Possible features: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Climate 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Protected areas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Population density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proximity to IBAMA station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1882950"/>
            <a:ext cx="85206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Thank you!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00"/>
              <a:t>Q&amp;A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964000" y="217375"/>
            <a:ext cx="3180000" cy="29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Brazil's</a:t>
            </a: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 amazon rainforest: 60%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Amazonas state rainforest: 32%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14 times bigger than Germany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Natural forest: 84%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Water bodies: 12%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Urban infrastructure: 4%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highlight>
                  <a:schemeClr val="dk1"/>
                </a:highlight>
              </a:rPr>
              <a:t>54 municipalities</a:t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INTRODUCTION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Initial question: 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predicts which areas of the Amazon rainforest (delimited by the Brazilian state of Amazonas) are likely to experience deforestation in the following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Type of task: Binary classification (deforestation: yes/no)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Dataset sources: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MapBiomas (land cover classes)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IBGE (brazilian municipalities borders)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PRODES (official deforestation history)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Literature Review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Soares-Filho: Random Forest on spatial features to predict deforestation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To simulate and predict deforestation </a:t>
            </a:r>
            <a:r>
              <a:rPr lang="pt-BR">
                <a:solidFill>
                  <a:schemeClr val="dk1"/>
                </a:solidFill>
              </a:rPr>
              <a:t>trends</a:t>
            </a:r>
            <a:r>
              <a:rPr lang="pt-BR">
                <a:solidFill>
                  <a:schemeClr val="dk1"/>
                </a:solidFill>
              </a:rPr>
              <a:t> in the Amazon using data-driven spatial modeling.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INPE study: Modeling the dynamics of deforestation in the Legal Amazon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To investigate spatial patterns of deforestation across the Brazilian Amazon and support environmental policy design.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MapBiomas: Annual land use and land cover mapping report (2024)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pt-BR">
                <a:solidFill>
                  <a:schemeClr val="dk1"/>
                </a:solidFill>
              </a:rPr>
              <a:t>To produce annual, high-quality report of land use and land cover in Brazil for environmental monitoring.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Characteristics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9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MapBiomas: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Collected yearly raster files (2007–2022) showing land use in Amazonas.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Clipped them with IBGE municipality shapefile to calculate the number of pixels per land cover class.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Output: one CSV per year with land cover stats per municipality.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PRODES: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Loaded deforestation polygons (2007–2022).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Mapped each polygon to a municipality using a spatial join.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9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Counted deforestation events per municipality and year.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Created a binary target: 1 if deforestation occurred, 0 if not.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Final Dataset: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Merged both datasets so land cover from year Y–1 predicts deforestation in year 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Result: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one table with features (land cover) and target (deforestation) per municipality and year.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Dataset Characteristics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Samples: 1604 (municipality x year)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Missing Values: interpreted as absence (filled with 0)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Bias: Forest dominates (class imbalance)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Correlations: Forest (class 3) negatively correlated with pasture (class 15)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432250" y="307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{8F5807FD-4B4F-4D30-A96F-DCDDC92CECED}</a:tableStyleId>
              </a:tblPr>
              <a:tblGrid>
                <a:gridCol w="1212850"/>
                <a:gridCol w="2706750"/>
                <a:gridCol w="1212850"/>
              </a:tblGrid>
              <a:tr h="222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Class Code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Land Cover Type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Pixel Count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Forest Formation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9.8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Agriculture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~286k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1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Mosaic (agriculture + pasture)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~635k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Pasture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11k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Urban infrastructure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2k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5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Water bodies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1.6 million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Baseline Model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67900"/>
            <a:ext cx="8520600" cy="40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Logistic Regression: simple, interpretable, fast.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Selected Features: classes 3,6,11,15,24,33.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Evaluation: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Accuracy: 59%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F1 Score: 0.74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ROC-AUC: 0.48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Confusion Matrix: [5 , 9], </a:t>
            </a:r>
            <a:endParaRPr>
              <a:solidFill>
                <a:schemeClr val="dk1"/>
              </a:solidFill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[72 , 113]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Reality Check: all municipalities face deforestation every year.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05" name="Google Shape;105;p20"/>
          <p:cNvGraphicFramePr/>
          <p:nvPr/>
        </p:nvGraphicFramePr>
        <p:xfrm>
          <a:off x="5256750" y="175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{8F5807FD-4B4F-4D30-A96F-DCDDC92CECED}</a:tableStyleId>
              </a:tblPr>
              <a:tblGrid>
                <a:gridCol w="774000"/>
                <a:gridCol w="2251675"/>
              </a:tblGrid>
              <a:tr h="266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Code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dk1"/>
                          </a:solidFill>
                        </a:rPr>
                        <a:t>Class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Forest Formation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Agriculture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Mosaic (agriculture + pasture)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Pasture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24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Urban Infrastructure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33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chemeClr val="dk1"/>
                          </a:solidFill>
                        </a:rPr>
                        <a:t>Water bodies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525" marB="9525" marR="47625" marL="47625">
                    <a:lnL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9A9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Neural Network Model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New question: </a:t>
            </a:r>
            <a:r>
              <a:rPr lang="pt-BR">
                <a:solidFill>
                  <a:schemeClr val="dk1"/>
                </a:solidFill>
              </a:rPr>
              <a:t>to predict which municipalities are likely to experience deforestation </a:t>
            </a:r>
            <a:r>
              <a:rPr b="1" lang="pt-BR">
                <a:solidFill>
                  <a:schemeClr val="dk1"/>
                </a:solidFill>
              </a:rPr>
              <a:t>increase</a:t>
            </a:r>
            <a:r>
              <a:rPr lang="pt-BR">
                <a:solidFill>
                  <a:schemeClr val="dk1"/>
                </a:solidFill>
              </a:rPr>
              <a:t> in the next year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New variables: df_increase (deforestation increase: yes/no)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Architecture: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11 features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Hidden layers: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[256 → 128 → 64]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Activations: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LeakyReLU (with LayerNorm) + ReLU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Dropout: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[0.4 → 0.3]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r>
              <a:rPr lang="pt-BR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 neuron, Sigmoid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