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Thin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D87EE9-3BDF-4C1D-AD4C-3BE70023EBB4}">
  <a:tblStyle styleId="{6CD87EE9-3BDF-4C1D-AD4C-3BE70023EB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Thi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Thin-italic.fntdata"/><Relationship Id="rId30" Type="http://schemas.openxmlformats.org/officeDocument/2006/relationships/font" Target="fonts/RobotoThin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Thin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0.xml"/><Relationship Id="rId38" Type="http://schemas.openxmlformats.org/officeDocument/2006/relationships/font" Target="fonts/Roboto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9b020cb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9b020cb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36bb4ea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36bb4ea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36bb4ea6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36bb4ea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36bb4ea6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36bb4ea6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36bb4ea6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36bb4ea6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36bb4ea6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36bb4ea6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36bb4e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36bb4e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36bb4ea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36bb4ea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36bb4ea6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36bb4ea6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36bb4ea6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36bb4ea6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36bb4ea6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36bb4ea6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b020cb5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b020cb5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36bb4ea6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36bb4ea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36bb4ea6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36bb4ea6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36bb4ea6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36bb4ea6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b020cb5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b020cb5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36bb4ea6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36bb4ea6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b020cb5c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b020cb5c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b020cb5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b020cb5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b020cb5c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b020cb5c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b020cb5c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b020cb5c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b020cb5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b020cb5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A5159"/>
              </a:buClr>
              <a:buSzPts val="5200"/>
              <a:buNone/>
              <a:defRPr sz="5200">
                <a:solidFill>
                  <a:srgbClr val="4A515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7C8C"/>
              </a:buClr>
              <a:buSzPts val="2800"/>
              <a:buNone/>
              <a:defRPr sz="2800">
                <a:solidFill>
                  <a:srgbClr val="707C8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 rotWithShape="1">
          <a:blip r:embed="rId2">
            <a:alphaModFix/>
          </a:blip>
          <a:srcRect b="7821" l="0" r="0" t="780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A5159"/>
              </a:buClr>
              <a:buSzPts val="3600"/>
              <a:buNone/>
              <a:defRPr sz="3600">
                <a:solidFill>
                  <a:srgbClr val="4A515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9169200" cy="1067700"/>
          </a:xfrm>
          <a:prstGeom prst="rect">
            <a:avLst/>
          </a:prstGeom>
          <a:gradFill>
            <a:gsLst>
              <a:gs pos="0">
                <a:srgbClr val="A6A6A6"/>
              </a:gs>
              <a:gs pos="100000">
                <a:srgbClr val="4A5159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707C8C"/>
              </a:buClr>
              <a:buSzPts val="1400"/>
              <a:buChar char="○"/>
              <a:defRPr>
                <a:solidFill>
                  <a:srgbClr val="707C8C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800"/>
              <a:buNone/>
              <a:defRPr>
                <a:solidFill>
                  <a:srgbClr val="A6A6A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800"/>
              <a:buFont typeface="Roboto"/>
              <a:buNone/>
              <a:defRPr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5159"/>
              </a:buClr>
              <a:buSzPts val="4800"/>
              <a:buNone/>
              <a:defRPr sz="4800">
                <a:solidFill>
                  <a:srgbClr val="4A51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A6A6"/>
              </a:solidFill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5159"/>
              </a:buClr>
              <a:buSzPts val="2800"/>
              <a:buNone/>
              <a:defRPr b="1" sz="2800">
                <a:solidFill>
                  <a:srgbClr val="4A51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159"/>
              </a:buClr>
              <a:buSzPts val="1800"/>
              <a:buChar char="●"/>
              <a:defRPr sz="1800">
                <a:solidFill>
                  <a:srgbClr val="4A5159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159"/>
              </a:buClr>
              <a:buSzPts val="1400"/>
              <a:buChar char="○"/>
              <a:defRPr>
                <a:solidFill>
                  <a:srgbClr val="4A5159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7C8C"/>
              </a:buClr>
              <a:buSzPts val="1400"/>
              <a:buChar char="■"/>
              <a:defRPr>
                <a:solidFill>
                  <a:srgbClr val="707C8C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400"/>
              <a:buChar char="●"/>
              <a:defRPr>
                <a:solidFill>
                  <a:srgbClr val="A6A6A6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400"/>
              <a:buChar char="○"/>
              <a:defRPr>
                <a:solidFill>
                  <a:srgbClr val="A6A6A6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400"/>
              <a:buChar char="■"/>
              <a:defRPr>
                <a:solidFill>
                  <a:srgbClr val="A6A6A6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400"/>
              <a:buChar char="●"/>
              <a:defRPr>
                <a:solidFill>
                  <a:srgbClr val="A6A6A6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400"/>
              <a:buChar char="○"/>
              <a:defRPr>
                <a:solidFill>
                  <a:srgbClr val="A6A6A6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400"/>
              <a:buChar char="■"/>
              <a:defRPr>
                <a:solidFill>
                  <a:srgbClr val="A6A6A6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oneysco/Fake.br-Corpus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github.com/Gabriel-Lino-Garcia/FakeRecogn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0" y="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Machine Learning na Detecção de </a:t>
            </a:r>
            <a:r>
              <a:rPr b="1" i="1" lang="pt-BR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Fake News</a:t>
            </a:r>
            <a:endParaRPr b="1" i="1"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43693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Bruno Resende | Camila Polo | Romão Martines</a:t>
            </a:r>
            <a:endParaRPr sz="15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Palavras mais Frequentes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969438" y="4486575"/>
            <a:ext cx="1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</a:rPr>
              <a:t>Fake.Br</a:t>
            </a:r>
            <a:endParaRPr b="1" sz="1000">
              <a:solidFill>
                <a:srgbClr val="4A5159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00" y="1170125"/>
            <a:ext cx="6211603" cy="3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Palavras mais Frequentes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969438" y="4486575"/>
            <a:ext cx="1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</a:rPr>
              <a:t>FakeRecogna</a:t>
            </a:r>
            <a:endParaRPr b="1" sz="1000">
              <a:solidFill>
                <a:srgbClr val="4A5159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163" y="1170125"/>
            <a:ext cx="6169665" cy="3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Palavras mais Frequentes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969438" y="4486575"/>
            <a:ext cx="1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</a:rPr>
              <a:t>Dados Combinados</a:t>
            </a:r>
            <a:endParaRPr b="1" sz="1000">
              <a:solidFill>
                <a:srgbClr val="4A5159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00" y="1170125"/>
            <a:ext cx="6211603" cy="3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61750"/>
            <a:ext cx="8520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Pairplot: Dados combinados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355"/>
              <a:t>Tamanho médio de lemas e quantidade de lemas</a:t>
            </a:r>
            <a:endParaRPr b="0" i="1" sz="1355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237125"/>
            <a:ext cx="38290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Dispersão: Dados combinados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50" y="1133600"/>
            <a:ext cx="74934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67825"/>
            <a:ext cx="85206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e Validação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11"/>
              <a:t>Experimentos com os datasets</a:t>
            </a:r>
            <a:endParaRPr b="0" i="1" sz="1411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treinamento e teste foram feitos de duas principais formas: com os dados de um mesmo </a:t>
            </a:r>
            <a:r>
              <a:rPr i="1" lang="pt-BR"/>
              <a:t>corpus </a:t>
            </a:r>
            <a:r>
              <a:rPr lang="pt-BR"/>
              <a:t>e depois com dados de </a:t>
            </a:r>
            <a:r>
              <a:rPr i="1" lang="pt-BR"/>
              <a:t>corpus </a:t>
            </a:r>
            <a:r>
              <a:rPr lang="pt-BR"/>
              <a:t>distintos</a:t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1306025" y="2080831"/>
            <a:ext cx="2866200" cy="324300"/>
          </a:xfrm>
          <a:prstGeom prst="rect">
            <a:avLst/>
          </a:prstGeom>
          <a:solidFill>
            <a:srgbClr val="707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endParaRPr b="1" sz="1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4172253" y="2080831"/>
            <a:ext cx="520200" cy="32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1" sz="1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2295139" y="2405305"/>
            <a:ext cx="888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Fake.Br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988134" y="2405305"/>
            <a:ext cx="888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Fake.Br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27"/>
          <p:cNvCxnSpPr/>
          <p:nvPr/>
        </p:nvCxnSpPr>
        <p:spPr>
          <a:xfrm>
            <a:off x="5035362" y="2242968"/>
            <a:ext cx="11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7"/>
          <p:cNvSpPr txBox="1"/>
          <p:nvPr/>
        </p:nvSpPr>
        <p:spPr>
          <a:xfrm>
            <a:off x="6492763" y="2055175"/>
            <a:ext cx="888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Precision: 0.94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1306025" y="2786549"/>
            <a:ext cx="2866200" cy="324300"/>
          </a:xfrm>
          <a:prstGeom prst="rect">
            <a:avLst/>
          </a:prstGeom>
          <a:solidFill>
            <a:srgbClr val="707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endParaRPr b="1" sz="1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4172253" y="2786549"/>
            <a:ext cx="520200" cy="32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1" sz="1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295139" y="3111022"/>
            <a:ext cx="888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Fake.Br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721764" y="3111022"/>
            <a:ext cx="142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FakeRecogna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27"/>
          <p:cNvCxnSpPr/>
          <p:nvPr/>
        </p:nvCxnSpPr>
        <p:spPr>
          <a:xfrm>
            <a:off x="5035049" y="2948786"/>
            <a:ext cx="11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7"/>
          <p:cNvSpPr/>
          <p:nvPr/>
        </p:nvSpPr>
        <p:spPr>
          <a:xfrm>
            <a:off x="1306025" y="3517507"/>
            <a:ext cx="2866200" cy="324300"/>
          </a:xfrm>
          <a:prstGeom prst="rect">
            <a:avLst/>
          </a:prstGeom>
          <a:solidFill>
            <a:srgbClr val="707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endParaRPr b="1" sz="1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4172253" y="3517507"/>
            <a:ext cx="520200" cy="32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1" sz="1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988034" y="4572981"/>
            <a:ext cx="888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Fake.Br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5035049" y="3679744"/>
            <a:ext cx="11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7"/>
          <p:cNvSpPr/>
          <p:nvPr/>
        </p:nvSpPr>
        <p:spPr>
          <a:xfrm>
            <a:off x="1306025" y="4248491"/>
            <a:ext cx="2866200" cy="324300"/>
          </a:xfrm>
          <a:prstGeom prst="rect">
            <a:avLst/>
          </a:prstGeom>
          <a:solidFill>
            <a:srgbClr val="707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TRAIN</a:t>
            </a:r>
            <a:endParaRPr b="1" sz="1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4172253" y="4248491"/>
            <a:ext cx="520200" cy="32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1" sz="10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27"/>
          <p:cNvCxnSpPr/>
          <p:nvPr/>
        </p:nvCxnSpPr>
        <p:spPr>
          <a:xfrm>
            <a:off x="5035049" y="4410728"/>
            <a:ext cx="11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 txBox="1"/>
          <p:nvPr/>
        </p:nvSpPr>
        <p:spPr>
          <a:xfrm>
            <a:off x="2028770" y="3841994"/>
            <a:ext cx="142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FakeRecogna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2028770" y="4572965"/>
            <a:ext cx="142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FakeRecogna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722089" y="3841990"/>
            <a:ext cx="142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FakeRecogna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6492763" y="2760893"/>
            <a:ext cx="888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Precision: 0.49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6492763" y="3491864"/>
            <a:ext cx="888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Precision: 0.86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6492763" y="4222835"/>
            <a:ext cx="888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Precision: 0.89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7380763" y="2055163"/>
            <a:ext cx="888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F1</a:t>
            </a: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0.95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7380763" y="2760888"/>
            <a:ext cx="888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F1</a:t>
            </a: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0.32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7380763" y="3517488"/>
            <a:ext cx="888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F1</a:t>
            </a: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0.89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7380763" y="4222813"/>
            <a:ext cx="888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F1</a:t>
            </a: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  <a:latin typeface="Roboto"/>
                <a:ea typeface="Roboto"/>
                <a:cs typeface="Roboto"/>
                <a:sym typeface="Roboto"/>
              </a:rPr>
              <a:t>0.74</a:t>
            </a:r>
            <a:endParaRPr b="1" sz="1000">
              <a:solidFill>
                <a:srgbClr val="4A51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164350"/>
            <a:ext cx="85206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TF-IDF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/>
              <a:t>Term Frequency-Inverse Document Frequency</a:t>
            </a:r>
            <a:endParaRPr b="0" i="1" sz="1200"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202124"/>
                </a:solidFill>
              </a:rPr>
              <a:t>TF-IDF é uma abreviação de </a:t>
            </a:r>
            <a:r>
              <a:rPr b="1" i="1" lang="pt-BR" sz="2100">
                <a:solidFill>
                  <a:srgbClr val="202124"/>
                </a:solidFill>
              </a:rPr>
              <a:t>Term Frequency Inverse Document Frequency</a:t>
            </a:r>
            <a:r>
              <a:rPr lang="pt-BR" sz="2100">
                <a:solidFill>
                  <a:srgbClr val="202124"/>
                </a:solidFill>
              </a:rPr>
              <a:t>.</a:t>
            </a:r>
            <a:endParaRPr sz="2100">
              <a:solidFill>
                <a:srgbClr val="202124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202124"/>
                </a:solidFill>
              </a:rPr>
              <a:t>É um algoritmo comumente usado para transformar textos em representações numéricas (matrizes esparsas) que podem então ser utilizadas por modelos de machine learning.</a:t>
            </a:r>
            <a:endParaRPr sz="2100">
              <a:solidFill>
                <a:srgbClr val="202124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 sz="2100">
                <a:solidFill>
                  <a:srgbClr val="202122"/>
                </a:solidFill>
                <a:highlight>
                  <a:srgbClr val="FFFFFF"/>
                </a:highlight>
              </a:rPr>
              <a:t>O valor tf–idf de uma palavra aumenta proporcionalmente à medida que aumenta o número de ocorrências dela em um documento, no entanto, esse valor é equilibrado pela frequência da palavra no corpus. Isso auxilia a distinguir o fato da ocorrência de algumas palavras serem geralmente mais comuns que outras.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e Validação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visto anteriormente, a abordagem seguida consiste na combinação de ambos os datasets, com a finalidade de se obter um modelo mais genérico e com baixo </a:t>
            </a:r>
            <a:r>
              <a:rPr i="1" lang="pt-BR"/>
              <a:t>overfit</a:t>
            </a:r>
            <a:r>
              <a:rPr lang="pt-BR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Dito isso, houve a criação de três modelos, sendo todos eles reavaliados com otimização de hiperparâmetros: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XGBoost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t-BR"/>
              <a:t>Linear Learner</a:t>
            </a:r>
            <a:endParaRPr i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t-BR"/>
              <a:t>Factorization Machine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XGBoost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311700" y="29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{6CD87EE9-3BDF-4C1D-AD4C-3BE70023EBB4}</a:tableStyleId>
              </a:tblPr>
              <a:tblGrid>
                <a:gridCol w="1056375"/>
                <a:gridCol w="828200"/>
                <a:gridCol w="942275"/>
                <a:gridCol w="942275"/>
              </a:tblGrid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precision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recall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f1-score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0.94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0.94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weighted avg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30"/>
          <p:cNvSpPr txBox="1"/>
          <p:nvPr/>
        </p:nvSpPr>
        <p:spPr>
          <a:xfrm>
            <a:off x="311700" y="1403150"/>
            <a:ext cx="3598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Hiperparâmetros: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alpha:24.3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eta: 0.49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num_round: 47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max_depth: 8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subsample: 0.82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403151"/>
            <a:ext cx="4260300" cy="320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 Learner</a:t>
            </a:r>
            <a:endParaRPr/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311700" y="29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{6CD87EE9-3BDF-4C1D-AD4C-3BE70023EBB4}</a:tableStyleId>
              </a:tblPr>
              <a:tblGrid>
                <a:gridCol w="1056375"/>
                <a:gridCol w="828200"/>
                <a:gridCol w="942275"/>
                <a:gridCol w="942275"/>
              </a:tblGrid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precision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recall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f1-score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0.79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0.88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0.76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weighted avg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31"/>
          <p:cNvSpPr txBox="1"/>
          <p:nvPr/>
        </p:nvSpPr>
        <p:spPr>
          <a:xfrm>
            <a:off x="311700" y="1403150"/>
            <a:ext cx="3598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Hiperparâmetros: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wd:1.09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learning_rate:0.011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mini_batch_size: 1533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L1:0.009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use_bias: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403151"/>
            <a:ext cx="4260300" cy="320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43693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Instituto Federal de Educação, Ciência e Tecnologia de São Paulo - Campus Campinas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Especialização em Ciência de Dados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Projeto Interdisciplinar</a:t>
            </a:r>
            <a:endParaRPr sz="15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Factorization Machine</a:t>
            </a:r>
            <a:endParaRPr/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311700" y="29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{6CD87EE9-3BDF-4C1D-AD4C-3BE70023EBB4}</a:tableStyleId>
              </a:tblPr>
              <a:tblGrid>
                <a:gridCol w="1056375"/>
                <a:gridCol w="828200"/>
                <a:gridCol w="942275"/>
                <a:gridCol w="942275"/>
              </a:tblGrid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precision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recall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f1-score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weighted avg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2"/>
          <p:cNvSpPr txBox="1"/>
          <p:nvPr/>
        </p:nvSpPr>
        <p:spPr>
          <a:xfrm>
            <a:off x="311700" y="1403150"/>
            <a:ext cx="3598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Hiperparâmetros: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mini_batch_size: 197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epochs:174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linear_lr: 0.01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-"/>
            </a:pPr>
            <a:r>
              <a:rPr lang="pt-BR" sz="1200">
                <a:latin typeface="Roboto Light"/>
                <a:ea typeface="Roboto Light"/>
                <a:cs typeface="Roboto Light"/>
                <a:sym typeface="Roboto Light"/>
              </a:rPr>
              <a:t>linear_wd:1.48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403151"/>
            <a:ext cx="4260300" cy="320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 e Trabalhos Futuros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prioridade à métrica de precisão foi dada uma vez que as notícias falsas são consideradas a classe positiva do problema. Dito isso, o modelo de </a:t>
            </a:r>
            <a:r>
              <a:rPr i="1" lang="pt-BR"/>
              <a:t>Factorization Machines </a:t>
            </a:r>
            <a:r>
              <a:rPr lang="pt-BR"/>
              <a:t>apresentou o melhor desempenho. É importante considerar também o desempenho do modelo XGBoost, uma vez que ele teve baixa classificação de falsos negativos.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É imprescindível que estes modelos sejam frequentemente avaliados, uma vez que a produção de notícias falsas ainda continua e o ideal é que este modelo consiga detectá-las também nos cenários futuros.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0" y="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Obrigado!</a:t>
            </a:r>
            <a:endParaRPr b="1" i="1"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0" y="43693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Bruno Resende | Camila Polo | Romão Martines</a:t>
            </a:r>
            <a:endParaRPr sz="15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importância da detecção de </a:t>
            </a:r>
            <a:r>
              <a:rPr i="1" lang="pt-BR"/>
              <a:t>Fake News</a:t>
            </a:r>
            <a:r>
              <a:rPr lang="pt-BR"/>
              <a:t>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Desde o advento da internet, os meios de consumo e produção de conteúdo tem se tornado cada vez mais democráticos. Em contrapartida, os níveis de produção e consumo de conteúdos falsos têm crescido cada vez mais.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Brasil, em 2018, atingiu a preocupante marca de 68% de pessoas que acreditaram em </a:t>
            </a:r>
            <a:r>
              <a:rPr i="1" lang="pt-BR"/>
              <a:t>fake news</a:t>
            </a:r>
            <a:r>
              <a:rPr lang="pt-BR"/>
              <a:t>. Número muito maior que a média mundial, de 48%¹.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amenizar este problema, modelos de detecção de notícias falsas surgem para auxiliar no processo de filtragem do que é fato ou não. Sendo assim, este trabalho consiste na criação de um modelo capaz de detectar a veracidade das notícias.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0" y="4568875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 Light"/>
                <a:ea typeface="Roboto Light"/>
                <a:cs typeface="Roboto Light"/>
                <a:sym typeface="Roboto Light"/>
              </a:rPr>
              <a:t>¹:https://www.tjpr.jus.br/noticias-2-vice/-/asset_publisher/sTrhoYRKnlQe/content/o-perigo-das-fake-news/14797?inheritRedirect=false</a:t>
            </a:r>
            <a:endParaRPr sz="9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75" y="1889200"/>
            <a:ext cx="2089075" cy="20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3844325" y="1889225"/>
            <a:ext cx="3870600" cy="380400"/>
          </a:xfrm>
          <a:prstGeom prst="roundRect">
            <a:avLst>
              <a:gd fmla="val 16667" name="adj"/>
            </a:avLst>
          </a:prstGeom>
          <a:solidFill>
            <a:srgbClr val="707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Modelo capaz de detectar fake news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844325" y="2743538"/>
            <a:ext cx="3870600" cy="380400"/>
          </a:xfrm>
          <a:prstGeom prst="roundRect">
            <a:avLst>
              <a:gd fmla="val 16667" name="adj"/>
            </a:avLst>
          </a:prstGeom>
          <a:solidFill>
            <a:srgbClr val="707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Baixo número</a:t>
            </a:r>
            <a:r>
              <a:rPr lang="pt-B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de falsos positivos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844325" y="3597875"/>
            <a:ext cx="3870600" cy="380400"/>
          </a:xfrm>
          <a:prstGeom prst="roundRect">
            <a:avLst>
              <a:gd fmla="val 16667" name="adj"/>
            </a:avLst>
          </a:prstGeom>
          <a:solidFill>
            <a:srgbClr val="707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Alta precisão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69200" cy="1067700"/>
          </a:xfrm>
          <a:prstGeom prst="rect">
            <a:avLst/>
          </a:prstGeom>
          <a:gradFill>
            <a:gsLst>
              <a:gs pos="0">
                <a:srgbClr val="A6A6A6"/>
              </a:gs>
              <a:gs pos="100000">
                <a:srgbClr val="4A5159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O Conjunto de dados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São utilizados dois </a:t>
            </a:r>
            <a:r>
              <a:rPr i="1" lang="pt-BR"/>
              <a:t>corpus </a:t>
            </a:r>
            <a:r>
              <a:rPr lang="pt-BR"/>
              <a:t>para a análise dos modelos. Se tratando das features, apesar de haver informações como autor, subtítulo, data de publicação, etc, apenas o título da notícia e sua classificação, </a:t>
            </a:r>
            <a:r>
              <a:rPr i="1" lang="pt-BR"/>
              <a:t>fake</a:t>
            </a:r>
            <a:r>
              <a:rPr lang="pt-BR"/>
              <a:t> ou não, são considerados. Posteriormente, são criadas novas features como o número de palavras, por exemplo.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2022550" y="2509800"/>
            <a:ext cx="20028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Fake.Br</a:t>
            </a:r>
            <a:endParaRPr b="1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 Light"/>
              <a:buChar char="-"/>
            </a:pPr>
            <a:r>
              <a:rPr lang="pt-BR" sz="1000">
                <a:latin typeface="Roboto Light"/>
                <a:ea typeface="Roboto Light"/>
                <a:cs typeface="Roboto Light"/>
                <a:sym typeface="Roboto Light"/>
              </a:rPr>
              <a:t>7200 notícias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Char char="-"/>
            </a:pPr>
            <a:r>
              <a:rPr lang="pt-BR" sz="1000">
                <a:latin typeface="Roboto Light"/>
                <a:ea typeface="Roboto Light"/>
                <a:cs typeface="Roboto Light"/>
                <a:sym typeface="Roboto Light"/>
              </a:rPr>
              <a:t>coletadas em 2018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Char char="-"/>
            </a:pPr>
            <a:r>
              <a:rPr lang="pt-BR" sz="1000">
                <a:latin typeface="Roboto Light"/>
                <a:ea typeface="Roboto Light"/>
                <a:cs typeface="Roboto Light"/>
                <a:sym typeface="Roboto Light"/>
              </a:rPr>
              <a:t>proporção 1:1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6386825" y="2509800"/>
            <a:ext cx="22278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FakeRecogna</a:t>
            </a:r>
            <a:endParaRPr b="1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 Light"/>
              <a:buChar char="-"/>
            </a:pPr>
            <a:r>
              <a:rPr lang="pt-BR" sz="1000">
                <a:latin typeface="Roboto Light"/>
                <a:ea typeface="Roboto Light"/>
                <a:cs typeface="Roboto Light"/>
                <a:sym typeface="Roboto Light"/>
              </a:rPr>
              <a:t>11902 notícias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Char char="-"/>
            </a:pPr>
            <a:r>
              <a:rPr lang="pt-BR" sz="1000">
                <a:latin typeface="Roboto Light"/>
                <a:ea typeface="Roboto Light"/>
                <a:cs typeface="Roboto Light"/>
                <a:sym typeface="Roboto Light"/>
              </a:rPr>
              <a:t>coletadas de 2019 a 2021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Char char="-"/>
            </a:pPr>
            <a:r>
              <a:rPr lang="pt-BR" sz="1000">
                <a:latin typeface="Roboto Light"/>
                <a:ea typeface="Roboto Light"/>
                <a:cs typeface="Roboto Light"/>
                <a:sym typeface="Roboto Light"/>
              </a:rPr>
              <a:t>proporção 1:1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8" name="Google Shape;88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75" y="2713762"/>
            <a:ext cx="935174" cy="93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950" y="2713762"/>
            <a:ext cx="935174" cy="9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Arquitetura AWS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9682"/>
          <a:stretch/>
        </p:blipFill>
        <p:spPr>
          <a:xfrm>
            <a:off x="516650" y="1217400"/>
            <a:ext cx="8110701" cy="345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Preparação dos Dados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bases não apresentam dados nulos e são bem balanceadas, graças </a:t>
            </a:r>
            <a:r>
              <a:rPr lang="pt-BR"/>
              <a:t>à proporção</a:t>
            </a:r>
            <a:r>
              <a:rPr lang="pt-BR"/>
              <a:t> 1:1 (um dado </a:t>
            </a:r>
            <a:r>
              <a:rPr i="1" lang="pt-BR"/>
              <a:t>fake </a:t>
            </a:r>
            <a:r>
              <a:rPr lang="pt-BR"/>
              <a:t>para um verdadeiro).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Na base Fake.br, optou-se por utilizar textos crus para fins didáticos. O pré-processamento </a:t>
            </a:r>
            <a:r>
              <a:rPr lang="pt-BR"/>
              <a:t>consiste</a:t>
            </a:r>
            <a:r>
              <a:rPr lang="pt-BR"/>
              <a:t> na limpeza de pontuações, </a:t>
            </a:r>
            <a:r>
              <a:rPr i="1" lang="pt-BR"/>
              <a:t>stopwords</a:t>
            </a:r>
            <a:r>
              <a:rPr lang="pt-BR"/>
              <a:t> e lematização. Na base FakeRecogna, apenas os textos limpos foram disponibilizados </a:t>
            </a:r>
            <a:r>
              <a:rPr lang="pt-BR"/>
              <a:t>e, portanto</a:t>
            </a:r>
            <a:r>
              <a:rPr lang="pt-BR"/>
              <a:t> utilizados.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Ao final, se constrói uma base de dados combinada para auxiliar na validação de modelos adicionais.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947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Exploratória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200"/>
              <a:t>Visualização das nuvens de palavras dos conjuntos de dados</a:t>
            </a:r>
            <a:endParaRPr b="0" i="1" sz="1200"/>
          </a:p>
        </p:txBody>
      </p:sp>
      <p:sp>
        <p:nvSpPr>
          <p:cNvPr id="107" name="Google Shape;107;p20"/>
          <p:cNvSpPr txBox="1"/>
          <p:nvPr/>
        </p:nvSpPr>
        <p:spPr>
          <a:xfrm>
            <a:off x="1770288" y="4486575"/>
            <a:ext cx="1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</a:rPr>
              <a:t>Fake.Br</a:t>
            </a:r>
            <a:endParaRPr b="1" sz="1000">
              <a:solidFill>
                <a:srgbClr val="4A5159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3650"/>
            <a:ext cx="4122300" cy="332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000" y="1163650"/>
            <a:ext cx="4122300" cy="33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168588" y="4486575"/>
            <a:ext cx="1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A5159"/>
                </a:solidFill>
              </a:rPr>
              <a:t>FakeRecogna</a:t>
            </a:r>
            <a:endParaRPr b="1" sz="1000">
              <a:solidFill>
                <a:srgbClr val="4A51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dos </a:t>
            </a:r>
            <a:r>
              <a:rPr i="1" lang="pt-BR"/>
              <a:t>corpus</a:t>
            </a:r>
            <a:r>
              <a:rPr lang="pt-BR"/>
              <a:t> combinados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913" y="1164050"/>
            <a:ext cx="47401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