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75" r:id="rId4"/>
    <p:sldId id="299" r:id="rId5"/>
    <p:sldId id="305" r:id="rId6"/>
    <p:sldId id="292" r:id="rId7"/>
    <p:sldId id="296" r:id="rId8"/>
    <p:sldId id="281" r:id="rId9"/>
    <p:sldId id="287" r:id="rId10"/>
    <p:sldId id="288" r:id="rId11"/>
    <p:sldId id="284" r:id="rId12"/>
    <p:sldId id="282" r:id="rId13"/>
    <p:sldId id="314" r:id="rId14"/>
    <p:sldId id="291" r:id="rId15"/>
    <p:sldId id="306" r:id="rId16"/>
    <p:sldId id="307" r:id="rId17"/>
    <p:sldId id="308" r:id="rId18"/>
    <p:sldId id="309" r:id="rId19"/>
    <p:sldId id="311" r:id="rId20"/>
    <p:sldId id="312" r:id="rId21"/>
    <p:sldId id="313" r:id="rId22"/>
    <p:sldId id="283" r:id="rId23"/>
    <p:sldId id="315" r:id="rId24"/>
    <p:sldId id="26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C11"/>
    <a:srgbClr val="F3DFBA"/>
    <a:srgbClr val="C7905A"/>
    <a:srgbClr val="F2F2F2"/>
    <a:srgbClr val="425059"/>
    <a:srgbClr val="F0CAB6"/>
    <a:srgbClr val="EDCE95"/>
    <a:srgbClr val="F08820"/>
    <a:srgbClr val="F5B96D"/>
    <a:srgbClr val="3D3D3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9997046" y="6588607"/>
            <a:ext cx="2204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A99C481-D572-4747-A891-2FA4D5DEC8C5}" type="datetimeFigureOut">
              <a:rPr lang="ko-KR" altLang="en-US" smtClean="0"/>
              <a:pPr/>
              <a:t>2023-03-20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515572D-DCC5-4511-A3D5-618DAD6178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1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10" Type="http://schemas.openxmlformats.org/officeDocument/2006/relationships/image" Target="../media/image30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1021345" y="2875002"/>
            <a:ext cx="10149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rgbClr val="A1978B"/>
                </a:solidFill>
                <a:latin typeface="+mj-lt"/>
                <a:ea typeface="나눔고딕" panose="020D0604000000000000" pitchFamily="50" charset="-127"/>
              </a:rPr>
              <a:t>SONY KOREA </a:t>
            </a:r>
            <a:r>
              <a:rPr lang="en-US" altLang="ko-KR" sz="6600" b="1" spc="-300" dirty="0">
                <a:solidFill>
                  <a:schemeClr val="accent1"/>
                </a:solidFill>
                <a:latin typeface="+mj-lt"/>
                <a:ea typeface="나눔고딕" panose="020D0604000000000000" pitchFamily="50" charset="-127"/>
              </a:rPr>
              <a:t>CREATIVE</a:t>
            </a:r>
            <a:endParaRPr lang="ko-KR" altLang="en-US" sz="6000" b="1" spc="-300" dirty="0">
              <a:solidFill>
                <a:schemeClr val="accent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6DD55-5788-46EF-B2F4-2C87FA99E444}"/>
              </a:ext>
            </a:extLst>
          </p:cNvPr>
          <p:cNvSpPr txBox="1"/>
          <p:nvPr/>
        </p:nvSpPr>
        <p:spPr>
          <a:xfrm flipH="1">
            <a:off x="4910405" y="2408535"/>
            <a:ext cx="238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CSS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활용한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5DAC3-3A8C-7BA4-64B2-40C74405927B}"/>
              </a:ext>
            </a:extLst>
          </p:cNvPr>
          <p:cNvSpPr txBox="1"/>
          <p:nvPr/>
        </p:nvSpPr>
        <p:spPr>
          <a:xfrm flipH="1">
            <a:off x="0" y="6288873"/>
            <a:ext cx="269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서정진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정지환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이희재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73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 디자인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Mood - board</a:t>
            </a:r>
            <a:endParaRPr lang="ko-KR" altLang="en-US" sz="2800" spc="-3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9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0296AC9-FB17-92A2-921C-B19E6D43176B}"/>
              </a:ext>
            </a:extLst>
          </p:cNvPr>
          <p:cNvGrpSpPr/>
          <p:nvPr/>
        </p:nvGrpSpPr>
        <p:grpSpPr>
          <a:xfrm>
            <a:off x="504092" y="2543909"/>
            <a:ext cx="6482863" cy="2609072"/>
            <a:chOff x="342326" y="1258273"/>
            <a:chExt cx="5523943" cy="206530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0AFA594-5C2A-416B-B780-685159AF848B}"/>
                </a:ext>
              </a:extLst>
            </p:cNvPr>
            <p:cNvSpPr/>
            <p:nvPr/>
          </p:nvSpPr>
          <p:spPr>
            <a:xfrm>
              <a:off x="2512322" y="1280678"/>
              <a:ext cx="1341470" cy="1332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12700" dir="2700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A0513A8-BD55-431F-BEC9-C5981108C769}"/>
                </a:ext>
              </a:extLst>
            </p:cNvPr>
            <p:cNvSpPr/>
            <p:nvPr/>
          </p:nvSpPr>
          <p:spPr>
            <a:xfrm>
              <a:off x="4285267" y="1274793"/>
              <a:ext cx="1341470" cy="133272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27000" dist="12700" dir="2700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5BCF02B-5B0B-4605-AF8A-CBD12CFD7BA7}"/>
                </a:ext>
              </a:extLst>
            </p:cNvPr>
            <p:cNvSpPr/>
            <p:nvPr/>
          </p:nvSpPr>
          <p:spPr>
            <a:xfrm>
              <a:off x="773806" y="1258273"/>
              <a:ext cx="1307041" cy="135512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27000" dist="12700" dir="2700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187082-454E-464D-AD43-860D3188EF5B}"/>
                </a:ext>
              </a:extLst>
            </p:cNvPr>
            <p:cNvSpPr txBox="1"/>
            <p:nvPr/>
          </p:nvSpPr>
          <p:spPr>
            <a:xfrm>
              <a:off x="342326" y="2905766"/>
              <a:ext cx="2169996" cy="414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300" dirty="0">
                  <a:solidFill>
                    <a:srgbClr val="584C4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차분하고  고급스러운 </a:t>
              </a:r>
              <a:endParaRPr lang="en-US" altLang="ko-KR" sz="1400" spc="-300" dirty="0">
                <a:solidFill>
                  <a:srgbClr val="584C4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400" spc="-300" dirty="0">
                  <a:solidFill>
                    <a:srgbClr val="584C4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블랙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7E3C979-975D-489C-844E-3343CD874BEC}"/>
                </a:ext>
              </a:extLst>
            </p:cNvPr>
            <p:cNvCxnSpPr>
              <a:cxnSpLocks/>
            </p:cNvCxnSpPr>
            <p:nvPr/>
          </p:nvCxnSpPr>
          <p:spPr>
            <a:xfrm>
              <a:off x="1302691" y="2790775"/>
              <a:ext cx="249267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2CB58B-E19C-4E80-A445-F30C0C6D4BED}"/>
                </a:ext>
              </a:extLst>
            </p:cNvPr>
            <p:cNvSpPr txBox="1"/>
            <p:nvPr/>
          </p:nvSpPr>
          <p:spPr>
            <a:xfrm>
              <a:off x="2294265" y="2909408"/>
              <a:ext cx="1820536" cy="414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300" dirty="0">
                  <a:solidFill>
                    <a:srgbClr val="584C4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깔끔하고  조화를  이루는 </a:t>
              </a:r>
              <a:endParaRPr lang="en-US" altLang="ko-KR" sz="1400" spc="-300" dirty="0">
                <a:solidFill>
                  <a:srgbClr val="584C4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400" spc="-300" dirty="0">
                  <a:solidFill>
                    <a:srgbClr val="584C4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화이트 </a:t>
              </a:r>
              <a:r>
                <a:rPr lang="en-US" altLang="ko-KR" sz="1400" spc="-300" dirty="0">
                  <a:solidFill>
                    <a:srgbClr val="584C4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&amp; </a:t>
              </a:r>
              <a:r>
                <a:rPr lang="ko-KR" altLang="en-US" sz="1400" spc="-300" dirty="0">
                  <a:solidFill>
                    <a:srgbClr val="584C4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그레이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4FB45FF-1B75-4028-9AD4-DBD420D02463}"/>
                </a:ext>
              </a:extLst>
            </p:cNvPr>
            <p:cNvCxnSpPr>
              <a:cxnSpLocks/>
            </p:cNvCxnSpPr>
            <p:nvPr/>
          </p:nvCxnSpPr>
          <p:spPr>
            <a:xfrm>
              <a:off x="3055140" y="2813180"/>
              <a:ext cx="25583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ABF458-53AB-4CF6-92C2-37EBD33D16DE}"/>
                </a:ext>
              </a:extLst>
            </p:cNvPr>
            <p:cNvSpPr txBox="1"/>
            <p:nvPr/>
          </p:nvSpPr>
          <p:spPr>
            <a:xfrm>
              <a:off x="4045733" y="2899881"/>
              <a:ext cx="1820536" cy="414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300" dirty="0">
                  <a:solidFill>
                    <a:srgbClr val="584C4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포인트를  주는 </a:t>
              </a:r>
              <a:endParaRPr lang="en-US" altLang="ko-KR" sz="1400" spc="-300" dirty="0">
                <a:solidFill>
                  <a:srgbClr val="584C4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400" spc="-300" dirty="0">
                  <a:solidFill>
                    <a:srgbClr val="584C4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브라운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84D08F0-0D9E-4AD3-A34B-B1FA622685EB}"/>
                </a:ext>
              </a:extLst>
            </p:cNvPr>
            <p:cNvCxnSpPr>
              <a:cxnSpLocks/>
            </p:cNvCxnSpPr>
            <p:nvPr/>
          </p:nvCxnSpPr>
          <p:spPr>
            <a:xfrm>
              <a:off x="4828085" y="2822197"/>
              <a:ext cx="25583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래픽 5" descr="랩톱">
              <a:extLst>
                <a:ext uri="{FF2B5EF4-FFF2-40B4-BE49-F238E27FC236}">
                  <a16:creationId xmlns:a16="http://schemas.microsoft.com/office/drawing/2014/main" id="{B0D9DDE1-9D49-4E8B-93FB-B73C083CA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42127" y="1550638"/>
              <a:ext cx="770397" cy="770397"/>
            </a:xfrm>
            <a:prstGeom prst="rect">
              <a:avLst/>
            </a:prstGeom>
          </p:spPr>
        </p:pic>
        <p:pic>
          <p:nvPicPr>
            <p:cNvPr id="8" name="그래픽 7" descr="무선">
              <a:extLst>
                <a:ext uri="{FF2B5EF4-FFF2-40B4-BE49-F238E27FC236}">
                  <a16:creationId xmlns:a16="http://schemas.microsoft.com/office/drawing/2014/main" id="{5A0FC6E1-1B6E-4FF3-90FB-90B70E866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831224" y="1649068"/>
              <a:ext cx="598158" cy="573535"/>
            </a:xfrm>
            <a:prstGeom prst="rect">
              <a:avLst/>
            </a:prstGeom>
          </p:spPr>
        </p:pic>
        <p:pic>
          <p:nvPicPr>
            <p:cNvPr id="11" name="그래픽 10" descr="연결">
              <a:extLst>
                <a:ext uri="{FF2B5EF4-FFF2-40B4-BE49-F238E27FC236}">
                  <a16:creationId xmlns:a16="http://schemas.microsoft.com/office/drawing/2014/main" id="{DAD5E1E7-49E9-4113-B099-B693A4A72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4520406" y="1555070"/>
              <a:ext cx="871192" cy="772168"/>
            </a:xfrm>
            <a:prstGeom prst="rect">
              <a:avLst/>
            </a:prstGeom>
          </p:spPr>
        </p:pic>
      </p:grpSp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0B016C72-FD6D-E4A5-3DD9-28D15258D8DF}"/>
              </a:ext>
            </a:extLst>
          </p:cNvPr>
          <p:cNvSpPr/>
          <p:nvPr/>
        </p:nvSpPr>
        <p:spPr>
          <a:xfrm>
            <a:off x="7631633" y="1596294"/>
            <a:ext cx="3722077" cy="4355121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B55A30-DCB2-A87F-9A4E-64E82072737B}"/>
              </a:ext>
            </a:extLst>
          </p:cNvPr>
          <p:cNvSpPr txBox="1"/>
          <p:nvPr/>
        </p:nvSpPr>
        <p:spPr>
          <a:xfrm>
            <a:off x="7696200" y="2092554"/>
            <a:ext cx="35104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카메라를 대표하는 색상인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블랙과 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그와 대비되는 화이트를 기반으로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페이지를 기획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SONY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 브랜드 이미지를 살려주며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깔끔하고 고급스러워 보이는 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첫 인상을 방문자들에게 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보여주는 것이 목적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905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9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015C1-BCA2-469F-A4C1-E6153AD42893}"/>
              </a:ext>
            </a:extLst>
          </p:cNvPr>
          <p:cNvSpPr txBox="1"/>
          <p:nvPr/>
        </p:nvSpPr>
        <p:spPr>
          <a:xfrm>
            <a:off x="967236" y="127626"/>
            <a:ext cx="637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 디자인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Wire – frame  </a:t>
            </a:r>
            <a:r>
              <a: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제작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35241A5-4CC5-089E-7471-A94EA2FDE49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4" y="956930"/>
            <a:ext cx="2931437" cy="587173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6D8F1D6-74B2-A9E0-60BC-EE21A277CEF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53" y="956930"/>
            <a:ext cx="3805043" cy="304650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22375C9-B9A4-5D8F-0E43-7C789B0E1AB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831" y="4003431"/>
            <a:ext cx="3805043" cy="2901462"/>
          </a:xfrm>
          <a:prstGeom prst="rect">
            <a:avLst/>
          </a:prstGeom>
        </p:spPr>
      </p:pic>
      <p:sp>
        <p:nvSpPr>
          <p:cNvPr id="26" name="양쪽 대괄호 25">
            <a:extLst>
              <a:ext uri="{FF2B5EF4-FFF2-40B4-BE49-F238E27FC236}">
                <a16:creationId xmlns:a16="http://schemas.microsoft.com/office/drawing/2014/main" id="{22EE94F5-8D99-D975-D967-FFBD7D9A8145}"/>
              </a:ext>
            </a:extLst>
          </p:cNvPr>
          <p:cNvSpPr/>
          <p:nvPr/>
        </p:nvSpPr>
        <p:spPr>
          <a:xfrm>
            <a:off x="7631633" y="1596294"/>
            <a:ext cx="3722077" cy="4355121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E2D3AB-1859-29F7-3894-2664FFACBA81}"/>
              </a:ext>
            </a:extLst>
          </p:cNvPr>
          <p:cNvSpPr txBox="1"/>
          <p:nvPr/>
        </p:nvSpPr>
        <p:spPr>
          <a:xfrm>
            <a:off x="7737438" y="2480180"/>
            <a:ext cx="35104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페이지 제작에 들어가기 직전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와이어 프레임 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(Kakao oven)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이용하여 실시간 피드백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화상 회의를 진행함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대략적인 구성도와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기능들의 배치를 확실히 이미지한 후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 과정에 진입할 수 있도록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많은 회의가 진행됨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813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DD45BE-C4D8-40BE-A1B6-D0176CA08E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641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863225"/>
            <a:ext cx="10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3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47644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 및  제작</a:t>
            </a:r>
          </a:p>
        </p:txBody>
      </p:sp>
    </p:spTree>
    <p:extLst>
      <p:ext uri="{BB962C8B-B14F-4D97-AF65-F5344CB8AC3E}">
        <p14:creationId xmlns:p14="http://schemas.microsoft.com/office/powerpoint/2010/main" val="3112975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9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26D28-B1C5-7EE6-9E09-57422334F015}"/>
              </a:ext>
            </a:extLst>
          </p:cNvPr>
          <p:cNvSpPr txBox="1"/>
          <p:nvPr/>
        </p:nvSpPr>
        <p:spPr>
          <a:xfrm>
            <a:off x="967236" y="127626"/>
            <a:ext cx="637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및 제작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Favicon, </a:t>
            </a:r>
            <a:r>
              <a: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컨셉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2783F1-E878-9CC6-E445-23B440368A0B}"/>
              </a:ext>
            </a:extLst>
          </p:cNvPr>
          <p:cNvGrpSpPr/>
          <p:nvPr/>
        </p:nvGrpSpPr>
        <p:grpSpPr>
          <a:xfrm>
            <a:off x="7711688" y="1700529"/>
            <a:ext cx="4574718" cy="1886734"/>
            <a:chOff x="7694102" y="1296081"/>
            <a:chExt cx="4574718" cy="1886734"/>
          </a:xfrm>
        </p:grpSpPr>
        <p:sp>
          <p:nvSpPr>
            <p:cNvPr id="12" name="양쪽 대괄호 11">
              <a:extLst>
                <a:ext uri="{FF2B5EF4-FFF2-40B4-BE49-F238E27FC236}">
                  <a16:creationId xmlns:a16="http://schemas.microsoft.com/office/drawing/2014/main" id="{D7695265-27B0-DACF-8EF0-7EBA627017EF}"/>
                </a:ext>
              </a:extLst>
            </p:cNvPr>
            <p:cNvSpPr/>
            <p:nvPr/>
          </p:nvSpPr>
          <p:spPr>
            <a:xfrm>
              <a:off x="8224321" y="1357402"/>
              <a:ext cx="3551510" cy="1825413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B6078E-91EE-1367-725D-6F591D385829}"/>
                </a:ext>
              </a:extLst>
            </p:cNvPr>
            <p:cNvSpPr txBox="1"/>
            <p:nvPr/>
          </p:nvSpPr>
          <p:spPr>
            <a:xfrm>
              <a:off x="7694102" y="1296081"/>
              <a:ext cx="4574718" cy="1705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SONY</a:t>
              </a:r>
              <a:r>
                <a:rPr lang="ko-KR" altLang="en-US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Favicon</a:t>
              </a:r>
              <a:r>
                <a:rPr lang="ko-KR" altLang="en-US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</a:t>
              </a:r>
              <a:endPara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Sony</a:t>
              </a:r>
              <a:r>
                <a:rPr lang="ko-KR" altLang="en-US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의 앞 글자 </a:t>
              </a:r>
              <a:r>
                <a:rPr lang="en-US" altLang="ko-KR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</a:t>
              </a:r>
              <a:r>
                <a:rPr lang="ko-KR" altLang="en-US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를 본떠 만들었으며</a:t>
              </a:r>
              <a:r>
                <a:rPr lang="en-US" altLang="ko-KR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pc="-15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무브</a:t>
              </a:r>
              <a:r>
                <a:rPr lang="ko-KR" altLang="en-US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보드 기획의도에 맞춰 </a:t>
              </a:r>
              <a:endPara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블랙</a:t>
              </a:r>
              <a:r>
                <a:rPr lang="en-US" altLang="ko-KR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&amp;</a:t>
              </a:r>
              <a:r>
                <a:rPr lang="ko-KR" altLang="en-US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화이트로 제작되었습니다</a:t>
              </a:r>
              <a:r>
                <a:rPr lang="en-US" altLang="ko-KR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25B7603-6404-6220-E7B2-2DC65B331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43" y="2149007"/>
            <a:ext cx="956930" cy="9569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A6397F8-E150-1C11-7235-7780A7896D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74" y="2264248"/>
            <a:ext cx="2576925" cy="29701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584CC47-684C-62B6-3DD1-F4B3E4BFF87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0" y="1068872"/>
            <a:ext cx="6339542" cy="5965539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5A8627-B4A5-CD88-BF5A-86C116DC147E}"/>
              </a:ext>
            </a:extLst>
          </p:cNvPr>
          <p:cNvSpPr/>
          <p:nvPr/>
        </p:nvSpPr>
        <p:spPr>
          <a:xfrm>
            <a:off x="6737172" y="5589835"/>
            <a:ext cx="1951892" cy="398585"/>
          </a:xfrm>
          <a:prstGeom prst="roundRect">
            <a:avLst/>
          </a:prstGeom>
          <a:noFill/>
          <a:ln w="19050">
            <a:solidFill>
              <a:srgbClr val="090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0C11"/>
                </a:solidFill>
              </a:rPr>
              <a:t>디자인 컨셉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4799C86-C930-31C7-3126-BE7B1189B243}"/>
              </a:ext>
            </a:extLst>
          </p:cNvPr>
          <p:cNvSpPr/>
          <p:nvPr/>
        </p:nvSpPr>
        <p:spPr>
          <a:xfrm>
            <a:off x="6847027" y="3229707"/>
            <a:ext cx="975946" cy="398585"/>
          </a:xfrm>
          <a:prstGeom prst="roundRect">
            <a:avLst/>
          </a:prstGeom>
          <a:noFill/>
          <a:ln w="19050">
            <a:solidFill>
              <a:srgbClr val="090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90C11"/>
                </a:solidFill>
              </a:rPr>
              <a:t>favicon</a:t>
            </a:r>
            <a:endParaRPr lang="ko-KR" altLang="en-US" dirty="0">
              <a:solidFill>
                <a:srgbClr val="090C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91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9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26D28-B1C5-7EE6-9E09-57422334F015}"/>
              </a:ext>
            </a:extLst>
          </p:cNvPr>
          <p:cNvSpPr txBox="1"/>
          <p:nvPr/>
        </p:nvSpPr>
        <p:spPr>
          <a:xfrm>
            <a:off x="967236" y="127626"/>
            <a:ext cx="637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및 제작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 &amp; Menu</a:t>
            </a:r>
            <a:endParaRPr lang="ko-KR" altLang="en-US" sz="2800" spc="-3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9188B5-205F-2A84-0CC3-B3480D5761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40" y="1718917"/>
            <a:ext cx="6292582" cy="42740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0C7B62-870D-8F95-25FD-033AD2A32EE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508" y="1132763"/>
            <a:ext cx="4642338" cy="169510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5808E49-627E-CD85-6DD2-2C7A00A73318}"/>
              </a:ext>
            </a:extLst>
          </p:cNvPr>
          <p:cNvCxnSpPr>
            <a:cxnSpLocks/>
          </p:cNvCxnSpPr>
          <p:nvPr/>
        </p:nvCxnSpPr>
        <p:spPr>
          <a:xfrm>
            <a:off x="6702222" y="2250831"/>
            <a:ext cx="581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D7695265-27B0-DACF-8EF0-7EBA627017EF}"/>
              </a:ext>
            </a:extLst>
          </p:cNvPr>
          <p:cNvSpPr/>
          <p:nvPr/>
        </p:nvSpPr>
        <p:spPr>
          <a:xfrm>
            <a:off x="7283409" y="3335215"/>
            <a:ext cx="4440335" cy="2774461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6078E-91EE-1367-725D-6F591D385829}"/>
              </a:ext>
            </a:extLst>
          </p:cNvPr>
          <p:cNvSpPr txBox="1"/>
          <p:nvPr/>
        </p:nvSpPr>
        <p:spPr>
          <a:xfrm>
            <a:off x="7709688" y="3429000"/>
            <a:ext cx="3587776" cy="253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 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Header 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부분은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투명한 상태이며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마우스를 올릴 경우 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Overlay 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효과를 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이용해 메뉴가 내려옵니다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내려온 메뉴도 사용자가 직접 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선택할 수 있습니다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315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9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26D28-B1C5-7EE6-9E09-57422334F015}"/>
              </a:ext>
            </a:extLst>
          </p:cNvPr>
          <p:cNvSpPr txBox="1"/>
          <p:nvPr/>
        </p:nvSpPr>
        <p:spPr>
          <a:xfrm>
            <a:off x="967236" y="127626"/>
            <a:ext cx="637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및 제작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 &amp; Menu</a:t>
            </a:r>
            <a:endParaRPr lang="ko-KR" altLang="en-US" sz="2800" spc="-3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5808E49-627E-CD85-6DD2-2C7A00A7331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520214" y="3010469"/>
            <a:ext cx="0" cy="132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D7695265-27B0-DACF-8EF0-7EBA627017EF}"/>
              </a:ext>
            </a:extLst>
          </p:cNvPr>
          <p:cNvSpPr/>
          <p:nvPr/>
        </p:nvSpPr>
        <p:spPr>
          <a:xfrm>
            <a:off x="7344508" y="2315307"/>
            <a:ext cx="4440335" cy="3003899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6078E-91EE-1367-725D-6F591D385829}"/>
              </a:ext>
            </a:extLst>
          </p:cNvPr>
          <p:cNvSpPr txBox="1"/>
          <p:nvPr/>
        </p:nvSpPr>
        <p:spPr>
          <a:xfrm>
            <a:off x="7726756" y="2293762"/>
            <a:ext cx="36758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 </a:t>
            </a:r>
            <a:r>
              <a:rPr lang="ko-KR" altLang="en-US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화면에서 벗어나더라도 </a:t>
            </a:r>
            <a:endParaRPr lang="en-US" altLang="ko-KR" sz="16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오버레이 메뉴는 계속 유지되며</a:t>
            </a:r>
            <a:r>
              <a:rPr lang="en-US" altLang="ko-KR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사용할 수 있습니다</a:t>
            </a:r>
            <a:r>
              <a:rPr lang="en-US" altLang="ko-KR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ko-KR" sz="16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오른쪽 상단에는 로그인</a:t>
            </a:r>
            <a:r>
              <a:rPr lang="en-US" altLang="ko-KR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등 </a:t>
            </a:r>
            <a:endParaRPr lang="en-US" altLang="ko-KR" sz="16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정보에 관한 메뉴와</a:t>
            </a:r>
            <a:endParaRPr lang="en-US" altLang="ko-KR" sz="16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ko-KR" altLang="en-US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센터 위치</a:t>
            </a:r>
            <a:r>
              <a:rPr lang="en-US" altLang="ko-KR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문의하기 등</a:t>
            </a:r>
            <a:endParaRPr lang="en-US" altLang="ko-KR" sz="16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편의에 관한 메뉴가 위치해 있습니다</a:t>
            </a:r>
            <a:r>
              <a:rPr lang="en-US" altLang="ko-KR" sz="16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6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3C0DA9-AD0B-A8F6-BD4E-741B2F2F7C4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4" y="1776932"/>
            <a:ext cx="6727159" cy="12335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BE3967C-5320-A173-7D2A-675D85BB295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1" y="4404024"/>
            <a:ext cx="6908367" cy="13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30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9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26D28-B1C5-7EE6-9E09-57422334F015}"/>
              </a:ext>
            </a:extLst>
          </p:cNvPr>
          <p:cNvSpPr txBox="1"/>
          <p:nvPr/>
        </p:nvSpPr>
        <p:spPr>
          <a:xfrm>
            <a:off x="967236" y="127626"/>
            <a:ext cx="637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및 제작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Slide  -  Banner</a:t>
            </a:r>
            <a:endParaRPr lang="ko-KR" altLang="en-US" sz="2800" spc="-3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D7695265-27B0-DACF-8EF0-7EBA627017EF}"/>
              </a:ext>
            </a:extLst>
          </p:cNvPr>
          <p:cNvSpPr/>
          <p:nvPr/>
        </p:nvSpPr>
        <p:spPr>
          <a:xfrm>
            <a:off x="7642203" y="1899139"/>
            <a:ext cx="4227411" cy="3927230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6078E-91EE-1367-725D-6F591D385829}"/>
              </a:ext>
            </a:extLst>
          </p:cNvPr>
          <p:cNvSpPr txBox="1"/>
          <p:nvPr/>
        </p:nvSpPr>
        <p:spPr>
          <a:xfrm>
            <a:off x="7926565" y="1899139"/>
            <a:ext cx="358777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Slide – Banner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메인 홈에서 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메뉴를 덮는 형태로 위치하고 있으며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이미지로 이루어져 있습니다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좌우 화살표를 누르면 </a:t>
            </a:r>
            <a:r>
              <a:rPr lang="ko-KR" altLang="en-US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이미지가 변경되며</a:t>
            </a:r>
            <a:r>
              <a:rPr lang="en-US" altLang="ko-KR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이는 </a:t>
            </a:r>
            <a:r>
              <a:rPr lang="en-US" altLang="ko-KR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없이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만으로 구성되었습니다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추후 </a:t>
            </a:r>
            <a:r>
              <a:rPr lang="en-US" altLang="ko-KR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자동 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슬라이드 기능을 추가할 수 있습니다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EB4FDA-906D-4353-9015-934D1E242A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4" y="1630956"/>
            <a:ext cx="2271142" cy="13994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8EFC6F-7BE7-B8B8-32E2-C3F631F745F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006" y="1630956"/>
            <a:ext cx="2328222" cy="13994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C4F2EE-12E2-517B-31D1-01A66D2498E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366" y="1630957"/>
            <a:ext cx="2271142" cy="14120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23FF000-62EF-D8AC-A24C-ABDCB22ABFC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4" y="3042995"/>
            <a:ext cx="2271142" cy="140936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C14F3F3-83D4-B681-0DB2-46C1BB36BA1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006" y="3020645"/>
            <a:ext cx="2307349" cy="14317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0438F78-68E4-BDCB-70BB-DBEF6C68D93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55" y="3020646"/>
            <a:ext cx="2296269" cy="143171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46CC8A8-F51D-7317-98F0-01718750535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4" y="4452355"/>
            <a:ext cx="2278943" cy="140936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F6C5F51-DEB0-FA0D-8F2C-E65DC13BB08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08" y="4452355"/>
            <a:ext cx="2298120" cy="143171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DE6ACEC-410C-7693-0C1E-28B516FF6C71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28" y="4452355"/>
            <a:ext cx="2288436" cy="14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5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F309FC-DA7B-B707-6E93-2AA63E536E2E}"/>
              </a:ext>
            </a:extLst>
          </p:cNvPr>
          <p:cNvSpPr/>
          <p:nvPr/>
        </p:nvSpPr>
        <p:spPr>
          <a:xfrm>
            <a:off x="10803561" y="4514397"/>
            <a:ext cx="228600" cy="2403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9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26D28-B1C5-7EE6-9E09-57422334F015}"/>
              </a:ext>
            </a:extLst>
          </p:cNvPr>
          <p:cNvSpPr txBox="1"/>
          <p:nvPr/>
        </p:nvSpPr>
        <p:spPr>
          <a:xfrm>
            <a:off x="967236" y="127626"/>
            <a:ext cx="637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및 제작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</a:t>
            </a:r>
            <a:r>
              <a: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endParaRPr lang="ko-KR" altLang="en-US" sz="2800" spc="-3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5808E49-627E-CD85-6DD2-2C7A00A73318}"/>
              </a:ext>
            </a:extLst>
          </p:cNvPr>
          <p:cNvCxnSpPr>
            <a:cxnSpLocks/>
          </p:cNvCxnSpPr>
          <p:nvPr/>
        </p:nvCxnSpPr>
        <p:spPr>
          <a:xfrm>
            <a:off x="6983501" y="2250831"/>
            <a:ext cx="548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D7695265-27B0-DACF-8EF0-7EBA627017EF}"/>
              </a:ext>
            </a:extLst>
          </p:cNvPr>
          <p:cNvSpPr/>
          <p:nvPr/>
        </p:nvSpPr>
        <p:spPr>
          <a:xfrm>
            <a:off x="7283409" y="3335216"/>
            <a:ext cx="4440335" cy="2532184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6078E-91EE-1367-725D-6F591D385829}"/>
              </a:ext>
            </a:extLst>
          </p:cNvPr>
          <p:cNvSpPr txBox="1"/>
          <p:nvPr/>
        </p:nvSpPr>
        <p:spPr>
          <a:xfrm>
            <a:off x="7764833" y="3516395"/>
            <a:ext cx="37141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Button -  Map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사용자의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 쉬운 접근을 위해 만들어졌습니다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위에 나열된 </a:t>
            </a:r>
            <a:r>
              <a:rPr lang="ko-KR" altLang="en-US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빨간색    </a:t>
            </a:r>
            <a:r>
              <a:rPr lang="en-US" altLang="ko-KR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en-US" altLang="ko-KR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solidFill>
                  <a:srgbClr val="090C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누르면 </a:t>
            </a:r>
            <a:r>
              <a:rPr lang="en-US" altLang="ko-KR" spc="-150" dirty="0">
                <a:solidFill>
                  <a:srgbClr val="090C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Hover </a:t>
            </a:r>
            <a:r>
              <a:rPr lang="ko-KR" altLang="en-US" spc="-150" dirty="0">
                <a:solidFill>
                  <a:srgbClr val="090C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되며</a:t>
            </a:r>
            <a:r>
              <a:rPr lang="en-US" altLang="ko-KR" spc="-150" dirty="0">
                <a:solidFill>
                  <a:srgbClr val="090C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solidFill>
                  <a:srgbClr val="090C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이는</a:t>
            </a:r>
            <a:endParaRPr lang="en-US" altLang="ko-KR" spc="-150" dirty="0">
              <a:solidFill>
                <a:srgbClr val="090C1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solidFill>
                  <a:srgbClr val="090C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제품의 링크로 이어져 있습니다</a:t>
            </a:r>
            <a:r>
              <a:rPr lang="en-US" altLang="ko-KR" spc="-150" dirty="0">
                <a:solidFill>
                  <a:srgbClr val="090C1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pc="-150" dirty="0">
              <a:solidFill>
                <a:srgbClr val="090C1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FE1DE0-652C-6CF1-6211-1D9183D386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2073655"/>
            <a:ext cx="6778347" cy="33189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43BC5A-82DB-55C0-EFFC-8D2D6DE76B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17" y="1244111"/>
            <a:ext cx="1825768" cy="163976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554724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9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26D28-B1C5-7EE6-9E09-57422334F015}"/>
              </a:ext>
            </a:extLst>
          </p:cNvPr>
          <p:cNvSpPr txBox="1"/>
          <p:nvPr/>
        </p:nvSpPr>
        <p:spPr>
          <a:xfrm>
            <a:off x="967236" y="127626"/>
            <a:ext cx="637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및 제작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3x2 Banner</a:t>
            </a:r>
            <a:endParaRPr lang="ko-KR" altLang="en-US" sz="2800" spc="-3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5808E49-627E-CD85-6DD2-2C7A00A73318}"/>
              </a:ext>
            </a:extLst>
          </p:cNvPr>
          <p:cNvCxnSpPr>
            <a:cxnSpLocks/>
          </p:cNvCxnSpPr>
          <p:nvPr/>
        </p:nvCxnSpPr>
        <p:spPr>
          <a:xfrm>
            <a:off x="6983501" y="2250831"/>
            <a:ext cx="548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D7695265-27B0-DACF-8EF0-7EBA627017EF}"/>
              </a:ext>
            </a:extLst>
          </p:cNvPr>
          <p:cNvSpPr/>
          <p:nvPr/>
        </p:nvSpPr>
        <p:spPr>
          <a:xfrm>
            <a:off x="7453393" y="3223845"/>
            <a:ext cx="4440335" cy="3223839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6078E-91EE-1367-725D-6F591D385829}"/>
              </a:ext>
            </a:extLst>
          </p:cNvPr>
          <p:cNvSpPr txBox="1"/>
          <p:nvPr/>
        </p:nvSpPr>
        <p:spPr>
          <a:xfrm>
            <a:off x="7800541" y="3335353"/>
            <a:ext cx="374603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3x2 Banner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사용자에게 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Sony 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제품을 많이 노출시키기 위해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만들어졌습니다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마우스를 올리면 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Hover 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되며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무브보드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기획의 포인트 색상인 갈색을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적용하여 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배너를 강조하였습니다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348B34-0998-8342-CCE7-5DD16832D76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66" y="1291003"/>
            <a:ext cx="6318572" cy="5156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40C6C1-E01E-6DA3-F9C3-39D23F49161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411" y="1285030"/>
            <a:ext cx="1844919" cy="1826920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3313258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9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26D28-B1C5-7EE6-9E09-57422334F015}"/>
              </a:ext>
            </a:extLst>
          </p:cNvPr>
          <p:cNvSpPr txBox="1"/>
          <p:nvPr/>
        </p:nvSpPr>
        <p:spPr>
          <a:xfrm>
            <a:off x="967236" y="127626"/>
            <a:ext cx="637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및 제작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Sony - About</a:t>
            </a:r>
            <a:endParaRPr lang="ko-KR" altLang="en-US" sz="2800" spc="-3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5808E49-627E-CD85-6DD2-2C7A00A73318}"/>
              </a:ext>
            </a:extLst>
          </p:cNvPr>
          <p:cNvCxnSpPr>
            <a:cxnSpLocks/>
          </p:cNvCxnSpPr>
          <p:nvPr/>
        </p:nvCxnSpPr>
        <p:spPr>
          <a:xfrm>
            <a:off x="3705957" y="3574452"/>
            <a:ext cx="0" cy="7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D7695265-27B0-DACF-8EF0-7EBA627017EF}"/>
              </a:ext>
            </a:extLst>
          </p:cNvPr>
          <p:cNvSpPr/>
          <p:nvPr/>
        </p:nvSpPr>
        <p:spPr>
          <a:xfrm>
            <a:off x="7522953" y="2341144"/>
            <a:ext cx="4440335" cy="3223839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6078E-91EE-1367-725D-6F591D385829}"/>
              </a:ext>
            </a:extLst>
          </p:cNvPr>
          <p:cNvSpPr txBox="1"/>
          <p:nvPr/>
        </p:nvSpPr>
        <p:spPr>
          <a:xfrm>
            <a:off x="7852503" y="2417547"/>
            <a:ext cx="37812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Sony About 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배너는 사용자들에게 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Sony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어필함과 동시에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Sony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만의 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특별한 장점에 관한 정보를 제공합니다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마우스를 올리면 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반투명 화이트 색상으로  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Hover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되며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누르면 해당 링크로 이동됩니다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F95C95-E2AC-75DE-3FD9-82F84C8244D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2" y="1260643"/>
            <a:ext cx="7011542" cy="23138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761CB9-FD59-330D-7C01-BC6E94BA3E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484" y="4400930"/>
            <a:ext cx="3642946" cy="1821473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140520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3F710-7B58-485E-8AC0-9C986D142A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4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75899" y="2167672"/>
            <a:ext cx="2346718" cy="584775"/>
            <a:chOff x="762000" y="1863785"/>
            <a:chExt cx="2346718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22662" y="1863785"/>
                <a:ext cx="4331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39" y="1894265"/>
              <a:ext cx="15440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사전 기획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975899" y="3209646"/>
            <a:ext cx="2548631" cy="584775"/>
            <a:chOff x="762000" y="1863785"/>
            <a:chExt cx="2548631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22662" y="1863785"/>
                <a:ext cx="4331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745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사전 디자인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975899" y="4251620"/>
            <a:ext cx="2910909" cy="584775"/>
            <a:chOff x="762000" y="1863785"/>
            <a:chExt cx="2910909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22662" y="1863785"/>
                <a:ext cx="4331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21082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디자인 및 제작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1975899" y="5293594"/>
            <a:ext cx="2248870" cy="584775"/>
            <a:chOff x="762000" y="1863785"/>
            <a:chExt cx="2248870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22662" y="1863785"/>
                <a:ext cx="4331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solidFill>
                    <a:schemeClr val="accen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1446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최종 검토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9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26D28-B1C5-7EE6-9E09-57422334F015}"/>
              </a:ext>
            </a:extLst>
          </p:cNvPr>
          <p:cNvSpPr txBox="1"/>
          <p:nvPr/>
        </p:nvSpPr>
        <p:spPr>
          <a:xfrm>
            <a:off x="967236" y="127626"/>
            <a:ext cx="637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및 제작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Footer</a:t>
            </a:r>
            <a:endParaRPr lang="ko-KR" altLang="en-US" sz="2800" spc="-3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D7695265-27B0-DACF-8EF0-7EBA627017EF}"/>
              </a:ext>
            </a:extLst>
          </p:cNvPr>
          <p:cNvSpPr/>
          <p:nvPr/>
        </p:nvSpPr>
        <p:spPr>
          <a:xfrm>
            <a:off x="2172148" y="3947197"/>
            <a:ext cx="7528698" cy="2321161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6078E-91EE-1367-725D-6F591D385829}"/>
              </a:ext>
            </a:extLst>
          </p:cNvPr>
          <p:cNvSpPr txBox="1"/>
          <p:nvPr/>
        </p:nvSpPr>
        <p:spPr>
          <a:xfrm>
            <a:off x="2675433" y="3778027"/>
            <a:ext cx="6381451" cy="253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 사용자가 페이지를 맨 아래로 내렸을 경우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필요할 것 같은 항목을 정리하여 배치하였습니다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회사의 대표이사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연락처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 회사정보와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공식 유튜브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페이스북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인스타 그램 등 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SNS</a:t>
            </a: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이용약관 등이 위치하며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외국인 접속자를 위해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Google  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번역 기능도 제공합니다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B1B217-AFB9-C681-B469-636832491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26" y="1280714"/>
            <a:ext cx="10005933" cy="223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04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9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26D28-B1C5-7EE6-9E09-57422334F015}"/>
              </a:ext>
            </a:extLst>
          </p:cNvPr>
          <p:cNvSpPr txBox="1"/>
          <p:nvPr/>
        </p:nvSpPr>
        <p:spPr>
          <a:xfrm>
            <a:off x="967236" y="127626"/>
            <a:ext cx="637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및 제작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Inside Page</a:t>
            </a:r>
            <a:endParaRPr lang="ko-KR" altLang="en-US" sz="2800" spc="-3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D7695265-27B0-DACF-8EF0-7EBA627017EF}"/>
              </a:ext>
            </a:extLst>
          </p:cNvPr>
          <p:cNvSpPr/>
          <p:nvPr/>
        </p:nvSpPr>
        <p:spPr>
          <a:xfrm>
            <a:off x="7489727" y="1977729"/>
            <a:ext cx="4440335" cy="4198842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6078E-91EE-1367-725D-6F591D385829}"/>
              </a:ext>
            </a:extLst>
          </p:cNvPr>
          <p:cNvSpPr txBox="1"/>
          <p:nvPr/>
        </p:nvSpPr>
        <p:spPr>
          <a:xfrm>
            <a:off x="7916007" y="2188947"/>
            <a:ext cx="3587776" cy="419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Sony Main Home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연결된 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각종 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Inside 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페이지들입니다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Form, 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문의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 Center (Kakao map)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있으며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판매 리스트의 경우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연결하면 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판매 제품의 목록을 관리하고 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정렬할 수 있게 됩니다</a:t>
            </a:r>
            <a:r>
              <a:rPr lang="en-US" altLang="ko-KR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D38B8C-F3B0-F50C-DA46-151FE1CDE2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35" y="956930"/>
            <a:ext cx="3505927" cy="26128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FAFB86-FE23-0B9A-60DD-CDDF4A223E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46" y="3574151"/>
            <a:ext cx="4220308" cy="35365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F5B343-B688-3022-0E64-741CA0E4758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930"/>
            <a:ext cx="3738935" cy="26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46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960CE2D-39D4-4FD3-9096-278D98ED70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4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검토</a:t>
            </a:r>
          </a:p>
        </p:txBody>
      </p:sp>
    </p:spTree>
    <p:extLst>
      <p:ext uri="{BB962C8B-B14F-4D97-AF65-F5344CB8AC3E}">
        <p14:creationId xmlns:p14="http://schemas.microsoft.com/office/powerpoint/2010/main" val="1747645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9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4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26D28-B1C5-7EE6-9E09-57422334F015}"/>
              </a:ext>
            </a:extLst>
          </p:cNvPr>
          <p:cNvSpPr txBox="1"/>
          <p:nvPr/>
        </p:nvSpPr>
        <p:spPr>
          <a:xfrm>
            <a:off x="967236" y="127626"/>
            <a:ext cx="637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검토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Check - List</a:t>
            </a:r>
            <a:endParaRPr lang="ko-KR" altLang="en-US" sz="2800" spc="-3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C25A3-10AA-0481-0D47-7F5139F58445}"/>
              </a:ext>
            </a:extLst>
          </p:cNvPr>
          <p:cNvSpPr txBox="1"/>
          <p:nvPr/>
        </p:nvSpPr>
        <p:spPr>
          <a:xfrm>
            <a:off x="707551" y="1731752"/>
            <a:ext cx="1017229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창을 줄이거나 늘려도 반응하는 반응형 웹으로 제작되었는가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대체적으로 반응형 웹으로 제작되었으나</a:t>
            </a:r>
            <a:r>
              <a:rPr lang="en-US" altLang="ko-KR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화질의 문제로 일부 배너는 </a:t>
            </a:r>
            <a:r>
              <a:rPr lang="en-US" altLang="ko-KR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Min-width</a:t>
            </a:r>
            <a:r>
              <a:rPr lang="ko-KR" altLang="en-US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적용되어</a:t>
            </a:r>
            <a:endParaRPr lang="en-US" altLang="ko-KR" sz="12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완전한 반응형으로 제작되진 않았다</a:t>
            </a:r>
            <a:r>
              <a:rPr lang="en-US" altLang="ko-KR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사전에 기획하였던 방향성과 일치하는 디자인으로 제작되었는가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사전에 기획한 방향성과 예상 결과대로 제작되었으며</a:t>
            </a:r>
            <a:r>
              <a:rPr lang="en-US" altLang="ko-KR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기획단계에서 제시된 기능들이 전부 추가되었다</a:t>
            </a:r>
            <a:r>
              <a:rPr lang="en-US" altLang="ko-KR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사전에 설정하였던 다양한 타겟이 사용할 때 편리함이 전부 통용되는가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 </a:t>
            </a:r>
            <a:r>
              <a:rPr lang="ko-KR" altLang="en-US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  <a:r>
              <a:rPr lang="en-US" altLang="ko-KR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50</a:t>
            </a:r>
            <a:r>
              <a:rPr lang="ko-KR" altLang="en-US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 이상의 연령별 타겟과 전문가</a:t>
            </a:r>
            <a:r>
              <a:rPr lang="en-US" altLang="ko-KR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아마추어들의 직업적 타겟까지 전부 고려하여</a:t>
            </a:r>
            <a:endParaRPr lang="en-US" altLang="ko-KR" sz="12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전부 편리함을 느낄 수 있도록 제작되었다</a:t>
            </a:r>
            <a:r>
              <a:rPr lang="en-US" altLang="ko-KR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서비스는 직관적이고 쉽고 빠르며 효과적으로 구성되어 있는가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r>
              <a:rPr lang="ko-KR" altLang="en-US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</a:t>
            </a:r>
            <a:r>
              <a:rPr lang="ko-KR" altLang="en-US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부터 제품의 상세 페이지 까지 최소한의 클릭 수를 유지하면서</a:t>
            </a:r>
            <a:r>
              <a:rPr lang="en-US" altLang="ko-KR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ko-KR" altLang="en-US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메뉴와 배너는 잘 보이는 곳에 배치하여 소비자가 직관적이고 빠르게 사용할 수 있도록 구성되었다</a:t>
            </a:r>
            <a:r>
              <a:rPr lang="en-US" altLang="ko-KR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937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4713249" y="2705725"/>
            <a:ext cx="27655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END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094099-0248-404A-8CDB-139F043EDB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869086"/>
            <a:ext cx="10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1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 기획</a:t>
            </a:r>
          </a:p>
        </p:txBody>
      </p:sp>
    </p:spTree>
    <p:extLst>
      <p:ext uri="{BB962C8B-B14F-4D97-AF65-F5344CB8AC3E}">
        <p14:creationId xmlns:p14="http://schemas.microsoft.com/office/powerpoint/2010/main" val="529496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9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1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70A9E80-8D0C-4405-B9D6-BFC7734B1060}"/>
              </a:ext>
            </a:extLst>
          </p:cNvPr>
          <p:cNvGrpSpPr/>
          <p:nvPr/>
        </p:nvGrpSpPr>
        <p:grpSpPr>
          <a:xfrm>
            <a:off x="464278" y="2591068"/>
            <a:ext cx="11099320" cy="3050538"/>
            <a:chOff x="811410" y="3004822"/>
            <a:chExt cx="11099320" cy="305053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4755F04-06A7-403C-A414-9CA0B5DCA73C}"/>
                </a:ext>
              </a:extLst>
            </p:cNvPr>
            <p:cNvGrpSpPr/>
            <p:nvPr/>
          </p:nvGrpSpPr>
          <p:grpSpPr>
            <a:xfrm>
              <a:off x="811410" y="3004822"/>
              <a:ext cx="11096109" cy="538995"/>
              <a:chOff x="731520" y="3004822"/>
              <a:chExt cx="9804400" cy="53899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1600260-D6AB-4F4F-A849-968DB208C6CF}"/>
                  </a:ext>
                </a:extLst>
              </p:cNvPr>
              <p:cNvSpPr/>
              <p:nvPr/>
            </p:nvSpPr>
            <p:spPr>
              <a:xfrm>
                <a:off x="731520" y="3004822"/>
                <a:ext cx="1960880" cy="538995"/>
              </a:xfrm>
              <a:prstGeom prst="rect">
                <a:avLst/>
              </a:prstGeom>
              <a:solidFill>
                <a:srgbClr val="EEE9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FA123F1-0599-452D-A7CF-094D7AEBC41B}"/>
                  </a:ext>
                </a:extLst>
              </p:cNvPr>
              <p:cNvSpPr/>
              <p:nvPr/>
            </p:nvSpPr>
            <p:spPr>
              <a:xfrm>
                <a:off x="2682195" y="3004822"/>
                <a:ext cx="1960880" cy="53899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DEFDA73-E280-4438-886A-76EEC5F38B2E}"/>
                  </a:ext>
                </a:extLst>
              </p:cNvPr>
              <p:cNvSpPr/>
              <p:nvPr/>
            </p:nvSpPr>
            <p:spPr>
              <a:xfrm>
                <a:off x="4653280" y="3004823"/>
                <a:ext cx="1960880" cy="538994"/>
              </a:xfrm>
              <a:prstGeom prst="rect">
                <a:avLst/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FA0761D-88DD-4E49-9DFB-0CAB6F71C438}"/>
                  </a:ext>
                </a:extLst>
              </p:cNvPr>
              <p:cNvSpPr/>
              <p:nvPr/>
            </p:nvSpPr>
            <p:spPr>
              <a:xfrm>
                <a:off x="6614160" y="3004823"/>
                <a:ext cx="1968629" cy="5389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A1C4734-8C13-43A9-AB95-06BAEF24F7DD}"/>
                  </a:ext>
                </a:extLst>
              </p:cNvPr>
              <p:cNvSpPr/>
              <p:nvPr/>
            </p:nvSpPr>
            <p:spPr>
              <a:xfrm>
                <a:off x="8575040" y="3004823"/>
                <a:ext cx="1960880" cy="5389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89254E0-4797-4F95-B6A9-78B0EDC6B207}"/>
                </a:ext>
              </a:extLst>
            </p:cNvPr>
            <p:cNvCxnSpPr/>
            <p:nvPr/>
          </p:nvCxnSpPr>
          <p:spPr>
            <a:xfrm>
              <a:off x="811410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82621C5-683B-4C64-A31A-B5EAEAC72395}"/>
                </a:ext>
              </a:extLst>
            </p:cNvPr>
            <p:cNvCxnSpPr/>
            <p:nvPr/>
          </p:nvCxnSpPr>
          <p:spPr>
            <a:xfrm>
              <a:off x="3029242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15DDE47-1A83-48E7-A0B2-5950834E1AF0}"/>
                </a:ext>
              </a:extLst>
            </p:cNvPr>
            <p:cNvCxnSpPr/>
            <p:nvPr/>
          </p:nvCxnSpPr>
          <p:spPr>
            <a:xfrm>
              <a:off x="5257234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DC2FFBA-33F0-48A4-BE1A-E88810715119}"/>
                </a:ext>
              </a:extLst>
            </p:cNvPr>
            <p:cNvCxnSpPr/>
            <p:nvPr/>
          </p:nvCxnSpPr>
          <p:spPr>
            <a:xfrm>
              <a:off x="7464906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242B43D-E13B-4197-BFFC-033ABBEE961A}"/>
                </a:ext>
              </a:extLst>
            </p:cNvPr>
            <p:cNvCxnSpPr/>
            <p:nvPr/>
          </p:nvCxnSpPr>
          <p:spPr>
            <a:xfrm>
              <a:off x="9692898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0180680-3D05-4DF6-B467-A090EC779D3F}"/>
                </a:ext>
              </a:extLst>
            </p:cNvPr>
            <p:cNvCxnSpPr/>
            <p:nvPr/>
          </p:nvCxnSpPr>
          <p:spPr>
            <a:xfrm>
              <a:off x="11910730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855F15-8218-46AE-88ED-455FA0D87F8C}"/>
                </a:ext>
              </a:extLst>
            </p:cNvPr>
            <p:cNvSpPr txBox="1"/>
            <p:nvPr/>
          </p:nvSpPr>
          <p:spPr>
            <a:xfrm>
              <a:off x="1495158" y="3074264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554F4D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2000" dirty="0">
                  <a:solidFill>
                    <a:srgbClr val="554F4D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C94FD1-38B8-4AB4-8ACB-FA3ABB870B22}"/>
                </a:ext>
              </a:extLst>
            </p:cNvPr>
            <p:cNvSpPr txBox="1"/>
            <p:nvPr/>
          </p:nvSpPr>
          <p:spPr>
            <a:xfrm>
              <a:off x="3702133" y="3074565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554F4D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2000" dirty="0">
                  <a:solidFill>
                    <a:srgbClr val="554F4D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단계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D1F9FB-806E-4098-94A5-C85533DD1FA0}"/>
                </a:ext>
              </a:extLst>
            </p:cNvPr>
            <p:cNvSpPr txBox="1"/>
            <p:nvPr/>
          </p:nvSpPr>
          <p:spPr>
            <a:xfrm>
              <a:off x="5944671" y="3073636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554F4D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r>
                <a:rPr lang="ko-KR" altLang="en-US" sz="2000" dirty="0">
                  <a:solidFill>
                    <a:srgbClr val="554F4D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904FF1-3FDE-432C-B0AA-55B5BD127D28}"/>
                </a:ext>
              </a:extLst>
            </p:cNvPr>
            <p:cNvSpPr txBox="1"/>
            <p:nvPr/>
          </p:nvSpPr>
          <p:spPr>
            <a:xfrm>
              <a:off x="8147742" y="3075288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554F4D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r>
                <a:rPr lang="ko-KR" altLang="en-US" sz="2000" dirty="0">
                  <a:solidFill>
                    <a:srgbClr val="554F4D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단계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65BE74-67A5-4AC3-9AB3-DB7B1EDA68C2}"/>
                </a:ext>
              </a:extLst>
            </p:cNvPr>
            <p:cNvSpPr txBox="1"/>
            <p:nvPr/>
          </p:nvSpPr>
          <p:spPr>
            <a:xfrm>
              <a:off x="10361405" y="3073636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en-US" sz="2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단계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3E54E1-1707-4DB1-B1C0-F9C453AB3EF6}"/>
              </a:ext>
            </a:extLst>
          </p:cNvPr>
          <p:cNvSpPr/>
          <p:nvPr/>
        </p:nvSpPr>
        <p:spPr>
          <a:xfrm>
            <a:off x="464278" y="1158617"/>
            <a:ext cx="5933705" cy="1273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CF5EB2-5E8D-45CD-87A9-237AC88F6770}"/>
              </a:ext>
            </a:extLst>
          </p:cNvPr>
          <p:cNvSpPr txBox="1"/>
          <p:nvPr/>
        </p:nvSpPr>
        <p:spPr>
          <a:xfrm>
            <a:off x="1066882" y="1216394"/>
            <a:ext cx="4254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>
                <a:solidFill>
                  <a:srgbClr val="554F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000" spc="-150" dirty="0">
                <a:solidFill>
                  <a:srgbClr val="554F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Waterfall Model</a:t>
            </a:r>
            <a:r>
              <a:rPr lang="ko-KR" altLang="en-US" sz="2000" spc="-150" dirty="0">
                <a:solidFill>
                  <a:srgbClr val="554F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채용한 회의를 통해 </a:t>
            </a:r>
            <a:endParaRPr lang="en-US" altLang="ko-KR" sz="2000" spc="-150" dirty="0">
              <a:solidFill>
                <a:srgbClr val="554F4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spc="-150" dirty="0">
                <a:solidFill>
                  <a:srgbClr val="554F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선명한 기획 결과물 도출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04411F-81DA-481B-8E16-2A452BABAEC2}"/>
              </a:ext>
            </a:extLst>
          </p:cNvPr>
          <p:cNvSpPr/>
          <p:nvPr/>
        </p:nvSpPr>
        <p:spPr>
          <a:xfrm>
            <a:off x="468447" y="3199505"/>
            <a:ext cx="2213663" cy="400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브레인스토밍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2EB71-8B80-5069-4EAA-52CD51B50FDD}"/>
              </a:ext>
            </a:extLst>
          </p:cNvPr>
          <p:cNvSpPr txBox="1"/>
          <p:nvPr/>
        </p:nvSpPr>
        <p:spPr>
          <a:xfrm>
            <a:off x="967236" y="127626"/>
            <a:ext cx="662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 기획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회의 모델 </a:t>
            </a:r>
            <a:r>
              <a:rPr lang="en-US" altLang="ko-KR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(Waterfall Model)</a:t>
            </a:r>
            <a:endParaRPr lang="ko-KR" altLang="en-US" sz="2800" spc="-3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52F814-5298-2729-0689-04B61557AC4C}"/>
              </a:ext>
            </a:extLst>
          </p:cNvPr>
          <p:cNvSpPr/>
          <p:nvPr/>
        </p:nvSpPr>
        <p:spPr>
          <a:xfrm>
            <a:off x="2690880" y="3627902"/>
            <a:ext cx="2219222" cy="481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방향성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7904D9-E1AD-45D0-F132-82677AF582E6}"/>
              </a:ext>
            </a:extLst>
          </p:cNvPr>
          <p:cNvSpPr/>
          <p:nvPr/>
        </p:nvSpPr>
        <p:spPr>
          <a:xfrm>
            <a:off x="4904327" y="4111170"/>
            <a:ext cx="2213447" cy="481161"/>
          </a:xfrm>
          <a:prstGeom prst="rect">
            <a:avLst/>
          </a:prstGeom>
          <a:solidFill>
            <a:srgbClr val="EDC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예상 결과 도출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A5D013-F78E-BE6A-42CF-E9F1C46BCEAF}"/>
              </a:ext>
            </a:extLst>
          </p:cNvPr>
          <p:cNvSpPr/>
          <p:nvPr/>
        </p:nvSpPr>
        <p:spPr>
          <a:xfrm>
            <a:off x="7125633" y="4671915"/>
            <a:ext cx="2213447" cy="538994"/>
          </a:xfrm>
          <a:prstGeom prst="rect">
            <a:avLst/>
          </a:prstGeom>
          <a:solidFill>
            <a:srgbClr val="C79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타겟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99E0A-1186-5840-119A-F8DFE1AB58FD}"/>
              </a:ext>
            </a:extLst>
          </p:cNvPr>
          <p:cNvSpPr/>
          <p:nvPr/>
        </p:nvSpPr>
        <p:spPr>
          <a:xfrm>
            <a:off x="9350367" y="5338546"/>
            <a:ext cx="2219222" cy="538994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페르소나 도출</a:t>
            </a:r>
          </a:p>
        </p:txBody>
      </p:sp>
      <p:sp>
        <p:nvSpPr>
          <p:cNvPr id="19" name="화살표: 왼쪽/위쪽 18">
            <a:extLst>
              <a:ext uri="{FF2B5EF4-FFF2-40B4-BE49-F238E27FC236}">
                <a16:creationId xmlns:a16="http://schemas.microsoft.com/office/drawing/2014/main" id="{8DCFCDB2-DD4C-F9FB-EB5C-BB5F4A3A37AE}"/>
              </a:ext>
            </a:extLst>
          </p:cNvPr>
          <p:cNvSpPr/>
          <p:nvPr/>
        </p:nvSpPr>
        <p:spPr>
          <a:xfrm flipH="1">
            <a:off x="1771878" y="3689368"/>
            <a:ext cx="803031" cy="357583"/>
          </a:xfrm>
          <a:prstGeom prst="left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화살표: 왼쪽/위쪽 42">
            <a:extLst>
              <a:ext uri="{FF2B5EF4-FFF2-40B4-BE49-F238E27FC236}">
                <a16:creationId xmlns:a16="http://schemas.microsoft.com/office/drawing/2014/main" id="{D1180087-D294-09C1-EF73-832BC8A4EF2C}"/>
              </a:ext>
            </a:extLst>
          </p:cNvPr>
          <p:cNvSpPr/>
          <p:nvPr/>
        </p:nvSpPr>
        <p:spPr>
          <a:xfrm flipV="1">
            <a:off x="2773856" y="3220899"/>
            <a:ext cx="803031" cy="357583"/>
          </a:xfrm>
          <a:prstGeom prst="leftUpArrow">
            <a:avLst/>
          </a:prstGeom>
          <a:solidFill>
            <a:srgbClr val="F0C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화살표: 왼쪽/위쪽 44">
            <a:extLst>
              <a:ext uri="{FF2B5EF4-FFF2-40B4-BE49-F238E27FC236}">
                <a16:creationId xmlns:a16="http://schemas.microsoft.com/office/drawing/2014/main" id="{A2FDF1C4-1C35-EAE8-714F-2D0F60C9346B}"/>
              </a:ext>
            </a:extLst>
          </p:cNvPr>
          <p:cNvSpPr/>
          <p:nvPr/>
        </p:nvSpPr>
        <p:spPr>
          <a:xfrm flipH="1">
            <a:off x="4015326" y="4172152"/>
            <a:ext cx="803031" cy="357583"/>
          </a:xfrm>
          <a:prstGeom prst="leftUpArrow">
            <a:avLst/>
          </a:prstGeom>
          <a:solidFill>
            <a:srgbClr val="F0C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화살표: 왼쪽/위쪽 45">
            <a:extLst>
              <a:ext uri="{FF2B5EF4-FFF2-40B4-BE49-F238E27FC236}">
                <a16:creationId xmlns:a16="http://schemas.microsoft.com/office/drawing/2014/main" id="{413FF290-8F2B-C6BF-A7D8-09857C72B66A}"/>
              </a:ext>
            </a:extLst>
          </p:cNvPr>
          <p:cNvSpPr/>
          <p:nvPr/>
        </p:nvSpPr>
        <p:spPr>
          <a:xfrm flipH="1">
            <a:off x="6243318" y="4747730"/>
            <a:ext cx="803031" cy="357583"/>
          </a:xfrm>
          <a:prstGeom prst="leftUpArrow">
            <a:avLst/>
          </a:prstGeom>
          <a:solidFill>
            <a:srgbClr val="EDC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화살표: 왼쪽/위쪽 46">
            <a:extLst>
              <a:ext uri="{FF2B5EF4-FFF2-40B4-BE49-F238E27FC236}">
                <a16:creationId xmlns:a16="http://schemas.microsoft.com/office/drawing/2014/main" id="{019ED5CA-7047-F463-EF94-51E445A9F816}"/>
              </a:ext>
            </a:extLst>
          </p:cNvPr>
          <p:cNvSpPr/>
          <p:nvPr/>
        </p:nvSpPr>
        <p:spPr>
          <a:xfrm flipH="1">
            <a:off x="8480514" y="5376521"/>
            <a:ext cx="803031" cy="357583"/>
          </a:xfrm>
          <a:prstGeom prst="leftUpArrow">
            <a:avLst/>
          </a:prstGeom>
          <a:solidFill>
            <a:srgbClr val="C79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화살표: 왼쪽/위쪽 47">
            <a:extLst>
              <a:ext uri="{FF2B5EF4-FFF2-40B4-BE49-F238E27FC236}">
                <a16:creationId xmlns:a16="http://schemas.microsoft.com/office/drawing/2014/main" id="{02385ECB-D1C9-E74E-F45E-F45FBD3980EC}"/>
              </a:ext>
            </a:extLst>
          </p:cNvPr>
          <p:cNvSpPr/>
          <p:nvPr/>
        </p:nvSpPr>
        <p:spPr>
          <a:xfrm flipV="1">
            <a:off x="4998805" y="3662976"/>
            <a:ext cx="803031" cy="357583"/>
          </a:xfrm>
          <a:prstGeom prst="leftUpArrow">
            <a:avLst/>
          </a:prstGeom>
          <a:solidFill>
            <a:srgbClr val="EDC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화살표: 왼쪽/위쪽 48">
            <a:extLst>
              <a:ext uri="{FF2B5EF4-FFF2-40B4-BE49-F238E27FC236}">
                <a16:creationId xmlns:a16="http://schemas.microsoft.com/office/drawing/2014/main" id="{E329C87E-7358-2A12-B729-1C121023EEEE}"/>
              </a:ext>
            </a:extLst>
          </p:cNvPr>
          <p:cNvSpPr/>
          <p:nvPr/>
        </p:nvSpPr>
        <p:spPr>
          <a:xfrm flipV="1">
            <a:off x="7203744" y="4234748"/>
            <a:ext cx="803031" cy="357583"/>
          </a:xfrm>
          <a:prstGeom prst="leftUpArrow">
            <a:avLst/>
          </a:prstGeom>
          <a:solidFill>
            <a:srgbClr val="C79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화살표: 왼쪽/위쪽 49">
            <a:extLst>
              <a:ext uri="{FF2B5EF4-FFF2-40B4-BE49-F238E27FC236}">
                <a16:creationId xmlns:a16="http://schemas.microsoft.com/office/drawing/2014/main" id="{0872EC32-0D47-24BD-4B95-94FF3E9A424B}"/>
              </a:ext>
            </a:extLst>
          </p:cNvPr>
          <p:cNvSpPr/>
          <p:nvPr/>
        </p:nvSpPr>
        <p:spPr>
          <a:xfrm flipV="1">
            <a:off x="9407988" y="4849862"/>
            <a:ext cx="803031" cy="357583"/>
          </a:xfrm>
          <a:prstGeom prst="leftUpArrow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62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 기획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브레인스토밍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9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1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E6A245-796C-F281-D69A-1CB9000E3D9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03" y="1490789"/>
            <a:ext cx="6410144" cy="4756190"/>
          </a:xfrm>
          <a:prstGeom prst="rect">
            <a:avLst/>
          </a:prstGeom>
          <a:effectLst>
            <a:softEdge rad="76200"/>
          </a:effec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7F7DFC-46D8-C009-E4BD-A11462EA2E8C}"/>
              </a:ext>
            </a:extLst>
          </p:cNvPr>
          <p:cNvGrpSpPr/>
          <p:nvPr/>
        </p:nvGrpSpPr>
        <p:grpSpPr>
          <a:xfrm>
            <a:off x="7285975" y="1715149"/>
            <a:ext cx="4202640" cy="1280299"/>
            <a:chOff x="7285975" y="1222578"/>
            <a:chExt cx="4202640" cy="128029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462138A-D4E7-A4C7-B08E-D4B9B14412A0}"/>
                </a:ext>
              </a:extLst>
            </p:cNvPr>
            <p:cNvSpPr/>
            <p:nvPr/>
          </p:nvSpPr>
          <p:spPr>
            <a:xfrm>
              <a:off x="7285975" y="1269518"/>
              <a:ext cx="4202640" cy="1233359"/>
            </a:xfrm>
            <a:prstGeom prst="roundRect">
              <a:avLst>
                <a:gd name="adj" fmla="val 818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12700" dir="2700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5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endPara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5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</a:t>
              </a:r>
              <a:r>
                <a:rPr lang="ko-KR" altLang="en-US" sz="15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화려함</a:t>
              </a:r>
              <a:r>
                <a:rPr lang="en-US" altLang="ko-KR" sz="15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5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직관적</a:t>
              </a:r>
              <a:r>
                <a:rPr lang="en-US" altLang="ko-KR" sz="15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5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프리미엄 브랜드 강조</a:t>
              </a: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FD7AD01-0A8E-3296-D0A4-BF75C95B929F}"/>
                </a:ext>
              </a:extLst>
            </p:cNvPr>
            <p:cNvSpPr/>
            <p:nvPr/>
          </p:nvSpPr>
          <p:spPr>
            <a:xfrm>
              <a:off x="7285975" y="1222578"/>
              <a:ext cx="4202640" cy="554006"/>
            </a:xfrm>
            <a:prstGeom prst="round2SameRect">
              <a:avLst>
                <a:gd name="adj1" fmla="val 24623"/>
                <a:gd name="adj2" fmla="val 0"/>
              </a:avLst>
            </a:prstGeom>
            <a:solidFill>
              <a:srgbClr val="A1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방향성 제안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EB4CEC5-DD94-2E2B-B60A-C576B199BDF5}"/>
              </a:ext>
            </a:extLst>
          </p:cNvPr>
          <p:cNvGrpSpPr/>
          <p:nvPr/>
        </p:nvGrpSpPr>
        <p:grpSpPr>
          <a:xfrm>
            <a:off x="7285975" y="3480512"/>
            <a:ext cx="4202640" cy="2046918"/>
            <a:chOff x="7285975" y="1222578"/>
            <a:chExt cx="4202640" cy="204691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EF9C2A6-A731-4ED9-4EF3-ECE5CF036187}"/>
                </a:ext>
              </a:extLst>
            </p:cNvPr>
            <p:cNvSpPr/>
            <p:nvPr/>
          </p:nvSpPr>
          <p:spPr>
            <a:xfrm>
              <a:off x="7285975" y="1269518"/>
              <a:ext cx="4202640" cy="1999978"/>
            </a:xfrm>
            <a:prstGeom prst="roundRect">
              <a:avLst>
                <a:gd name="adj" fmla="val 818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12700" dir="2700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직관적인 </a:t>
              </a:r>
              <a:r>
                <a:rPr lang="en-US" altLang="ko-KR" sz="15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UI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기존 페이지보다 화려한 레이아웃</a:t>
              </a:r>
              <a:endPara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향상된 편의성</a:t>
              </a:r>
              <a:endPara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B2BB5DFB-CDC6-3F9B-A562-8CEDA4DC3166}"/>
                </a:ext>
              </a:extLst>
            </p:cNvPr>
            <p:cNvSpPr/>
            <p:nvPr/>
          </p:nvSpPr>
          <p:spPr>
            <a:xfrm>
              <a:off x="7285975" y="1222578"/>
              <a:ext cx="4202640" cy="554006"/>
            </a:xfrm>
            <a:prstGeom prst="round2SameRect">
              <a:avLst>
                <a:gd name="adj1" fmla="val 24623"/>
                <a:gd name="adj2" fmla="val 0"/>
              </a:avLst>
            </a:prstGeom>
            <a:solidFill>
              <a:srgbClr val="A1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예상 결과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4225330-FC8D-E039-3936-E4365FB23F29}"/>
              </a:ext>
            </a:extLst>
          </p:cNvPr>
          <p:cNvSpPr txBox="1"/>
          <p:nvPr/>
        </p:nvSpPr>
        <p:spPr>
          <a:xfrm>
            <a:off x="8581292" y="16177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666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9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1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8D4EECAC-E1C4-444C-ADA9-C1599C3884F8}"/>
              </a:ext>
            </a:extLst>
          </p:cNvPr>
          <p:cNvSpPr/>
          <p:nvPr/>
        </p:nvSpPr>
        <p:spPr>
          <a:xfrm rot="5400000">
            <a:off x="1130746" y="1775679"/>
            <a:ext cx="1965434" cy="1965434"/>
          </a:xfrm>
          <a:prstGeom prst="arc">
            <a:avLst>
              <a:gd name="adj1" fmla="val 10681748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A38FD850-AE46-4D08-848E-2D26F370B2FF}"/>
              </a:ext>
            </a:extLst>
          </p:cNvPr>
          <p:cNvSpPr/>
          <p:nvPr/>
        </p:nvSpPr>
        <p:spPr>
          <a:xfrm>
            <a:off x="1151639" y="1775679"/>
            <a:ext cx="1965434" cy="1965434"/>
          </a:xfrm>
          <a:prstGeom prst="arc">
            <a:avLst>
              <a:gd name="adj1" fmla="val 5320067"/>
              <a:gd name="adj2" fmla="val 7359969"/>
            </a:avLst>
          </a:prstGeom>
          <a:ln w="381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CA571-0EC4-4E81-AFAE-E2477CBCC8E1}"/>
              </a:ext>
            </a:extLst>
          </p:cNvPr>
          <p:cNvSpPr txBox="1"/>
          <p:nvPr/>
        </p:nvSpPr>
        <p:spPr>
          <a:xfrm>
            <a:off x="1634806" y="2466008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4047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연령</a:t>
            </a: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F45DBEC8-AC0A-4A5A-924C-27123CEE0045}"/>
              </a:ext>
            </a:extLst>
          </p:cNvPr>
          <p:cNvSpPr txBox="1"/>
          <p:nvPr/>
        </p:nvSpPr>
        <p:spPr>
          <a:xfrm>
            <a:off x="281182" y="4872710"/>
            <a:ext cx="3706347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활동에 관심을 많이 보이는 연령층과</a:t>
            </a:r>
            <a:r>
              <a:rPr kumimoji="1"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경제활동이 뒷받침된 실제이 높은 연령층이 </a:t>
            </a:r>
            <a:endParaRPr kumimoji="1"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나뉘어 있는 것으로 파악됨</a:t>
            </a:r>
            <a:endParaRPr kumimoji="1" lang="ja-JP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8B09A983-6C0D-4BB1-AEDE-D2BBCD1AEF7A}"/>
              </a:ext>
            </a:extLst>
          </p:cNvPr>
          <p:cNvSpPr/>
          <p:nvPr/>
        </p:nvSpPr>
        <p:spPr>
          <a:xfrm rot="5400000">
            <a:off x="5113283" y="1775679"/>
            <a:ext cx="1965434" cy="1965434"/>
          </a:xfrm>
          <a:prstGeom prst="arc">
            <a:avLst>
              <a:gd name="adj1" fmla="val 11926545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A754CEEA-A9C3-4133-8327-8BCFB4058565}"/>
              </a:ext>
            </a:extLst>
          </p:cNvPr>
          <p:cNvSpPr/>
          <p:nvPr/>
        </p:nvSpPr>
        <p:spPr>
          <a:xfrm>
            <a:off x="5113283" y="1775679"/>
            <a:ext cx="1965434" cy="1965434"/>
          </a:xfrm>
          <a:prstGeom prst="arc">
            <a:avLst>
              <a:gd name="adj1" fmla="val 5320067"/>
              <a:gd name="adj2" fmla="val 1736548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6BCF0-7BBD-41FE-BFF6-98CCA0B5726C}"/>
              </a:ext>
            </a:extLst>
          </p:cNvPr>
          <p:cNvSpPr txBox="1"/>
          <p:nvPr/>
        </p:nvSpPr>
        <p:spPr>
          <a:xfrm>
            <a:off x="5617344" y="2466008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4047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용도</a:t>
            </a: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A262B04A-C724-4452-9472-8F71291093E1}"/>
              </a:ext>
            </a:extLst>
          </p:cNvPr>
          <p:cNvSpPr txBox="1"/>
          <p:nvPr/>
        </p:nvSpPr>
        <p:spPr>
          <a:xfrm>
            <a:off x="5817431" y="43808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용도</a:t>
            </a:r>
            <a:endParaRPr kumimoji="1" lang="ja-JP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52F085E-613E-41D0-80B0-6E0E2155CA9F}"/>
              </a:ext>
            </a:extLst>
          </p:cNvPr>
          <p:cNvCxnSpPr/>
          <p:nvPr/>
        </p:nvCxnSpPr>
        <p:spPr>
          <a:xfrm>
            <a:off x="5825637" y="4256898"/>
            <a:ext cx="629920" cy="0"/>
          </a:xfrm>
          <a:prstGeom prst="line">
            <a:avLst/>
          </a:prstGeom>
          <a:ln w="38100">
            <a:solidFill>
              <a:srgbClr val="425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1DE82899-88FA-4EC8-8B1D-694C7850E495}"/>
              </a:ext>
            </a:extLst>
          </p:cNvPr>
          <p:cNvSpPr/>
          <p:nvPr/>
        </p:nvSpPr>
        <p:spPr>
          <a:xfrm rot="5400000">
            <a:off x="9095819" y="1775679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C3BC24D4-4067-4032-B953-942A595B8206}"/>
              </a:ext>
            </a:extLst>
          </p:cNvPr>
          <p:cNvSpPr/>
          <p:nvPr/>
        </p:nvSpPr>
        <p:spPr>
          <a:xfrm>
            <a:off x="9095819" y="1775679"/>
            <a:ext cx="1965434" cy="1965434"/>
          </a:xfrm>
          <a:prstGeom prst="arc">
            <a:avLst>
              <a:gd name="adj1" fmla="val 5320067"/>
              <a:gd name="adj2" fmla="val 19253500"/>
            </a:avLst>
          </a:prstGeom>
          <a:ln w="381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3B0A69-DC5D-4339-8696-39855F1AC2B6}"/>
              </a:ext>
            </a:extLst>
          </p:cNvPr>
          <p:cNvSpPr txBox="1"/>
          <p:nvPr/>
        </p:nvSpPr>
        <p:spPr>
          <a:xfrm>
            <a:off x="9599879" y="2466008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4047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성별</a:t>
            </a:r>
          </a:p>
        </p:txBody>
      </p:sp>
      <p:sp>
        <p:nvSpPr>
          <p:cNvPr id="22" name="テキスト ボックス 17">
            <a:extLst>
              <a:ext uri="{FF2B5EF4-FFF2-40B4-BE49-F238E27FC236}">
                <a16:creationId xmlns:a16="http://schemas.microsoft.com/office/drawing/2014/main" id="{982144E2-8ADF-4B55-910E-B05428647F57}"/>
              </a:ext>
            </a:extLst>
          </p:cNvPr>
          <p:cNvSpPr txBox="1"/>
          <p:nvPr/>
        </p:nvSpPr>
        <p:spPr>
          <a:xfrm>
            <a:off x="9883892" y="43808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성별</a:t>
            </a:r>
            <a:endParaRPr kumimoji="1" lang="ja-JP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83AFCFC-E87C-48F7-AA3C-763BE72427AE}"/>
              </a:ext>
            </a:extLst>
          </p:cNvPr>
          <p:cNvCxnSpPr/>
          <p:nvPr/>
        </p:nvCxnSpPr>
        <p:spPr>
          <a:xfrm>
            <a:off x="9843008" y="4249266"/>
            <a:ext cx="629920" cy="0"/>
          </a:xfrm>
          <a:prstGeom prst="line">
            <a:avLst/>
          </a:prstGeom>
          <a:ln w="38100">
            <a:solidFill>
              <a:srgbClr val="425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65D3C7-97F8-466F-BD96-0626DCB0449D}"/>
              </a:ext>
            </a:extLst>
          </p:cNvPr>
          <p:cNvSpPr/>
          <p:nvPr/>
        </p:nvSpPr>
        <p:spPr>
          <a:xfrm rot="5400000">
            <a:off x="2116356" y="3925266"/>
            <a:ext cx="36000" cy="684000"/>
          </a:xfrm>
          <a:prstGeom prst="rect">
            <a:avLst/>
          </a:prstGeom>
          <a:solidFill>
            <a:srgbClr val="425059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83BF2-195D-59B3-28D4-4118642A1E7A}"/>
              </a:ext>
            </a:extLst>
          </p:cNvPr>
          <p:cNvSpPr txBox="1"/>
          <p:nvPr/>
        </p:nvSpPr>
        <p:spPr>
          <a:xfrm>
            <a:off x="967236" y="127626"/>
            <a:ext cx="662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 기획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타겟  분석</a:t>
            </a: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22607F4F-0469-18D3-F1BF-9EFDBC6742A4}"/>
              </a:ext>
            </a:extLst>
          </p:cNvPr>
          <p:cNvSpPr/>
          <p:nvPr/>
        </p:nvSpPr>
        <p:spPr>
          <a:xfrm>
            <a:off x="1156580" y="1775678"/>
            <a:ext cx="1965434" cy="1965434"/>
          </a:xfrm>
          <a:prstGeom prst="arc">
            <a:avLst>
              <a:gd name="adj1" fmla="val 7389055"/>
              <a:gd name="adj2" fmla="val 13774141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27B0A2A9-7D09-9F4F-5E48-7EA47403C5F6}"/>
              </a:ext>
            </a:extLst>
          </p:cNvPr>
          <p:cNvSpPr/>
          <p:nvPr/>
        </p:nvSpPr>
        <p:spPr>
          <a:xfrm>
            <a:off x="1151639" y="1775679"/>
            <a:ext cx="1965434" cy="1965434"/>
          </a:xfrm>
          <a:prstGeom prst="arc">
            <a:avLst>
              <a:gd name="adj1" fmla="val 13777677"/>
              <a:gd name="adj2" fmla="val 19801501"/>
            </a:avLst>
          </a:prstGeom>
          <a:ln w="3810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6D7EAB60-EDDA-91E7-4130-1824852288F7}"/>
              </a:ext>
            </a:extLst>
          </p:cNvPr>
          <p:cNvSpPr/>
          <p:nvPr/>
        </p:nvSpPr>
        <p:spPr>
          <a:xfrm>
            <a:off x="1151639" y="1775678"/>
            <a:ext cx="1965434" cy="1965434"/>
          </a:xfrm>
          <a:prstGeom prst="arc">
            <a:avLst>
              <a:gd name="adj1" fmla="val 19726890"/>
              <a:gd name="adj2" fmla="val 3453794"/>
            </a:avLst>
          </a:prstGeom>
          <a:ln w="381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91F270-94F9-3A8A-E827-D16BA0BBD688}"/>
              </a:ext>
            </a:extLst>
          </p:cNvPr>
          <p:cNvSpPr txBox="1"/>
          <p:nvPr/>
        </p:nvSpPr>
        <p:spPr>
          <a:xfrm>
            <a:off x="3328454" y="2613821"/>
            <a:ext cx="797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40, 50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237544-8898-7874-A145-66EEC0CB7957}"/>
              </a:ext>
            </a:extLst>
          </p:cNvPr>
          <p:cNvSpPr txBox="1"/>
          <p:nvPr/>
        </p:nvSpPr>
        <p:spPr>
          <a:xfrm>
            <a:off x="1837165" y="1315706"/>
            <a:ext cx="552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FCB76E-00F5-E4D2-ED45-B528C8BC9109}"/>
              </a:ext>
            </a:extLst>
          </p:cNvPr>
          <p:cNvSpPr txBox="1"/>
          <p:nvPr/>
        </p:nvSpPr>
        <p:spPr>
          <a:xfrm>
            <a:off x="446989" y="2619895"/>
            <a:ext cx="552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7124C-B2CF-B83E-6ADD-40761307A901}"/>
              </a:ext>
            </a:extLst>
          </p:cNvPr>
          <p:cNvSpPr txBox="1"/>
          <p:nvPr/>
        </p:nvSpPr>
        <p:spPr>
          <a:xfrm>
            <a:off x="1284572" y="3862345"/>
            <a:ext cx="552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90AD1A-A304-E9E7-EDB4-AAED2AC1ABA8}"/>
              </a:ext>
            </a:extLst>
          </p:cNvPr>
          <p:cNvSpPr txBox="1"/>
          <p:nvPr/>
        </p:nvSpPr>
        <p:spPr>
          <a:xfrm>
            <a:off x="2389758" y="3813431"/>
            <a:ext cx="880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 이상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3D56C1-BB85-0834-FA3D-91E20CDEBE6F}"/>
              </a:ext>
            </a:extLst>
          </p:cNvPr>
          <p:cNvSpPr txBox="1"/>
          <p:nvPr/>
        </p:nvSpPr>
        <p:spPr>
          <a:xfrm>
            <a:off x="4581582" y="1646228"/>
            <a:ext cx="658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직업용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3B305E-0363-E226-8953-89BC9F1971E9}"/>
              </a:ext>
            </a:extLst>
          </p:cNvPr>
          <p:cNvSpPr txBox="1"/>
          <p:nvPr/>
        </p:nvSpPr>
        <p:spPr>
          <a:xfrm>
            <a:off x="6985488" y="3368878"/>
            <a:ext cx="658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취미용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DC5BAE-0F08-7E4F-6D4E-AB78952F796A}"/>
              </a:ext>
            </a:extLst>
          </p:cNvPr>
          <p:cNvSpPr txBox="1"/>
          <p:nvPr/>
        </p:nvSpPr>
        <p:spPr>
          <a:xfrm>
            <a:off x="8463773" y="1923227"/>
            <a:ext cx="528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남자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A1FAD5-574D-6442-6F15-DCD39957C330}"/>
              </a:ext>
            </a:extLst>
          </p:cNvPr>
          <p:cNvSpPr txBox="1"/>
          <p:nvPr/>
        </p:nvSpPr>
        <p:spPr>
          <a:xfrm>
            <a:off x="11165138" y="3288965"/>
            <a:ext cx="528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여자</a:t>
            </a:r>
          </a:p>
        </p:txBody>
      </p:sp>
      <p:sp>
        <p:nvSpPr>
          <p:cNvPr id="37" name="テキスト ボックス 17">
            <a:extLst>
              <a:ext uri="{FF2B5EF4-FFF2-40B4-BE49-F238E27FC236}">
                <a16:creationId xmlns:a16="http://schemas.microsoft.com/office/drawing/2014/main" id="{5D689808-71D7-FFBB-8FDB-CABA1AAB23DA}"/>
              </a:ext>
            </a:extLst>
          </p:cNvPr>
          <p:cNvSpPr txBox="1"/>
          <p:nvPr/>
        </p:nvSpPr>
        <p:spPr>
          <a:xfrm>
            <a:off x="4317532" y="4856517"/>
            <a:ext cx="3706347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직업 용도 구매는 꾸준한 수요를 보여주나</a:t>
            </a:r>
            <a:r>
              <a:rPr kumimoji="1"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최근 취미 용도 구매를 위한 사이트 방문이 늘어나는 추세이므로</a:t>
            </a:r>
            <a:r>
              <a:rPr kumimoji="1"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카메라에 대해 </a:t>
            </a:r>
            <a:endParaRPr kumimoji="1"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잘 모르는 타겟층을 위한 마케팅 디자인이 필요할 것으로 보임</a:t>
            </a:r>
            <a:endParaRPr kumimoji="1" lang="ja-JP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テキスト ボックス 17">
            <a:extLst>
              <a:ext uri="{FF2B5EF4-FFF2-40B4-BE49-F238E27FC236}">
                <a16:creationId xmlns:a16="http://schemas.microsoft.com/office/drawing/2014/main" id="{BF3B3513-181E-34B2-CD12-4BF80B97D9B2}"/>
              </a:ext>
            </a:extLst>
          </p:cNvPr>
          <p:cNvSpPr txBox="1"/>
          <p:nvPr/>
        </p:nvSpPr>
        <p:spPr>
          <a:xfrm>
            <a:off x="8353882" y="4872710"/>
            <a:ext cx="3706347" cy="101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방문 성별은 </a:t>
            </a:r>
            <a:endParaRPr kumimoji="1"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남성이 여성보다 우세할 것으로 예상되며</a:t>
            </a:r>
            <a:r>
              <a:rPr kumimoji="1"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이는 카메라 </a:t>
            </a:r>
            <a:r>
              <a:rPr kumimoji="1"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소비층이 주로 </a:t>
            </a:r>
            <a:r>
              <a: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남성인 것에 기반함</a:t>
            </a:r>
            <a:endParaRPr kumimoji="1" lang="ja-JP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テキスト ボックス 17">
            <a:extLst>
              <a:ext uri="{FF2B5EF4-FFF2-40B4-BE49-F238E27FC236}">
                <a16:creationId xmlns:a16="http://schemas.microsoft.com/office/drawing/2014/main" id="{6F7B45AE-B179-1EBF-A7F6-2326198C4FC8}"/>
              </a:ext>
            </a:extLst>
          </p:cNvPr>
          <p:cNvSpPr txBox="1"/>
          <p:nvPr/>
        </p:nvSpPr>
        <p:spPr>
          <a:xfrm>
            <a:off x="1560868" y="438085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연령 분포</a:t>
            </a:r>
            <a:endParaRPr kumimoji="1" lang="ja-JP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180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9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1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F9090F-D1B2-48BC-A87E-675F2E182483}"/>
              </a:ext>
            </a:extLst>
          </p:cNvPr>
          <p:cNvSpPr/>
          <p:nvPr/>
        </p:nvSpPr>
        <p:spPr>
          <a:xfrm>
            <a:off x="1201479" y="1218610"/>
            <a:ext cx="9789042" cy="2650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359F81-B672-40F8-80E3-8891623F2BF0}"/>
              </a:ext>
            </a:extLst>
          </p:cNvPr>
          <p:cNvSpPr/>
          <p:nvPr/>
        </p:nvSpPr>
        <p:spPr>
          <a:xfrm>
            <a:off x="1201479" y="3862880"/>
            <a:ext cx="9789042" cy="2650114"/>
          </a:xfrm>
          <a:prstGeom prst="rect">
            <a:avLst/>
          </a:prstGeom>
          <a:solidFill>
            <a:srgbClr val="CFB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2D50BF-3FF4-40EB-982E-5D4D450B9C98}"/>
              </a:ext>
            </a:extLst>
          </p:cNvPr>
          <p:cNvSpPr txBox="1"/>
          <p:nvPr/>
        </p:nvSpPr>
        <p:spPr>
          <a:xfrm>
            <a:off x="4887176" y="2937701"/>
            <a:ext cx="241764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VS.</a:t>
            </a:r>
            <a:endParaRPr lang="ko-KR" altLang="en-US" sz="11500" b="1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2C8A3-3A3D-DCE3-2351-3EEE6841875B}"/>
              </a:ext>
            </a:extLst>
          </p:cNvPr>
          <p:cNvSpPr txBox="1"/>
          <p:nvPr/>
        </p:nvSpPr>
        <p:spPr>
          <a:xfrm>
            <a:off x="967236" y="127626"/>
            <a:ext cx="662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 기획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페르소나 도출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9D862F-1D5B-1B95-6B59-947714FCD22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1" y="383056"/>
            <a:ext cx="4133669" cy="3476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78FF2F-309B-AFAB-A0D8-81BAC30EEA57}"/>
              </a:ext>
            </a:extLst>
          </p:cNvPr>
          <p:cNvSpPr txBox="1"/>
          <p:nvPr/>
        </p:nvSpPr>
        <p:spPr>
          <a:xfrm>
            <a:off x="3354014" y="3168330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2F2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사진 작가 정</a:t>
            </a:r>
            <a:r>
              <a:rPr lang="en-US" altLang="ko-KR" sz="1200" dirty="0">
                <a:solidFill>
                  <a:srgbClr val="F2F2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lang="ko-KR" altLang="en-US" sz="1200" dirty="0">
                <a:solidFill>
                  <a:srgbClr val="F2F2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근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A0F026-4618-1A0B-8273-BC5E555E7398}"/>
              </a:ext>
            </a:extLst>
          </p:cNvPr>
          <p:cNvGrpSpPr/>
          <p:nvPr/>
        </p:nvGrpSpPr>
        <p:grpSpPr>
          <a:xfrm>
            <a:off x="4416145" y="1398399"/>
            <a:ext cx="4558907" cy="546881"/>
            <a:chOff x="5400881" y="1644593"/>
            <a:chExt cx="4558907" cy="546881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971C4C-BEE1-64A8-FAE3-775B9A007ACD}"/>
                </a:ext>
              </a:extLst>
            </p:cNvPr>
            <p:cNvSpPr/>
            <p:nvPr/>
          </p:nvSpPr>
          <p:spPr>
            <a:xfrm>
              <a:off x="5400881" y="1719323"/>
              <a:ext cx="1005778" cy="437611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Daily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61F38C-9424-FFF0-600C-D19FD1A2C1F4}"/>
                </a:ext>
              </a:extLst>
            </p:cNvPr>
            <p:cNvSpPr txBox="1"/>
            <p:nvPr/>
          </p:nvSpPr>
          <p:spPr>
            <a:xfrm>
              <a:off x="6583542" y="1644593"/>
              <a:ext cx="3376246" cy="54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dirty="0">
                  <a:solidFill>
                    <a:srgbClr val="F2F2F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평소엔 사진 작가를 하고 있습니다</a:t>
              </a:r>
              <a:r>
                <a:rPr lang="en-US" altLang="ko-KR" sz="1050" dirty="0">
                  <a:solidFill>
                    <a:srgbClr val="F2F2F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>
                  <a:solidFill>
                    <a:srgbClr val="F2F2F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소니와 함께 저만의 색깔을 담은 작업을 진행중입니다</a:t>
              </a:r>
              <a:r>
                <a:rPr lang="en-US" altLang="ko-KR" sz="1050" dirty="0">
                  <a:solidFill>
                    <a:srgbClr val="F2F2F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A3F7319-8C7F-CF9A-C76F-05382A32EE0F}"/>
              </a:ext>
            </a:extLst>
          </p:cNvPr>
          <p:cNvGrpSpPr/>
          <p:nvPr/>
        </p:nvGrpSpPr>
        <p:grpSpPr>
          <a:xfrm>
            <a:off x="5623448" y="2051894"/>
            <a:ext cx="4389093" cy="789255"/>
            <a:chOff x="6080653" y="2245335"/>
            <a:chExt cx="4389093" cy="78925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362AB0D-73CE-2952-E200-59F3F6D1EC98}"/>
                </a:ext>
              </a:extLst>
            </p:cNvPr>
            <p:cNvSpPr/>
            <p:nvPr/>
          </p:nvSpPr>
          <p:spPr>
            <a:xfrm>
              <a:off x="6080653" y="2477326"/>
              <a:ext cx="1005778" cy="437611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Needs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A04441-9A7A-EE5A-6D61-FBE49002062B}"/>
                </a:ext>
              </a:extLst>
            </p:cNvPr>
            <p:cNvSpPr txBox="1"/>
            <p:nvPr/>
          </p:nvSpPr>
          <p:spPr>
            <a:xfrm>
              <a:off x="7093500" y="2245335"/>
              <a:ext cx="3376246" cy="78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dirty="0">
                  <a:solidFill>
                    <a:srgbClr val="F2F2F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사진 작가 입장에선 </a:t>
              </a:r>
              <a:r>
                <a:rPr lang="en-US" altLang="ko-KR" sz="1050" dirty="0">
                  <a:solidFill>
                    <a:srgbClr val="F2F2F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Sony </a:t>
              </a:r>
              <a:r>
                <a:rPr lang="ko-KR" altLang="en-US" sz="1050" dirty="0">
                  <a:solidFill>
                    <a:srgbClr val="F2F2F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같은 전문성 있는 브랜드가 고맙게 다가옵니다</a:t>
              </a:r>
              <a:r>
                <a:rPr lang="en-US" altLang="ko-KR" sz="1050" dirty="0">
                  <a:solidFill>
                    <a:srgbClr val="F2F2F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1050" dirty="0">
                  <a:solidFill>
                    <a:srgbClr val="F2F2F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세세한 기종 구별과 </a:t>
              </a:r>
              <a:endParaRPr lang="en-US" altLang="ko-KR" sz="1050" dirty="0">
                <a:solidFill>
                  <a:srgbClr val="F2F2F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>
                  <a:solidFill>
                    <a:srgbClr val="F2F2F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다양한 악세사리들까지 자주 소비합니다</a:t>
              </a:r>
              <a:r>
                <a:rPr lang="en-US" altLang="ko-KR" sz="1050" dirty="0">
                  <a:solidFill>
                    <a:srgbClr val="F2F2F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ko-KR" altLang="en-US" sz="1050" dirty="0">
                  <a:solidFill>
                    <a:srgbClr val="F2F2F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178DD8E-8E31-64A0-1510-1797DE0F527D}"/>
              </a:ext>
            </a:extLst>
          </p:cNvPr>
          <p:cNvGrpSpPr/>
          <p:nvPr/>
        </p:nvGrpSpPr>
        <p:grpSpPr>
          <a:xfrm>
            <a:off x="7077292" y="2938174"/>
            <a:ext cx="4108960" cy="789255"/>
            <a:chOff x="6930748" y="3043688"/>
            <a:chExt cx="4108960" cy="78925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7877B91-CEDA-F9C1-90CB-4C692AAB3B3C}"/>
                </a:ext>
              </a:extLst>
            </p:cNvPr>
            <p:cNvSpPr/>
            <p:nvPr/>
          </p:nvSpPr>
          <p:spPr>
            <a:xfrm>
              <a:off x="6930748" y="3237469"/>
              <a:ext cx="1005778" cy="437611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Want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2ED397-607E-493C-627A-C27A3BACBDC0}"/>
                </a:ext>
              </a:extLst>
            </p:cNvPr>
            <p:cNvSpPr txBox="1"/>
            <p:nvPr/>
          </p:nvSpPr>
          <p:spPr>
            <a:xfrm>
              <a:off x="7763104" y="3043688"/>
              <a:ext cx="3276604" cy="78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dirty="0">
                  <a:solidFill>
                    <a:srgbClr val="F2F2F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원하는 상품의 세세한 상세정보가 </a:t>
              </a:r>
              <a:endParaRPr lang="en-US" altLang="ko-KR" sz="1050" dirty="0">
                <a:solidFill>
                  <a:srgbClr val="F2F2F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>
                  <a:solidFill>
                    <a:srgbClr val="F2F2F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보기 쉽게 표기되었으면 좋겠습니다</a:t>
              </a:r>
              <a:r>
                <a:rPr lang="en-US" altLang="ko-KR" sz="1050" dirty="0">
                  <a:solidFill>
                    <a:srgbClr val="F2F2F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>
                  <a:solidFill>
                    <a:srgbClr val="F2F2F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픽셀 단위로 세세한 정보가 중요하거든요</a:t>
              </a:r>
              <a:r>
                <a:rPr lang="en-US" altLang="ko-KR" sz="1050" dirty="0">
                  <a:solidFill>
                    <a:srgbClr val="F2F2F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50" dirty="0">
                <a:solidFill>
                  <a:srgbClr val="F2F2F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0C3CE9F2-B7D8-ACAD-E7E4-B11D5FACF22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501" y="3429000"/>
            <a:ext cx="2588379" cy="3080733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B1D95C3A-5AA7-BA2F-DDB7-AEAD52270858}"/>
              </a:ext>
            </a:extLst>
          </p:cNvPr>
          <p:cNvGrpSpPr/>
          <p:nvPr/>
        </p:nvGrpSpPr>
        <p:grpSpPr>
          <a:xfrm>
            <a:off x="1506400" y="3954985"/>
            <a:ext cx="3801991" cy="789255"/>
            <a:chOff x="5400881" y="1586339"/>
            <a:chExt cx="3801991" cy="789255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68961FE-2A61-CAC0-F7BB-C2BC7797A219}"/>
                </a:ext>
              </a:extLst>
            </p:cNvPr>
            <p:cNvSpPr/>
            <p:nvPr/>
          </p:nvSpPr>
          <p:spPr>
            <a:xfrm>
              <a:off x="5400881" y="1719323"/>
              <a:ext cx="1005778" cy="437611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Daily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BB5629A-A8D0-CC7E-FAF6-01C220E9D1B3}"/>
                </a:ext>
              </a:extLst>
            </p:cNvPr>
            <p:cNvSpPr txBox="1"/>
            <p:nvPr/>
          </p:nvSpPr>
          <p:spPr>
            <a:xfrm>
              <a:off x="6515974" y="1586339"/>
              <a:ext cx="2686898" cy="78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취미로 카메라를 접한 지 </a:t>
              </a:r>
              <a:endParaRPr lang="en-US" altLang="ko-KR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얼마 되지 않았습니다</a:t>
              </a:r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아직 궁금한 것도 많고 모르는 것도 많아요</a:t>
              </a:r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!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C298F2F-FD41-A886-7A8B-432710178A26}"/>
              </a:ext>
            </a:extLst>
          </p:cNvPr>
          <p:cNvGrpSpPr/>
          <p:nvPr/>
        </p:nvGrpSpPr>
        <p:grpSpPr>
          <a:xfrm>
            <a:off x="2623227" y="4947685"/>
            <a:ext cx="4382024" cy="568554"/>
            <a:chOff x="6080653" y="2408739"/>
            <a:chExt cx="4382024" cy="56855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7B7B829-E22C-0912-761F-3C6676A6CC05}"/>
                </a:ext>
              </a:extLst>
            </p:cNvPr>
            <p:cNvSpPr/>
            <p:nvPr/>
          </p:nvSpPr>
          <p:spPr>
            <a:xfrm>
              <a:off x="6080653" y="2477326"/>
              <a:ext cx="1005778" cy="437611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Needs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ED3C16-7EB1-4678-B555-5C71BDFAAD09}"/>
                </a:ext>
              </a:extLst>
            </p:cNvPr>
            <p:cNvSpPr txBox="1"/>
            <p:nvPr/>
          </p:nvSpPr>
          <p:spPr>
            <a:xfrm>
              <a:off x="7086431" y="2408739"/>
              <a:ext cx="3376246" cy="56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광고 등으로 인지도가 높은 대표 상품이나 </a:t>
              </a:r>
              <a:endParaRPr lang="en-US" altLang="ko-KR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예쁜 디자인의 제품을 주로 소비합니다</a:t>
              </a:r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B150BF5-9CD2-714F-EA08-417B694AD342}"/>
              </a:ext>
            </a:extLst>
          </p:cNvPr>
          <p:cNvGrpSpPr/>
          <p:nvPr/>
        </p:nvGrpSpPr>
        <p:grpSpPr>
          <a:xfrm>
            <a:off x="4179264" y="5707174"/>
            <a:ext cx="4300487" cy="568554"/>
            <a:chOff x="6930748" y="3141888"/>
            <a:chExt cx="4300487" cy="568554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4914727-D081-6C9E-570D-3F2F42317A71}"/>
                </a:ext>
              </a:extLst>
            </p:cNvPr>
            <p:cNvSpPr/>
            <p:nvPr/>
          </p:nvSpPr>
          <p:spPr>
            <a:xfrm>
              <a:off x="6930748" y="3237469"/>
              <a:ext cx="1005778" cy="437611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Want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E4EB4A-1638-5ABA-A085-D57CBCDBE7AB}"/>
                </a:ext>
              </a:extLst>
            </p:cNvPr>
            <p:cNvSpPr txBox="1"/>
            <p:nvPr/>
          </p:nvSpPr>
          <p:spPr>
            <a:xfrm>
              <a:off x="7954631" y="3141888"/>
              <a:ext cx="3276604" cy="56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초보자도 무리 없이 한눈에 알 수 있도록</a:t>
              </a:r>
              <a:endParaRPr lang="en-US" altLang="ko-KR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친절한 정보를 주는 문구가 있었으면 좋겠습니다</a:t>
              </a:r>
              <a:r>
                <a:rPr lang="en-US" altLang="ko-KR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5C19C14-64E4-6B3E-97A0-C70238D7C4CF}"/>
              </a:ext>
            </a:extLst>
          </p:cNvPr>
          <p:cNvSpPr txBox="1"/>
          <p:nvPr/>
        </p:nvSpPr>
        <p:spPr>
          <a:xfrm>
            <a:off x="7683472" y="4059103"/>
            <a:ext cx="13805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F2F2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사진부 새내기 정</a:t>
            </a:r>
            <a:r>
              <a:rPr lang="en-US" altLang="ko-KR" sz="1050" dirty="0">
                <a:solidFill>
                  <a:srgbClr val="F2F2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lang="ko-KR" altLang="en-US" sz="1050" dirty="0">
                <a:solidFill>
                  <a:srgbClr val="F2F2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</a:t>
            </a:r>
          </a:p>
        </p:txBody>
      </p:sp>
      <p:sp>
        <p:nvSpPr>
          <p:cNvPr id="61" name="말풍선: 모서리가 둥근 사각형 60">
            <a:extLst>
              <a:ext uri="{FF2B5EF4-FFF2-40B4-BE49-F238E27FC236}">
                <a16:creationId xmlns:a16="http://schemas.microsoft.com/office/drawing/2014/main" id="{0D50BBF3-79F2-666B-D6B2-4B60BC423E70}"/>
              </a:ext>
            </a:extLst>
          </p:cNvPr>
          <p:cNvSpPr/>
          <p:nvPr/>
        </p:nvSpPr>
        <p:spPr>
          <a:xfrm>
            <a:off x="7571755" y="4021015"/>
            <a:ext cx="1560524" cy="326811"/>
          </a:xfrm>
          <a:prstGeom prst="wedgeRoundRectCallout">
            <a:avLst>
              <a:gd name="adj1" fmla="val 41519"/>
              <a:gd name="adj2" fmla="val 75055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id="{7B12E584-A0AD-B7DF-A262-37176F36DD29}"/>
              </a:ext>
            </a:extLst>
          </p:cNvPr>
          <p:cNvSpPr/>
          <p:nvPr/>
        </p:nvSpPr>
        <p:spPr>
          <a:xfrm>
            <a:off x="3300046" y="3139115"/>
            <a:ext cx="1426086" cy="317760"/>
          </a:xfrm>
          <a:prstGeom prst="wedgeRoundRectCallout">
            <a:avLst>
              <a:gd name="adj1" fmla="val -45084"/>
              <a:gd name="adj2" fmla="val 79511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043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CE5FB80-243E-4DC3-A0B3-8B0C5C60F3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857364"/>
            <a:ext cx="10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2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사전디자인 </a:t>
            </a:r>
          </a:p>
        </p:txBody>
      </p:sp>
    </p:spTree>
    <p:extLst>
      <p:ext uri="{BB962C8B-B14F-4D97-AF65-F5344CB8AC3E}">
        <p14:creationId xmlns:p14="http://schemas.microsoft.com/office/powerpoint/2010/main" val="2339696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9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4477E-FE39-C335-8B66-372E1D9A4768}"/>
              </a:ext>
            </a:extLst>
          </p:cNvPr>
          <p:cNvSpPr txBox="1"/>
          <p:nvPr/>
        </p:nvSpPr>
        <p:spPr>
          <a:xfrm>
            <a:off x="967236" y="127626"/>
            <a:ext cx="662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 디자인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배치도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C6951BB-D853-84AA-37A4-A9FA4F1BD000}"/>
              </a:ext>
            </a:extLst>
          </p:cNvPr>
          <p:cNvSpPr/>
          <p:nvPr/>
        </p:nvSpPr>
        <p:spPr>
          <a:xfrm>
            <a:off x="1494694" y="3769056"/>
            <a:ext cx="1811133" cy="5275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Main Home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2EA0EDA-C6FD-8489-75BF-CB02084504A7}"/>
              </a:ext>
            </a:extLst>
          </p:cNvPr>
          <p:cNvSpPr/>
          <p:nvPr/>
        </p:nvSpPr>
        <p:spPr>
          <a:xfrm>
            <a:off x="3791059" y="4633873"/>
            <a:ext cx="1953246" cy="422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Section2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3x2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배너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DBF80A1-2B9A-25D5-EE74-C9D1F4317ABF}"/>
              </a:ext>
            </a:extLst>
          </p:cNvPr>
          <p:cNvSpPr/>
          <p:nvPr/>
        </p:nvSpPr>
        <p:spPr>
          <a:xfrm>
            <a:off x="3791059" y="5796165"/>
            <a:ext cx="1953246" cy="422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Footer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C8DAE7F-49A6-67DF-D6C3-625203C7FEC8}"/>
              </a:ext>
            </a:extLst>
          </p:cNvPr>
          <p:cNvSpPr/>
          <p:nvPr/>
        </p:nvSpPr>
        <p:spPr>
          <a:xfrm>
            <a:off x="3791059" y="5191608"/>
            <a:ext cx="1953245" cy="4688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Section3 </a:t>
            </a:r>
          </a:p>
          <a:p>
            <a:pPr algn="ctr"/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Sony About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F098BFF-B24B-1089-85F7-E1B10A57D8F3}"/>
              </a:ext>
            </a:extLst>
          </p:cNvPr>
          <p:cNvSpPr/>
          <p:nvPr/>
        </p:nvSpPr>
        <p:spPr>
          <a:xfrm>
            <a:off x="3791059" y="1841185"/>
            <a:ext cx="1953246" cy="422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Logo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7751350-CC71-9FB9-6B9D-35BAD0E97D4C}"/>
              </a:ext>
            </a:extLst>
          </p:cNvPr>
          <p:cNvSpPr/>
          <p:nvPr/>
        </p:nvSpPr>
        <p:spPr>
          <a:xfrm>
            <a:off x="3791059" y="2402933"/>
            <a:ext cx="1953246" cy="422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Top Menu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65B8AA3-9114-A444-A8B5-7153EE81EDAE}"/>
              </a:ext>
            </a:extLst>
          </p:cNvPr>
          <p:cNvSpPr/>
          <p:nvPr/>
        </p:nvSpPr>
        <p:spPr>
          <a:xfrm>
            <a:off x="3791059" y="2960668"/>
            <a:ext cx="1953246" cy="422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Overlay Menu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611A0CF-AD20-E6F6-8CBB-3C0D87B90993}"/>
              </a:ext>
            </a:extLst>
          </p:cNvPr>
          <p:cNvSpPr/>
          <p:nvPr/>
        </p:nvSpPr>
        <p:spPr>
          <a:xfrm>
            <a:off x="3791059" y="3518403"/>
            <a:ext cx="1953246" cy="422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Slide Banner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60D4D1F-1289-7B6A-72F4-6D45E5B1AAD8}"/>
              </a:ext>
            </a:extLst>
          </p:cNvPr>
          <p:cNvSpPr/>
          <p:nvPr/>
        </p:nvSpPr>
        <p:spPr>
          <a:xfrm>
            <a:off x="3791059" y="4076138"/>
            <a:ext cx="1953246" cy="422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Section1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 맵</a:t>
            </a:r>
          </a:p>
        </p:txBody>
      </p:sp>
      <p:sp>
        <p:nvSpPr>
          <p:cNvPr id="54" name="왼쪽 중괄호 53">
            <a:extLst>
              <a:ext uri="{FF2B5EF4-FFF2-40B4-BE49-F238E27FC236}">
                <a16:creationId xmlns:a16="http://schemas.microsoft.com/office/drawing/2014/main" id="{31BE7354-2097-32A8-BBEE-8C67EDD1D5E2}"/>
              </a:ext>
            </a:extLst>
          </p:cNvPr>
          <p:cNvSpPr/>
          <p:nvPr/>
        </p:nvSpPr>
        <p:spPr>
          <a:xfrm>
            <a:off x="3368947" y="2063435"/>
            <a:ext cx="358992" cy="3938780"/>
          </a:xfrm>
          <a:prstGeom prst="leftBrace">
            <a:avLst>
              <a:gd name="adj1" fmla="val 393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CAEC3E6-C7DC-C835-821B-37C2848F42AF}"/>
              </a:ext>
            </a:extLst>
          </p:cNvPr>
          <p:cNvSpPr/>
          <p:nvPr/>
        </p:nvSpPr>
        <p:spPr>
          <a:xfrm>
            <a:off x="6303408" y="1808659"/>
            <a:ext cx="1412550" cy="311658"/>
          </a:xfrm>
          <a:prstGeom prst="roundRect">
            <a:avLst/>
          </a:prstGeom>
          <a:solidFill>
            <a:srgbClr val="C79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984EEB3-135B-BB4B-40C1-9B68B10E93FA}"/>
              </a:ext>
            </a:extLst>
          </p:cNvPr>
          <p:cNvSpPr/>
          <p:nvPr/>
        </p:nvSpPr>
        <p:spPr>
          <a:xfrm>
            <a:off x="6303408" y="2696347"/>
            <a:ext cx="1412550" cy="311658"/>
          </a:xfrm>
          <a:prstGeom prst="roundRect">
            <a:avLst/>
          </a:prstGeom>
          <a:solidFill>
            <a:srgbClr val="C79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Support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F01FB59-B4D2-CD56-9765-EE7CD1B69836}"/>
              </a:ext>
            </a:extLst>
          </p:cNvPr>
          <p:cNvSpPr/>
          <p:nvPr/>
        </p:nvSpPr>
        <p:spPr>
          <a:xfrm>
            <a:off x="6303408" y="2252503"/>
            <a:ext cx="1412550" cy="311658"/>
          </a:xfrm>
          <a:prstGeom prst="roundRect">
            <a:avLst/>
          </a:prstGeom>
          <a:solidFill>
            <a:srgbClr val="C79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센터 위치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3C8493B-203F-7ABD-C054-03299723EDCC}"/>
              </a:ext>
            </a:extLst>
          </p:cNvPr>
          <p:cNvSpPr/>
          <p:nvPr/>
        </p:nvSpPr>
        <p:spPr>
          <a:xfrm>
            <a:off x="6303408" y="1362672"/>
            <a:ext cx="1412550" cy="311658"/>
          </a:xfrm>
          <a:prstGeom prst="roundRect">
            <a:avLst/>
          </a:prstGeom>
          <a:solidFill>
            <a:srgbClr val="C79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</a:p>
        </p:txBody>
      </p:sp>
      <p:sp>
        <p:nvSpPr>
          <p:cNvPr id="60" name="왼쪽 중괄호 59">
            <a:extLst>
              <a:ext uri="{FF2B5EF4-FFF2-40B4-BE49-F238E27FC236}">
                <a16:creationId xmlns:a16="http://schemas.microsoft.com/office/drawing/2014/main" id="{3CAFFB8B-F11A-2D20-AB97-153F5F83BA88}"/>
              </a:ext>
            </a:extLst>
          </p:cNvPr>
          <p:cNvSpPr/>
          <p:nvPr/>
        </p:nvSpPr>
        <p:spPr>
          <a:xfrm>
            <a:off x="5830794" y="1477109"/>
            <a:ext cx="358991" cy="1389184"/>
          </a:xfrm>
          <a:prstGeom prst="leftBrace">
            <a:avLst>
              <a:gd name="adj1" fmla="val 34457"/>
              <a:gd name="adj2" fmla="val 815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16C6974-7E8D-B99D-2A76-1376E7AEEBC5}"/>
              </a:ext>
            </a:extLst>
          </p:cNvPr>
          <p:cNvSpPr/>
          <p:nvPr/>
        </p:nvSpPr>
        <p:spPr>
          <a:xfrm>
            <a:off x="8201086" y="2129200"/>
            <a:ext cx="1616959" cy="311658"/>
          </a:xfrm>
          <a:prstGeom prst="round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MILC </a:t>
            </a:r>
            <a:r>
              <a:rPr lang="en-US" altLang="ko-KR" sz="8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렌즈 교환용 카메라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77B9F04-071D-07CD-0A97-ABD7F37CBE82}"/>
              </a:ext>
            </a:extLst>
          </p:cNvPr>
          <p:cNvSpPr/>
          <p:nvPr/>
        </p:nvSpPr>
        <p:spPr>
          <a:xfrm>
            <a:off x="8201086" y="3019031"/>
            <a:ext cx="1616959" cy="311658"/>
          </a:xfrm>
          <a:prstGeom prst="round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헤드폰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89AD840-73AF-42AB-7B51-655DC6FE6F3D}"/>
              </a:ext>
            </a:extLst>
          </p:cNvPr>
          <p:cNvSpPr/>
          <p:nvPr/>
        </p:nvSpPr>
        <p:spPr>
          <a:xfrm>
            <a:off x="8201086" y="2575187"/>
            <a:ext cx="1616959" cy="311658"/>
          </a:xfrm>
          <a:prstGeom prst="round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렌즈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9C537CB-AFC5-249C-2335-322493FA9276}"/>
              </a:ext>
            </a:extLst>
          </p:cNvPr>
          <p:cNvSpPr/>
          <p:nvPr/>
        </p:nvSpPr>
        <p:spPr>
          <a:xfrm>
            <a:off x="8201087" y="1685356"/>
            <a:ext cx="1622852" cy="311658"/>
          </a:xfrm>
          <a:prstGeom prst="round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컴펙트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카메라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9AF2EF5-A384-42BF-51E3-7F26FFEC11AB}"/>
              </a:ext>
            </a:extLst>
          </p:cNvPr>
          <p:cNvSpPr/>
          <p:nvPr/>
        </p:nvSpPr>
        <p:spPr>
          <a:xfrm>
            <a:off x="8201086" y="3457398"/>
            <a:ext cx="1616959" cy="311658"/>
          </a:xfrm>
          <a:prstGeom prst="round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이어폰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6A8E9C3A-71DE-DD96-74A8-577FB15C918E}"/>
              </a:ext>
            </a:extLst>
          </p:cNvPr>
          <p:cNvSpPr/>
          <p:nvPr/>
        </p:nvSpPr>
        <p:spPr>
          <a:xfrm>
            <a:off x="8201086" y="3895765"/>
            <a:ext cx="1616959" cy="311658"/>
          </a:xfrm>
          <a:prstGeom prst="round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악세사리</a:t>
            </a:r>
          </a:p>
        </p:txBody>
      </p:sp>
      <p:sp>
        <p:nvSpPr>
          <p:cNvPr id="67" name="왼쪽 중괄호 66">
            <a:extLst>
              <a:ext uri="{FF2B5EF4-FFF2-40B4-BE49-F238E27FC236}">
                <a16:creationId xmlns:a16="http://schemas.microsoft.com/office/drawing/2014/main" id="{D8BAA648-BE86-F2BF-D1BC-8D28F020CE55}"/>
              </a:ext>
            </a:extLst>
          </p:cNvPr>
          <p:cNvSpPr/>
          <p:nvPr/>
        </p:nvSpPr>
        <p:spPr>
          <a:xfrm>
            <a:off x="7755607" y="1841185"/>
            <a:ext cx="304009" cy="3076714"/>
          </a:xfrm>
          <a:prstGeom prst="leftBrace">
            <a:avLst>
              <a:gd name="adj1" fmla="val 39182"/>
              <a:gd name="adj2" fmla="val 439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0BDB135-C533-FFBE-13F1-69A1497357EE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5830794" y="3181397"/>
            <a:ext cx="1924813" cy="1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CACF9D2A-DAF4-1220-EE1A-1C5C5E18F153}"/>
              </a:ext>
            </a:extLst>
          </p:cNvPr>
          <p:cNvSpPr/>
          <p:nvPr/>
        </p:nvSpPr>
        <p:spPr>
          <a:xfrm>
            <a:off x="8201085" y="4334132"/>
            <a:ext cx="1616959" cy="311658"/>
          </a:xfrm>
          <a:prstGeom prst="round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A284BEB-A156-6E10-7944-DE18D524AB7A}"/>
              </a:ext>
            </a:extLst>
          </p:cNvPr>
          <p:cNvSpPr/>
          <p:nvPr/>
        </p:nvSpPr>
        <p:spPr>
          <a:xfrm>
            <a:off x="8201084" y="4774826"/>
            <a:ext cx="1616959" cy="311658"/>
          </a:xfrm>
          <a:prstGeom prst="round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</a:p>
        </p:txBody>
      </p:sp>
      <p:sp>
        <p:nvSpPr>
          <p:cNvPr id="79" name="왼쪽 중괄호 78">
            <a:extLst>
              <a:ext uri="{FF2B5EF4-FFF2-40B4-BE49-F238E27FC236}">
                <a16:creationId xmlns:a16="http://schemas.microsoft.com/office/drawing/2014/main" id="{8280802C-9E7D-A5E9-0485-D520631C2D2E}"/>
              </a:ext>
            </a:extLst>
          </p:cNvPr>
          <p:cNvSpPr/>
          <p:nvPr/>
        </p:nvSpPr>
        <p:spPr>
          <a:xfrm>
            <a:off x="7829581" y="1865993"/>
            <a:ext cx="312096" cy="2233679"/>
          </a:xfrm>
          <a:prstGeom prst="leftBrace">
            <a:avLst>
              <a:gd name="adj1" fmla="val 70774"/>
              <a:gd name="adj2" fmla="val 75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CE73815-3B73-644B-04C6-DF384D689B8B}"/>
              </a:ext>
            </a:extLst>
          </p:cNvPr>
          <p:cNvCxnSpPr>
            <a:cxnSpLocks/>
            <a:stCxn id="35" idx="3"/>
            <a:endCxn id="79" idx="1"/>
          </p:cNvCxnSpPr>
          <p:nvPr/>
        </p:nvCxnSpPr>
        <p:spPr>
          <a:xfrm flipV="1">
            <a:off x="5744305" y="3551348"/>
            <a:ext cx="2085276" cy="7358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005DCD5C-0A16-E863-8545-7D7DD151C241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 flipV="1">
            <a:off x="5744305" y="3551348"/>
            <a:ext cx="2085276" cy="12935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B158A153-9D1C-EE65-B07A-28DA21E07BFF}"/>
              </a:ext>
            </a:extLst>
          </p:cNvPr>
          <p:cNvCxnSpPr>
            <a:stCxn id="29" idx="3"/>
            <a:endCxn id="79" idx="1"/>
          </p:cNvCxnSpPr>
          <p:nvPr/>
        </p:nvCxnSpPr>
        <p:spPr>
          <a:xfrm flipV="1">
            <a:off x="5744304" y="3551348"/>
            <a:ext cx="2085277" cy="1874687"/>
          </a:xfrm>
          <a:prstGeom prst="bentConnector3">
            <a:avLst>
              <a:gd name="adj1" fmla="val 497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ABE3691-A767-E15C-2F8F-81C5E2247148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744304" y="4942707"/>
            <a:ext cx="2315312" cy="483328"/>
          </a:xfrm>
          <a:prstGeom prst="bentConnector3">
            <a:avLst>
              <a:gd name="adj1" fmla="val 69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6EE32DD6-9470-A077-E882-34C8A2966397}"/>
              </a:ext>
            </a:extLst>
          </p:cNvPr>
          <p:cNvCxnSpPr>
            <a:stCxn id="23" idx="3"/>
          </p:cNvCxnSpPr>
          <p:nvPr/>
        </p:nvCxnSpPr>
        <p:spPr>
          <a:xfrm flipV="1">
            <a:off x="5744305" y="4942707"/>
            <a:ext cx="2315311" cy="1064474"/>
          </a:xfrm>
          <a:prstGeom prst="bentConnector3">
            <a:avLst>
              <a:gd name="adj1" fmla="val 69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CAD52284-B9CE-803E-51B0-6E7065F8746D}"/>
              </a:ext>
            </a:extLst>
          </p:cNvPr>
          <p:cNvSpPr/>
          <p:nvPr/>
        </p:nvSpPr>
        <p:spPr>
          <a:xfrm>
            <a:off x="4431323" y="1412630"/>
            <a:ext cx="1148862" cy="3116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 Home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7E0B278-01EE-7C4D-1452-6E8583420FAB}"/>
              </a:ext>
            </a:extLst>
          </p:cNvPr>
          <p:cNvCxnSpPr>
            <a:cxnSpLocks/>
            <a:endCxn id="133" idx="1"/>
          </p:cNvCxnSpPr>
          <p:nvPr/>
        </p:nvCxnSpPr>
        <p:spPr>
          <a:xfrm rot="5400000" flipH="1" flipV="1">
            <a:off x="4211784" y="1621647"/>
            <a:ext cx="272726" cy="16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842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960</Words>
  <Application>Microsoft Office PowerPoint</Application>
  <PresentationFormat>와이드스크린</PresentationFormat>
  <Paragraphs>253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G마켓 산스 TTF Bold</vt:lpstr>
      <vt:lpstr>나눔고딕</vt:lpstr>
      <vt:lpstr>나눔스퀘어 Bold</vt:lpstr>
      <vt:lpstr>나눔스퀘어 Light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EZEN</cp:lastModifiedBy>
  <cp:revision>64</cp:revision>
  <dcterms:created xsi:type="dcterms:W3CDTF">2020-05-25T00:38:46Z</dcterms:created>
  <dcterms:modified xsi:type="dcterms:W3CDTF">2023-03-20T00:09:39Z</dcterms:modified>
</cp:coreProperties>
</file>