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9" r:id="rId4"/>
    <p:sldId id="285" r:id="rId5"/>
    <p:sldId id="355" r:id="rId6"/>
    <p:sldId id="261" r:id="rId7"/>
    <p:sldId id="284" r:id="rId8"/>
    <p:sldId id="273" r:id="rId9"/>
    <p:sldId id="282" r:id="rId10"/>
    <p:sldId id="296" r:id="rId11"/>
    <p:sldId id="368" r:id="rId12"/>
    <p:sldId id="303" r:id="rId13"/>
    <p:sldId id="263" r:id="rId14"/>
    <p:sldId id="304" r:id="rId15"/>
    <p:sldId id="316" r:id="rId16"/>
    <p:sldId id="373" r:id="rId17"/>
    <p:sldId id="354" r:id="rId18"/>
    <p:sldId id="369" r:id="rId19"/>
    <p:sldId id="356" r:id="rId20"/>
    <p:sldId id="358" r:id="rId21"/>
    <p:sldId id="357" r:id="rId22"/>
    <p:sldId id="264" r:id="rId23"/>
    <p:sldId id="317" r:id="rId24"/>
    <p:sldId id="348" r:id="rId25"/>
    <p:sldId id="374" r:id="rId26"/>
    <p:sldId id="272" r:id="rId27"/>
    <p:sldId id="271" r:id="rId28"/>
    <p:sldId id="265" r:id="rId29"/>
    <p:sldId id="375" r:id="rId30"/>
    <p:sldId id="266" r:id="rId31"/>
    <p:sldId id="274" r:id="rId32"/>
    <p:sldId id="367" r:id="rId33"/>
    <p:sldId id="349" r:id="rId34"/>
    <p:sldId id="351" r:id="rId35"/>
    <p:sldId id="352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91" r:id="rId44"/>
    <p:sldId id="292" r:id="rId45"/>
    <p:sldId id="293" r:id="rId46"/>
    <p:sldId id="295" r:id="rId47"/>
    <p:sldId id="320" r:id="rId48"/>
    <p:sldId id="321" r:id="rId49"/>
    <p:sldId id="376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</p:sldIdLst>
  <p:sldSz cx="9144000" cy="6858000" type="screen4x3"/>
  <p:notesSz cx="6400800" cy="8686800"/>
  <p:embeddedFontLst>
    <p:embeddedFont>
      <p:font typeface="MT Extra" panose="05050102010205020202" pitchFamily="18" charset="2"/>
      <p:regular r:id="rId61"/>
    </p:embeddedFont>
    <p:embeddedFont>
      <p:font typeface="French Script MT" panose="03020402040607040605" pitchFamily="66" charset="0"/>
      <p:regular r:id="rId62"/>
    </p:embeddedFont>
    <p:embeddedFont>
      <p:font typeface="Comic Sans MS" panose="030F0702030302020204" pitchFamily="66" charset="0"/>
      <p:regular r:id="rId63"/>
      <p:bold r:id="rId64"/>
    </p:embeddedFont>
    <p:embeddedFont>
      <p:font typeface="Monotype Sorts" panose="01010601010101010101" pitchFamily="2" charset="2"/>
      <p:regular r:id="rId65"/>
    </p:embeddedFont>
    <p:embeddedFont>
      <p:font typeface="Euclid Extra" panose="02050502000505020303" pitchFamily="18" charset="2"/>
      <p:regular r:id="rId66"/>
      <p:bold r:id="rId67"/>
    </p:embeddedFont>
    <p:embeddedFont>
      <p:font typeface="Script MT Bold" panose="03040602040607080904" pitchFamily="66" charset="0"/>
      <p:bold r:id="rId68"/>
    </p:embeddedFont>
  </p:embeddedFontLst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C"/>
    <a:srgbClr val="FFFF99"/>
    <a:srgbClr val="0066FF"/>
    <a:srgbClr val="6699FF"/>
    <a:srgbClr val="CCCCFF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394" autoAdjust="0"/>
    <p:restoredTop sz="94669" autoAdjust="0"/>
  </p:normalViewPr>
  <p:slideViewPr>
    <p:cSldViewPr>
      <p:cViewPr>
        <p:scale>
          <a:sx n="100" d="100"/>
          <a:sy n="100" d="100"/>
        </p:scale>
        <p:origin x="171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algn="r"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algn="r" defTabSz="862013">
              <a:defRPr sz="1200">
                <a:solidFill>
                  <a:schemeClr val="tx1"/>
                </a:solidFill>
              </a:defRPr>
            </a:lvl1pPr>
          </a:lstStyle>
          <a:p>
            <a:fld id="{082B0E69-96D0-4AAC-B5FE-8570ADE23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9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202" tIns="43102" rIns="86202" bIns="43102" numCol="1" anchor="t" anchorCtr="0" compatLnSpc="1">
            <a:prstTxWarp prst="textNoShape">
              <a:avLst/>
            </a:prstTxWarp>
          </a:bodyPr>
          <a:lstStyle>
            <a:lvl1pPr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438" y="0"/>
            <a:ext cx="27733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202" tIns="43102" rIns="86202" bIns="43102" numCol="1" anchor="t" anchorCtr="0" compatLnSpc="1">
            <a:prstTxWarp prst="textNoShape">
              <a:avLst/>
            </a:prstTxWarp>
          </a:bodyPr>
          <a:lstStyle>
            <a:lvl1pPr algn="r"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2463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2488" y="4125913"/>
            <a:ext cx="469582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202" tIns="43102" rIns="86202" bIns="43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3413"/>
            <a:ext cx="27733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202" tIns="43102" rIns="86202" bIns="43102" numCol="1" anchor="b" anchorCtr="0" compatLnSpc="1">
            <a:prstTxWarp prst="textNoShape">
              <a:avLst/>
            </a:prstTxWarp>
          </a:bodyPr>
          <a:lstStyle>
            <a:lvl1pPr defTabSz="86218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438" y="8253413"/>
            <a:ext cx="277336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202" tIns="43102" rIns="86202" bIns="43102" numCol="1" anchor="b" anchorCtr="0" compatLnSpc="1">
            <a:prstTxWarp prst="textNoShape">
              <a:avLst/>
            </a:prstTxWarp>
          </a:bodyPr>
          <a:lstStyle>
            <a:lvl1pPr algn="r" defTabSz="862013">
              <a:defRPr sz="1200">
                <a:solidFill>
                  <a:schemeClr val="tx1"/>
                </a:solidFill>
              </a:defRPr>
            </a:lvl1pPr>
          </a:lstStyle>
          <a:p>
            <a:fld id="{A52C50E9-5DAA-4A58-9021-E1FF1C4F3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27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2013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defTabSz="862013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defTabSz="862013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defTabSz="862013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A02022E-E6CE-466E-8DD1-A223ADA2DACE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9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C50E9-5DAA-4A58-9021-E1FF1C4F335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9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3505200" y="3962400"/>
            <a:ext cx="17668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>
                <a:latin typeface="MT Extra" panose="05050102010205020202" pitchFamily="18" charset="2"/>
              </a:rPr>
              <a:t>MTExtra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pPr algn="l"/>
            <a:r>
              <a:rPr lang="en-US" altLang="en-US" sz="1200">
                <a:latin typeface="Symbol" panose="05050102010706020507" pitchFamily="18" charset="2"/>
                <a:cs typeface="Courier New" panose="02070309020205020404" pitchFamily="49" charset="0"/>
              </a:rPr>
              <a:t>symbol</a:t>
            </a:r>
          </a:p>
          <a:p>
            <a:pPr algn="l"/>
            <a:r>
              <a:rPr lang="en-US" altLang="en-US" sz="1200">
                <a:latin typeface="Symbol" panose="05050102010706020507" pitchFamily="18" charset="2"/>
                <a:cs typeface="Courier New" panose="02070309020205020404" pitchFamily="49" charset="0"/>
              </a:rPr>
              <a:t>euclid symbol</a:t>
            </a:r>
          </a:p>
          <a:p>
            <a:pPr algn="l"/>
            <a:r>
              <a:rPr lang="en-US" altLang="en-US" sz="1200">
                <a:latin typeface="Monotype Sorts" panose="01010601010101010101" pitchFamily="2" charset="2"/>
                <a:cs typeface="Courier New" panose="02070309020205020404" pitchFamily="49" charset="0"/>
              </a:rPr>
              <a:t>monotype sorts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57200" y="1519238"/>
            <a:ext cx="8229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dirty="0" smtClean="0">
                <a:latin typeface="Times New Roman" pitchFamily="18" charset="0"/>
              </a:rPr>
              <a:t>EECE 4353 </a:t>
            </a:r>
            <a:r>
              <a:rPr lang="en-US" altLang="en-US" sz="4400" dirty="0">
                <a:latin typeface="Times New Roman" pitchFamily="18" charset="0"/>
              </a:rPr>
              <a:t>Image Processing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0" y="3532188"/>
            <a:ext cx="6400800" cy="230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dirty="0">
                <a:latin typeface="Times New Roman" pitchFamily="18" charset="0"/>
              </a:rPr>
              <a:t>Richard Alan Peters II</a:t>
            </a:r>
            <a:endParaRPr lang="en-US" altLang="en-US" dirty="0">
              <a:latin typeface="Times New Roman" pitchFamily="18" charset="0"/>
            </a:endParaRPr>
          </a:p>
          <a:p>
            <a:pPr algn="ctr">
              <a:defRPr/>
            </a:pPr>
            <a:endParaRPr lang="en-US" altLang="en-US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en-US" dirty="0">
                <a:latin typeface="Times New Roman" pitchFamily="18" charset="0"/>
              </a:rPr>
              <a:t>Department of Electrical Engineering and Computer Science</a:t>
            </a:r>
          </a:p>
          <a:p>
            <a:pPr algn="ctr">
              <a:defRPr/>
            </a:pPr>
            <a:endParaRPr lang="en-US" altLang="en-US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en-US" sz="2000" dirty="0">
                <a:latin typeface="Times New Roman" pitchFamily="18" charset="0"/>
              </a:rPr>
              <a:t>Fall Semester </a:t>
            </a:r>
            <a:r>
              <a:rPr lang="en-US" altLang="en-US" sz="2000" dirty="0" smtClean="0">
                <a:latin typeface="Times New Roman" pitchFamily="18" charset="0"/>
              </a:rPr>
              <a:t>2016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3624263" y="2743200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Lecture Notes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 userDrawn="1"/>
        </p:nvSpPr>
        <p:spPr bwMode="auto">
          <a:xfrm>
            <a:off x="381000" y="914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 userDrawn="1"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24" descr="Vanderbi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6651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55575"/>
            <a:ext cx="37115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19100" y="6369050"/>
            <a:ext cx="8305800" cy="336550"/>
            <a:chOff x="240" y="4012"/>
            <a:chExt cx="5232" cy="212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672" y="4012"/>
              <a:ext cx="48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36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736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736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736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736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736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736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736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736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defRPr/>
              </a:pPr>
              <a:r>
                <a:rPr lang="en-US" altLang="en-US" sz="800" dirty="0">
                  <a:solidFill>
                    <a:schemeClr val="tx2"/>
                  </a:solidFill>
                  <a:latin typeface="Times New Roman" pitchFamily="18" charset="0"/>
                </a:rPr>
                <a:t>This work is licensed under the Creative Commons Attribution-Noncommercial 2.5 License.  To view a copy of this license, visit http://creativecommons.org/licenses/by-nc/2.5/ or send a letter to Creative Commons, 543 Howard Street, 5th Floor, San Francisco, California, 94105, USA.</a:t>
              </a:r>
            </a:p>
          </p:txBody>
        </p:sp>
        <p:pic>
          <p:nvPicPr>
            <p:cNvPr id="19" name="Picture 7" descr="c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28" b="28743"/>
            <a:stretch>
              <a:fillRect/>
            </a:stretch>
          </p:blipFill>
          <p:spPr bwMode="auto">
            <a:xfrm>
              <a:off x="240" y="4052"/>
              <a:ext cx="4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3925"/>
            <a:ext cx="8382000" cy="723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0386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3925"/>
            <a:ext cx="8382000" cy="723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22338"/>
            <a:ext cx="837088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00" tIns="46000" rIns="92000" bIns="4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93863"/>
            <a:ext cx="8370888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00" tIns="46000" rIns="92000" bIns="4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4" name="Line 20"/>
          <p:cNvSpPr>
            <a:spLocks noChangeShapeType="1"/>
          </p:cNvSpPr>
          <p:nvPr userDrawn="1"/>
        </p:nvSpPr>
        <p:spPr bwMode="auto">
          <a:xfrm>
            <a:off x="381000" y="914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 userDrawn="1"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25" descr="Vanderbilt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6651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6437313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55575"/>
            <a:ext cx="37115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ate Placeholder 1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9448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E2F93669-C10E-433F-B542-BD0F9020C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anose="01010601010101010101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anose="01010601010101010101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anose="01010601010101010101" pitchFamily="2" charset="2"/>
        <a:buChar char="l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485900" y="2514600"/>
            <a:ext cx="617061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dirty="0">
                <a:latin typeface="Arial" panose="020B0604020202020204" pitchFamily="34" charset="0"/>
              </a:rPr>
              <a:t>Lecture Notes on Mathematical Morphology: Binary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4900"/>
            <a:ext cx="7772400" cy="7239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3600" smtClean="0"/>
              <a:t>Reflected Structuring Elements</a:t>
            </a:r>
          </a:p>
        </p:txBody>
      </p:sp>
      <p:pic>
        <p:nvPicPr>
          <p:cNvPr id="12294" name="Picture 15" descr="Reflected SEs"/>
          <p:cNvPicPr>
            <a:picLocks noChangeAspect="1" noChangeArrowheads="1"/>
          </p:cNvPicPr>
          <p:nvPr/>
        </p:nvPicPr>
        <p:blipFill>
          <a:blip r:embed="rId3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4572000"/>
            <a:ext cx="57023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5" name="Group 1"/>
          <p:cNvGrpSpPr>
            <a:grpSpLocks/>
          </p:cNvGrpSpPr>
          <p:nvPr/>
        </p:nvGrpSpPr>
        <p:grpSpPr bwMode="auto">
          <a:xfrm>
            <a:off x="1676400" y="2057400"/>
            <a:ext cx="6096000" cy="2301875"/>
            <a:chOff x="1701800" y="2117725"/>
            <a:chExt cx="6096000" cy="2301875"/>
          </a:xfrm>
        </p:grpSpPr>
        <p:graphicFrame>
          <p:nvGraphicFramePr>
            <p:cNvPr id="12296" name="Object 21"/>
            <p:cNvGraphicFramePr>
              <a:graphicFrameLocks noChangeAspect="1"/>
            </p:cNvGraphicFramePr>
            <p:nvPr/>
          </p:nvGraphicFramePr>
          <p:xfrm>
            <a:off x="1782763" y="2957513"/>
            <a:ext cx="423703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4" imgW="2565400" imgH="241300" progId="Equation.DSMT4">
                    <p:embed/>
                  </p:oleObj>
                </mc:Choice>
                <mc:Fallback>
                  <p:oleObj name="Equation" r:id="rId4" imgW="25654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763" y="2957513"/>
                          <a:ext cx="423703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18"/>
            <p:cNvSpPr txBox="1">
              <a:spLocks noChangeArrowheads="1"/>
            </p:cNvSpPr>
            <p:nvPr/>
          </p:nvSpPr>
          <p:spPr bwMode="auto">
            <a:xfrm>
              <a:off x="1701800" y="2117725"/>
              <a:ext cx="6096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Let </a:t>
              </a:r>
              <a:r>
                <a:rPr lang="en-US" altLang="en-US" b="1"/>
                <a:t>Z</a:t>
              </a:r>
              <a:r>
                <a:rPr lang="en-US" altLang="en-US"/>
                <a:t> be a SE and let </a:t>
              </a:r>
              <a:r>
                <a:rPr lang="en-US" altLang="en-US" b="1">
                  <a:latin typeface="French Script MT" panose="03020402040607040605" pitchFamily="66" charset="0"/>
                </a:rPr>
                <a:t>S</a:t>
              </a:r>
              <a:r>
                <a:rPr lang="en-US" altLang="en-US"/>
                <a:t> be the square of pixel locations that contains the set {(r,c), (</a:t>
              </a:r>
              <a:r>
                <a:rPr lang="en-US" altLang="en-US">
                  <a:latin typeface="Symbol" panose="05050102010706020507" pitchFamily="18" charset="2"/>
                </a:rPr>
                <a:t>-</a:t>
              </a:r>
              <a:r>
                <a:rPr lang="en-US" altLang="en-US"/>
                <a:t>r,</a:t>
              </a:r>
              <a:r>
                <a:rPr lang="en-US" altLang="en-US">
                  <a:latin typeface="Symbol" panose="05050102010706020507" pitchFamily="18" charset="2"/>
                </a:rPr>
                <a:t>-</a:t>
              </a:r>
              <a:r>
                <a:rPr lang="en-US" altLang="en-US"/>
                <a:t>c) | (r,c)</a:t>
              </a:r>
              <a:r>
                <a:rPr lang="en-US" altLang="en-US">
                  <a:sym typeface="Symbol" panose="05050102010706020507" pitchFamily="18" charset="2"/>
                </a:rPr>
                <a:t>supp(</a:t>
              </a:r>
              <a:r>
                <a:rPr lang="en-US" altLang="en-US" b="1">
                  <a:sym typeface="Symbol" panose="05050102010706020507" pitchFamily="18" charset="2"/>
                </a:rPr>
                <a:t>Z</a:t>
              </a:r>
              <a:r>
                <a:rPr lang="en-US" altLang="en-US">
                  <a:sym typeface="Symbol" panose="05050102010706020507" pitchFamily="18" charset="2"/>
                </a:rPr>
                <a:t>)}. Then</a:t>
              </a:r>
              <a:endParaRPr lang="en-US" altLang="en-US">
                <a:latin typeface="French Script MT" panose="03020402040607040605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12298" name="Text Box 23"/>
            <p:cNvSpPr txBox="1">
              <a:spLocks noChangeArrowheads="1"/>
            </p:cNvSpPr>
            <p:nvPr/>
          </p:nvSpPr>
          <p:spPr bwMode="auto">
            <a:xfrm>
              <a:off x="1701800" y="3489325"/>
              <a:ext cx="3763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is the reflected structuring element.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12299" name="Group 44"/>
            <p:cNvGrpSpPr>
              <a:grpSpLocks/>
            </p:cNvGrpSpPr>
            <p:nvPr/>
          </p:nvGrpSpPr>
          <p:grpSpPr bwMode="auto">
            <a:xfrm>
              <a:off x="1782763" y="4022725"/>
              <a:ext cx="4213224" cy="396875"/>
              <a:chOff x="1138" y="2678"/>
              <a:chExt cx="2654" cy="250"/>
            </a:xfrm>
          </p:grpSpPr>
          <p:sp>
            <p:nvSpPr>
              <p:cNvPr id="12300" name="Text Box 33"/>
              <p:cNvSpPr txBox="1">
                <a:spLocks noChangeArrowheads="1"/>
              </p:cNvSpPr>
              <p:nvPr/>
            </p:nvSpPr>
            <p:spPr bwMode="auto">
              <a:xfrm>
                <a:off x="1208" y="2678"/>
                <a:ext cx="2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         rotated by 180</a:t>
                </a:r>
                <a:r>
                  <a:rPr lang="en-US" altLang="en-US">
                    <a:cs typeface="Times New Roman" panose="02020603050405020304" pitchFamily="18" charset="0"/>
                  </a:rPr>
                  <a:t>º around its origin.</a:t>
                </a:r>
              </a:p>
            </p:txBody>
          </p:sp>
          <p:graphicFrame>
            <p:nvGraphicFramePr>
              <p:cNvPr id="12301" name="Object 34"/>
              <p:cNvGraphicFramePr>
                <a:graphicFrameLocks noChangeAspect="1"/>
              </p:cNvGraphicFramePr>
              <p:nvPr/>
            </p:nvGraphicFramePr>
            <p:xfrm>
              <a:off x="1138" y="2680"/>
              <a:ext cx="4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6" name="Equation" r:id="rId6" imgW="444307" imgH="203112" progId="Equation.DSMT4">
                      <p:embed/>
                    </p:oleObj>
                  </mc:Choice>
                  <mc:Fallback>
                    <p:oleObj name="Equation" r:id="rId6" imgW="444307" imgH="203112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8" y="2680"/>
                            <a:ext cx="49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13" descr="BinaryDilationAl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14600"/>
            <a:ext cx="7658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09700"/>
            <a:ext cx="7772400" cy="723900"/>
          </a:xfrm>
        </p:spPr>
        <p:txBody>
          <a:bodyPr/>
          <a:lstStyle/>
          <a:p>
            <a:r>
              <a:rPr lang="en-US" altLang="en-US" sz="4400" smtClean="0"/>
              <a:t>Dilation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04900"/>
            <a:ext cx="7772400" cy="723900"/>
          </a:xfrm>
        </p:spPr>
        <p:txBody>
          <a:bodyPr wrap="none">
            <a:spAutoFit/>
          </a:bodyPr>
          <a:lstStyle/>
          <a:p>
            <a:pPr algn="l"/>
            <a:r>
              <a:rPr lang="en-US" altLang="en-US" dirty="0" smtClean="0"/>
              <a:t>Dilation of Binary Images</a:t>
            </a:r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381000" y="2033029"/>
            <a:ext cx="8370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There are a number of equivalent definitions of dilation.  Three of them that apply to binary images are:</a:t>
            </a:r>
          </a:p>
        </p:txBody>
      </p:sp>
      <p:sp>
        <p:nvSpPr>
          <p:cNvPr id="14350" name="Line 38"/>
          <p:cNvSpPr>
            <a:spLocks noChangeShapeType="1"/>
          </p:cNvSpPr>
          <p:nvPr/>
        </p:nvSpPr>
        <p:spPr bwMode="auto">
          <a:xfrm>
            <a:off x="522288" y="2938933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52463" y="3143162"/>
            <a:ext cx="8034337" cy="830997"/>
            <a:chOff x="652463" y="3143162"/>
            <a:chExt cx="8034337" cy="830997"/>
          </a:xfrm>
        </p:grpSpPr>
        <p:sp>
          <p:nvSpPr>
            <p:cNvPr id="14344" name="Text Box 30"/>
            <p:cNvSpPr txBox="1">
              <a:spLocks noChangeArrowheads="1"/>
            </p:cNvSpPr>
            <p:nvPr/>
          </p:nvSpPr>
          <p:spPr bwMode="auto">
            <a:xfrm>
              <a:off x="4776788" y="3143162"/>
              <a:ext cx="391001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set of all pixel locations, </a:t>
              </a:r>
              <a:r>
                <a:rPr lang="en-US" altLang="en-US" sz="1600" b="1" dirty="0"/>
                <a:t>p</a:t>
              </a:r>
              <a:r>
                <a:rPr lang="en-US" altLang="en-US" sz="1600" dirty="0">
                  <a:latin typeface="Arial" panose="020B0604020202020204" pitchFamily="34" charset="0"/>
                </a:rPr>
                <a:t>, in the image plane where the intersection of </a:t>
              </a:r>
              <a:r>
                <a:rPr lang="en-US" altLang="en-US" sz="1600" b="1" dirty="0" err="1">
                  <a:cs typeface="Times New Roman" panose="02020603050405020304" pitchFamily="18" charset="0"/>
                </a:rPr>
                <a:t>Ž</a:t>
              </a:r>
              <a:r>
                <a:rPr lang="en-US" altLang="en-US" sz="1600" dirty="0" err="1"/>
                <a:t>+</a:t>
              </a:r>
              <a:r>
                <a:rPr lang="en-US" altLang="en-US" sz="1600" b="1" dirty="0" err="1"/>
                <a:t>p</a:t>
              </a:r>
              <a:r>
                <a:rPr lang="en-US" altLang="en-US" sz="1600" dirty="0"/>
                <a:t> </a:t>
              </a:r>
              <a:r>
                <a:rPr lang="en-US" altLang="en-US" sz="1600" dirty="0">
                  <a:latin typeface="Arial" panose="020B0604020202020204" pitchFamily="34" charset="0"/>
                </a:rPr>
                <a:t>with 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the foreground of </a:t>
              </a:r>
              <a:r>
                <a:rPr lang="en-US" altLang="en-US" sz="1600" b="1" dirty="0"/>
                <a:t>I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600" dirty="0">
                  <a:latin typeface="Arial" panose="020B0604020202020204" pitchFamily="34" charset="0"/>
                </a:rPr>
                <a:t>is not empty.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209189"/>
                </p:ext>
              </p:extLst>
            </p:nvPr>
          </p:nvGraphicFramePr>
          <p:xfrm>
            <a:off x="652463" y="3261798"/>
            <a:ext cx="4071937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3" imgW="2438280" imgH="355320" progId="Equation.DSMT4">
                    <p:embed/>
                  </p:oleObj>
                </mc:Choice>
                <mc:Fallback>
                  <p:oleObj name="Equation" r:id="rId3" imgW="243828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2463" y="3261798"/>
                          <a:ext cx="4071937" cy="593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52463" y="4382617"/>
            <a:ext cx="8034337" cy="614363"/>
            <a:chOff x="652463" y="4382617"/>
            <a:chExt cx="8034337" cy="614363"/>
          </a:xfrm>
        </p:grpSpPr>
        <p:sp>
          <p:nvSpPr>
            <p:cNvPr id="14346" name="Text Box 31"/>
            <p:cNvSpPr txBox="1">
              <a:spLocks noChangeArrowheads="1"/>
            </p:cNvSpPr>
            <p:nvPr/>
          </p:nvSpPr>
          <p:spPr bwMode="auto">
            <a:xfrm>
              <a:off x="4114800" y="4397411"/>
              <a:ext cx="45720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union of copies of the SE, one translated to each pixel location in the </a:t>
              </a:r>
              <a:r>
                <a:rPr lang="en-US" altLang="en-US" sz="1600" dirty="0" err="1" smtClean="0">
                  <a:latin typeface="Arial" panose="020B0604020202020204" pitchFamily="34" charset="0"/>
                </a:rPr>
                <a:t>forground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600" dirty="0">
                  <a:latin typeface="Arial" panose="020B0604020202020204" pitchFamily="34" charset="0"/>
                </a:rPr>
                <a:t>of the image.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725419"/>
                </p:ext>
              </p:extLst>
            </p:nvPr>
          </p:nvGraphicFramePr>
          <p:xfrm>
            <a:off x="652463" y="4382617"/>
            <a:ext cx="2055813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5" imgW="1231560" imgH="368280" progId="Equation.DSMT4">
                    <p:embed/>
                  </p:oleObj>
                </mc:Choice>
                <mc:Fallback>
                  <p:oleObj name="Equation" r:id="rId5" imgW="12315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463" y="4382617"/>
                          <a:ext cx="2055813" cy="614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652463" y="5405438"/>
            <a:ext cx="8034337" cy="615950"/>
            <a:chOff x="652463" y="5405438"/>
            <a:chExt cx="8034337" cy="615950"/>
          </a:xfrm>
        </p:grpSpPr>
        <p:sp>
          <p:nvSpPr>
            <p:cNvPr id="14348" name="Text Box 32"/>
            <p:cNvSpPr txBox="1">
              <a:spLocks noChangeArrowheads="1"/>
            </p:cNvSpPr>
            <p:nvPr/>
          </p:nvSpPr>
          <p:spPr bwMode="auto">
            <a:xfrm>
              <a:off x="4038600" y="5421026"/>
              <a:ext cx="46482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union of copies of the image, one translated to each pixel location in the 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foreground </a:t>
              </a:r>
              <a:r>
                <a:rPr lang="en-US" altLang="en-US" sz="1600" dirty="0">
                  <a:latin typeface="Arial" panose="020B0604020202020204" pitchFamily="34" charset="0"/>
                </a:rPr>
                <a:t>of the SE.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117648"/>
                </p:ext>
              </p:extLst>
            </p:nvPr>
          </p:nvGraphicFramePr>
          <p:xfrm>
            <a:off x="652463" y="5405438"/>
            <a:ext cx="203517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7" imgW="1218960" imgH="368280" progId="Equation.DSMT4">
                    <p:embed/>
                  </p:oleObj>
                </mc:Choice>
                <mc:Fallback>
                  <p:oleObj name="Equation" r:id="rId7" imgW="12189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2463" y="5405438"/>
                          <a:ext cx="2035175" cy="615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22288" y="4178388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2288" y="5201209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23900"/>
          </a:xfrm>
          <a:noFill/>
        </p:spPr>
        <p:txBody>
          <a:bodyPr wrap="none">
            <a:spAutoFit/>
          </a:bodyPr>
          <a:lstStyle/>
          <a:p>
            <a:r>
              <a:rPr lang="en-US" altLang="en-US" dirty="0" smtClean="0"/>
              <a:t>Dilation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588125" y="4937125"/>
            <a:ext cx="176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560763" y="4937125"/>
            <a:ext cx="2020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/ dilation</a:t>
            </a:r>
          </a:p>
        </p:txBody>
      </p:sp>
      <p:grpSp>
        <p:nvGrpSpPr>
          <p:cNvPr id="15368" name="Group 29"/>
          <p:cNvGrpSpPr>
            <a:grpSpLocks/>
          </p:cNvGrpSpPr>
          <p:nvPr/>
        </p:nvGrpSpPr>
        <p:grpSpPr bwMode="auto">
          <a:xfrm>
            <a:off x="447675" y="2403475"/>
            <a:ext cx="8250238" cy="2457450"/>
            <a:chOff x="282" y="1648"/>
            <a:chExt cx="5197" cy="1548"/>
          </a:xfrm>
        </p:grpSpPr>
        <p:pic>
          <p:nvPicPr>
            <p:cNvPr id="15375" name="Picture 18" descr="binoriginal-dar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653"/>
              <a:ext cx="1543" cy="15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17" descr="bindi-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" y="1653"/>
              <a:ext cx="1543" cy="15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4" descr="bindil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1648"/>
              <a:ext cx="1543" cy="15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825500" y="4937125"/>
            <a:ext cx="1695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dilated image</a:t>
            </a:r>
          </a:p>
        </p:txBody>
      </p:sp>
      <p:grpSp>
        <p:nvGrpSpPr>
          <p:cNvPr id="15370" name="Group 28"/>
          <p:cNvGrpSpPr>
            <a:grpSpLocks/>
          </p:cNvGrpSpPr>
          <p:nvPr/>
        </p:nvGrpSpPr>
        <p:grpSpPr bwMode="auto">
          <a:xfrm>
            <a:off x="1984375" y="1797050"/>
            <a:ext cx="5175250" cy="396875"/>
            <a:chOff x="1204" y="1248"/>
            <a:chExt cx="3260" cy="250"/>
          </a:xfrm>
        </p:grpSpPr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204" y="1248"/>
              <a:ext cx="3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/>
                <a:t>The locus of pixels </a:t>
              </a:r>
              <a:r>
                <a:rPr lang="en-US" altLang="en-US" b="1" dirty="0" err="1"/>
                <a:t>p</a:t>
              </a:r>
              <a:r>
                <a:rPr lang="en-US" altLang="en-US" dirty="0" err="1">
                  <a:sym typeface="Symbol" panose="05050102010706020507" pitchFamily="18" charset="2"/>
                </a:rPr>
                <a:t></a:t>
              </a:r>
              <a:r>
                <a:rPr lang="en-US" altLang="en-US" i="1" dirty="0" err="1">
                  <a:sym typeface="Symbol" panose="05050102010706020507" pitchFamily="18" charset="2"/>
                </a:rPr>
                <a:t>S</a:t>
              </a:r>
              <a:r>
                <a:rPr lang="en-US" altLang="en-US" baseline="-25000" dirty="0" err="1">
                  <a:sym typeface="Symbol" panose="05050102010706020507" pitchFamily="18" charset="2"/>
                </a:rPr>
                <a:t>P</a:t>
              </a:r>
              <a:r>
                <a:rPr lang="en-US" altLang="en-US" dirty="0"/>
                <a:t> such that                    </a:t>
              </a:r>
              <a:r>
                <a:rPr lang="en-US" altLang="en-US" dirty="0">
                  <a:sym typeface="Symbol" panose="05050102010706020507" pitchFamily="18" charset="2"/>
                </a:rPr>
                <a:t>.</a:t>
              </a:r>
            </a:p>
          </p:txBody>
        </p:sp>
        <p:graphicFrame>
          <p:nvGraphicFramePr>
            <p:cNvPr id="15374" name="Object 13"/>
            <p:cNvGraphicFramePr>
              <a:graphicFrameLocks noChangeAspect="1"/>
            </p:cNvGraphicFramePr>
            <p:nvPr/>
          </p:nvGraphicFramePr>
          <p:xfrm>
            <a:off x="3445" y="1262"/>
            <a:ext cx="7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Equation" r:id="rId6" imgW="1218671" imgH="355446" progId="Equation.DSMT4">
                    <p:embed/>
                  </p:oleObj>
                </mc:Choice>
                <mc:Fallback>
                  <p:oleObj name="Equation" r:id="rId6" imgW="1218671" imgH="35544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1262"/>
                          <a:ext cx="76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1" name="Text Box 19"/>
          <p:cNvSpPr txBox="1">
            <a:spLocks noChangeArrowheads="1"/>
          </p:cNvSpPr>
          <p:nvPr/>
        </p:nvSpPr>
        <p:spPr bwMode="auto">
          <a:xfrm>
            <a:off x="444500" y="5572125"/>
            <a:ext cx="987425" cy="525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118872" bIns="128016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72" name="Text Box 39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Dilation using a Reflected SE</a:t>
            </a:r>
          </a:p>
        </p:txBody>
      </p:sp>
      <p:pic>
        <p:nvPicPr>
          <p:cNvPr id="16387" name="Picture 32" descr="DilationSequenceAnnotated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927225"/>
            <a:ext cx="8262937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044" y="990600"/>
            <a:ext cx="5638800" cy="838200"/>
          </a:xfrm>
        </p:spPr>
        <p:txBody>
          <a:bodyPr/>
          <a:lstStyle/>
          <a:p>
            <a:r>
              <a:rPr lang="en-US" altLang="en-US" sz="3600" dirty="0" smtClean="0"/>
              <a:t>Fast Computation of Dilation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034927"/>
              </p:ext>
            </p:extLst>
          </p:nvPr>
        </p:nvGraphicFramePr>
        <p:xfrm>
          <a:off x="3313907" y="2971800"/>
          <a:ext cx="25050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282680" imgH="355320" progId="Equation.DSMT4">
                  <p:embed/>
                </p:oleObj>
              </mc:Choice>
              <mc:Fallback>
                <p:oleObj name="Equation" r:id="rId3" imgW="128268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907" y="2971800"/>
                        <a:ext cx="25050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2037074"/>
            <a:ext cx="8370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fastest way to compute </a:t>
            </a:r>
            <a:r>
              <a:rPr lang="en-US" altLang="en-US" i="1" dirty="0"/>
              <a:t>binary</a:t>
            </a:r>
            <a:r>
              <a:rPr lang="en-US" altLang="en-US" dirty="0"/>
              <a:t> dilation is to use the union-of-translates-of-the-image definition.  That is, use 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81000" y="3852208"/>
            <a:ext cx="8370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Assume the dimensions of </a:t>
            </a:r>
            <a:r>
              <a:rPr lang="en-US" altLang="en-US" b="1" dirty="0"/>
              <a:t>I</a:t>
            </a:r>
            <a:r>
              <a:rPr lang="en-US" altLang="en-US" dirty="0"/>
              <a:t> are </a:t>
            </a:r>
            <a:r>
              <a:rPr lang="en-US" altLang="en-US" i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C</a:t>
            </a:r>
            <a:r>
              <a:rPr lang="en-US" altLang="en-US" dirty="0"/>
              <a:t>, the dimensions of </a:t>
            </a:r>
            <a:r>
              <a:rPr lang="en-US" altLang="en-US" b="1" dirty="0"/>
              <a:t>Z </a:t>
            </a:r>
            <a:r>
              <a:rPr lang="en-US" altLang="en-US" dirty="0"/>
              <a:t>are </a:t>
            </a:r>
            <a:r>
              <a:rPr lang="en-US" altLang="en-US" i="1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M,</a:t>
            </a:r>
            <a:r>
              <a:rPr lang="en-US" altLang="en-US" dirty="0"/>
              <a:t> and </a:t>
            </a:r>
            <a:r>
              <a:rPr lang="en-US" altLang="en-US" b="1" dirty="0"/>
              <a:t>Z</a:t>
            </a:r>
            <a:r>
              <a:rPr lang="en-US" altLang="en-US" dirty="0"/>
              <a:t>’s origin is offset from the upper left hand corner (</a:t>
            </a:r>
            <a:r>
              <a:rPr lang="en-US" altLang="en-US" sz="1600" dirty="0">
                <a:latin typeface="Arial" panose="020B0604020202020204" pitchFamily="34" charset="0"/>
              </a:rPr>
              <a:t>ULHC</a:t>
            </a:r>
            <a:r>
              <a:rPr lang="en-US" altLang="en-US" dirty="0"/>
              <a:t>) by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 rows and </a:t>
            </a:r>
            <a:r>
              <a:rPr lang="en-US" altLang="en-US" i="1" dirty="0">
                <a:sym typeface="Symbol" panose="05050102010706020507" pitchFamily="18" charset="2"/>
              </a:rPr>
              <a:t></a:t>
            </a:r>
            <a:r>
              <a:rPr lang="en-US" altLang="en-US" dirty="0"/>
              <a:t> columns.  Allocate a scratch image, </a:t>
            </a:r>
            <a:r>
              <a:rPr lang="en-US" altLang="en-US" b="1" dirty="0"/>
              <a:t>T</a:t>
            </a:r>
            <a:r>
              <a:rPr lang="en-US" altLang="en-US" dirty="0"/>
              <a:t>, that is (</a:t>
            </a:r>
            <a:r>
              <a:rPr lang="en-US" altLang="en-US" i="1" dirty="0"/>
              <a:t>R</a:t>
            </a:r>
            <a:r>
              <a:rPr lang="en-US" altLang="en-US" dirty="0">
                <a:latin typeface="Symbol" panose="05050102010706020507" pitchFamily="18" charset="2"/>
              </a:rPr>
              <a:t>+</a:t>
            </a:r>
            <a:r>
              <a:rPr lang="en-US" altLang="en-US" i="1" dirty="0"/>
              <a:t>N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dirty="0"/>
              <a:t>1)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>
                <a:latin typeface="Symbol" panose="05050102010706020507" pitchFamily="18" charset="2"/>
              </a:rPr>
              <a:t>+</a:t>
            </a:r>
            <a:r>
              <a:rPr lang="en-US" altLang="en-US" i="1" dirty="0"/>
              <a:t>M</a:t>
            </a:r>
            <a:r>
              <a:rPr lang="en-US" altLang="en-US" dirty="0">
                <a:sym typeface="Symbol" panose="05050102010706020507" pitchFamily="18" charset="2"/>
              </a:rPr>
              <a:t></a:t>
            </a:r>
            <a:r>
              <a:rPr lang="en-US" altLang="en-US" dirty="0"/>
              <a:t>1) and initialized to zeros.  Then, for each </a:t>
            </a:r>
            <a:r>
              <a:rPr lang="en-US" altLang="en-US" sz="1600" dirty="0">
                <a:latin typeface="Arial" panose="020B0604020202020204" pitchFamily="34" charset="0"/>
              </a:rPr>
              <a:t>FG</a:t>
            </a:r>
            <a:r>
              <a:rPr lang="en-US" altLang="en-US" dirty="0"/>
              <a:t> pixel loc (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u</a:t>
            </a:r>
            <a:r>
              <a:rPr lang="en-US" altLang="en-US" dirty="0"/>
              <a:t>) in </a:t>
            </a:r>
            <a:r>
              <a:rPr lang="en-US" altLang="en-US" b="1" dirty="0"/>
              <a:t>Z</a:t>
            </a:r>
            <a:r>
              <a:rPr lang="en-US" altLang="en-US" dirty="0"/>
              <a:t> (measured from the </a:t>
            </a:r>
            <a:r>
              <a:rPr lang="en-US" altLang="en-US" sz="1600" dirty="0">
                <a:latin typeface="Arial" panose="020B0604020202020204" pitchFamily="34" charset="0"/>
              </a:rPr>
              <a:t>ULHC</a:t>
            </a:r>
            <a:r>
              <a:rPr lang="en-US" altLang="en-US" dirty="0"/>
              <a:t> of </a:t>
            </a:r>
            <a:r>
              <a:rPr lang="en-US" altLang="en-US" b="1" dirty="0"/>
              <a:t>Z</a:t>
            </a:r>
            <a:r>
              <a:rPr lang="en-US" altLang="en-US" sz="1000" i="1" dirty="0"/>
              <a:t> </a:t>
            </a:r>
            <a:r>
              <a:rPr lang="en-US" altLang="en-US" dirty="0"/>
              <a:t>) perform a logical </a:t>
            </a:r>
            <a:r>
              <a:rPr lang="en-US" altLang="en-US" sz="1600" dirty="0">
                <a:latin typeface="Arial" panose="020B0604020202020204" pitchFamily="34" charset="0"/>
              </a:rPr>
              <a:t>OR</a:t>
            </a:r>
            <a:r>
              <a:rPr lang="en-US" altLang="en-US" dirty="0"/>
              <a:t> between</a:t>
            </a:r>
            <a:r>
              <a:rPr lang="en-US" altLang="en-US" b="1" dirty="0"/>
              <a:t> I</a:t>
            </a:r>
            <a:r>
              <a:rPr lang="en-US" altLang="en-US" dirty="0"/>
              <a:t>+(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u</a:t>
            </a:r>
            <a:r>
              <a:rPr lang="en-US" altLang="en-US" dirty="0"/>
              <a:t>) and </a:t>
            </a:r>
            <a:r>
              <a:rPr lang="en-US" altLang="en-US" b="1" dirty="0"/>
              <a:t>T</a:t>
            </a:r>
            <a:r>
              <a:rPr lang="en-US" altLang="en-US" dirty="0"/>
              <a:t>.  Put the results in </a:t>
            </a:r>
            <a:r>
              <a:rPr lang="en-US" altLang="en-US" b="1" dirty="0"/>
              <a:t>T</a:t>
            </a:r>
            <a:r>
              <a:rPr lang="en-US" altLang="en-US" i="1" dirty="0"/>
              <a:t>.  </a:t>
            </a:r>
            <a:r>
              <a:rPr lang="en-US" altLang="en-US" dirty="0"/>
              <a:t>When done, copy to </a:t>
            </a:r>
            <a:r>
              <a:rPr lang="en-US" altLang="en-US" b="1" dirty="0"/>
              <a:t>J</a:t>
            </a:r>
            <a:r>
              <a:rPr lang="en-US" altLang="en-US" dirty="0"/>
              <a:t> the </a:t>
            </a:r>
            <a:r>
              <a:rPr lang="en-US" altLang="en-US" i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C </a:t>
            </a:r>
            <a:r>
              <a:rPr lang="en-US" altLang="en-US" dirty="0"/>
              <a:t>subarray of </a:t>
            </a:r>
            <a:r>
              <a:rPr lang="en-US" altLang="en-US" b="1" dirty="0"/>
              <a:t>T</a:t>
            </a:r>
            <a:r>
              <a:rPr lang="en-US" altLang="en-US" i="1" dirty="0"/>
              <a:t> </a:t>
            </a:r>
            <a:r>
              <a:rPr lang="en-US" altLang="en-US" dirty="0"/>
              <a:t>starting at (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</a:t>
            </a:r>
            <a:r>
              <a:rPr lang="en-US" altLang="en-US" dirty="0"/>
              <a:t>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inaryDilationStack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593850"/>
            <a:ext cx="299878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23900"/>
          </a:xfrm>
        </p:spPr>
        <p:txBody>
          <a:bodyPr/>
          <a:lstStyle/>
          <a:p>
            <a:r>
              <a:rPr lang="en-US" altLang="en-US" smtClean="0"/>
              <a:t>Dilation through Image Shifting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23900"/>
          </a:xfrm>
        </p:spPr>
        <p:txBody>
          <a:bodyPr/>
          <a:lstStyle/>
          <a:p>
            <a:r>
              <a:rPr lang="en-US" altLang="en-US" smtClean="0"/>
              <a:t>Dilation through Image Shifting</a:t>
            </a:r>
          </a:p>
        </p:txBody>
      </p:sp>
      <p:grpSp>
        <p:nvGrpSpPr>
          <p:cNvPr id="19459" name="Group 15"/>
          <p:cNvGrpSpPr>
            <a:grpSpLocks/>
          </p:cNvGrpSpPr>
          <p:nvPr/>
        </p:nvGrpSpPr>
        <p:grpSpPr bwMode="auto">
          <a:xfrm>
            <a:off x="458788" y="2133600"/>
            <a:ext cx="8226425" cy="3484563"/>
            <a:chOff x="289" y="1344"/>
            <a:chExt cx="5182" cy="2195"/>
          </a:xfrm>
        </p:grpSpPr>
        <p:pic>
          <p:nvPicPr>
            <p:cNvPr id="19464" name="Picture 5" descr="BinMorphDilateStep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1344"/>
              <a:ext cx="5182" cy="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Oval 6"/>
            <p:cNvSpPr>
              <a:spLocks noChangeAspect="1" noChangeArrowheads="1"/>
            </p:cNvSpPr>
            <p:nvPr/>
          </p:nvSpPr>
          <p:spPr bwMode="auto">
            <a:xfrm flipV="1">
              <a:off x="426" y="3312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6" name="Oval 7"/>
            <p:cNvSpPr>
              <a:spLocks noChangeAspect="1" noChangeArrowheads="1"/>
            </p:cNvSpPr>
            <p:nvPr/>
          </p:nvSpPr>
          <p:spPr bwMode="auto">
            <a:xfrm flipV="1">
              <a:off x="1279" y="3311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8"/>
            <p:cNvSpPr>
              <a:spLocks noChangeAspect="1" noChangeArrowheads="1"/>
            </p:cNvSpPr>
            <p:nvPr/>
          </p:nvSpPr>
          <p:spPr bwMode="auto">
            <a:xfrm flipV="1">
              <a:off x="2132" y="3311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Oval 9"/>
            <p:cNvSpPr>
              <a:spLocks noChangeAspect="1" noChangeArrowheads="1"/>
            </p:cNvSpPr>
            <p:nvPr/>
          </p:nvSpPr>
          <p:spPr bwMode="auto">
            <a:xfrm flipV="1">
              <a:off x="2987" y="3311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9" name="Oval 10"/>
            <p:cNvSpPr>
              <a:spLocks noChangeAspect="1" noChangeArrowheads="1"/>
            </p:cNvSpPr>
            <p:nvPr/>
          </p:nvSpPr>
          <p:spPr bwMode="auto">
            <a:xfrm flipV="1">
              <a:off x="3841" y="3312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0" name="Oval 11"/>
            <p:cNvSpPr>
              <a:spLocks noChangeAspect="1" noChangeArrowheads="1"/>
            </p:cNvSpPr>
            <p:nvPr/>
          </p:nvSpPr>
          <p:spPr bwMode="auto">
            <a:xfrm flipV="1">
              <a:off x="3840" y="1481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Oval 12"/>
            <p:cNvSpPr>
              <a:spLocks noChangeAspect="1" noChangeArrowheads="1"/>
            </p:cNvSpPr>
            <p:nvPr/>
          </p:nvSpPr>
          <p:spPr bwMode="auto">
            <a:xfrm flipV="1">
              <a:off x="2987" y="1482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2" name="Oval 13"/>
            <p:cNvSpPr>
              <a:spLocks noChangeAspect="1" noChangeArrowheads="1"/>
            </p:cNvSpPr>
            <p:nvPr/>
          </p:nvSpPr>
          <p:spPr bwMode="auto">
            <a:xfrm flipV="1">
              <a:off x="2134" y="1483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3" name="Oval 14"/>
            <p:cNvSpPr>
              <a:spLocks noChangeAspect="1" noChangeArrowheads="1"/>
            </p:cNvSpPr>
            <p:nvPr/>
          </p:nvSpPr>
          <p:spPr bwMode="auto">
            <a:xfrm flipV="1">
              <a:off x="1281" y="1483"/>
              <a:ext cx="35" cy="3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0" name="Text Box 16"/>
          <p:cNvSpPr txBox="1">
            <a:spLocks noChangeArrowheads="1"/>
          </p:cNvSpPr>
          <p:nvPr/>
        </p:nvSpPr>
        <p:spPr bwMode="auto">
          <a:xfrm>
            <a:off x="627063" y="5715000"/>
            <a:ext cx="788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The red outlines indicate the positions of the features in the original images.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BinaryErosionAl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14600"/>
            <a:ext cx="7658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09700"/>
            <a:ext cx="7772400" cy="723900"/>
          </a:xfrm>
        </p:spPr>
        <p:txBody>
          <a:bodyPr/>
          <a:lstStyle/>
          <a:p>
            <a:r>
              <a:rPr lang="en-US" altLang="en-US" sz="4400" smtClean="0"/>
              <a:t>Erosion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04900"/>
            <a:ext cx="8370888" cy="723900"/>
          </a:xfrm>
        </p:spPr>
        <p:txBody>
          <a:bodyPr wrap="square">
            <a:spAutoFit/>
          </a:bodyPr>
          <a:lstStyle/>
          <a:p>
            <a:pPr algn="l"/>
            <a:r>
              <a:rPr lang="en-US" altLang="en-US" dirty="0" smtClean="0"/>
              <a:t>Erosion of Binary Images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81000" y="2064405"/>
            <a:ext cx="8370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There are a number </a:t>
            </a:r>
            <a:r>
              <a:rPr lang="en-US" altLang="en-US" dirty="0" smtClean="0"/>
              <a:t>of </a:t>
            </a:r>
            <a:r>
              <a:rPr lang="en-US" altLang="en-US" dirty="0"/>
              <a:t>equivalent definitions of erosion.  Three of them that apply to binary images are: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3237290"/>
            <a:ext cx="8001001" cy="584775"/>
            <a:chOff x="533400" y="3113595"/>
            <a:chExt cx="8001001" cy="584775"/>
          </a:xfrm>
        </p:grpSpPr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4343400" y="3113595"/>
              <a:ext cx="419100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set of all pixel locations, </a:t>
              </a:r>
              <a:r>
                <a:rPr lang="en-US" altLang="en-US" sz="1600" b="1" dirty="0"/>
                <a:t>p</a:t>
              </a:r>
              <a:r>
                <a:rPr lang="en-US" altLang="en-US" sz="1600" dirty="0">
                  <a:latin typeface="Arial" panose="020B0604020202020204" pitchFamily="34" charset="0"/>
                </a:rPr>
                <a:t>, in the image plane where </a:t>
              </a:r>
              <a:r>
                <a:rPr lang="en-US" altLang="en-US" sz="1600" b="1" dirty="0" err="1"/>
                <a:t>Z</a:t>
              </a:r>
              <a:r>
                <a:rPr lang="en-US" altLang="en-US" sz="1600" dirty="0" err="1"/>
                <a:t>+</a:t>
              </a:r>
              <a:r>
                <a:rPr lang="en-US" altLang="en-US" sz="1600" b="1" dirty="0" err="1"/>
                <a:t>p</a:t>
              </a:r>
              <a:r>
                <a:rPr lang="en-US" altLang="en-US" sz="1600" dirty="0"/>
                <a:t> </a:t>
              </a:r>
              <a:r>
                <a:rPr lang="en-US" altLang="en-US" sz="1600" dirty="0">
                  <a:latin typeface="Arial" panose="020B0604020202020204" pitchFamily="34" charset="0"/>
                </a:rPr>
                <a:t>is contained in </a:t>
              </a:r>
              <a:r>
                <a:rPr lang="en-US" altLang="en-US" sz="1600" dirty="0" err="1" smtClean="0">
                  <a:latin typeface="+mj-lt"/>
                </a:rPr>
                <a:t>fg</a:t>
              </a:r>
              <a:r>
                <a:rPr lang="en-US" altLang="en-US" sz="1600" dirty="0" smtClean="0">
                  <a:latin typeface="+mj-lt"/>
                </a:rPr>
                <a:t>{</a:t>
              </a:r>
              <a:r>
                <a:rPr lang="en-US" altLang="en-US" sz="1600" b="1" dirty="0" smtClean="0"/>
                <a:t>I</a:t>
              </a:r>
              <a:r>
                <a:rPr lang="en-US" altLang="en-US" sz="1600" dirty="0" smtClean="0"/>
                <a:t>}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.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057689"/>
                </p:ext>
              </p:extLst>
            </p:nvPr>
          </p:nvGraphicFramePr>
          <p:xfrm>
            <a:off x="533400" y="3172620"/>
            <a:ext cx="339248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3" imgW="2031840" imgH="279360" progId="Equation.DSMT4">
                    <p:embed/>
                  </p:oleObj>
                </mc:Choice>
                <mc:Fallback>
                  <p:oleObj name="Equation" r:id="rId3" imgW="203184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3400" y="3172620"/>
                          <a:ext cx="3392488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533400" y="4293275"/>
            <a:ext cx="8001001" cy="636587"/>
            <a:chOff x="533400" y="4293792"/>
            <a:chExt cx="8001001" cy="636587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3300413" y="4321573"/>
              <a:ext cx="523398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intersection of copies of the refl. SE, one translated to each pixel location in the 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foreground </a:t>
              </a:r>
              <a:r>
                <a:rPr lang="en-US" altLang="en-US" sz="1600" dirty="0">
                  <a:latin typeface="Arial" panose="020B0604020202020204" pitchFamily="34" charset="0"/>
                </a:rPr>
                <a:t>of the image.</a:t>
              </a: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529113"/>
                </p:ext>
              </p:extLst>
            </p:nvPr>
          </p:nvGraphicFramePr>
          <p:xfrm>
            <a:off x="533400" y="4293792"/>
            <a:ext cx="2143125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5" imgW="1282680" imgH="380880" progId="Equation.DSMT4">
                    <p:embed/>
                  </p:oleObj>
                </mc:Choice>
                <mc:Fallback>
                  <p:oleObj name="Equation" r:id="rId5" imgW="128268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3400" y="4293792"/>
                          <a:ext cx="2143125" cy="636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533400" y="5401073"/>
            <a:ext cx="8001001" cy="647700"/>
            <a:chOff x="533400" y="5401073"/>
            <a:chExt cx="8001001" cy="647700"/>
          </a:xfrm>
        </p:grpSpPr>
        <p:sp>
          <p:nvSpPr>
            <p:cNvPr id="21526" name="Text Box 14"/>
            <p:cNvSpPr txBox="1">
              <a:spLocks noChangeArrowheads="1"/>
            </p:cNvSpPr>
            <p:nvPr/>
          </p:nvSpPr>
          <p:spPr bwMode="auto">
            <a:xfrm>
              <a:off x="3452813" y="5434411"/>
              <a:ext cx="508158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</a:rPr>
                <a:t>The intersection of copies of the image, one translated to each pixel location in the 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foreground </a:t>
              </a:r>
              <a:r>
                <a:rPr lang="en-US" altLang="en-US" sz="1600" dirty="0">
                  <a:latin typeface="Arial" panose="020B0604020202020204" pitchFamily="34" charset="0"/>
                </a:rPr>
                <a:t>of the refl. SE.</a:t>
              </a: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291954"/>
                </p:ext>
              </p:extLst>
            </p:nvPr>
          </p:nvGraphicFramePr>
          <p:xfrm>
            <a:off x="533400" y="5401073"/>
            <a:ext cx="210026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7" imgW="1257120" imgH="393480" progId="Equation.DSMT4">
                    <p:embed/>
                  </p:oleObj>
                </mc:Choice>
                <mc:Fallback>
                  <p:oleObj name="Equation" r:id="rId7" imgW="12571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3400" y="5401073"/>
                          <a:ext cx="210026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381001" y="405767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381001" y="300168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381001" y="5165467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23900"/>
          </a:xfrm>
        </p:spPr>
        <p:txBody>
          <a:bodyPr/>
          <a:lstStyle/>
          <a:p>
            <a:pPr algn="l"/>
            <a:r>
              <a:rPr lang="en-US" altLang="en-US" smtClean="0"/>
              <a:t>What is Mathematical Morphology?</a:t>
            </a:r>
          </a:p>
        </p:txBody>
      </p:sp>
      <p:sp>
        <p:nvSpPr>
          <p:cNvPr id="4102" name="Rectangle 3"/>
          <p:cNvSpPr txBox="1">
            <a:spLocks noChangeArrowheads="1"/>
          </p:cNvSpPr>
          <p:nvPr/>
        </p:nvSpPr>
        <p:spPr bwMode="auto">
          <a:xfrm>
            <a:off x="1981200" y="2674938"/>
            <a:ext cx="5867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nonlinear,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built on Minkowski set theory,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part of the theory of finite lattices,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for image analysis based on shape,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extremely useful, yet not often used. 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1127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3600">
                <a:solidFill>
                  <a:schemeClr val="tx1"/>
                </a:solidFill>
                <a:latin typeface="Script MT Bold" panose="03040602040607080904" pitchFamily="66" charset="0"/>
              </a:rPr>
              <a:t>It is:</a:t>
            </a:r>
            <a:endParaRPr lang="en-US" altLang="en-US" sz="3600">
              <a:latin typeface="Script MT Bold" panose="030406020406070809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6"/>
          <p:cNvSpPr txBox="1">
            <a:spLocks noChangeArrowheads="1"/>
          </p:cNvSpPr>
          <p:nvPr/>
        </p:nvSpPr>
        <p:spPr bwMode="auto">
          <a:xfrm>
            <a:off x="6592888" y="4937125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22531" name="Text Box 18"/>
          <p:cNvSpPr txBox="1">
            <a:spLocks noChangeArrowheads="1"/>
          </p:cNvSpPr>
          <p:nvPr/>
        </p:nvSpPr>
        <p:spPr bwMode="auto">
          <a:xfrm>
            <a:off x="3554413" y="4937125"/>
            <a:ext cx="204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/ original</a:t>
            </a:r>
          </a:p>
        </p:txBody>
      </p:sp>
      <p:sp>
        <p:nvSpPr>
          <p:cNvPr id="22532" name="Text Box 20"/>
          <p:cNvSpPr txBox="1">
            <a:spLocks noChangeArrowheads="1"/>
          </p:cNvSpPr>
          <p:nvPr/>
        </p:nvSpPr>
        <p:spPr bwMode="auto">
          <a:xfrm>
            <a:off x="815975" y="4937125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eroded image</a:t>
            </a:r>
          </a:p>
        </p:txBody>
      </p:sp>
      <p:pic>
        <p:nvPicPr>
          <p:cNvPr id="22533" name="Picture 15" descr="bin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2413000"/>
            <a:ext cx="2439987" cy="243998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7" descr="biner-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413000"/>
            <a:ext cx="2439987" cy="243998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9" descr="biner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413000"/>
            <a:ext cx="2439987" cy="243998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6" name="Group 28"/>
          <p:cNvGrpSpPr>
            <a:grpSpLocks/>
          </p:cNvGrpSpPr>
          <p:nvPr/>
        </p:nvGrpSpPr>
        <p:grpSpPr bwMode="auto">
          <a:xfrm>
            <a:off x="2047875" y="1797050"/>
            <a:ext cx="5045075" cy="396875"/>
            <a:chOff x="1290" y="1132"/>
            <a:chExt cx="3178" cy="250"/>
          </a:xfrm>
        </p:grpSpPr>
        <p:sp>
          <p:nvSpPr>
            <p:cNvPr id="22543" name="Text Box 22"/>
            <p:cNvSpPr txBox="1">
              <a:spLocks noChangeArrowheads="1"/>
            </p:cNvSpPr>
            <p:nvPr/>
          </p:nvSpPr>
          <p:spPr bwMode="auto">
            <a:xfrm>
              <a:off x="1290" y="1132"/>
              <a:ext cx="3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The locus of pixels </a:t>
              </a:r>
              <a:r>
                <a:rPr lang="en-US" altLang="en-US" b="1" dirty="0" err="1"/>
                <a:t>p</a:t>
              </a:r>
              <a:r>
                <a:rPr lang="en-US" altLang="en-US" dirty="0" err="1">
                  <a:sym typeface="Symbol" panose="05050102010706020507" pitchFamily="18" charset="2"/>
                </a:rPr>
                <a:t></a:t>
              </a:r>
              <a:r>
                <a:rPr lang="en-US" altLang="en-US" i="1" dirty="0" err="1">
                  <a:sym typeface="Symbol" panose="05050102010706020507" pitchFamily="18" charset="2"/>
                </a:rPr>
                <a:t>S</a:t>
              </a:r>
              <a:r>
                <a:rPr lang="en-US" altLang="en-US" baseline="-25000" dirty="0" err="1">
                  <a:sym typeface="Symbol" panose="05050102010706020507" pitchFamily="18" charset="2"/>
                </a:rPr>
                <a:t>P</a:t>
              </a:r>
              <a:r>
                <a:rPr lang="en-US" altLang="en-US">
                  <a:latin typeface="Arial" panose="020B0604020202020204" pitchFamily="34" charset="0"/>
                </a:rPr>
                <a:t> such that </a:t>
              </a:r>
              <a:r>
                <a:rPr lang="en-US" altLang="en-US" i="1">
                  <a:latin typeface="Arial" panose="020B0604020202020204" pitchFamily="34" charset="0"/>
                </a:rPr>
                <a:t>             </a:t>
              </a:r>
              <a:r>
                <a:rPr lang="en-US" altLang="en-US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22544" name="Object 23"/>
            <p:cNvGraphicFramePr>
              <a:graphicFrameLocks noChangeAspect="1"/>
            </p:cNvGraphicFramePr>
            <p:nvPr/>
          </p:nvGraphicFramePr>
          <p:xfrm>
            <a:off x="3797" y="1183"/>
            <a:ext cx="56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" name="Equation" r:id="rId6" imgW="888614" imgH="291973" progId="Equation.DSMT4">
                    <p:embed/>
                  </p:oleObj>
                </mc:Choice>
                <mc:Fallback>
                  <p:oleObj name="Equation" r:id="rId6" imgW="888614" imgH="291973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1183"/>
                          <a:ext cx="56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3689350" y="1066800"/>
            <a:ext cx="176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/>
              <a:t>Erosion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444500" y="5572125"/>
            <a:ext cx="987425" cy="525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118872" bIns="128016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9" name="Text Box 29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143000"/>
            <a:ext cx="5638800" cy="838200"/>
          </a:xfrm>
        </p:spPr>
        <p:txBody>
          <a:bodyPr/>
          <a:lstStyle/>
          <a:p>
            <a:r>
              <a:rPr lang="en-US" altLang="en-US" sz="3600" smtClean="0"/>
              <a:t>Fast Computation of Erosion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23900" y="2133600"/>
            <a:ext cx="7429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fastest way to compute </a:t>
            </a:r>
            <a:r>
              <a:rPr lang="en-US" altLang="en-US" i="1"/>
              <a:t>binary</a:t>
            </a:r>
            <a:r>
              <a:rPr lang="en-US" altLang="en-US"/>
              <a:t> erosion is to use the intersection-of-translates-of-the-image definition.  That is, use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723900" y="3870325"/>
            <a:ext cx="76581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Assume the dimensions of </a:t>
            </a:r>
            <a:r>
              <a:rPr lang="en-US" altLang="en-US" b="1" dirty="0"/>
              <a:t>I</a:t>
            </a:r>
            <a:r>
              <a:rPr lang="en-US" altLang="en-US" dirty="0"/>
              <a:t> are </a:t>
            </a:r>
            <a:r>
              <a:rPr lang="en-US" altLang="en-US" i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C</a:t>
            </a:r>
            <a:r>
              <a:rPr lang="en-US" altLang="en-US" dirty="0"/>
              <a:t>, the dimensions of </a:t>
            </a:r>
            <a:r>
              <a:rPr lang="en-US" altLang="en-US" b="1" dirty="0"/>
              <a:t>Z</a:t>
            </a:r>
            <a:r>
              <a:rPr lang="en-US" altLang="en-US" dirty="0"/>
              <a:t> are </a:t>
            </a:r>
            <a:r>
              <a:rPr lang="en-US" altLang="en-US" i="1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M,</a:t>
            </a:r>
            <a:r>
              <a:rPr lang="en-US" altLang="en-US" dirty="0"/>
              <a:t> and </a:t>
            </a:r>
            <a:r>
              <a:rPr lang="en-US" altLang="en-US" b="1" dirty="0"/>
              <a:t>Z</a:t>
            </a:r>
            <a:r>
              <a:rPr lang="en-US" altLang="en-US" dirty="0"/>
              <a:t>’s origin is offset from the upper left hand corner (</a:t>
            </a:r>
            <a:r>
              <a:rPr lang="en-US" altLang="en-US" sz="1600" dirty="0">
                <a:latin typeface="Arial" panose="020B0604020202020204" pitchFamily="34" charset="0"/>
              </a:rPr>
              <a:t>ULHC</a:t>
            </a:r>
            <a:r>
              <a:rPr lang="en-US" altLang="en-US" dirty="0"/>
              <a:t>) by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 rows and </a:t>
            </a:r>
            <a:r>
              <a:rPr lang="en-US" altLang="en-US" i="1" dirty="0">
                <a:sym typeface="Symbol" panose="05050102010706020507" pitchFamily="18" charset="2"/>
              </a:rPr>
              <a:t></a:t>
            </a:r>
            <a:r>
              <a:rPr lang="en-US" altLang="en-US" dirty="0"/>
              <a:t> columns.  Allocate a scratch image, </a:t>
            </a:r>
            <a:r>
              <a:rPr lang="en-US" altLang="en-US" b="1" dirty="0"/>
              <a:t>T</a:t>
            </a:r>
            <a:r>
              <a:rPr lang="en-US" altLang="en-US" dirty="0"/>
              <a:t>, that is (</a:t>
            </a:r>
            <a:r>
              <a:rPr lang="en-US" altLang="en-US" i="1" dirty="0"/>
              <a:t>R</a:t>
            </a:r>
            <a:r>
              <a:rPr lang="en-US" altLang="en-US" dirty="0">
                <a:latin typeface="Symbol" panose="05050102010706020507" pitchFamily="18" charset="2"/>
              </a:rPr>
              <a:t>+</a:t>
            </a:r>
            <a:r>
              <a:rPr lang="en-US" altLang="en-US" i="1" dirty="0"/>
              <a:t>N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dirty="0"/>
              <a:t>1)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>
                <a:latin typeface="Symbol" panose="05050102010706020507" pitchFamily="18" charset="2"/>
              </a:rPr>
              <a:t>+</a:t>
            </a:r>
            <a:r>
              <a:rPr lang="en-US" altLang="en-US" i="1" dirty="0"/>
              <a:t>M</a:t>
            </a:r>
            <a:r>
              <a:rPr lang="en-US" altLang="en-US" dirty="0">
                <a:sym typeface="Symbol" panose="05050102010706020507" pitchFamily="18" charset="2"/>
              </a:rPr>
              <a:t></a:t>
            </a:r>
            <a:r>
              <a:rPr lang="en-US" altLang="en-US" dirty="0"/>
              <a:t>1) and initialized to </a:t>
            </a:r>
            <a:r>
              <a:rPr lang="en-US" altLang="en-US" b="1" dirty="0"/>
              <a:t>I</a:t>
            </a:r>
            <a:r>
              <a:rPr lang="en-US" altLang="en-US" dirty="0"/>
              <a:t>. Rotate</a:t>
            </a:r>
            <a:r>
              <a:rPr lang="en-US" altLang="en-US" baseline="30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Z</a:t>
            </a:r>
            <a:r>
              <a:rPr lang="en-US" altLang="en-US" dirty="0"/>
              <a:t> by 180</a:t>
            </a:r>
            <a:r>
              <a:rPr lang="en-US" altLang="en-US" dirty="0">
                <a:cs typeface="Times New Roman" panose="02020603050405020304" pitchFamily="18" charset="0"/>
              </a:rPr>
              <a:t>º.  </a:t>
            </a:r>
            <a:r>
              <a:rPr lang="en-US" altLang="en-US" dirty="0"/>
              <a:t>Then, for each </a:t>
            </a:r>
            <a:r>
              <a:rPr lang="en-US" altLang="en-US" sz="1600" dirty="0">
                <a:latin typeface="Arial" panose="020B0604020202020204" pitchFamily="34" charset="0"/>
              </a:rPr>
              <a:t>FG</a:t>
            </a:r>
            <a:r>
              <a:rPr lang="en-US" altLang="en-US" dirty="0"/>
              <a:t> pixel loc 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dirty="0">
                <a:cs typeface="Times New Roman" panose="02020603050405020304" pitchFamily="18" charset="0"/>
              </a:rPr>
              <a:t> </a:t>
            </a:r>
            <a:r>
              <a:rPr lang="en-US" altLang="en-US" i="1" dirty="0"/>
              <a:t>u</a:t>
            </a:r>
            <a:r>
              <a:rPr lang="en-US" altLang="en-US" dirty="0"/>
              <a:t>) in </a:t>
            </a:r>
            <a:r>
              <a:rPr lang="en-US" altLang="en-US" b="1" dirty="0">
                <a:cs typeface="Times New Roman" panose="02020603050405020304" pitchFamily="18" charset="0"/>
              </a:rPr>
              <a:t>Ž</a:t>
            </a:r>
            <a:r>
              <a:rPr lang="en-US" altLang="en-US" dirty="0"/>
              <a:t> (measured from the </a:t>
            </a:r>
            <a:r>
              <a:rPr lang="en-US" altLang="en-US" sz="1600" dirty="0">
                <a:latin typeface="Arial" panose="020B0604020202020204" pitchFamily="34" charset="0"/>
              </a:rPr>
              <a:t>ULHC</a:t>
            </a:r>
            <a:r>
              <a:rPr lang="en-US" altLang="en-US" dirty="0"/>
              <a:t> of </a:t>
            </a:r>
            <a:r>
              <a:rPr lang="en-US" altLang="en-US" b="1" dirty="0">
                <a:cs typeface="Times New Roman" panose="02020603050405020304" pitchFamily="18" charset="0"/>
              </a:rPr>
              <a:t>Ž</a:t>
            </a:r>
            <a:r>
              <a:rPr lang="en-US" altLang="en-US" sz="1000" b="1" dirty="0"/>
              <a:t> </a:t>
            </a:r>
            <a:r>
              <a:rPr lang="en-US" altLang="en-US" dirty="0"/>
              <a:t>) perform a logical </a:t>
            </a:r>
            <a:r>
              <a:rPr lang="en-US" altLang="en-US" sz="1600" dirty="0">
                <a:latin typeface="Arial" panose="020B0604020202020204" pitchFamily="34" charset="0"/>
              </a:rPr>
              <a:t>AND</a:t>
            </a:r>
            <a:r>
              <a:rPr lang="en-US" altLang="en-US" dirty="0"/>
              <a:t> between </a:t>
            </a:r>
            <a:r>
              <a:rPr lang="en-US" altLang="en-US" b="1" dirty="0"/>
              <a:t>I</a:t>
            </a:r>
            <a:r>
              <a:rPr lang="en-US" altLang="en-US" dirty="0"/>
              <a:t>+(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dirty="0">
                <a:cs typeface="Times New Roman" panose="02020603050405020304" pitchFamily="18" charset="0"/>
              </a:rPr>
              <a:t> </a:t>
            </a:r>
            <a:r>
              <a:rPr lang="en-US" altLang="en-US" i="1" dirty="0"/>
              <a:t>u</a:t>
            </a:r>
            <a:r>
              <a:rPr lang="en-US" altLang="en-US" dirty="0"/>
              <a:t>) and </a:t>
            </a:r>
            <a:r>
              <a:rPr lang="en-US" altLang="en-US" b="1" dirty="0"/>
              <a:t>T</a:t>
            </a:r>
            <a:r>
              <a:rPr lang="en-US" altLang="en-US" dirty="0"/>
              <a:t>.  Put the results in </a:t>
            </a:r>
            <a:r>
              <a:rPr lang="en-US" altLang="en-US" b="1" dirty="0"/>
              <a:t>T</a:t>
            </a:r>
            <a:r>
              <a:rPr lang="en-US" altLang="en-US" i="1" dirty="0"/>
              <a:t>.  </a:t>
            </a:r>
            <a:r>
              <a:rPr lang="en-US" altLang="en-US" dirty="0"/>
              <a:t>When done, copy to </a:t>
            </a:r>
            <a:r>
              <a:rPr lang="en-US" altLang="en-US" b="1" dirty="0"/>
              <a:t>J</a:t>
            </a:r>
            <a:r>
              <a:rPr lang="en-US" altLang="en-US" dirty="0"/>
              <a:t> the </a:t>
            </a:r>
            <a:r>
              <a:rPr lang="en-US" altLang="en-US" i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/>
              <a:t>C </a:t>
            </a:r>
            <a:r>
              <a:rPr lang="en-US" altLang="en-US" dirty="0"/>
              <a:t>subarray of </a:t>
            </a:r>
            <a:r>
              <a:rPr lang="en-US" altLang="en-US" b="1" dirty="0"/>
              <a:t>T</a:t>
            </a:r>
            <a:r>
              <a:rPr lang="en-US" altLang="en-US" i="1" dirty="0"/>
              <a:t> </a:t>
            </a:r>
            <a:r>
              <a:rPr lang="en-US" altLang="en-US" dirty="0"/>
              <a:t>starting at (</a:t>
            </a:r>
            <a:r>
              <a:rPr lang="en-US" altLang="en-US" i="1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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, </a:t>
            </a:r>
            <a:r>
              <a:rPr lang="en-US" altLang="en-US" i="1" dirty="0"/>
              <a:t>M</a:t>
            </a:r>
            <a:r>
              <a:rPr lang="en-US" altLang="en-US" dirty="0">
                <a:sym typeface="Symbol" panose="05050102010706020507" pitchFamily="18" charset="2"/>
              </a:rPr>
              <a:t></a:t>
            </a:r>
            <a:r>
              <a:rPr lang="en-US" altLang="en-US" i="1" dirty="0">
                <a:sym typeface="Symbol" panose="05050102010706020507" pitchFamily="18" charset="2"/>
              </a:rPr>
              <a:t></a:t>
            </a:r>
            <a:r>
              <a:rPr lang="en-US" altLang="en-US" dirty="0"/>
              <a:t>).</a:t>
            </a:r>
          </a:p>
        </p:txBody>
      </p:sp>
      <p:graphicFrame>
        <p:nvGraphicFramePr>
          <p:cNvPr id="235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5542"/>
              </p:ext>
            </p:extLst>
          </p:nvPr>
        </p:nvGraphicFramePr>
        <p:xfrm>
          <a:off x="2811463" y="3013074"/>
          <a:ext cx="2778124" cy="7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013074"/>
                        <a:ext cx="2778124" cy="768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5434013" y="5943600"/>
            <a:ext cx="3124200" cy="466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aseline="30000"/>
              <a:t>1</a:t>
            </a:r>
            <a:r>
              <a:rPr lang="en-US" altLang="en-US" sz="1200"/>
              <a:t>In matlab the fastest way to rotate Z by 180</a:t>
            </a:r>
            <a:r>
              <a:rPr lang="en-US" altLang="en-US" sz="1200">
                <a:cs typeface="Times New Roman" panose="02020603050405020304" pitchFamily="18" charset="0"/>
              </a:rPr>
              <a:t>º is </a:t>
            </a:r>
            <a:r>
              <a:rPr lang="en-US" altLang="en-US" sz="1200">
                <a:latin typeface="Courier New" panose="02070309020205020404" pitchFamily="49" charset="0"/>
                <a:cs typeface="Times New Roman" panose="02020603050405020304" pitchFamily="18" charset="0"/>
              </a:rPr>
              <a:t>» Zrefl = flipud(fliplr(Z));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7" descr="bindi-or-d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568575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8" descr="biner-or-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568575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6" descr="biner-or-d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68575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81100"/>
            <a:ext cx="7772400" cy="723900"/>
          </a:xfrm>
        </p:spPr>
        <p:txBody>
          <a:bodyPr/>
          <a:lstStyle/>
          <a:p>
            <a:r>
              <a:rPr lang="en-US" altLang="en-US" smtClean="0"/>
              <a:t>Comparison of Erosion and Dilation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052763" y="5199063"/>
            <a:ext cx="306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/ original / dilation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22300" y="5199063"/>
            <a:ext cx="204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/ original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323850" y="207168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original contains erosion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6473825" y="5199063"/>
            <a:ext cx="202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/ dilation</a:t>
            </a:r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6172200" y="2071688"/>
            <a:ext cx="262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dilation contains original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434975" y="5703888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8" name="Text Box 20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7772400" cy="723900"/>
          </a:xfrm>
          <a:noFill/>
        </p:spPr>
        <p:txBody>
          <a:bodyPr wrap="none">
            <a:spAutoFit/>
          </a:bodyPr>
          <a:lstStyle/>
          <a:p>
            <a:pPr algn="l"/>
            <a:r>
              <a:rPr lang="en-US" altLang="en-US" sz="3200" dirty="0" smtClean="0"/>
              <a:t>Erosion from Dilation / Dilation from Erosion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Dilation and erosion are </a:t>
            </a:r>
            <a:r>
              <a:rPr lang="en-US" altLang="en-US" dirty="0" smtClean="0"/>
              <a:t>duals </a:t>
            </a:r>
            <a:r>
              <a:rPr lang="en-US" altLang="en-US" dirty="0"/>
              <a:t>of each other with respect to complementation: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57200" y="3255963"/>
            <a:ext cx="807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That is, dilation with the reflected SE of the complement of a binary image is the complement of the erosion.  Erosion with the reflected SE of the complement of the image is the complement of the dilation.  It follows that,</a:t>
            </a:r>
          </a:p>
        </p:txBody>
      </p:sp>
      <p:sp>
        <p:nvSpPr>
          <p:cNvPr id="25608" name="Text Box 34"/>
          <p:cNvSpPr txBox="1">
            <a:spLocks noChangeArrowheads="1"/>
          </p:cNvSpPr>
          <p:nvPr/>
        </p:nvSpPr>
        <p:spPr bwMode="auto">
          <a:xfrm>
            <a:off x="457200" y="5165725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erosion can be performed with dilation and vice versa.  That implies that only one or the other must be implemented directly.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715928"/>
              </p:ext>
            </p:extLst>
          </p:nvPr>
        </p:nvGraphicFramePr>
        <p:xfrm>
          <a:off x="1968840" y="2567094"/>
          <a:ext cx="520632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3" imgW="2603160" imgH="266400" progId="Equation.DSMT4">
                  <p:embed/>
                </p:oleObj>
              </mc:Choice>
              <mc:Fallback>
                <p:oleObj name="Equation" r:id="rId3" imgW="2603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840" y="2567094"/>
                        <a:ext cx="5206320" cy="53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70720"/>
              </p:ext>
            </p:extLst>
          </p:nvPr>
        </p:nvGraphicFramePr>
        <p:xfrm>
          <a:off x="1993900" y="4398963"/>
          <a:ext cx="5156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5" imgW="2577960" imgH="317160" progId="Equation.DSMT4">
                  <p:embed/>
                </p:oleObj>
              </mc:Choice>
              <mc:Fallback>
                <p:oleObj name="Equation" r:id="rId5" imgW="2577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3900" y="4398963"/>
                        <a:ext cx="51562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23925"/>
            <a:ext cx="7772400" cy="723900"/>
          </a:xfrm>
        </p:spPr>
        <p:txBody>
          <a:bodyPr/>
          <a:lstStyle/>
          <a:p>
            <a:pPr algn="l"/>
            <a:r>
              <a:rPr lang="en-US" altLang="en-US" dirty="0" smtClean="0"/>
              <a:t>Opening and Closing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381000" y="1756236"/>
            <a:ext cx="539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Opening is erosion by </a:t>
            </a:r>
            <a:r>
              <a:rPr lang="en-US" altLang="en-US" b="1"/>
              <a:t>Z</a:t>
            </a:r>
            <a:r>
              <a:rPr lang="en-US" altLang="en-US"/>
              <a:t> followed by dilation by </a:t>
            </a:r>
            <a:r>
              <a:rPr lang="en-US" altLang="en-US" b="1"/>
              <a:t>Z</a:t>
            </a:r>
            <a:r>
              <a:rPr lang="en-US" altLang="en-US"/>
              <a:t>.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81000" y="4024976"/>
            <a:ext cx="53070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Closing is dilation by </a:t>
            </a:r>
            <a:r>
              <a:rPr lang="en-US" altLang="en-US" b="1">
                <a:cs typeface="Times New Roman" panose="02020603050405020304" pitchFamily="18" charset="0"/>
              </a:rPr>
              <a:t>Ž</a:t>
            </a:r>
            <a:r>
              <a:rPr lang="en-US" altLang="en-US" b="1"/>
              <a:t> </a:t>
            </a:r>
            <a:r>
              <a:rPr lang="en-US" altLang="en-US"/>
              <a:t>followed by erosion by </a:t>
            </a:r>
            <a:r>
              <a:rPr lang="en-US" altLang="en-US" b="1">
                <a:cs typeface="Times New Roman" panose="02020603050405020304" pitchFamily="18" charset="0"/>
              </a:rPr>
              <a:t>Ž</a:t>
            </a:r>
            <a:r>
              <a:rPr lang="en-US" altLang="en-US"/>
              <a:t>.</a:t>
            </a:r>
          </a:p>
        </p:txBody>
      </p:sp>
      <p:graphicFrame>
        <p:nvGraphicFramePr>
          <p:cNvPr id="266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78925"/>
              </p:ext>
            </p:extLst>
          </p:nvPr>
        </p:nvGraphicFramePr>
        <p:xfrm>
          <a:off x="2903538" y="2265363"/>
          <a:ext cx="22050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265363"/>
                        <a:ext cx="22050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8804"/>
              </p:ext>
            </p:extLst>
          </p:nvPr>
        </p:nvGraphicFramePr>
        <p:xfrm>
          <a:off x="2895600" y="4533437"/>
          <a:ext cx="2219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33437"/>
                        <a:ext cx="2219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381000" y="2823958"/>
            <a:ext cx="77660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500"/>
              </a:lnSpc>
              <a:spcAft>
                <a:spcPct val="10000"/>
              </a:spcAft>
            </a:pPr>
            <a:r>
              <a:rPr lang="en-US" altLang="en-US" dirty="0"/>
              <a:t>The opening is the best approximation of the image FG that can be made from copies of the SE, given that the opening is contained in the </a:t>
            </a:r>
            <a:r>
              <a:rPr lang="en-US" altLang="en-US" dirty="0" smtClean="0"/>
              <a:t>original. </a:t>
            </a:r>
            <a:r>
              <a:rPr lang="en-US" altLang="en-US" b="1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Euclid Extra" panose="02050502000505020303" pitchFamily="18" charset="2"/>
              </a:rPr>
              <a:t> </a:t>
            </a:r>
            <a:r>
              <a:rPr lang="en-US" altLang="en-US" b="1" dirty="0"/>
              <a:t>Z</a:t>
            </a:r>
            <a:r>
              <a:rPr lang="en-US" altLang="en-US" dirty="0"/>
              <a:t> contains no FG features that are smaller than the SE. </a:t>
            </a:r>
          </a:p>
        </p:txBody>
      </p:sp>
      <p:sp>
        <p:nvSpPr>
          <p:cNvPr id="26635" name="Rectangle 18"/>
          <p:cNvSpPr>
            <a:spLocks noChangeArrowheads="1"/>
          </p:cNvSpPr>
          <p:nvPr/>
        </p:nvSpPr>
        <p:spPr bwMode="auto">
          <a:xfrm>
            <a:off x="381000" y="5165725"/>
            <a:ext cx="7918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closing is the best approximation of the image BG that can be made from copies of the SE, given that the closing is contained in the image BG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Euclid Extra" panose="02050502000505020303" pitchFamily="18" charset="2"/>
              </a:rPr>
              <a:t>• </a:t>
            </a:r>
            <a:r>
              <a:rPr lang="en-US" altLang="en-US" b="1" dirty="0"/>
              <a:t>Z</a:t>
            </a:r>
            <a:r>
              <a:rPr lang="en-US" altLang="en-US" dirty="0"/>
              <a:t> contains no BG features that are smaller than the SE.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BinaryOpenAl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13013"/>
            <a:ext cx="7658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09700"/>
            <a:ext cx="7772400" cy="723900"/>
          </a:xfrm>
        </p:spPr>
        <p:txBody>
          <a:bodyPr/>
          <a:lstStyle/>
          <a:p>
            <a:r>
              <a:rPr lang="en-US" altLang="en-US" sz="4400" smtClean="0"/>
              <a:t>Opening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Opening is Erosion Followed by Dilation</a:t>
            </a:r>
          </a:p>
        </p:txBody>
      </p:sp>
      <p:pic>
        <p:nvPicPr>
          <p:cNvPr id="28675" name="Picture 9" descr="binop-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5654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6415088" y="5173663"/>
            <a:ext cx="211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opening / original</a:t>
            </a:r>
          </a:p>
        </p:txBody>
      </p:sp>
      <p:pic>
        <p:nvPicPr>
          <p:cNvPr id="28677" name="Picture 8" descr="binop-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654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3505200" y="5173663"/>
            <a:ext cx="213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/ opening</a:t>
            </a:r>
          </a:p>
        </p:txBody>
      </p:sp>
      <p:sp>
        <p:nvSpPr>
          <p:cNvPr id="28679" name="Text Box 14"/>
          <p:cNvSpPr txBox="1">
            <a:spLocks noChangeArrowheads="1"/>
          </p:cNvSpPr>
          <p:nvPr/>
        </p:nvSpPr>
        <p:spPr bwMode="auto">
          <a:xfrm>
            <a:off x="3511550" y="19812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 the erosion</a:t>
            </a:r>
          </a:p>
        </p:txBody>
      </p:sp>
      <p:pic>
        <p:nvPicPr>
          <p:cNvPr id="28680" name="Picture 6" descr="biner-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654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628650" y="5173663"/>
            <a:ext cx="204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/ original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579438" y="1981200"/>
            <a:ext cx="214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erode the original</a:t>
            </a:r>
          </a:p>
        </p:txBody>
      </p:sp>
      <p:sp>
        <p:nvSpPr>
          <p:cNvPr id="28683" name="Text Box 19"/>
          <p:cNvSpPr txBox="1">
            <a:spLocks noChangeArrowheads="1"/>
          </p:cNvSpPr>
          <p:nvPr/>
        </p:nvSpPr>
        <p:spPr bwMode="auto">
          <a:xfrm>
            <a:off x="434975" y="5627688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84" name="Text Box 22"/>
          <p:cNvSpPr txBox="1">
            <a:spLocks noChangeArrowheads="1"/>
          </p:cNvSpPr>
          <p:nvPr/>
        </p:nvSpPr>
        <p:spPr bwMode="auto">
          <a:xfrm>
            <a:off x="6557963" y="1979613"/>
            <a:ext cx="183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dilated erosion</a:t>
            </a:r>
          </a:p>
        </p:txBody>
      </p:sp>
      <p:sp>
        <p:nvSpPr>
          <p:cNvPr id="28685" name="Text Box 23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bin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654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1169988" y="51800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pic>
        <p:nvPicPr>
          <p:cNvPr id="29700" name="Picture 4" descr="biner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654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4062413" y="5180013"/>
            <a:ext cx="1017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</a:t>
            </a:r>
          </a:p>
        </p:txBody>
      </p:sp>
      <p:pic>
        <p:nvPicPr>
          <p:cNvPr id="29702" name="Picture 5" descr="bino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5654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926263" y="5180013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opening</a:t>
            </a:r>
          </a:p>
        </p:txBody>
      </p:sp>
      <p:sp>
        <p:nvSpPr>
          <p:cNvPr id="29704" name="Text Box 18"/>
          <p:cNvSpPr txBox="1">
            <a:spLocks noChangeArrowheads="1"/>
          </p:cNvSpPr>
          <p:nvPr/>
        </p:nvSpPr>
        <p:spPr bwMode="auto">
          <a:xfrm>
            <a:off x="434975" y="5627688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5" name="Rectangle 26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  <a:noFill/>
        </p:spPr>
        <p:txBody>
          <a:bodyPr lIns="92075" tIns="46038" rIns="92075" bIns="46038"/>
          <a:lstStyle/>
          <a:p>
            <a:r>
              <a:rPr lang="en-US" altLang="en-US" sz="3600" smtClean="0"/>
              <a:t>Opening is Erosion Followed by Dilation</a:t>
            </a:r>
          </a:p>
        </p:txBody>
      </p:sp>
      <p:sp>
        <p:nvSpPr>
          <p:cNvPr id="29706" name="Text Box 27"/>
          <p:cNvSpPr txBox="1">
            <a:spLocks noChangeArrowheads="1"/>
          </p:cNvSpPr>
          <p:nvPr/>
        </p:nvSpPr>
        <p:spPr bwMode="auto">
          <a:xfrm>
            <a:off x="788988" y="1979613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29707" name="Text Box 28"/>
          <p:cNvSpPr txBox="1">
            <a:spLocks noChangeArrowheads="1"/>
          </p:cNvSpPr>
          <p:nvPr/>
        </p:nvSpPr>
        <p:spPr bwMode="auto">
          <a:xfrm>
            <a:off x="3702050" y="1979613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eroded image</a:t>
            </a:r>
          </a:p>
        </p:txBody>
      </p:sp>
      <p:sp>
        <p:nvSpPr>
          <p:cNvPr id="29708" name="Text Box 29"/>
          <p:cNvSpPr txBox="1">
            <a:spLocks noChangeArrowheads="1"/>
          </p:cNvSpPr>
          <p:nvPr/>
        </p:nvSpPr>
        <p:spPr bwMode="auto">
          <a:xfrm>
            <a:off x="6557963" y="1979613"/>
            <a:ext cx="183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dilated erosion</a:t>
            </a:r>
          </a:p>
        </p:txBody>
      </p:sp>
      <p:sp>
        <p:nvSpPr>
          <p:cNvPr id="29709" name="Text Box 30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bin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179638"/>
            <a:ext cx="2439987" cy="2439987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8"/>
          <p:cNvSpPr txBox="1">
            <a:spLocks noChangeArrowheads="1"/>
          </p:cNvSpPr>
          <p:nvPr/>
        </p:nvSpPr>
        <p:spPr bwMode="auto">
          <a:xfrm>
            <a:off x="6589713" y="4697413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pic>
        <p:nvPicPr>
          <p:cNvPr id="30724" name="Picture 7" descr="binop-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174875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3516313" y="4697413"/>
            <a:ext cx="211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opening / original</a:t>
            </a:r>
          </a:p>
        </p:txBody>
      </p:sp>
      <p:pic>
        <p:nvPicPr>
          <p:cNvPr id="30726" name="Picture 6" descr="binop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174875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920750" y="4697413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open image</a:t>
            </a:r>
          </a:p>
        </p:txBody>
      </p:sp>
      <p:grpSp>
        <p:nvGrpSpPr>
          <p:cNvPr id="30728" name="Group 25"/>
          <p:cNvGrpSpPr>
            <a:grpSpLocks/>
          </p:cNvGrpSpPr>
          <p:nvPr/>
        </p:nvGrpSpPr>
        <p:grpSpPr bwMode="auto">
          <a:xfrm>
            <a:off x="1814513" y="1670050"/>
            <a:ext cx="5514975" cy="400050"/>
            <a:chOff x="1145" y="1059"/>
            <a:chExt cx="3474" cy="252"/>
          </a:xfrm>
        </p:grpSpPr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1145" y="1059"/>
              <a:ext cx="34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The union of translates of </a:t>
              </a:r>
              <a:r>
                <a:rPr lang="en-US" altLang="en-US" b="1" dirty="0"/>
                <a:t>Z</a:t>
              </a:r>
              <a:r>
                <a:rPr lang="en-US" altLang="en-US">
                  <a:latin typeface="Arial" panose="020B0604020202020204" pitchFamily="34" charset="0"/>
                </a:rPr>
                <a:t> such that </a:t>
              </a:r>
              <a:r>
                <a:rPr lang="en-US" altLang="en-US" i="1" dirty="0"/>
                <a:t>               </a:t>
              </a:r>
              <a:r>
                <a:rPr lang="en-US" altLang="en-US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0736" name="Object 15"/>
            <p:cNvGraphicFramePr>
              <a:graphicFrameLocks noChangeAspect="1"/>
            </p:cNvGraphicFramePr>
            <p:nvPr/>
          </p:nvGraphicFramePr>
          <p:xfrm>
            <a:off x="3904" y="1111"/>
            <a:ext cx="5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Equation" r:id="rId6" imgW="901309" imgH="291973" progId="Equation.DSMT4">
                    <p:embed/>
                  </p:oleObj>
                </mc:Choice>
                <mc:Fallback>
                  <p:oleObj name="Equation" r:id="rId6" imgW="901309" imgH="29197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1111"/>
                          <a:ext cx="5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9" name="Rectangle 17"/>
          <p:cNvSpPr>
            <a:spLocks noChangeArrowheads="1"/>
          </p:cNvSpPr>
          <p:nvPr/>
        </p:nvSpPr>
        <p:spPr bwMode="auto">
          <a:xfrm>
            <a:off x="1219200" y="5170488"/>
            <a:ext cx="67818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The opening of </a:t>
            </a:r>
            <a:r>
              <a:rPr lang="en-US" altLang="en-US" sz="1800" b="1"/>
              <a:t>I</a:t>
            </a:r>
            <a:r>
              <a:rPr lang="en-US" altLang="en-US" sz="1800"/>
              <a:t> by </a:t>
            </a:r>
            <a:r>
              <a:rPr lang="en-US" altLang="en-US" sz="1800" b="1"/>
              <a:t>Z</a:t>
            </a:r>
            <a:r>
              <a:rPr lang="en-US" altLang="en-US" sz="1800"/>
              <a:t> is the best approximation of </a:t>
            </a:r>
            <a:r>
              <a:rPr lang="en-US" altLang="en-US" sz="1800" b="1"/>
              <a:t>I</a:t>
            </a:r>
            <a:r>
              <a:rPr lang="en-US" altLang="en-US" sz="1800"/>
              <a:t> that can be made by taking the union of translated copies of </a:t>
            </a:r>
            <a:r>
              <a:rPr lang="en-US" altLang="en-US" sz="1800" b="1"/>
              <a:t>Z</a:t>
            </a:r>
            <a:r>
              <a:rPr lang="en-US" altLang="en-US" sz="1800"/>
              <a:t>, subject to the constraint that the opening be contained by the original image.</a:t>
            </a:r>
          </a:p>
        </p:txBody>
      </p:sp>
      <p:sp>
        <p:nvSpPr>
          <p:cNvPr id="30730" name="Text Box 22"/>
          <p:cNvSpPr txBox="1">
            <a:spLocks noChangeArrowheads="1"/>
          </p:cNvSpPr>
          <p:nvPr/>
        </p:nvSpPr>
        <p:spPr bwMode="auto">
          <a:xfrm>
            <a:off x="7708900" y="1363663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1" name="Text Box 23"/>
          <p:cNvSpPr txBox="1">
            <a:spLocks noChangeArrowheads="1"/>
          </p:cNvSpPr>
          <p:nvPr/>
        </p:nvSpPr>
        <p:spPr bwMode="auto">
          <a:xfrm>
            <a:off x="3692525" y="1055688"/>
            <a:ext cx="1758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/>
              <a:t>Opening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BinaryCloseAl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14600"/>
            <a:ext cx="7658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09700"/>
            <a:ext cx="7772400" cy="723900"/>
          </a:xfrm>
        </p:spPr>
        <p:txBody>
          <a:bodyPr/>
          <a:lstStyle/>
          <a:p>
            <a:r>
              <a:rPr lang="en-US" altLang="en-US" sz="4400" smtClean="0"/>
              <a:t>Closing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7772400" cy="723900"/>
          </a:xfrm>
        </p:spPr>
        <p:txBody>
          <a:bodyPr/>
          <a:lstStyle/>
          <a:p>
            <a:pPr algn="l"/>
            <a:r>
              <a:rPr lang="en-US" altLang="en-US" smtClean="0"/>
              <a:t>Uses of Mathematical Morphology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133600"/>
            <a:ext cx="3810000" cy="4038600"/>
          </a:xfrm>
        </p:spPr>
        <p:txBody>
          <a:bodyPr/>
          <a:lstStyle/>
          <a:p>
            <a:r>
              <a:rPr lang="en-US" altLang="en-US" sz="2400" smtClean="0">
                <a:latin typeface="Times New Roman" panose="02020603050405020304" pitchFamily="18" charset="0"/>
              </a:rPr>
              <a:t>image enhancement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image segmentation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image restoration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edge detection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texture analysis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particle analysis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feature generation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skeletonization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133600"/>
            <a:ext cx="3810000" cy="4038600"/>
          </a:xfrm>
        </p:spPr>
        <p:txBody>
          <a:bodyPr/>
          <a:lstStyle/>
          <a:p>
            <a:r>
              <a:rPr lang="en-US" altLang="en-US" sz="2400" smtClean="0">
                <a:latin typeface="Times New Roman" panose="02020603050405020304" pitchFamily="18" charset="0"/>
              </a:rPr>
              <a:t>shape analysis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image compression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component analysis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curve filling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general thinning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feature detection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noise reduction</a:t>
            </a:r>
          </a:p>
          <a:p>
            <a:r>
              <a:rPr lang="en-US" altLang="en-US" sz="2400" smtClean="0">
                <a:latin typeface="Times New Roman" panose="02020603050405020304" pitchFamily="18" charset="0"/>
              </a:rPr>
              <a:t>space-time filtering</a:t>
            </a:r>
          </a:p>
          <a:p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0" descr="bincl-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535238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6"/>
          <p:cNvSpPr>
            <a:spLocks noChangeArrowheads="1"/>
          </p:cNvSpPr>
          <p:nvPr/>
        </p:nvSpPr>
        <p:spPr bwMode="auto">
          <a:xfrm>
            <a:off x="685800" y="1066800"/>
            <a:ext cx="7772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Closing is Dilation Followed by Erosion</a:t>
            </a:r>
            <a:r>
              <a:rPr lang="en-US" altLang="en-US" sz="3600" baseline="30000"/>
              <a:t>1</a:t>
            </a:r>
            <a:endParaRPr lang="en-US" altLang="en-US" sz="3600"/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6472238" y="5135563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closing / original</a:t>
            </a:r>
          </a:p>
        </p:txBody>
      </p:sp>
      <p:sp>
        <p:nvSpPr>
          <p:cNvPr id="32773" name="Text Box 19"/>
          <p:cNvSpPr txBox="1">
            <a:spLocks noChangeArrowheads="1"/>
          </p:cNvSpPr>
          <p:nvPr/>
        </p:nvSpPr>
        <p:spPr bwMode="auto">
          <a:xfrm>
            <a:off x="6424613" y="1958975"/>
            <a:ext cx="210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to get the closing</a:t>
            </a:r>
          </a:p>
        </p:txBody>
      </p:sp>
      <p:sp>
        <p:nvSpPr>
          <p:cNvPr id="32774" name="Text Box 21"/>
          <p:cNvSpPr txBox="1">
            <a:spLocks noChangeArrowheads="1"/>
          </p:cNvSpPr>
          <p:nvPr/>
        </p:nvSpPr>
        <p:spPr bwMode="auto">
          <a:xfrm>
            <a:off x="3578225" y="5135563"/>
            <a:ext cx="199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closing / dilation</a:t>
            </a:r>
          </a:p>
        </p:txBody>
      </p:sp>
      <p:sp>
        <p:nvSpPr>
          <p:cNvPr id="32775" name="Text Box 22"/>
          <p:cNvSpPr txBox="1">
            <a:spLocks noChangeArrowheads="1"/>
          </p:cNvSpPr>
          <p:nvPr/>
        </p:nvSpPr>
        <p:spPr bwMode="auto">
          <a:xfrm>
            <a:off x="3509963" y="1958975"/>
            <a:ext cx="2132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erode the dilation</a:t>
            </a:r>
          </a:p>
        </p:txBody>
      </p:sp>
      <p:sp>
        <p:nvSpPr>
          <p:cNvPr id="32776" name="Text Box 24"/>
          <p:cNvSpPr txBox="1">
            <a:spLocks noChangeArrowheads="1"/>
          </p:cNvSpPr>
          <p:nvPr/>
        </p:nvSpPr>
        <p:spPr bwMode="auto">
          <a:xfrm>
            <a:off x="647700" y="5135563"/>
            <a:ext cx="202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/ dilation</a:t>
            </a:r>
          </a:p>
        </p:txBody>
      </p:sp>
      <p:pic>
        <p:nvPicPr>
          <p:cNvPr id="32777" name="Picture 27" descr="bincl-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27300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29" descr="bindi-or-d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27300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Text Box 31"/>
          <p:cNvSpPr txBox="1">
            <a:spLocks noChangeArrowheads="1"/>
          </p:cNvSpPr>
          <p:nvPr/>
        </p:nvSpPr>
        <p:spPr bwMode="auto">
          <a:xfrm>
            <a:off x="434975" y="5589588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80" name="Text Box 33"/>
          <p:cNvSpPr txBox="1">
            <a:spLocks noChangeArrowheads="1"/>
          </p:cNvSpPr>
          <p:nvPr/>
        </p:nvSpPr>
        <p:spPr bwMode="auto">
          <a:xfrm>
            <a:off x="5486400" y="5676900"/>
            <a:ext cx="30845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aseline="30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using the reflected SE, </a:t>
            </a:r>
            <a:r>
              <a:rPr lang="en-US" altLang="en-US" b="1">
                <a:cs typeface="Arial" panose="020B0604020202020204" pitchFamily="34" charset="0"/>
              </a:rPr>
              <a:t>Ž</a:t>
            </a:r>
            <a:endParaRPr lang="en-US" altLang="en-US" b="1" baseline="30000" dirty="0"/>
          </a:p>
        </p:txBody>
      </p:sp>
      <p:sp>
        <p:nvSpPr>
          <p:cNvPr id="32781" name="Text Box 37"/>
          <p:cNvSpPr txBox="1">
            <a:spLocks noChangeArrowheads="1"/>
          </p:cNvSpPr>
          <p:nvPr/>
        </p:nvSpPr>
        <p:spPr bwMode="auto">
          <a:xfrm>
            <a:off x="788988" y="1957388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3" descr="bincl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535238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22" descr="bindi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25713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1" descr="binoriginal-d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25713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4075113" y="51419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dilation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6985000" y="5141913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closing</a:t>
            </a:r>
          </a:p>
        </p:txBody>
      </p:sp>
      <p:sp>
        <p:nvSpPr>
          <p:cNvPr id="33800" name="Text Box 24"/>
          <p:cNvSpPr txBox="1">
            <a:spLocks noChangeArrowheads="1"/>
          </p:cNvSpPr>
          <p:nvPr/>
        </p:nvSpPr>
        <p:spPr bwMode="auto">
          <a:xfrm>
            <a:off x="434975" y="5589588"/>
            <a:ext cx="987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</a:rPr>
              <a:t>SE = </a:t>
            </a:r>
            <a:r>
              <a:rPr lang="en-US" altLang="en-US" sz="1800" b="1" dirty="0"/>
              <a:t>Z</a:t>
            </a:r>
            <a:r>
              <a:rPr lang="en-US" altLang="en-US" sz="1800" baseline="-25000" dirty="0"/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1" name="Text Box 25"/>
          <p:cNvSpPr txBox="1">
            <a:spLocks noChangeArrowheads="1"/>
          </p:cNvSpPr>
          <p:nvPr/>
        </p:nvSpPr>
        <p:spPr bwMode="auto">
          <a:xfrm>
            <a:off x="5486400" y="5676900"/>
            <a:ext cx="30845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aseline="30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using the reflected SE, </a:t>
            </a:r>
            <a:r>
              <a:rPr lang="en-US" altLang="en-US" b="1">
                <a:cs typeface="Arial" panose="020B0604020202020204" pitchFamily="34" charset="0"/>
              </a:rPr>
              <a:t>Ž</a:t>
            </a:r>
            <a:endParaRPr lang="en-US" altLang="en-US" b="1" baseline="30000" dirty="0"/>
          </a:p>
        </p:txBody>
      </p:sp>
      <p:sp>
        <p:nvSpPr>
          <p:cNvPr id="33802" name="Rectangle 26"/>
          <p:cNvSpPr>
            <a:spLocks noChangeArrowheads="1"/>
          </p:cNvSpPr>
          <p:nvPr/>
        </p:nvSpPr>
        <p:spPr bwMode="auto">
          <a:xfrm>
            <a:off x="685800" y="1066800"/>
            <a:ext cx="7772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Closing is Dilation Followed by Erosion</a:t>
            </a:r>
            <a:r>
              <a:rPr lang="en-US" altLang="en-US" sz="3600" baseline="30000"/>
              <a:t>1</a:t>
            </a:r>
            <a:endParaRPr lang="en-US" altLang="en-US" sz="3600"/>
          </a:p>
        </p:txBody>
      </p:sp>
      <p:sp>
        <p:nvSpPr>
          <p:cNvPr id="33803" name="Text Box 27"/>
          <p:cNvSpPr txBox="1">
            <a:spLocks noChangeArrowheads="1"/>
          </p:cNvSpPr>
          <p:nvPr/>
        </p:nvSpPr>
        <p:spPr bwMode="auto">
          <a:xfrm>
            <a:off x="788988" y="1957388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33804" name="Text Box 28"/>
          <p:cNvSpPr txBox="1">
            <a:spLocks noChangeArrowheads="1"/>
          </p:cNvSpPr>
          <p:nvPr/>
        </p:nvSpPr>
        <p:spPr bwMode="auto">
          <a:xfrm>
            <a:off x="3722688" y="1957388"/>
            <a:ext cx="1695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dilated image</a:t>
            </a:r>
          </a:p>
        </p:txBody>
      </p: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6557963" y="1957388"/>
            <a:ext cx="185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eroded dilation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23925"/>
            <a:ext cx="4648200" cy="701675"/>
          </a:xfrm>
        </p:spPr>
        <p:txBody>
          <a:bodyPr>
            <a:spAutoFit/>
          </a:bodyPr>
          <a:lstStyle/>
          <a:p>
            <a:r>
              <a:rPr lang="en-US" altLang="en-US" dirty="0" smtClean="0"/>
              <a:t>Duality Relationships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1922010"/>
            <a:ext cx="7467600" cy="793750"/>
            <a:chOff x="609600" y="2200273"/>
            <a:chExt cx="7467600" cy="793750"/>
          </a:xfrm>
        </p:grpSpPr>
        <p:graphicFrame>
          <p:nvGraphicFramePr>
            <p:cNvPr id="348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65436"/>
                </p:ext>
              </p:extLst>
            </p:nvPr>
          </p:nvGraphicFramePr>
          <p:xfrm>
            <a:off x="5284787" y="2200273"/>
            <a:ext cx="2792413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Equation" r:id="rId3" imgW="1117440" imgH="317160" progId="Equation.DSMT4">
                    <p:embed/>
                  </p:oleObj>
                </mc:Choice>
                <mc:Fallback>
                  <p:oleObj name="Equation" r:id="rId3" imgW="1117440" imgH="3171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2200273"/>
                          <a:ext cx="2792413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0" name="Text Box 7"/>
            <p:cNvSpPr txBox="1">
              <a:spLocks noChangeArrowheads="1"/>
            </p:cNvSpPr>
            <p:nvPr/>
          </p:nvSpPr>
          <p:spPr bwMode="auto">
            <a:xfrm>
              <a:off x="609600" y="2337592"/>
              <a:ext cx="4191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 dirty="0"/>
                <a:t>Erosion in terms of dilation:</a:t>
              </a:r>
            </a:p>
          </p:txBody>
        </p:sp>
      </p:grpSp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533400" y="5774534"/>
            <a:ext cx="5467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</a:t>
            </a:r>
            <a:r>
              <a:rPr lang="en-US" altLang="en-US" baseline="30000" dirty="0"/>
              <a:t>C</a:t>
            </a:r>
            <a:r>
              <a:rPr lang="en-US" altLang="en-US" dirty="0"/>
              <a:t> is the complement of  </a:t>
            </a:r>
            <a:r>
              <a:rPr lang="en-US" altLang="en-US" b="1" dirty="0"/>
              <a:t>I</a:t>
            </a:r>
            <a:r>
              <a:rPr lang="en-US" altLang="en-US" dirty="0"/>
              <a:t> and </a:t>
            </a:r>
            <a:r>
              <a:rPr lang="en-US" altLang="en-US" b="1" dirty="0">
                <a:cs typeface="Times New Roman" panose="02020603050405020304" pitchFamily="18" charset="0"/>
              </a:rPr>
              <a:t>Ž</a:t>
            </a:r>
            <a:r>
              <a:rPr lang="en-US" altLang="en-US" dirty="0">
                <a:cs typeface="Times New Roman" panose="02020603050405020304" pitchFamily="18" charset="0"/>
              </a:rPr>
              <a:t> is the reflected SE.</a:t>
            </a:r>
            <a:endParaRPr lang="en-US" altLang="en-US" i="1" dirty="0"/>
          </a:p>
        </p:txBody>
      </p:sp>
      <p:sp>
        <p:nvSpPr>
          <p:cNvPr id="34825" name="Line 12"/>
          <p:cNvSpPr>
            <a:spLocks noChangeShapeType="1"/>
          </p:cNvSpPr>
          <p:nvPr/>
        </p:nvSpPr>
        <p:spPr bwMode="auto">
          <a:xfrm>
            <a:off x="533400" y="177380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2863965"/>
            <a:ext cx="7467600" cy="793750"/>
            <a:chOff x="609600" y="3026832"/>
            <a:chExt cx="7467600" cy="793750"/>
          </a:xfrm>
        </p:grpSpPr>
        <p:sp>
          <p:nvSpPr>
            <p:cNvPr id="34821" name="Text Box 8"/>
            <p:cNvSpPr txBox="1">
              <a:spLocks noChangeArrowheads="1"/>
            </p:cNvSpPr>
            <p:nvPr/>
          </p:nvSpPr>
          <p:spPr bwMode="auto">
            <a:xfrm>
              <a:off x="609600" y="3164151"/>
              <a:ext cx="42100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 dirty="0"/>
                <a:t>Dilation in terms of erosion:</a:t>
              </a:r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163014"/>
                </p:ext>
              </p:extLst>
            </p:nvPr>
          </p:nvGraphicFramePr>
          <p:xfrm>
            <a:off x="5284787" y="3026832"/>
            <a:ext cx="2792413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4" name="Equation" r:id="rId5" imgW="1117440" imgH="317160" progId="Equation.DSMT4">
                    <p:embed/>
                  </p:oleObj>
                </mc:Choice>
                <mc:Fallback>
                  <p:oleObj name="Equation" r:id="rId5" imgW="11174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3026832"/>
                          <a:ext cx="2792413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533400" y="3805920"/>
            <a:ext cx="7340600" cy="762000"/>
            <a:chOff x="609600" y="3853391"/>
            <a:chExt cx="7340600" cy="762000"/>
          </a:xfrm>
        </p:grpSpPr>
        <p:sp>
          <p:nvSpPr>
            <p:cNvPr id="34822" name="Text Box 9"/>
            <p:cNvSpPr txBox="1">
              <a:spLocks noChangeArrowheads="1"/>
            </p:cNvSpPr>
            <p:nvPr/>
          </p:nvSpPr>
          <p:spPr bwMode="auto">
            <a:xfrm>
              <a:off x="609600" y="3974835"/>
              <a:ext cx="42497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 dirty="0"/>
                <a:t>Opening in terms of closing:</a:t>
              </a:r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011735"/>
                </p:ext>
              </p:extLst>
            </p:nvPr>
          </p:nvGraphicFramePr>
          <p:xfrm>
            <a:off x="5284787" y="3853391"/>
            <a:ext cx="2665413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name="Equation" r:id="rId7" imgW="1066680" imgH="304560" progId="Equation.DSMT4">
                    <p:embed/>
                  </p:oleObj>
                </mc:Choice>
                <mc:Fallback>
                  <p:oleObj name="Equation" r:id="rId7" imgW="10666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3853391"/>
                          <a:ext cx="2665413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533400" y="4716125"/>
            <a:ext cx="7340600" cy="762000"/>
            <a:chOff x="609600" y="4648200"/>
            <a:chExt cx="7340600" cy="762000"/>
          </a:xfrm>
        </p:grpSpPr>
        <p:sp>
          <p:nvSpPr>
            <p:cNvPr id="34823" name="Text Box 10"/>
            <p:cNvSpPr txBox="1">
              <a:spLocks noChangeArrowheads="1"/>
            </p:cNvSpPr>
            <p:nvPr/>
          </p:nvSpPr>
          <p:spPr bwMode="auto">
            <a:xfrm>
              <a:off x="609600" y="4769644"/>
              <a:ext cx="42497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/>
                <a:t>Closing in terms of opening:</a:t>
              </a:r>
            </a:p>
          </p:txBody>
        </p:sp>
        <p:graphicFrame>
          <p:nvGraphicFramePr>
            <p:cNvPr id="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789446"/>
                </p:ext>
              </p:extLst>
            </p:nvPr>
          </p:nvGraphicFramePr>
          <p:xfrm>
            <a:off x="5284787" y="4648200"/>
            <a:ext cx="2665413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6" name="Equation" r:id="rId9" imgW="1066680" imgH="304560" progId="Equation.DSMT4">
                    <p:embed/>
                  </p:oleObj>
                </mc:Choice>
                <mc:Fallback>
                  <p:oleObj name="Equation" r:id="rId9" imgW="10666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4648200"/>
                          <a:ext cx="2665413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33400" y="562633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4" descr="BinMorph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943100"/>
            <a:ext cx="786606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Binary Ops with Asymmetric SEs</a:t>
            </a:r>
          </a:p>
        </p:txBody>
      </p:sp>
      <p:grpSp>
        <p:nvGrpSpPr>
          <p:cNvPr id="35845" name="Group 27"/>
          <p:cNvGrpSpPr>
            <a:grpSpLocks/>
          </p:cNvGrpSpPr>
          <p:nvPr/>
        </p:nvGrpSpPr>
        <p:grpSpPr bwMode="auto">
          <a:xfrm>
            <a:off x="838200" y="5286375"/>
            <a:ext cx="1670050" cy="779463"/>
            <a:chOff x="836" y="3376"/>
            <a:chExt cx="1052" cy="491"/>
          </a:xfrm>
        </p:grpSpPr>
        <p:sp>
          <p:nvSpPr>
            <p:cNvPr id="35854" name="Text Box 23"/>
            <p:cNvSpPr txBox="1">
              <a:spLocks noChangeArrowheads="1"/>
            </p:cNvSpPr>
            <p:nvPr/>
          </p:nvSpPr>
          <p:spPr bwMode="auto">
            <a:xfrm>
              <a:off x="836" y="3376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“L” shaped SE</a:t>
              </a:r>
            </a:p>
          </p:txBody>
        </p:sp>
        <p:sp>
          <p:nvSpPr>
            <p:cNvPr id="35855" name="Text Box 24"/>
            <p:cNvSpPr txBox="1">
              <a:spLocks noChangeArrowheads="1"/>
            </p:cNvSpPr>
            <p:nvPr/>
          </p:nvSpPr>
          <p:spPr bwMode="auto">
            <a:xfrm>
              <a:off x="836" y="3636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O marks origin</a:t>
              </a:r>
            </a:p>
          </p:txBody>
        </p:sp>
      </p:grpSp>
      <p:grpSp>
        <p:nvGrpSpPr>
          <p:cNvPr id="35846" name="Group 30"/>
          <p:cNvGrpSpPr>
            <a:grpSpLocks/>
          </p:cNvGrpSpPr>
          <p:nvPr/>
        </p:nvGrpSpPr>
        <p:grpSpPr bwMode="auto">
          <a:xfrm>
            <a:off x="3317875" y="5284788"/>
            <a:ext cx="2774950" cy="781050"/>
            <a:chOff x="2400" y="3396"/>
            <a:chExt cx="1748" cy="492"/>
          </a:xfrm>
        </p:grpSpPr>
        <p:sp>
          <p:nvSpPr>
            <p:cNvPr id="35852" name="Text Box 25"/>
            <p:cNvSpPr txBox="1">
              <a:spLocks noChangeArrowheads="1"/>
            </p:cNvSpPr>
            <p:nvPr/>
          </p:nvSpPr>
          <p:spPr bwMode="auto">
            <a:xfrm>
              <a:off x="2400" y="3396"/>
              <a:ext cx="1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Foreground:  white pixels</a:t>
              </a:r>
            </a:p>
          </p:txBody>
        </p:sp>
        <p:sp>
          <p:nvSpPr>
            <p:cNvPr id="35853" name="Text Box 26"/>
            <p:cNvSpPr txBox="1">
              <a:spLocks noChangeArrowheads="1"/>
            </p:cNvSpPr>
            <p:nvPr/>
          </p:nvSpPr>
          <p:spPr bwMode="auto">
            <a:xfrm>
              <a:off x="2400" y="3657"/>
              <a:ext cx="1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Background:  black pixels</a:t>
              </a:r>
            </a:p>
          </p:txBody>
        </p:sp>
      </p:grpSp>
      <p:sp>
        <p:nvSpPr>
          <p:cNvPr id="35847" name="Rectangle 28" descr="Light downward diagonal"/>
          <p:cNvSpPr>
            <a:spLocks noChangeArrowheads="1"/>
          </p:cNvSpPr>
          <p:nvPr/>
        </p:nvSpPr>
        <p:spPr bwMode="auto">
          <a:xfrm>
            <a:off x="6269038" y="5448300"/>
            <a:ext cx="457200" cy="4572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8" name="Text Box 29"/>
          <p:cNvSpPr txBox="1">
            <a:spLocks noChangeArrowheads="1"/>
          </p:cNvSpPr>
          <p:nvPr/>
        </p:nvSpPr>
        <p:spPr bwMode="auto">
          <a:xfrm>
            <a:off x="6902450" y="5310188"/>
            <a:ext cx="1371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Cross-hatched pixels are indeterminate.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84463" y="5448300"/>
            <a:ext cx="457200" cy="457200"/>
            <a:chOff x="2684463" y="5448300"/>
            <a:chExt cx="457200" cy="457200"/>
          </a:xfrm>
        </p:grpSpPr>
        <p:sp>
          <p:nvSpPr>
            <p:cNvPr id="35856" name="Rectangle 20"/>
            <p:cNvSpPr>
              <a:spLocks noChangeArrowheads="1"/>
            </p:cNvSpPr>
            <p:nvPr/>
          </p:nvSpPr>
          <p:spPr bwMode="auto">
            <a:xfrm>
              <a:off x="2684463" y="54483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2684463" y="54483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2684463" y="56007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2684463" y="57531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836863" y="54483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836863" y="57531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989263" y="57531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989263" y="56007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989263" y="54483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2836863" y="56007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2874963" y="5638800"/>
              <a:ext cx="76200" cy="762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326"/>
          <p:cNvSpPr txBox="1">
            <a:spLocks noChangeArrowheads="1"/>
          </p:cNvSpPr>
          <p:nvPr/>
        </p:nvSpPr>
        <p:spPr bwMode="auto">
          <a:xfrm>
            <a:off x="609600" y="2389188"/>
            <a:ext cx="2209800" cy="25638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Since morph. ops. are neighborhood ops., there is a band of pixels around the border of the resultant image where the values are indeterminate.</a:t>
            </a:r>
          </a:p>
        </p:txBody>
      </p:sp>
      <p:sp>
        <p:nvSpPr>
          <p:cNvPr id="36870" name="Rectangle 327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2863850" cy="641350"/>
          </a:xfrm>
          <a:noFill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 smtClean="0"/>
              <a:t>Border Effects</a:t>
            </a:r>
          </a:p>
        </p:txBody>
      </p:sp>
      <p:sp>
        <p:nvSpPr>
          <p:cNvPr id="36881" name="Rectangle 544"/>
          <p:cNvSpPr>
            <a:spLocks noChangeArrowheads="1"/>
          </p:cNvSpPr>
          <p:nvPr/>
        </p:nvSpPr>
        <p:spPr bwMode="auto">
          <a:xfrm>
            <a:off x="533400" y="17526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Erosion &amp; Dilation</a:t>
            </a:r>
          </a:p>
        </p:txBody>
      </p:sp>
      <p:sp>
        <p:nvSpPr>
          <p:cNvPr id="36882" name="Rectangle 545" descr="Wide downward diagonal"/>
          <p:cNvSpPr>
            <a:spLocks noChangeArrowheads="1"/>
          </p:cNvSpPr>
          <p:nvPr/>
        </p:nvSpPr>
        <p:spPr bwMode="auto">
          <a:xfrm>
            <a:off x="2362200" y="4549775"/>
            <a:ext cx="304800" cy="3048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3594" y="1209675"/>
            <a:ext cx="5257006" cy="4749006"/>
            <a:chOff x="3353594" y="1209675"/>
            <a:chExt cx="5257006" cy="4749006"/>
          </a:xfrm>
        </p:grpSpPr>
        <p:grpSp>
          <p:nvGrpSpPr>
            <p:cNvPr id="25" name="Group 24"/>
            <p:cNvGrpSpPr/>
            <p:nvPr/>
          </p:nvGrpSpPr>
          <p:grpSpPr>
            <a:xfrm>
              <a:off x="4114800" y="1981200"/>
              <a:ext cx="4343400" cy="3657600"/>
              <a:chOff x="4114800" y="1981200"/>
              <a:chExt cx="4343400" cy="3657600"/>
            </a:xfrm>
          </p:grpSpPr>
          <p:sp>
            <p:nvSpPr>
              <p:cNvPr id="36866" name="Rectangle 2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4343400" cy="3657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097" name="Rectangle 547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4343400" cy="3657600"/>
              </a:xfrm>
              <a:prstGeom prst="rect">
                <a:avLst/>
              </a:prstGeom>
              <a:pattFill prst="wdDnDiag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114800" y="1981200"/>
                <a:ext cx="4343400" cy="228600"/>
                <a:chOff x="4114800" y="1981200"/>
                <a:chExt cx="4343400" cy="228600"/>
              </a:xfrm>
            </p:grpSpPr>
            <p:sp>
              <p:nvSpPr>
                <p:cNvPr id="37400" name="Rectangle 55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1" name="Rectangle 55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2" name="Rectangle 55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3" name="Rectangle 55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4" name="Rectangle 55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5" name="Rectangle 55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6" name="Rectangle 55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7" name="Rectangle 55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8" name="Rectangle 55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09" name="Rectangle 55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0" name="Rectangle 56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1" name="Rectangle 56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2" name="Rectangle 56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3" name="Rectangle 56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4" name="Rectangle 56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5" name="Rectangle 56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6" name="Rectangle 56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7" name="Rectangle 56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418" name="Rectangle 56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1981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4800" y="2209800"/>
                <a:ext cx="4343400" cy="228600"/>
                <a:chOff x="4114800" y="2209800"/>
                <a:chExt cx="4343400" cy="228600"/>
              </a:xfrm>
            </p:grpSpPr>
            <p:sp>
              <p:nvSpPr>
                <p:cNvPr id="37381" name="Rectangle 57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2" name="Rectangle 57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3" name="Rectangle 57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4" name="Rectangle 57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5" name="Rectangle 57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6" name="Rectangle 57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7" name="Rectangle 57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8" name="Rectangle 57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9" name="Rectangle 57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0" name="Rectangle 57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1" name="Rectangle 58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2" name="Rectangle 58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3" name="Rectangle 58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4" name="Rectangle 58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5" name="Rectangle 58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6" name="Rectangle 58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7" name="Rectangle 58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8" name="Rectangle 58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99" name="Rectangle 58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2209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114800" y="2438400"/>
                <a:ext cx="4343400" cy="228600"/>
                <a:chOff x="4114800" y="2438400"/>
                <a:chExt cx="4343400" cy="228600"/>
              </a:xfrm>
            </p:grpSpPr>
            <p:sp>
              <p:nvSpPr>
                <p:cNvPr id="37362" name="Rectangle 59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3" name="Rectangle 59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4" name="Rectangle 59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5" name="Rectangle 59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6" name="Rectangle 59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7" name="Rectangle 59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8" name="Rectangle 59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9" name="Rectangle 59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0" name="Rectangle 59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1" name="Rectangle 59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2" name="Rectangle 60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3" name="Rectangle 60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4" name="Rectangle 60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5" name="Rectangle 60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6" name="Rectangle 60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7" name="Rectangle 60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8" name="Rectangle 60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79" name="Rectangle 60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80" name="Rectangle 60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2438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114800" y="2667000"/>
                <a:ext cx="4343400" cy="228600"/>
                <a:chOff x="4114800" y="2667000"/>
                <a:chExt cx="4343400" cy="228600"/>
              </a:xfrm>
            </p:grpSpPr>
            <p:sp>
              <p:nvSpPr>
                <p:cNvPr id="37343" name="Rectangle 61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4" name="Rectangle 61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5" name="Rectangle 61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6" name="Rectangle 61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7" name="Rectangle 61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8" name="Rectangle 61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9" name="Rectangle 61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0" name="Rectangle 61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1" name="Rectangle 61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2" name="Rectangle 61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3" name="Rectangle 62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4" name="Rectangle 62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5" name="Rectangle 62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6" name="Rectangle 62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7" name="Rectangle 62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8" name="Rectangle 62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59" name="Rectangle 62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0" name="Rectangle 62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61" name="Rectangle 62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2667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114800" y="2895600"/>
                <a:ext cx="4343400" cy="228600"/>
                <a:chOff x="4114800" y="2895600"/>
                <a:chExt cx="4343400" cy="228600"/>
              </a:xfrm>
            </p:grpSpPr>
            <p:sp>
              <p:nvSpPr>
                <p:cNvPr id="37324" name="Rectangle 63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5" name="Rectangle 63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6" name="Rectangle 63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7" name="Rectangle 63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8" name="Rectangle 63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9" name="Rectangle 63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0" name="Rectangle 63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1" name="Rectangle 63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2" name="Rectangle 6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3" name="Rectangle 6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4" name="Rectangle 64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5" name="Rectangle 64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6" name="Rectangle 64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7" name="Rectangle 64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8" name="Rectangle 64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39" name="Rectangle 64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0" name="Rectangle 64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1" name="Rectangle 64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42" name="Rectangle 64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2895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114800" y="3124200"/>
                <a:ext cx="4343400" cy="228600"/>
                <a:chOff x="4114800" y="3124200"/>
                <a:chExt cx="4343400" cy="228600"/>
              </a:xfrm>
            </p:grpSpPr>
            <p:sp>
              <p:nvSpPr>
                <p:cNvPr id="37305" name="Rectangle 65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6" name="Rectangle 65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7" name="Rectangle 65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8" name="Rectangle 65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9" name="Rectangle 65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0" name="Rectangle 65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1" name="Rectangle 65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2" name="Rectangle 65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3" name="Rectangle 65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4" name="Rectangle 65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5" name="Rectangle 66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6" name="Rectangle 66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7" name="Rectangle 66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8" name="Rectangle 66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19" name="Rectangle 66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0" name="Rectangle 66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1" name="Rectangle 66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2" name="Rectangle 66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23" name="Rectangle 66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3124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114800" y="3352800"/>
                <a:ext cx="4343400" cy="228600"/>
                <a:chOff x="4114800" y="3352800"/>
                <a:chExt cx="4343400" cy="228600"/>
              </a:xfrm>
            </p:grpSpPr>
            <p:sp>
              <p:nvSpPr>
                <p:cNvPr id="37286" name="Rectangle 67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7" name="Rectangle 67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8" name="Rectangle 67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9" name="Rectangle 67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0" name="Rectangle 67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1" name="Rectangle 67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2" name="Rectangle 67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3" name="Rectangle 67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4" name="Rectangle 67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5" name="Rectangle 67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6" name="Rectangle 68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7" name="Rectangle 68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8" name="Rectangle 68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99" name="Rectangle 68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0" name="Rectangle 68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1" name="Rectangle 68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2" name="Rectangle 68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3" name="Rectangle 68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304" name="Rectangle 68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3352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114800" y="3581400"/>
                <a:ext cx="4343400" cy="228600"/>
                <a:chOff x="4114800" y="3581400"/>
                <a:chExt cx="4343400" cy="228600"/>
              </a:xfrm>
            </p:grpSpPr>
            <p:sp>
              <p:nvSpPr>
                <p:cNvPr id="37267" name="Rectangle 69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8" name="Rectangle 69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9" name="Rectangle 69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0" name="Rectangle 69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1" name="Rectangle 69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2" name="Rectangle 69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3" name="Rectangle 69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4" name="Rectangle 69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5" name="Rectangle 69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6" name="Rectangle 69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7" name="Rectangle 70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8" name="Rectangle 70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79" name="Rectangle 70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0" name="Rectangle 70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1" name="Rectangle 70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2" name="Rectangle 70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3" name="Rectangle 70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4" name="Rectangle 70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85" name="Rectangle 70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3581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4800" y="3810000"/>
                <a:ext cx="4343400" cy="228600"/>
                <a:chOff x="4114800" y="3810000"/>
                <a:chExt cx="4343400" cy="228600"/>
              </a:xfrm>
            </p:grpSpPr>
            <p:sp>
              <p:nvSpPr>
                <p:cNvPr id="37248" name="Rectangle 71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9" name="Rectangle 71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0" name="Rectangle 71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1" name="Rectangle 71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2" name="Rectangle 71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3" name="Rectangle 71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4" name="Rectangle 71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5" name="Rectangle 71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6" name="Rectangle 71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7" name="Rectangle 71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8" name="Rectangle 72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59" name="Rectangle 72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0" name="Rectangle 72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1" name="Rectangle 72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2" name="Rectangle 72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3" name="Rectangle 72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4" name="Rectangle 72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5" name="Rectangle 72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66" name="Rectangle 72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114800" y="4038600"/>
                <a:ext cx="4343400" cy="228600"/>
                <a:chOff x="4114800" y="4038600"/>
                <a:chExt cx="4343400" cy="228600"/>
              </a:xfrm>
            </p:grpSpPr>
            <p:sp>
              <p:nvSpPr>
                <p:cNvPr id="37229" name="Rectangle 73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0" name="Rectangle 73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1" name="Rectangle 73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2" name="Rectangle 73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3" name="Rectangle 73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4" name="Rectangle 73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5" name="Rectangle 73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6" name="Rectangle 73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7" name="Rectangle 7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8" name="Rectangle 7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39" name="Rectangle 74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0" name="Rectangle 74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1" name="Rectangle 74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2" name="Rectangle 74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3" name="Rectangle 74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4" name="Rectangle 74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5" name="Rectangle 74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6" name="Rectangle 74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47" name="Rectangle 74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4038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14800" y="4267200"/>
                <a:ext cx="4343400" cy="228600"/>
                <a:chOff x="4114800" y="4267200"/>
                <a:chExt cx="4343400" cy="228600"/>
              </a:xfrm>
            </p:grpSpPr>
            <p:sp>
              <p:nvSpPr>
                <p:cNvPr id="37210" name="Rectangle 75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1" name="Rectangle 75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2" name="Rectangle 75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3" name="Rectangle 75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4" name="Rectangle 75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5" name="Rectangle 75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6" name="Rectangle 75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7" name="Rectangle 75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8" name="Rectangle 75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19" name="Rectangle 75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0" name="Rectangle 76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1" name="Rectangle 76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2" name="Rectangle 76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3" name="Rectangle 76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4" name="Rectangle 76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5" name="Rectangle 76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6" name="Rectangle 76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7" name="Rectangle 76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28" name="Rectangle 76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4267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14800" y="4495800"/>
                <a:ext cx="4343400" cy="228600"/>
                <a:chOff x="4114800" y="4495800"/>
                <a:chExt cx="4343400" cy="228600"/>
              </a:xfrm>
            </p:grpSpPr>
            <p:sp>
              <p:nvSpPr>
                <p:cNvPr id="37191" name="Rectangle 77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2" name="Rectangle 77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3" name="Rectangle 77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4" name="Rectangle 77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5" name="Rectangle 77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6" name="Rectangle 77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7" name="Rectangle 77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8" name="Rectangle 77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9" name="Rectangle 77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0" name="Rectangle 77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1" name="Rectangle 78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2" name="Rectangle 78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3" name="Rectangle 78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4" name="Rectangle 78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5" name="Rectangle 78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6" name="Rectangle 78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7" name="Rectangle 78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8" name="Rectangle 78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209" name="Rectangle 78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44958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4800" y="4724400"/>
                <a:ext cx="4343400" cy="228600"/>
                <a:chOff x="4114800" y="4724400"/>
                <a:chExt cx="4343400" cy="228600"/>
              </a:xfrm>
            </p:grpSpPr>
            <p:sp>
              <p:nvSpPr>
                <p:cNvPr id="37172" name="Rectangle 79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3" name="Rectangle 79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4" name="Rectangle 79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5" name="Rectangle 79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6" name="Rectangle 79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7" name="Rectangle 79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8" name="Rectangle 79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9" name="Rectangle 79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0" name="Rectangle 79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1" name="Rectangle 79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2" name="Rectangle 80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3" name="Rectangle 80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4" name="Rectangle 80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5" name="Rectangle 80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6" name="Rectangle 80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7" name="Rectangle 80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8" name="Rectangle 80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89" name="Rectangle 80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90" name="Rectangle 80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47244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114800" y="4953000"/>
                <a:ext cx="4343400" cy="228600"/>
                <a:chOff x="4114800" y="4953000"/>
                <a:chExt cx="4343400" cy="228600"/>
              </a:xfrm>
            </p:grpSpPr>
            <p:sp>
              <p:nvSpPr>
                <p:cNvPr id="37153" name="Rectangle 81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4" name="Rectangle 81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5" name="Rectangle 81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6" name="Rectangle 81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7" name="Rectangle 81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8" name="Rectangle 81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9" name="Rectangle 81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0" name="Rectangle 81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1" name="Rectangle 81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2" name="Rectangle 81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3" name="Rectangle 82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4" name="Rectangle 82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5" name="Rectangle 82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6" name="Rectangle 82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7" name="Rectangle 82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8" name="Rectangle 82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69" name="Rectangle 82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0" name="Rectangle 82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71" name="Rectangle 82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49530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114800" y="5181600"/>
                <a:ext cx="4343400" cy="228600"/>
                <a:chOff x="4114800" y="5181600"/>
                <a:chExt cx="4343400" cy="228600"/>
              </a:xfrm>
            </p:grpSpPr>
            <p:sp>
              <p:nvSpPr>
                <p:cNvPr id="37134" name="Rectangle 83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5" name="Rectangle 83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6" name="Rectangle 83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7" name="Rectangle 83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8" name="Rectangle 83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9" name="Rectangle 83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0" name="Rectangle 83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1" name="Rectangle 83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2" name="Rectangle 8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3" name="Rectangle 8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4" name="Rectangle 84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5" name="Rectangle 84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6" name="Rectangle 84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7" name="Rectangle 84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8" name="Rectangle 84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49" name="Rectangle 84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0" name="Rectangle 84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1" name="Rectangle 84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52" name="Rectangle 84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51816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4800" y="5410200"/>
                <a:ext cx="4343400" cy="228600"/>
                <a:chOff x="4114800" y="5410200"/>
                <a:chExt cx="4343400" cy="228600"/>
              </a:xfrm>
            </p:grpSpPr>
            <p:sp>
              <p:nvSpPr>
                <p:cNvPr id="37115" name="Rectangle 85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148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16" name="Rectangle 85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434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17" name="Rectangle 85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720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18" name="Rectangle 85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006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19" name="Rectangle 85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92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0" name="Rectangle 85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578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1" name="Rectangle 85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864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2" name="Rectangle 85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7150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3" name="Rectangle 85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9436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4" name="Rectangle 85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1722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5" name="Rectangle 86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4008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6" name="Rectangle 86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6294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7" name="Rectangle 86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68580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8" name="Rectangle 86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0866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29" name="Rectangle 86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0" name="Rectangle 86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5438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1" name="Rectangle 86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7724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2" name="Rectangle 86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0010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133" name="Rectangle 86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8229600" y="5410200"/>
                  <a:ext cx="228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DnDiag">
                        <a:fgClr>
                          <a:schemeClr val="bg2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6871" name="Group 328"/>
              <p:cNvGrpSpPr>
                <a:grpSpLocks/>
              </p:cNvGrpSpPr>
              <p:nvPr/>
            </p:nvGrpSpPr>
            <p:grpSpPr bwMode="auto">
              <a:xfrm>
                <a:off x="4114800" y="1981200"/>
                <a:ext cx="1600200" cy="1143000"/>
                <a:chOff x="1152" y="3216"/>
                <a:chExt cx="1008" cy="720"/>
              </a:xfrm>
            </p:grpSpPr>
            <p:sp>
              <p:nvSpPr>
                <p:cNvPr id="37059" name="Rectangle 329"/>
                <p:cNvSpPr>
                  <a:spLocks noChangeArrowheads="1"/>
                </p:cNvSpPr>
                <p:nvPr/>
              </p:nvSpPr>
              <p:spPr bwMode="auto">
                <a:xfrm>
                  <a:off x="1152" y="3216"/>
                  <a:ext cx="1008" cy="720"/>
                </a:xfrm>
                <a:prstGeom prst="rect">
                  <a:avLst/>
                </a:prstGeom>
                <a:solidFill>
                  <a:srgbClr val="FFC8C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7060" name="Group 330"/>
                <p:cNvGrpSpPr>
                  <a:grpSpLocks/>
                </p:cNvGrpSpPr>
                <p:nvPr/>
              </p:nvGrpSpPr>
              <p:grpSpPr bwMode="auto">
                <a:xfrm>
                  <a:off x="1152" y="3216"/>
                  <a:ext cx="1008" cy="720"/>
                  <a:chOff x="432" y="2976"/>
                  <a:chExt cx="1008" cy="720"/>
                </a:xfrm>
              </p:grpSpPr>
              <p:sp>
                <p:nvSpPr>
                  <p:cNvPr id="37062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3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4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5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6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7" name="Rectangle 33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8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9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69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0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1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2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3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4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5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1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6" name="Rectangle 34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7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79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0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1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2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3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4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5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6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7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8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89" name="Rectangle 35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4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0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1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2" name="Rectangle 36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3" name="Rectangle 36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4" name="Rectangle 36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5" name="Rectangle 36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96" name="Rectangle 36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5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7061" name="Rectangle 366"/>
                <p:cNvSpPr>
                  <a:spLocks noChangeArrowheads="1"/>
                </p:cNvSpPr>
                <p:nvPr/>
              </p:nvSpPr>
              <p:spPr bwMode="auto">
                <a:xfrm>
                  <a:off x="1152" y="3216"/>
                  <a:ext cx="1008" cy="72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6872" name="Line 367"/>
              <p:cNvSpPr>
                <a:spLocks noChangeShapeType="1"/>
              </p:cNvSpPr>
              <p:nvPr/>
            </p:nvSpPr>
            <p:spPr bwMode="auto">
              <a:xfrm flipV="1">
                <a:off x="4800600" y="5410200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3" name="Line 368"/>
              <p:cNvSpPr>
                <a:spLocks noChangeShapeType="1"/>
              </p:cNvSpPr>
              <p:nvPr/>
            </p:nvSpPr>
            <p:spPr bwMode="auto">
              <a:xfrm>
                <a:off x="8001000" y="2438400"/>
                <a:ext cx="0" cy="27432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74" name="Group 370"/>
              <p:cNvGrpSpPr>
                <a:grpSpLocks/>
              </p:cNvGrpSpPr>
              <p:nvPr/>
            </p:nvGrpSpPr>
            <p:grpSpPr bwMode="auto">
              <a:xfrm>
                <a:off x="4800600" y="2438400"/>
                <a:ext cx="2971800" cy="2743200"/>
                <a:chOff x="192" y="2016"/>
                <a:chExt cx="1872" cy="1728"/>
              </a:xfrm>
            </p:grpSpPr>
            <p:sp>
              <p:nvSpPr>
                <p:cNvPr id="36900" name="Rectangle 371"/>
                <p:cNvSpPr>
                  <a:spLocks noChangeArrowheads="1"/>
                </p:cNvSpPr>
                <p:nvPr/>
              </p:nvSpPr>
              <p:spPr bwMode="auto">
                <a:xfrm>
                  <a:off x="192" y="2016"/>
                  <a:ext cx="1872" cy="1728"/>
                </a:xfrm>
                <a:prstGeom prst="rect">
                  <a:avLst/>
                </a:prstGeom>
                <a:solidFill>
                  <a:srgbClr val="C8D2FF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6901" name="Group 372"/>
                <p:cNvGrpSpPr>
                  <a:grpSpLocks/>
                </p:cNvGrpSpPr>
                <p:nvPr/>
              </p:nvGrpSpPr>
              <p:grpSpPr bwMode="auto">
                <a:xfrm>
                  <a:off x="192" y="2016"/>
                  <a:ext cx="1872" cy="1728"/>
                  <a:chOff x="144" y="144"/>
                  <a:chExt cx="1872" cy="1728"/>
                </a:xfrm>
              </p:grpSpPr>
              <p:sp>
                <p:nvSpPr>
                  <p:cNvPr id="36903" name="Rectangle 37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4" name="Rectangle 374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5" name="Rectangle 37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6" name="Rectangle 37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7" name="Rectangle 37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8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09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0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1" name="Rectangle 38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2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3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4" name="Rectangle 38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5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6" name="Rectangle 38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7" name="Rectangle 387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8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19" name="Rectangle 38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0" name="Rectangle 39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1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2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3" name="Rectangle 39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4" name="Rectangle 39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5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6" name="Rectangle 3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7" name="Rectangle 39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8" name="Rectangle 39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8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29" name="Rectangle 39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0" name="Rectangle 400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1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2" name="Rectangle 40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3" name="Rectangle 40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4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5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6" name="Rectangle 40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7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8" name="Rectangle 40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39" name="Rectangle 40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1" name="Rectangle 4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43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2" name="Rectangle 412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3" name="Rectangle 41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4" name="Rectangle 41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5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6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7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8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49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0" name="Rectangle 42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1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2" name="Rectangle 42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3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4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57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5" name="Rectangle 42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6" name="Rectangle 426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7" name="Rectangle 42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8" name="Rectangle 42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59" name="Rectangle 42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0" name="Rectangle 43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1" name="Rectangle 43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2" name="Rectangle 43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3" name="Rectangle 43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4" name="Rectangle 43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5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6" name="Rectangle 43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7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72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8" name="Rectangle 43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69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0" name="Rectangle 44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1" name="Rectangle 44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2" name="Rectangle 44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3" name="Rectangle 44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4" name="Rectangle 44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5" name="Rectangle 44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6" name="Rectangle 446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7" name="Rectangle 44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8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79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0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86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1" name="Rectangle 45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2" name="Rectangle 45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3" name="Rectangle 45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4" name="Rectangle 45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5" name="Rectangle 455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6" name="Rectangle 45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7" name="Rectangle 45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8" name="Rectangle 458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89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0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1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2" name="Rectangle 46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3" name="Rectangle 46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00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4" name="Rectangle 46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5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6" name="Rectangle 46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7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8" name="Rectangle 46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6999" name="Rectangle 46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0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1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2" name="Rectangle 47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3" name="Rectangle 47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4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5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6" name="Rectangle 47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152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7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8" name="Rectangle 478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09" name="Rectangle 47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0" name="Rectangle 48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1" name="Rectangle 48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2" name="Rectangle 48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3" name="Rectangle 48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4" name="Rectangle 48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5" name="Rectangle 48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6" name="Rectangle 48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7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8" name="Rectangle 48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19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296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0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1" name="Rectangle 49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3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4" name="Rectangle 49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5" name="Rectangle 4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6" name="Rectangle 49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7" name="Rectangle 49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8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29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0" name="Rectangle 50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1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2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3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4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5" name="Rectangle 50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6" name="Rectangle 50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7" name="Rectangle 50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8" name="Rectangle 50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39" name="Rectangle 5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0" name="Rectangle 5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1" name="Rectangle 51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2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3" name="Rectangle 51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4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5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584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6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7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8" name="Rectangle 51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49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0" name="Rectangle 52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1" name="Rectangle 52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2" name="Rectangle 52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3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4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5" name="Rectangle 52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6" name="Rectangle 52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7" name="Rectangle 52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7058" name="Rectangle 52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728"/>
                    <a:ext cx="144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690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92" y="2016"/>
                  <a:ext cx="1872" cy="172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6875" name="Rectangle 530"/>
              <p:cNvSpPr>
                <a:spLocks noChangeArrowheads="1"/>
              </p:cNvSpPr>
              <p:nvPr/>
            </p:nvSpPr>
            <p:spPr bwMode="auto">
              <a:xfrm>
                <a:off x="4800600" y="2438400"/>
                <a:ext cx="228600" cy="228600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884" name="Line 870"/>
              <p:cNvSpPr>
                <a:spLocks noChangeShapeType="1"/>
              </p:cNvSpPr>
              <p:nvPr/>
            </p:nvSpPr>
            <p:spPr bwMode="auto">
              <a:xfrm flipV="1">
                <a:off x="4114800" y="33528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Line 871"/>
              <p:cNvSpPr>
                <a:spLocks noChangeShapeType="1"/>
              </p:cNvSpPr>
              <p:nvPr/>
            </p:nvSpPr>
            <p:spPr bwMode="auto">
              <a:xfrm>
                <a:off x="5943600" y="1981200"/>
                <a:ext cx="0" cy="1143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68" name="Text Box 325"/>
            <p:cNvSpPr txBox="1">
              <a:spLocks noChangeArrowheads="1"/>
            </p:cNvSpPr>
            <p:nvPr/>
          </p:nvSpPr>
          <p:spPr bwMode="auto">
            <a:xfrm>
              <a:off x="5518150" y="5486400"/>
              <a:ext cx="154781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chemeClr val="accent1"/>
                  </a:solidFill>
                </a:rPr>
                <a:t>C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I </a:t>
              </a:r>
              <a:r>
                <a:rPr lang="en-US" altLang="en-US" sz="2400" i="1">
                  <a:solidFill>
                    <a:schemeClr val="accent1"/>
                  </a:solidFill>
                </a:rPr>
                <a:t>- C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SE</a:t>
              </a:r>
              <a:r>
                <a:rPr lang="en-US" altLang="en-US" sz="2400" i="1">
                  <a:solidFill>
                    <a:schemeClr val="accent1"/>
                  </a:solidFill>
                </a:rPr>
                <a:t> +</a:t>
              </a:r>
              <a:r>
                <a:rPr lang="en-US" altLang="en-US" sz="24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6876" name="Text Box 531"/>
            <p:cNvSpPr txBox="1">
              <a:spLocks noChangeArrowheads="1"/>
            </p:cNvSpPr>
            <p:nvPr/>
          </p:nvSpPr>
          <p:spPr bwMode="auto">
            <a:xfrm>
              <a:off x="5105400" y="4267200"/>
              <a:ext cx="238601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deterministic region</a:t>
              </a:r>
              <a:endParaRPr lang="en-US" altLang="en-US" sz="2400" dirty="0">
                <a:solidFill>
                  <a:srgbClr val="3333FF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37075" y="1209675"/>
              <a:ext cx="696913" cy="1143000"/>
              <a:chOff x="4537075" y="1209675"/>
              <a:chExt cx="696913" cy="1143000"/>
            </a:xfrm>
          </p:grpSpPr>
          <p:sp>
            <p:nvSpPr>
              <p:cNvPr id="36898" name="Rectangle 533"/>
              <p:cNvSpPr>
                <a:spLocks noChangeArrowheads="1"/>
              </p:cNvSpPr>
              <p:nvPr/>
            </p:nvSpPr>
            <p:spPr bwMode="auto">
              <a:xfrm>
                <a:off x="4537075" y="1209675"/>
                <a:ext cx="696913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>
                    <a:solidFill>
                      <a:schemeClr val="tx1"/>
                    </a:solidFill>
                  </a:rPr>
                  <a:t>co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9" name="AutoShape 534"/>
              <p:cNvSpPr>
                <a:spLocks noChangeArrowheads="1"/>
              </p:cNvSpPr>
              <p:nvPr/>
            </p:nvSpPr>
            <p:spPr bwMode="auto">
              <a:xfrm>
                <a:off x="4772025" y="1666875"/>
                <a:ext cx="228600" cy="685800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97663" y="1219200"/>
              <a:ext cx="1882775" cy="1143000"/>
              <a:chOff x="6697663" y="1219200"/>
              <a:chExt cx="1882775" cy="1143000"/>
            </a:xfrm>
          </p:grpSpPr>
          <p:sp>
            <p:nvSpPr>
              <p:cNvPr id="36896" name="Rectangle 536"/>
              <p:cNvSpPr>
                <a:spLocks noChangeArrowheads="1"/>
              </p:cNvSpPr>
              <p:nvPr/>
            </p:nvSpPr>
            <p:spPr bwMode="auto">
              <a:xfrm>
                <a:off x="6697663" y="1219200"/>
                <a:ext cx="1882775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>
                    <a:solidFill>
                      <a:schemeClr val="tx1"/>
                    </a:solidFill>
                  </a:rPr>
                  <a:t>C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I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- C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+co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</a:t>
                </a:r>
              </a:p>
            </p:txBody>
          </p:sp>
          <p:sp>
            <p:nvSpPr>
              <p:cNvPr id="36897" name="AutoShape 537"/>
              <p:cNvSpPr>
                <a:spLocks noChangeArrowheads="1"/>
              </p:cNvSpPr>
              <p:nvPr/>
            </p:nvSpPr>
            <p:spPr bwMode="auto">
              <a:xfrm>
                <a:off x="7523163" y="1676400"/>
                <a:ext cx="228600" cy="685800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54388" y="2200275"/>
              <a:ext cx="1223962" cy="681038"/>
              <a:chOff x="3354388" y="2200275"/>
              <a:chExt cx="1223962" cy="681038"/>
            </a:xfrm>
          </p:grpSpPr>
          <p:sp>
            <p:nvSpPr>
              <p:cNvPr id="36894" name="Rectangle 539"/>
              <p:cNvSpPr>
                <a:spLocks noChangeArrowheads="1"/>
              </p:cNvSpPr>
              <p:nvPr/>
            </p:nvSpPr>
            <p:spPr bwMode="auto">
              <a:xfrm rot="16200000">
                <a:off x="3265488" y="2289175"/>
                <a:ext cx="681038" cy="50323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>
                    <a:solidFill>
                      <a:schemeClr val="tx1"/>
                    </a:solidFill>
                  </a:rPr>
                  <a:t>ro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</a:t>
                </a:r>
              </a:p>
            </p:txBody>
          </p:sp>
          <p:sp>
            <p:nvSpPr>
              <p:cNvPr id="36895" name="AutoShape 540"/>
              <p:cNvSpPr>
                <a:spLocks noChangeArrowheads="1"/>
              </p:cNvSpPr>
              <p:nvPr/>
            </p:nvSpPr>
            <p:spPr bwMode="auto">
              <a:xfrm>
                <a:off x="3816350" y="2432050"/>
                <a:ext cx="762000" cy="228600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53594" y="4126706"/>
              <a:ext cx="1226344" cy="1831975"/>
              <a:chOff x="3353594" y="4126706"/>
              <a:chExt cx="1226344" cy="1831975"/>
            </a:xfrm>
          </p:grpSpPr>
          <p:sp>
            <p:nvSpPr>
              <p:cNvPr id="36892" name="Rectangle 542"/>
              <p:cNvSpPr>
                <a:spLocks noChangeArrowheads="1"/>
              </p:cNvSpPr>
              <p:nvPr/>
            </p:nvSpPr>
            <p:spPr bwMode="auto">
              <a:xfrm rot="16200000">
                <a:off x="2689225" y="4791075"/>
                <a:ext cx="1831975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>
                    <a:solidFill>
                      <a:schemeClr val="tx1"/>
                    </a:solidFill>
                  </a:rPr>
                  <a:t>R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I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- R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+ro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</a:t>
                </a:r>
              </a:p>
            </p:txBody>
          </p:sp>
          <p:sp>
            <p:nvSpPr>
              <p:cNvPr id="36893" name="AutoShape 543"/>
              <p:cNvSpPr>
                <a:spLocks noChangeArrowheads="1"/>
              </p:cNvSpPr>
              <p:nvPr/>
            </p:nvSpPr>
            <p:spPr bwMode="auto">
              <a:xfrm>
                <a:off x="3817938" y="4932363"/>
                <a:ext cx="762000" cy="228600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6883" name="Text Box 324"/>
            <p:cNvSpPr txBox="1">
              <a:spLocks noChangeArrowheads="1"/>
            </p:cNvSpPr>
            <p:nvPr/>
          </p:nvSpPr>
          <p:spPr bwMode="auto">
            <a:xfrm rot="16200000">
              <a:off x="7625556" y="3572669"/>
              <a:ext cx="151288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chemeClr val="accent1"/>
                  </a:solidFill>
                </a:rPr>
                <a:t>R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I </a:t>
              </a:r>
              <a:r>
                <a:rPr lang="en-US" altLang="en-US" sz="2400" i="1">
                  <a:solidFill>
                    <a:schemeClr val="accent1"/>
                  </a:solidFill>
                </a:rPr>
                <a:t>- R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SE</a:t>
              </a:r>
              <a:r>
                <a:rPr lang="en-US" altLang="en-US" sz="2400" i="1">
                  <a:solidFill>
                    <a:srgbClr val="0000FF"/>
                  </a:solidFill>
                </a:rPr>
                <a:t> +</a:t>
              </a:r>
              <a:r>
                <a:rPr lang="en-US" altLang="en-US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6886" name="Text Box 872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61277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rgbClr val="FF0000"/>
                  </a:solidFill>
                </a:rPr>
                <a:t>C</a:t>
              </a:r>
              <a:r>
                <a:rPr lang="en-US" altLang="en-US" sz="2400" i="1" baseline="-25000">
                  <a:solidFill>
                    <a:srgbClr val="FF0000"/>
                  </a:solidFill>
                </a:rPr>
                <a:t>SE</a:t>
              </a:r>
              <a:endParaRPr lang="en-US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36887" name="Text Box 873"/>
            <p:cNvSpPr txBox="1">
              <a:spLocks noChangeArrowheads="1"/>
            </p:cNvSpPr>
            <p:nvPr/>
          </p:nvSpPr>
          <p:spPr bwMode="auto">
            <a:xfrm>
              <a:off x="6096000" y="2286000"/>
              <a:ext cx="59531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rgbClr val="FF0000"/>
                  </a:solidFill>
                </a:rPr>
                <a:t>R</a:t>
              </a:r>
              <a:r>
                <a:rPr lang="en-US" altLang="en-US" sz="2400" i="1" baseline="-25000">
                  <a:solidFill>
                    <a:srgbClr val="FF0000"/>
                  </a:solidFill>
                </a:rPr>
                <a:t>SE</a:t>
              </a:r>
              <a:endParaRPr lang="en-US" altLang="en-US" sz="2400" i="1">
                <a:solidFill>
                  <a:srgbClr val="FF0000"/>
                </a:solidFill>
              </a:endParaRPr>
            </a:p>
          </p:txBody>
        </p:sp>
      </p:grpSp>
      <p:sp>
        <p:nvSpPr>
          <p:cNvPr id="36888" name="Text Box 875"/>
          <p:cNvSpPr txBox="1">
            <a:spLocks noChangeArrowheads="1"/>
          </p:cNvSpPr>
          <p:nvPr/>
        </p:nvSpPr>
        <p:spPr bwMode="auto">
          <a:xfrm>
            <a:off x="457200" y="5181600"/>
            <a:ext cx="2743200" cy="730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tx1"/>
                </a:solidFill>
                <a:latin typeface="Comic Sans MS" panose="030F0702030302020204" pitchFamily="66" charset="0"/>
              </a:rPr>
              <a:t>The actual values of pixels in the indet. region depend on the specific algorithm 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326"/>
          <p:cNvSpPr txBox="1">
            <a:spLocks noChangeArrowheads="1"/>
          </p:cNvSpPr>
          <p:nvPr/>
        </p:nvSpPr>
        <p:spPr bwMode="auto">
          <a:xfrm>
            <a:off x="685800" y="2743200"/>
            <a:ext cx="2133600" cy="31130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Since opening &amp; closing iterate erosion &amp; dilation, the boundaries of the deterministic region are 2x as far from the image border as are those of erosion or  dilation.</a:t>
            </a:r>
          </a:p>
        </p:txBody>
      </p:sp>
      <p:sp>
        <p:nvSpPr>
          <p:cNvPr id="37894" name="Rectangle 327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2863850" cy="641350"/>
          </a:xfrm>
          <a:noFill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 smtClean="0"/>
              <a:t>Border Effects</a:t>
            </a:r>
          </a:p>
        </p:txBody>
      </p:sp>
      <p:sp>
        <p:nvSpPr>
          <p:cNvPr id="37901" name="Rectangle 544"/>
          <p:cNvSpPr>
            <a:spLocks noChangeArrowheads="1"/>
          </p:cNvSpPr>
          <p:nvPr/>
        </p:nvSpPr>
        <p:spPr bwMode="auto">
          <a:xfrm>
            <a:off x="511175" y="1905000"/>
            <a:ext cx="257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Opening &amp; Closing</a:t>
            </a:r>
          </a:p>
        </p:txBody>
      </p:sp>
      <p:sp>
        <p:nvSpPr>
          <p:cNvPr id="37902" name="Rectangle 545" descr="Wide downward diagonal"/>
          <p:cNvSpPr>
            <a:spLocks noChangeArrowheads="1"/>
          </p:cNvSpPr>
          <p:nvPr/>
        </p:nvSpPr>
        <p:spPr bwMode="auto">
          <a:xfrm>
            <a:off x="2362200" y="5410200"/>
            <a:ext cx="304800" cy="3048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295400"/>
            <a:ext cx="5105400" cy="4343400"/>
            <a:chOff x="3352800" y="1295400"/>
            <a:chExt cx="51054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4114800" y="1981200"/>
              <a:ext cx="4343400" cy="3657600"/>
              <a:chOff x="4114800" y="1981200"/>
              <a:chExt cx="4343400" cy="3657600"/>
            </a:xfrm>
          </p:grpSpPr>
          <p:sp>
            <p:nvSpPr>
              <p:cNvPr id="37890" name="Rectangle 2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4343400" cy="3657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6" name="Rectangle 686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4343400" cy="3657600"/>
              </a:xfrm>
              <a:prstGeom prst="rect">
                <a:avLst/>
              </a:prstGeom>
              <a:pattFill prst="wdDnDiag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9" name="Rectangle 68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0" name="Rectangle 69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1" name="Rectangle 69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2" name="Rectangle 69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3" name="Rectangle 69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4" name="Rectangle 69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5" name="Rectangle 69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6" name="Rectangle 69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7" name="Rectangle 69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8" name="Rectangle 69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69" name="Rectangle 69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0" name="Rectangle 70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1" name="Rectangle 70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2" name="Rectangle 70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3" name="Rectangle 70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4" name="Rectangle 70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5" name="Rectangle 70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6" name="Rectangle 70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77" name="Rectangle 70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0" name="Rectangle 70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1" name="Rectangle 71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2" name="Rectangle 71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3" name="Rectangle 71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4" name="Rectangle 71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5" name="Rectangle 71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6" name="Rectangle 71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7" name="Rectangle 71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8" name="Rectangle 71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49" name="Rectangle 71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0" name="Rectangle 71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1" name="Rectangle 72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2" name="Rectangle 72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3" name="Rectangle 72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4" name="Rectangle 72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5" name="Rectangle 72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6" name="Rectangle 72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7" name="Rectangle 72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58" name="Rectangle 72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1" name="Rectangle 72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2" name="Rectangle 73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3" name="Rectangle 73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4" name="Rectangle 73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5" name="Rectangle 73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6" name="Rectangle 73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7" name="Rectangle 73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8" name="Rectangle 73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9" name="Rectangle 73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0" name="Rectangle 73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1" name="Rectangle 73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2" name="Rectangle 74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3" name="Rectangle 74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4" name="Rectangle 74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5" name="Rectangle 74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6" name="Rectangle 74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7" name="Rectangle 74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8" name="Rectangle 74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39" name="Rectangle 74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2" name="Rectangle 74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3" name="Rectangle 75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4" name="Rectangle 75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5" name="Rectangle 75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6" name="Rectangle 75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7" name="Rectangle 75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8" name="Rectangle 75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9" name="Rectangle 75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0" name="Rectangle 75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1" name="Rectangle 75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2" name="Rectangle 75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3" name="Rectangle 76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4" name="Rectangle 76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5" name="Rectangle 76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6" name="Rectangle 76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7" name="Rectangle 76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8" name="Rectangle 76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19" name="Rectangle 76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20" name="Rectangle 76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3" name="Rectangle 76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4" name="Rectangle 77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5" name="Rectangle 77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6" name="Rectangle 77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7" name="Rectangle 77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8" name="Rectangle 77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9" name="Rectangle 77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0" name="Rectangle 77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1" name="Rectangle 77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2" name="Rectangle 77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3" name="Rectangle 77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4" name="Rectangle 78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5" name="Rectangle 78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6" name="Rectangle 78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7" name="Rectangle 78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8" name="Rectangle 78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99" name="Rectangle 78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0" name="Rectangle 78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301" name="Rectangle 78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4" name="Rectangle 78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5" name="Rectangle 79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6" name="Rectangle 79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7" name="Rectangle 79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8" name="Rectangle 79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9" name="Rectangle 79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0" name="Rectangle 79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1" name="Rectangle 79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2" name="Rectangle 79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3" name="Rectangle 79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4" name="Rectangle 79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5" name="Rectangle 80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6" name="Rectangle 80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7" name="Rectangle 80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8" name="Rectangle 80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79" name="Rectangle 80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0" name="Rectangle 80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1" name="Rectangle 80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82" name="Rectangle 80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5" name="Rectangle 80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6" name="Rectangle 81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7" name="Rectangle 81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8" name="Rectangle 81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9" name="Rectangle 81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0" name="Rectangle 81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1" name="Rectangle 81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2" name="Rectangle 81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3" name="Rectangle 81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4" name="Rectangle 81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5" name="Rectangle 81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6" name="Rectangle 82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7" name="Rectangle 82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8" name="Rectangle 82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59" name="Rectangle 82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0" name="Rectangle 82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1" name="Rectangle 82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2" name="Rectangle 82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63" name="Rectangle 82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6" name="Rectangle 82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7" name="Rectangle 83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8" name="Rectangle 83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9" name="Rectangle 83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0" name="Rectangle 83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1" name="Rectangle 83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2" name="Rectangle 83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3" name="Rectangle 83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4" name="Rectangle 83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5" name="Rectangle 83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6" name="Rectangle 83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7" name="Rectangle 84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8" name="Rectangle 84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39" name="Rectangle 84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0" name="Rectangle 84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1" name="Rectangle 84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2" name="Rectangle 84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3" name="Rectangle 84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44" name="Rectangle 84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7" name="Rectangle 84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8" name="Rectangle 85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9" name="Rectangle 85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0" name="Rectangle 85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1" name="Rectangle 85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2" name="Rectangle 85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3" name="Rectangle 85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4" name="Rectangle 85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5" name="Rectangle 85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6" name="Rectangle 85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7" name="Rectangle 85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8" name="Rectangle 86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19" name="Rectangle 86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0" name="Rectangle 86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1" name="Rectangle 86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2" name="Rectangle 86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3" name="Rectangle 86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4" name="Rectangle 86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25" name="Rectangle 86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8" name="Rectangle 86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9" name="Rectangle 87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0" name="Rectangle 87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1" name="Rectangle 87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2" name="Rectangle 87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3" name="Rectangle 87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4" name="Rectangle 87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5" name="Rectangle 87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6" name="Rectangle 87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7" name="Rectangle 87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8" name="Rectangle 87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99" name="Rectangle 88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0" name="Rectangle 88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1" name="Rectangle 88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2" name="Rectangle 88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3" name="Rectangle 88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4" name="Rectangle 88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5" name="Rectangle 88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206" name="Rectangle 88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9" name="Rectangle 88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0" name="Rectangle 89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1" name="Rectangle 89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2" name="Rectangle 89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3" name="Rectangle 89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4" name="Rectangle 89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5" name="Rectangle 89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6" name="Rectangle 89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7" name="Rectangle 89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8" name="Rectangle 89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79" name="Rectangle 89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0" name="Rectangle 90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1" name="Rectangle 90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2" name="Rectangle 90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3" name="Rectangle 90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4" name="Rectangle 90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5" name="Rectangle 90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6" name="Rectangle 90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87" name="Rectangle 90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0" name="Rectangle 90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1" name="Rectangle 91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2" name="Rectangle 91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3" name="Rectangle 91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4" name="Rectangle 91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5" name="Rectangle 91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6" name="Rectangle 91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7" name="Rectangle 91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8" name="Rectangle 91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59" name="Rectangle 91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0" name="Rectangle 91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1" name="Rectangle 92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2" name="Rectangle 92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3" name="Rectangle 92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4" name="Rectangle 92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5" name="Rectangle 92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6" name="Rectangle 92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7" name="Rectangle 92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68" name="Rectangle 92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1" name="Rectangle 92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2" name="Rectangle 93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3" name="Rectangle 93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4" name="Rectangle 93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5" name="Rectangle 93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6" name="Rectangle 93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7" name="Rectangle 93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8" name="Rectangle 93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9" name="Rectangle 93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0" name="Rectangle 93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1" name="Rectangle 93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2" name="Rectangle 94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3" name="Rectangle 94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4" name="Rectangle 94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5" name="Rectangle 94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6" name="Rectangle 94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7" name="Rectangle 94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8" name="Rectangle 94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49" name="Rectangle 94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2" name="Rectangle 94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3" name="Rectangle 95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4" name="Rectangle 95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5" name="Rectangle 95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6" name="Rectangle 95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7" name="Rectangle 95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8" name="Rectangle 95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9" name="Rectangle 95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0" name="Rectangle 95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1" name="Rectangle 95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2" name="Rectangle 95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3" name="Rectangle 96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4" name="Rectangle 96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5" name="Rectangle 96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6" name="Rectangle 96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7" name="Rectangle 96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8" name="Rectangle 96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29" name="Rectangle 96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30" name="Rectangle 96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3" name="Rectangle 96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4" name="Rectangle 97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5" name="Rectangle 97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6" name="Rectangle 97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7" name="Rectangle 97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8" name="Rectangle 97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9" name="Rectangle 97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0" name="Rectangle 97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1" name="Rectangle 97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2" name="Rectangle 97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3" name="Rectangle 97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4" name="Rectangle 98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5" name="Rectangle 98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6" name="Rectangle 98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7" name="Rectangle 98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8" name="Rectangle 98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09" name="Rectangle 98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0" name="Rectangle 98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111" name="Rectangle 98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4" name="Rectangle 989" descr="Wide downward diagonal"/>
              <p:cNvSpPr>
                <a:spLocks noChangeArrowheads="1"/>
              </p:cNvSpPr>
              <p:nvPr/>
            </p:nvSpPr>
            <p:spPr bwMode="auto">
              <a:xfrm>
                <a:off x="41148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5" name="Rectangle 990" descr="Wide downward diagonal"/>
              <p:cNvSpPr>
                <a:spLocks noChangeArrowheads="1"/>
              </p:cNvSpPr>
              <p:nvPr/>
            </p:nvSpPr>
            <p:spPr bwMode="auto">
              <a:xfrm>
                <a:off x="43434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6" name="Rectangle 991" descr="Wide downward diagonal"/>
              <p:cNvSpPr>
                <a:spLocks noChangeArrowheads="1"/>
              </p:cNvSpPr>
              <p:nvPr/>
            </p:nvSpPr>
            <p:spPr bwMode="auto">
              <a:xfrm>
                <a:off x="4572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7" name="Rectangle 992" descr="Wide downward diagonal"/>
              <p:cNvSpPr>
                <a:spLocks noChangeArrowheads="1"/>
              </p:cNvSpPr>
              <p:nvPr/>
            </p:nvSpPr>
            <p:spPr bwMode="auto">
              <a:xfrm>
                <a:off x="4800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8" name="Rectangle 993" descr="Wide downward diagonal"/>
              <p:cNvSpPr>
                <a:spLocks noChangeArrowheads="1"/>
              </p:cNvSpPr>
              <p:nvPr/>
            </p:nvSpPr>
            <p:spPr bwMode="auto">
              <a:xfrm>
                <a:off x="50292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79" name="Rectangle 994" descr="Wide downward diagonal"/>
              <p:cNvSpPr>
                <a:spLocks noChangeArrowheads="1"/>
              </p:cNvSpPr>
              <p:nvPr/>
            </p:nvSpPr>
            <p:spPr bwMode="auto">
              <a:xfrm>
                <a:off x="52578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0" name="Rectangle 995" descr="Wide downward diagonal"/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1" name="Rectangle 996" descr="Wide downward diagonal"/>
              <p:cNvSpPr>
                <a:spLocks noChangeArrowheads="1"/>
              </p:cNvSpPr>
              <p:nvPr/>
            </p:nvSpPr>
            <p:spPr bwMode="auto">
              <a:xfrm>
                <a:off x="5715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2" name="Rectangle 997" descr="Wide downward diagonal"/>
              <p:cNvSpPr>
                <a:spLocks noChangeArrowheads="1"/>
              </p:cNvSpPr>
              <p:nvPr/>
            </p:nvSpPr>
            <p:spPr bwMode="auto">
              <a:xfrm>
                <a:off x="5943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3" name="Rectangle 998" descr="Wide downward diagonal"/>
              <p:cNvSpPr>
                <a:spLocks noChangeArrowheads="1"/>
              </p:cNvSpPr>
              <p:nvPr/>
            </p:nvSpPr>
            <p:spPr bwMode="auto">
              <a:xfrm>
                <a:off x="61722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4" name="Rectangle 999" descr="Wide downward diagonal"/>
              <p:cNvSpPr>
                <a:spLocks noChangeArrowheads="1"/>
              </p:cNvSpPr>
              <p:nvPr/>
            </p:nvSpPr>
            <p:spPr bwMode="auto">
              <a:xfrm>
                <a:off x="64008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5" name="Rectangle 1000" descr="Wide downward diagonal"/>
              <p:cNvSpPr>
                <a:spLocks noChangeArrowheads="1"/>
              </p:cNvSpPr>
              <p:nvPr/>
            </p:nvSpPr>
            <p:spPr bwMode="auto">
              <a:xfrm>
                <a:off x="66294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6" name="Rectangle 1001" descr="Wide downward diagonal"/>
              <p:cNvSpPr>
                <a:spLocks noChangeArrowheads="1"/>
              </p:cNvSpPr>
              <p:nvPr/>
            </p:nvSpPr>
            <p:spPr bwMode="auto">
              <a:xfrm>
                <a:off x="6858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7" name="Rectangle 1002" descr="Wide downward diagonal"/>
              <p:cNvSpPr>
                <a:spLocks noChangeArrowheads="1"/>
              </p:cNvSpPr>
              <p:nvPr/>
            </p:nvSpPr>
            <p:spPr bwMode="auto">
              <a:xfrm>
                <a:off x="7086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8" name="Rectangle 1003" descr="Wide downward diagonal"/>
              <p:cNvSpPr>
                <a:spLocks noChangeArrowheads="1"/>
              </p:cNvSpPr>
              <p:nvPr/>
            </p:nvSpPr>
            <p:spPr bwMode="auto">
              <a:xfrm>
                <a:off x="73152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89" name="Rectangle 1004" descr="Wide downward diagonal"/>
              <p:cNvSpPr>
                <a:spLocks noChangeArrowheads="1"/>
              </p:cNvSpPr>
              <p:nvPr/>
            </p:nvSpPr>
            <p:spPr bwMode="auto">
              <a:xfrm>
                <a:off x="75438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0" name="Rectangle 1005" descr="Wide downward diagonal"/>
              <p:cNvSpPr>
                <a:spLocks noChangeArrowheads="1"/>
              </p:cNvSpPr>
              <p:nvPr/>
            </p:nvSpPr>
            <p:spPr bwMode="auto">
              <a:xfrm>
                <a:off x="77724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1" name="Rectangle 1006" descr="Wide downward diagonal"/>
              <p:cNvSpPr>
                <a:spLocks noChangeArrowheads="1"/>
              </p:cNvSpPr>
              <p:nvPr/>
            </p:nvSpPr>
            <p:spPr bwMode="auto">
              <a:xfrm>
                <a:off x="8001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92" name="Rectangle 1007" descr="Wide downward diagonal"/>
              <p:cNvSpPr>
                <a:spLocks noChangeArrowheads="1"/>
              </p:cNvSpPr>
              <p:nvPr/>
            </p:nvSpPr>
            <p:spPr bwMode="auto">
              <a:xfrm>
                <a:off x="8229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DnDiag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892" name="Rectangle 585"/>
              <p:cNvSpPr>
                <a:spLocks noChangeArrowheads="1"/>
              </p:cNvSpPr>
              <p:nvPr/>
            </p:nvSpPr>
            <p:spPr bwMode="auto">
              <a:xfrm>
                <a:off x="7543800" y="4953000"/>
                <a:ext cx="228600" cy="22860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895" name="Rectangle 329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1600200" cy="1143000"/>
              </a:xfrm>
              <a:prstGeom prst="rect">
                <a:avLst/>
              </a:prstGeom>
              <a:solidFill>
                <a:srgbClr val="FF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896" name="Rectangle 530"/>
              <p:cNvSpPr>
                <a:spLocks noChangeArrowheads="1"/>
              </p:cNvSpPr>
              <p:nvPr/>
            </p:nvSpPr>
            <p:spPr bwMode="auto">
              <a:xfrm>
                <a:off x="4800600" y="2438400"/>
                <a:ext cx="228600" cy="22860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1" name="Rectangle 331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2" name="Rectangle 332"/>
              <p:cNvSpPr>
                <a:spLocks noChangeArrowheads="1"/>
              </p:cNvSpPr>
              <p:nvPr/>
            </p:nvSpPr>
            <p:spPr bwMode="auto">
              <a:xfrm>
                <a:off x="4343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3" name="Rectangle 333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4" name="Rectangle 334"/>
              <p:cNvSpPr>
                <a:spLocks noChangeArrowheads="1"/>
              </p:cNvSpPr>
              <p:nvPr/>
            </p:nvSpPr>
            <p:spPr bwMode="auto">
              <a:xfrm>
                <a:off x="48006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5" name="Rectangle 335"/>
              <p:cNvSpPr>
                <a:spLocks noChangeArrowheads="1"/>
              </p:cNvSpPr>
              <p:nvPr/>
            </p:nvSpPr>
            <p:spPr bwMode="auto">
              <a:xfrm>
                <a:off x="50292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6" name="Rectangle 336"/>
              <p:cNvSpPr>
                <a:spLocks noChangeArrowheads="1"/>
              </p:cNvSpPr>
              <p:nvPr/>
            </p:nvSpPr>
            <p:spPr bwMode="auto">
              <a:xfrm>
                <a:off x="52578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7" name="Rectangle 337"/>
              <p:cNvSpPr>
                <a:spLocks noChangeArrowheads="1"/>
              </p:cNvSpPr>
              <p:nvPr/>
            </p:nvSpPr>
            <p:spPr bwMode="auto">
              <a:xfrm>
                <a:off x="5486400" y="1981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8" name="Rectangle 338"/>
              <p:cNvSpPr>
                <a:spLocks noChangeArrowheads="1"/>
              </p:cNvSpPr>
              <p:nvPr/>
            </p:nvSpPr>
            <p:spPr bwMode="auto">
              <a:xfrm>
                <a:off x="4114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9" name="Rectangle 339"/>
              <p:cNvSpPr>
                <a:spLocks noChangeArrowheads="1"/>
              </p:cNvSpPr>
              <p:nvPr/>
            </p:nvSpPr>
            <p:spPr bwMode="auto">
              <a:xfrm>
                <a:off x="4343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0" name="Rectangle 340"/>
              <p:cNvSpPr>
                <a:spLocks noChangeArrowheads="1"/>
              </p:cNvSpPr>
              <p:nvPr/>
            </p:nvSpPr>
            <p:spPr bwMode="auto">
              <a:xfrm>
                <a:off x="45720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1" name="Rectangle 341"/>
              <p:cNvSpPr>
                <a:spLocks noChangeArrowheads="1"/>
              </p:cNvSpPr>
              <p:nvPr/>
            </p:nvSpPr>
            <p:spPr bwMode="auto">
              <a:xfrm>
                <a:off x="48006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2" name="Rectangle 342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3" name="Rectangle 343"/>
              <p:cNvSpPr>
                <a:spLocks noChangeArrowheads="1"/>
              </p:cNvSpPr>
              <p:nvPr/>
            </p:nvSpPr>
            <p:spPr bwMode="auto">
              <a:xfrm>
                <a:off x="52578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4" name="Rectangle 344"/>
              <p:cNvSpPr>
                <a:spLocks noChangeArrowheads="1"/>
              </p:cNvSpPr>
              <p:nvPr/>
            </p:nvSpPr>
            <p:spPr bwMode="auto">
              <a:xfrm>
                <a:off x="5486400" y="2209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5" name="Rectangle 345"/>
              <p:cNvSpPr>
                <a:spLocks noChangeArrowheads="1"/>
              </p:cNvSpPr>
              <p:nvPr/>
            </p:nvSpPr>
            <p:spPr bwMode="auto">
              <a:xfrm>
                <a:off x="4114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6" name="Rectangle 346"/>
              <p:cNvSpPr>
                <a:spLocks noChangeArrowheads="1"/>
              </p:cNvSpPr>
              <p:nvPr/>
            </p:nvSpPr>
            <p:spPr bwMode="auto">
              <a:xfrm>
                <a:off x="4343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7" name="Rectangle 347"/>
              <p:cNvSpPr>
                <a:spLocks noChangeArrowheads="1"/>
              </p:cNvSpPr>
              <p:nvPr/>
            </p:nvSpPr>
            <p:spPr bwMode="auto">
              <a:xfrm>
                <a:off x="45720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8" name="Rectangle 348"/>
              <p:cNvSpPr>
                <a:spLocks noChangeArrowheads="1"/>
              </p:cNvSpPr>
              <p:nvPr/>
            </p:nvSpPr>
            <p:spPr bwMode="auto">
              <a:xfrm>
                <a:off x="48006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39" name="Rectangle 349"/>
              <p:cNvSpPr>
                <a:spLocks noChangeArrowheads="1"/>
              </p:cNvSpPr>
              <p:nvPr/>
            </p:nvSpPr>
            <p:spPr bwMode="auto">
              <a:xfrm>
                <a:off x="50292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0" name="Rectangle 350"/>
              <p:cNvSpPr>
                <a:spLocks noChangeArrowheads="1"/>
              </p:cNvSpPr>
              <p:nvPr/>
            </p:nvSpPr>
            <p:spPr bwMode="auto">
              <a:xfrm>
                <a:off x="52578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1" name="Rectangle 35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2" name="Rectangle 352"/>
              <p:cNvSpPr>
                <a:spLocks noChangeArrowheads="1"/>
              </p:cNvSpPr>
              <p:nvPr/>
            </p:nvSpPr>
            <p:spPr bwMode="auto">
              <a:xfrm>
                <a:off x="4114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3" name="Rectangle 353"/>
              <p:cNvSpPr>
                <a:spLocks noChangeArrowheads="1"/>
              </p:cNvSpPr>
              <p:nvPr/>
            </p:nvSpPr>
            <p:spPr bwMode="auto">
              <a:xfrm>
                <a:off x="4343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4" name="Rectangle 354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5" name="Rectangle 355"/>
              <p:cNvSpPr>
                <a:spLocks noChangeArrowheads="1"/>
              </p:cNvSpPr>
              <p:nvPr/>
            </p:nvSpPr>
            <p:spPr bwMode="auto">
              <a:xfrm>
                <a:off x="48006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6" name="Rectangle 356"/>
              <p:cNvSpPr>
                <a:spLocks noChangeArrowheads="1"/>
              </p:cNvSpPr>
              <p:nvPr/>
            </p:nvSpPr>
            <p:spPr bwMode="auto">
              <a:xfrm>
                <a:off x="50292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7" name="Rectangle 357"/>
              <p:cNvSpPr>
                <a:spLocks noChangeArrowheads="1"/>
              </p:cNvSpPr>
              <p:nvPr/>
            </p:nvSpPr>
            <p:spPr bwMode="auto">
              <a:xfrm>
                <a:off x="52578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8" name="Rectangle 358"/>
              <p:cNvSpPr>
                <a:spLocks noChangeArrowheads="1"/>
              </p:cNvSpPr>
              <p:nvPr/>
            </p:nvSpPr>
            <p:spPr bwMode="auto">
              <a:xfrm>
                <a:off x="5486400" y="2667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49" name="Rectangle 359"/>
              <p:cNvSpPr>
                <a:spLocks noChangeArrowheads="1"/>
              </p:cNvSpPr>
              <p:nvPr/>
            </p:nvSpPr>
            <p:spPr bwMode="auto">
              <a:xfrm>
                <a:off x="4114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0" name="Rectangle 360"/>
              <p:cNvSpPr>
                <a:spLocks noChangeArrowheads="1"/>
              </p:cNvSpPr>
              <p:nvPr/>
            </p:nvSpPr>
            <p:spPr bwMode="auto">
              <a:xfrm>
                <a:off x="4343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1" name="Rectangle 361"/>
              <p:cNvSpPr>
                <a:spLocks noChangeArrowheads="1"/>
              </p:cNvSpPr>
              <p:nvPr/>
            </p:nvSpPr>
            <p:spPr bwMode="auto">
              <a:xfrm>
                <a:off x="4572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2" name="Rectangle 362"/>
              <p:cNvSpPr>
                <a:spLocks noChangeArrowheads="1"/>
              </p:cNvSpPr>
              <p:nvPr/>
            </p:nvSpPr>
            <p:spPr bwMode="auto">
              <a:xfrm>
                <a:off x="4800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3" name="Rectangle 363"/>
              <p:cNvSpPr>
                <a:spLocks noChangeArrowheads="1"/>
              </p:cNvSpPr>
              <p:nvPr/>
            </p:nvSpPr>
            <p:spPr bwMode="auto">
              <a:xfrm>
                <a:off x="50292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4" name="Rectangle 364"/>
              <p:cNvSpPr>
                <a:spLocks noChangeArrowheads="1"/>
              </p:cNvSpPr>
              <p:nvPr/>
            </p:nvSpPr>
            <p:spPr bwMode="auto">
              <a:xfrm>
                <a:off x="5257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55" name="Rectangle 365"/>
              <p:cNvSpPr>
                <a:spLocks noChangeArrowheads="1"/>
              </p:cNvSpPr>
              <p:nvPr/>
            </p:nvSpPr>
            <p:spPr bwMode="auto">
              <a:xfrm>
                <a:off x="5486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898" name="Rectangle 366"/>
              <p:cNvSpPr>
                <a:spLocks noChangeArrowheads="1"/>
              </p:cNvSpPr>
              <p:nvPr/>
            </p:nvSpPr>
            <p:spPr bwMode="auto">
              <a:xfrm>
                <a:off x="4114800" y="1981200"/>
                <a:ext cx="1600200" cy="1143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899" name="Rectangle 547"/>
              <p:cNvSpPr>
                <a:spLocks noChangeArrowheads="1"/>
              </p:cNvSpPr>
              <p:nvPr/>
            </p:nvSpPr>
            <p:spPr bwMode="auto">
              <a:xfrm>
                <a:off x="6858000" y="4495800"/>
                <a:ext cx="1600200" cy="1143000"/>
              </a:xfrm>
              <a:prstGeom prst="rect">
                <a:avLst/>
              </a:prstGeom>
              <a:solidFill>
                <a:srgbClr val="FF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00" name="Line 368"/>
              <p:cNvSpPr>
                <a:spLocks noChangeShapeType="1"/>
              </p:cNvSpPr>
              <p:nvPr/>
            </p:nvSpPr>
            <p:spPr bwMode="auto">
              <a:xfrm>
                <a:off x="7315200" y="2895600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3" name="Rectangle 625"/>
              <p:cNvSpPr>
                <a:spLocks noChangeArrowheads="1"/>
              </p:cNvSpPr>
              <p:nvPr/>
            </p:nvSpPr>
            <p:spPr bwMode="auto">
              <a:xfrm>
                <a:off x="7543800" y="4953000"/>
                <a:ext cx="228600" cy="22860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6" name="Rectangle 589"/>
              <p:cNvSpPr>
                <a:spLocks noChangeArrowheads="1"/>
              </p:cNvSpPr>
              <p:nvPr/>
            </p:nvSpPr>
            <p:spPr bwMode="auto">
              <a:xfrm>
                <a:off x="6858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7" name="Rectangle 590"/>
              <p:cNvSpPr>
                <a:spLocks noChangeArrowheads="1"/>
              </p:cNvSpPr>
              <p:nvPr/>
            </p:nvSpPr>
            <p:spPr bwMode="auto">
              <a:xfrm>
                <a:off x="7086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8" name="Rectangle 591"/>
              <p:cNvSpPr>
                <a:spLocks noChangeArrowheads="1"/>
              </p:cNvSpPr>
              <p:nvPr/>
            </p:nvSpPr>
            <p:spPr bwMode="auto">
              <a:xfrm>
                <a:off x="73152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9" name="Rectangle 592"/>
              <p:cNvSpPr>
                <a:spLocks noChangeArrowheads="1"/>
              </p:cNvSpPr>
              <p:nvPr/>
            </p:nvSpPr>
            <p:spPr bwMode="auto">
              <a:xfrm>
                <a:off x="7543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0" name="Rectangle 593"/>
              <p:cNvSpPr>
                <a:spLocks noChangeArrowheads="1"/>
              </p:cNvSpPr>
              <p:nvPr/>
            </p:nvSpPr>
            <p:spPr bwMode="auto">
              <a:xfrm>
                <a:off x="7772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1" name="Rectangle 594"/>
              <p:cNvSpPr>
                <a:spLocks noChangeArrowheads="1"/>
              </p:cNvSpPr>
              <p:nvPr/>
            </p:nvSpPr>
            <p:spPr bwMode="auto">
              <a:xfrm>
                <a:off x="8001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2" name="Rectangle 595"/>
              <p:cNvSpPr>
                <a:spLocks noChangeArrowheads="1"/>
              </p:cNvSpPr>
              <p:nvPr/>
            </p:nvSpPr>
            <p:spPr bwMode="auto">
              <a:xfrm>
                <a:off x="8229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3" name="Rectangle 596"/>
              <p:cNvSpPr>
                <a:spLocks noChangeArrowheads="1"/>
              </p:cNvSpPr>
              <p:nvPr/>
            </p:nvSpPr>
            <p:spPr bwMode="auto">
              <a:xfrm>
                <a:off x="6858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4" name="Rectangle 597"/>
              <p:cNvSpPr>
                <a:spLocks noChangeArrowheads="1"/>
              </p:cNvSpPr>
              <p:nvPr/>
            </p:nvSpPr>
            <p:spPr bwMode="auto">
              <a:xfrm>
                <a:off x="7086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5" name="Rectangle 598"/>
              <p:cNvSpPr>
                <a:spLocks noChangeArrowheads="1"/>
              </p:cNvSpPr>
              <p:nvPr/>
            </p:nvSpPr>
            <p:spPr bwMode="auto">
              <a:xfrm>
                <a:off x="73152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6" name="Rectangle 599"/>
              <p:cNvSpPr>
                <a:spLocks noChangeArrowheads="1"/>
              </p:cNvSpPr>
              <p:nvPr/>
            </p:nvSpPr>
            <p:spPr bwMode="auto">
              <a:xfrm>
                <a:off x="75438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7" name="Rectangle 600"/>
              <p:cNvSpPr>
                <a:spLocks noChangeArrowheads="1"/>
              </p:cNvSpPr>
              <p:nvPr/>
            </p:nvSpPr>
            <p:spPr bwMode="auto">
              <a:xfrm>
                <a:off x="77724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8" name="Rectangle 601"/>
              <p:cNvSpPr>
                <a:spLocks noChangeArrowheads="1"/>
              </p:cNvSpPr>
              <p:nvPr/>
            </p:nvSpPr>
            <p:spPr bwMode="auto">
              <a:xfrm>
                <a:off x="80010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99" name="Rectangle 602"/>
              <p:cNvSpPr>
                <a:spLocks noChangeArrowheads="1"/>
              </p:cNvSpPr>
              <p:nvPr/>
            </p:nvSpPr>
            <p:spPr bwMode="auto">
              <a:xfrm>
                <a:off x="8229600" y="4724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0" name="Rectangle 603"/>
              <p:cNvSpPr>
                <a:spLocks noChangeArrowheads="1"/>
              </p:cNvSpPr>
              <p:nvPr/>
            </p:nvSpPr>
            <p:spPr bwMode="auto">
              <a:xfrm>
                <a:off x="6858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1" name="Rectangle 604"/>
              <p:cNvSpPr>
                <a:spLocks noChangeArrowheads="1"/>
              </p:cNvSpPr>
              <p:nvPr/>
            </p:nvSpPr>
            <p:spPr bwMode="auto">
              <a:xfrm>
                <a:off x="7086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2" name="Rectangle 605"/>
              <p:cNvSpPr>
                <a:spLocks noChangeArrowheads="1"/>
              </p:cNvSpPr>
              <p:nvPr/>
            </p:nvSpPr>
            <p:spPr bwMode="auto">
              <a:xfrm>
                <a:off x="73152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3" name="Rectangle 606"/>
              <p:cNvSpPr>
                <a:spLocks noChangeArrowheads="1"/>
              </p:cNvSpPr>
              <p:nvPr/>
            </p:nvSpPr>
            <p:spPr bwMode="auto">
              <a:xfrm>
                <a:off x="75438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4" name="Rectangle 607"/>
              <p:cNvSpPr>
                <a:spLocks noChangeArrowheads="1"/>
              </p:cNvSpPr>
              <p:nvPr/>
            </p:nvSpPr>
            <p:spPr bwMode="auto">
              <a:xfrm>
                <a:off x="77724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5" name="Rectangle 608"/>
              <p:cNvSpPr>
                <a:spLocks noChangeArrowheads="1"/>
              </p:cNvSpPr>
              <p:nvPr/>
            </p:nvSpPr>
            <p:spPr bwMode="auto">
              <a:xfrm>
                <a:off x="80010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6" name="Rectangle 609"/>
              <p:cNvSpPr>
                <a:spLocks noChangeArrowheads="1"/>
              </p:cNvSpPr>
              <p:nvPr/>
            </p:nvSpPr>
            <p:spPr bwMode="auto">
              <a:xfrm>
                <a:off x="8229600" y="4953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7" name="Rectangle 610"/>
              <p:cNvSpPr>
                <a:spLocks noChangeArrowheads="1"/>
              </p:cNvSpPr>
              <p:nvPr/>
            </p:nvSpPr>
            <p:spPr bwMode="auto">
              <a:xfrm>
                <a:off x="6858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8" name="Rectangle 611"/>
              <p:cNvSpPr>
                <a:spLocks noChangeArrowheads="1"/>
              </p:cNvSpPr>
              <p:nvPr/>
            </p:nvSpPr>
            <p:spPr bwMode="auto">
              <a:xfrm>
                <a:off x="7086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9" name="Rectangle 612"/>
              <p:cNvSpPr>
                <a:spLocks noChangeArrowheads="1"/>
              </p:cNvSpPr>
              <p:nvPr/>
            </p:nvSpPr>
            <p:spPr bwMode="auto">
              <a:xfrm>
                <a:off x="73152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0" name="Rectangle 613"/>
              <p:cNvSpPr>
                <a:spLocks noChangeArrowheads="1"/>
              </p:cNvSpPr>
              <p:nvPr/>
            </p:nvSpPr>
            <p:spPr bwMode="auto">
              <a:xfrm>
                <a:off x="75438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1" name="Rectangle 614"/>
              <p:cNvSpPr>
                <a:spLocks noChangeArrowheads="1"/>
              </p:cNvSpPr>
              <p:nvPr/>
            </p:nvSpPr>
            <p:spPr bwMode="auto">
              <a:xfrm>
                <a:off x="77724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2" name="Rectangle 615"/>
              <p:cNvSpPr>
                <a:spLocks noChangeArrowheads="1"/>
              </p:cNvSpPr>
              <p:nvPr/>
            </p:nvSpPr>
            <p:spPr bwMode="auto">
              <a:xfrm>
                <a:off x="80010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3" name="Rectangle 616"/>
              <p:cNvSpPr>
                <a:spLocks noChangeArrowheads="1"/>
              </p:cNvSpPr>
              <p:nvPr/>
            </p:nvSpPr>
            <p:spPr bwMode="auto">
              <a:xfrm>
                <a:off x="8229600" y="5181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4" name="Rectangle 617"/>
              <p:cNvSpPr>
                <a:spLocks noChangeArrowheads="1"/>
              </p:cNvSpPr>
              <p:nvPr/>
            </p:nvSpPr>
            <p:spPr bwMode="auto">
              <a:xfrm>
                <a:off x="6858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5" name="Rectangle 618"/>
              <p:cNvSpPr>
                <a:spLocks noChangeArrowheads="1"/>
              </p:cNvSpPr>
              <p:nvPr/>
            </p:nvSpPr>
            <p:spPr bwMode="auto">
              <a:xfrm>
                <a:off x="7086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6" name="Rectangle 619"/>
              <p:cNvSpPr>
                <a:spLocks noChangeArrowheads="1"/>
              </p:cNvSpPr>
              <p:nvPr/>
            </p:nvSpPr>
            <p:spPr bwMode="auto">
              <a:xfrm>
                <a:off x="73152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7" name="Rectangle 620"/>
              <p:cNvSpPr>
                <a:spLocks noChangeArrowheads="1"/>
              </p:cNvSpPr>
              <p:nvPr/>
            </p:nvSpPr>
            <p:spPr bwMode="auto">
              <a:xfrm>
                <a:off x="75438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8" name="Rectangle 621"/>
              <p:cNvSpPr>
                <a:spLocks noChangeArrowheads="1"/>
              </p:cNvSpPr>
              <p:nvPr/>
            </p:nvSpPr>
            <p:spPr bwMode="auto">
              <a:xfrm>
                <a:off x="77724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9" name="Rectangle 622"/>
              <p:cNvSpPr>
                <a:spLocks noChangeArrowheads="1"/>
              </p:cNvSpPr>
              <p:nvPr/>
            </p:nvSpPr>
            <p:spPr bwMode="auto">
              <a:xfrm>
                <a:off x="80010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20" name="Rectangle 623"/>
              <p:cNvSpPr>
                <a:spLocks noChangeArrowheads="1"/>
              </p:cNvSpPr>
              <p:nvPr/>
            </p:nvSpPr>
            <p:spPr bwMode="auto">
              <a:xfrm>
                <a:off x="8229600" y="5410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05" name="Rectangle 624"/>
              <p:cNvSpPr>
                <a:spLocks noChangeArrowheads="1"/>
              </p:cNvSpPr>
              <p:nvPr/>
            </p:nvSpPr>
            <p:spPr bwMode="auto">
              <a:xfrm>
                <a:off x="6858000" y="4495800"/>
                <a:ext cx="1600200" cy="1143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06" name="Rectangle 371"/>
              <p:cNvSpPr>
                <a:spLocks noChangeArrowheads="1"/>
              </p:cNvSpPr>
              <p:nvPr/>
            </p:nvSpPr>
            <p:spPr bwMode="auto">
              <a:xfrm>
                <a:off x="5486400" y="2895600"/>
                <a:ext cx="1600200" cy="1828800"/>
              </a:xfrm>
              <a:prstGeom prst="rect">
                <a:avLst/>
              </a:prstGeom>
              <a:solidFill>
                <a:srgbClr val="C8D2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0" name="Rectangle 628"/>
              <p:cNvSpPr>
                <a:spLocks noChangeArrowheads="1"/>
              </p:cNvSpPr>
              <p:nvPr/>
            </p:nvSpPr>
            <p:spPr bwMode="auto">
              <a:xfrm>
                <a:off x="5486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1" name="Rectangle 629"/>
              <p:cNvSpPr>
                <a:spLocks noChangeArrowheads="1"/>
              </p:cNvSpPr>
              <p:nvPr/>
            </p:nvSpPr>
            <p:spPr bwMode="auto">
              <a:xfrm>
                <a:off x="5715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2" name="Rectangle 630"/>
              <p:cNvSpPr>
                <a:spLocks noChangeArrowheads="1"/>
              </p:cNvSpPr>
              <p:nvPr/>
            </p:nvSpPr>
            <p:spPr bwMode="auto">
              <a:xfrm>
                <a:off x="59436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3" name="Rectangle 631"/>
              <p:cNvSpPr>
                <a:spLocks noChangeArrowheads="1"/>
              </p:cNvSpPr>
              <p:nvPr/>
            </p:nvSpPr>
            <p:spPr bwMode="auto">
              <a:xfrm>
                <a:off x="61722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4" name="Rectangle 632"/>
              <p:cNvSpPr>
                <a:spLocks noChangeArrowheads="1"/>
              </p:cNvSpPr>
              <p:nvPr/>
            </p:nvSpPr>
            <p:spPr bwMode="auto">
              <a:xfrm>
                <a:off x="64008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5" name="Rectangle 633"/>
              <p:cNvSpPr>
                <a:spLocks noChangeArrowheads="1"/>
              </p:cNvSpPr>
              <p:nvPr/>
            </p:nvSpPr>
            <p:spPr bwMode="auto">
              <a:xfrm>
                <a:off x="66294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6" name="Rectangle 634"/>
              <p:cNvSpPr>
                <a:spLocks noChangeArrowheads="1"/>
              </p:cNvSpPr>
              <p:nvPr/>
            </p:nvSpPr>
            <p:spPr bwMode="auto">
              <a:xfrm>
                <a:off x="6858000" y="2895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7" name="Rectangle 635"/>
              <p:cNvSpPr>
                <a:spLocks noChangeArrowheads="1"/>
              </p:cNvSpPr>
              <p:nvPr/>
            </p:nvSpPr>
            <p:spPr bwMode="auto">
              <a:xfrm>
                <a:off x="5486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8" name="Rectangle 636"/>
              <p:cNvSpPr>
                <a:spLocks noChangeArrowheads="1"/>
              </p:cNvSpPr>
              <p:nvPr/>
            </p:nvSpPr>
            <p:spPr bwMode="auto">
              <a:xfrm>
                <a:off x="5715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9" name="Rectangle 637"/>
              <p:cNvSpPr>
                <a:spLocks noChangeArrowheads="1"/>
              </p:cNvSpPr>
              <p:nvPr/>
            </p:nvSpPr>
            <p:spPr bwMode="auto">
              <a:xfrm>
                <a:off x="59436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0" name="Rectangle 638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1" name="Rectangle 639"/>
              <p:cNvSpPr>
                <a:spLocks noChangeArrowheads="1"/>
              </p:cNvSpPr>
              <p:nvPr/>
            </p:nvSpPr>
            <p:spPr bwMode="auto">
              <a:xfrm>
                <a:off x="64008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2" name="Rectangle 640"/>
              <p:cNvSpPr>
                <a:spLocks noChangeArrowheads="1"/>
              </p:cNvSpPr>
              <p:nvPr/>
            </p:nvSpPr>
            <p:spPr bwMode="auto">
              <a:xfrm>
                <a:off x="66294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3" name="Rectangle 641"/>
              <p:cNvSpPr>
                <a:spLocks noChangeArrowheads="1"/>
              </p:cNvSpPr>
              <p:nvPr/>
            </p:nvSpPr>
            <p:spPr bwMode="auto">
              <a:xfrm>
                <a:off x="6858000" y="3124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4" name="Rectangle 642"/>
              <p:cNvSpPr>
                <a:spLocks noChangeArrowheads="1"/>
              </p:cNvSpPr>
              <p:nvPr/>
            </p:nvSpPr>
            <p:spPr bwMode="auto">
              <a:xfrm>
                <a:off x="5486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5" name="Rectangle 643"/>
              <p:cNvSpPr>
                <a:spLocks noChangeArrowheads="1"/>
              </p:cNvSpPr>
              <p:nvPr/>
            </p:nvSpPr>
            <p:spPr bwMode="auto">
              <a:xfrm>
                <a:off x="5715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6" name="Rectangle 644"/>
              <p:cNvSpPr>
                <a:spLocks noChangeArrowheads="1"/>
              </p:cNvSpPr>
              <p:nvPr/>
            </p:nvSpPr>
            <p:spPr bwMode="auto">
              <a:xfrm>
                <a:off x="59436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7" name="Rectangle 645"/>
              <p:cNvSpPr>
                <a:spLocks noChangeArrowheads="1"/>
              </p:cNvSpPr>
              <p:nvPr/>
            </p:nvSpPr>
            <p:spPr bwMode="auto">
              <a:xfrm>
                <a:off x="61722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8" name="Rectangle 646"/>
              <p:cNvSpPr>
                <a:spLocks noChangeArrowheads="1"/>
              </p:cNvSpPr>
              <p:nvPr/>
            </p:nvSpPr>
            <p:spPr bwMode="auto">
              <a:xfrm>
                <a:off x="64008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9" name="Rectangle 647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0" name="Rectangle 648"/>
              <p:cNvSpPr>
                <a:spLocks noChangeArrowheads="1"/>
              </p:cNvSpPr>
              <p:nvPr/>
            </p:nvSpPr>
            <p:spPr bwMode="auto">
              <a:xfrm>
                <a:off x="6858000" y="3352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1" name="Rectangle 649"/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2" name="Rectangle 650"/>
              <p:cNvSpPr>
                <a:spLocks noChangeArrowheads="1"/>
              </p:cNvSpPr>
              <p:nvPr/>
            </p:nvSpPr>
            <p:spPr bwMode="auto">
              <a:xfrm>
                <a:off x="5715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3" name="Rectangle 651"/>
              <p:cNvSpPr>
                <a:spLocks noChangeArrowheads="1"/>
              </p:cNvSpPr>
              <p:nvPr/>
            </p:nvSpPr>
            <p:spPr bwMode="auto">
              <a:xfrm>
                <a:off x="59436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4" name="Rectangle 652"/>
              <p:cNvSpPr>
                <a:spLocks noChangeArrowheads="1"/>
              </p:cNvSpPr>
              <p:nvPr/>
            </p:nvSpPr>
            <p:spPr bwMode="auto">
              <a:xfrm>
                <a:off x="61722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5" name="Rectangle 653"/>
              <p:cNvSpPr>
                <a:spLocks noChangeArrowheads="1"/>
              </p:cNvSpPr>
              <p:nvPr/>
            </p:nvSpPr>
            <p:spPr bwMode="auto">
              <a:xfrm>
                <a:off x="64008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6" name="Rectangle 654"/>
              <p:cNvSpPr>
                <a:spLocks noChangeArrowheads="1"/>
              </p:cNvSpPr>
              <p:nvPr/>
            </p:nvSpPr>
            <p:spPr bwMode="auto">
              <a:xfrm>
                <a:off x="66294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7" name="Rectangle 655"/>
              <p:cNvSpPr>
                <a:spLocks noChangeArrowheads="1"/>
              </p:cNvSpPr>
              <p:nvPr/>
            </p:nvSpPr>
            <p:spPr bwMode="auto">
              <a:xfrm>
                <a:off x="6858000" y="35814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8" name="Rectangle 656"/>
              <p:cNvSpPr>
                <a:spLocks noChangeArrowheads="1"/>
              </p:cNvSpPr>
              <p:nvPr/>
            </p:nvSpPr>
            <p:spPr bwMode="auto">
              <a:xfrm>
                <a:off x="5486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9" name="Rectangle 657"/>
              <p:cNvSpPr>
                <a:spLocks noChangeArrowheads="1"/>
              </p:cNvSpPr>
              <p:nvPr/>
            </p:nvSpPr>
            <p:spPr bwMode="auto">
              <a:xfrm>
                <a:off x="5715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0" name="Rectangle 658"/>
              <p:cNvSpPr>
                <a:spLocks noChangeArrowheads="1"/>
              </p:cNvSpPr>
              <p:nvPr/>
            </p:nvSpPr>
            <p:spPr bwMode="auto">
              <a:xfrm>
                <a:off x="59436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1" name="Rectangle 659"/>
              <p:cNvSpPr>
                <a:spLocks noChangeArrowheads="1"/>
              </p:cNvSpPr>
              <p:nvPr/>
            </p:nvSpPr>
            <p:spPr bwMode="auto">
              <a:xfrm>
                <a:off x="61722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2" name="Rectangle 660"/>
              <p:cNvSpPr>
                <a:spLocks noChangeArrowheads="1"/>
              </p:cNvSpPr>
              <p:nvPr/>
            </p:nvSpPr>
            <p:spPr bwMode="auto">
              <a:xfrm>
                <a:off x="64008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3" name="Rectangle 661"/>
              <p:cNvSpPr>
                <a:spLocks noChangeArrowheads="1"/>
              </p:cNvSpPr>
              <p:nvPr/>
            </p:nvSpPr>
            <p:spPr bwMode="auto">
              <a:xfrm>
                <a:off x="66294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4" name="Rectangle 662"/>
              <p:cNvSpPr>
                <a:spLocks noChangeArrowheads="1"/>
              </p:cNvSpPr>
              <p:nvPr/>
            </p:nvSpPr>
            <p:spPr bwMode="auto">
              <a:xfrm>
                <a:off x="6858000" y="38100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5" name="Rectangle 663"/>
              <p:cNvSpPr>
                <a:spLocks noChangeArrowheads="1"/>
              </p:cNvSpPr>
              <p:nvPr/>
            </p:nvSpPr>
            <p:spPr bwMode="auto">
              <a:xfrm>
                <a:off x="5486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6" name="Rectangle 664"/>
              <p:cNvSpPr>
                <a:spLocks noChangeArrowheads="1"/>
              </p:cNvSpPr>
              <p:nvPr/>
            </p:nvSpPr>
            <p:spPr bwMode="auto">
              <a:xfrm>
                <a:off x="5715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7" name="Rectangle 665"/>
              <p:cNvSpPr>
                <a:spLocks noChangeArrowheads="1"/>
              </p:cNvSpPr>
              <p:nvPr/>
            </p:nvSpPr>
            <p:spPr bwMode="auto">
              <a:xfrm>
                <a:off x="59436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8" name="Rectangle 666"/>
              <p:cNvSpPr>
                <a:spLocks noChangeArrowheads="1"/>
              </p:cNvSpPr>
              <p:nvPr/>
            </p:nvSpPr>
            <p:spPr bwMode="auto">
              <a:xfrm>
                <a:off x="61722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69" name="Rectangle 667"/>
              <p:cNvSpPr>
                <a:spLocks noChangeArrowheads="1"/>
              </p:cNvSpPr>
              <p:nvPr/>
            </p:nvSpPr>
            <p:spPr bwMode="auto">
              <a:xfrm>
                <a:off x="64008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0" name="Rectangle 668"/>
              <p:cNvSpPr>
                <a:spLocks noChangeArrowheads="1"/>
              </p:cNvSpPr>
              <p:nvPr/>
            </p:nvSpPr>
            <p:spPr bwMode="auto">
              <a:xfrm>
                <a:off x="66294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1" name="Rectangle 669"/>
              <p:cNvSpPr>
                <a:spLocks noChangeArrowheads="1"/>
              </p:cNvSpPr>
              <p:nvPr/>
            </p:nvSpPr>
            <p:spPr bwMode="auto">
              <a:xfrm>
                <a:off x="6858000" y="40386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2" name="Rectangle 670"/>
              <p:cNvSpPr>
                <a:spLocks noChangeArrowheads="1"/>
              </p:cNvSpPr>
              <p:nvPr/>
            </p:nvSpPr>
            <p:spPr bwMode="auto">
              <a:xfrm>
                <a:off x="5486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3" name="Rectangle 671"/>
              <p:cNvSpPr>
                <a:spLocks noChangeArrowheads="1"/>
              </p:cNvSpPr>
              <p:nvPr/>
            </p:nvSpPr>
            <p:spPr bwMode="auto">
              <a:xfrm>
                <a:off x="5715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4" name="Rectangle 672"/>
              <p:cNvSpPr>
                <a:spLocks noChangeArrowheads="1"/>
              </p:cNvSpPr>
              <p:nvPr/>
            </p:nvSpPr>
            <p:spPr bwMode="auto">
              <a:xfrm>
                <a:off x="59436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5" name="Rectangle 673"/>
              <p:cNvSpPr>
                <a:spLocks noChangeArrowheads="1"/>
              </p:cNvSpPr>
              <p:nvPr/>
            </p:nvSpPr>
            <p:spPr bwMode="auto">
              <a:xfrm>
                <a:off x="61722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6" name="Rectangle 674"/>
              <p:cNvSpPr>
                <a:spLocks noChangeArrowheads="1"/>
              </p:cNvSpPr>
              <p:nvPr/>
            </p:nvSpPr>
            <p:spPr bwMode="auto">
              <a:xfrm>
                <a:off x="64008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7" name="Rectangle 675"/>
              <p:cNvSpPr>
                <a:spLocks noChangeArrowheads="1"/>
              </p:cNvSpPr>
              <p:nvPr/>
            </p:nvSpPr>
            <p:spPr bwMode="auto">
              <a:xfrm>
                <a:off x="66294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8" name="Rectangle 676"/>
              <p:cNvSpPr>
                <a:spLocks noChangeArrowheads="1"/>
              </p:cNvSpPr>
              <p:nvPr/>
            </p:nvSpPr>
            <p:spPr bwMode="auto">
              <a:xfrm>
                <a:off x="6858000" y="42672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79" name="Rectangle 677"/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0" name="Rectangle 678"/>
              <p:cNvSpPr>
                <a:spLocks noChangeArrowheads="1"/>
              </p:cNvSpPr>
              <p:nvPr/>
            </p:nvSpPr>
            <p:spPr bwMode="auto">
              <a:xfrm>
                <a:off x="5715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1" name="Rectangle 679"/>
              <p:cNvSpPr>
                <a:spLocks noChangeArrowheads="1"/>
              </p:cNvSpPr>
              <p:nvPr/>
            </p:nvSpPr>
            <p:spPr bwMode="auto">
              <a:xfrm>
                <a:off x="59436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2" name="Rectangle 680"/>
              <p:cNvSpPr>
                <a:spLocks noChangeArrowheads="1"/>
              </p:cNvSpPr>
              <p:nvPr/>
            </p:nvSpPr>
            <p:spPr bwMode="auto">
              <a:xfrm>
                <a:off x="61722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3" name="Rectangle 681"/>
              <p:cNvSpPr>
                <a:spLocks noChangeArrowheads="1"/>
              </p:cNvSpPr>
              <p:nvPr/>
            </p:nvSpPr>
            <p:spPr bwMode="auto">
              <a:xfrm>
                <a:off x="64008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4" name="Rectangle 682"/>
              <p:cNvSpPr>
                <a:spLocks noChangeArrowheads="1"/>
              </p:cNvSpPr>
              <p:nvPr/>
            </p:nvSpPr>
            <p:spPr bwMode="auto">
              <a:xfrm>
                <a:off x="66294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5" name="Rectangle 683"/>
              <p:cNvSpPr>
                <a:spLocks noChangeArrowheads="1"/>
              </p:cNvSpPr>
              <p:nvPr/>
            </p:nvSpPr>
            <p:spPr bwMode="auto">
              <a:xfrm>
                <a:off x="6858000" y="4495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9" name="Rectangle 684"/>
              <p:cNvSpPr>
                <a:spLocks noChangeArrowheads="1"/>
              </p:cNvSpPr>
              <p:nvPr/>
            </p:nvSpPr>
            <p:spPr bwMode="auto">
              <a:xfrm>
                <a:off x="5486400" y="2895600"/>
                <a:ext cx="1600200" cy="18288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09" name="Line 1009"/>
              <p:cNvSpPr>
                <a:spLocks noChangeShapeType="1"/>
              </p:cNvSpPr>
              <p:nvPr/>
            </p:nvSpPr>
            <p:spPr bwMode="auto">
              <a:xfrm flipV="1">
                <a:off x="5486400" y="49530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89550" y="1295400"/>
              <a:ext cx="612775" cy="1143000"/>
              <a:chOff x="5289550" y="1295400"/>
              <a:chExt cx="612775" cy="1143000"/>
            </a:xfrm>
          </p:grpSpPr>
          <p:sp>
            <p:nvSpPr>
              <p:cNvPr id="37926" name="Rectangle 1028"/>
              <p:cNvSpPr>
                <a:spLocks noChangeArrowheads="1"/>
              </p:cNvSpPr>
              <p:nvPr/>
            </p:nvSpPr>
            <p:spPr bwMode="auto">
              <a:xfrm>
                <a:off x="5289550" y="1295400"/>
                <a:ext cx="612775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</a:rPr>
                  <a:t>C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SE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27" name="AutoShape 1029"/>
              <p:cNvSpPr>
                <a:spLocks noChangeArrowheads="1"/>
              </p:cNvSpPr>
              <p:nvPr/>
            </p:nvSpPr>
            <p:spPr bwMode="auto">
              <a:xfrm>
                <a:off x="5483225" y="1752600"/>
                <a:ext cx="228600" cy="685800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210300" y="1295400"/>
              <a:ext cx="1522413" cy="1143000"/>
              <a:chOff x="6210300" y="1295400"/>
              <a:chExt cx="1522413" cy="1143000"/>
            </a:xfrm>
          </p:grpSpPr>
          <p:sp>
            <p:nvSpPr>
              <p:cNvPr id="37924" name="Rectangle 1031"/>
              <p:cNvSpPr>
                <a:spLocks noChangeArrowheads="1"/>
              </p:cNvSpPr>
              <p:nvPr/>
            </p:nvSpPr>
            <p:spPr bwMode="auto">
              <a:xfrm>
                <a:off x="6210300" y="1295400"/>
                <a:ext cx="1522413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</a:rPr>
                  <a:t>C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- C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SE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+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1</a:t>
                </a:r>
                <a:endParaRPr lang="en-US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25" name="AutoShape 1032"/>
              <p:cNvSpPr>
                <a:spLocks noChangeArrowheads="1"/>
              </p:cNvSpPr>
              <p:nvPr/>
            </p:nvSpPr>
            <p:spPr bwMode="auto">
              <a:xfrm>
                <a:off x="6856413" y="1752600"/>
                <a:ext cx="228600" cy="685800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54388" y="2693988"/>
              <a:ext cx="1223962" cy="595312"/>
              <a:chOff x="3354388" y="2693988"/>
              <a:chExt cx="1223962" cy="595312"/>
            </a:xfrm>
          </p:grpSpPr>
          <p:sp>
            <p:nvSpPr>
              <p:cNvPr id="37922" name="Rectangle 1034"/>
              <p:cNvSpPr>
                <a:spLocks noChangeArrowheads="1"/>
              </p:cNvSpPr>
              <p:nvPr/>
            </p:nvSpPr>
            <p:spPr bwMode="auto">
              <a:xfrm rot="16200000">
                <a:off x="3308351" y="2740025"/>
                <a:ext cx="595312" cy="50323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SE</a:t>
                </a:r>
              </a:p>
            </p:txBody>
          </p:sp>
          <p:sp>
            <p:nvSpPr>
              <p:cNvPr id="37923" name="AutoShape 1035"/>
              <p:cNvSpPr>
                <a:spLocks noChangeArrowheads="1"/>
              </p:cNvSpPr>
              <p:nvPr/>
            </p:nvSpPr>
            <p:spPr bwMode="auto">
              <a:xfrm>
                <a:off x="3816350" y="2884488"/>
                <a:ext cx="762000" cy="228600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52800" y="3871913"/>
              <a:ext cx="1227138" cy="1487487"/>
              <a:chOff x="3352800" y="3871913"/>
              <a:chExt cx="1227138" cy="1487487"/>
            </a:xfrm>
          </p:grpSpPr>
          <p:sp>
            <p:nvSpPr>
              <p:cNvPr id="37920" name="Rectangle 1037"/>
              <p:cNvSpPr>
                <a:spLocks noChangeArrowheads="1"/>
              </p:cNvSpPr>
              <p:nvPr/>
            </p:nvSpPr>
            <p:spPr bwMode="auto">
              <a:xfrm rot="16200000">
                <a:off x="2860675" y="4364038"/>
                <a:ext cx="1487487" cy="50323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9144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i="1">
                    <a:solidFill>
                      <a:schemeClr val="tx1"/>
                    </a:solidFill>
                  </a:rPr>
                  <a:t>R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I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- R</a:t>
                </a:r>
                <a:r>
                  <a:rPr lang="en-US" altLang="en-US" sz="2400" i="1" baseline="-25000">
                    <a:solidFill>
                      <a:schemeClr val="tx1"/>
                    </a:solidFill>
                  </a:rPr>
                  <a:t>SE </a:t>
                </a:r>
                <a:r>
                  <a:rPr lang="en-US" altLang="en-US" sz="2400" i="1">
                    <a:solidFill>
                      <a:schemeClr val="tx1"/>
                    </a:solidFill>
                  </a:rPr>
                  <a:t>+1</a:t>
                </a:r>
                <a:endParaRPr lang="en-US" altLang="en-US" sz="2400" i="1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921" name="AutoShape 1038"/>
              <p:cNvSpPr>
                <a:spLocks noChangeArrowheads="1"/>
              </p:cNvSpPr>
              <p:nvPr/>
            </p:nvSpPr>
            <p:spPr bwMode="auto">
              <a:xfrm>
                <a:off x="3817938" y="4505325"/>
                <a:ext cx="762000" cy="228600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CCCCFF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91440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7915" name="Rectangle 1039"/>
            <p:cNvSpPr>
              <a:spLocks noChangeArrowheads="1"/>
            </p:cNvSpPr>
            <p:nvPr/>
          </p:nvSpPr>
          <p:spPr bwMode="auto">
            <a:xfrm>
              <a:off x="4800600" y="2438400"/>
              <a:ext cx="2971800" cy="2743200"/>
            </a:xfrm>
            <a:prstGeom prst="rect">
              <a:avLst/>
            </a:prstGeom>
            <a:noFill/>
            <a:ln w="28575">
              <a:solidFill>
                <a:srgbClr val="66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2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5" name="Text Box 1011"/>
            <p:cNvSpPr txBox="1">
              <a:spLocks noChangeArrowheads="1"/>
            </p:cNvSpPr>
            <p:nvPr/>
          </p:nvSpPr>
          <p:spPr bwMode="auto">
            <a:xfrm>
              <a:off x="5502275" y="3429000"/>
              <a:ext cx="1565275" cy="701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14" rIns="45720" bIns="45714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deterministic region</a:t>
              </a:r>
              <a:endParaRPr lang="en-US" altLang="en-US" sz="2400" dirty="0">
                <a:solidFill>
                  <a:srgbClr val="3333FF"/>
                </a:solidFill>
              </a:endParaRPr>
            </a:p>
          </p:txBody>
        </p:sp>
        <p:sp>
          <p:nvSpPr>
            <p:cNvPr id="496" name="Text Box 1022"/>
            <p:cNvSpPr txBox="1">
              <a:spLocks noChangeArrowheads="1"/>
            </p:cNvSpPr>
            <p:nvPr/>
          </p:nvSpPr>
          <p:spPr bwMode="auto">
            <a:xfrm rot="16200000">
              <a:off x="6896100" y="3543300"/>
              <a:ext cx="1752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chemeClr val="accent1"/>
                  </a:solidFill>
                </a:rPr>
                <a:t>R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I </a:t>
              </a:r>
              <a:r>
                <a:rPr lang="en-US" altLang="en-US" sz="2400" i="1">
                  <a:solidFill>
                    <a:schemeClr val="accent1"/>
                  </a:solidFill>
                </a:rPr>
                <a:t>- 2R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SE</a:t>
              </a:r>
              <a:r>
                <a:rPr lang="en-US" altLang="en-US" sz="2400" i="1">
                  <a:solidFill>
                    <a:srgbClr val="0000FF"/>
                  </a:solidFill>
                </a:rPr>
                <a:t> +</a:t>
              </a:r>
              <a:r>
                <a:rPr lang="en-US" altLang="en-US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7" name="Text Box 1008"/>
            <p:cNvSpPr txBox="1">
              <a:spLocks noChangeArrowheads="1"/>
            </p:cNvSpPr>
            <p:nvPr/>
          </p:nvSpPr>
          <p:spPr bwMode="auto">
            <a:xfrm>
              <a:off x="5441950" y="5105400"/>
              <a:ext cx="170021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0" rIns="91429" bIns="9144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chemeClr val="accent1"/>
                  </a:solidFill>
                </a:rPr>
                <a:t>C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I </a:t>
              </a:r>
              <a:r>
                <a:rPr lang="en-US" altLang="en-US" sz="2400" i="1">
                  <a:solidFill>
                    <a:schemeClr val="accent1"/>
                  </a:solidFill>
                </a:rPr>
                <a:t>- 2C</a:t>
              </a:r>
              <a:r>
                <a:rPr lang="en-US" altLang="en-US" sz="2400" i="1" baseline="-25000">
                  <a:solidFill>
                    <a:schemeClr val="accent1"/>
                  </a:solidFill>
                </a:rPr>
                <a:t>SE</a:t>
              </a:r>
              <a:r>
                <a:rPr lang="en-US" altLang="en-US" sz="2400" i="1">
                  <a:solidFill>
                    <a:schemeClr val="accent1"/>
                  </a:solidFill>
                </a:rPr>
                <a:t> +</a:t>
              </a:r>
              <a:r>
                <a:rPr lang="en-US" altLang="en-US" sz="2400">
                  <a:solidFill>
                    <a:schemeClr val="accent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pic>
        <p:nvPicPr>
          <p:cNvPr id="389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3470275" y="5141913"/>
            <a:ext cx="220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by square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3576638" y="1973263"/>
            <a:ext cx="199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8-connected SE</a:t>
            </a:r>
          </a:p>
        </p:txBody>
      </p:sp>
      <p:pic>
        <p:nvPicPr>
          <p:cNvPr id="389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823075" y="5141913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difference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343650" y="1973263"/>
            <a:ext cx="225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4-conn inside bdry</a:t>
            </a:r>
          </a:p>
        </p:txBody>
      </p:sp>
      <p:pic>
        <p:nvPicPr>
          <p:cNvPr id="38923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Text Box 20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2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625850" y="5141913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by plus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576638" y="1973263"/>
            <a:ext cx="199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4-connected SE</a:t>
            </a:r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6823075" y="5141913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difference</a:t>
            </a:r>
          </a:p>
        </p:txBody>
      </p:sp>
      <p:sp>
        <p:nvSpPr>
          <p:cNvPr id="39945" name="Text Box 13"/>
          <p:cNvSpPr txBox="1">
            <a:spLocks noChangeArrowheads="1"/>
          </p:cNvSpPr>
          <p:nvPr/>
        </p:nvSpPr>
        <p:spPr bwMode="auto">
          <a:xfrm>
            <a:off x="6308725" y="1973263"/>
            <a:ext cx="232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 inside bdry</a:t>
            </a:r>
          </a:p>
        </p:txBody>
      </p:sp>
      <p:pic>
        <p:nvPicPr>
          <p:cNvPr id="3994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4765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 Box 18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pic>
        <p:nvPicPr>
          <p:cNvPr id="40965" name="Picture 5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641725" y="5141913"/>
            <a:ext cx="186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dilation by plus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76638" y="1973263"/>
            <a:ext cx="199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4-connected SE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23075" y="5141913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difference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232525" y="1973263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 outside bdry</a:t>
            </a:r>
          </a:p>
        </p:txBody>
      </p:sp>
      <p:pic>
        <p:nvPicPr>
          <p:cNvPr id="4097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4765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Text Box 17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pic>
        <p:nvPicPr>
          <p:cNvPr id="41989" name="Picture 6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3484563" y="5141913"/>
            <a:ext cx="217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dilation by square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3576638" y="1973263"/>
            <a:ext cx="199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8-connected SE</a:t>
            </a: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6823075" y="5141913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difference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6267450" y="1973263"/>
            <a:ext cx="241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4-conn outside bdry</a:t>
            </a:r>
          </a:p>
        </p:txBody>
      </p:sp>
      <p:pic>
        <p:nvPicPr>
          <p:cNvPr id="4199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4765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23925"/>
            <a:ext cx="8370888" cy="723900"/>
          </a:xfrm>
        </p:spPr>
        <p:txBody>
          <a:bodyPr wrap="square">
            <a:spAutoFit/>
          </a:bodyPr>
          <a:lstStyle/>
          <a:p>
            <a:pPr algn="l"/>
            <a:r>
              <a:rPr lang="en-US" altLang="en-US" dirty="0" smtClean="0"/>
              <a:t>Notation and Image Definitions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1000" y="1826553"/>
            <a:ext cx="8370888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An image is a mapping,</a:t>
            </a:r>
            <a:r>
              <a:rPr lang="en-US" altLang="en-US" i="1" dirty="0"/>
              <a:t> </a:t>
            </a:r>
            <a:r>
              <a:rPr lang="en-US" altLang="en-US" b="1" dirty="0"/>
              <a:t>I</a:t>
            </a:r>
            <a:r>
              <a:rPr lang="en-US" altLang="en-US" dirty="0"/>
              <a:t>, from a set,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P</a:t>
            </a:r>
            <a:r>
              <a:rPr lang="en-US" altLang="en-US" sz="1000" baseline="-25000" dirty="0" smtClean="0"/>
              <a:t> </a:t>
            </a:r>
            <a:r>
              <a:rPr lang="en-US" altLang="en-US" dirty="0" smtClean="0"/>
              <a:t>, </a:t>
            </a:r>
            <a:r>
              <a:rPr lang="en-US" altLang="en-US" dirty="0"/>
              <a:t>of pixel coordinates to a set,</a:t>
            </a:r>
            <a:r>
              <a:rPr lang="en-US" altLang="en-US" i="1" dirty="0"/>
              <a:t> G</a:t>
            </a:r>
            <a:r>
              <a:rPr lang="en-US" altLang="en-US" dirty="0"/>
              <a:t>, of values such that for every coordinate vector, </a:t>
            </a:r>
            <a:r>
              <a:rPr lang="en-US" altLang="en-US" b="1" dirty="0"/>
              <a:t>p</a:t>
            </a:r>
            <a:r>
              <a:rPr lang="en-US" altLang="en-US" b="1" dirty="0">
                <a:cs typeface="Times New Roman" panose="02020603050405020304" pitchFamily="18" charset="0"/>
              </a:rPr>
              <a:t> </a:t>
            </a:r>
            <a:r>
              <a:rPr lang="en-US" altLang="en-US" i="1" dirty="0"/>
              <a:t>=</a:t>
            </a:r>
            <a:r>
              <a:rPr lang="en-US" altLang="en-US" i="1" dirty="0">
                <a:cs typeface="Times New Roman" panose="02020603050405020304" pitchFamily="18" charset="0"/>
              </a:rPr>
              <a:t> 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,</a:t>
            </a:r>
            <a:r>
              <a:rPr lang="en-US" altLang="en-US" i="1" dirty="0"/>
              <a:t>c</a:t>
            </a:r>
            <a:r>
              <a:rPr lang="en-US" altLang="en-US" dirty="0"/>
              <a:t>) in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P</a:t>
            </a:r>
            <a:r>
              <a:rPr lang="en-US" altLang="en-US" sz="1000" baseline="-25000" dirty="0" smtClean="0"/>
              <a:t> </a:t>
            </a:r>
            <a:r>
              <a:rPr lang="en-US" altLang="en-US" dirty="0" smtClean="0"/>
              <a:t>, </a:t>
            </a:r>
            <a:r>
              <a:rPr lang="en-US" altLang="en-US" dirty="0"/>
              <a:t>there is a value I(</a:t>
            </a:r>
            <a:r>
              <a:rPr lang="en-US" altLang="en-US" b="1" dirty="0"/>
              <a:t>p</a:t>
            </a:r>
            <a:r>
              <a:rPr lang="en-US" altLang="en-US" dirty="0"/>
              <a:t>) drawn from </a:t>
            </a:r>
            <a:r>
              <a:rPr lang="en-US" altLang="en-US" i="1" dirty="0"/>
              <a:t>G</a:t>
            </a:r>
            <a:r>
              <a:rPr lang="en-US" altLang="en-US" dirty="0"/>
              <a:t>.  </a:t>
            </a:r>
            <a:r>
              <a:rPr lang="en-US" altLang="en-US" i="1" dirty="0"/>
              <a:t>S</a:t>
            </a:r>
            <a:r>
              <a:rPr lang="en-US" altLang="en-US" baseline="-25000" dirty="0"/>
              <a:t>P</a:t>
            </a:r>
            <a:r>
              <a:rPr lang="en-US" altLang="en-US" dirty="0"/>
              <a:t> is also called the </a:t>
            </a:r>
            <a:r>
              <a:rPr lang="en-US" altLang="en-US" i="1" dirty="0"/>
              <a:t>image plane</a:t>
            </a:r>
            <a:r>
              <a:rPr lang="en-US" altLang="en-US" dirty="0"/>
              <a:t>.</a:t>
            </a:r>
          </a:p>
        </p:txBody>
      </p:sp>
      <p:sp>
        <p:nvSpPr>
          <p:cNvPr id="6151" name="Text Box 20"/>
          <p:cNvSpPr txBox="1">
            <a:spLocks noChangeArrowheads="1"/>
          </p:cNvSpPr>
          <p:nvPr/>
        </p:nvSpPr>
        <p:spPr bwMode="auto">
          <a:xfrm>
            <a:off x="381000" y="3011756"/>
            <a:ext cx="8370888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</a:t>
            </a:r>
            <a:r>
              <a:rPr lang="en-US" altLang="en-US" i="1" dirty="0"/>
              <a:t>binary image </a:t>
            </a:r>
            <a:r>
              <a:rPr lang="en-US" altLang="en-US" dirty="0"/>
              <a:t>has only 2 values.  That is, G</a:t>
            </a:r>
            <a:r>
              <a:rPr lang="en-US" altLang="en-US" dirty="0">
                <a:cs typeface="Times New Roman" panose="02020603050405020304" pitchFamily="18" charset="0"/>
              </a:rPr>
              <a:t> </a:t>
            </a:r>
            <a:r>
              <a:rPr lang="en-US" altLang="en-US" dirty="0"/>
              <a:t>=</a:t>
            </a:r>
            <a:r>
              <a:rPr lang="en-US" altLang="en-US" dirty="0">
                <a:cs typeface="Times New Roman" panose="02020603050405020304" pitchFamily="18" charset="0"/>
              </a:rPr>
              <a:t> </a:t>
            </a:r>
            <a:r>
              <a:rPr lang="en-US" altLang="en-US" dirty="0"/>
              <a:t>{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 ,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bg</a:t>
            </a:r>
            <a:r>
              <a:rPr lang="en-US" altLang="en-US" dirty="0"/>
              <a:t>}, where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, is called the </a:t>
            </a:r>
            <a:r>
              <a:rPr lang="en-US" altLang="en-US" i="1" dirty="0"/>
              <a:t>foreground</a:t>
            </a:r>
            <a:r>
              <a:rPr lang="en-US" altLang="en-US" dirty="0"/>
              <a:t> value and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bg</a:t>
            </a:r>
            <a:r>
              <a:rPr lang="en-US" altLang="en-US" dirty="0"/>
              <a:t> is called the </a:t>
            </a:r>
            <a:r>
              <a:rPr lang="en-US" altLang="en-US" i="1" dirty="0"/>
              <a:t>background</a:t>
            </a:r>
            <a:r>
              <a:rPr lang="en-US" altLang="en-US" dirty="0"/>
              <a:t> value.</a:t>
            </a:r>
          </a:p>
        </p:txBody>
      </p:sp>
      <p:sp>
        <p:nvSpPr>
          <p:cNvPr id="6152" name="Text Box 21"/>
          <p:cNvSpPr txBox="1">
            <a:spLocks noChangeArrowheads="1"/>
          </p:cNvSpPr>
          <p:nvPr/>
        </p:nvSpPr>
        <p:spPr bwMode="auto">
          <a:xfrm>
            <a:off x="381000" y="3892159"/>
            <a:ext cx="8370888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Often, </a:t>
            </a:r>
            <a:r>
              <a:rPr lang="en-US" altLang="en-US" dirty="0" smtClean="0"/>
              <a:t>in the literature, the </a:t>
            </a:r>
            <a:r>
              <a:rPr lang="en-US" altLang="en-US" dirty="0"/>
              <a:t>foreground value is 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 = </a:t>
            </a:r>
            <a:r>
              <a:rPr lang="en-US" altLang="en-US" dirty="0" smtClean="0"/>
              <a:t>0 and </a:t>
            </a:r>
            <a:r>
              <a:rPr lang="en-US" altLang="en-US" dirty="0"/>
              <a:t>the background is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bg</a:t>
            </a:r>
            <a:r>
              <a:rPr lang="en-US" altLang="en-US" dirty="0">
                <a:cs typeface="Times New Roman" panose="02020603050405020304" pitchFamily="18" charset="0"/>
              </a:rPr>
              <a:t> = –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. 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(That is to be consistent with the mathematical morphology of intensity images.)  </a:t>
            </a:r>
            <a:r>
              <a:rPr lang="en-US" altLang="en-US" dirty="0" smtClean="0"/>
              <a:t>Other </a:t>
            </a:r>
            <a:r>
              <a:rPr lang="en-US" altLang="en-US" dirty="0"/>
              <a:t>possibilities are {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 ,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bg</a:t>
            </a:r>
            <a:r>
              <a:rPr lang="en-US" altLang="en-US" dirty="0"/>
              <a:t>} = {0,</a:t>
            </a:r>
            <a:r>
              <a:rPr lang="en-US" altLang="en-US" dirty="0">
                <a:sym typeface="Symbol" panose="05050102010706020507" pitchFamily="18" charset="2"/>
              </a:rPr>
              <a:t></a:t>
            </a:r>
            <a:r>
              <a:rPr lang="en-US" altLang="en-US" dirty="0"/>
              <a:t>}, {0,1}, {1,0},  {0,255}, and {255,0}.   </a:t>
            </a:r>
          </a:p>
        </p:txBody>
      </p:sp>
      <p:sp>
        <p:nvSpPr>
          <p:cNvPr id="6153" name="Text Box 22"/>
          <p:cNvSpPr txBox="1">
            <a:spLocks noChangeArrowheads="1"/>
          </p:cNvSpPr>
          <p:nvPr/>
        </p:nvSpPr>
        <p:spPr bwMode="auto">
          <a:xfrm>
            <a:off x="381000" y="5394325"/>
            <a:ext cx="8370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 this lecture </a:t>
            </a:r>
            <a:r>
              <a:rPr lang="en-US" altLang="en-US" dirty="0" smtClean="0"/>
              <a:t>{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 ,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bg</a:t>
            </a:r>
            <a:r>
              <a:rPr lang="en-US" altLang="en-US" dirty="0"/>
              <a:t>} = {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255, </a:t>
            </a:r>
            <a:r>
              <a:rPr lang="en-US" altLang="en-US" dirty="0">
                <a:latin typeface="Symbol" panose="05050102010706020507" pitchFamily="18" charset="2"/>
              </a:rPr>
              <a:t>0</a:t>
            </a:r>
            <a:r>
              <a:rPr lang="en-US" altLang="en-US" dirty="0"/>
              <a:t>}, </a:t>
            </a:r>
            <a:r>
              <a:rPr lang="en-US" altLang="en-US" dirty="0" smtClean="0"/>
              <a:t>or {</a:t>
            </a:r>
            <a:r>
              <a:rPr lang="en-US" altLang="en-US" i="1" dirty="0" err="1" smtClean="0"/>
              <a:t>v</a:t>
            </a:r>
            <a:r>
              <a:rPr lang="en-US" altLang="en-US" baseline="-25000" dirty="0" err="1" smtClean="0"/>
              <a:t>fg</a:t>
            </a:r>
            <a:r>
              <a:rPr lang="en-US" altLang="en-US" dirty="0" smtClean="0"/>
              <a:t> , </a:t>
            </a:r>
            <a:r>
              <a:rPr lang="en-US" altLang="en-US" i="1" dirty="0" err="1" smtClean="0"/>
              <a:t>v</a:t>
            </a:r>
            <a:r>
              <a:rPr lang="en-US" altLang="en-US" baseline="-25000" dirty="0" err="1" smtClean="0"/>
              <a:t>bg</a:t>
            </a:r>
            <a:r>
              <a:rPr lang="en-US" altLang="en-US" dirty="0" smtClean="0"/>
              <a:t>} = {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0, </a:t>
            </a:r>
            <a:r>
              <a:rPr lang="en-US" altLang="en-US" dirty="0" smtClean="0">
                <a:latin typeface="Symbol" panose="05050102010706020507" pitchFamily="18" charset="2"/>
              </a:rPr>
              <a:t>255</a:t>
            </a:r>
            <a:r>
              <a:rPr lang="en-US" altLang="en-US" dirty="0" smtClean="0"/>
              <a:t>}, although </a:t>
            </a:r>
            <a:r>
              <a:rPr lang="en-US" altLang="en-US" dirty="0"/>
              <a:t>the </a:t>
            </a:r>
            <a:r>
              <a:rPr lang="en-US" altLang="en-US" dirty="0" smtClean="0"/>
              <a:t>foreground </a:t>
            </a:r>
            <a:r>
              <a:rPr lang="en-US" altLang="en-US" dirty="0"/>
              <a:t>is often displayed in different colors for contrast.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pic>
        <p:nvPicPr>
          <p:cNvPr id="43013" name="Picture 5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494088" y="5141913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 erosion by plus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52800" y="1973263"/>
            <a:ext cx="245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erosion by square is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216650" y="5141913"/>
            <a:ext cx="252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 4-conn inside bdry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6650" y="1973263"/>
            <a:ext cx="2513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 inside bdry is</a:t>
            </a:r>
          </a:p>
        </p:txBody>
      </p:sp>
      <p:pic>
        <p:nvPicPr>
          <p:cNvPr id="430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476500"/>
            <a:ext cx="2449512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69988" y="5141913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54075" y="197326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binary image</a:t>
            </a:r>
          </a:p>
        </p:txBody>
      </p:sp>
      <p:pic>
        <p:nvPicPr>
          <p:cNvPr id="44037" name="Picture 5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357563" y="5141913"/>
            <a:ext cx="2443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 dilation by square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522663" y="1973263"/>
            <a:ext cx="211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dilation by plus is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140450" y="5141913"/>
            <a:ext cx="268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 4-conn outside bdry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140450" y="1973263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8-conn outside bdry is</a:t>
            </a:r>
          </a:p>
        </p:txBody>
      </p:sp>
      <p:pic>
        <p:nvPicPr>
          <p:cNvPr id="4404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38400" y="1066800"/>
            <a:ext cx="426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Boundary Extraction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92138" y="5141913"/>
            <a:ext cx="218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8-bdry/4-bdry/orig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2138" y="1973263"/>
            <a:ext cx="2176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inside boundaries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3600450" y="5141913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all 4 boundaries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3600450" y="1973263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are disjoint from</a:t>
            </a: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6392863" y="5141913"/>
            <a:ext cx="218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orig/8-bdry/4-bdry</a:t>
            </a: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6313488" y="1973263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outside boundaries</a:t>
            </a:r>
          </a:p>
        </p:txBody>
      </p:sp>
      <p:pic>
        <p:nvPicPr>
          <p:cNvPr id="450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2449513" cy="24495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2090738" y="5776913"/>
            <a:ext cx="500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This is a piece of a larger image.  Boundary effects are not apparent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Conditional Dilation</a:t>
            </a:r>
          </a:p>
        </p:txBody>
      </p:sp>
      <p:pic>
        <p:nvPicPr>
          <p:cNvPr id="46083" name="Picture 3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617788"/>
            <a:ext cx="2449513" cy="2449512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Masked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617788"/>
            <a:ext cx="2449513" cy="2449512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DilatedOriginalTagg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617788"/>
            <a:ext cx="2449512" cy="2449512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88988" y="2019300"/>
            <a:ext cx="176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original image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449638" y="2019300"/>
            <a:ext cx="224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mask over original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559550" y="2019300"/>
            <a:ext cx="1824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dilated original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265488" y="5422900"/>
            <a:ext cx="2622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dilation inside a mask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066800"/>
            <a:ext cx="3962400" cy="457200"/>
          </a:xfrm>
        </p:spPr>
        <p:txBody>
          <a:bodyPr/>
          <a:lstStyle/>
          <a:p>
            <a:r>
              <a:rPr lang="en-US" altLang="en-US" sz="3200" smtClean="0"/>
              <a:t>Conditional Dilation</a:t>
            </a:r>
          </a:p>
        </p:txBody>
      </p:sp>
      <p:grpSp>
        <p:nvGrpSpPr>
          <p:cNvPr id="47107" name="Group 17"/>
          <p:cNvGrpSpPr>
            <a:grpSpLocks/>
          </p:cNvGrpSpPr>
          <p:nvPr/>
        </p:nvGrpSpPr>
        <p:grpSpPr bwMode="auto">
          <a:xfrm>
            <a:off x="571500" y="1752600"/>
            <a:ext cx="8001000" cy="4292600"/>
            <a:chOff x="360" y="1088"/>
            <a:chExt cx="5040" cy="2704"/>
          </a:xfrm>
        </p:grpSpPr>
        <p:grpSp>
          <p:nvGrpSpPr>
            <p:cNvPr id="47111" name="Group 14"/>
            <p:cNvGrpSpPr>
              <a:grpSpLocks/>
            </p:cNvGrpSpPr>
            <p:nvPr/>
          </p:nvGrpSpPr>
          <p:grpSpPr bwMode="auto">
            <a:xfrm>
              <a:off x="609" y="1088"/>
              <a:ext cx="4469" cy="1232"/>
              <a:chOff x="681" y="1200"/>
              <a:chExt cx="4469" cy="1232"/>
            </a:xfrm>
          </p:grpSpPr>
          <p:grpSp>
            <p:nvGrpSpPr>
              <p:cNvPr id="47118" name="Group 7"/>
              <p:cNvGrpSpPr>
                <a:grpSpLocks/>
              </p:cNvGrpSpPr>
              <p:nvPr/>
            </p:nvGrpSpPr>
            <p:grpSpPr bwMode="auto">
              <a:xfrm>
                <a:off x="1534" y="1200"/>
                <a:ext cx="2692" cy="1232"/>
                <a:chOff x="332" y="1648"/>
                <a:chExt cx="2692" cy="1232"/>
              </a:xfrm>
            </p:grpSpPr>
            <p:pic>
              <p:nvPicPr>
                <p:cNvPr id="47121" name="Picture 3" descr="MaskedDilatatedOriginal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" y="1648"/>
                  <a:ext cx="1232" cy="12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22" name="Picture 4" descr="MaskedDilated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2" y="1648"/>
                  <a:ext cx="1232" cy="12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7119" name="Text Box 10"/>
              <p:cNvSpPr txBox="1">
                <a:spLocks noChangeArrowheads="1"/>
              </p:cNvSpPr>
              <p:nvPr/>
            </p:nvSpPr>
            <p:spPr bwMode="auto">
              <a:xfrm>
                <a:off x="681" y="1499"/>
                <a:ext cx="588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mask</a:t>
                </a:r>
              </a:p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over</a:t>
                </a:r>
              </a:p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dilated</a:t>
                </a:r>
              </a:p>
            </p:txBody>
          </p:sp>
          <p:sp>
            <p:nvSpPr>
              <p:cNvPr id="47120" name="Text Box 11"/>
              <p:cNvSpPr txBox="1">
                <a:spLocks noChangeArrowheads="1"/>
              </p:cNvSpPr>
              <p:nvPr/>
            </p:nvSpPr>
            <p:spPr bwMode="auto">
              <a:xfrm>
                <a:off x="4474" y="1595"/>
                <a:ext cx="67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</a:rPr>
                  <a:t>masked</a:t>
                </a:r>
              </a:p>
              <a:p>
                <a:r>
                  <a:rPr lang="en-US" altLang="en-US">
                    <a:latin typeface="Arial" panose="020B0604020202020204" pitchFamily="34" charset="0"/>
                  </a:rPr>
                  <a:t>dilated</a:t>
                </a:r>
              </a:p>
            </p:txBody>
          </p:sp>
        </p:grpSp>
        <p:grpSp>
          <p:nvGrpSpPr>
            <p:cNvPr id="47112" name="Group 15"/>
            <p:cNvGrpSpPr>
              <a:grpSpLocks/>
            </p:cNvGrpSpPr>
            <p:nvPr/>
          </p:nvGrpSpPr>
          <p:grpSpPr bwMode="auto">
            <a:xfrm>
              <a:off x="360" y="2560"/>
              <a:ext cx="5040" cy="1232"/>
              <a:chOff x="432" y="2528"/>
              <a:chExt cx="5040" cy="1232"/>
            </a:xfrm>
          </p:grpSpPr>
          <p:grpSp>
            <p:nvGrpSpPr>
              <p:cNvPr id="47113" name="Group 8"/>
              <p:cNvGrpSpPr>
                <a:grpSpLocks/>
              </p:cNvGrpSpPr>
              <p:nvPr/>
            </p:nvGrpSpPr>
            <p:grpSpPr bwMode="auto">
              <a:xfrm>
                <a:off x="1529" y="2528"/>
                <a:ext cx="2702" cy="1232"/>
                <a:chOff x="322" y="2976"/>
                <a:chExt cx="2702" cy="1232"/>
              </a:xfrm>
            </p:grpSpPr>
            <p:pic>
              <p:nvPicPr>
                <p:cNvPr id="47116" name="Picture 5" descr="MaskedContitionalDilati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2" y="2976"/>
                  <a:ext cx="1232" cy="12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7" name="Picture 6" descr="ConditionalDila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2" y="2976"/>
                  <a:ext cx="1232" cy="12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7114" name="Text Box 12"/>
              <p:cNvSpPr txBox="1">
                <a:spLocks noChangeArrowheads="1"/>
              </p:cNvSpPr>
              <p:nvPr/>
            </p:nvSpPr>
            <p:spPr bwMode="auto">
              <a:xfrm>
                <a:off x="432" y="2731"/>
                <a:ext cx="837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masked</a:t>
                </a:r>
              </a:p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dilated</a:t>
                </a:r>
              </a:p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union with</a:t>
                </a:r>
              </a:p>
              <a:p>
                <a:pPr algn="r"/>
                <a:r>
                  <a:rPr lang="en-US" altLang="en-US">
                    <a:latin typeface="Arial" panose="020B0604020202020204" pitchFamily="34" charset="0"/>
                  </a:rPr>
                  <a:t>original</a:t>
                </a:r>
              </a:p>
            </p:txBody>
          </p:sp>
          <p:sp>
            <p:nvSpPr>
              <p:cNvPr id="47115" name="Text Box 13"/>
              <p:cNvSpPr txBox="1">
                <a:spLocks noChangeArrowheads="1"/>
              </p:cNvSpPr>
              <p:nvPr/>
            </p:nvSpPr>
            <p:spPr bwMode="auto">
              <a:xfrm>
                <a:off x="4474" y="2731"/>
                <a:ext cx="998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</a:rPr>
                  <a:t>conditionally</a:t>
                </a:r>
              </a:p>
              <a:p>
                <a:r>
                  <a:rPr lang="en-US" altLang="en-US">
                    <a:latin typeface="Arial" panose="020B0604020202020204" pitchFamily="34" charset="0"/>
                  </a:rPr>
                  <a:t>dilated with</a:t>
                </a:r>
              </a:p>
              <a:p>
                <a:r>
                  <a:rPr lang="en-US" altLang="en-US">
                    <a:latin typeface="Arial" panose="020B0604020202020204" pitchFamily="34" charset="0"/>
                  </a:rPr>
                  <a:t>respect to</a:t>
                </a:r>
              </a:p>
              <a:p>
                <a:r>
                  <a:rPr lang="en-US" altLang="en-US">
                    <a:latin typeface="Arial" panose="020B0604020202020204" pitchFamily="34" charset="0"/>
                  </a:rPr>
                  <a:t>mask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Connected Component Extraction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368425" y="228600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219950" y="2179638"/>
            <a:ext cx="1003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831850" y="3424238"/>
            <a:ext cx="10731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masked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7219950" y="3657600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971550" y="4922838"/>
            <a:ext cx="933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7219950" y="4792663"/>
            <a:ext cx="10731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masked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pic>
        <p:nvPicPr>
          <p:cNvPr id="4814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09750"/>
            <a:ext cx="5200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Connected Component Extraction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241425" y="2286000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7219950" y="2179638"/>
            <a:ext cx="1003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831850" y="3530600"/>
            <a:ext cx="107315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masked</a:t>
            </a:r>
          </a:p>
          <a:p>
            <a:pPr algn="r"/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7219950" y="3551238"/>
            <a:ext cx="933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831850" y="4792663"/>
            <a:ext cx="10731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masked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dilated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tags</a:t>
            </a:r>
          </a:p>
        </p:txBody>
      </p:sp>
      <p:sp>
        <p:nvSpPr>
          <p:cNvPr id="49160" name="Text Box 10"/>
          <p:cNvSpPr txBox="1">
            <a:spLocks noChangeArrowheads="1"/>
          </p:cNvSpPr>
          <p:nvPr/>
        </p:nvSpPr>
        <p:spPr bwMode="auto">
          <a:xfrm>
            <a:off x="7219950" y="4922838"/>
            <a:ext cx="1439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connected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Arial" panose="020B0604020202020204" pitchFamily="34" charset="0"/>
              </a:rPr>
              <a:t>component</a:t>
            </a:r>
          </a:p>
        </p:txBody>
      </p:sp>
      <p:pic>
        <p:nvPicPr>
          <p:cNvPr id="4916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09750"/>
            <a:ext cx="5200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1" name="Group 15"/>
          <p:cNvGrpSpPr>
            <a:grpSpLocks/>
          </p:cNvGrpSpPr>
          <p:nvPr/>
        </p:nvGrpSpPr>
        <p:grpSpPr bwMode="auto">
          <a:xfrm>
            <a:off x="1066800" y="2922588"/>
            <a:ext cx="7010400" cy="2057400"/>
            <a:chOff x="672" y="2016"/>
            <a:chExt cx="4416" cy="1296"/>
          </a:xfrm>
        </p:grpSpPr>
        <p:grpSp>
          <p:nvGrpSpPr>
            <p:cNvPr id="50185" name="Group 12"/>
            <p:cNvGrpSpPr>
              <a:grpSpLocks/>
            </p:cNvGrpSpPr>
            <p:nvPr/>
          </p:nvGrpSpPr>
          <p:grpSpPr bwMode="auto">
            <a:xfrm>
              <a:off x="672" y="2016"/>
              <a:ext cx="1024" cy="1296"/>
              <a:chOff x="672" y="2016"/>
              <a:chExt cx="1024" cy="1296"/>
            </a:xfrm>
          </p:grpSpPr>
          <p:pic>
            <p:nvPicPr>
              <p:cNvPr id="50192" name="Picture 5" descr="origina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016"/>
                <a:ext cx="1024" cy="1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93" name="Text Box 8"/>
              <p:cNvSpPr txBox="1">
                <a:spLocks noChangeArrowheads="1"/>
              </p:cNvSpPr>
              <p:nvPr/>
            </p:nvSpPr>
            <p:spPr bwMode="auto">
              <a:xfrm>
                <a:off x="894" y="3081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</a:rPr>
                  <a:t>original</a:t>
                </a:r>
              </a:p>
            </p:txBody>
          </p:sp>
        </p:grpSp>
        <p:grpSp>
          <p:nvGrpSpPr>
            <p:cNvPr id="50186" name="Group 13"/>
            <p:cNvGrpSpPr>
              <a:grpSpLocks/>
            </p:cNvGrpSpPr>
            <p:nvPr/>
          </p:nvGrpSpPr>
          <p:grpSpPr bwMode="auto">
            <a:xfrm>
              <a:off x="2368" y="2016"/>
              <a:ext cx="1024" cy="1287"/>
              <a:chOff x="2368" y="2016"/>
              <a:chExt cx="1024" cy="1287"/>
            </a:xfrm>
          </p:grpSpPr>
          <p:pic>
            <p:nvPicPr>
              <p:cNvPr id="50190" name="Picture 6" descr="open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8" y="2016"/>
                <a:ext cx="1024" cy="1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91" name="Text Box 9"/>
              <p:cNvSpPr txBox="1">
                <a:spLocks noChangeArrowheads="1"/>
              </p:cNvSpPr>
              <p:nvPr/>
            </p:nvSpPr>
            <p:spPr bwMode="auto">
              <a:xfrm>
                <a:off x="2582" y="3072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</a:rPr>
                  <a:t>opened</a:t>
                </a:r>
              </a:p>
            </p:txBody>
          </p:sp>
        </p:grpSp>
        <p:grpSp>
          <p:nvGrpSpPr>
            <p:cNvPr id="50187" name="Group 14"/>
            <p:cNvGrpSpPr>
              <a:grpSpLocks/>
            </p:cNvGrpSpPr>
            <p:nvPr/>
          </p:nvGrpSpPr>
          <p:grpSpPr bwMode="auto">
            <a:xfrm>
              <a:off x="4064" y="2016"/>
              <a:ext cx="1024" cy="1287"/>
              <a:chOff x="4064" y="2016"/>
              <a:chExt cx="1024" cy="1287"/>
            </a:xfrm>
          </p:grpSpPr>
          <p:pic>
            <p:nvPicPr>
              <p:cNvPr id="50188" name="Picture 7" descr="reconstruct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4" y="2016"/>
                <a:ext cx="1024" cy="1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89" name="Text Box 10"/>
              <p:cNvSpPr txBox="1">
                <a:spLocks noChangeArrowheads="1"/>
              </p:cNvSpPr>
              <p:nvPr/>
            </p:nvSpPr>
            <p:spPr bwMode="auto">
              <a:xfrm>
                <a:off x="4082" y="3072"/>
                <a:ext cx="9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</a:rPr>
                  <a:t>reconstructed</a:t>
                </a:r>
              </a:p>
            </p:txBody>
          </p:sp>
        </p:grpSp>
      </p:grp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990600" y="1855788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</a:rPr>
              <a:t>Used after opening to </a:t>
            </a:r>
            <a:r>
              <a:rPr lang="en-US" altLang="en-US" sz="2400" i="1">
                <a:solidFill>
                  <a:schemeClr val="tx1"/>
                </a:solidFill>
              </a:rPr>
              <a:t>grow back</a:t>
            </a:r>
            <a:r>
              <a:rPr lang="en-US" altLang="en-US" sz="2400">
                <a:solidFill>
                  <a:schemeClr val="tx1"/>
                </a:solidFill>
              </a:rPr>
              <a:t> pieces of the original image that are connected to the opening.</a:t>
            </a: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066800"/>
            <a:ext cx="5257800" cy="701675"/>
          </a:xfrm>
          <a:noFill/>
        </p:spPr>
        <p:txBody>
          <a:bodyPr>
            <a:spAutoFit/>
          </a:bodyPr>
          <a:lstStyle/>
          <a:p>
            <a:r>
              <a:rPr lang="en-US" altLang="en-US" smtClean="0"/>
              <a:t>Binary Reconstruction</a:t>
            </a:r>
          </a:p>
        </p:txBody>
      </p:sp>
      <p:sp>
        <p:nvSpPr>
          <p:cNvPr id="50184" name="Rectangle 3"/>
          <p:cNvSpPr txBox="1">
            <a:spLocks noChangeArrowheads="1"/>
          </p:cNvSpPr>
          <p:nvPr/>
        </p:nvSpPr>
        <p:spPr bwMode="auto">
          <a:xfrm>
            <a:off x="990600" y="4995863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</a:rPr>
              <a:t>Removes of small regions that are disjoint from larger objects without distorting the small features of the large objects.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2400" cy="723900"/>
          </a:xfrm>
        </p:spPr>
        <p:txBody>
          <a:bodyPr/>
          <a:lstStyle/>
          <a:p>
            <a:r>
              <a:rPr lang="en-US" altLang="en-US" smtClean="0"/>
              <a:t>Algorithm for Binary Reconstruction</a:t>
            </a:r>
          </a:p>
        </p:txBody>
      </p:sp>
      <p:sp>
        <p:nvSpPr>
          <p:cNvPr id="51206" name="Text Box 2059"/>
          <p:cNvSpPr txBox="1">
            <a:spLocks noChangeArrowheads="1"/>
          </p:cNvSpPr>
          <p:nvPr/>
        </p:nvSpPr>
        <p:spPr bwMode="auto">
          <a:xfrm>
            <a:off x="1050925" y="5067300"/>
            <a:ext cx="7178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This is the same as connected component extraction with the opened image, J, containing the tags.  The choice of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 i="1" baseline="-25000">
                <a:solidFill>
                  <a:schemeClr val="tx1"/>
                </a:solidFill>
              </a:rPr>
              <a:t>k </a:t>
            </a:r>
            <a:r>
              <a:rPr lang="en-US" altLang="en-US">
                <a:solidFill>
                  <a:schemeClr val="tx1"/>
                </a:solidFill>
              </a:rPr>
              <a:t>determines the connectivity of the result.</a:t>
            </a:r>
            <a:endParaRPr lang="en-US" altLang="en-US" sz="2400" i="1" baseline="-25000">
              <a:solidFill>
                <a:schemeClr val="tx1"/>
              </a:solidFill>
            </a:endParaRPr>
          </a:p>
        </p:txBody>
      </p:sp>
      <p:sp>
        <p:nvSpPr>
          <p:cNvPr id="51207" name="Rectangle 2058"/>
          <p:cNvSpPr txBox="1">
            <a:spLocks noChangeArrowheads="1"/>
          </p:cNvSpPr>
          <p:nvPr/>
        </p:nvSpPr>
        <p:spPr bwMode="auto">
          <a:xfrm>
            <a:off x="1104900" y="1866900"/>
            <a:ext cx="73533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00" tIns="46000" rIns="92000" bIns="46000"/>
          <a:lstStyle>
            <a:lvl1pPr marL="342900" indent="-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I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Z, where Z is any SE.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T = J,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J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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2800" i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where k=4 or k=8,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I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J,</a:t>
            </a: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Take only those pixels from </a:t>
            </a:r>
            <a:r>
              <a:rPr lang="en-US" altLang="en-US" sz="1600" i="1" dirty="0">
                <a:solidFill>
                  <a:schemeClr val="accent1"/>
                </a:solidFill>
              </a:rPr>
              <a:t>J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that are also in </a:t>
            </a:r>
            <a:r>
              <a:rPr lang="en-US" altLang="en-US" sz="1600" i="1" dirty="0">
                <a:solidFill>
                  <a:schemeClr val="accent1"/>
                </a:solidFill>
              </a:rPr>
              <a:t>I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.</a:t>
            </a: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]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if J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 then go to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else stop;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[ </a:t>
            </a:r>
            <a:r>
              <a:rPr lang="en-US" altLang="en-US" sz="1600" i="1" dirty="0">
                <a:solidFill>
                  <a:schemeClr val="accent1"/>
                </a:solidFill>
              </a:rPr>
              <a:t>J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is the reconstructed image.</a:t>
            </a: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 ]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8"/>
          <p:cNvSpPr txBox="1">
            <a:spLocks noChangeArrowheads="1"/>
          </p:cNvSpPr>
          <p:nvPr/>
        </p:nvSpPr>
        <p:spPr bwMode="auto">
          <a:xfrm>
            <a:off x="1104900" y="1866900"/>
            <a:ext cx="73533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00" tIns="46000" rIns="92000" bIns="46000"/>
          <a:lstStyle>
            <a:lvl1pPr marL="342900" indent="-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I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Z, where Z is any SE.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T = J,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J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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2800" i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where k=4 or k=8,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 = I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J,</a:t>
            </a: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Take only those pixels from </a:t>
            </a:r>
            <a:r>
              <a:rPr lang="en-US" altLang="en-US" sz="1600" i="1" dirty="0">
                <a:solidFill>
                  <a:schemeClr val="accent1"/>
                </a:solidFill>
              </a:rPr>
              <a:t>J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that are also in </a:t>
            </a:r>
            <a:r>
              <a:rPr lang="en-US" altLang="en-US" sz="1600" i="1" dirty="0">
                <a:solidFill>
                  <a:schemeClr val="accent1"/>
                </a:solidFill>
              </a:rPr>
              <a:t>I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.</a:t>
            </a: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]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if J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 then go to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2,</a:t>
            </a:r>
            <a:endParaRPr lang="en-US" altLang="en-US" sz="2800" i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.  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else stop;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[ </a:t>
            </a:r>
            <a:r>
              <a:rPr lang="en-US" altLang="en-US" sz="1600" i="1" dirty="0">
                <a:solidFill>
                  <a:schemeClr val="accent1"/>
                </a:solidFill>
              </a:rPr>
              <a:t>J</a:t>
            </a:r>
            <a:r>
              <a:rPr lang="en-US" altLang="en-US" sz="1600" i="1">
                <a:solidFill>
                  <a:schemeClr val="accent1"/>
                </a:solidFill>
                <a:latin typeface="Arial" panose="020B0604020202020204" pitchFamily="34" charset="0"/>
              </a:rPr>
              <a:t> is the reconstructed image.</a:t>
            </a: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 ]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2400" cy="723900"/>
          </a:xfrm>
        </p:spPr>
        <p:txBody>
          <a:bodyPr/>
          <a:lstStyle/>
          <a:p>
            <a:r>
              <a:rPr lang="en-US" altLang="en-US" smtClean="0"/>
              <a:t>Algorithm for Binary Reconstruction</a:t>
            </a: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1050925" y="5067300"/>
            <a:ext cx="7178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This is the same as connected component extraction with the opened image, J, containing the tags.  The choice of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 i="1" baseline="-25000">
                <a:solidFill>
                  <a:schemeClr val="tx1"/>
                </a:solidFill>
              </a:rPr>
              <a:t>k </a:t>
            </a:r>
            <a:r>
              <a:rPr lang="en-US" altLang="en-US">
                <a:solidFill>
                  <a:schemeClr val="tx1"/>
                </a:solidFill>
              </a:rPr>
              <a:t>determines the connectivity of the result.</a:t>
            </a:r>
            <a:endParaRPr lang="en-US" altLang="en-US" sz="2400" i="1" baseline="-25000">
              <a:solidFill>
                <a:schemeClr val="tx1"/>
              </a:solidFill>
            </a:endParaRPr>
          </a:p>
        </p:txBody>
      </p:sp>
      <p:sp>
        <p:nvSpPr>
          <p:cNvPr id="52232" name="Text Box 5"/>
          <p:cNvSpPr txBox="1">
            <a:spLocks noChangeArrowheads="1"/>
          </p:cNvSpPr>
          <p:nvPr/>
        </p:nvSpPr>
        <p:spPr bwMode="auto">
          <a:xfrm>
            <a:off x="4800600" y="1143000"/>
            <a:ext cx="3962400" cy="155892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defTabSz="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defTabSz="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defTabSz="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defTabSz="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defTabSz="3429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mic Sans MS" panose="030F0702030302020204" pitchFamily="66" charset="0"/>
              </a:rPr>
              <a:t>Usually a program for reconstruction will take both J and I as inputs.  E.g,</a:t>
            </a:r>
          </a:p>
          <a:p>
            <a:endParaRPr lang="en-US" altLang="en-US" sz="1600">
              <a:latin typeface="Comic Sans MS" panose="030F0702030302020204" pitchFamily="66" charset="0"/>
            </a:endParaRPr>
          </a:p>
          <a:p>
            <a:r>
              <a:rPr lang="en-US" altLang="en-US" sz="1600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K = ReconBin(I,J,Z);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mic Sans MS" panose="030F0702030302020204" pitchFamily="66" charset="0"/>
              </a:rPr>
              <a:t>Then the algorithm starts at step 2.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1731513"/>
            <a:ext cx="8077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foreground of binary image</a:t>
            </a:r>
            <a:r>
              <a:rPr lang="en-US" altLang="en-US" b="1" dirty="0"/>
              <a:t> I</a:t>
            </a:r>
            <a:r>
              <a:rPr lang="en-US" altLang="en-US" dirty="0"/>
              <a:t> is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81000" y="2795222"/>
            <a:ext cx="7924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i.e.</a:t>
            </a:r>
            <a:r>
              <a:rPr lang="en-US" altLang="en-US" dirty="0"/>
              <a:t> the set of locations, </a:t>
            </a:r>
            <a:r>
              <a:rPr lang="en-US" altLang="en-US" b="1" dirty="0"/>
              <a:t>p</a:t>
            </a:r>
            <a:r>
              <a:rPr lang="en-US" altLang="en-US" dirty="0"/>
              <a:t>, where I(</a:t>
            </a:r>
            <a:r>
              <a:rPr lang="en-US" altLang="en-US" b="1" dirty="0"/>
              <a:t>p</a:t>
            </a:r>
            <a:r>
              <a:rPr lang="en-US" altLang="en-US" dirty="0"/>
              <a:t>) =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fg</a:t>
            </a:r>
            <a:r>
              <a:rPr lang="en-US" altLang="en-US" dirty="0"/>
              <a:t>.  Similarly, the background is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81000" y="3858931"/>
            <a:ext cx="807720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The two sets form a partition of the image:</a:t>
            </a:r>
            <a:endParaRPr lang="en-US" altLang="en-US" dirty="0"/>
          </a:p>
        </p:txBody>
      </p:sp>
      <p:sp>
        <p:nvSpPr>
          <p:cNvPr id="7179" name="Text Box 21"/>
          <p:cNvSpPr txBox="1">
            <a:spLocks noChangeArrowheads="1"/>
          </p:cNvSpPr>
          <p:nvPr/>
        </p:nvSpPr>
        <p:spPr bwMode="auto">
          <a:xfrm>
            <a:off x="381000" y="469912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Moreover,</a:t>
            </a:r>
            <a:endParaRPr lang="en-US" altLang="en-US" dirty="0"/>
          </a:p>
        </p:txBody>
      </p:sp>
      <p:sp>
        <p:nvSpPr>
          <p:cNvPr id="7181" name="Text Box 27"/>
          <p:cNvSpPr txBox="1">
            <a:spLocks noChangeArrowheads="1"/>
          </p:cNvSpPr>
          <p:nvPr/>
        </p:nvSpPr>
        <p:spPr bwMode="auto">
          <a:xfrm>
            <a:off x="381000" y="5638800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background is the complement of the foreground and vice-versa.</a:t>
            </a:r>
          </a:p>
        </p:txBody>
      </p:sp>
      <p:sp>
        <p:nvSpPr>
          <p:cNvPr id="71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23925"/>
            <a:ext cx="7772400" cy="723900"/>
          </a:xfrm>
        </p:spPr>
        <p:txBody>
          <a:bodyPr/>
          <a:lstStyle/>
          <a:p>
            <a:pPr algn="l"/>
            <a:r>
              <a:rPr lang="en-US" altLang="en-US" dirty="0" smtClean="0"/>
              <a:t>Notation and Image Definitions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5" name="Text Box 875"/>
          <p:cNvSpPr txBox="1">
            <a:spLocks noChangeArrowheads="1"/>
          </p:cNvSpPr>
          <p:nvPr/>
        </p:nvSpPr>
        <p:spPr bwMode="auto">
          <a:xfrm>
            <a:off x="6324600" y="1712893"/>
            <a:ext cx="2427288" cy="95410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80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40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is the set of </a:t>
            </a:r>
            <a:r>
              <a:rPr lang="en-US" altLang="en-US" sz="1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all pixel locations in the image, </a:t>
            </a:r>
            <a:r>
              <a:rPr lang="en-US" alt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i.e.</a:t>
            </a: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the pixel grid, or the support of the image.</a:t>
            </a:r>
            <a:endParaRPr lang="en-US" alt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77064"/>
              </p:ext>
            </p:extLst>
          </p:nvPr>
        </p:nvGraphicFramePr>
        <p:xfrm>
          <a:off x="1571625" y="2233613"/>
          <a:ext cx="415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2768400" imgH="304560" progId="Equation.DSMT4">
                  <p:embed/>
                </p:oleObj>
              </mc:Choice>
              <mc:Fallback>
                <p:oleObj name="Equation" r:id="rId3" imgW="2768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33613"/>
                        <a:ext cx="4152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319168"/>
              </p:ext>
            </p:extLst>
          </p:nvPr>
        </p:nvGraphicFramePr>
        <p:xfrm>
          <a:off x="1571625" y="3297238"/>
          <a:ext cx="421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2806560" imgH="304560" progId="Equation.DSMT4">
                  <p:embed/>
                </p:oleObj>
              </mc:Choice>
              <mc:Fallback>
                <p:oleObj name="Equation" r:id="rId5" imgW="2806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1625" y="3297238"/>
                        <a:ext cx="42100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26014"/>
              </p:ext>
            </p:extLst>
          </p:nvPr>
        </p:nvGraphicFramePr>
        <p:xfrm>
          <a:off x="1571625" y="5105400"/>
          <a:ext cx="4210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7" imgW="2806560" imgH="291960" progId="Equation.DSMT4">
                  <p:embed/>
                </p:oleObj>
              </mc:Choice>
              <mc:Fallback>
                <p:oleObj name="Equation" r:id="rId7" imgW="2806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1625" y="5105400"/>
                        <a:ext cx="42100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329037"/>
              </p:ext>
            </p:extLst>
          </p:nvPr>
        </p:nvGraphicFramePr>
        <p:xfrm>
          <a:off x="47752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52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62977"/>
              </p:ext>
            </p:extLst>
          </p:nvPr>
        </p:nvGraphicFramePr>
        <p:xfrm>
          <a:off x="1571625" y="4364037"/>
          <a:ext cx="43053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1" imgW="2869920" imgH="241200" progId="Equation.DSMT4">
                  <p:embed/>
                </p:oleObj>
              </mc:Choice>
              <mc:Fallback>
                <p:oleObj name="Equation" r:id="rId11" imgW="286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1625" y="4364037"/>
                        <a:ext cx="43053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14632"/>
            <a:ext cx="8001000" cy="1200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indent="0">
              <a:spcAft>
                <a:spcPct val="20000"/>
              </a:spcAft>
              <a:buFont typeface="Monotype Sorts" panose="01010601010101010101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Let Skel(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,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) be the set of pixels in 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>
                <a:latin typeface="Times New Roman" panose="02020603050405020304" pitchFamily="18" charset="0"/>
              </a:rPr>
              <a:t>such that if </a:t>
            </a:r>
            <a:r>
              <a:rPr lang="en-US" altLang="en-US" sz="2400" b="1" smtClean="0">
                <a:latin typeface="Times New Roman" panose="02020603050405020304" pitchFamily="18" charset="0"/>
              </a:rPr>
              <a:t>p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smtClean="0">
                <a:latin typeface="Times New Roman" panose="02020603050405020304" pitchFamily="18" charset="0"/>
              </a:rPr>
              <a:t>Skel(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,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) then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p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), is a maximal disk of radius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 in 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.  That is, Skel(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,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) is the locus of centers of maximal disks of radius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smtClean="0">
                <a:latin typeface="Times New Roman" panose="02020603050405020304" pitchFamily="18" charset="0"/>
              </a:rPr>
              <a:t> in </a:t>
            </a:r>
            <a:r>
              <a:rPr lang="en-US" altLang="en-US" sz="2400" b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.  Then</a:t>
            </a: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19225"/>
              </p:ext>
            </p:extLst>
          </p:nvPr>
        </p:nvGraphicFramePr>
        <p:xfrm>
          <a:off x="3663156" y="3238714"/>
          <a:ext cx="205704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156" y="3238714"/>
                        <a:ext cx="2057040" cy="86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457200" y="4225925"/>
            <a:ext cx="80010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That is, the skeleton of </a:t>
            </a:r>
            <a:r>
              <a:rPr lang="en-US" altLang="en-US" sz="2400" b="1" dirty="0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is the union of all the sets of centers of maximal disks.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50000"/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Note that for any actual image </a:t>
            </a:r>
            <a:r>
              <a:rPr lang="en-US" altLang="en-US" sz="2400" b="1" dirty="0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, the union will not be infinite, since</a:t>
            </a:r>
            <a:r>
              <a:rPr lang="en-US" altLang="en-US" sz="2400" b="1" dirty="0">
                <a:solidFill>
                  <a:schemeClr val="tx1"/>
                </a:solidFill>
              </a:rPr>
              <a:t> I</a:t>
            </a:r>
            <a:r>
              <a:rPr lang="en-US" altLang="en-US" sz="2400" dirty="0">
                <a:solidFill>
                  <a:schemeClr val="tx1"/>
                </a:solidFill>
              </a:rPr>
              <a:t> is bounded (not infinite in extent).</a:t>
            </a:r>
          </a:p>
        </p:txBody>
      </p:sp>
      <p:sp>
        <p:nvSpPr>
          <p:cNvPr id="532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Skeletonization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Skeletonization</a:t>
            </a:r>
          </a:p>
        </p:txBody>
      </p:sp>
      <p:pic>
        <p:nvPicPr>
          <p:cNvPr id="54275" name="Picture 3" descr="Original Sh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628900"/>
            <a:ext cx="2595562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14375" y="2019300"/>
            <a:ext cx="182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Original shape</a:t>
            </a:r>
          </a:p>
        </p:txBody>
      </p:sp>
      <p:pic>
        <p:nvPicPr>
          <p:cNvPr id="54277" name="Picture 5" descr="raw skeleton over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28900"/>
            <a:ext cx="2595563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14713" y="2019300"/>
            <a:ext cx="231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Raw skeleton (red)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57563" y="5414963"/>
            <a:ext cx="24272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is the locus of centers of maximal disks. </a:t>
            </a:r>
          </a:p>
        </p:txBody>
      </p:sp>
      <p:pic>
        <p:nvPicPr>
          <p:cNvPr id="54280" name="Picture 8" descr="Reconnected Skeleton Over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628900"/>
            <a:ext cx="2597150" cy="2678113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176963" y="2019300"/>
            <a:ext cx="273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Pruned and connected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046913" y="5416550"/>
            <a:ext cx="93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skeleton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Skeletonization: Maximal Disks</a:t>
            </a:r>
          </a:p>
        </p:txBody>
      </p:sp>
      <p:pic>
        <p:nvPicPr>
          <p:cNvPr id="55299" name="Picture 4" descr="Non-Maximal-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28900"/>
            <a:ext cx="2595563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3378200" y="2019300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maximal disks (red)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308350" y="5507038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non max disks (blue)</a:t>
            </a:r>
          </a:p>
        </p:txBody>
      </p:sp>
      <p:pic>
        <p:nvPicPr>
          <p:cNvPr id="55302" name="Picture 8" descr="Non-Maximal-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6249988" y="2019300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non max &amp; max disks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6700838" y="5508625"/>
            <a:ext cx="169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over skeleton</a:t>
            </a:r>
          </a:p>
        </p:txBody>
      </p:sp>
      <p:pic>
        <p:nvPicPr>
          <p:cNvPr id="55305" name="Picture 12" descr="Non-Maximal-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28900"/>
            <a:ext cx="2595563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306" name="Text Box 13"/>
          <p:cNvSpPr txBox="1">
            <a:spLocks noChangeArrowheads="1"/>
          </p:cNvSpPr>
          <p:nvPr/>
        </p:nvSpPr>
        <p:spPr bwMode="auto">
          <a:xfrm>
            <a:off x="379413" y="2019300"/>
            <a:ext cx="244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non maximal “disks”</a:t>
            </a:r>
          </a:p>
        </p:txBody>
      </p:sp>
      <p:sp>
        <p:nvSpPr>
          <p:cNvPr id="55307" name="Text Box 14"/>
          <p:cNvSpPr txBox="1">
            <a:spLocks noChangeArrowheads="1"/>
          </p:cNvSpPr>
          <p:nvPr/>
        </p:nvSpPr>
        <p:spPr bwMode="auto">
          <a:xfrm>
            <a:off x="428625" y="5508625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“disks” are squares</a:t>
            </a:r>
          </a:p>
        </p:txBody>
      </p:sp>
      <p:sp>
        <p:nvSpPr>
          <p:cNvPr id="55308" name="Text Box 21"/>
          <p:cNvSpPr txBox="1">
            <a:spLocks noChangeArrowheads="1"/>
          </p:cNvSpPr>
          <p:nvPr/>
        </p:nvSpPr>
        <p:spPr bwMode="auto">
          <a:xfrm>
            <a:off x="1430338" y="5915025"/>
            <a:ext cx="6281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The maximal disk at pixel loc </a:t>
            </a:r>
            <a:r>
              <a:rPr lang="en-US" altLang="en-US" sz="1600" b="1"/>
              <a:t>p</a:t>
            </a:r>
            <a:r>
              <a:rPr lang="en-US" altLang="en-US" sz="1600"/>
              <a:t> is the largest disk in the fg that includes </a:t>
            </a:r>
            <a:r>
              <a:rPr lang="en-US" altLang="en-US" sz="1600" b="1"/>
              <a:t>p</a:t>
            </a:r>
            <a:r>
              <a:rPr lang="en-US" altLang="en-US" sz="160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Skeletonization: Maximal Disks</a:t>
            </a:r>
          </a:p>
        </p:txBody>
      </p:sp>
      <p:pic>
        <p:nvPicPr>
          <p:cNvPr id="56323" name="Picture 4" descr="Non-Maximal-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28900"/>
            <a:ext cx="2595563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3378200" y="2019300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maximal disks (red)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3308350" y="5507038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non max disks (blue)</a:t>
            </a:r>
          </a:p>
        </p:txBody>
      </p:sp>
      <p:pic>
        <p:nvPicPr>
          <p:cNvPr id="56326" name="Picture 7" descr="Non-Maximal-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628900"/>
            <a:ext cx="2593975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6704013" y="5508625"/>
            <a:ext cx="169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over skeleton</a:t>
            </a:r>
          </a:p>
        </p:txBody>
      </p:sp>
      <p:pic>
        <p:nvPicPr>
          <p:cNvPr id="56328" name="Picture 11" descr="Non-Maximal-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30488"/>
            <a:ext cx="2595563" cy="267652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329" name="Text Box 12"/>
          <p:cNvSpPr txBox="1">
            <a:spLocks noChangeArrowheads="1"/>
          </p:cNvSpPr>
          <p:nvPr/>
        </p:nvSpPr>
        <p:spPr bwMode="auto">
          <a:xfrm>
            <a:off x="379413" y="2019300"/>
            <a:ext cx="244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non maximal “disks”</a:t>
            </a:r>
          </a:p>
        </p:txBody>
      </p:sp>
      <p:sp>
        <p:nvSpPr>
          <p:cNvPr id="56330" name="Text Box 13"/>
          <p:cNvSpPr txBox="1">
            <a:spLocks noChangeArrowheads="1"/>
          </p:cNvSpPr>
          <p:nvPr/>
        </p:nvSpPr>
        <p:spPr bwMode="auto">
          <a:xfrm>
            <a:off x="428625" y="5508625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“disks” are squares</a:t>
            </a:r>
          </a:p>
        </p:txBody>
      </p:sp>
      <p:sp>
        <p:nvSpPr>
          <p:cNvPr id="56331" name="Text Box 26"/>
          <p:cNvSpPr txBox="1">
            <a:spLocks noChangeArrowheads="1"/>
          </p:cNvSpPr>
          <p:nvPr/>
        </p:nvSpPr>
        <p:spPr bwMode="auto">
          <a:xfrm>
            <a:off x="1430338" y="5915025"/>
            <a:ext cx="6281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The maximal disk at pixel loc </a:t>
            </a:r>
            <a:r>
              <a:rPr lang="en-US" altLang="en-US" sz="1600" b="1"/>
              <a:t>p</a:t>
            </a:r>
            <a:r>
              <a:rPr lang="en-US" altLang="en-US" sz="1600"/>
              <a:t> is the largest disk in the fg that includes </a:t>
            </a:r>
            <a:r>
              <a:rPr lang="en-US" altLang="en-US" sz="1600" b="1"/>
              <a:t>p</a:t>
            </a:r>
            <a:r>
              <a:rPr lang="en-US" altLang="en-US" sz="1600"/>
              <a:t>.</a:t>
            </a:r>
          </a:p>
        </p:txBody>
      </p:sp>
      <p:sp>
        <p:nvSpPr>
          <p:cNvPr id="56335" name="Text Box 9"/>
          <p:cNvSpPr txBox="1">
            <a:spLocks noChangeArrowheads="1"/>
          </p:cNvSpPr>
          <p:nvPr/>
        </p:nvSpPr>
        <p:spPr bwMode="auto">
          <a:xfrm>
            <a:off x="6249988" y="2019300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non max &amp; max disks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1066800"/>
            <a:ext cx="5454650" cy="641350"/>
          </a:xfrm>
        </p:spPr>
        <p:txBody>
          <a:bodyPr wrap="none">
            <a:spAutoFit/>
          </a:bodyPr>
          <a:lstStyle/>
          <a:p>
            <a:r>
              <a:rPr lang="en-US" altLang="en-US" sz="3600" smtClean="0"/>
              <a:t>Computation of the Skeleton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2438400" y="1917700"/>
            <a:ext cx="6124575" cy="3798888"/>
            <a:chOff x="1536" y="1259"/>
            <a:chExt cx="3858" cy="2393"/>
          </a:xfrm>
        </p:grpSpPr>
        <p:pic>
          <p:nvPicPr>
            <p:cNvPr id="57358" name="Picture 4" descr="skel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259"/>
              <a:ext cx="3858" cy="2389"/>
            </a:xfrm>
            <a:prstGeom prst="rect">
              <a:avLst/>
            </a:prstGeom>
            <a:no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Text Box 5"/>
            <p:cNvSpPr txBox="1">
              <a:spLocks noChangeArrowheads="1"/>
            </p:cNvSpPr>
            <p:nvPr/>
          </p:nvSpPr>
          <p:spPr bwMode="auto">
            <a:xfrm rot="16200000">
              <a:off x="1435" y="1790"/>
              <a:ext cx="3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original</a:t>
              </a:r>
            </a:p>
          </p:txBody>
        </p:sp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 rot="16200000">
              <a:off x="2152" y="1739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erode n=0</a:t>
              </a:r>
            </a:p>
          </p:txBody>
        </p:sp>
        <p:sp>
          <p:nvSpPr>
            <p:cNvPr id="57361" name="Text Box 7"/>
            <p:cNvSpPr txBox="1">
              <a:spLocks noChangeArrowheads="1"/>
            </p:cNvSpPr>
            <p:nvPr/>
          </p:nvSpPr>
          <p:spPr bwMode="auto">
            <a:xfrm rot="16200000">
              <a:off x="2920" y="1737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erode n=1</a:t>
              </a:r>
            </a:p>
          </p:txBody>
        </p:sp>
        <p:sp>
          <p:nvSpPr>
            <p:cNvPr id="57362" name="Text Box 8"/>
            <p:cNvSpPr txBox="1">
              <a:spLocks noChangeArrowheads="1"/>
            </p:cNvSpPr>
            <p:nvPr/>
          </p:nvSpPr>
          <p:spPr bwMode="auto">
            <a:xfrm rot="16200000">
              <a:off x="3688" y="1740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erode n=2</a:t>
              </a:r>
            </a:p>
          </p:txBody>
        </p:sp>
        <p:sp>
          <p:nvSpPr>
            <p:cNvPr id="57363" name="Text Box 9"/>
            <p:cNvSpPr txBox="1">
              <a:spLocks noChangeArrowheads="1"/>
            </p:cNvSpPr>
            <p:nvPr/>
          </p:nvSpPr>
          <p:spPr bwMode="auto">
            <a:xfrm rot="16200000">
              <a:off x="4456" y="1740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erode n=3</a:t>
              </a:r>
            </a:p>
          </p:txBody>
        </p:sp>
        <p:sp>
          <p:nvSpPr>
            <p:cNvPr id="57364" name="Text Box 10"/>
            <p:cNvSpPr txBox="1">
              <a:spLocks noChangeArrowheads="1"/>
            </p:cNvSpPr>
            <p:nvPr/>
          </p:nvSpPr>
          <p:spPr bwMode="auto">
            <a:xfrm rot="-5400000">
              <a:off x="4466" y="2455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open above </a:t>
              </a:r>
            </a:p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w/ Z (n=1)</a:t>
              </a:r>
            </a:p>
          </p:txBody>
        </p:sp>
        <p:sp>
          <p:nvSpPr>
            <p:cNvPr id="57365" name="Text Box 11"/>
            <p:cNvSpPr txBox="1">
              <a:spLocks noChangeArrowheads="1"/>
            </p:cNvSpPr>
            <p:nvPr/>
          </p:nvSpPr>
          <p:spPr bwMode="auto">
            <a:xfrm rot="-5400000">
              <a:off x="3698" y="2455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open above </a:t>
              </a:r>
            </a:p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w/ Z (n=1)</a:t>
              </a:r>
            </a:p>
          </p:txBody>
        </p:sp>
        <p:sp>
          <p:nvSpPr>
            <p:cNvPr id="57366" name="Text Box 12"/>
            <p:cNvSpPr txBox="1">
              <a:spLocks noChangeArrowheads="1"/>
            </p:cNvSpPr>
            <p:nvPr/>
          </p:nvSpPr>
          <p:spPr bwMode="auto">
            <a:xfrm rot="-5400000">
              <a:off x="2930" y="2455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open above </a:t>
              </a:r>
            </a:p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w/ Z (n=1)</a:t>
              </a:r>
            </a:p>
          </p:txBody>
        </p:sp>
        <p:sp>
          <p:nvSpPr>
            <p:cNvPr id="57367" name="Text Box 13"/>
            <p:cNvSpPr txBox="1">
              <a:spLocks noChangeArrowheads="1"/>
            </p:cNvSpPr>
            <p:nvPr/>
          </p:nvSpPr>
          <p:spPr bwMode="auto">
            <a:xfrm rot="-5400000">
              <a:off x="2162" y="2455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open above </a:t>
              </a:r>
            </a:p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w/ Z (n=1)</a:t>
              </a:r>
            </a:p>
          </p:txBody>
        </p:sp>
        <p:sp>
          <p:nvSpPr>
            <p:cNvPr id="57368" name="Text Box 14"/>
            <p:cNvSpPr txBox="1">
              <a:spLocks noChangeArrowheads="1"/>
            </p:cNvSpPr>
            <p:nvPr/>
          </p:nvSpPr>
          <p:spPr bwMode="auto">
            <a:xfrm rot="16200000">
              <a:off x="4428" y="3309"/>
              <a:ext cx="5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top - middle</a:t>
              </a:r>
            </a:p>
          </p:txBody>
        </p:sp>
        <p:sp>
          <p:nvSpPr>
            <p:cNvPr id="57369" name="Text Box 15"/>
            <p:cNvSpPr txBox="1">
              <a:spLocks noChangeArrowheads="1"/>
            </p:cNvSpPr>
            <p:nvPr/>
          </p:nvSpPr>
          <p:spPr bwMode="auto">
            <a:xfrm rot="16200000">
              <a:off x="3660" y="3309"/>
              <a:ext cx="5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top - middle</a:t>
              </a:r>
            </a:p>
          </p:txBody>
        </p:sp>
        <p:sp>
          <p:nvSpPr>
            <p:cNvPr id="57370" name="Text Box 16"/>
            <p:cNvSpPr txBox="1">
              <a:spLocks noChangeArrowheads="1"/>
            </p:cNvSpPr>
            <p:nvPr/>
          </p:nvSpPr>
          <p:spPr bwMode="auto">
            <a:xfrm rot="16200000">
              <a:off x="2892" y="3309"/>
              <a:ext cx="5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top - middle</a:t>
              </a:r>
            </a:p>
          </p:txBody>
        </p:sp>
        <p:sp>
          <p:nvSpPr>
            <p:cNvPr id="57371" name="Text Box 17"/>
            <p:cNvSpPr txBox="1">
              <a:spLocks noChangeArrowheads="1"/>
            </p:cNvSpPr>
            <p:nvPr/>
          </p:nvSpPr>
          <p:spPr bwMode="auto">
            <a:xfrm rot="16200000">
              <a:off x="2124" y="3309"/>
              <a:ext cx="5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top - middle</a:t>
              </a:r>
            </a:p>
          </p:txBody>
        </p:sp>
        <p:sp>
          <p:nvSpPr>
            <p:cNvPr id="57372" name="Text Box 18"/>
            <p:cNvSpPr txBox="1">
              <a:spLocks noChangeArrowheads="1"/>
            </p:cNvSpPr>
            <p:nvPr/>
          </p:nvSpPr>
          <p:spPr bwMode="auto">
            <a:xfrm rot="16200000">
              <a:off x="1387" y="3230"/>
              <a:ext cx="5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union of all 4</a:t>
              </a:r>
            </a:p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 to the right</a:t>
              </a:r>
            </a:p>
          </p:txBody>
        </p:sp>
        <p:sp>
          <p:nvSpPr>
            <p:cNvPr id="57373" name="Text Box 19"/>
            <p:cNvSpPr txBox="1">
              <a:spLocks noChangeArrowheads="1"/>
            </p:cNvSpPr>
            <p:nvPr/>
          </p:nvSpPr>
          <p:spPr bwMode="auto">
            <a:xfrm rot="16200000">
              <a:off x="1415" y="2564"/>
              <a:ext cx="41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>
                  <a:latin typeface="Arial" panose="020B0604020202020204" pitchFamily="34" charset="0"/>
                </a:rPr>
                <a:t>skeleton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" y="1941513"/>
            <a:ext cx="1882775" cy="1508125"/>
            <a:chOff x="381000" y="1941513"/>
            <a:chExt cx="1882775" cy="1508125"/>
          </a:xfrm>
        </p:grpSpPr>
        <p:sp>
          <p:nvSpPr>
            <p:cNvPr id="57348" name="Text Box 20"/>
            <p:cNvSpPr txBox="1">
              <a:spLocks noChangeArrowheads="1"/>
            </p:cNvSpPr>
            <p:nvPr/>
          </p:nvSpPr>
          <p:spPr bwMode="auto">
            <a:xfrm>
              <a:off x="381000" y="1941513"/>
              <a:ext cx="1882775" cy="1508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 SE = Z</a:t>
              </a:r>
              <a:r>
                <a:rPr lang="en-US" altLang="en-US" sz="1400" baseline="-25000" dirty="0">
                  <a:latin typeface="Arial" panose="020B0604020202020204" pitchFamily="34" charset="0"/>
                </a:rPr>
                <a:t>8 </a:t>
              </a:r>
              <a:r>
                <a:rPr lang="en-US" altLang="en-US" sz="1400" dirty="0">
                  <a:latin typeface="Arial" panose="020B0604020202020204" pitchFamily="34" charset="0"/>
                </a:rPr>
                <a:t>=     = </a:t>
              </a:r>
              <a:r>
                <a:rPr lang="en-US" altLang="en-US" sz="1400" dirty="0" err="1">
                  <a:latin typeface="Arial" panose="020B0604020202020204" pitchFamily="34" charset="0"/>
                </a:rPr>
                <a:t>Sq</a:t>
              </a:r>
              <a:r>
                <a:rPr lang="en-US" altLang="en-US" sz="1400" dirty="0">
                  <a:latin typeface="Arial" panose="020B0604020202020204" pitchFamily="34" charset="0"/>
                </a:rPr>
                <a:t>(3)</a:t>
              </a:r>
              <a:endParaRPr lang="en-US" altLang="en-US" sz="1400" baseline="-25000" dirty="0">
                <a:latin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 n = 0: SE = 1 pixel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 n = 1: SE = </a:t>
              </a:r>
              <a:r>
                <a:rPr lang="en-US" altLang="en-US" sz="1400" dirty="0" err="1">
                  <a:latin typeface="Arial" panose="020B0604020202020204" pitchFamily="34" charset="0"/>
                </a:rPr>
                <a:t>Sq</a:t>
              </a:r>
              <a:r>
                <a:rPr lang="en-US" altLang="en-US" sz="1400" dirty="0">
                  <a:latin typeface="Arial" panose="020B0604020202020204" pitchFamily="34" charset="0"/>
                </a:rPr>
                <a:t>(3)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 n = 2: SE = </a:t>
              </a:r>
              <a:r>
                <a:rPr lang="en-US" altLang="en-US" sz="1400" dirty="0" err="1">
                  <a:latin typeface="Arial" panose="020B0604020202020204" pitchFamily="34" charset="0"/>
                </a:rPr>
                <a:t>Sq</a:t>
              </a:r>
              <a:r>
                <a:rPr lang="en-US" altLang="en-US" sz="1400" dirty="0">
                  <a:latin typeface="Arial" panose="020B0604020202020204" pitchFamily="34" charset="0"/>
                </a:rPr>
                <a:t>(5)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 n = 3: SE = </a:t>
              </a:r>
              <a:r>
                <a:rPr lang="en-US" altLang="en-US" sz="1400" dirty="0" err="1">
                  <a:latin typeface="Arial" panose="020B0604020202020204" pitchFamily="34" charset="0"/>
                </a:rPr>
                <a:t>Sq</a:t>
              </a:r>
              <a:r>
                <a:rPr lang="en-US" altLang="en-US" sz="1400" dirty="0">
                  <a:latin typeface="Arial" panose="020B0604020202020204" pitchFamily="34" charset="0"/>
                </a:rPr>
                <a:t>(7)</a:t>
              </a:r>
            </a:p>
          </p:txBody>
        </p:sp>
        <p:pic>
          <p:nvPicPr>
            <p:cNvPr id="57349" name="Picture 21" descr="Z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3" t="16336" r="28712" b="12377"/>
            <a:stretch/>
          </p:blipFill>
          <p:spPr bwMode="auto">
            <a:xfrm>
              <a:off x="1378744" y="2007391"/>
              <a:ext cx="152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50" name="Text Box 22"/>
          <p:cNvSpPr txBox="1">
            <a:spLocks noChangeArrowheads="1"/>
          </p:cNvSpPr>
          <p:nvPr/>
        </p:nvSpPr>
        <p:spPr bwMode="auto">
          <a:xfrm>
            <a:off x="381000" y="4367213"/>
            <a:ext cx="161607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Note that the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result is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disconnected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and has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spurious points.</a:t>
            </a:r>
          </a:p>
        </p:txBody>
      </p:sp>
      <p:sp>
        <p:nvSpPr>
          <p:cNvPr id="57351" name="Text Box 23"/>
          <p:cNvSpPr txBox="1">
            <a:spLocks noChangeArrowheads="1"/>
          </p:cNvSpPr>
          <p:nvPr/>
        </p:nvSpPr>
        <p:spPr bwMode="auto">
          <a:xfrm rot="-5400000">
            <a:off x="4271963" y="50958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Skel( </a:t>
            </a:r>
            <a:r>
              <a:rPr lang="en-US" altLang="en-US" sz="1200" i="1" dirty="0"/>
              <a:t>I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dirty="0"/>
              <a:t>0</a:t>
            </a:r>
            <a:r>
              <a:rPr lang="en-US" altLang="en-US" sz="1200" i="1" dirty="0"/>
              <a:t> 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7352" name="Text Box 24"/>
          <p:cNvSpPr txBox="1">
            <a:spLocks noChangeArrowheads="1"/>
          </p:cNvSpPr>
          <p:nvPr/>
        </p:nvSpPr>
        <p:spPr bwMode="auto">
          <a:xfrm rot="-5400000">
            <a:off x="5414963" y="50958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Skel( </a:t>
            </a:r>
            <a:r>
              <a:rPr lang="en-US" altLang="en-US" sz="1200" i="1" dirty="0"/>
              <a:t>I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dirty="0"/>
              <a:t>1</a:t>
            </a:r>
            <a:r>
              <a:rPr lang="en-US" altLang="en-US" sz="1200" i="1" dirty="0"/>
              <a:t> 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7353" name="Text Box 25"/>
          <p:cNvSpPr txBox="1">
            <a:spLocks noChangeArrowheads="1"/>
          </p:cNvSpPr>
          <p:nvPr/>
        </p:nvSpPr>
        <p:spPr bwMode="auto">
          <a:xfrm rot="-5400000">
            <a:off x="6710363" y="50958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Skel( </a:t>
            </a:r>
            <a:r>
              <a:rPr lang="en-US" altLang="en-US" sz="1200" i="1" dirty="0"/>
              <a:t>I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dirty="0"/>
              <a:t>2</a:t>
            </a:r>
            <a:r>
              <a:rPr lang="en-US" altLang="en-US" sz="1200" i="1" dirty="0"/>
              <a:t> 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7354" name="Text Box 26"/>
          <p:cNvSpPr txBox="1">
            <a:spLocks noChangeArrowheads="1"/>
          </p:cNvSpPr>
          <p:nvPr/>
        </p:nvSpPr>
        <p:spPr bwMode="auto">
          <a:xfrm rot="-5400000">
            <a:off x="7929563" y="50958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Skel( </a:t>
            </a:r>
            <a:r>
              <a:rPr lang="en-US" altLang="en-US" sz="1200" i="1" dirty="0"/>
              <a:t>I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dirty="0"/>
              <a:t>3</a:t>
            </a:r>
            <a:r>
              <a:rPr lang="en-US" altLang="en-US" sz="1200" i="1" dirty="0"/>
              <a:t> 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Skeletonization: Delete Spurious Pixels</a:t>
            </a:r>
          </a:p>
        </p:txBody>
      </p:sp>
      <p:pic>
        <p:nvPicPr>
          <p:cNvPr id="58371" name="Picture 4" descr="skeleton small pie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3222625" y="2019300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def. spurious pixels as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201988" y="5507038"/>
            <a:ext cx="274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conn. comp. of &lt; 3 pix.</a:t>
            </a:r>
          </a:p>
        </p:txBody>
      </p:sp>
      <p:pic>
        <p:nvPicPr>
          <p:cNvPr id="58374" name="Picture 8" descr="skeleton less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6548438" y="2019300"/>
            <a:ext cx="199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pruned skeleton</a:t>
            </a:r>
          </a:p>
        </p:txBody>
      </p:sp>
      <p:sp>
        <p:nvSpPr>
          <p:cNvPr id="58376" name="Text Box 10"/>
          <p:cNvSpPr txBox="1">
            <a:spLocks noChangeArrowheads="1"/>
          </p:cNvSpPr>
          <p:nvPr/>
        </p:nvSpPr>
        <p:spPr bwMode="auto">
          <a:xfrm>
            <a:off x="6470650" y="5508625"/>
            <a:ext cx="214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raw less spurious</a:t>
            </a:r>
          </a:p>
        </p:txBody>
      </p:sp>
      <p:pic>
        <p:nvPicPr>
          <p:cNvPr id="58377" name="Picture 12" descr="raw skele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628900"/>
            <a:ext cx="2595562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795338" y="20193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raw skeleton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428625" y="5508625"/>
            <a:ext cx="234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has spurious pixels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z="3600" smtClean="0"/>
              <a:t>Skeletonization: Reconnect Components</a:t>
            </a:r>
          </a:p>
        </p:txBody>
      </p:sp>
      <p:pic>
        <p:nvPicPr>
          <p:cNvPr id="59395" name="Picture 3" descr="Dilated Component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2628900"/>
            <a:ext cx="2595562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359150" y="2019300"/>
            <a:ext cx="242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2 other components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203575" y="5507038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 of pruned skel dilated.</a:t>
            </a:r>
          </a:p>
        </p:txBody>
      </p:sp>
      <p:pic>
        <p:nvPicPr>
          <p:cNvPr id="59398" name="Picture 6" descr="DIlated Components Inters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619875" y="2019300"/>
            <a:ext cx="184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Intersection of 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315075" y="5508625"/>
            <a:ext cx="245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dilated components.</a:t>
            </a:r>
          </a:p>
        </p:txBody>
      </p:sp>
      <p:pic>
        <p:nvPicPr>
          <p:cNvPr id="59401" name="Picture 9" descr="Dilated Components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628900"/>
            <a:ext cx="2595562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71500" y="2019300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2 components of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73063" y="5508625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pruned skel. dilated.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723900"/>
          </a:xfrm>
        </p:spPr>
        <p:txBody>
          <a:bodyPr/>
          <a:lstStyle/>
          <a:p>
            <a:r>
              <a:rPr lang="en-US" altLang="en-US" smtClean="0"/>
              <a:t>Skeletonization</a:t>
            </a:r>
          </a:p>
        </p:txBody>
      </p:sp>
      <p:pic>
        <p:nvPicPr>
          <p:cNvPr id="60419" name="Picture 4" descr="raw ske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812800" y="20193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raw skeleton</a:t>
            </a:r>
          </a:p>
        </p:txBody>
      </p:sp>
      <p:pic>
        <p:nvPicPr>
          <p:cNvPr id="60421" name="Picture 7" descr="Pruned Skele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28900"/>
            <a:ext cx="2595563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3505200" y="2019300"/>
            <a:ext cx="206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 pruned skeleton</a:t>
            </a:r>
          </a:p>
        </p:txBody>
      </p:sp>
      <p:pic>
        <p:nvPicPr>
          <p:cNvPr id="60423" name="Picture 10" descr="Reconnected Skele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628900"/>
            <a:ext cx="2595562" cy="2674938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4" name="Text Box 11"/>
          <p:cNvSpPr txBox="1">
            <a:spLocks noChangeArrowheads="1"/>
          </p:cNvSpPr>
          <p:nvPr/>
        </p:nvSpPr>
        <p:spPr bwMode="auto">
          <a:xfrm>
            <a:off x="6156325" y="2019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reconnected skeleton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9"/>
          <p:cNvGraphicFramePr>
            <a:graphicFrameLocks noChangeAspect="1"/>
          </p:cNvGraphicFramePr>
          <p:nvPr/>
        </p:nvGraphicFramePr>
        <p:xfrm>
          <a:off x="2946400" y="2362200"/>
          <a:ext cx="3252788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Image" r:id="rId3" imgW="3253089" imgH="3253089" progId="Photoshop.Image.5">
                  <p:embed/>
                </p:oleObj>
              </mc:Choice>
              <mc:Fallback>
                <p:oleObj name="Image" r:id="rId3" imgW="3253089" imgH="3253089" progId="Photoshop.Image.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362200"/>
                        <a:ext cx="3252788" cy="3252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723900"/>
          </a:xfrm>
        </p:spPr>
        <p:txBody>
          <a:bodyPr/>
          <a:lstStyle/>
          <a:p>
            <a:r>
              <a:rPr lang="en-US" altLang="en-US" smtClean="0"/>
              <a:t>A Binary Image</a:t>
            </a:r>
          </a:p>
        </p:txBody>
      </p:sp>
      <p:sp>
        <p:nvSpPr>
          <p:cNvPr id="8196" name="Text Box 21"/>
          <p:cNvSpPr txBox="1">
            <a:spLocks noChangeArrowheads="1"/>
          </p:cNvSpPr>
          <p:nvPr/>
        </p:nvSpPr>
        <p:spPr bwMode="auto">
          <a:xfrm>
            <a:off x="2208213" y="5776913"/>
            <a:ext cx="472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Arial" panose="020B0604020202020204" pitchFamily="34" charset="0"/>
              </a:rPr>
              <a:t>This represents a digital image.  Each square is one pixel.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38800" y="2971800"/>
            <a:ext cx="2551113" cy="1600200"/>
            <a:chOff x="5638800" y="2971800"/>
            <a:chExt cx="2551113" cy="1600200"/>
          </a:xfrm>
        </p:grpSpPr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6589713" y="2971800"/>
              <a:ext cx="1600200" cy="16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08" name="Text Box 4"/>
            <p:cNvSpPr txBox="1">
              <a:spLocks noChangeArrowheads="1"/>
            </p:cNvSpPr>
            <p:nvPr/>
          </p:nvSpPr>
          <p:spPr bwMode="auto">
            <a:xfrm>
              <a:off x="6650038" y="3105150"/>
              <a:ext cx="14811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foreground:</a:t>
              </a:r>
            </a:p>
          </p:txBody>
        </p:sp>
        <p:graphicFrame>
          <p:nvGraphicFramePr>
            <p:cNvPr id="82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9080584"/>
                </p:ext>
              </p:extLst>
            </p:nvPr>
          </p:nvGraphicFramePr>
          <p:xfrm>
            <a:off x="6997700" y="3568700"/>
            <a:ext cx="7874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5" imgW="787400" imgH="850900" progId="Equation.DSMT4">
                    <p:embed/>
                  </p:oleObj>
                </mc:Choice>
                <mc:Fallback>
                  <p:oleObj name="Equation" r:id="rId5" imgW="787400" imgH="850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700" y="3568700"/>
                          <a:ext cx="7874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AutoShape 23"/>
            <p:cNvSpPr>
              <a:spLocks noChangeArrowheads="1"/>
            </p:cNvSpPr>
            <p:nvPr/>
          </p:nvSpPr>
          <p:spPr bwMode="auto">
            <a:xfrm flipH="1">
              <a:off x="5638800" y="3429000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1" name="Rectangle 25"/>
            <p:cNvSpPr>
              <a:spLocks noChangeArrowheads="1"/>
            </p:cNvSpPr>
            <p:nvPr/>
          </p:nvSpPr>
          <p:spPr bwMode="auto">
            <a:xfrm>
              <a:off x="6597650" y="3429000"/>
              <a:ext cx="34448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50913" y="3276600"/>
            <a:ext cx="2706687" cy="1066800"/>
            <a:chOff x="950913" y="3276600"/>
            <a:chExt cx="2706687" cy="1066800"/>
          </a:xfrm>
        </p:grpSpPr>
        <p:sp>
          <p:nvSpPr>
            <p:cNvPr id="8202" name="Rectangle 11"/>
            <p:cNvSpPr>
              <a:spLocks noChangeArrowheads="1"/>
            </p:cNvSpPr>
            <p:nvPr/>
          </p:nvSpPr>
          <p:spPr bwMode="auto">
            <a:xfrm>
              <a:off x="950913" y="3276600"/>
              <a:ext cx="16764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8203" name="Object 6"/>
            <p:cNvGraphicFramePr>
              <a:graphicFrameLocks noChangeAspect="1"/>
            </p:cNvGraphicFramePr>
            <p:nvPr/>
          </p:nvGraphicFramePr>
          <p:xfrm>
            <a:off x="1384300" y="3892550"/>
            <a:ext cx="8001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7" imgW="799753" imgH="304668" progId="Equation.DSMT4">
                    <p:embed/>
                  </p:oleObj>
                </mc:Choice>
                <mc:Fallback>
                  <p:oleObj name="Equation" r:id="rId7" imgW="799753" imgH="30466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300" y="3892550"/>
                          <a:ext cx="800100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80322" dir="1106097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1033463" y="3430588"/>
              <a:ext cx="1511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0322" dir="11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background</a:t>
              </a:r>
            </a:p>
          </p:txBody>
        </p:sp>
        <p:sp>
          <p:nvSpPr>
            <p:cNvPr id="8205" name="AutoShape 22"/>
            <p:cNvSpPr>
              <a:spLocks noChangeArrowheads="1"/>
            </p:cNvSpPr>
            <p:nvPr/>
          </p:nvSpPr>
          <p:spPr bwMode="auto">
            <a:xfrm>
              <a:off x="2438400" y="3733800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06" name="Rectangle 24"/>
            <p:cNvSpPr>
              <a:spLocks noChangeArrowheads="1"/>
            </p:cNvSpPr>
            <p:nvPr/>
          </p:nvSpPr>
          <p:spPr bwMode="auto">
            <a:xfrm>
              <a:off x="2317750" y="3733800"/>
              <a:ext cx="304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25641"/>
            <a:ext cx="7772400" cy="723900"/>
          </a:xfrm>
        </p:spPr>
        <p:txBody>
          <a:bodyPr/>
          <a:lstStyle/>
          <a:p>
            <a:pPr algn="l"/>
            <a:r>
              <a:rPr lang="en-US" altLang="en-US" dirty="0" smtClean="0"/>
              <a:t>Support of an Image</a:t>
            </a:r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381000" y="3540361"/>
            <a:ext cx="4173538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 smtClean="0"/>
              <a:t>In that case, the </a:t>
            </a:r>
            <a:r>
              <a:rPr lang="en-US" altLang="en-US" sz="1800" dirty="0"/>
              <a:t>complement of the support </a:t>
            </a:r>
            <a:r>
              <a:rPr lang="en-US" altLang="en-US" sz="1800" dirty="0" smtClean="0"/>
              <a:t>is the </a:t>
            </a:r>
            <a:r>
              <a:rPr lang="en-US" altLang="en-US" sz="1800" dirty="0"/>
              <a:t>set of background pixel locations within the image plane.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381000" y="1788860"/>
            <a:ext cx="41592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support of a </a:t>
            </a:r>
            <a:r>
              <a:rPr lang="en-US" altLang="en-US" dirty="0" smtClean="0"/>
              <a:t>binary image is often defined as the set of locations of the foreground pixels.  </a:t>
            </a:r>
            <a:r>
              <a:rPr lang="en-US" altLang="en-US" i="1" dirty="0" smtClean="0"/>
              <a:t>I.e.</a:t>
            </a:r>
            <a:r>
              <a:rPr lang="en-US" altLang="en-US" dirty="0" smtClean="0"/>
              <a:t>,</a:t>
            </a:r>
            <a:endParaRPr lang="en-US" altLang="en-US" dirty="0"/>
          </a:p>
        </p:txBody>
      </p:sp>
      <p:pic>
        <p:nvPicPr>
          <p:cNvPr id="9227" name="Picture 7" descr="Sup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9"/>
          <a:stretch>
            <a:fillRect/>
          </a:stretch>
        </p:blipFill>
        <p:spPr bwMode="auto">
          <a:xfrm>
            <a:off x="4695825" y="2101850"/>
            <a:ext cx="3990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81000" y="5218579"/>
            <a:ext cx="4081464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 smtClean="0"/>
              <a:t>But other times, the support is defined as the set of </a:t>
            </a:r>
            <a:r>
              <a:rPr lang="en-US" altLang="en-US" sz="1800" i="1" dirty="0" smtClean="0"/>
              <a:t>all</a:t>
            </a:r>
            <a:r>
              <a:rPr lang="en-US" altLang="en-US" sz="1800" dirty="0" smtClean="0"/>
              <a:t> pixel locations in the image both foreground and background. </a:t>
            </a:r>
            <a:endParaRPr lang="en-US" altLang="en-US" sz="1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11504"/>
              </p:ext>
            </p:extLst>
          </p:nvPr>
        </p:nvGraphicFramePr>
        <p:xfrm>
          <a:off x="476250" y="2943842"/>
          <a:ext cx="3524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4" imgW="2349360" imgH="304560" progId="Equation.DSMT4">
                  <p:embed/>
                </p:oleObj>
              </mc:Choice>
              <mc:Fallback>
                <p:oleObj name="Equation" r:id="rId4" imgW="234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2943842"/>
                        <a:ext cx="35242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47975"/>
              </p:ext>
            </p:extLst>
          </p:nvPr>
        </p:nvGraphicFramePr>
        <p:xfrm>
          <a:off x="476250" y="4603010"/>
          <a:ext cx="3867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6" imgW="2577960" imgH="317160" progId="Equation.DSMT4">
                  <p:embed/>
                </p:oleObj>
              </mc:Choice>
              <mc:Fallback>
                <p:oleObj name="Equation" r:id="rId6" imgW="2577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250" y="4603010"/>
                        <a:ext cx="3867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spAutoFit/>
          </a:bodyPr>
          <a:lstStyle/>
          <a:p>
            <a:r>
              <a:rPr lang="en-US" altLang="en-US" dirty="0" smtClean="0"/>
              <a:t>Structuring Element (SE)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2663" y="1925108"/>
            <a:ext cx="7094537" cy="701675"/>
          </a:xfrm>
          <a:prstGeom prst="rect">
            <a:avLst/>
          </a:prstGeom>
          <a:noFill/>
        </p:spPr>
        <p:txBody>
          <a:bodyPr lIns="91440" rIns="91440">
            <a:spAutoFit/>
          </a:bodyPr>
          <a:lstStyle/>
          <a:p>
            <a:pPr marL="0" indent="0">
              <a:buFont typeface="Monotype Sorts" panose="01010601010101010101" pitchFamily="2" charset="2"/>
              <a:buChar char=" "/>
            </a:pP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structuring element is a small image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used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as a moving window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whose support delineates pixel neighborhoods in the image plane.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982663" y="5029200"/>
            <a:ext cx="7323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It can be of any shape, size, or connectivity (more than 1 piece, have holes).  In the figure the circles mark the location of the structuring element’s origin which can be placed anywhere relative to its support.  </a:t>
            </a:r>
          </a:p>
        </p:txBody>
      </p:sp>
      <p:grpSp>
        <p:nvGrpSpPr>
          <p:cNvPr id="10248" name="Group 17"/>
          <p:cNvGrpSpPr>
            <a:grpSpLocks/>
          </p:cNvGrpSpPr>
          <p:nvPr/>
        </p:nvGrpSpPr>
        <p:grpSpPr bwMode="auto">
          <a:xfrm>
            <a:off x="1066800" y="2904066"/>
            <a:ext cx="6967538" cy="1847850"/>
            <a:chOff x="672" y="1860"/>
            <a:chExt cx="4389" cy="1164"/>
          </a:xfrm>
        </p:grpSpPr>
        <p:pic>
          <p:nvPicPr>
            <p:cNvPr id="10249" name="Picture 11" descr="Structuring Elemen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1860"/>
              <a:ext cx="3628" cy="1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 rot="-5400000">
              <a:off x="310" y="2318"/>
              <a:ext cx="9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Example SEs</a:t>
              </a:r>
            </a:p>
          </p:txBody>
        </p:sp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 rot="5400000">
              <a:off x="4457" y="2240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FG is gray ;</a:t>
              </a:r>
            </a:p>
            <a:p>
              <a:r>
                <a:rPr lang="en-US" altLang="en-US" sz="1800"/>
                <a:t>BG is white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054100"/>
            <a:ext cx="4191000" cy="723900"/>
          </a:xfrm>
        </p:spPr>
        <p:txBody>
          <a:bodyPr/>
          <a:lstStyle/>
          <a:p>
            <a:pPr algn="l"/>
            <a:r>
              <a:rPr lang="en-US" altLang="en-US" sz="3600" dirty="0" smtClean="0"/>
              <a:t>Structuring Element</a:t>
            </a:r>
          </a:p>
        </p:txBody>
      </p:sp>
      <p:pic>
        <p:nvPicPr>
          <p:cNvPr id="11270" name="Picture 15" descr="SEand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1905000"/>
            <a:ext cx="3251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19" descr="SE trans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3622675"/>
            <a:ext cx="3860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26"/>
          <p:cNvSpPr txBox="1">
            <a:spLocks noChangeArrowheads="1"/>
          </p:cNvSpPr>
          <p:nvPr/>
        </p:nvSpPr>
        <p:spPr bwMode="auto">
          <a:xfrm>
            <a:off x="990600" y="1905000"/>
            <a:ext cx="3462338" cy="401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228600" rIns="182880" bIns="27432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Let </a:t>
            </a:r>
            <a:r>
              <a:rPr lang="en-US" altLang="en-US" b="1"/>
              <a:t>I</a:t>
            </a:r>
            <a:r>
              <a:rPr lang="en-US" altLang="en-US"/>
              <a:t> be an image and </a:t>
            </a:r>
            <a:r>
              <a:rPr lang="en-US" altLang="en-US" b="1" i="1"/>
              <a:t>Z</a:t>
            </a:r>
            <a:r>
              <a:rPr lang="en-US" altLang="en-US"/>
              <a:t> a SE.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Z</a:t>
            </a:r>
            <a:r>
              <a:rPr lang="en-US" altLang="en-US"/>
              <a:t>+</a:t>
            </a:r>
            <a:r>
              <a:rPr lang="en-US" altLang="en-US" b="1"/>
              <a:t>p</a:t>
            </a:r>
            <a:r>
              <a:rPr lang="en-US" altLang="en-US"/>
              <a:t> means that </a:t>
            </a:r>
            <a:r>
              <a:rPr lang="en-US" altLang="en-US" b="1" i="1"/>
              <a:t>Z</a:t>
            </a:r>
            <a:r>
              <a:rPr lang="en-US" altLang="en-US"/>
              <a:t> is moved so that its origin coincides with location </a:t>
            </a:r>
            <a:r>
              <a:rPr lang="en-US" altLang="en-US" b="1"/>
              <a:t>p</a:t>
            </a:r>
            <a:r>
              <a:rPr lang="en-US" altLang="en-US"/>
              <a:t> in </a:t>
            </a:r>
            <a:r>
              <a:rPr lang="en-US" altLang="en-US" i="1"/>
              <a:t>S</a:t>
            </a:r>
            <a:r>
              <a:rPr lang="en-US" altLang="en-US" baseline="-25000"/>
              <a:t>P</a:t>
            </a:r>
            <a:r>
              <a:rPr lang="en-US" altLang="en-US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Z</a:t>
            </a:r>
            <a:r>
              <a:rPr lang="en-US" altLang="en-US"/>
              <a:t>+</a:t>
            </a:r>
            <a:r>
              <a:rPr lang="en-US" altLang="en-US" b="1"/>
              <a:t>p</a:t>
            </a:r>
            <a:r>
              <a:rPr lang="en-US" altLang="en-US"/>
              <a:t> is the </a:t>
            </a:r>
            <a:r>
              <a:rPr lang="en-US" altLang="en-US" i="1"/>
              <a:t>translate</a:t>
            </a:r>
            <a:r>
              <a:rPr lang="en-US" altLang="en-US"/>
              <a:t> of </a:t>
            </a:r>
            <a:r>
              <a:rPr lang="en-US" altLang="en-US" b="1" i="1"/>
              <a:t>Z</a:t>
            </a:r>
            <a:r>
              <a:rPr lang="en-US" altLang="en-US"/>
              <a:t> to location </a:t>
            </a:r>
            <a:r>
              <a:rPr lang="en-US" altLang="en-US" b="1"/>
              <a:t>p</a:t>
            </a:r>
            <a:r>
              <a:rPr lang="en-US" altLang="en-US"/>
              <a:t> in </a:t>
            </a:r>
            <a:r>
              <a:rPr lang="en-US" altLang="en-US" i="1"/>
              <a:t>S</a:t>
            </a:r>
            <a:r>
              <a:rPr lang="en-US" altLang="en-US" baseline="-25000"/>
              <a:t>P</a:t>
            </a:r>
            <a:r>
              <a:rPr lang="en-US" altLang="en-US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set of locations in the image</a:t>
            </a:r>
            <a:r>
              <a:rPr lang="en-US" altLang="en-US" i="1"/>
              <a:t> </a:t>
            </a:r>
            <a:r>
              <a:rPr lang="en-US" altLang="en-US"/>
              <a:t>delineated</a:t>
            </a:r>
            <a:r>
              <a:rPr lang="en-US" altLang="en-US" i="1"/>
              <a:t> </a:t>
            </a:r>
            <a:r>
              <a:rPr lang="en-US" altLang="en-US"/>
              <a:t>by </a:t>
            </a:r>
            <a:r>
              <a:rPr lang="en-US" altLang="en-US" b="1"/>
              <a:t>Z</a:t>
            </a:r>
            <a:r>
              <a:rPr lang="en-US" altLang="en-US"/>
              <a:t>+</a:t>
            </a:r>
            <a:r>
              <a:rPr lang="en-US" altLang="en-US" b="1"/>
              <a:t>p</a:t>
            </a:r>
            <a:r>
              <a:rPr lang="en-US" altLang="en-US"/>
              <a:t> is called the </a:t>
            </a:r>
            <a:r>
              <a:rPr lang="en-US" altLang="en-US" b="1"/>
              <a:t>Z</a:t>
            </a:r>
            <a:r>
              <a:rPr lang="en-US" altLang="en-US" i="1"/>
              <a:t>-neighborhood</a:t>
            </a:r>
            <a:r>
              <a:rPr lang="en-US" altLang="en-US"/>
              <a:t> of </a:t>
            </a:r>
            <a:r>
              <a:rPr lang="en-US" altLang="en-US" b="1"/>
              <a:t>p</a:t>
            </a:r>
            <a:r>
              <a:rPr lang="en-US" altLang="en-US"/>
              <a:t> in </a:t>
            </a:r>
            <a:r>
              <a:rPr lang="en-US" altLang="en-US" b="1"/>
              <a:t>I</a:t>
            </a:r>
            <a:r>
              <a:rPr lang="en-US" altLang="en-US"/>
              <a:t> denoted N{</a:t>
            </a:r>
            <a:r>
              <a:rPr lang="en-US" altLang="en-US" b="1"/>
              <a:t>I</a:t>
            </a:r>
            <a:r>
              <a:rPr lang="en-US" altLang="en-US"/>
              <a:t>,</a:t>
            </a:r>
            <a:r>
              <a:rPr lang="en-US" altLang="en-US" b="1" i="1"/>
              <a:t>Z</a:t>
            </a:r>
            <a:r>
              <a:rPr lang="en-US" altLang="en-US"/>
              <a:t>}(</a:t>
            </a:r>
            <a:r>
              <a:rPr lang="en-US" altLang="en-US" b="1"/>
              <a:t>p</a:t>
            </a:r>
            <a:r>
              <a:rPr lang="en-US" altLang="en-US"/>
              <a:t>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November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1999-2016 by Richard Alan Peters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93669-C10E-433F-B542-BD0F9020C8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" name="Text Box 875"/>
          <p:cNvSpPr txBox="1">
            <a:spLocks noChangeArrowheads="1"/>
          </p:cNvSpPr>
          <p:nvPr/>
        </p:nvSpPr>
        <p:spPr bwMode="auto">
          <a:xfrm>
            <a:off x="5530850" y="1154440"/>
            <a:ext cx="2427288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80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40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is the set of </a:t>
            </a:r>
            <a:r>
              <a:rPr lang="en-US" altLang="en-US" sz="1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all pixel locations in the image.</a:t>
            </a:r>
            <a:endParaRPr lang="en-US" alt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6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16625</TotalTime>
  <Words>3246</Words>
  <Application>Microsoft Office PowerPoint</Application>
  <PresentationFormat>On-screen Show (4:3)</PresentationFormat>
  <Paragraphs>572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Symbol</vt:lpstr>
      <vt:lpstr>Times New Roman</vt:lpstr>
      <vt:lpstr>MT Extra</vt:lpstr>
      <vt:lpstr>French Script MT</vt:lpstr>
      <vt:lpstr>Arial</vt:lpstr>
      <vt:lpstr>Comic Sans MS</vt:lpstr>
      <vt:lpstr>Monotype Sorts</vt:lpstr>
      <vt:lpstr>Courier New</vt:lpstr>
      <vt:lpstr>Euclid Extra</vt:lpstr>
      <vt:lpstr>Script MT Bold</vt:lpstr>
      <vt:lpstr>Default Design</vt:lpstr>
      <vt:lpstr>Equation</vt:lpstr>
      <vt:lpstr>Image</vt:lpstr>
      <vt:lpstr>PowerPoint Presentation</vt:lpstr>
      <vt:lpstr>What is Mathematical Morphology?</vt:lpstr>
      <vt:lpstr>Uses of Mathematical Morphology</vt:lpstr>
      <vt:lpstr>Notation and Image Definitions</vt:lpstr>
      <vt:lpstr>Notation and Image Definitions</vt:lpstr>
      <vt:lpstr>A Binary Image</vt:lpstr>
      <vt:lpstr>Support of an Image</vt:lpstr>
      <vt:lpstr>Structuring Element (SE)</vt:lpstr>
      <vt:lpstr>Structuring Element</vt:lpstr>
      <vt:lpstr>Reflected Structuring Elements</vt:lpstr>
      <vt:lpstr>Dilation</vt:lpstr>
      <vt:lpstr>Dilation of Binary Images</vt:lpstr>
      <vt:lpstr>Dilation</vt:lpstr>
      <vt:lpstr>Dilation using a Reflected SE</vt:lpstr>
      <vt:lpstr>Fast Computation of Dilation</vt:lpstr>
      <vt:lpstr>Dilation through Image Shifting</vt:lpstr>
      <vt:lpstr>Dilation through Image Shifting</vt:lpstr>
      <vt:lpstr>Erosion</vt:lpstr>
      <vt:lpstr>Erosion of Binary Images</vt:lpstr>
      <vt:lpstr>PowerPoint Presentation</vt:lpstr>
      <vt:lpstr>Fast Computation of Erosion</vt:lpstr>
      <vt:lpstr>Comparison of Erosion and Dilation</vt:lpstr>
      <vt:lpstr>Erosion from Dilation / Dilation from Erosion</vt:lpstr>
      <vt:lpstr>Opening and Closing</vt:lpstr>
      <vt:lpstr>Opening</vt:lpstr>
      <vt:lpstr>Opening is Erosion Followed by Dilation</vt:lpstr>
      <vt:lpstr>Opening is Erosion Followed by Dilation</vt:lpstr>
      <vt:lpstr>PowerPoint Presentation</vt:lpstr>
      <vt:lpstr>Closing</vt:lpstr>
      <vt:lpstr>PowerPoint Presentation</vt:lpstr>
      <vt:lpstr>PowerPoint Presentation</vt:lpstr>
      <vt:lpstr>Duality Relationships</vt:lpstr>
      <vt:lpstr>Binary Ops with Asymmetric SEs</vt:lpstr>
      <vt:lpstr>Border Effects</vt:lpstr>
      <vt:lpstr>Border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Dilation</vt:lpstr>
      <vt:lpstr>Conditional Dilation</vt:lpstr>
      <vt:lpstr>Connected Component Extraction</vt:lpstr>
      <vt:lpstr>Connected Component Extraction</vt:lpstr>
      <vt:lpstr>Binary Reconstruction</vt:lpstr>
      <vt:lpstr>Algorithm for Binary Reconstruction</vt:lpstr>
      <vt:lpstr>Algorithm for Binary Reconstruction</vt:lpstr>
      <vt:lpstr>Skeletonization</vt:lpstr>
      <vt:lpstr>Skeletonization</vt:lpstr>
      <vt:lpstr>Skeletonization: Maximal Disks</vt:lpstr>
      <vt:lpstr>Skeletonization: Maximal Disks</vt:lpstr>
      <vt:lpstr>Computation of the Skeleton</vt:lpstr>
      <vt:lpstr>Skeletonization: Delete Spurious Pixels</vt:lpstr>
      <vt:lpstr>Skeletonization: Reconnect Components</vt:lpstr>
      <vt:lpstr>Skeletonization</vt:lpstr>
    </vt:vector>
  </TitlesOfParts>
  <Company>Vanderbilt University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 Binary Morphology</dc:title>
  <dc:subject>EECE/CS 253 Image Processing</dc:subject>
  <dc:creator>Richard Alan Peters II</dc:creator>
  <cp:keywords>Mathematical Morphology</cp:keywords>
  <dc:description>This work is licensed under the Creative Commons Attribution-Noncommercial 2.5 License.  To view a copy of this license, visit http://creativecommons.org/licenses/by-nc/2.5/ or send a letter to Creative Commons, 543 Howard Street, 5th Floor, San Francisco, California, 94105, USA.</dc:description>
  <cp:lastModifiedBy>Richard Alan Peters II</cp:lastModifiedBy>
  <cp:revision>222</cp:revision>
  <cp:lastPrinted>2010-11-30T23:35:53Z</cp:lastPrinted>
  <dcterms:created xsi:type="dcterms:W3CDTF">1999-06-15T10:49:36Z</dcterms:created>
  <dcterms:modified xsi:type="dcterms:W3CDTF">2016-11-11T00:53:30Z</dcterms:modified>
  <cp:category>Class notes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rap2@vuse.vanderbilt.edu</vt:lpwstr>
  </property>
  <property fmtid="{D5CDD505-2E9C-101B-9397-08002B2CF9AE}" pid="8" name="HomePage">
    <vt:lpwstr>http://www.vuse.vanderbilt.edu/~rap2/AlsMainPage.html</vt:lpwstr>
  </property>
  <property fmtid="{D5CDD505-2E9C-101B-9397-08002B2CF9AE}" pid="9" name="Other">
    <vt:lpwstr>Advanced Image Processing, _x000d_
EECE 357,  Fall 1999,_x000d_
Prof. Alan Peters_x000d_
Tu &amp; Th 14:35-15:50, 315 Jacobs Hall _x000d_
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E:\users\rap2\Docs\Classes\EECE357\Lectures</vt:lpwstr>
  </property>
</Properties>
</file>