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sldIdLst>
    <p:sldId id="256" r:id="rId2"/>
    <p:sldId id="279" r:id="rId3"/>
    <p:sldId id="269" r:id="rId4"/>
    <p:sldId id="278" r:id="rId5"/>
    <p:sldId id="265" r:id="rId6"/>
    <p:sldId id="266" r:id="rId7"/>
    <p:sldId id="267" r:id="rId8"/>
    <p:sldId id="268" r:id="rId9"/>
    <p:sldId id="271" r:id="rId10"/>
    <p:sldId id="272" r:id="rId11"/>
    <p:sldId id="274" r:id="rId12"/>
    <p:sldId id="270" r:id="rId13"/>
    <p:sldId id="277" r:id="rId14"/>
    <p:sldId id="275" r:id="rId15"/>
    <p:sldId id="276" r:id="rId16"/>
    <p:sldId id="280" r:id="rId17"/>
    <p:sldId id="281" r:id="rId18"/>
    <p:sldId id="282" r:id="rId19"/>
    <p:sldId id="283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425" autoAdjust="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08" y="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2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3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28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2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4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6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4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3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3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4185" y="667343"/>
            <a:ext cx="3114833" cy="1191650"/>
          </a:xfrm>
        </p:spPr>
        <p:txBody>
          <a:bodyPr anchor="t">
            <a:normAutofit/>
          </a:bodyPr>
          <a:lstStyle/>
          <a:p>
            <a:pPr algn="r"/>
            <a:r>
              <a:rPr lang="he-IL" sz="5400" b="1" dirty="0">
                <a:solidFill>
                  <a:schemeClr val="tx1">
                    <a:lumMod val="95000"/>
                  </a:schemeClr>
                </a:solidFill>
              </a:rPr>
              <a:t>שם קוד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121" y="1795317"/>
            <a:ext cx="4945627" cy="965608"/>
          </a:xfrm>
        </p:spPr>
        <p:txBody>
          <a:bodyPr anchor="b">
            <a:normAutofit/>
          </a:bodyPr>
          <a:lstStyle/>
          <a:p>
            <a:pPr algn="l"/>
            <a:r>
              <a:rPr lang="he-IL" sz="2400" dirty="0">
                <a:solidFill>
                  <a:schemeClr val="tx1">
                    <a:lumMod val="95000"/>
                  </a:schemeClr>
                </a:solidFill>
              </a:rPr>
              <a:t>משחק הריגול שבו מילים הן הנשק שלך!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F995D8C-FB3A-D28F-EE2C-C4C650DD15EB}"/>
              </a:ext>
            </a:extLst>
          </p:cNvPr>
          <p:cNvSpPr txBox="1">
            <a:spLocks/>
          </p:cNvSpPr>
          <p:nvPr/>
        </p:nvSpPr>
        <p:spPr>
          <a:xfrm>
            <a:off x="835455" y="4984265"/>
            <a:ext cx="4945627" cy="1911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he-IL" sz="2400" b="1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he-IL" sz="2400" b="1" dirty="0">
                <a:solidFill>
                  <a:schemeClr val="tx1">
                    <a:lumMod val="95000"/>
                  </a:schemeClr>
                </a:solidFill>
              </a:rPr>
              <a:t>אושר גרופי</a:t>
            </a:r>
          </a:p>
          <a:p>
            <a:pPr algn="r"/>
            <a:r>
              <a:rPr lang="he-IL" sz="2400" b="1" dirty="0">
                <a:solidFill>
                  <a:schemeClr val="tx1">
                    <a:lumMod val="95000"/>
                  </a:schemeClr>
                </a:solidFill>
              </a:rPr>
              <a:t>רועי </a:t>
            </a:r>
            <a:r>
              <a:rPr lang="he-IL" sz="2400" b="1" dirty="0" err="1">
                <a:solidFill>
                  <a:schemeClr val="tx1">
                    <a:lumMod val="95000"/>
                  </a:schemeClr>
                </a:solidFill>
              </a:rPr>
              <a:t>טרבינוביץ</a:t>
            </a:r>
            <a:endParaRPr lang="he-IL" sz="2400" b="1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r>
              <a:rPr lang="he-IL" sz="2400" b="1" dirty="0">
                <a:solidFill>
                  <a:schemeClr val="tx1">
                    <a:lumMod val="95000"/>
                  </a:schemeClr>
                </a:solidFill>
              </a:rPr>
              <a:t>מיכאל גרינברג </a:t>
            </a:r>
          </a:p>
          <a:p>
            <a:pPr algn="r"/>
            <a:endParaRPr lang="he-IL" sz="2400" b="1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he-IL" sz="2400" b="1" dirty="0">
              <a:solidFill>
                <a:schemeClr val="tx1">
                  <a:lumMod val="95000"/>
                </a:schemeClr>
              </a:solidFill>
            </a:endParaRPr>
          </a:p>
          <a:p>
            <a:pPr algn="r"/>
            <a:endParaRPr lang="he-IL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891488-D7D4-3429-D339-59AD7F3B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38637"/>
            <a:ext cx="7886700" cy="470616"/>
          </a:xfrm>
        </p:spPr>
        <p:txBody>
          <a:bodyPr>
            <a:noAutofit/>
          </a:bodyPr>
          <a:lstStyle/>
          <a:p>
            <a:pPr algn="ctr"/>
            <a:r>
              <a:rPr lang="he-IL" sz="2400" b="1" dirty="0"/>
              <a:t>איך נבנה את המערכת? (תהליך פיתוח)</a:t>
            </a:r>
            <a:br>
              <a:rPr lang="he-IL" sz="2400" b="1" dirty="0"/>
            </a:br>
            <a:endParaRPr lang="he-IL" sz="2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F32737-2EDD-95C1-B78A-3E1223EC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51355"/>
            <a:ext cx="7886700" cy="3325608"/>
          </a:xfrm>
        </p:spPr>
        <p:txBody>
          <a:bodyPr>
            <a:normAutofit lnSpcReduction="1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יצירת דפי המשחק – יצירת מבנה בסיסי של הדפים (התחברות, בחירת תפקידים, לוח המשחק).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ניהול נתונים בזמן אמת – חיבור </a:t>
            </a:r>
            <a:r>
              <a:rPr lang="en-US" dirty="0"/>
              <a:t>Firebase </a:t>
            </a:r>
            <a:r>
              <a:rPr lang="he-IL" dirty="0"/>
              <a:t> לניהול החדרים והשחקנים.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שילוב </a:t>
            </a:r>
            <a:r>
              <a:rPr lang="en-US" dirty="0"/>
              <a:t>AI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he-IL" dirty="0"/>
              <a:t>חיבור מודל ה-</a:t>
            </a:r>
            <a:r>
              <a:rPr lang="en-US" dirty="0"/>
              <a:t>AI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להפקת רמזים ולניתוח מהלכים.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dirty="0"/>
              <a:t>בדיקות ושיפור חוויית המשתמש – בדיקות ביצועים ושיפור ממשק המשתמש.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5AC5D37-8771-44C2-EF14-1EFCB70DF0A5}"/>
              </a:ext>
            </a:extLst>
          </p:cNvPr>
          <p:cNvSpPr txBox="1"/>
          <p:nvPr/>
        </p:nvSpPr>
        <p:spPr>
          <a:xfrm>
            <a:off x="1337187" y="496371"/>
            <a:ext cx="64008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3300" b="1" dirty="0"/>
              <a:t>מתודולוגיית הפתרון</a:t>
            </a:r>
            <a:endParaRPr lang="he-IL" sz="3300" dirty="0"/>
          </a:p>
        </p:txBody>
      </p:sp>
    </p:spTree>
    <p:extLst>
      <p:ext uri="{BB962C8B-B14F-4D97-AF65-F5344CB8AC3E}">
        <p14:creationId xmlns:p14="http://schemas.microsoft.com/office/powerpoint/2010/main" val="151444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CB5D2C-D6C9-E22B-9646-018B2DA3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סקירת ספרות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213EC3-5874-E1BB-C7D6-D3CFBA29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b="1" dirty="0"/>
              <a:t>סקירה מודלים קיימים בתחום עיבוד שפה</a:t>
            </a:r>
            <a:endParaRPr lang="en-US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עיבוד שפה טבעית (</a:t>
            </a:r>
            <a:r>
              <a:rPr lang="en-US" dirty="0"/>
              <a:t>NLP</a:t>
            </a:r>
            <a:r>
              <a:rPr lang="he-IL" dirty="0"/>
              <a:t>) הוא תחום שמתמקד בהבנה, יצירה וניתוח של טקסטים על ידי מכונות.</a:t>
            </a:r>
          </a:p>
          <a:p>
            <a:pPr algn="r" rtl="1"/>
            <a:r>
              <a:rPr lang="en-US" b="1" dirty="0"/>
              <a:t>Open AI (GPT)</a:t>
            </a:r>
            <a:r>
              <a:rPr lang="he-IL" b="1" dirty="0"/>
              <a:t> - </a:t>
            </a:r>
            <a:r>
              <a:rPr lang="he-IL" dirty="0"/>
              <a:t>מודל שפה מתקדם עם יכולת ניתוח והבנה מעמיקה של טקסטים, הפקת טקסטים יצירתיים, ומתן מענה מבוסס הקשרים רחבים. מתאים במיוחד ליצירת תוכן, עיבוד מידע מורכב, ויצירת אינטראקציות שיח חכמות</a:t>
            </a:r>
          </a:p>
          <a:p>
            <a:pPr algn="r" rtl="1"/>
            <a:r>
              <a:rPr lang="en-US" b="1" dirty="0"/>
              <a:t> Google (GIMINI)</a:t>
            </a:r>
            <a:r>
              <a:rPr lang="he-IL" b="1" dirty="0"/>
              <a:t>- </a:t>
            </a:r>
            <a:r>
              <a:rPr lang="he-IL" dirty="0"/>
              <a:t>מודל שפה מתקדם המסוגל להבין טקסטים, תמונות, ואודיו יחד, מה שהופך אותו לאידיאלי לניתוח נתונים מורכבים.</a:t>
            </a:r>
          </a:p>
        </p:txBody>
      </p:sp>
    </p:spTree>
    <p:extLst>
      <p:ext uri="{BB962C8B-B14F-4D97-AF65-F5344CB8AC3E}">
        <p14:creationId xmlns:p14="http://schemas.microsoft.com/office/powerpoint/2010/main" val="340929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12639-A242-31D9-DD75-FD380600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אתגרים ודרכי התמודדות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3EE622-7D93-EC1E-D270-16A0AD08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58142"/>
            <a:ext cx="7429499" cy="4362949"/>
          </a:xfrm>
        </p:spPr>
        <p:txBody>
          <a:bodyPr>
            <a:noAutofit/>
          </a:bodyPr>
          <a:lstStyle/>
          <a:p>
            <a:pPr algn="r" rtl="1"/>
            <a:r>
              <a:rPr lang="he-IL" sz="1800" b="1" dirty="0"/>
              <a:t>אתגר: יצירת רמזים הוגנים ולא מוטים</a:t>
            </a:r>
          </a:p>
          <a:p>
            <a:pPr marL="0" indent="0" algn="r" rtl="1">
              <a:buNone/>
            </a:pPr>
            <a:r>
              <a:rPr lang="he-IL" sz="1800" dirty="0"/>
              <a:t>  </a:t>
            </a:r>
            <a:r>
              <a:rPr lang="he-IL" sz="1800" b="1" dirty="0"/>
              <a:t>בעיה</a:t>
            </a:r>
            <a:r>
              <a:rPr lang="he-IL" sz="1800" dirty="0"/>
              <a:t>: ה-</a:t>
            </a:r>
            <a:r>
              <a:rPr lang="en-US" sz="1800" dirty="0"/>
              <a:t>AI</a:t>
            </a:r>
            <a:r>
              <a:rPr lang="he-IL" sz="1800" dirty="0"/>
              <a:t> </a:t>
            </a:r>
            <a:r>
              <a:rPr lang="en-US" sz="1800" dirty="0"/>
              <a:t> </a:t>
            </a:r>
            <a:r>
              <a:rPr lang="he-IL" sz="1800" dirty="0"/>
              <a:t>צריך להבין משמעות של מילים בהקשרים שונים, ולא רק את ההגדרה המילונית שלהן. מילים רבות הן רב-משמעותיות (למשל, "מפתח" יכול להיות כלי עבודה או אדם שמפתח תוכנה).</a:t>
            </a:r>
            <a:br>
              <a:rPr lang="he-IL" sz="1800" dirty="0"/>
            </a:br>
            <a:r>
              <a:rPr lang="he-IL" sz="1800" dirty="0"/>
              <a:t>  </a:t>
            </a:r>
            <a:r>
              <a:rPr lang="he-IL" sz="1800" b="1" dirty="0"/>
              <a:t>פתרון</a:t>
            </a:r>
            <a:r>
              <a:rPr lang="he-IL" sz="1800" dirty="0"/>
              <a:t>: שילוב פילטרים על בסיס מאגרי מילים נרחבים, שימוש בטכניקות </a:t>
            </a:r>
            <a:r>
              <a:rPr lang="en-US" sz="1800" dirty="0"/>
              <a:t>NLP </a:t>
            </a:r>
            <a:r>
              <a:rPr lang="he-IL" sz="1800" dirty="0"/>
              <a:t>מתקדמות למציאת הקשרים סמנטיים בין מילים, ובדיקות מול משתמשים לוודא שהתשובות של ה-</a:t>
            </a:r>
            <a:r>
              <a:rPr lang="en-US" sz="1800" dirty="0"/>
              <a:t>AI </a:t>
            </a:r>
            <a:r>
              <a:rPr lang="he-IL" sz="1800" dirty="0"/>
              <a:t> אכן אינטואיטיביות.</a:t>
            </a:r>
          </a:p>
          <a:p>
            <a:pPr algn="r" rtl="1"/>
            <a:r>
              <a:rPr lang="he-IL" sz="1800" b="1" dirty="0"/>
              <a:t>אתגר: סנכרון בזמן אמת (ניהול תורות, הצגת רמזים לכל השחקנים בו-זמנית)</a:t>
            </a:r>
          </a:p>
          <a:p>
            <a:pPr marL="0" indent="0" algn="r" rtl="1">
              <a:buNone/>
            </a:pPr>
            <a:r>
              <a:rPr lang="he-IL" sz="1800" dirty="0"/>
              <a:t>  </a:t>
            </a:r>
            <a:r>
              <a:rPr lang="he-IL" sz="1800" b="1" dirty="0"/>
              <a:t>בעיה</a:t>
            </a:r>
            <a:r>
              <a:rPr lang="he-IL" sz="1800" dirty="0"/>
              <a:t>: השחקנים צריכים לקבל את הרמזים ולשחק בתורות, כך שהמשחק יזרום בצורה טבעית ומהירה.</a:t>
            </a:r>
            <a:br>
              <a:rPr lang="he-IL" sz="1800" dirty="0"/>
            </a:br>
            <a:r>
              <a:rPr lang="he-IL" sz="1800" dirty="0"/>
              <a:t>  </a:t>
            </a:r>
            <a:r>
              <a:rPr lang="he-IL" sz="1800" b="1" dirty="0"/>
              <a:t>פתרון</a:t>
            </a:r>
            <a:r>
              <a:rPr lang="he-IL" sz="1800" dirty="0"/>
              <a:t>: שימוש ב-</a:t>
            </a:r>
            <a:r>
              <a:rPr lang="en-US" sz="1800" dirty="0"/>
              <a:t>Firebase</a:t>
            </a:r>
            <a:r>
              <a:rPr lang="he-IL" sz="1800" dirty="0"/>
              <a:t> </a:t>
            </a:r>
            <a:r>
              <a:rPr lang="en-US" sz="1800" dirty="0"/>
              <a:t> </a:t>
            </a:r>
            <a:r>
              <a:rPr lang="he-IL" sz="1800" dirty="0"/>
              <a:t>לניהול אירועים בצורה מסונכרנת, כולל עדכון מסכים לכל המשתתפים בו-זמנית.</a:t>
            </a:r>
          </a:p>
        </p:txBody>
      </p:sp>
    </p:spTree>
    <p:extLst>
      <p:ext uri="{BB962C8B-B14F-4D97-AF65-F5344CB8AC3E}">
        <p14:creationId xmlns:p14="http://schemas.microsoft.com/office/powerpoint/2010/main" val="104609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FA465-4376-0720-BE58-73B1316E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DEEDDA-E212-8D08-66E9-47EFA00E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20767"/>
            <a:ext cx="7429499" cy="1478570"/>
          </a:xfrm>
        </p:spPr>
        <p:txBody>
          <a:bodyPr/>
          <a:lstStyle/>
          <a:p>
            <a:pPr algn="ctr"/>
            <a:r>
              <a:rPr lang="he-IL" b="1" dirty="0"/>
              <a:t>אתגרים ודרכי התמודדות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8C79A4-5D85-6754-707D-E044076E5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897193"/>
            <a:ext cx="8013597" cy="53563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1700" b="1" dirty="0"/>
              <a:t>אתגר: התאמת </a:t>
            </a:r>
            <a:r>
              <a:rPr lang="en-US" sz="1700" b="1" dirty="0"/>
              <a:t>AI </a:t>
            </a:r>
            <a:r>
              <a:rPr lang="he-IL" sz="1700" b="1" dirty="0"/>
              <a:t>לרמות קושי שונות</a:t>
            </a:r>
          </a:p>
          <a:p>
            <a:pPr marL="0" indent="0" algn="r" rtl="1">
              <a:buNone/>
            </a:pPr>
            <a:r>
              <a:rPr lang="he-IL" sz="1700" b="1" dirty="0"/>
              <a:t>בעיה</a:t>
            </a:r>
            <a:r>
              <a:rPr lang="he-IL" sz="1700" dirty="0"/>
              <a:t>: ה-</a:t>
            </a:r>
            <a:r>
              <a:rPr lang="en-US" sz="1700" dirty="0"/>
              <a:t>AI</a:t>
            </a:r>
            <a:r>
              <a:rPr lang="he-IL" sz="1700" dirty="0"/>
              <a:t> </a:t>
            </a:r>
            <a:r>
              <a:rPr lang="en-US" sz="1700" dirty="0"/>
              <a:t> </a:t>
            </a:r>
            <a:r>
              <a:rPr lang="he-IL" sz="1700" dirty="0"/>
              <a:t>לא צריך להיות חכם מדי או גרוע מדי, אלא לשחק ברמה אנושית מאוזנת. אם ה-</a:t>
            </a:r>
            <a:r>
              <a:rPr lang="en-US" sz="1700" dirty="0"/>
              <a:t>AI </a:t>
            </a:r>
            <a:r>
              <a:rPr lang="he-IL" sz="1700" dirty="0"/>
              <a:t>נותן רמזים "מושלמים", המשחק הופך למשעמם, ואם הוא גרוע מדי, החוויה נפגעת.</a:t>
            </a:r>
            <a:br>
              <a:rPr lang="he-IL" sz="1700" dirty="0"/>
            </a:br>
            <a:r>
              <a:rPr lang="he-IL" sz="1700" b="1" dirty="0"/>
              <a:t>פתרון</a:t>
            </a:r>
            <a:r>
              <a:rPr lang="he-IL" sz="1700" dirty="0"/>
              <a:t>: יצירת אלגוריתם שמעריך את קושי המילים לפי מאגרי מידע קיימים והתאמת רמת החוכמה של ה-</a:t>
            </a:r>
            <a:r>
              <a:rPr lang="en-US" sz="1700" dirty="0"/>
              <a:t>AI</a:t>
            </a:r>
            <a:r>
              <a:rPr lang="he-IL" sz="1700" dirty="0"/>
              <a:t> </a:t>
            </a:r>
            <a:r>
              <a:rPr lang="en-US" sz="1700" dirty="0"/>
              <a:t> </a:t>
            </a:r>
            <a:r>
              <a:rPr lang="he-IL" sz="1700" dirty="0"/>
              <a:t>לרמת השחקנים. ניתן לקבוע את היכולת הקוגניטיבית של ה-</a:t>
            </a:r>
            <a:r>
              <a:rPr lang="en-US" sz="1700" dirty="0"/>
              <a:t>AI</a:t>
            </a:r>
            <a:r>
              <a:rPr lang="he-IL" sz="1700" dirty="0"/>
              <a:t> </a:t>
            </a:r>
            <a:r>
              <a:rPr lang="en-US" sz="1700" dirty="0"/>
              <a:t> </a:t>
            </a:r>
            <a:r>
              <a:rPr lang="he-IL" sz="1700" dirty="0"/>
              <a:t>בהתאם להיסטוריית המשחקים.</a:t>
            </a:r>
          </a:p>
          <a:p>
            <a:pPr marL="0" indent="0" algn="r" rtl="1">
              <a:buNone/>
            </a:pPr>
            <a:r>
              <a:rPr lang="he-IL" sz="1700" b="1" dirty="0"/>
              <a:t>אתגר: מציאת קשרים סמנטיים בין מילים</a:t>
            </a:r>
          </a:p>
          <a:p>
            <a:pPr marL="0" indent="0" algn="r" rtl="1">
              <a:buNone/>
            </a:pPr>
            <a:r>
              <a:rPr lang="he-IL" sz="1700" b="1" dirty="0"/>
              <a:t>בעיה</a:t>
            </a:r>
            <a:r>
              <a:rPr lang="he-IL" sz="1700" dirty="0"/>
              <a:t>: ה-</a:t>
            </a:r>
            <a:r>
              <a:rPr lang="en-US" sz="1700" dirty="0"/>
              <a:t> AI </a:t>
            </a:r>
            <a:r>
              <a:rPr lang="he-IL" sz="1700" dirty="0"/>
              <a:t>צריך לחשוב כמו בן אדם ולחבר מילים שמתקשרות לרמז אחד. עם זאת, יש מצבים שבהם הקשרים שה-</a:t>
            </a:r>
            <a:r>
              <a:rPr lang="en-US" sz="1700" dirty="0"/>
              <a:t>AI</a:t>
            </a:r>
            <a:r>
              <a:rPr lang="he-IL" sz="1700" dirty="0"/>
              <a:t> </a:t>
            </a:r>
            <a:r>
              <a:rPr lang="en-US" sz="1700" dirty="0"/>
              <a:t> </a:t>
            </a:r>
            <a:r>
              <a:rPr lang="he-IL" sz="1700" dirty="0"/>
              <a:t>מזהה אינם אינטואיטיביים לשחקן האנושי.</a:t>
            </a:r>
            <a:br>
              <a:rPr lang="he-IL" sz="1700" dirty="0"/>
            </a:br>
            <a:r>
              <a:rPr lang="he-IL" sz="1700" b="1" dirty="0"/>
              <a:t>פתרון</a:t>
            </a:r>
            <a:r>
              <a:rPr lang="he-IL" sz="1700" dirty="0"/>
              <a:t>: שימוש בטכנולוגיות </a:t>
            </a:r>
            <a:r>
              <a:rPr lang="en-US" sz="1700" dirty="0"/>
              <a:t>NLP </a:t>
            </a:r>
            <a:r>
              <a:rPr lang="he-IL" sz="1700" dirty="0"/>
              <a:t> מתקדמות כמו </a:t>
            </a:r>
            <a:r>
              <a:rPr lang="en-US" sz="1700" dirty="0" err="1"/>
              <a:t>GPT</a:t>
            </a:r>
            <a:r>
              <a:rPr lang="he-IL" sz="1700" dirty="0"/>
              <a:t>.</a:t>
            </a:r>
          </a:p>
          <a:p>
            <a:pPr marL="0" indent="0" algn="r" rtl="1">
              <a:buNone/>
            </a:pPr>
            <a:r>
              <a:rPr lang="he-IL" sz="1700" b="1" dirty="0"/>
              <a:t>אתגר: חוויית משתמש – הצגת רמזים והאינטראקציה של השחקנים עם </a:t>
            </a:r>
            <a:r>
              <a:rPr lang="en-US" sz="1700" b="1" dirty="0"/>
              <a:t>AI</a:t>
            </a:r>
          </a:p>
          <a:p>
            <a:pPr marL="0" indent="0" algn="r" rtl="1">
              <a:buNone/>
            </a:pPr>
            <a:r>
              <a:rPr lang="he-IL" sz="1700" dirty="0"/>
              <a:t> </a:t>
            </a:r>
            <a:r>
              <a:rPr lang="he-IL" sz="1700" b="1" dirty="0"/>
              <a:t>בעיה</a:t>
            </a:r>
            <a:r>
              <a:rPr lang="he-IL" sz="1700" dirty="0"/>
              <a:t>: הרמזים צריכים להיות ברורים וקריאים, והמשחק צריך לספק משוב ברור על איכות הרמזים.</a:t>
            </a:r>
            <a:br>
              <a:rPr lang="he-IL" sz="1700" dirty="0"/>
            </a:br>
            <a:r>
              <a:rPr lang="he-IL" sz="1700" dirty="0"/>
              <a:t> </a:t>
            </a:r>
            <a:r>
              <a:rPr lang="he-IL" sz="1700" b="1" dirty="0"/>
              <a:t>פתרון</a:t>
            </a:r>
            <a:r>
              <a:rPr lang="he-IL" sz="1700" dirty="0"/>
              <a:t>: בדיקות מול משתמשים, שיפור ה- </a:t>
            </a:r>
            <a:r>
              <a:rPr lang="en-US" sz="1700" dirty="0"/>
              <a:t>UI</a:t>
            </a:r>
            <a:r>
              <a:rPr lang="he-IL" sz="1700" dirty="0"/>
              <a:t> והוספת משוב ויזואלי ברור כמו צבעים או חיווי איכות לרמזים</a:t>
            </a:r>
          </a:p>
          <a:p>
            <a:pPr marL="0" indent="0" algn="r" rtl="1">
              <a:buNone/>
            </a:pPr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55646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48839-BD44-1CE3-FB56-397705AF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עדכונים </a:t>
            </a:r>
            <a:r>
              <a:rPr lang="he-IL" b="1" dirty="0" err="1"/>
              <a:t>לתכנית</a:t>
            </a:r>
            <a:r>
              <a:rPr lang="he-IL" b="1" dirty="0"/>
              <a:t> העבודה ולוח זמנים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5E0188-B19B-AA06-7A7F-484099D66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17057"/>
            <a:ext cx="7886700" cy="3659905"/>
          </a:xfrm>
        </p:spPr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sz="2200" b="1" dirty="0"/>
              <a:t>תכנון ראשוני של המשחק</a:t>
            </a:r>
            <a:r>
              <a:rPr lang="he-IL" sz="2200" dirty="0"/>
              <a:t> – הגדרת מבנה המשחק, חוקי ה-</a:t>
            </a:r>
            <a:r>
              <a:rPr lang="en-US" sz="2200" dirty="0"/>
              <a:t>AI</a:t>
            </a:r>
            <a:r>
              <a:rPr lang="he-IL" sz="2200" dirty="0"/>
              <a:t> ואופן האינטראקציה בין השחקנים ל-</a:t>
            </a:r>
            <a:r>
              <a:rPr lang="en-US" sz="2200" dirty="0"/>
              <a:t>AI</a:t>
            </a:r>
            <a:r>
              <a:rPr lang="he-IL" sz="2200" dirty="0"/>
              <a:t>.</a:t>
            </a:r>
            <a:endParaRPr lang="en-US" sz="22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b="1" dirty="0"/>
              <a:t>עיצוב מסכים</a:t>
            </a:r>
            <a:r>
              <a:rPr lang="he-IL" sz="2200" dirty="0"/>
              <a:t> – יצירת מסכי ממשק משתמש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b="1" dirty="0"/>
              <a:t>גיבוש הטכנולוגיות לפיתוח</a:t>
            </a:r>
            <a:r>
              <a:rPr lang="he-IL" sz="2200" dirty="0"/>
              <a:t> – החלטה על שימוש ב-</a:t>
            </a:r>
            <a:r>
              <a:rPr lang="en-US" sz="2200" b="1" dirty="0"/>
              <a:t>JS</a:t>
            </a:r>
            <a:r>
              <a:rPr lang="he-IL" sz="2200" b="1" dirty="0"/>
              <a:t> </a:t>
            </a:r>
            <a:r>
              <a:rPr lang="he-IL" sz="2200" dirty="0"/>
              <a:t>לפיתוח הממשק</a:t>
            </a:r>
            <a:r>
              <a:rPr lang="he-IL" sz="2200" b="1" dirty="0"/>
              <a:t>, </a:t>
            </a:r>
            <a:r>
              <a:rPr lang="en-US" sz="2200" b="1" dirty="0" err="1"/>
              <a:t>FireBase</a:t>
            </a:r>
            <a:r>
              <a:rPr lang="he-IL" sz="2200" b="1" dirty="0"/>
              <a:t> </a:t>
            </a:r>
            <a:r>
              <a:rPr lang="he-IL" sz="2200" dirty="0"/>
              <a:t>לצד שרת ודאטה. </a:t>
            </a:r>
            <a:endParaRPr lang="en-US" sz="2200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200" b="1" dirty="0"/>
              <a:t>סקירת מודלים רלוונטיים</a:t>
            </a:r>
            <a:r>
              <a:rPr lang="he-IL" sz="2200" dirty="0"/>
              <a:t> – ניתוח אילו מודלים יתאימו למשחק ודרך שילובם כגון </a:t>
            </a:r>
            <a:r>
              <a:rPr lang="en-US" sz="2200" dirty="0"/>
              <a:t>OpenAI, GIMINI, </a:t>
            </a:r>
            <a:r>
              <a:rPr lang="en-US" sz="2200" dirty="0" err="1"/>
              <a:t>DeepSeek</a:t>
            </a:r>
            <a:r>
              <a:rPr lang="he-IL" sz="2200" dirty="0"/>
              <a:t>.</a:t>
            </a:r>
          </a:p>
          <a:p>
            <a:pPr algn="r" rtl="1"/>
            <a:endParaRPr lang="he-IL" sz="22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A0D9461-41EB-EF84-6B52-FE788BE08C05}"/>
              </a:ext>
            </a:extLst>
          </p:cNvPr>
          <p:cNvSpPr txBox="1"/>
          <p:nvPr/>
        </p:nvSpPr>
        <p:spPr>
          <a:xfrm>
            <a:off x="2286000" y="169068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b="1" dirty="0"/>
              <a:t>מה הושלם עד כה?</a:t>
            </a:r>
          </a:p>
        </p:txBody>
      </p:sp>
    </p:spTree>
    <p:extLst>
      <p:ext uri="{BB962C8B-B14F-4D97-AF65-F5344CB8AC3E}">
        <p14:creationId xmlns:p14="http://schemas.microsoft.com/office/powerpoint/2010/main" val="31391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C4BAEB-7E11-701C-6463-B6CE9054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4285AE-928C-5EE2-4E7A-324E5901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עדכונים </a:t>
            </a:r>
            <a:r>
              <a:rPr lang="he-IL" b="1" dirty="0" err="1"/>
              <a:t>לתכנית</a:t>
            </a:r>
            <a:r>
              <a:rPr lang="he-IL" b="1" dirty="0"/>
              <a:t> העבודה ולוח זמנים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4729DD-FCD1-9FFF-E735-4667B05A2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44877"/>
            <a:ext cx="7886700" cy="3532086"/>
          </a:xfrm>
        </p:spPr>
        <p:txBody>
          <a:bodyPr>
            <a:normAutofit fontScale="77500" lnSpcReduction="20000"/>
          </a:bodyPr>
          <a:lstStyle/>
          <a:p>
            <a:pPr algn="r" rtl="1"/>
            <a:r>
              <a:rPr lang="he-IL" dirty="0"/>
              <a:t> </a:t>
            </a:r>
            <a:r>
              <a:rPr lang="he-IL" b="1" dirty="0"/>
              <a:t>חיבור בין המסכים לפונקציונליות</a:t>
            </a:r>
            <a:r>
              <a:rPr lang="he-IL" dirty="0"/>
              <a:t> – כרגע יש לנו מסכים בלבד, ולכן השלב הקרוב יהיה להפוך אותם לאינטראקטיביים ע"י </a:t>
            </a:r>
            <a:r>
              <a:rPr lang="en-US" dirty="0" err="1"/>
              <a:t>FireBase</a:t>
            </a:r>
            <a:r>
              <a:rPr lang="he-IL" dirty="0"/>
              <a:t>.</a:t>
            </a:r>
          </a:p>
          <a:p>
            <a:pPr algn="r" rtl="1"/>
            <a:r>
              <a:rPr lang="he-IL" b="1" dirty="0"/>
              <a:t>אינטגרציה של ה-</a:t>
            </a:r>
            <a:r>
              <a:rPr lang="en-US" b="1" dirty="0"/>
              <a:t>AI</a:t>
            </a:r>
            <a:r>
              <a:rPr lang="he-IL" b="1" dirty="0"/>
              <a:t> -</a:t>
            </a:r>
            <a:r>
              <a:rPr lang="en-US" dirty="0"/>
              <a:t> </a:t>
            </a:r>
            <a:r>
              <a:rPr lang="he-IL" dirty="0"/>
              <a:t>המאפשר ל-</a:t>
            </a:r>
            <a:r>
              <a:rPr lang="en-US" dirty="0"/>
              <a:t>AI </a:t>
            </a:r>
            <a:r>
              <a:rPr lang="he-IL" dirty="0"/>
              <a:t> לנתח מילים, להציע רמזים ולשחק כחבר צוות או כמפעיל.</a:t>
            </a:r>
          </a:p>
          <a:p>
            <a:pPr algn="r" rtl="1"/>
            <a:r>
              <a:rPr lang="he-IL" b="1" dirty="0"/>
              <a:t>אופטימיזציה של הרמזים</a:t>
            </a:r>
            <a:r>
              <a:rPr lang="he-IL" dirty="0"/>
              <a:t> – לוודא שה-</a:t>
            </a:r>
            <a:r>
              <a:rPr lang="en-US" dirty="0"/>
              <a:t>AI </a:t>
            </a:r>
            <a:r>
              <a:rPr lang="he-IL" dirty="0"/>
              <a:t> מבין הקשרים סמנטיים נכון ונותן רמזים מתוחכמים אך אינטואיטיביים.</a:t>
            </a:r>
          </a:p>
          <a:p>
            <a:pPr algn="r" rtl="1"/>
            <a:r>
              <a:rPr lang="he-IL" b="1" dirty="0"/>
              <a:t>שיפור חוויית המשתמש</a:t>
            </a:r>
            <a:r>
              <a:rPr lang="he-IL" dirty="0"/>
              <a:t> – התאמת המשחק כך שירגיש זורם, אינטואיטיבי ומאתגר גם לשחקנים חדשים.</a:t>
            </a:r>
          </a:p>
          <a:p>
            <a:pPr algn="r" rtl="1"/>
            <a:r>
              <a:rPr lang="he-IL" b="1" dirty="0"/>
              <a:t>בדיקות עומסים ותקשורת רשת</a:t>
            </a:r>
            <a:r>
              <a:rPr lang="he-IL" dirty="0"/>
              <a:t> – לוודא שהמשחק עובד חלק גם </a:t>
            </a:r>
            <a:r>
              <a:rPr lang="he-IL" dirty="0" err="1"/>
              <a:t>במולטיפלייר</a:t>
            </a:r>
            <a:r>
              <a:rPr lang="he-IL" dirty="0"/>
              <a:t> ללא בעיות תקשורת או ביצועים. 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5DD5B08-398F-31DB-67BC-7F732AEFB5FA}"/>
              </a:ext>
            </a:extLst>
          </p:cNvPr>
          <p:cNvSpPr txBox="1"/>
          <p:nvPr/>
        </p:nvSpPr>
        <p:spPr>
          <a:xfrm>
            <a:off x="2286000" y="169068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2400" b="1" dirty="0"/>
              <a:t>מה הצעד הבא?</a:t>
            </a:r>
          </a:p>
        </p:txBody>
      </p:sp>
    </p:spTree>
    <p:extLst>
      <p:ext uri="{BB962C8B-B14F-4D97-AF65-F5344CB8AC3E}">
        <p14:creationId xmlns:p14="http://schemas.microsoft.com/office/powerpoint/2010/main" val="98524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5A83A-0455-2520-8E1C-5584F418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ABF298-F108-2428-F50A-04EA24FA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מסכי המשחק: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3A8130BC-8798-9AEB-A528-164B53E2DEEB}"/>
              </a:ext>
            </a:extLst>
          </p:cNvPr>
          <p:cNvSpPr txBox="1">
            <a:spLocks/>
          </p:cNvSpPr>
          <p:nvPr/>
        </p:nvSpPr>
        <p:spPr>
          <a:xfrm>
            <a:off x="5141553" y="1845441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דף התחברות: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FE7406D6-E9F6-F180-8A7F-A5EDF40478FB}"/>
              </a:ext>
            </a:extLst>
          </p:cNvPr>
          <p:cNvSpPr txBox="1">
            <a:spLocks/>
          </p:cNvSpPr>
          <p:nvPr/>
        </p:nvSpPr>
        <p:spPr>
          <a:xfrm>
            <a:off x="1461262" y="1845441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דף הרשמה:</a:t>
            </a:r>
          </a:p>
        </p:txBody>
      </p:sp>
      <p:pic>
        <p:nvPicPr>
          <p:cNvPr id="15" name="מציין מיקום תוכן 14">
            <a:extLst>
              <a:ext uri="{FF2B5EF4-FFF2-40B4-BE49-F238E27FC236}">
                <a16:creationId xmlns:a16="http://schemas.microsoft.com/office/drawing/2014/main" id="{95E9C76D-063A-E33D-F1D2-BFE288B26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703" y="2617937"/>
            <a:ext cx="3366106" cy="2822089"/>
          </a:xfr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B6F6DE91-2774-52B9-E79E-426065C18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797" y="2617937"/>
            <a:ext cx="2742500" cy="27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1CC57-DE33-07D2-3ACF-CF9B9B34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3F018D-C578-87ED-8094-C6CA5416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מסכי המשחק: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C6705C5-EC4E-A3D6-D6B8-96607EE70465}"/>
              </a:ext>
            </a:extLst>
          </p:cNvPr>
          <p:cNvSpPr txBox="1">
            <a:spLocks/>
          </p:cNvSpPr>
          <p:nvPr/>
        </p:nvSpPr>
        <p:spPr>
          <a:xfrm>
            <a:off x="5999684" y="2004547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דף חברים: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0FECB722-E66C-9358-FAA3-2E0A183F50E8}"/>
              </a:ext>
            </a:extLst>
          </p:cNvPr>
          <p:cNvSpPr txBox="1">
            <a:spLocks/>
          </p:cNvSpPr>
          <p:nvPr/>
        </p:nvSpPr>
        <p:spPr>
          <a:xfrm>
            <a:off x="1717822" y="1978575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דף בחירת קבוצה: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EC7CB58-9828-8692-3D0D-B4137AF4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91" y="2725107"/>
            <a:ext cx="2104667" cy="2425718"/>
          </a:xfrm>
          <a:prstGeom prst="rect">
            <a:avLst/>
          </a:prstGeom>
        </p:spPr>
      </p:pic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id="{FD363A0F-0ABC-C268-BBA8-F5FD84AAD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560" y="2725108"/>
            <a:ext cx="5171918" cy="2425718"/>
          </a:xfrm>
        </p:spPr>
      </p:pic>
    </p:spTree>
    <p:extLst>
      <p:ext uri="{BB962C8B-B14F-4D97-AF65-F5344CB8AC3E}">
        <p14:creationId xmlns:p14="http://schemas.microsoft.com/office/powerpoint/2010/main" val="40238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F9AB5-B0AA-457A-4D1D-3C8F56913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6EEAB2-D3F7-870B-C105-87AA3BC1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-85996"/>
            <a:ext cx="7429499" cy="772496"/>
          </a:xfrm>
        </p:spPr>
        <p:txBody>
          <a:bodyPr/>
          <a:lstStyle/>
          <a:p>
            <a:pPr algn="ctr"/>
            <a:r>
              <a:rPr lang="he-IL" b="1" dirty="0"/>
              <a:t>מסכי המשחק: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1D2BB33-9592-17E6-4209-3247CA3B50B8}"/>
              </a:ext>
            </a:extLst>
          </p:cNvPr>
          <p:cNvSpPr txBox="1">
            <a:spLocks/>
          </p:cNvSpPr>
          <p:nvPr/>
        </p:nvSpPr>
        <p:spPr>
          <a:xfrm>
            <a:off x="2901921" y="602194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תצוגת המפעיל: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54C98034-D47A-6953-C7C5-7E89C08E9A5F}"/>
              </a:ext>
            </a:extLst>
          </p:cNvPr>
          <p:cNvSpPr txBox="1">
            <a:spLocks/>
          </p:cNvSpPr>
          <p:nvPr/>
        </p:nvSpPr>
        <p:spPr>
          <a:xfrm>
            <a:off x="1717822" y="1978575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דף בחירת קבוצה:</a:t>
            </a:r>
          </a:p>
        </p:txBody>
      </p:sp>
      <p:pic>
        <p:nvPicPr>
          <p:cNvPr id="8" name="מציין מיקום תוכן 7">
            <a:extLst>
              <a:ext uri="{FF2B5EF4-FFF2-40B4-BE49-F238E27FC236}">
                <a16:creationId xmlns:a16="http://schemas.microsoft.com/office/drawing/2014/main" id="{3AD75592-EEB9-6BDD-5B7C-5B3AA3B88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56" y="1253980"/>
            <a:ext cx="5052279" cy="5469785"/>
          </a:xfrm>
        </p:spPr>
      </p:pic>
    </p:spTree>
    <p:extLst>
      <p:ext uri="{BB962C8B-B14F-4D97-AF65-F5344CB8AC3E}">
        <p14:creationId xmlns:p14="http://schemas.microsoft.com/office/powerpoint/2010/main" val="3730353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F7B205-304E-70C3-499F-539AAB7D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66AC2A-5065-91C2-468C-729B827D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64" y="-85996"/>
            <a:ext cx="7429499" cy="772496"/>
          </a:xfrm>
        </p:spPr>
        <p:txBody>
          <a:bodyPr/>
          <a:lstStyle/>
          <a:p>
            <a:pPr algn="ctr"/>
            <a:r>
              <a:rPr lang="he-IL" b="1" dirty="0"/>
              <a:t>מסכי המשחק: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06E7D4BC-68B3-B809-28F5-341DC5BE1398}"/>
              </a:ext>
            </a:extLst>
          </p:cNvPr>
          <p:cNvSpPr txBox="1">
            <a:spLocks/>
          </p:cNvSpPr>
          <p:nvPr/>
        </p:nvSpPr>
        <p:spPr>
          <a:xfrm>
            <a:off x="2901921" y="602194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תצוגת הסוכן:</a:t>
            </a:r>
          </a:p>
        </p:txBody>
      </p:sp>
      <p:sp>
        <p:nvSpPr>
          <p:cNvPr id="10" name="כותרת 1">
            <a:extLst>
              <a:ext uri="{FF2B5EF4-FFF2-40B4-BE49-F238E27FC236}">
                <a16:creationId xmlns:a16="http://schemas.microsoft.com/office/drawing/2014/main" id="{DA7043FB-F434-67AF-8BDC-EA433D63EB79}"/>
              </a:ext>
            </a:extLst>
          </p:cNvPr>
          <p:cNvSpPr txBox="1">
            <a:spLocks/>
          </p:cNvSpPr>
          <p:nvPr/>
        </p:nvSpPr>
        <p:spPr>
          <a:xfrm>
            <a:off x="1717822" y="1978575"/>
            <a:ext cx="2852987" cy="77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דף בחירת קבוצה: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08A1110-BE24-377A-1F4C-857AF857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6" y="1218334"/>
            <a:ext cx="5075853" cy="55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9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77AD7-04F7-B904-FB7C-DD4C57EE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E24942-90AA-47FE-A086-19294A8C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200" b="1" dirty="0"/>
              <a:t>"שם קוד" – משחק קבוצתי חכם וממכר!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9E1AE8-98C1-26AB-2693-0837C078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משחק אסטרטגיה מילולי שבו רק רמז אחד מפריד בין ניצחון להפסד!</a:t>
            </a:r>
            <a:br>
              <a:rPr lang="he-IL" sz="2400" dirty="0"/>
            </a:br>
            <a:r>
              <a:rPr lang="he-IL" sz="2400" dirty="0"/>
              <a:t>השחקנים מחפשים את המילים הסודיות על סמך רמזים יצירתיים שמספק מנהיג הקבוצה. אבל היזהרו – בחירה שגויה עלולה לעזור ליריבים או להוביל להפסד </a:t>
            </a:r>
            <a:r>
              <a:rPr lang="he-IL" sz="2400" dirty="0" err="1"/>
              <a:t>מיידי</a:t>
            </a:r>
            <a:r>
              <a:rPr lang="he-IL" sz="2400" dirty="0"/>
              <a:t>!</a:t>
            </a:r>
            <a:br>
              <a:rPr lang="he-IL" sz="2400" dirty="0"/>
            </a:br>
            <a:r>
              <a:rPr lang="he-IL" sz="2400" dirty="0"/>
              <a:t>חשיבה יצירתית, שיתוף פעולה ותיאום מחשבתי – זה כל מה שצריך כדי לנצח!</a:t>
            </a:r>
          </a:p>
        </p:txBody>
      </p:sp>
    </p:spTree>
    <p:extLst>
      <p:ext uri="{BB962C8B-B14F-4D97-AF65-F5344CB8AC3E}">
        <p14:creationId xmlns:p14="http://schemas.microsoft.com/office/powerpoint/2010/main" val="146578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 err="1"/>
              <a:t>סיכום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200" dirty="0"/>
              <a:t>"שם קוד" הוא לא רק משחק – זו חוויה שמחברת אנשים.</a:t>
            </a:r>
          </a:p>
          <a:p>
            <a:pPr algn="r" rtl="1"/>
            <a:r>
              <a:rPr lang="he-IL" sz="2200" dirty="0"/>
              <a:t>המשחק מאתגר את החשיבה היצירתית, דורש שיתוף פעולה, ומביא רגעים של מתח והנאה</a:t>
            </a:r>
          </a:p>
          <a:p>
            <a:pPr algn="r" rtl="1"/>
            <a:r>
              <a:rPr lang="he-IL" sz="2200" dirty="0"/>
              <a:t>אנחנו ממשיכים לפתח את הפונקציונליות, לשפר את הרמזים וליצור חוויית משחק חלקה, מהנה ואינטראקטיבית.</a:t>
            </a:r>
          </a:p>
          <a:p>
            <a:pPr algn="r" rtl="1"/>
            <a:r>
              <a:rPr lang="he-IL" sz="2200" dirty="0"/>
              <a:t>בואו לשחק, לחשוב ולנצח!</a:t>
            </a:r>
          </a:p>
          <a:p>
            <a:pPr algn="r" rtl="1"/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12D808-A6CD-2931-B136-BD5A4A1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200" b="1" dirty="0"/>
              <a:t>איך משחקים "שם קוד"?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73D80C-9FAA-9F24-2F2B-AB971BF3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r" rtl="1">
              <a:buNone/>
            </a:pPr>
            <a:r>
              <a:rPr lang="he-IL" b="1" u="sng" dirty="0"/>
              <a:t>מטרת המשחק </a:t>
            </a:r>
            <a:r>
              <a:rPr lang="he-IL" dirty="0"/>
              <a:t>– כל קבוצה צריכה לזהות את כל המילים שלה לפני הקבוצה היריבה, בעזרת רמזים מהמנחה.</a:t>
            </a:r>
            <a:br>
              <a:rPr lang="he-IL" dirty="0"/>
            </a:br>
            <a:r>
              <a:rPr lang="he-IL" dirty="0"/>
              <a:t>לוח המשחק – 25 מילים פזורות על הלוח, חלקן שייכות לקבוצה האדומה, חלקן לכחולה, חלקן ניטרליות ואחת מהן היא "המתנקש".</a:t>
            </a:r>
            <a:br>
              <a:rPr lang="en-US" dirty="0"/>
            </a:br>
            <a:r>
              <a:rPr lang="he-IL" b="1" u="sng" dirty="0"/>
              <a:t>תפקידים:</a:t>
            </a:r>
            <a:br>
              <a:rPr lang="en-US" dirty="0"/>
            </a:br>
            <a:r>
              <a:rPr lang="he-IL" dirty="0"/>
              <a:t>המנחה </a:t>
            </a:r>
            <a:r>
              <a:rPr lang="en-US" dirty="0"/>
              <a:t>(Spymaster)</a:t>
            </a:r>
            <a:r>
              <a:rPr lang="he-IL" dirty="0"/>
              <a:t> – יודע אליו מילים שייכות לקבוצה שלו ונותן רמזים.</a:t>
            </a:r>
            <a:br>
              <a:rPr lang="en-US" dirty="0"/>
            </a:br>
            <a:r>
              <a:rPr lang="he-IL" b="1" dirty="0"/>
              <a:t>המרגלים</a:t>
            </a:r>
            <a:r>
              <a:rPr lang="he-IL" dirty="0"/>
              <a:t> – מנסים לנחש את המילים הנכונות לפי הרמז.</a:t>
            </a:r>
            <a:br>
              <a:rPr lang="en-US" dirty="0"/>
            </a:br>
            <a:r>
              <a:rPr lang="he-IL" b="1" u="sng" dirty="0"/>
              <a:t>איך מנצחים?</a:t>
            </a:r>
            <a:br>
              <a:rPr lang="en-US" dirty="0"/>
            </a:br>
            <a:r>
              <a:rPr lang="he-IL" dirty="0"/>
              <a:t>-הקבוצה שמגלה ראשונה את כל המילים שלה מנצחת.</a:t>
            </a:r>
            <a:br>
              <a:rPr lang="en-US" dirty="0"/>
            </a:br>
            <a:r>
              <a:rPr lang="he-IL" dirty="0"/>
              <a:t>-אם בוחרים את "המתנקש" – מפסידים מיד.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8891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6947A-E510-FA61-3A98-AE5F59495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ADFA1A-CEAA-1C02-992C-EDA2EE84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3200" b="1" dirty="0"/>
              <a:t>ולמה בחרנו "שם קוד"  </a:t>
            </a:r>
            <a:br>
              <a:rPr lang="he-IL" sz="3200" b="1" dirty="0"/>
            </a:br>
            <a:endParaRPr lang="he-IL" sz="32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AAAFE8-8277-C2DB-111D-298D2151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משחק המספק אתגר מחשבתי הדורש חשיבה יצירתית והבנה עמוקה של שפה והקשרים בין מילים</a:t>
            </a:r>
          </a:p>
          <a:p>
            <a:pPr algn="r" rtl="1"/>
            <a:r>
              <a:rPr lang="he-IL" dirty="0"/>
              <a:t>בדיקת יכולת ה-</a:t>
            </a:r>
            <a:r>
              <a:rPr lang="en-US" dirty="0"/>
              <a:t>AI </a:t>
            </a:r>
            <a:r>
              <a:rPr lang="he-IL" dirty="0"/>
              <a:t> להתנהג כמפעיל אנושי.</a:t>
            </a:r>
          </a:p>
          <a:p>
            <a:pPr algn="r" rtl="1"/>
            <a:r>
              <a:rPr lang="he-IL" dirty="0"/>
              <a:t>משחקים מחברים אנשים.</a:t>
            </a:r>
          </a:p>
          <a:p>
            <a:pPr algn="r" rtl="1"/>
            <a:r>
              <a:rPr lang="he-IL" dirty="0"/>
              <a:t>גישור על פערים ביכולות שחקנים.</a:t>
            </a:r>
          </a:p>
          <a:p>
            <a:pPr algn="r" rtl="1"/>
            <a:r>
              <a:rPr lang="he-IL" dirty="0"/>
              <a:t>הרחבת אפשרויות המשחק ושדרוג חוויית המשתמש.</a:t>
            </a:r>
          </a:p>
        </p:txBody>
      </p:sp>
    </p:spTree>
    <p:extLst>
      <p:ext uri="{BB962C8B-B14F-4D97-AF65-F5344CB8AC3E}">
        <p14:creationId xmlns:p14="http://schemas.microsoft.com/office/powerpoint/2010/main" val="92067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B33E55-C7A9-4DC6-1F91-3F6E340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אתגר מחשבתי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CA72D03-9D0F-77EA-BCCA-C8A38A98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"שם קוד" הוא משחק שבו נדרשת חשיבה יצירתית ואסוציאטיבית, המשלבת חיבור בין מילים על בסיס הקשרים סמנטיים. זהו אתגר אידיאלי למערכות </a:t>
            </a:r>
            <a:r>
              <a:rPr lang="en-US" dirty="0"/>
              <a:t>AI </a:t>
            </a:r>
            <a:r>
              <a:rPr lang="he-IL" dirty="0"/>
              <a:t>המתמחות בעיבוד שפה טבעית (</a:t>
            </a:r>
            <a:r>
              <a:rPr lang="en-US" dirty="0"/>
              <a:t>NLP</a:t>
            </a:r>
            <a:r>
              <a:rPr lang="he-IL" dirty="0"/>
              <a:t>), שכן על המפעיל (</a:t>
            </a:r>
            <a:r>
              <a:rPr lang="en-US" dirty="0"/>
              <a:t>Spymaster</a:t>
            </a:r>
            <a:r>
              <a:rPr lang="he-IL" dirty="0"/>
              <a:t> ) למצוא מילים הקשורות זו לזו מתוך לוח אקראי של מילים. שילוב </a:t>
            </a:r>
            <a:r>
              <a:rPr lang="en-US" dirty="0"/>
              <a:t>AI </a:t>
            </a:r>
            <a:r>
              <a:rPr lang="he-IL" dirty="0"/>
              <a:t>במשחק זה מאפשר לבדוק עד כמה בינה מלאכותית מסוגלת לזהות הקשרים סמנטיים ולבצע חיבורים לוגיים כמו בן אדם.</a:t>
            </a:r>
          </a:p>
        </p:txBody>
      </p:sp>
    </p:spTree>
    <p:extLst>
      <p:ext uri="{BB962C8B-B14F-4D97-AF65-F5344CB8AC3E}">
        <p14:creationId xmlns:p14="http://schemas.microsoft.com/office/powerpoint/2010/main" val="317990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608565-723D-1D88-EAFB-7ADE0E13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בדיקת יכולת ה-</a:t>
            </a:r>
            <a:r>
              <a:rPr lang="en-US" b="1" dirty="0"/>
              <a:t>AI </a:t>
            </a:r>
            <a:r>
              <a:rPr lang="he-IL" b="1" dirty="0"/>
              <a:t> להתנהג כמפעיל אנושי.</a:t>
            </a:r>
            <a:br>
              <a:rPr lang="he-IL" b="1" dirty="0"/>
            </a:br>
            <a:endParaRPr lang="he-IL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2CF3F1-3496-49B1-1D5A-8CF7AAAC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תפקיד המפעיל במשחק "שם קוד" דורש הבנה עמוקה של הקשרים בין מילים, כמו גם יצירתיות וזהירות כדי לא להטעות את השחקנים. </a:t>
            </a:r>
          </a:p>
          <a:p>
            <a:pPr marL="0" indent="0" algn="r" rtl="1">
              <a:buNone/>
            </a:pPr>
            <a:r>
              <a:rPr lang="he-IL" dirty="0"/>
              <a:t>השימוש ב-</a:t>
            </a:r>
            <a:r>
              <a:rPr lang="en-US" dirty="0"/>
              <a:t>AI </a:t>
            </a:r>
            <a:r>
              <a:rPr lang="he-IL" dirty="0"/>
              <a:t>  מאפשר לבחון האם </a:t>
            </a:r>
            <a:r>
              <a:rPr lang="en-US" dirty="0"/>
              <a:t>AI</a:t>
            </a:r>
            <a:r>
              <a:rPr lang="he-IL" dirty="0"/>
              <a:t> מסוגל לתת רמזים איכותיים באופן דומה ואף טוב יותר מבני אדם.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5585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1CB91-BCA7-6AB8-2DB2-EBA1AE96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גישור על פערים ביכולות שחקנים והנגשה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38D80D-39D2-1C47-D456-329EFD3A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לא כל שחקן מיומן בנתינת רמזים טובים, וישנם שחקנים המתקשים בחשיבה אסוציאטיבית. </a:t>
            </a:r>
          </a:p>
          <a:p>
            <a:pPr algn="r" rtl="1"/>
            <a:r>
              <a:rPr lang="he-IL" dirty="0"/>
              <a:t>שילוב </a:t>
            </a:r>
            <a:r>
              <a:rPr lang="en-US" dirty="0"/>
              <a:t>AI </a:t>
            </a:r>
            <a:r>
              <a:rPr lang="he-IL" dirty="0"/>
              <a:t> מספק פתרון בכך שהוא מאפשר:</a:t>
            </a:r>
            <a:br>
              <a:rPr lang="he-IL" dirty="0"/>
            </a:br>
            <a:r>
              <a:rPr lang="he-IL" dirty="0"/>
              <a:t>- לספק עזרה לשחקנים מתקשים או חדשים.</a:t>
            </a:r>
            <a:br>
              <a:rPr lang="he-IL" dirty="0"/>
            </a:br>
            <a:r>
              <a:rPr lang="he-IL" dirty="0"/>
              <a:t>- לשפר את רמת המשחק ולייצר חוויית משחק מאוזנת יותר.</a:t>
            </a:r>
          </a:p>
        </p:txBody>
      </p:sp>
    </p:spTree>
    <p:extLst>
      <p:ext uri="{BB962C8B-B14F-4D97-AF65-F5344CB8AC3E}">
        <p14:creationId xmlns:p14="http://schemas.microsoft.com/office/powerpoint/2010/main" val="264434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FD6375-B5FB-08F1-3672-CD22E47E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הרחבת אפשרויות המשחק ושדרוג חוויית המשתמש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F0D7E1-7427-FB72-51C8-BD81867D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/>
              <a:t>בזכות שילוב ה-</a:t>
            </a:r>
            <a:r>
              <a:rPr lang="en-US" dirty="0"/>
              <a:t>AI</a:t>
            </a:r>
            <a:r>
              <a:rPr lang="he-IL" dirty="0"/>
              <a:t> ניתן ליישם מצבי משחק חדשים, למשל:</a:t>
            </a:r>
            <a:br>
              <a:rPr lang="en-US" dirty="0"/>
            </a:br>
            <a:br>
              <a:rPr lang="he-IL" dirty="0"/>
            </a:br>
            <a:r>
              <a:rPr lang="he-IL" b="1" u="sng" dirty="0"/>
              <a:t>שחקן יחיד נגד </a:t>
            </a:r>
            <a:r>
              <a:rPr lang="en-US" u="sng" dirty="0"/>
              <a:t>AI</a:t>
            </a:r>
            <a:r>
              <a:rPr lang="he-IL" b="1" dirty="0"/>
              <a:t>- </a:t>
            </a:r>
            <a:r>
              <a:rPr lang="he-IL" dirty="0"/>
              <a:t>משחק אסטרטגי בו המערכת מספקת רמזים על פי הנתונים הקיימים.</a:t>
            </a:r>
            <a:br>
              <a:rPr lang="he-IL" dirty="0"/>
            </a:br>
            <a:r>
              <a:rPr lang="en-US" b="1" u="sng" dirty="0"/>
              <a:t>AI</a:t>
            </a:r>
            <a:r>
              <a:rPr lang="he-IL" b="1" u="sng" dirty="0"/>
              <a:t> כמפעיל ניטרלי</a:t>
            </a:r>
            <a:r>
              <a:rPr lang="he-IL" dirty="0"/>
              <a:t>–המערכת מספקת רמזים לשתי הקבוצות ומאפשרת משחק הוגן לחלוטין.</a:t>
            </a:r>
            <a:br>
              <a:rPr lang="he-IL" dirty="0"/>
            </a:br>
            <a:r>
              <a:rPr lang="he-IL" b="1" u="sng" dirty="0"/>
              <a:t>ניתוח אסטרטגי של משחקים קודמים</a:t>
            </a:r>
            <a:r>
              <a:rPr lang="he-IL" dirty="0"/>
              <a:t>– מתן משוב למפעילים אנושיים על האיכות והאפקטיביות של הרמזים שנתנו.</a:t>
            </a:r>
          </a:p>
        </p:txBody>
      </p:sp>
    </p:spTree>
    <p:extLst>
      <p:ext uri="{BB962C8B-B14F-4D97-AF65-F5344CB8AC3E}">
        <p14:creationId xmlns:p14="http://schemas.microsoft.com/office/powerpoint/2010/main" val="257864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441D97-D016-ADC2-0C6A-32FCE18A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/>
              <a:t>מתודולוגיית הפתרון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F6F5A6-B0FF-3FC5-36D5-16259672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90224"/>
            <a:ext cx="7886700" cy="22947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Client-Side (Frontend): </a:t>
            </a:r>
            <a:r>
              <a:rPr lang="en-US" dirty="0"/>
              <a:t>JS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Server-Side (Backend)</a:t>
            </a:r>
            <a:r>
              <a:rPr lang="en-US" dirty="0"/>
              <a:t>: Firebase</a:t>
            </a:r>
          </a:p>
          <a:p>
            <a:pPr marL="0" indent="0">
              <a:buNone/>
            </a:pPr>
            <a:r>
              <a:rPr lang="en-US" b="1" dirty="0"/>
              <a:t>AI Integration</a:t>
            </a:r>
            <a:r>
              <a:rPr lang="en-US" dirty="0"/>
              <a:t>: OpenAI API  (model NLP )</a:t>
            </a:r>
          </a:p>
          <a:p>
            <a:pPr marL="0" indent="0">
              <a:buNone/>
            </a:pPr>
            <a:r>
              <a:rPr lang="en-US" b="1" dirty="0"/>
              <a:t>Real-Time Sync</a:t>
            </a:r>
            <a:r>
              <a:rPr lang="en-US" dirty="0"/>
              <a:t>: Firebase Realtime Database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0B73D48-6A88-4E0F-F8EE-3FA1B13AEDD9}"/>
              </a:ext>
            </a:extLst>
          </p:cNvPr>
          <p:cNvSpPr txBox="1">
            <a:spLocks/>
          </p:cNvSpPr>
          <p:nvPr/>
        </p:nvSpPr>
        <p:spPr>
          <a:xfrm>
            <a:off x="1917290" y="1374494"/>
            <a:ext cx="5619750" cy="9063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6858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2400" b="1" dirty="0"/>
              <a:t>בחירת הטכנולוגיות והארכיטקטורה</a:t>
            </a:r>
          </a:p>
        </p:txBody>
      </p:sp>
    </p:spTree>
    <p:extLst>
      <p:ext uri="{BB962C8B-B14F-4D97-AF65-F5344CB8AC3E}">
        <p14:creationId xmlns:p14="http://schemas.microsoft.com/office/powerpoint/2010/main" val="91046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6381</TotalTime>
  <Words>1245</Words>
  <Application>Microsoft Office PowerPoint</Application>
  <PresentationFormat>‫הצגה על המסך (4:3)</PresentationFormat>
  <Paragraphs>87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3" baseType="lpstr">
      <vt:lpstr>Arial</vt:lpstr>
      <vt:lpstr>Tw Cen MT</vt:lpstr>
      <vt:lpstr>מעגל</vt:lpstr>
      <vt:lpstr>שם קוד</vt:lpstr>
      <vt:lpstr>"שם קוד" – משחק קבוצתי חכם וממכר!</vt:lpstr>
      <vt:lpstr>איך משחקים "שם קוד"?</vt:lpstr>
      <vt:lpstr>ולמה בחרנו "שם קוד"   </vt:lpstr>
      <vt:lpstr>אתגר מחשבתי </vt:lpstr>
      <vt:lpstr>בדיקת יכולת ה-AI  להתנהג כמפעיל אנושי. </vt:lpstr>
      <vt:lpstr>גישור על פערים ביכולות שחקנים והנגשה</vt:lpstr>
      <vt:lpstr>הרחבת אפשרויות המשחק ושדרוג חוויית המשתמש</vt:lpstr>
      <vt:lpstr>מתודולוגיית הפתרון</vt:lpstr>
      <vt:lpstr>איך נבנה את המערכת? (תהליך פיתוח) </vt:lpstr>
      <vt:lpstr>סקירת ספרות</vt:lpstr>
      <vt:lpstr>אתגרים ודרכי התמודדות</vt:lpstr>
      <vt:lpstr>אתגרים ודרכי התמודדות</vt:lpstr>
      <vt:lpstr>עדכונים לתכנית העבודה ולוח זמנים</vt:lpstr>
      <vt:lpstr>עדכונים לתכנית העבודה ולוח זמנים</vt:lpstr>
      <vt:lpstr>מסכי המשחק:</vt:lpstr>
      <vt:lpstr>מסכי המשחק:</vt:lpstr>
      <vt:lpstr>מסכי המשחק:</vt:lpstr>
      <vt:lpstr>מסכי המשחק:</vt:lpstr>
      <vt:lpstr>סיכום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osher</dc:creator>
  <cp:keywords/>
  <dc:description>generated using python-pptx</dc:description>
  <cp:lastModifiedBy>Roee Trabinovitz</cp:lastModifiedBy>
  <cp:revision>10</cp:revision>
  <dcterms:created xsi:type="dcterms:W3CDTF">2013-01-27T09:14:16Z</dcterms:created>
  <dcterms:modified xsi:type="dcterms:W3CDTF">2025-02-13T09:52:36Z</dcterms:modified>
  <cp:category/>
</cp:coreProperties>
</file>