
<file path=[Content_Types].xml><?xml version="1.0" encoding="utf-8"?>
<Types xmlns="http://schemas.openxmlformats.org/package/2006/content-types">
  <Default ContentType="application/x-fontdata" Extension="fntdata"/>
  <Default ContentType="image/gif" Extension="gif"/>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Montserrat Classic" charset="1" panose="00000500000000000000"/>
      <p:regular r:id="rId27"/>
    </p:embeddedFont>
    <p:embeddedFont>
      <p:font typeface="Montserrat Classic Bold" charset="1" panose="00000800000000000000"/>
      <p:regular r:id="rId28"/>
    </p:embeddedFont>
    <p:embeddedFont>
      <p:font typeface="Canva Sans" charset="1" panose="020B0503030501040103"/>
      <p:regular r:id="rId29"/>
    </p:embeddedFont>
    <p:embeddedFont>
      <p:font typeface="Canva Sans Bold" charset="1" panose="020B0803030501040103"/>
      <p:regular r:id="rId30"/>
    </p:embeddedFont>
    <p:embeddedFont>
      <p:font typeface="Aileron" charset="1" panose="00000500000000000000"/>
      <p:regular r:id="rId31"/>
    </p:embeddedFont>
    <p:embeddedFont>
      <p:font typeface="Aileron Bold" charset="1" panose="00000800000000000000"/>
      <p:regular r:id="rId32"/>
    </p:embeddedFont>
    <p:embeddedFont>
      <p:font typeface="Aileron Ultra-Bold" charset="1" panose="00000A00000000000000"/>
      <p:regular r:id="rId33"/>
    </p:embeddedFont>
    <p:embeddedFont>
      <p:font typeface="Nunito Bold" charset="1" panose="000008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 Id="rId3" Target="../media/image5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 Id="rId3" Target="../media/image55.gif" Type="http://schemas.openxmlformats.org/officeDocument/2006/relationships/image"/><Relationship Id="rId4" Target="../media/image5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png" Type="http://schemas.openxmlformats.org/officeDocument/2006/relationships/image"/><Relationship Id="rId4" Target="../media/image60.jpeg" Type="http://schemas.openxmlformats.org/officeDocument/2006/relationships/image"/><Relationship Id="rId5" Target="../media/VAGF-lJSum0.mp4" Type="http://schemas.openxmlformats.org/officeDocument/2006/relationships/video"/><Relationship Id="rId6" Target="../media/VAGF-lJSum0.mp4" Type="http://schemas.microsoft.com/office/2007/relationships/media"/><Relationship Id="rId7" Target="../media/image61.png" Type="http://schemas.openxmlformats.org/officeDocument/2006/relationships/image"/><Relationship Id="rId8" Target="../media/image62.svg" Type="http://schemas.openxmlformats.org/officeDocument/2006/relationships/image"/><Relationship Id="rId9" Target="../media/image5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 Id="rId3" Target="../media/image64.jpeg" Type="http://schemas.openxmlformats.org/officeDocument/2006/relationships/image"/><Relationship Id="rId4" Target="../media/VAGErcIRaNU.mp4" Type="http://schemas.openxmlformats.org/officeDocument/2006/relationships/video"/><Relationship Id="rId5" Target="../media/VAGErcIRaNU.mp4" Type="http://schemas.microsoft.com/office/2007/relationships/media"/></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 Id="rId3" Target="../media/image6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11" Target="../media/image17.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gif"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68.png" Type="http://schemas.openxmlformats.org/officeDocument/2006/relationships/image"/><Relationship Id="rId5" Target="../media/image69.svg" Type="http://schemas.openxmlformats.org/officeDocument/2006/relationships/image"/><Relationship Id="rId6" Target="../media/image70.png" Type="http://schemas.openxmlformats.org/officeDocument/2006/relationships/image"/><Relationship Id="rId7" Target="../media/image7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 Id="rId3" Target="../media/image73.svg" Type="http://schemas.openxmlformats.org/officeDocument/2006/relationships/image"/><Relationship Id="rId4" Target="../media/image74.png" Type="http://schemas.openxmlformats.org/officeDocument/2006/relationships/image"/><Relationship Id="rId5" Target="../media/image7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11" Target="../media/image41.svg" Type="http://schemas.openxmlformats.org/officeDocument/2006/relationships/image"/><Relationship Id="rId12" Target="../media/image42.png" Type="http://schemas.openxmlformats.org/officeDocument/2006/relationships/image"/><Relationship Id="rId13" Target="../media/image43.png" Type="http://schemas.openxmlformats.org/officeDocument/2006/relationships/image"/><Relationship Id="rId14" Target="../media/image44.svg" Type="http://schemas.openxmlformats.org/officeDocument/2006/relationships/image"/><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95756" y="2999802"/>
            <a:ext cx="5471500" cy="5668474"/>
          </a:xfrm>
          <a:custGeom>
            <a:avLst/>
            <a:gdLst/>
            <a:ahLst/>
            <a:cxnLst/>
            <a:rect r="r" b="b" t="t" l="l"/>
            <a:pathLst>
              <a:path h="5668474" w="5471500">
                <a:moveTo>
                  <a:pt x="0" y="0"/>
                </a:moveTo>
                <a:lnTo>
                  <a:pt x="5471500" y="0"/>
                </a:lnTo>
                <a:lnTo>
                  <a:pt x="5471500" y="5668473"/>
                </a:lnTo>
                <a:lnTo>
                  <a:pt x="0" y="5668473"/>
                </a:lnTo>
                <a:lnTo>
                  <a:pt x="0" y="0"/>
                </a:lnTo>
                <a:close/>
              </a:path>
            </a:pathLst>
          </a:custGeom>
          <a:blipFill>
            <a:blip r:embed="rId2"/>
            <a:stretch>
              <a:fillRect l="0" t="0" r="0" b="0"/>
            </a:stretch>
          </a:blipFill>
        </p:spPr>
      </p:sp>
      <p:sp>
        <p:nvSpPr>
          <p:cNvPr name="Freeform 3" id="3"/>
          <p:cNvSpPr/>
          <p:nvPr/>
        </p:nvSpPr>
        <p:spPr>
          <a:xfrm flipH="false" flipV="false" rot="0">
            <a:off x="-1226633" y="-5468306"/>
            <a:ext cx="12906806" cy="12906806"/>
          </a:xfrm>
          <a:custGeom>
            <a:avLst/>
            <a:gdLst/>
            <a:ahLst/>
            <a:cxnLst/>
            <a:rect r="r" b="b" t="t" l="l"/>
            <a:pathLst>
              <a:path h="12906806" w="12906806">
                <a:moveTo>
                  <a:pt x="0" y="0"/>
                </a:moveTo>
                <a:lnTo>
                  <a:pt x="12906806" y="0"/>
                </a:lnTo>
                <a:lnTo>
                  <a:pt x="12906806" y="12906807"/>
                </a:lnTo>
                <a:lnTo>
                  <a:pt x="0" y="129068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802162" y="8197817"/>
            <a:ext cx="6099525" cy="1330805"/>
          </a:xfrm>
          <a:custGeom>
            <a:avLst/>
            <a:gdLst/>
            <a:ahLst/>
            <a:cxnLst/>
            <a:rect r="r" b="b" t="t" l="l"/>
            <a:pathLst>
              <a:path h="1330805" w="6099525">
                <a:moveTo>
                  <a:pt x="6099525" y="0"/>
                </a:moveTo>
                <a:lnTo>
                  <a:pt x="0" y="0"/>
                </a:lnTo>
                <a:lnTo>
                  <a:pt x="0" y="1330806"/>
                </a:lnTo>
                <a:lnTo>
                  <a:pt x="6099525" y="1330806"/>
                </a:lnTo>
                <a:lnTo>
                  <a:pt x="609952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185553" y="303324"/>
            <a:ext cx="1696260" cy="1017756"/>
          </a:xfrm>
          <a:custGeom>
            <a:avLst/>
            <a:gdLst/>
            <a:ahLst/>
            <a:cxnLst/>
            <a:rect r="r" b="b" t="t" l="l"/>
            <a:pathLst>
              <a:path h="1017756" w="1696260">
                <a:moveTo>
                  <a:pt x="0" y="0"/>
                </a:moveTo>
                <a:lnTo>
                  <a:pt x="1696260" y="0"/>
                </a:lnTo>
                <a:lnTo>
                  <a:pt x="1696260" y="1017756"/>
                </a:lnTo>
                <a:lnTo>
                  <a:pt x="0" y="1017756"/>
                </a:lnTo>
                <a:lnTo>
                  <a:pt x="0" y="0"/>
                </a:lnTo>
                <a:close/>
              </a:path>
            </a:pathLst>
          </a:custGeom>
          <a:blipFill>
            <a:blip r:embed="rId7"/>
            <a:stretch>
              <a:fillRect l="0" t="0" r="0" b="0"/>
            </a:stretch>
          </a:blipFill>
        </p:spPr>
      </p:sp>
      <p:sp>
        <p:nvSpPr>
          <p:cNvPr name="TextBox 6" id="6"/>
          <p:cNvSpPr txBox="true"/>
          <p:nvPr/>
        </p:nvSpPr>
        <p:spPr>
          <a:xfrm rot="0">
            <a:off x="1465044" y="8530480"/>
            <a:ext cx="8110538" cy="332740"/>
          </a:xfrm>
          <a:prstGeom prst="rect">
            <a:avLst/>
          </a:prstGeom>
        </p:spPr>
        <p:txBody>
          <a:bodyPr anchor="t" rtlCol="false" tIns="0" lIns="0" bIns="0" rIns="0">
            <a:spAutoFit/>
          </a:bodyPr>
          <a:lstStyle/>
          <a:p>
            <a:pPr algn="l">
              <a:lnSpc>
                <a:spcPts val="2599"/>
              </a:lnSpc>
            </a:pPr>
            <a:r>
              <a:rPr lang="en-US" sz="2599">
                <a:solidFill>
                  <a:srgbClr val="000000"/>
                </a:solidFill>
                <a:latin typeface="Montserrat Classic"/>
              </a:rPr>
              <a:t>Presented by: Group B</a:t>
            </a:r>
          </a:p>
        </p:txBody>
      </p:sp>
      <p:sp>
        <p:nvSpPr>
          <p:cNvPr name="TextBox 7" id="7"/>
          <p:cNvSpPr txBox="true"/>
          <p:nvPr/>
        </p:nvSpPr>
        <p:spPr>
          <a:xfrm rot="0">
            <a:off x="1465044" y="1987213"/>
            <a:ext cx="8738098" cy="2362199"/>
          </a:xfrm>
          <a:prstGeom prst="rect">
            <a:avLst/>
          </a:prstGeom>
        </p:spPr>
        <p:txBody>
          <a:bodyPr anchor="t" rtlCol="false" tIns="0" lIns="0" bIns="0" rIns="0">
            <a:spAutoFit/>
          </a:bodyPr>
          <a:lstStyle/>
          <a:p>
            <a:pPr algn="l">
              <a:lnSpc>
                <a:spcPts val="8999"/>
              </a:lnSpc>
            </a:pPr>
            <a:r>
              <a:rPr lang="en-US" sz="9999">
                <a:solidFill>
                  <a:srgbClr val="FFFFFF"/>
                </a:solidFill>
                <a:latin typeface="Montserrat Classic Bold"/>
              </a:rPr>
              <a:t>Home </a:t>
            </a:r>
          </a:p>
          <a:p>
            <a:pPr algn="l">
              <a:lnSpc>
                <a:spcPts val="8999"/>
              </a:lnSpc>
            </a:pPr>
            <a:r>
              <a:rPr lang="en-US" sz="9999">
                <a:solidFill>
                  <a:srgbClr val="FFFFFF"/>
                </a:solidFill>
                <a:latin typeface="Montserrat Classic Bold"/>
              </a:rPr>
              <a:t>Assignment </a:t>
            </a:r>
          </a:p>
        </p:txBody>
      </p:sp>
      <p:sp>
        <p:nvSpPr>
          <p:cNvPr name="TextBox 8" id="8"/>
          <p:cNvSpPr txBox="true"/>
          <p:nvPr/>
        </p:nvSpPr>
        <p:spPr>
          <a:xfrm rot="0">
            <a:off x="1465044" y="4818752"/>
            <a:ext cx="8110538" cy="544829"/>
          </a:xfrm>
          <a:prstGeom prst="rect">
            <a:avLst/>
          </a:prstGeom>
        </p:spPr>
        <p:txBody>
          <a:bodyPr anchor="t" rtlCol="false" tIns="0" lIns="0" bIns="0" rIns="0">
            <a:spAutoFit/>
          </a:bodyPr>
          <a:lstStyle/>
          <a:p>
            <a:pPr algn="l">
              <a:lnSpc>
                <a:spcPts val="4199"/>
              </a:lnSpc>
            </a:pPr>
            <a:r>
              <a:rPr lang="en-US" sz="4199">
                <a:solidFill>
                  <a:srgbClr val="000000"/>
                </a:solidFill>
                <a:latin typeface="Montserrat Classic"/>
              </a:rPr>
              <a:t>Step 3</a:t>
            </a:r>
          </a:p>
        </p:txBody>
      </p:sp>
      <p:sp>
        <p:nvSpPr>
          <p:cNvPr name="Freeform 9" id="9"/>
          <p:cNvSpPr/>
          <p:nvPr/>
        </p:nvSpPr>
        <p:spPr>
          <a:xfrm flipH="false" flipV="false" rot="0">
            <a:off x="12145498" y="20379"/>
            <a:ext cx="4288631" cy="1681084"/>
          </a:xfrm>
          <a:custGeom>
            <a:avLst/>
            <a:gdLst/>
            <a:ahLst/>
            <a:cxnLst/>
            <a:rect r="r" b="b" t="t" l="l"/>
            <a:pathLst>
              <a:path h="1681084" w="4288631">
                <a:moveTo>
                  <a:pt x="0" y="0"/>
                </a:moveTo>
                <a:lnTo>
                  <a:pt x="4288631" y="0"/>
                </a:lnTo>
                <a:lnTo>
                  <a:pt x="4288631" y="1681084"/>
                </a:lnTo>
                <a:lnTo>
                  <a:pt x="0" y="1681084"/>
                </a:lnTo>
                <a:lnTo>
                  <a:pt x="0" y="0"/>
                </a:lnTo>
                <a:close/>
              </a:path>
            </a:pathLst>
          </a:custGeom>
          <a:blipFill>
            <a:blip r:embed="rId8"/>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088920" y="323804"/>
            <a:ext cx="732241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Last Chapter</a:t>
            </a:r>
          </a:p>
        </p:txBody>
      </p:sp>
      <p:sp>
        <p:nvSpPr>
          <p:cNvPr name="Freeform 3" id="3"/>
          <p:cNvSpPr/>
          <p:nvPr/>
        </p:nvSpPr>
        <p:spPr>
          <a:xfrm flipH="false" flipV="false" rot="0">
            <a:off x="14178341" y="6805393"/>
            <a:ext cx="2512348" cy="2512348"/>
          </a:xfrm>
          <a:custGeom>
            <a:avLst/>
            <a:gdLst/>
            <a:ahLst/>
            <a:cxnLst/>
            <a:rect r="r" b="b" t="t" l="l"/>
            <a:pathLst>
              <a:path h="2512348" w="2512348">
                <a:moveTo>
                  <a:pt x="0" y="0"/>
                </a:moveTo>
                <a:lnTo>
                  <a:pt x="2512348" y="0"/>
                </a:lnTo>
                <a:lnTo>
                  <a:pt x="2512348" y="2512349"/>
                </a:lnTo>
                <a:lnTo>
                  <a:pt x="0" y="2512349"/>
                </a:lnTo>
                <a:lnTo>
                  <a:pt x="0" y="0"/>
                </a:lnTo>
                <a:close/>
              </a:path>
            </a:pathLst>
          </a:custGeom>
          <a:blipFill>
            <a:blip r:embed="rId2"/>
            <a:stretch>
              <a:fillRect l="0" t="0" r="0" b="0"/>
            </a:stretch>
          </a:blipFill>
        </p:spPr>
      </p:sp>
      <p:sp>
        <p:nvSpPr>
          <p:cNvPr name="TextBox 4" id="4"/>
          <p:cNvSpPr txBox="true"/>
          <p:nvPr/>
        </p:nvSpPr>
        <p:spPr>
          <a:xfrm rot="0">
            <a:off x="1028700" y="3317438"/>
            <a:ext cx="9893772" cy="6995162"/>
          </a:xfrm>
          <a:prstGeom prst="rect">
            <a:avLst/>
          </a:prstGeom>
        </p:spPr>
        <p:txBody>
          <a:bodyPr anchor="t" rtlCol="false" tIns="0" lIns="0" bIns="0" rIns="0">
            <a:spAutoFit/>
          </a:bodyPr>
          <a:lstStyle/>
          <a:p>
            <a:pPr algn="l">
              <a:lnSpc>
                <a:spcPts val="5099"/>
              </a:lnSpc>
            </a:pPr>
            <a:r>
              <a:rPr lang="en-US" sz="3399" spc="50">
                <a:solidFill>
                  <a:srgbClr val="BDC3C7"/>
                </a:solidFill>
                <a:latin typeface="Aileron"/>
              </a:rPr>
              <a:t>Removed from 50% NA Treshhold (43)</a:t>
            </a:r>
          </a:p>
          <a:p>
            <a:pPr algn="l">
              <a:lnSpc>
                <a:spcPts val="5099"/>
              </a:lnSpc>
            </a:pPr>
            <a:r>
              <a:rPr lang="en-US" sz="3399" spc="50">
                <a:solidFill>
                  <a:srgbClr val="BDC3C7"/>
                </a:solidFill>
                <a:latin typeface="Aileron"/>
              </a:rPr>
              <a:t>No Variance features (5)</a:t>
            </a:r>
          </a:p>
          <a:p>
            <a:pPr algn="l">
              <a:lnSpc>
                <a:spcPts val="5099"/>
              </a:lnSpc>
            </a:pPr>
            <a:r>
              <a:rPr lang="en-US" sz="3399" spc="50">
                <a:solidFill>
                  <a:srgbClr val="BDC3C7"/>
                </a:solidFill>
                <a:latin typeface="Aileron"/>
              </a:rPr>
              <a:t>Leakage (14)</a:t>
            </a:r>
          </a:p>
          <a:p>
            <a:pPr algn="l">
              <a:lnSpc>
                <a:spcPts val="5099"/>
              </a:lnSpc>
            </a:pPr>
            <a:r>
              <a:rPr lang="en-US" sz="3399" spc="50">
                <a:solidFill>
                  <a:srgbClr val="BDC3C7"/>
                </a:solidFill>
                <a:latin typeface="Aileron"/>
              </a:rPr>
              <a:t>Business understanding (25)</a:t>
            </a:r>
          </a:p>
          <a:p>
            <a:pPr algn="l">
              <a:lnSpc>
                <a:spcPts val="5099"/>
              </a:lnSpc>
            </a:pPr>
            <a:r>
              <a:rPr lang="en-US" sz="3399" spc="50">
                <a:solidFill>
                  <a:srgbClr val="BDC3C7"/>
                </a:solidFill>
                <a:latin typeface="Aileron"/>
              </a:rPr>
              <a:t>High Correlation  (7)</a:t>
            </a:r>
          </a:p>
          <a:p>
            <a:pPr algn="l">
              <a:lnSpc>
                <a:spcPts val="5099"/>
              </a:lnSpc>
            </a:pPr>
            <a:r>
              <a:rPr lang="en-US" sz="3399" spc="50">
                <a:solidFill>
                  <a:srgbClr val="E74C3C"/>
                </a:solidFill>
                <a:latin typeface="Aileron"/>
              </a:rPr>
              <a:t>High Cardinality (4)</a:t>
            </a:r>
          </a:p>
          <a:p>
            <a:pPr algn="l">
              <a:lnSpc>
                <a:spcPts val="5099"/>
              </a:lnSpc>
            </a:pPr>
            <a:r>
              <a:rPr lang="en-US" sz="3399" spc="50">
                <a:solidFill>
                  <a:srgbClr val="E74C3C"/>
                </a:solidFill>
                <a:latin typeface="Aileron"/>
              </a:rPr>
              <a:t>Relative Entropy (4)</a:t>
            </a:r>
          </a:p>
          <a:p>
            <a:pPr algn="l">
              <a:lnSpc>
                <a:spcPts val="5099"/>
              </a:lnSpc>
            </a:pPr>
            <a:r>
              <a:rPr lang="en-US" sz="3399" spc="50">
                <a:solidFill>
                  <a:srgbClr val="4BB35D"/>
                </a:solidFill>
                <a:latin typeface="Aileron"/>
              </a:rPr>
              <a:t>Feature Encoding +14</a:t>
            </a:r>
          </a:p>
          <a:p>
            <a:pPr algn="l">
              <a:lnSpc>
                <a:spcPts val="5099"/>
              </a:lnSpc>
            </a:pPr>
          </a:p>
          <a:p>
            <a:pPr algn="l">
              <a:lnSpc>
                <a:spcPts val="5099"/>
              </a:lnSpc>
            </a:pPr>
          </a:p>
          <a:p>
            <a:pPr algn="l">
              <a:lnSpc>
                <a:spcPts val="5099"/>
              </a:lnSpc>
              <a:spcBef>
                <a:spcPct val="0"/>
              </a:spcBef>
            </a:pPr>
          </a:p>
        </p:txBody>
      </p:sp>
      <p:sp>
        <p:nvSpPr>
          <p:cNvPr name="TextBox 5" id="5"/>
          <p:cNvSpPr txBox="true"/>
          <p:nvPr/>
        </p:nvSpPr>
        <p:spPr>
          <a:xfrm rot="0">
            <a:off x="-1143643" y="2386933"/>
            <a:ext cx="9893772" cy="695959"/>
          </a:xfrm>
          <a:prstGeom prst="rect">
            <a:avLst/>
          </a:prstGeom>
        </p:spPr>
        <p:txBody>
          <a:bodyPr anchor="t" rtlCol="false" tIns="0" lIns="0" bIns="0" rIns="0">
            <a:spAutoFit/>
          </a:bodyPr>
          <a:lstStyle/>
          <a:p>
            <a:pPr algn="ctr">
              <a:lnSpc>
                <a:spcPts val="5740"/>
              </a:lnSpc>
            </a:pPr>
            <a:r>
              <a:rPr lang="en-US" sz="4100" u="sng">
                <a:solidFill>
                  <a:srgbClr val="000000"/>
                </a:solidFill>
                <a:latin typeface="Canva Sans"/>
              </a:rPr>
              <a:t>Feature-Based Refining</a:t>
            </a:r>
          </a:p>
        </p:txBody>
      </p:sp>
      <p:sp>
        <p:nvSpPr>
          <p:cNvPr name="TextBox 6" id="6"/>
          <p:cNvSpPr txBox="true"/>
          <p:nvPr/>
        </p:nvSpPr>
        <p:spPr>
          <a:xfrm rot="0">
            <a:off x="1028700" y="8413879"/>
            <a:ext cx="5069442" cy="679536"/>
          </a:xfrm>
          <a:prstGeom prst="rect">
            <a:avLst/>
          </a:prstGeom>
        </p:spPr>
        <p:txBody>
          <a:bodyPr anchor="t" rtlCol="false" tIns="0" lIns="0" bIns="0" rIns="0">
            <a:spAutoFit/>
          </a:bodyPr>
          <a:lstStyle/>
          <a:p>
            <a:pPr algn="ctr">
              <a:lnSpc>
                <a:spcPts val="5546"/>
              </a:lnSpc>
            </a:pPr>
            <a:r>
              <a:rPr lang="en-US" sz="3962">
                <a:solidFill>
                  <a:srgbClr val="000000"/>
                </a:solidFill>
                <a:latin typeface="Canva Sans"/>
              </a:rPr>
              <a:t>Total features left 62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42236" y="3062019"/>
            <a:ext cx="9893772" cy="3804287"/>
          </a:xfrm>
          <a:prstGeom prst="rect">
            <a:avLst/>
          </a:prstGeom>
        </p:spPr>
        <p:txBody>
          <a:bodyPr anchor="t" rtlCol="false" tIns="0" lIns="0" bIns="0" rIns="0">
            <a:spAutoFit/>
          </a:bodyPr>
          <a:lstStyle/>
          <a:p>
            <a:pPr algn="l">
              <a:lnSpc>
                <a:spcPts val="5099"/>
              </a:lnSpc>
            </a:pPr>
            <a:r>
              <a:rPr lang="en-US" sz="3399" spc="50">
                <a:solidFill>
                  <a:srgbClr val="A6A6A6"/>
                </a:solidFill>
                <a:latin typeface="Aileron"/>
              </a:rPr>
              <a:t>Duplicates. (0)</a:t>
            </a:r>
          </a:p>
          <a:p>
            <a:pPr algn="l">
              <a:lnSpc>
                <a:spcPts val="5099"/>
              </a:lnSpc>
            </a:pPr>
            <a:r>
              <a:rPr lang="en-US" sz="3399" spc="50">
                <a:solidFill>
                  <a:srgbClr val="A6A6A6"/>
                </a:solidFill>
                <a:latin typeface="Aileron"/>
              </a:rPr>
              <a:t>Missing Critical values (22550 instances)</a:t>
            </a:r>
          </a:p>
          <a:p>
            <a:pPr algn="l">
              <a:lnSpc>
                <a:spcPts val="5099"/>
              </a:lnSpc>
            </a:pPr>
            <a:r>
              <a:rPr lang="en-US" sz="3399" spc="50">
                <a:solidFill>
                  <a:srgbClr val="A6A6A6"/>
                </a:solidFill>
                <a:latin typeface="Aileron"/>
              </a:rPr>
              <a:t>High amount of NAs (60 instances)</a:t>
            </a:r>
          </a:p>
          <a:p>
            <a:pPr algn="l">
              <a:lnSpc>
                <a:spcPts val="5099"/>
              </a:lnSpc>
            </a:pPr>
            <a:r>
              <a:rPr lang="en-US" sz="3399" spc="50">
                <a:solidFill>
                  <a:srgbClr val="000000"/>
                </a:solidFill>
                <a:latin typeface="Aileron"/>
              </a:rPr>
              <a:t>Outliers (</a:t>
            </a:r>
            <a:r>
              <a:rPr lang="en-US" sz="3399" spc="50">
                <a:solidFill>
                  <a:srgbClr val="E74C3C"/>
                </a:solidFill>
                <a:latin typeface="Aileron"/>
              </a:rPr>
              <a:t>1,301</a:t>
            </a:r>
            <a:r>
              <a:rPr lang="en-US" sz="3399" spc="50">
                <a:solidFill>
                  <a:srgbClr val="000000"/>
                </a:solidFill>
                <a:latin typeface="Aileron"/>
              </a:rPr>
              <a:t>)</a:t>
            </a:r>
          </a:p>
          <a:p>
            <a:pPr algn="l">
              <a:lnSpc>
                <a:spcPts val="5099"/>
              </a:lnSpc>
            </a:pPr>
            <a:r>
              <a:rPr lang="en-US" sz="3399" spc="50">
                <a:solidFill>
                  <a:srgbClr val="A6A6A6"/>
                </a:solidFill>
                <a:latin typeface="Aileron"/>
              </a:rPr>
              <a:t>Joint Applicants  (5404)</a:t>
            </a:r>
          </a:p>
          <a:p>
            <a:pPr algn="l">
              <a:lnSpc>
                <a:spcPts val="5099"/>
              </a:lnSpc>
              <a:spcBef>
                <a:spcPct val="0"/>
              </a:spcBef>
            </a:pPr>
            <a:r>
              <a:rPr lang="en-US" sz="3399" spc="50">
                <a:solidFill>
                  <a:srgbClr val="000000"/>
                </a:solidFill>
                <a:latin typeface="Aileron"/>
              </a:rPr>
              <a:t> </a:t>
            </a:r>
          </a:p>
        </p:txBody>
      </p:sp>
      <p:sp>
        <p:nvSpPr>
          <p:cNvPr name="TextBox 3" id="3"/>
          <p:cNvSpPr txBox="true"/>
          <p:nvPr/>
        </p:nvSpPr>
        <p:spPr>
          <a:xfrm rot="0">
            <a:off x="1142236" y="6790105"/>
            <a:ext cx="8810723" cy="695960"/>
          </a:xfrm>
          <a:prstGeom prst="rect">
            <a:avLst/>
          </a:prstGeom>
        </p:spPr>
        <p:txBody>
          <a:bodyPr anchor="t" rtlCol="false" tIns="0" lIns="0" bIns="0" rIns="0">
            <a:spAutoFit/>
          </a:bodyPr>
          <a:lstStyle/>
          <a:p>
            <a:pPr algn="l">
              <a:lnSpc>
                <a:spcPts val="5739"/>
              </a:lnSpc>
              <a:spcBef>
                <a:spcPct val="0"/>
              </a:spcBef>
            </a:pPr>
            <a:r>
              <a:rPr lang="en-US" sz="4099">
                <a:solidFill>
                  <a:srgbClr val="000000"/>
                </a:solidFill>
                <a:latin typeface="Canva Sans Bold"/>
              </a:rPr>
              <a:t>Total instances left  319,733</a:t>
            </a:r>
          </a:p>
        </p:txBody>
      </p:sp>
      <p:sp>
        <p:nvSpPr>
          <p:cNvPr name="Freeform 4" id="4"/>
          <p:cNvSpPr/>
          <p:nvPr/>
        </p:nvSpPr>
        <p:spPr>
          <a:xfrm flipH="false" flipV="false" rot="0">
            <a:off x="12687211" y="769296"/>
            <a:ext cx="1399478" cy="1399478"/>
          </a:xfrm>
          <a:custGeom>
            <a:avLst/>
            <a:gdLst/>
            <a:ahLst/>
            <a:cxnLst/>
            <a:rect r="r" b="b" t="t" l="l"/>
            <a:pathLst>
              <a:path h="1399478" w="1399478">
                <a:moveTo>
                  <a:pt x="0" y="0"/>
                </a:moveTo>
                <a:lnTo>
                  <a:pt x="1399477" y="0"/>
                </a:lnTo>
                <a:lnTo>
                  <a:pt x="1399477" y="1399477"/>
                </a:lnTo>
                <a:lnTo>
                  <a:pt x="0" y="13994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570603" y="1056920"/>
            <a:ext cx="9893772" cy="738504"/>
          </a:xfrm>
          <a:prstGeom prst="rect">
            <a:avLst/>
          </a:prstGeom>
        </p:spPr>
        <p:txBody>
          <a:bodyPr anchor="t" rtlCol="false" tIns="0" lIns="0" bIns="0" rIns="0">
            <a:spAutoFit/>
          </a:bodyPr>
          <a:lstStyle/>
          <a:p>
            <a:pPr algn="ctr">
              <a:lnSpc>
                <a:spcPts val="6020"/>
              </a:lnSpc>
            </a:pPr>
            <a:r>
              <a:rPr lang="en-US" sz="4300" u="sng">
                <a:solidFill>
                  <a:srgbClr val="000000"/>
                </a:solidFill>
                <a:latin typeface="Canva Sans Bold"/>
              </a:rPr>
              <a:t>Instance-Based Refining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69711" y="359415"/>
            <a:ext cx="3024164" cy="3024164"/>
          </a:xfrm>
          <a:custGeom>
            <a:avLst/>
            <a:gdLst/>
            <a:ahLst/>
            <a:cxnLst/>
            <a:rect r="r" b="b" t="t" l="l"/>
            <a:pathLst>
              <a:path h="3024164" w="3024164">
                <a:moveTo>
                  <a:pt x="0" y="0"/>
                </a:moveTo>
                <a:lnTo>
                  <a:pt x="3024164" y="0"/>
                </a:lnTo>
                <a:lnTo>
                  <a:pt x="3024164" y="3024164"/>
                </a:lnTo>
                <a:lnTo>
                  <a:pt x="0" y="3024164"/>
                </a:lnTo>
                <a:lnTo>
                  <a:pt x="0" y="0"/>
                </a:lnTo>
                <a:close/>
              </a:path>
            </a:pathLst>
          </a:custGeom>
          <a:blipFill>
            <a:blip r:embed="rId2"/>
            <a:stretch>
              <a:fillRect l="0" t="0" r="0" b="0"/>
            </a:stretch>
          </a:blipFill>
        </p:spPr>
      </p:sp>
      <p:sp>
        <p:nvSpPr>
          <p:cNvPr name="TextBox 3" id="3"/>
          <p:cNvSpPr txBox="true"/>
          <p:nvPr/>
        </p:nvSpPr>
        <p:spPr>
          <a:xfrm rot="0">
            <a:off x="1480327" y="4785756"/>
            <a:ext cx="16053998" cy="3388739"/>
          </a:xfrm>
          <a:prstGeom prst="rect">
            <a:avLst/>
          </a:prstGeom>
        </p:spPr>
        <p:txBody>
          <a:bodyPr anchor="t" rtlCol="false" tIns="0" lIns="0" bIns="0" rIns="0">
            <a:spAutoFit/>
          </a:bodyPr>
          <a:lstStyle/>
          <a:p>
            <a:pPr algn="l" marL="690695" indent="-345348" lvl="1">
              <a:lnSpc>
                <a:spcPts val="4478"/>
              </a:lnSpc>
              <a:buFont typeface="Arial"/>
              <a:buChar char="•"/>
            </a:pPr>
            <a:r>
              <a:rPr lang="en-US" sz="3199">
                <a:solidFill>
                  <a:srgbClr val="000000"/>
                </a:solidFill>
                <a:latin typeface="Canva Sans"/>
              </a:rPr>
              <a:t>R</a:t>
            </a:r>
            <a:r>
              <a:rPr lang="en-US" sz="3199">
                <a:solidFill>
                  <a:srgbClr val="000000"/>
                </a:solidFill>
                <a:latin typeface="Canva Sans"/>
              </a:rPr>
              <a:t>obust method </a:t>
            </a:r>
          </a:p>
          <a:p>
            <a:pPr algn="l" marL="690695" indent="-345348" lvl="1">
              <a:lnSpc>
                <a:spcPts val="4478"/>
              </a:lnSpc>
              <a:buFont typeface="Arial"/>
              <a:buChar char="•"/>
            </a:pPr>
            <a:r>
              <a:rPr lang="en-US" sz="3199">
                <a:solidFill>
                  <a:srgbClr val="000000"/>
                </a:solidFill>
                <a:latin typeface="Canva Sans"/>
              </a:rPr>
              <a:t>Completing missing values using statistical measures (mean, median and mode)</a:t>
            </a:r>
          </a:p>
          <a:p>
            <a:pPr algn="l" marL="690695" indent="-345348" lvl="1">
              <a:lnSpc>
                <a:spcPts val="4478"/>
              </a:lnSpc>
              <a:buFont typeface="Arial"/>
              <a:buChar char="•"/>
            </a:pPr>
            <a:r>
              <a:rPr lang="en-US" sz="3199">
                <a:solidFill>
                  <a:srgbClr val="000000"/>
                </a:solidFill>
                <a:latin typeface="Canva Sans"/>
              </a:rPr>
              <a:t>Derived from thorough analysis of feature distributions</a:t>
            </a:r>
          </a:p>
          <a:p>
            <a:pPr algn="l" marL="690695" indent="-345348" lvl="1">
              <a:lnSpc>
                <a:spcPts val="4478"/>
              </a:lnSpc>
              <a:buFont typeface="Arial"/>
              <a:buChar char="•"/>
            </a:pPr>
            <a:r>
              <a:rPr lang="en-US" sz="3199">
                <a:solidFill>
                  <a:srgbClr val="000000"/>
                </a:solidFill>
                <a:latin typeface="Canva Sans"/>
              </a:rPr>
              <a:t>Intend to test and compare with models using original incomplete data</a:t>
            </a:r>
          </a:p>
          <a:p>
            <a:pPr algn="l">
              <a:lnSpc>
                <a:spcPts val="4478"/>
              </a:lnSpc>
            </a:pPr>
          </a:p>
        </p:txBody>
      </p:sp>
      <p:sp>
        <p:nvSpPr>
          <p:cNvPr name="TextBox 4" id="4"/>
          <p:cNvSpPr txBox="true"/>
          <p:nvPr/>
        </p:nvSpPr>
        <p:spPr>
          <a:xfrm rot="0">
            <a:off x="2198046" y="1191842"/>
            <a:ext cx="13930009" cy="1979930"/>
          </a:xfrm>
          <a:prstGeom prst="rect">
            <a:avLst/>
          </a:prstGeom>
        </p:spPr>
        <p:txBody>
          <a:bodyPr anchor="t" rtlCol="false" tIns="0" lIns="0" bIns="0" rIns="0">
            <a:spAutoFit/>
          </a:bodyPr>
          <a:lstStyle/>
          <a:p>
            <a:pPr algn="ctr">
              <a:lnSpc>
                <a:spcPts val="5320"/>
              </a:lnSpc>
            </a:pPr>
            <a:r>
              <a:rPr lang="en-US" sz="3800">
                <a:solidFill>
                  <a:srgbClr val="000000"/>
                </a:solidFill>
                <a:latin typeface="Canva Sans Bold"/>
              </a:rPr>
              <a:t>Handeling NAs </a:t>
            </a:r>
          </a:p>
          <a:p>
            <a:pPr algn="ctr">
              <a:lnSpc>
                <a:spcPts val="5320"/>
              </a:lnSpc>
            </a:pPr>
            <a:r>
              <a:rPr lang="en-US" sz="3800">
                <a:solidFill>
                  <a:srgbClr val="A6A6A6"/>
                </a:solidFill>
                <a:latin typeface="Canva Sans"/>
              </a:rPr>
              <a:t>Ttl Imputated Values (34,776)</a:t>
            </a:r>
          </a:p>
          <a:p>
            <a:pPr algn="ctr">
              <a:lnSpc>
                <a:spcPts val="532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082933" y="211143"/>
            <a:ext cx="2307690" cy="2307690"/>
          </a:xfrm>
          <a:custGeom>
            <a:avLst/>
            <a:gdLst/>
            <a:ahLst/>
            <a:cxnLst/>
            <a:rect r="r" b="b" t="t" l="l"/>
            <a:pathLst>
              <a:path h="2307690" w="2307690">
                <a:moveTo>
                  <a:pt x="0" y="0"/>
                </a:moveTo>
                <a:lnTo>
                  <a:pt x="2307690" y="0"/>
                </a:lnTo>
                <a:lnTo>
                  <a:pt x="2307690" y="2307690"/>
                </a:lnTo>
                <a:lnTo>
                  <a:pt x="0" y="2307690"/>
                </a:lnTo>
                <a:lnTo>
                  <a:pt x="0" y="0"/>
                </a:lnTo>
                <a:close/>
              </a:path>
            </a:pathLst>
          </a:custGeom>
          <a:blipFill>
            <a:blip r:embed="rId2"/>
            <a:stretch>
              <a:fillRect l="0" t="0" r="0" b="0"/>
            </a:stretch>
          </a:blipFill>
        </p:spPr>
      </p:sp>
      <p:pic>
        <p:nvPicPr>
          <p:cNvPr name="Picture 3" id="3"/>
          <p:cNvPicPr>
            <a:picLocks noChangeAspect="true"/>
          </p:cNvPicPr>
          <p:nvPr/>
        </p:nvPicPr>
        <p:blipFill>
          <a:blip r:embed="rId3"/>
          <a:srcRect l="0" t="0" r="0" b="0"/>
          <a:stretch>
            <a:fillRect/>
          </a:stretch>
        </p:blipFill>
        <p:spPr>
          <a:xfrm flipH="false" flipV="false" rot="-8181011">
            <a:off x="13980444" y="1109425"/>
            <a:ext cx="1135835" cy="511126"/>
          </a:xfrm>
          <a:prstGeom prst="rect">
            <a:avLst/>
          </a:prstGeom>
        </p:spPr>
      </p:pic>
      <p:sp>
        <p:nvSpPr>
          <p:cNvPr name="Freeform 4" id="4"/>
          <p:cNvSpPr/>
          <p:nvPr/>
        </p:nvSpPr>
        <p:spPr>
          <a:xfrm flipH="false" flipV="false" rot="0">
            <a:off x="1028700" y="3646204"/>
            <a:ext cx="16588837" cy="2597804"/>
          </a:xfrm>
          <a:custGeom>
            <a:avLst/>
            <a:gdLst/>
            <a:ahLst/>
            <a:cxnLst/>
            <a:rect r="r" b="b" t="t" l="l"/>
            <a:pathLst>
              <a:path h="2597804" w="16588837">
                <a:moveTo>
                  <a:pt x="0" y="0"/>
                </a:moveTo>
                <a:lnTo>
                  <a:pt x="16588837" y="0"/>
                </a:lnTo>
                <a:lnTo>
                  <a:pt x="16588837" y="2597805"/>
                </a:lnTo>
                <a:lnTo>
                  <a:pt x="0" y="2597805"/>
                </a:lnTo>
                <a:lnTo>
                  <a:pt x="0" y="0"/>
                </a:lnTo>
                <a:close/>
              </a:path>
            </a:pathLst>
          </a:custGeom>
          <a:blipFill>
            <a:blip r:embed="rId4"/>
            <a:stretch>
              <a:fillRect l="0" t="0" r="0" b="0"/>
            </a:stretch>
          </a:blipFill>
        </p:spPr>
      </p:sp>
      <p:grpSp>
        <p:nvGrpSpPr>
          <p:cNvPr name="Group 5" id="5"/>
          <p:cNvGrpSpPr/>
          <p:nvPr/>
        </p:nvGrpSpPr>
        <p:grpSpPr>
          <a:xfrm rot="0">
            <a:off x="2250070" y="4823499"/>
            <a:ext cx="7073048" cy="497631"/>
            <a:chOff x="0" y="0"/>
            <a:chExt cx="1667490" cy="117318"/>
          </a:xfrm>
        </p:grpSpPr>
        <p:sp>
          <p:nvSpPr>
            <p:cNvPr name="Freeform 6" id="6"/>
            <p:cNvSpPr/>
            <p:nvPr/>
          </p:nvSpPr>
          <p:spPr>
            <a:xfrm flipH="false" flipV="false" rot="0">
              <a:off x="0" y="0"/>
              <a:ext cx="1667490" cy="117318"/>
            </a:xfrm>
            <a:custGeom>
              <a:avLst/>
              <a:gdLst/>
              <a:ahLst/>
              <a:cxnLst/>
              <a:rect r="r" b="b" t="t" l="l"/>
              <a:pathLst>
                <a:path h="117318" w="1667490">
                  <a:moveTo>
                    <a:pt x="55823" y="0"/>
                  </a:moveTo>
                  <a:lnTo>
                    <a:pt x="1611667" y="0"/>
                  </a:lnTo>
                  <a:cubicBezTo>
                    <a:pt x="1626473" y="0"/>
                    <a:pt x="1640671" y="5881"/>
                    <a:pt x="1651140" y="16350"/>
                  </a:cubicBezTo>
                  <a:cubicBezTo>
                    <a:pt x="1661609" y="26819"/>
                    <a:pt x="1667490" y="41018"/>
                    <a:pt x="1667490" y="55823"/>
                  </a:cubicBezTo>
                  <a:lnTo>
                    <a:pt x="1667490" y="61495"/>
                  </a:lnTo>
                  <a:cubicBezTo>
                    <a:pt x="1667490" y="92325"/>
                    <a:pt x="1642498" y="117318"/>
                    <a:pt x="1611667" y="117318"/>
                  </a:cubicBezTo>
                  <a:lnTo>
                    <a:pt x="55823" y="117318"/>
                  </a:lnTo>
                  <a:cubicBezTo>
                    <a:pt x="24993" y="117318"/>
                    <a:pt x="0" y="92325"/>
                    <a:pt x="0" y="61495"/>
                  </a:cubicBezTo>
                  <a:lnTo>
                    <a:pt x="0" y="55823"/>
                  </a:lnTo>
                  <a:cubicBezTo>
                    <a:pt x="0" y="24993"/>
                    <a:pt x="24993" y="0"/>
                    <a:pt x="55823" y="0"/>
                  </a:cubicBezTo>
                  <a:close/>
                </a:path>
              </a:pathLst>
            </a:custGeom>
            <a:solidFill>
              <a:srgbClr val="E74C3C">
                <a:alpha val="32941"/>
              </a:srgbClr>
            </a:solidFill>
          </p:spPr>
        </p:sp>
        <p:sp>
          <p:nvSpPr>
            <p:cNvPr name="TextBox 7" id="7"/>
            <p:cNvSpPr txBox="true"/>
            <p:nvPr/>
          </p:nvSpPr>
          <p:spPr>
            <a:xfrm>
              <a:off x="0" y="-38100"/>
              <a:ext cx="1667490" cy="155418"/>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6398496" y="652518"/>
            <a:ext cx="4703266" cy="712470"/>
          </a:xfrm>
          <a:prstGeom prst="rect">
            <a:avLst/>
          </a:prstGeom>
        </p:spPr>
        <p:txBody>
          <a:bodyPr anchor="t" rtlCol="false" tIns="0" lIns="0" bIns="0" rIns="0">
            <a:spAutoFit/>
          </a:bodyPr>
          <a:lstStyle/>
          <a:p>
            <a:pPr algn="ctr">
              <a:lnSpc>
                <a:spcPts val="5880"/>
              </a:lnSpc>
            </a:pPr>
            <a:r>
              <a:rPr lang="en-US" sz="4200" u="sng">
                <a:solidFill>
                  <a:srgbClr val="000000"/>
                </a:solidFill>
                <a:latin typeface="Canva Sans Bold"/>
              </a:rPr>
              <a:t>Handling Outliers </a:t>
            </a:r>
          </a:p>
        </p:txBody>
      </p:sp>
      <p:grpSp>
        <p:nvGrpSpPr>
          <p:cNvPr name="Group 9" id="9"/>
          <p:cNvGrpSpPr/>
          <p:nvPr/>
        </p:nvGrpSpPr>
        <p:grpSpPr>
          <a:xfrm rot="0">
            <a:off x="1028700" y="5210647"/>
            <a:ext cx="2654641" cy="497631"/>
            <a:chOff x="0" y="0"/>
            <a:chExt cx="625839" cy="117318"/>
          </a:xfrm>
        </p:grpSpPr>
        <p:sp>
          <p:nvSpPr>
            <p:cNvPr name="Freeform 10" id="10"/>
            <p:cNvSpPr/>
            <p:nvPr/>
          </p:nvSpPr>
          <p:spPr>
            <a:xfrm flipH="false" flipV="false" rot="0">
              <a:off x="0" y="0"/>
              <a:ext cx="625839" cy="117318"/>
            </a:xfrm>
            <a:custGeom>
              <a:avLst/>
              <a:gdLst/>
              <a:ahLst/>
              <a:cxnLst/>
              <a:rect r="r" b="b" t="t" l="l"/>
              <a:pathLst>
                <a:path h="117318" w="625839">
                  <a:moveTo>
                    <a:pt x="58659" y="0"/>
                  </a:moveTo>
                  <a:lnTo>
                    <a:pt x="567180" y="0"/>
                  </a:lnTo>
                  <a:cubicBezTo>
                    <a:pt x="582737" y="0"/>
                    <a:pt x="597657" y="6180"/>
                    <a:pt x="608658" y="17181"/>
                  </a:cubicBezTo>
                  <a:cubicBezTo>
                    <a:pt x="619659" y="28181"/>
                    <a:pt x="625839" y="43102"/>
                    <a:pt x="625839" y="58659"/>
                  </a:cubicBezTo>
                  <a:lnTo>
                    <a:pt x="625839" y="58659"/>
                  </a:lnTo>
                  <a:cubicBezTo>
                    <a:pt x="625839" y="91055"/>
                    <a:pt x="599576" y="117318"/>
                    <a:pt x="567180" y="117318"/>
                  </a:cubicBezTo>
                  <a:lnTo>
                    <a:pt x="58659" y="117318"/>
                  </a:lnTo>
                  <a:cubicBezTo>
                    <a:pt x="43102" y="117318"/>
                    <a:pt x="28181" y="111138"/>
                    <a:pt x="17181" y="100137"/>
                  </a:cubicBezTo>
                  <a:cubicBezTo>
                    <a:pt x="6180" y="89136"/>
                    <a:pt x="0" y="74216"/>
                    <a:pt x="0" y="58659"/>
                  </a:cubicBezTo>
                  <a:lnTo>
                    <a:pt x="0" y="58659"/>
                  </a:lnTo>
                  <a:cubicBezTo>
                    <a:pt x="0" y="43102"/>
                    <a:pt x="6180" y="28181"/>
                    <a:pt x="17181" y="17181"/>
                  </a:cubicBezTo>
                  <a:cubicBezTo>
                    <a:pt x="28181" y="6180"/>
                    <a:pt x="43102" y="0"/>
                    <a:pt x="58659" y="0"/>
                  </a:cubicBezTo>
                  <a:close/>
                </a:path>
              </a:pathLst>
            </a:custGeom>
            <a:solidFill>
              <a:srgbClr val="E74C3C">
                <a:alpha val="32941"/>
              </a:srgbClr>
            </a:solidFill>
          </p:spPr>
        </p:sp>
        <p:sp>
          <p:nvSpPr>
            <p:cNvPr name="TextBox 11" id="11"/>
            <p:cNvSpPr txBox="true"/>
            <p:nvPr/>
          </p:nvSpPr>
          <p:spPr>
            <a:xfrm>
              <a:off x="0" y="-38100"/>
              <a:ext cx="625839" cy="155418"/>
            </a:xfrm>
            <a:prstGeom prst="rect">
              <a:avLst/>
            </a:prstGeom>
          </p:spPr>
          <p:txBody>
            <a:bodyPr anchor="ctr" rtlCol="false" tIns="50800" lIns="50800" bIns="50800" rIns="50800"/>
            <a:lstStyle/>
            <a:p>
              <a:pPr algn="ctr">
                <a:lnSpc>
                  <a:spcPts val="2100"/>
                </a:lnSpc>
              </a:pPr>
            </a:p>
          </p:txBody>
        </p:sp>
      </p:grpSp>
      <p:grpSp>
        <p:nvGrpSpPr>
          <p:cNvPr name="Group 12" id="12"/>
          <p:cNvGrpSpPr/>
          <p:nvPr/>
        </p:nvGrpSpPr>
        <p:grpSpPr>
          <a:xfrm rot="0">
            <a:off x="15974272" y="4823499"/>
            <a:ext cx="1479102" cy="497631"/>
            <a:chOff x="0" y="0"/>
            <a:chExt cx="348702" cy="117318"/>
          </a:xfrm>
        </p:grpSpPr>
        <p:sp>
          <p:nvSpPr>
            <p:cNvPr name="Freeform 13" id="13"/>
            <p:cNvSpPr/>
            <p:nvPr/>
          </p:nvSpPr>
          <p:spPr>
            <a:xfrm flipH="false" flipV="false" rot="0">
              <a:off x="0" y="0"/>
              <a:ext cx="348702" cy="117318"/>
            </a:xfrm>
            <a:custGeom>
              <a:avLst/>
              <a:gdLst/>
              <a:ahLst/>
              <a:cxnLst/>
              <a:rect r="r" b="b" t="t" l="l"/>
              <a:pathLst>
                <a:path h="117318" w="348702">
                  <a:moveTo>
                    <a:pt x="58659" y="0"/>
                  </a:moveTo>
                  <a:lnTo>
                    <a:pt x="290043" y="0"/>
                  </a:lnTo>
                  <a:cubicBezTo>
                    <a:pt x="305601" y="0"/>
                    <a:pt x="320521" y="6180"/>
                    <a:pt x="331521" y="17181"/>
                  </a:cubicBezTo>
                  <a:cubicBezTo>
                    <a:pt x="342522" y="28181"/>
                    <a:pt x="348702" y="43102"/>
                    <a:pt x="348702" y="58659"/>
                  </a:cubicBezTo>
                  <a:lnTo>
                    <a:pt x="348702" y="58659"/>
                  </a:lnTo>
                  <a:cubicBezTo>
                    <a:pt x="348702" y="91055"/>
                    <a:pt x="322440" y="117318"/>
                    <a:pt x="290043" y="117318"/>
                  </a:cubicBezTo>
                  <a:lnTo>
                    <a:pt x="58659" y="117318"/>
                  </a:lnTo>
                  <a:cubicBezTo>
                    <a:pt x="43102" y="117318"/>
                    <a:pt x="28181" y="111138"/>
                    <a:pt x="17181" y="100137"/>
                  </a:cubicBezTo>
                  <a:cubicBezTo>
                    <a:pt x="6180" y="89136"/>
                    <a:pt x="0" y="74216"/>
                    <a:pt x="0" y="58659"/>
                  </a:cubicBezTo>
                  <a:lnTo>
                    <a:pt x="0" y="58659"/>
                  </a:lnTo>
                  <a:cubicBezTo>
                    <a:pt x="0" y="43102"/>
                    <a:pt x="6180" y="28181"/>
                    <a:pt x="17181" y="17181"/>
                  </a:cubicBezTo>
                  <a:cubicBezTo>
                    <a:pt x="28181" y="6180"/>
                    <a:pt x="43102" y="0"/>
                    <a:pt x="58659" y="0"/>
                  </a:cubicBezTo>
                  <a:close/>
                </a:path>
              </a:pathLst>
            </a:custGeom>
            <a:solidFill>
              <a:srgbClr val="E74C3C">
                <a:alpha val="32941"/>
              </a:srgbClr>
            </a:solidFill>
          </p:spPr>
        </p:sp>
        <p:sp>
          <p:nvSpPr>
            <p:cNvPr name="TextBox 14" id="14"/>
            <p:cNvSpPr txBox="true"/>
            <p:nvPr/>
          </p:nvSpPr>
          <p:spPr>
            <a:xfrm>
              <a:off x="0" y="-38100"/>
              <a:ext cx="348702" cy="155418"/>
            </a:xfrm>
            <a:prstGeom prst="rect">
              <a:avLst/>
            </a:prstGeom>
          </p:spPr>
          <p:txBody>
            <a:bodyPr anchor="ctr" rtlCol="false" tIns="50800" lIns="50800" bIns="50800" rIns="50800"/>
            <a:lstStyle/>
            <a:p>
              <a:pPr algn="ctr">
                <a:lnSpc>
                  <a:spcPts val="2100"/>
                </a:lnSpc>
              </a:pPr>
            </a:p>
          </p:txBody>
        </p:sp>
      </p:grpSp>
      <p:sp>
        <p:nvSpPr>
          <p:cNvPr name="TextBox 15" id="15"/>
          <p:cNvSpPr txBox="true"/>
          <p:nvPr/>
        </p:nvSpPr>
        <p:spPr>
          <a:xfrm rot="0">
            <a:off x="1300468" y="6196384"/>
            <a:ext cx="4486126" cy="444412"/>
          </a:xfrm>
          <a:prstGeom prst="rect">
            <a:avLst/>
          </a:prstGeom>
        </p:spPr>
        <p:txBody>
          <a:bodyPr anchor="t" rtlCol="false" tIns="0" lIns="0" bIns="0" rIns="0">
            <a:spAutoFit/>
          </a:bodyPr>
          <a:lstStyle/>
          <a:p>
            <a:pPr algn="ctr">
              <a:lnSpc>
                <a:spcPts val="3692"/>
              </a:lnSpc>
            </a:pPr>
            <a:r>
              <a:rPr lang="en-US" sz="2637">
                <a:solidFill>
                  <a:srgbClr val="A6A6A6"/>
                </a:solidFill>
                <a:latin typeface="Canva Sans"/>
              </a:rPr>
              <a:t>Wikipedia’s page on outliers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74414" y="579067"/>
            <a:ext cx="1822911" cy="1822911"/>
          </a:xfrm>
          <a:custGeom>
            <a:avLst/>
            <a:gdLst/>
            <a:ahLst/>
            <a:cxnLst/>
            <a:rect r="r" b="b" t="t" l="l"/>
            <a:pathLst>
              <a:path h="1822911" w="1822911">
                <a:moveTo>
                  <a:pt x="0" y="0"/>
                </a:moveTo>
                <a:lnTo>
                  <a:pt x="1822911" y="0"/>
                </a:lnTo>
                <a:lnTo>
                  <a:pt x="1822911" y="1822912"/>
                </a:lnTo>
                <a:lnTo>
                  <a:pt x="0" y="1822912"/>
                </a:lnTo>
                <a:lnTo>
                  <a:pt x="0" y="0"/>
                </a:lnTo>
                <a:close/>
              </a:path>
            </a:pathLst>
          </a:custGeom>
          <a:blipFill>
            <a:blip r:embed="rId2"/>
            <a:stretch>
              <a:fillRect l="0" t="0" r="0" b="0"/>
            </a:stretch>
          </a:blipFill>
        </p:spPr>
      </p:sp>
      <p:sp>
        <p:nvSpPr>
          <p:cNvPr name="TextBox 3" id="3"/>
          <p:cNvSpPr txBox="true"/>
          <p:nvPr/>
        </p:nvSpPr>
        <p:spPr>
          <a:xfrm rot="0">
            <a:off x="7247463" y="1078408"/>
            <a:ext cx="2969047" cy="738505"/>
          </a:xfrm>
          <a:prstGeom prst="rect">
            <a:avLst/>
          </a:prstGeom>
        </p:spPr>
        <p:txBody>
          <a:bodyPr anchor="t" rtlCol="false" tIns="0" lIns="0" bIns="0" rIns="0">
            <a:spAutoFit/>
          </a:bodyPr>
          <a:lstStyle/>
          <a:p>
            <a:pPr algn="ctr">
              <a:lnSpc>
                <a:spcPts val="6019"/>
              </a:lnSpc>
            </a:pPr>
            <a:r>
              <a:rPr lang="en-US" sz="4299" u="sng">
                <a:solidFill>
                  <a:srgbClr val="000000"/>
                </a:solidFill>
                <a:latin typeface="Canva Sans Bold"/>
              </a:rPr>
              <a:t>Guide lines</a:t>
            </a:r>
          </a:p>
        </p:txBody>
      </p:sp>
      <p:sp>
        <p:nvSpPr>
          <p:cNvPr name="TextBox 4" id="4"/>
          <p:cNvSpPr txBox="true"/>
          <p:nvPr/>
        </p:nvSpPr>
        <p:spPr>
          <a:xfrm rot="0">
            <a:off x="665854" y="3087705"/>
            <a:ext cx="17259300" cy="2462530"/>
          </a:xfrm>
          <a:prstGeom prst="rect">
            <a:avLst/>
          </a:prstGeom>
        </p:spPr>
        <p:txBody>
          <a:bodyPr anchor="t" rtlCol="false" tIns="0" lIns="0" bIns="0" rIns="0">
            <a:spAutoFit/>
          </a:bodyPr>
          <a:lstStyle/>
          <a:p>
            <a:pPr algn="l" marL="604516" indent="-302258" lvl="1">
              <a:lnSpc>
                <a:spcPts val="3919"/>
              </a:lnSpc>
              <a:buFont typeface="Arial"/>
              <a:buChar char="•"/>
            </a:pPr>
            <a:r>
              <a:rPr lang="en-US" sz="2799">
                <a:solidFill>
                  <a:srgbClr val="000000"/>
                </a:solidFill>
                <a:latin typeface="Canva Sans"/>
              </a:rPr>
              <a:t>Instances that don’t represent the actual distribution</a:t>
            </a:r>
          </a:p>
          <a:p>
            <a:pPr algn="l" marL="604516" indent="-302258" lvl="1">
              <a:lnSpc>
                <a:spcPts val="3919"/>
              </a:lnSpc>
              <a:buFont typeface="Arial"/>
              <a:buChar char="•"/>
            </a:pPr>
            <a:r>
              <a:rPr lang="en-US" sz="2799">
                <a:solidFill>
                  <a:srgbClr val="000000"/>
                </a:solidFill>
                <a:latin typeface="Canva Sans"/>
              </a:rPr>
              <a:t>Low frequency </a:t>
            </a:r>
          </a:p>
          <a:p>
            <a:pPr algn="l" marL="604516" indent="-302258" lvl="1">
              <a:lnSpc>
                <a:spcPts val="3919"/>
              </a:lnSpc>
              <a:buFont typeface="Arial"/>
              <a:buChar char="•"/>
            </a:pPr>
            <a:r>
              <a:rPr lang="en-US" sz="2799">
                <a:solidFill>
                  <a:srgbClr val="000000"/>
                </a:solidFill>
                <a:latin typeface="Canva Sans"/>
              </a:rPr>
              <a:t>Outliers affecting only one variable might be easier to manage or justify removing, especially if they seem to stem from measurement errors, whereas multivariate outliers may indicate complex relationships or rare but important patterns.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1772" y="5413914"/>
            <a:ext cx="4971467" cy="2443603"/>
          </a:xfrm>
          <a:custGeom>
            <a:avLst/>
            <a:gdLst/>
            <a:ahLst/>
            <a:cxnLst/>
            <a:rect r="r" b="b" t="t" l="l"/>
            <a:pathLst>
              <a:path h="2443603" w="4971467">
                <a:moveTo>
                  <a:pt x="0" y="0"/>
                </a:moveTo>
                <a:lnTo>
                  <a:pt x="4971468" y="0"/>
                </a:lnTo>
                <a:lnTo>
                  <a:pt x="4971468" y="2443603"/>
                </a:lnTo>
                <a:lnTo>
                  <a:pt x="0" y="2443603"/>
                </a:lnTo>
                <a:lnTo>
                  <a:pt x="0" y="0"/>
                </a:lnTo>
                <a:close/>
              </a:path>
            </a:pathLst>
          </a:custGeom>
          <a:blipFill>
            <a:blip r:embed="rId2"/>
            <a:stretch>
              <a:fillRect l="0" t="0" r="0" b="0"/>
            </a:stretch>
          </a:blipFill>
        </p:spPr>
      </p:sp>
      <p:sp>
        <p:nvSpPr>
          <p:cNvPr name="Freeform 3" id="3"/>
          <p:cNvSpPr/>
          <p:nvPr/>
        </p:nvSpPr>
        <p:spPr>
          <a:xfrm flipH="false" flipV="false" rot="0">
            <a:off x="6849739" y="5413914"/>
            <a:ext cx="5550742" cy="2728331"/>
          </a:xfrm>
          <a:custGeom>
            <a:avLst/>
            <a:gdLst/>
            <a:ahLst/>
            <a:cxnLst/>
            <a:rect r="r" b="b" t="t" l="l"/>
            <a:pathLst>
              <a:path h="2728331" w="5550742">
                <a:moveTo>
                  <a:pt x="0" y="0"/>
                </a:moveTo>
                <a:lnTo>
                  <a:pt x="5550742" y="0"/>
                </a:lnTo>
                <a:lnTo>
                  <a:pt x="5550742" y="2728331"/>
                </a:lnTo>
                <a:lnTo>
                  <a:pt x="0" y="2728331"/>
                </a:lnTo>
                <a:lnTo>
                  <a:pt x="0" y="0"/>
                </a:lnTo>
                <a:close/>
              </a:path>
            </a:pathLst>
          </a:custGeom>
          <a:blipFill>
            <a:blip r:embed="rId3"/>
            <a:stretch>
              <a:fillRect l="0" t="0" r="0" b="0"/>
            </a:stretch>
          </a:blipFill>
        </p:spPr>
      </p:sp>
      <p:pic>
        <p:nvPicPr>
          <p:cNvPr name="Picture 4" id="4">
            <a:hlinkClick action="ppaction://media"/>
          </p:cNvPr>
          <p:cNvPicPr>
            <a:picLocks noChangeAspect="true"/>
          </p:cNvPicPr>
          <p:nvPr>
            <a:videoFile r:link="rId5"/>
            <p:extLst>
              <p:ext uri="{DAA4B4D4-6D71-4841-9C94-3DE7FCFB9230}">
                <p14:media xmlns:p14="http://schemas.microsoft.com/office/powerpoint/2010/main" r:embed="rId6"/>
              </p:ext>
            </p:extLst>
          </p:nvPr>
        </p:nvPicPr>
        <p:blipFill>
          <a:blip r:embed="rId4"/>
          <a:srcRect l="5982" t="11285" r="4800" b="5406"/>
          <a:stretch>
            <a:fillRect/>
          </a:stretch>
        </p:blipFill>
        <p:spPr>
          <a:xfrm flipH="false" flipV="false" rot="0">
            <a:off x="15011742" y="4975727"/>
            <a:ext cx="2580042" cy="2409178"/>
          </a:xfrm>
          <a:prstGeom prst="rect">
            <a:avLst/>
          </a:prstGeom>
        </p:spPr>
      </p:pic>
      <p:sp>
        <p:nvSpPr>
          <p:cNvPr name="Freeform 5" id="5"/>
          <p:cNvSpPr/>
          <p:nvPr/>
        </p:nvSpPr>
        <p:spPr>
          <a:xfrm flipH="false" flipV="false" rot="7042550">
            <a:off x="3166235" y="3550567"/>
            <a:ext cx="2396097" cy="724819"/>
          </a:xfrm>
          <a:custGeom>
            <a:avLst/>
            <a:gdLst/>
            <a:ahLst/>
            <a:cxnLst/>
            <a:rect r="r" b="b" t="t" l="l"/>
            <a:pathLst>
              <a:path h="724819" w="2396097">
                <a:moveTo>
                  <a:pt x="0" y="0"/>
                </a:moveTo>
                <a:lnTo>
                  <a:pt x="2396097" y="0"/>
                </a:lnTo>
                <a:lnTo>
                  <a:pt x="2396097" y="724819"/>
                </a:lnTo>
                <a:lnTo>
                  <a:pt x="0" y="7248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4929289" y="895350"/>
            <a:ext cx="12202353" cy="779147"/>
          </a:xfrm>
          <a:prstGeom prst="rect">
            <a:avLst/>
          </a:prstGeom>
        </p:spPr>
        <p:txBody>
          <a:bodyPr anchor="t" rtlCol="false" tIns="0" lIns="0" bIns="0" rIns="0">
            <a:spAutoFit/>
          </a:bodyPr>
          <a:lstStyle/>
          <a:p>
            <a:pPr algn="l">
              <a:lnSpc>
                <a:spcPts val="6449"/>
              </a:lnSpc>
              <a:spcBef>
                <a:spcPct val="0"/>
              </a:spcBef>
            </a:pPr>
            <a:r>
              <a:rPr lang="en-US" sz="4299" spc="64">
                <a:solidFill>
                  <a:srgbClr val="000000"/>
                </a:solidFill>
                <a:latin typeface="Aileron Bold"/>
              </a:rPr>
              <a:t>Detection and Removal</a:t>
            </a:r>
            <a:r>
              <a:rPr lang="en-US" sz="4299" spc="64">
                <a:solidFill>
                  <a:srgbClr val="A6A6A6"/>
                </a:solidFill>
                <a:latin typeface="Aileron Bold"/>
              </a:rPr>
              <a:t> (</a:t>
            </a:r>
            <a:r>
              <a:rPr lang="en-US" sz="4299" spc="64">
                <a:solidFill>
                  <a:srgbClr val="A6A6A6"/>
                </a:solidFill>
                <a:latin typeface="Aileron"/>
              </a:rPr>
              <a:t>Tl removed 1,301)</a:t>
            </a:r>
          </a:p>
        </p:txBody>
      </p:sp>
      <p:sp>
        <p:nvSpPr>
          <p:cNvPr name="Freeform 7" id="7"/>
          <p:cNvSpPr/>
          <p:nvPr/>
        </p:nvSpPr>
        <p:spPr>
          <a:xfrm flipH="false" flipV="false" rot="2615922">
            <a:off x="12319963" y="3408674"/>
            <a:ext cx="2396097" cy="724819"/>
          </a:xfrm>
          <a:custGeom>
            <a:avLst/>
            <a:gdLst/>
            <a:ahLst/>
            <a:cxnLst/>
            <a:rect r="r" b="b" t="t" l="l"/>
            <a:pathLst>
              <a:path h="724819" w="2396097">
                <a:moveTo>
                  <a:pt x="0" y="0"/>
                </a:moveTo>
                <a:lnTo>
                  <a:pt x="2396097" y="0"/>
                </a:lnTo>
                <a:lnTo>
                  <a:pt x="2396097" y="724819"/>
                </a:lnTo>
                <a:lnTo>
                  <a:pt x="0" y="7248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5335440">
            <a:off x="7604461" y="3524686"/>
            <a:ext cx="2396097" cy="724819"/>
          </a:xfrm>
          <a:custGeom>
            <a:avLst/>
            <a:gdLst/>
            <a:ahLst/>
            <a:cxnLst/>
            <a:rect r="r" b="b" t="t" l="l"/>
            <a:pathLst>
              <a:path h="724819" w="2396097">
                <a:moveTo>
                  <a:pt x="0" y="0"/>
                </a:moveTo>
                <a:lnTo>
                  <a:pt x="2396097" y="0"/>
                </a:lnTo>
                <a:lnTo>
                  <a:pt x="2396097" y="724820"/>
                </a:lnTo>
                <a:lnTo>
                  <a:pt x="0" y="7248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561772" y="8758579"/>
            <a:ext cx="4675228" cy="668657"/>
          </a:xfrm>
          <a:prstGeom prst="rect">
            <a:avLst/>
          </a:prstGeom>
        </p:spPr>
        <p:txBody>
          <a:bodyPr anchor="t" rtlCol="false" tIns="0" lIns="0" bIns="0" rIns="0">
            <a:spAutoFit/>
          </a:bodyPr>
          <a:lstStyle/>
          <a:p>
            <a:pPr algn="l">
              <a:lnSpc>
                <a:spcPts val="5549"/>
              </a:lnSpc>
              <a:spcBef>
                <a:spcPct val="0"/>
              </a:spcBef>
            </a:pPr>
            <a:r>
              <a:rPr lang="en-US" sz="3699" spc="55">
                <a:solidFill>
                  <a:srgbClr val="000000"/>
                </a:solidFill>
                <a:latin typeface="Aileron"/>
              </a:rPr>
              <a:t>Mean +-3*STD (GK)</a:t>
            </a:r>
          </a:p>
        </p:txBody>
      </p:sp>
      <p:sp>
        <p:nvSpPr>
          <p:cNvPr name="TextBox 10" id="10"/>
          <p:cNvSpPr txBox="true"/>
          <p:nvPr/>
        </p:nvSpPr>
        <p:spPr>
          <a:xfrm rot="0">
            <a:off x="6849739" y="8758579"/>
            <a:ext cx="4675228" cy="668657"/>
          </a:xfrm>
          <a:prstGeom prst="rect">
            <a:avLst/>
          </a:prstGeom>
        </p:spPr>
        <p:txBody>
          <a:bodyPr anchor="t" rtlCol="false" tIns="0" lIns="0" bIns="0" rIns="0">
            <a:spAutoFit/>
          </a:bodyPr>
          <a:lstStyle/>
          <a:p>
            <a:pPr algn="l">
              <a:lnSpc>
                <a:spcPts val="5549"/>
              </a:lnSpc>
              <a:spcBef>
                <a:spcPct val="0"/>
              </a:spcBef>
            </a:pPr>
            <a:r>
              <a:rPr lang="en-US" sz="3699" spc="55">
                <a:solidFill>
                  <a:srgbClr val="000000"/>
                </a:solidFill>
                <a:latin typeface="Aileron"/>
              </a:rPr>
              <a:t>Log Transformation</a:t>
            </a:r>
          </a:p>
        </p:txBody>
      </p:sp>
      <p:sp>
        <p:nvSpPr>
          <p:cNvPr name="TextBox 11" id="11"/>
          <p:cNvSpPr txBox="true"/>
          <p:nvPr/>
        </p:nvSpPr>
        <p:spPr>
          <a:xfrm rot="0">
            <a:off x="14087194" y="8758579"/>
            <a:ext cx="4675228" cy="668657"/>
          </a:xfrm>
          <a:prstGeom prst="rect">
            <a:avLst/>
          </a:prstGeom>
        </p:spPr>
        <p:txBody>
          <a:bodyPr anchor="t" rtlCol="false" tIns="0" lIns="0" bIns="0" rIns="0">
            <a:spAutoFit/>
          </a:bodyPr>
          <a:lstStyle/>
          <a:p>
            <a:pPr algn="l">
              <a:lnSpc>
                <a:spcPts val="5549"/>
              </a:lnSpc>
              <a:spcBef>
                <a:spcPct val="0"/>
              </a:spcBef>
            </a:pPr>
            <a:r>
              <a:rPr lang="en-US" sz="3699" spc="55">
                <a:solidFill>
                  <a:srgbClr val="000000"/>
                </a:solidFill>
                <a:latin typeface="Aileron"/>
              </a:rPr>
              <a:t>Manual analysis </a:t>
            </a:r>
          </a:p>
        </p:txBody>
      </p:sp>
      <p:sp>
        <p:nvSpPr>
          <p:cNvPr name="Freeform 12" id="12"/>
          <p:cNvSpPr/>
          <p:nvPr/>
        </p:nvSpPr>
        <p:spPr>
          <a:xfrm flipH="false" flipV="false" rot="0">
            <a:off x="13214528" y="5869364"/>
            <a:ext cx="1797213" cy="1797213"/>
          </a:xfrm>
          <a:custGeom>
            <a:avLst/>
            <a:gdLst/>
            <a:ahLst/>
            <a:cxnLst/>
            <a:rect r="r" b="b" t="t" l="l"/>
            <a:pathLst>
              <a:path h="1797213" w="1797213">
                <a:moveTo>
                  <a:pt x="0" y="0"/>
                </a:moveTo>
                <a:lnTo>
                  <a:pt x="1797214" y="0"/>
                </a:lnTo>
                <a:lnTo>
                  <a:pt x="1797214" y="1797214"/>
                </a:lnTo>
                <a:lnTo>
                  <a:pt x="0" y="1797214"/>
                </a:lnTo>
                <a:lnTo>
                  <a:pt x="0" y="0"/>
                </a:lnTo>
                <a:close/>
              </a:path>
            </a:pathLst>
          </a:custGeom>
          <a:blipFill>
            <a:blip r:embed="rId9"/>
            <a:stretch>
              <a:fillRect l="0" t="0" r="0" b="0"/>
            </a:stretch>
          </a:blipFill>
        </p:spPr>
      </p:sp>
    </p:spTree>
  </p:cSld>
  <p:clrMapOvr>
    <a:masterClrMapping/>
  </p:clrMapOvr>
  <p:timing>
    <p:tnLst>
      <p:par>
        <p:cTn dur="indefinite" restart="never" nodeType="tmRoot">
          <p:childTnLst>
            <p:video>
              <p:cMediaNode vol="0">
                <p:cTn fill="hold" display="false">
                  <p:stCondLst>
                    <p:cond delay="indefinite"/>
                  </p:stCondLst>
                </p:cTn>
                <p:tgtEl>
                  <p:spTgt spid="4"/>
                </p:tgtEl>
              </p:cMediaNode>
            </p:video>
          </p:childTnLst>
        </p:cTn>
      </p:par>
    </p:tnLst>
  </p:timing>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72259" y="1028700"/>
            <a:ext cx="1400148" cy="1071567"/>
          </a:xfrm>
          <a:custGeom>
            <a:avLst/>
            <a:gdLst/>
            <a:ahLst/>
            <a:cxnLst/>
            <a:rect r="r" b="b" t="t" l="l"/>
            <a:pathLst>
              <a:path h="1071567" w="1400148">
                <a:moveTo>
                  <a:pt x="0" y="0"/>
                </a:moveTo>
                <a:lnTo>
                  <a:pt x="1400148" y="0"/>
                </a:lnTo>
                <a:lnTo>
                  <a:pt x="1400148" y="1071567"/>
                </a:lnTo>
                <a:lnTo>
                  <a:pt x="0" y="1071567"/>
                </a:lnTo>
                <a:lnTo>
                  <a:pt x="0" y="0"/>
                </a:lnTo>
                <a:close/>
              </a:path>
            </a:pathLst>
          </a:custGeom>
          <a:blipFill>
            <a:blip r:embed="rId2"/>
            <a:stretch>
              <a:fillRect l="0" t="0" r="0" b="0"/>
            </a:stretch>
          </a:blipFill>
        </p:spPr>
      </p:sp>
      <p:pic>
        <p:nvPicPr>
          <p:cNvPr name="Picture 3" id="3">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0" t="0" r="0" b="0"/>
          <a:stretch>
            <a:fillRect/>
          </a:stretch>
        </p:blipFill>
        <p:spPr>
          <a:xfrm flipH="false" flipV="false" rot="0">
            <a:off x="10419145" y="1028700"/>
            <a:ext cx="3978882" cy="3023950"/>
          </a:xfrm>
          <a:prstGeom prst="rect">
            <a:avLst/>
          </a:prstGeom>
        </p:spPr>
      </p:pic>
      <p:sp>
        <p:nvSpPr>
          <p:cNvPr name="TextBox 4" id="4"/>
          <p:cNvSpPr txBox="true"/>
          <p:nvPr/>
        </p:nvSpPr>
        <p:spPr>
          <a:xfrm rot="0">
            <a:off x="525373" y="1092995"/>
            <a:ext cx="9893772" cy="809628"/>
          </a:xfrm>
          <a:prstGeom prst="rect">
            <a:avLst/>
          </a:prstGeom>
        </p:spPr>
        <p:txBody>
          <a:bodyPr anchor="t" rtlCol="false" tIns="0" lIns="0" bIns="0" rIns="0">
            <a:spAutoFit/>
          </a:bodyPr>
          <a:lstStyle/>
          <a:p>
            <a:pPr algn="l">
              <a:lnSpc>
                <a:spcPts val="6749"/>
              </a:lnSpc>
              <a:spcBef>
                <a:spcPct val="0"/>
              </a:spcBef>
            </a:pPr>
            <a:r>
              <a:rPr lang="en-US" sz="4499" spc="67">
                <a:solidFill>
                  <a:srgbClr val="000000"/>
                </a:solidFill>
                <a:latin typeface="Aileron Bold"/>
              </a:rPr>
              <a:t>Potential Pitfalls </a:t>
            </a:r>
          </a:p>
        </p:txBody>
      </p:sp>
      <p:sp>
        <p:nvSpPr>
          <p:cNvPr name="TextBox 5" id="5"/>
          <p:cNvSpPr txBox="true"/>
          <p:nvPr/>
        </p:nvSpPr>
        <p:spPr>
          <a:xfrm rot="0">
            <a:off x="758851" y="4536433"/>
            <a:ext cx="16770299" cy="3984324"/>
          </a:xfrm>
          <a:prstGeom prst="rect">
            <a:avLst/>
          </a:prstGeom>
        </p:spPr>
        <p:txBody>
          <a:bodyPr anchor="t" rtlCol="false" tIns="0" lIns="0" bIns="0" rIns="0">
            <a:spAutoFit/>
          </a:bodyPr>
          <a:lstStyle/>
          <a:p>
            <a:pPr algn="l" marL="704233" indent="-352116" lvl="1">
              <a:lnSpc>
                <a:spcPts val="4566"/>
              </a:lnSpc>
              <a:buFont typeface="Arial"/>
              <a:buChar char="•"/>
            </a:pPr>
            <a:r>
              <a:rPr lang="en-US" sz="3261">
                <a:solidFill>
                  <a:srgbClr val="000000"/>
                </a:solidFill>
                <a:latin typeface="Canva Sans Bold"/>
              </a:rPr>
              <a:t>Missing Data Imputation</a:t>
            </a:r>
          </a:p>
          <a:p>
            <a:pPr algn="l" marL="704233" indent="-352116" lvl="1">
              <a:lnSpc>
                <a:spcPts val="4566"/>
              </a:lnSpc>
              <a:buFont typeface="Arial"/>
              <a:buChar char="•"/>
            </a:pPr>
            <a:r>
              <a:rPr lang="en-US" sz="3261">
                <a:solidFill>
                  <a:srgbClr val="000000"/>
                </a:solidFill>
                <a:latin typeface="Canva Sans Bold"/>
              </a:rPr>
              <a:t>Rigid Thresholds</a:t>
            </a:r>
          </a:p>
          <a:p>
            <a:pPr algn="l" marL="704233" indent="-352116" lvl="1">
              <a:lnSpc>
                <a:spcPts val="4566"/>
              </a:lnSpc>
              <a:buFont typeface="Arial"/>
              <a:buChar char="•"/>
            </a:pPr>
            <a:r>
              <a:rPr lang="en-US" sz="3261">
                <a:solidFill>
                  <a:srgbClr val="000000"/>
                </a:solidFill>
                <a:latin typeface="Canva Sans Bold"/>
              </a:rPr>
              <a:t>Information Loss in Feature Selection </a:t>
            </a:r>
          </a:p>
          <a:p>
            <a:pPr algn="l" marL="704233" indent="-352116" lvl="1">
              <a:lnSpc>
                <a:spcPts val="4566"/>
              </a:lnSpc>
              <a:buFont typeface="Arial"/>
              <a:buChar char="•"/>
            </a:pPr>
            <a:r>
              <a:rPr lang="en-US" sz="3261">
                <a:solidFill>
                  <a:srgbClr val="000000"/>
                </a:solidFill>
                <a:latin typeface="Canva Sans Bold"/>
              </a:rPr>
              <a:t>Bias in Missing Data Handling</a:t>
            </a:r>
          </a:p>
          <a:p>
            <a:pPr algn="l" marL="704233" indent="-352116" lvl="1">
              <a:lnSpc>
                <a:spcPts val="4566"/>
              </a:lnSpc>
              <a:buFont typeface="Arial"/>
              <a:buChar char="•"/>
            </a:pPr>
            <a:r>
              <a:rPr lang="en-US" sz="3261">
                <a:solidFill>
                  <a:srgbClr val="000000"/>
                </a:solidFill>
                <a:latin typeface="Canva Sans Bold"/>
              </a:rPr>
              <a:t>Outlier Treatment Concerns</a:t>
            </a:r>
          </a:p>
          <a:p>
            <a:pPr algn="l" marL="704233" indent="-352116" lvl="1">
              <a:lnSpc>
                <a:spcPts val="4566"/>
              </a:lnSpc>
              <a:buFont typeface="Arial"/>
              <a:buChar char="•"/>
            </a:pPr>
            <a:r>
              <a:rPr lang="en-US" sz="3261">
                <a:solidFill>
                  <a:srgbClr val="000000"/>
                </a:solidFill>
                <a:latin typeface="Canva Sans Bold"/>
              </a:rPr>
              <a:t>Data Integrity Disregard:</a:t>
            </a:r>
            <a:r>
              <a:rPr lang="en-US" sz="3261">
                <a:solidFill>
                  <a:srgbClr val="000000"/>
                </a:solidFill>
                <a:latin typeface="Canva Sans"/>
              </a:rPr>
              <a:t> Over-manipulating data may compromise analysis reliability.</a:t>
            </a:r>
          </a:p>
        </p:txBody>
      </p:sp>
    </p:spTree>
  </p:cSld>
  <p:clrMapOvr>
    <a:masterClrMapping/>
  </p:clrMapOvr>
  <p:timing>
    <p:tnLst>
      <p:par>
        <p:cTn dur="indefinite" restart="never" nodeType="tmRoot">
          <p:childTnLst>
            <p:video>
              <p:cMediaNode vol="0">
                <p:cTn fill="hold" display="false">
                  <p:stCondLst>
                    <p:cond delay="indefinite"/>
                  </p:stCondLst>
                </p:cTn>
                <p:tgtEl>
                  <p:spTgt spid="3"/>
                </p:tgtEl>
              </p:cMediaNode>
            </p:video>
          </p:childTnLst>
        </p:cTn>
      </p:par>
    </p:tnLst>
  </p:timing>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436123" y="2488745"/>
            <a:ext cx="11415755" cy="4664502"/>
          </a:xfrm>
          <a:custGeom>
            <a:avLst/>
            <a:gdLst/>
            <a:ahLst/>
            <a:cxnLst/>
            <a:rect r="r" b="b" t="t" l="l"/>
            <a:pathLst>
              <a:path h="4664502" w="11415755">
                <a:moveTo>
                  <a:pt x="0" y="0"/>
                </a:moveTo>
                <a:lnTo>
                  <a:pt x="11415754" y="0"/>
                </a:lnTo>
                <a:lnTo>
                  <a:pt x="11415754" y="4664502"/>
                </a:lnTo>
                <a:lnTo>
                  <a:pt x="0" y="4664502"/>
                </a:lnTo>
                <a:lnTo>
                  <a:pt x="0" y="0"/>
                </a:lnTo>
                <a:close/>
              </a:path>
            </a:pathLst>
          </a:custGeom>
          <a:blipFill>
            <a:blip r:embed="rId2"/>
            <a:stretch>
              <a:fillRect l="0" t="0" r="0" b="0"/>
            </a:stretch>
          </a:blipFill>
        </p:spPr>
      </p:sp>
      <p:sp>
        <p:nvSpPr>
          <p:cNvPr name="TextBox 3" id="3"/>
          <p:cNvSpPr txBox="true"/>
          <p:nvPr/>
        </p:nvSpPr>
        <p:spPr>
          <a:xfrm rot="0">
            <a:off x="2841935" y="7248497"/>
            <a:ext cx="16555291" cy="2367091"/>
          </a:xfrm>
          <a:prstGeom prst="rect">
            <a:avLst/>
          </a:prstGeom>
        </p:spPr>
        <p:txBody>
          <a:bodyPr anchor="t" rtlCol="false" tIns="0" lIns="0" bIns="0" rIns="0">
            <a:spAutoFit/>
          </a:bodyPr>
          <a:lstStyle/>
          <a:p>
            <a:pPr algn="l" marL="873203" indent="-436602" lvl="1">
              <a:lnSpc>
                <a:spcPts val="9989"/>
              </a:lnSpc>
              <a:buFont typeface="Arial"/>
              <a:buChar char="•"/>
            </a:pPr>
            <a:r>
              <a:rPr lang="en-US" sz="4044">
                <a:solidFill>
                  <a:srgbClr val="000000"/>
                </a:solidFill>
                <a:latin typeface="Canva Sans Bold"/>
              </a:rPr>
              <a:t>Ordinal Encoding</a:t>
            </a:r>
          </a:p>
          <a:p>
            <a:pPr algn="l">
              <a:lnSpc>
                <a:spcPts val="9989"/>
              </a:lnSpc>
            </a:pPr>
          </a:p>
        </p:txBody>
      </p:sp>
      <p:sp>
        <p:nvSpPr>
          <p:cNvPr name="TextBox 4" id="4"/>
          <p:cNvSpPr txBox="true"/>
          <p:nvPr/>
        </p:nvSpPr>
        <p:spPr>
          <a:xfrm rot="0">
            <a:off x="4810053" y="1197267"/>
            <a:ext cx="7880152" cy="712470"/>
          </a:xfrm>
          <a:prstGeom prst="rect">
            <a:avLst/>
          </a:prstGeom>
        </p:spPr>
        <p:txBody>
          <a:bodyPr anchor="t" rtlCol="false" tIns="0" lIns="0" bIns="0" rIns="0">
            <a:spAutoFit/>
          </a:bodyPr>
          <a:lstStyle/>
          <a:p>
            <a:pPr algn="ctr">
              <a:lnSpc>
                <a:spcPts val="5880"/>
              </a:lnSpc>
            </a:pPr>
            <a:r>
              <a:rPr lang="en-US" sz="4200" u="sng">
                <a:solidFill>
                  <a:srgbClr val="000000"/>
                </a:solidFill>
                <a:latin typeface="Canva Sans Bold"/>
              </a:rPr>
              <a:t>Handling Categorical Features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19134" y="2386380"/>
            <a:ext cx="8461991" cy="4859927"/>
          </a:xfrm>
          <a:custGeom>
            <a:avLst/>
            <a:gdLst/>
            <a:ahLst/>
            <a:cxnLst/>
            <a:rect r="r" b="b" t="t" l="l"/>
            <a:pathLst>
              <a:path h="4859927" w="8461991">
                <a:moveTo>
                  <a:pt x="0" y="0"/>
                </a:moveTo>
                <a:lnTo>
                  <a:pt x="8461990" y="0"/>
                </a:lnTo>
                <a:lnTo>
                  <a:pt x="8461990" y="4859928"/>
                </a:lnTo>
                <a:lnTo>
                  <a:pt x="0" y="4859928"/>
                </a:lnTo>
                <a:lnTo>
                  <a:pt x="0" y="0"/>
                </a:lnTo>
                <a:close/>
              </a:path>
            </a:pathLst>
          </a:custGeom>
          <a:blipFill>
            <a:blip r:embed="rId2"/>
            <a:stretch>
              <a:fillRect l="0" t="0" r="0" b="0"/>
            </a:stretch>
          </a:blipFill>
        </p:spPr>
      </p:sp>
      <p:sp>
        <p:nvSpPr>
          <p:cNvPr name="Freeform 3" id="3"/>
          <p:cNvSpPr/>
          <p:nvPr/>
        </p:nvSpPr>
        <p:spPr>
          <a:xfrm flipH="false" flipV="false" rot="0">
            <a:off x="11062500" y="473370"/>
            <a:ext cx="1146966" cy="1146966"/>
          </a:xfrm>
          <a:custGeom>
            <a:avLst/>
            <a:gdLst/>
            <a:ahLst/>
            <a:cxnLst/>
            <a:rect r="r" b="b" t="t" l="l"/>
            <a:pathLst>
              <a:path h="1146966" w="1146966">
                <a:moveTo>
                  <a:pt x="0" y="0"/>
                </a:moveTo>
                <a:lnTo>
                  <a:pt x="1146966" y="0"/>
                </a:lnTo>
                <a:lnTo>
                  <a:pt x="1146966" y="1146966"/>
                </a:lnTo>
                <a:lnTo>
                  <a:pt x="0" y="1146966"/>
                </a:lnTo>
                <a:lnTo>
                  <a:pt x="0" y="0"/>
                </a:lnTo>
                <a:close/>
              </a:path>
            </a:pathLst>
          </a:custGeom>
          <a:blipFill>
            <a:blip r:embed="rId3"/>
            <a:stretch>
              <a:fillRect l="0" t="0" r="0" b="0"/>
            </a:stretch>
          </a:blipFill>
        </p:spPr>
      </p:sp>
      <p:sp>
        <p:nvSpPr>
          <p:cNvPr name="TextBox 4" id="4"/>
          <p:cNvSpPr txBox="true"/>
          <p:nvPr/>
        </p:nvSpPr>
        <p:spPr>
          <a:xfrm rot="0">
            <a:off x="6898186" y="652518"/>
            <a:ext cx="3703886" cy="712470"/>
          </a:xfrm>
          <a:prstGeom prst="rect">
            <a:avLst/>
          </a:prstGeom>
        </p:spPr>
        <p:txBody>
          <a:bodyPr anchor="t" rtlCol="false" tIns="0" lIns="0" bIns="0" rIns="0">
            <a:spAutoFit/>
          </a:bodyPr>
          <a:lstStyle/>
          <a:p>
            <a:pPr algn="ctr">
              <a:lnSpc>
                <a:spcPts val="5880"/>
              </a:lnSpc>
            </a:pPr>
            <a:r>
              <a:rPr lang="en-US" sz="4200">
                <a:solidFill>
                  <a:srgbClr val="000000"/>
                </a:solidFill>
                <a:latin typeface="Canva Sans Bold"/>
              </a:rPr>
              <a:t>Normalization</a:t>
            </a:r>
          </a:p>
        </p:txBody>
      </p:sp>
      <p:sp>
        <p:nvSpPr>
          <p:cNvPr name="TextBox 5" id="5"/>
          <p:cNvSpPr txBox="true"/>
          <p:nvPr/>
        </p:nvSpPr>
        <p:spPr>
          <a:xfrm rot="0">
            <a:off x="1720676" y="8210550"/>
            <a:ext cx="15538624" cy="1047750"/>
          </a:xfrm>
          <a:prstGeom prst="rect">
            <a:avLst/>
          </a:prstGeom>
        </p:spPr>
        <p:txBody>
          <a:bodyPr anchor="t" rtlCol="false" tIns="0" lIns="0" bIns="0" rIns="0">
            <a:spAutoFit/>
          </a:bodyPr>
          <a:lstStyle/>
          <a:p>
            <a:pPr algn="l">
              <a:lnSpc>
                <a:spcPts val="4200"/>
              </a:lnSpc>
              <a:spcBef>
                <a:spcPct val="0"/>
              </a:spcBef>
            </a:pPr>
            <a:r>
              <a:rPr lang="en-US" sz="3000">
                <a:solidFill>
                  <a:srgbClr val="000000"/>
                </a:solidFill>
                <a:latin typeface="Canva Sans Bold"/>
              </a:rPr>
              <a:t>Min-max normalization rescales data to a specified range, typically between 0 and 1</a:t>
            </a:r>
          </a:p>
          <a:p>
            <a:pPr algn="l">
              <a:lnSpc>
                <a:spcPts val="4200"/>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74644">
            <a:off x="9874338" y="2340909"/>
            <a:ext cx="2396097" cy="724819"/>
          </a:xfrm>
          <a:custGeom>
            <a:avLst/>
            <a:gdLst/>
            <a:ahLst/>
            <a:cxnLst/>
            <a:rect r="r" b="b" t="t" l="l"/>
            <a:pathLst>
              <a:path h="724819" w="2396097">
                <a:moveTo>
                  <a:pt x="0" y="0"/>
                </a:moveTo>
                <a:lnTo>
                  <a:pt x="2396097" y="0"/>
                </a:lnTo>
                <a:lnTo>
                  <a:pt x="2396097" y="724819"/>
                </a:lnTo>
                <a:lnTo>
                  <a:pt x="0" y="7248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634852" y="541266"/>
            <a:ext cx="4437534" cy="712470"/>
          </a:xfrm>
          <a:prstGeom prst="rect">
            <a:avLst/>
          </a:prstGeom>
        </p:spPr>
        <p:txBody>
          <a:bodyPr anchor="t" rtlCol="false" tIns="0" lIns="0" bIns="0" rIns="0">
            <a:spAutoFit/>
          </a:bodyPr>
          <a:lstStyle/>
          <a:p>
            <a:pPr algn="ctr">
              <a:lnSpc>
                <a:spcPts val="5880"/>
              </a:lnSpc>
            </a:pPr>
            <a:r>
              <a:rPr lang="en-US" sz="4200" u="sng">
                <a:solidFill>
                  <a:srgbClr val="000000"/>
                </a:solidFill>
                <a:latin typeface="Canva Sans Bold"/>
              </a:rPr>
              <a:t>Potential Models</a:t>
            </a:r>
          </a:p>
        </p:txBody>
      </p:sp>
      <p:sp>
        <p:nvSpPr>
          <p:cNvPr name="TextBox 4" id="4"/>
          <p:cNvSpPr txBox="true"/>
          <p:nvPr/>
        </p:nvSpPr>
        <p:spPr>
          <a:xfrm rot="0">
            <a:off x="1434087" y="4125935"/>
            <a:ext cx="4962897" cy="10477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Continous Target</a:t>
            </a:r>
          </a:p>
          <a:p>
            <a:pPr algn="ctr">
              <a:lnSpc>
                <a:spcPts val="4200"/>
              </a:lnSpc>
            </a:pPr>
            <a:r>
              <a:rPr lang="en-US" sz="3000">
                <a:solidFill>
                  <a:srgbClr val="000000"/>
                </a:solidFill>
                <a:latin typeface="Canva Sans Bold"/>
              </a:rPr>
              <a:t> variable (expected return)</a:t>
            </a:r>
          </a:p>
        </p:txBody>
      </p:sp>
      <p:sp>
        <p:nvSpPr>
          <p:cNvPr name="TextBox 5" id="5"/>
          <p:cNvSpPr txBox="true"/>
          <p:nvPr/>
        </p:nvSpPr>
        <p:spPr>
          <a:xfrm rot="0">
            <a:off x="11072386" y="4125935"/>
            <a:ext cx="4548262" cy="10477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Bold"/>
              </a:rPr>
              <a:t>Discrete Target variable </a:t>
            </a:r>
          </a:p>
          <a:p>
            <a:pPr algn="ctr">
              <a:lnSpc>
                <a:spcPts val="4200"/>
              </a:lnSpc>
            </a:pPr>
            <a:r>
              <a:rPr lang="en-US" sz="3000">
                <a:solidFill>
                  <a:srgbClr val="000000"/>
                </a:solidFill>
                <a:latin typeface="Canva Sans Bold"/>
              </a:rPr>
              <a:t>Yeild above 2%</a:t>
            </a:r>
          </a:p>
        </p:txBody>
      </p:sp>
      <p:sp>
        <p:nvSpPr>
          <p:cNvPr name="Freeform 6" id="6"/>
          <p:cNvSpPr/>
          <p:nvPr/>
        </p:nvSpPr>
        <p:spPr>
          <a:xfrm flipH="false" flipV="false" rot="7403839">
            <a:off x="5198936" y="2354270"/>
            <a:ext cx="2396097" cy="724819"/>
          </a:xfrm>
          <a:custGeom>
            <a:avLst/>
            <a:gdLst/>
            <a:ahLst/>
            <a:cxnLst/>
            <a:rect r="r" b="b" t="t" l="l"/>
            <a:pathLst>
              <a:path h="724819" w="2396097">
                <a:moveTo>
                  <a:pt x="0" y="0"/>
                </a:moveTo>
                <a:lnTo>
                  <a:pt x="2396097" y="0"/>
                </a:lnTo>
                <a:lnTo>
                  <a:pt x="2396097" y="724820"/>
                </a:lnTo>
                <a:lnTo>
                  <a:pt x="0" y="7248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423699" y="1922268"/>
            <a:ext cx="2011263" cy="514350"/>
          </a:xfrm>
          <a:prstGeom prst="rect">
            <a:avLst/>
          </a:prstGeom>
        </p:spPr>
        <p:txBody>
          <a:bodyPr anchor="t" rtlCol="false" tIns="0" lIns="0" bIns="0" rIns="0">
            <a:spAutoFit/>
          </a:bodyPr>
          <a:lstStyle/>
          <a:p>
            <a:pPr algn="ctr">
              <a:lnSpc>
                <a:spcPts val="4200"/>
              </a:lnSpc>
            </a:pPr>
            <a:r>
              <a:rPr lang="en-US" sz="3000">
                <a:solidFill>
                  <a:srgbClr val="A6A6A6"/>
                </a:solidFill>
                <a:latin typeface="Canva Sans"/>
              </a:rPr>
              <a:t>Regression</a:t>
            </a:r>
          </a:p>
        </p:txBody>
      </p:sp>
      <p:sp>
        <p:nvSpPr>
          <p:cNvPr name="TextBox 8" id="8"/>
          <p:cNvSpPr txBox="true"/>
          <p:nvPr/>
        </p:nvSpPr>
        <p:spPr>
          <a:xfrm rot="0">
            <a:off x="12109755" y="1922268"/>
            <a:ext cx="2473523" cy="514350"/>
          </a:xfrm>
          <a:prstGeom prst="rect">
            <a:avLst/>
          </a:prstGeom>
        </p:spPr>
        <p:txBody>
          <a:bodyPr anchor="t" rtlCol="false" tIns="0" lIns="0" bIns="0" rIns="0">
            <a:spAutoFit/>
          </a:bodyPr>
          <a:lstStyle/>
          <a:p>
            <a:pPr algn="ctr">
              <a:lnSpc>
                <a:spcPts val="4200"/>
              </a:lnSpc>
            </a:pPr>
            <a:r>
              <a:rPr lang="en-US" sz="3000">
                <a:solidFill>
                  <a:srgbClr val="A6A6A6"/>
                </a:solidFill>
                <a:latin typeface="Canva Sans"/>
              </a:rPr>
              <a:t>Classification</a:t>
            </a:r>
          </a:p>
        </p:txBody>
      </p:sp>
      <p:sp>
        <p:nvSpPr>
          <p:cNvPr name="TextBox 9" id="9"/>
          <p:cNvSpPr txBox="true"/>
          <p:nvPr/>
        </p:nvSpPr>
        <p:spPr>
          <a:xfrm rot="0">
            <a:off x="11473160" y="5849633"/>
            <a:ext cx="4672319" cy="1767935"/>
          </a:xfrm>
          <a:prstGeom prst="rect">
            <a:avLst/>
          </a:prstGeom>
        </p:spPr>
        <p:txBody>
          <a:bodyPr anchor="t" rtlCol="false" tIns="0" lIns="0" bIns="0" rIns="0">
            <a:spAutoFit/>
          </a:bodyPr>
          <a:lstStyle/>
          <a:p>
            <a:pPr algn="l" marL="541445" indent="-270723" lvl="1">
              <a:lnSpc>
                <a:spcPts val="3510"/>
              </a:lnSpc>
              <a:buFont typeface="Arial"/>
              <a:buChar char="•"/>
            </a:pPr>
            <a:r>
              <a:rPr lang="en-US" sz="2507">
                <a:solidFill>
                  <a:srgbClr val="000000"/>
                </a:solidFill>
                <a:latin typeface="Canva Sans Bold"/>
              </a:rPr>
              <a:t> K-Nearest Neighbors</a:t>
            </a:r>
          </a:p>
          <a:p>
            <a:pPr algn="l" marL="541445" indent="-270723" lvl="1">
              <a:lnSpc>
                <a:spcPts val="3510"/>
              </a:lnSpc>
              <a:buFont typeface="Arial"/>
              <a:buChar char="•"/>
            </a:pPr>
            <a:r>
              <a:rPr lang="en-US" sz="2507">
                <a:solidFill>
                  <a:srgbClr val="000000"/>
                </a:solidFill>
                <a:latin typeface="Canva Sans Bold"/>
              </a:rPr>
              <a:t>Decision Tree</a:t>
            </a:r>
          </a:p>
          <a:p>
            <a:pPr algn="l" marL="541445" indent="-270723" lvl="1">
              <a:lnSpc>
                <a:spcPts val="3510"/>
              </a:lnSpc>
              <a:buFont typeface="Arial"/>
              <a:buChar char="•"/>
            </a:pPr>
            <a:r>
              <a:rPr lang="en-US" sz="2507">
                <a:solidFill>
                  <a:srgbClr val="000000"/>
                </a:solidFill>
                <a:latin typeface="Canva Sans Bold"/>
              </a:rPr>
              <a:t>Random Forest</a:t>
            </a:r>
          </a:p>
          <a:p>
            <a:pPr algn="l" marL="541445" indent="-270723" lvl="1">
              <a:lnSpc>
                <a:spcPts val="3510"/>
              </a:lnSpc>
              <a:buFont typeface="Arial"/>
              <a:buChar char="•"/>
            </a:pPr>
            <a:r>
              <a:rPr lang="en-US" sz="2507">
                <a:solidFill>
                  <a:srgbClr val="000000"/>
                </a:solidFill>
                <a:latin typeface="Canva Sans Bold"/>
              </a:rPr>
              <a:t> Logistic Regression </a:t>
            </a:r>
          </a:p>
        </p:txBody>
      </p:sp>
      <p:sp>
        <p:nvSpPr>
          <p:cNvPr name="TextBox 10" id="10"/>
          <p:cNvSpPr txBox="true"/>
          <p:nvPr/>
        </p:nvSpPr>
        <p:spPr>
          <a:xfrm rot="0">
            <a:off x="1434087" y="5849633"/>
            <a:ext cx="4672319" cy="880693"/>
          </a:xfrm>
          <a:prstGeom prst="rect">
            <a:avLst/>
          </a:prstGeom>
        </p:spPr>
        <p:txBody>
          <a:bodyPr anchor="t" rtlCol="false" tIns="0" lIns="0" bIns="0" rIns="0">
            <a:spAutoFit/>
          </a:bodyPr>
          <a:lstStyle/>
          <a:p>
            <a:pPr algn="l" marL="541445" indent="-270723" lvl="1">
              <a:lnSpc>
                <a:spcPts val="3510"/>
              </a:lnSpc>
              <a:buFont typeface="Arial"/>
              <a:buChar char="•"/>
            </a:pPr>
            <a:r>
              <a:rPr lang="en-US" sz="2507">
                <a:solidFill>
                  <a:srgbClr val="000000"/>
                </a:solidFill>
                <a:latin typeface="Canva Sans Bold"/>
              </a:rPr>
              <a:t> Linear Regression</a:t>
            </a:r>
          </a:p>
          <a:p>
            <a:pPr algn="l" marL="541445" indent="-270723" lvl="1">
              <a:lnSpc>
                <a:spcPts val="3510"/>
              </a:lnSpc>
              <a:buFont typeface="Arial"/>
              <a:buChar char="•"/>
            </a:pPr>
            <a:r>
              <a:rPr lang="en-US" sz="2507">
                <a:solidFill>
                  <a:srgbClr val="000000"/>
                </a:solidFill>
                <a:latin typeface="Canva Sans Bold"/>
              </a:rPr>
              <a:t>Polynomial Regression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7276" y="3545666"/>
            <a:ext cx="566493" cy="584561"/>
          </a:xfrm>
          <a:custGeom>
            <a:avLst/>
            <a:gdLst/>
            <a:ahLst/>
            <a:cxnLst/>
            <a:rect r="r" b="b" t="t" l="l"/>
            <a:pathLst>
              <a:path h="584561" w="566493">
                <a:moveTo>
                  <a:pt x="0" y="0"/>
                </a:moveTo>
                <a:lnTo>
                  <a:pt x="566493" y="0"/>
                </a:lnTo>
                <a:lnTo>
                  <a:pt x="566493" y="584561"/>
                </a:lnTo>
                <a:lnTo>
                  <a:pt x="0" y="58456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47381" y="1806471"/>
            <a:ext cx="10994040" cy="3797569"/>
          </a:xfrm>
          <a:prstGeom prst="rect">
            <a:avLst/>
          </a:prstGeom>
        </p:spPr>
        <p:txBody>
          <a:bodyPr anchor="t" rtlCol="false" tIns="0" lIns="0" bIns="0" rIns="0">
            <a:spAutoFit/>
          </a:bodyPr>
          <a:lstStyle/>
          <a:p>
            <a:pPr algn="l">
              <a:lnSpc>
                <a:spcPts val="6021"/>
              </a:lnSpc>
            </a:pPr>
            <a:r>
              <a:rPr lang="en-US" sz="4301">
                <a:solidFill>
                  <a:srgbClr val="000000"/>
                </a:solidFill>
                <a:latin typeface="Canva Sans"/>
              </a:rPr>
              <a:t>Roadmap</a:t>
            </a:r>
          </a:p>
          <a:p>
            <a:pPr algn="l">
              <a:lnSpc>
                <a:spcPts val="6021"/>
              </a:lnSpc>
            </a:pPr>
            <a:r>
              <a:rPr lang="en-US" sz="4301">
                <a:solidFill>
                  <a:srgbClr val="000000"/>
                </a:solidFill>
                <a:latin typeface="Canva Sans"/>
              </a:rPr>
              <a:t>ETL  Workflow- Cont.</a:t>
            </a:r>
            <a:r>
              <a:rPr lang="en-US" sz="4301">
                <a:solidFill>
                  <a:srgbClr val="000000"/>
                </a:solidFill>
                <a:latin typeface="Canva Sans"/>
              </a:rPr>
              <a:t> </a:t>
            </a:r>
          </a:p>
          <a:p>
            <a:pPr algn="l">
              <a:lnSpc>
                <a:spcPts val="6021"/>
              </a:lnSpc>
            </a:pPr>
            <a:r>
              <a:rPr lang="en-US" sz="4301">
                <a:solidFill>
                  <a:srgbClr val="000000"/>
                </a:solidFill>
                <a:latin typeface="Canva Sans"/>
              </a:rPr>
              <a:t>Target Variable consideration</a:t>
            </a:r>
          </a:p>
          <a:p>
            <a:pPr algn="l">
              <a:lnSpc>
                <a:spcPts val="6021"/>
              </a:lnSpc>
            </a:pPr>
            <a:r>
              <a:rPr lang="en-US" sz="4301">
                <a:solidFill>
                  <a:srgbClr val="000000"/>
                </a:solidFill>
                <a:latin typeface="Canva Sans"/>
              </a:rPr>
              <a:t>Note potential issues</a:t>
            </a:r>
          </a:p>
          <a:p>
            <a:pPr algn="l">
              <a:lnSpc>
                <a:spcPts val="6021"/>
              </a:lnSpc>
            </a:pPr>
            <a:r>
              <a:rPr lang="en-US" sz="4301">
                <a:solidFill>
                  <a:srgbClr val="000000"/>
                </a:solidFill>
                <a:latin typeface="Canva Sans"/>
              </a:rPr>
              <a:t>Potential Models </a:t>
            </a:r>
          </a:p>
        </p:txBody>
      </p:sp>
      <p:sp>
        <p:nvSpPr>
          <p:cNvPr name="Freeform 4" id="4"/>
          <p:cNvSpPr/>
          <p:nvPr/>
        </p:nvSpPr>
        <p:spPr>
          <a:xfrm flipH="false" flipV="false" rot="0">
            <a:off x="1099682" y="4339777"/>
            <a:ext cx="442156" cy="442156"/>
          </a:xfrm>
          <a:custGeom>
            <a:avLst/>
            <a:gdLst/>
            <a:ahLst/>
            <a:cxnLst/>
            <a:rect r="r" b="b" t="t" l="l"/>
            <a:pathLst>
              <a:path h="442156" w="442156">
                <a:moveTo>
                  <a:pt x="0" y="0"/>
                </a:moveTo>
                <a:lnTo>
                  <a:pt x="442155" y="0"/>
                </a:lnTo>
                <a:lnTo>
                  <a:pt x="442155" y="442155"/>
                </a:lnTo>
                <a:lnTo>
                  <a:pt x="0" y="4421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5" id="5"/>
          <p:cNvPicPr>
            <a:picLocks noChangeAspect="true"/>
          </p:cNvPicPr>
          <p:nvPr/>
        </p:nvPicPr>
        <p:blipFill>
          <a:blip r:embed="rId6"/>
          <a:srcRect l="0" t="0" r="0" b="0"/>
          <a:stretch>
            <a:fillRect/>
          </a:stretch>
        </p:blipFill>
        <p:spPr>
          <a:xfrm flipH="false" flipV="false" rot="0">
            <a:off x="12314328" y="5765964"/>
            <a:ext cx="4337755" cy="3383449"/>
          </a:xfrm>
          <a:prstGeom prst="rect">
            <a:avLst/>
          </a:prstGeom>
        </p:spPr>
      </p:pic>
      <p:sp>
        <p:nvSpPr>
          <p:cNvPr name="Freeform 6" id="6"/>
          <p:cNvSpPr/>
          <p:nvPr/>
        </p:nvSpPr>
        <p:spPr>
          <a:xfrm flipH="false" flipV="false" rot="0">
            <a:off x="7416105" y="5884134"/>
            <a:ext cx="3230665" cy="3230665"/>
          </a:xfrm>
          <a:custGeom>
            <a:avLst/>
            <a:gdLst/>
            <a:ahLst/>
            <a:cxnLst/>
            <a:rect r="r" b="b" t="t" l="l"/>
            <a:pathLst>
              <a:path h="3230665" w="3230665">
                <a:moveTo>
                  <a:pt x="0" y="0"/>
                </a:moveTo>
                <a:lnTo>
                  <a:pt x="3230665" y="0"/>
                </a:lnTo>
                <a:lnTo>
                  <a:pt x="3230665" y="3230665"/>
                </a:lnTo>
                <a:lnTo>
                  <a:pt x="0" y="3230665"/>
                </a:lnTo>
                <a:lnTo>
                  <a:pt x="0" y="0"/>
                </a:lnTo>
                <a:close/>
              </a:path>
            </a:pathLst>
          </a:custGeom>
          <a:blipFill>
            <a:blip r:embed="rId7"/>
            <a:stretch>
              <a:fillRect l="0" t="0" r="0" b="0"/>
            </a:stretch>
          </a:blipFill>
        </p:spPr>
      </p:sp>
      <p:sp>
        <p:nvSpPr>
          <p:cNvPr name="Freeform 7" id="7"/>
          <p:cNvSpPr/>
          <p:nvPr/>
        </p:nvSpPr>
        <p:spPr>
          <a:xfrm flipH="false" flipV="false" rot="0">
            <a:off x="1635917" y="5401032"/>
            <a:ext cx="4113313" cy="4113313"/>
          </a:xfrm>
          <a:custGeom>
            <a:avLst/>
            <a:gdLst/>
            <a:ahLst/>
            <a:cxnLst/>
            <a:rect r="r" b="b" t="t" l="l"/>
            <a:pathLst>
              <a:path h="4113313" w="4113313">
                <a:moveTo>
                  <a:pt x="0" y="0"/>
                </a:moveTo>
                <a:lnTo>
                  <a:pt x="4113313" y="0"/>
                </a:lnTo>
                <a:lnTo>
                  <a:pt x="4113313" y="4113314"/>
                </a:lnTo>
                <a:lnTo>
                  <a:pt x="0" y="4113314"/>
                </a:lnTo>
                <a:lnTo>
                  <a:pt x="0" y="0"/>
                </a:lnTo>
                <a:close/>
              </a:path>
            </a:pathLst>
          </a:custGeom>
          <a:blipFill>
            <a:blip r:embed="rId8"/>
            <a:stretch>
              <a:fillRect l="0" t="0" r="0" b="0"/>
            </a:stretch>
          </a:blipFill>
        </p:spPr>
      </p:sp>
      <p:sp>
        <p:nvSpPr>
          <p:cNvPr name="Freeform 8" id="8"/>
          <p:cNvSpPr/>
          <p:nvPr/>
        </p:nvSpPr>
        <p:spPr>
          <a:xfrm flipH="false" flipV="false" rot="0">
            <a:off x="1028700" y="1726247"/>
            <a:ext cx="565069" cy="701553"/>
          </a:xfrm>
          <a:custGeom>
            <a:avLst/>
            <a:gdLst/>
            <a:ahLst/>
            <a:cxnLst/>
            <a:rect r="r" b="b" t="t" l="l"/>
            <a:pathLst>
              <a:path h="701553" w="565069">
                <a:moveTo>
                  <a:pt x="0" y="0"/>
                </a:moveTo>
                <a:lnTo>
                  <a:pt x="565069" y="0"/>
                </a:lnTo>
                <a:lnTo>
                  <a:pt x="565069" y="701553"/>
                </a:lnTo>
                <a:lnTo>
                  <a:pt x="0" y="7015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972327" y="4848607"/>
            <a:ext cx="809945" cy="775722"/>
          </a:xfrm>
          <a:custGeom>
            <a:avLst/>
            <a:gdLst/>
            <a:ahLst/>
            <a:cxnLst/>
            <a:rect r="r" b="b" t="t" l="l"/>
            <a:pathLst>
              <a:path h="775722" w="809945">
                <a:moveTo>
                  <a:pt x="0" y="0"/>
                </a:moveTo>
                <a:lnTo>
                  <a:pt x="809945" y="0"/>
                </a:lnTo>
                <a:lnTo>
                  <a:pt x="809945" y="775722"/>
                </a:lnTo>
                <a:lnTo>
                  <a:pt x="0" y="775722"/>
                </a:lnTo>
                <a:lnTo>
                  <a:pt x="0" y="0"/>
                </a:lnTo>
                <a:close/>
              </a:path>
            </a:pathLst>
          </a:custGeom>
          <a:blipFill>
            <a:blip r:embed="rId11"/>
            <a:stretch>
              <a:fillRect l="0" t="0" r="0" b="0"/>
            </a:stretch>
          </a:blipFill>
        </p:spPr>
      </p:sp>
      <p:sp>
        <p:nvSpPr>
          <p:cNvPr name="TextBox 10" id="10"/>
          <p:cNvSpPr txBox="true"/>
          <p:nvPr/>
        </p:nvSpPr>
        <p:spPr>
          <a:xfrm rot="0">
            <a:off x="5858154" y="159703"/>
            <a:ext cx="538274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Overview</a:t>
            </a:r>
          </a:p>
        </p:txBody>
      </p:sp>
      <p:sp>
        <p:nvSpPr>
          <p:cNvPr name="Freeform 11" id="11"/>
          <p:cNvSpPr/>
          <p:nvPr/>
        </p:nvSpPr>
        <p:spPr>
          <a:xfrm flipH="false" flipV="false" rot="0">
            <a:off x="931461" y="2498353"/>
            <a:ext cx="841286" cy="841286"/>
          </a:xfrm>
          <a:custGeom>
            <a:avLst/>
            <a:gdLst/>
            <a:ahLst/>
            <a:cxnLst/>
            <a:rect r="r" b="b" t="t" l="l"/>
            <a:pathLst>
              <a:path h="841286" w="841286">
                <a:moveTo>
                  <a:pt x="0" y="0"/>
                </a:moveTo>
                <a:lnTo>
                  <a:pt x="841286" y="0"/>
                </a:lnTo>
                <a:lnTo>
                  <a:pt x="841286" y="841286"/>
                </a:lnTo>
                <a:lnTo>
                  <a:pt x="0" y="841286"/>
                </a:lnTo>
                <a:lnTo>
                  <a:pt x="0" y="0"/>
                </a:lnTo>
                <a:close/>
              </a:path>
            </a:pathLst>
          </a:custGeom>
          <a:blipFill>
            <a:blip r:embed="rId7"/>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124725" y="2688264"/>
            <a:ext cx="6481948" cy="462153"/>
          </a:xfrm>
          <a:prstGeom prst="rect">
            <a:avLst/>
          </a:prstGeom>
        </p:spPr>
        <p:txBody>
          <a:bodyPr anchor="t" rtlCol="false" tIns="0" lIns="0" bIns="0" rIns="0">
            <a:spAutoFit/>
          </a:bodyPr>
          <a:lstStyle/>
          <a:p>
            <a:pPr algn="l" marL="0" indent="0" lvl="0">
              <a:lnSpc>
                <a:spcPts val="3740"/>
              </a:lnSpc>
              <a:spcBef>
                <a:spcPct val="0"/>
              </a:spcBef>
            </a:pPr>
            <a:r>
              <a:rPr lang="en-US" sz="2899" spc="113">
                <a:solidFill>
                  <a:srgbClr val="191919"/>
                </a:solidFill>
                <a:latin typeface="Canva Sans Bold"/>
              </a:rPr>
              <a:t>BUILD&amp; SET UP MODELS</a:t>
            </a:r>
          </a:p>
        </p:txBody>
      </p:sp>
      <p:grpSp>
        <p:nvGrpSpPr>
          <p:cNvPr name="Group 3" id="3"/>
          <p:cNvGrpSpPr/>
          <p:nvPr/>
        </p:nvGrpSpPr>
        <p:grpSpPr>
          <a:xfrm rot="0">
            <a:off x="1400422" y="3990384"/>
            <a:ext cx="6958332" cy="2833922"/>
            <a:chOff x="0" y="0"/>
            <a:chExt cx="9277776" cy="3778563"/>
          </a:xfrm>
        </p:grpSpPr>
        <p:sp>
          <p:nvSpPr>
            <p:cNvPr name="TextBox 4" id="4"/>
            <p:cNvSpPr txBox="true"/>
            <p:nvPr/>
          </p:nvSpPr>
          <p:spPr>
            <a:xfrm rot="0">
              <a:off x="0" y="-28575"/>
              <a:ext cx="9277776" cy="2662942"/>
            </a:xfrm>
            <a:prstGeom prst="rect">
              <a:avLst/>
            </a:prstGeom>
          </p:spPr>
          <p:txBody>
            <a:bodyPr anchor="t" rtlCol="false" tIns="0" lIns="0" bIns="0" rIns="0">
              <a:spAutoFit/>
            </a:bodyPr>
            <a:lstStyle/>
            <a:p>
              <a:pPr algn="l">
                <a:lnSpc>
                  <a:spcPts val="7901"/>
                </a:lnSpc>
              </a:pPr>
              <a:r>
                <a:rPr lang="en-US" sz="6423" spc="385">
                  <a:solidFill>
                    <a:srgbClr val="191919"/>
                  </a:solidFill>
                  <a:latin typeface="Canva Sans Bold"/>
                </a:rPr>
                <a:t>COMING UP NEXT.....</a:t>
              </a:r>
            </a:p>
          </p:txBody>
        </p:sp>
        <p:sp>
          <p:nvSpPr>
            <p:cNvPr name="TextBox 5" id="5"/>
            <p:cNvSpPr txBox="true"/>
            <p:nvPr/>
          </p:nvSpPr>
          <p:spPr>
            <a:xfrm rot="0">
              <a:off x="0" y="3042519"/>
              <a:ext cx="9277776" cy="736044"/>
            </a:xfrm>
            <a:prstGeom prst="rect">
              <a:avLst/>
            </a:prstGeom>
          </p:spPr>
          <p:txBody>
            <a:bodyPr anchor="t" rtlCol="false" tIns="0" lIns="0" bIns="0" rIns="0">
              <a:spAutoFit/>
            </a:bodyPr>
            <a:lstStyle/>
            <a:p>
              <a:pPr algn="l" marL="0" indent="0" lvl="0">
                <a:lnSpc>
                  <a:spcPts val="4730"/>
                </a:lnSpc>
              </a:pPr>
              <a:r>
                <a:rPr lang="en-US" sz="3153" spc="63">
                  <a:solidFill>
                    <a:srgbClr val="000000"/>
                  </a:solidFill>
                  <a:latin typeface="Aileron Bold"/>
                </a:rPr>
                <a:t>Step 4- Model Selection and Setup</a:t>
              </a:r>
            </a:p>
          </p:txBody>
        </p:sp>
      </p:grpSp>
      <p:sp>
        <p:nvSpPr>
          <p:cNvPr name="AutoShape 6" id="6"/>
          <p:cNvSpPr/>
          <p:nvPr/>
        </p:nvSpPr>
        <p:spPr>
          <a:xfrm rot="0">
            <a:off x="9349789" y="2458379"/>
            <a:ext cx="1203885" cy="5370242"/>
          </a:xfrm>
          <a:prstGeom prst="rect">
            <a:avLst/>
          </a:prstGeom>
          <a:solidFill>
            <a:srgbClr val="191919">
              <a:alpha val="4706"/>
            </a:srgbClr>
          </a:solidFill>
        </p:spPr>
      </p:sp>
      <p:grpSp>
        <p:nvGrpSpPr>
          <p:cNvPr name="Group 7" id="7"/>
          <p:cNvGrpSpPr/>
          <p:nvPr/>
        </p:nvGrpSpPr>
        <p:grpSpPr>
          <a:xfrm rot="0">
            <a:off x="9349789" y="2458379"/>
            <a:ext cx="1203885" cy="1172728"/>
            <a:chOff x="0" y="0"/>
            <a:chExt cx="3924555" cy="3822984"/>
          </a:xfrm>
        </p:grpSpPr>
        <p:sp>
          <p:nvSpPr>
            <p:cNvPr name="Freeform 8" id="8"/>
            <p:cNvSpPr/>
            <p:nvPr/>
          </p:nvSpPr>
          <p:spPr>
            <a:xfrm flipH="false" flipV="false" rot="0">
              <a:off x="0" y="0"/>
              <a:ext cx="3924555" cy="3822984"/>
            </a:xfrm>
            <a:custGeom>
              <a:avLst/>
              <a:gdLst/>
              <a:ahLst/>
              <a:cxnLst/>
              <a:rect r="r" b="b" t="t" l="l"/>
              <a:pathLst>
                <a:path h="3822984" w="3924555">
                  <a:moveTo>
                    <a:pt x="3800095" y="3822984"/>
                  </a:moveTo>
                  <a:lnTo>
                    <a:pt x="124460" y="3822984"/>
                  </a:lnTo>
                  <a:cubicBezTo>
                    <a:pt x="55880" y="3822984"/>
                    <a:pt x="0" y="3767105"/>
                    <a:pt x="0" y="3698524"/>
                  </a:cubicBezTo>
                  <a:lnTo>
                    <a:pt x="0" y="124460"/>
                  </a:lnTo>
                  <a:cubicBezTo>
                    <a:pt x="0" y="55880"/>
                    <a:pt x="55880" y="0"/>
                    <a:pt x="124460" y="0"/>
                  </a:cubicBezTo>
                  <a:lnTo>
                    <a:pt x="3800095" y="0"/>
                  </a:lnTo>
                  <a:cubicBezTo>
                    <a:pt x="3868675" y="0"/>
                    <a:pt x="3924555" y="55880"/>
                    <a:pt x="3924555" y="124460"/>
                  </a:cubicBezTo>
                  <a:lnTo>
                    <a:pt x="3924555" y="3698525"/>
                  </a:lnTo>
                  <a:cubicBezTo>
                    <a:pt x="3924555" y="3767105"/>
                    <a:pt x="3868675" y="3822984"/>
                    <a:pt x="3800095" y="3822984"/>
                  </a:cubicBezTo>
                  <a:close/>
                </a:path>
              </a:pathLst>
            </a:custGeom>
            <a:solidFill>
              <a:srgbClr val="3EDAD8"/>
            </a:solidFill>
          </p:spPr>
        </p:sp>
      </p:grpSp>
      <p:grpSp>
        <p:nvGrpSpPr>
          <p:cNvPr name="Group 9" id="9"/>
          <p:cNvGrpSpPr/>
          <p:nvPr/>
        </p:nvGrpSpPr>
        <p:grpSpPr>
          <a:xfrm rot="0">
            <a:off x="9349789" y="4557136"/>
            <a:ext cx="1203885" cy="1172728"/>
            <a:chOff x="0" y="0"/>
            <a:chExt cx="3924555" cy="3822984"/>
          </a:xfrm>
        </p:grpSpPr>
        <p:sp>
          <p:nvSpPr>
            <p:cNvPr name="Freeform 10" id="10"/>
            <p:cNvSpPr/>
            <p:nvPr/>
          </p:nvSpPr>
          <p:spPr>
            <a:xfrm flipH="false" flipV="false" rot="0">
              <a:off x="0" y="0"/>
              <a:ext cx="3924555" cy="3822984"/>
            </a:xfrm>
            <a:custGeom>
              <a:avLst/>
              <a:gdLst/>
              <a:ahLst/>
              <a:cxnLst/>
              <a:rect r="r" b="b" t="t" l="l"/>
              <a:pathLst>
                <a:path h="3822984" w="3924555">
                  <a:moveTo>
                    <a:pt x="3800095" y="3822984"/>
                  </a:moveTo>
                  <a:lnTo>
                    <a:pt x="124460" y="3822984"/>
                  </a:lnTo>
                  <a:cubicBezTo>
                    <a:pt x="55880" y="3822984"/>
                    <a:pt x="0" y="3767105"/>
                    <a:pt x="0" y="3698524"/>
                  </a:cubicBezTo>
                  <a:lnTo>
                    <a:pt x="0" y="124460"/>
                  </a:lnTo>
                  <a:cubicBezTo>
                    <a:pt x="0" y="55880"/>
                    <a:pt x="55880" y="0"/>
                    <a:pt x="124460" y="0"/>
                  </a:cubicBezTo>
                  <a:lnTo>
                    <a:pt x="3800095" y="0"/>
                  </a:lnTo>
                  <a:cubicBezTo>
                    <a:pt x="3868675" y="0"/>
                    <a:pt x="3924555" y="55880"/>
                    <a:pt x="3924555" y="124460"/>
                  </a:cubicBezTo>
                  <a:lnTo>
                    <a:pt x="3924555" y="3698525"/>
                  </a:lnTo>
                  <a:cubicBezTo>
                    <a:pt x="3924555" y="3767105"/>
                    <a:pt x="3868675" y="3822984"/>
                    <a:pt x="3800095" y="3822984"/>
                  </a:cubicBezTo>
                  <a:close/>
                </a:path>
              </a:pathLst>
            </a:custGeom>
            <a:solidFill>
              <a:srgbClr val="37C9EF"/>
            </a:solidFill>
          </p:spPr>
        </p:sp>
      </p:grpSp>
      <p:grpSp>
        <p:nvGrpSpPr>
          <p:cNvPr name="Group 11" id="11"/>
          <p:cNvGrpSpPr/>
          <p:nvPr/>
        </p:nvGrpSpPr>
        <p:grpSpPr>
          <a:xfrm rot="0">
            <a:off x="9349789" y="6655893"/>
            <a:ext cx="1203885" cy="1172728"/>
            <a:chOff x="0" y="0"/>
            <a:chExt cx="3924555" cy="3822984"/>
          </a:xfrm>
        </p:grpSpPr>
        <p:sp>
          <p:nvSpPr>
            <p:cNvPr name="Freeform 12" id="12"/>
            <p:cNvSpPr/>
            <p:nvPr/>
          </p:nvSpPr>
          <p:spPr>
            <a:xfrm flipH="false" flipV="false" rot="0">
              <a:off x="0" y="0"/>
              <a:ext cx="3924555" cy="3822984"/>
            </a:xfrm>
            <a:custGeom>
              <a:avLst/>
              <a:gdLst/>
              <a:ahLst/>
              <a:cxnLst/>
              <a:rect r="r" b="b" t="t" l="l"/>
              <a:pathLst>
                <a:path h="3822984" w="3924555">
                  <a:moveTo>
                    <a:pt x="3800095" y="3822984"/>
                  </a:moveTo>
                  <a:lnTo>
                    <a:pt x="124460" y="3822984"/>
                  </a:lnTo>
                  <a:cubicBezTo>
                    <a:pt x="55880" y="3822984"/>
                    <a:pt x="0" y="3767105"/>
                    <a:pt x="0" y="3698524"/>
                  </a:cubicBezTo>
                  <a:lnTo>
                    <a:pt x="0" y="124460"/>
                  </a:lnTo>
                  <a:cubicBezTo>
                    <a:pt x="0" y="55880"/>
                    <a:pt x="55880" y="0"/>
                    <a:pt x="124460" y="0"/>
                  </a:cubicBezTo>
                  <a:lnTo>
                    <a:pt x="3800095" y="0"/>
                  </a:lnTo>
                  <a:cubicBezTo>
                    <a:pt x="3868675" y="0"/>
                    <a:pt x="3924555" y="55880"/>
                    <a:pt x="3924555" y="124460"/>
                  </a:cubicBezTo>
                  <a:lnTo>
                    <a:pt x="3924555" y="3698525"/>
                  </a:lnTo>
                  <a:cubicBezTo>
                    <a:pt x="3924555" y="3767105"/>
                    <a:pt x="3868675" y="3822984"/>
                    <a:pt x="3800095" y="3822984"/>
                  </a:cubicBezTo>
                  <a:close/>
                </a:path>
              </a:pathLst>
            </a:custGeom>
            <a:solidFill>
              <a:srgbClr val="2C92D5"/>
            </a:solidFill>
          </p:spPr>
        </p:sp>
      </p:grpSp>
      <p:sp>
        <p:nvSpPr>
          <p:cNvPr name="TextBox 13" id="13"/>
          <p:cNvSpPr txBox="true"/>
          <p:nvPr/>
        </p:nvSpPr>
        <p:spPr>
          <a:xfrm rot="0">
            <a:off x="11124725" y="7048433"/>
            <a:ext cx="6232436" cy="462153"/>
          </a:xfrm>
          <a:prstGeom prst="rect">
            <a:avLst/>
          </a:prstGeom>
        </p:spPr>
        <p:txBody>
          <a:bodyPr anchor="t" rtlCol="false" tIns="0" lIns="0" bIns="0" rIns="0">
            <a:spAutoFit/>
          </a:bodyPr>
          <a:lstStyle/>
          <a:p>
            <a:pPr algn="l" marL="0" indent="0" lvl="0">
              <a:lnSpc>
                <a:spcPts val="3740"/>
              </a:lnSpc>
              <a:spcBef>
                <a:spcPct val="0"/>
              </a:spcBef>
            </a:pPr>
            <a:r>
              <a:rPr lang="en-US" sz="2899" spc="113">
                <a:solidFill>
                  <a:srgbClr val="191919"/>
                </a:solidFill>
                <a:latin typeface="Canva Sans Bold"/>
              </a:rPr>
              <a:t>EVALUATION</a:t>
            </a:r>
          </a:p>
        </p:txBody>
      </p:sp>
      <p:sp>
        <p:nvSpPr>
          <p:cNvPr name="TextBox 14" id="14"/>
          <p:cNvSpPr txBox="true"/>
          <p:nvPr/>
        </p:nvSpPr>
        <p:spPr>
          <a:xfrm rot="0">
            <a:off x="10553675" y="4959260"/>
            <a:ext cx="5325109" cy="462153"/>
          </a:xfrm>
          <a:prstGeom prst="rect">
            <a:avLst/>
          </a:prstGeom>
        </p:spPr>
        <p:txBody>
          <a:bodyPr anchor="t" rtlCol="false" tIns="0" lIns="0" bIns="0" rIns="0">
            <a:spAutoFit/>
          </a:bodyPr>
          <a:lstStyle/>
          <a:p>
            <a:pPr algn="l">
              <a:lnSpc>
                <a:spcPts val="3740"/>
              </a:lnSpc>
              <a:spcBef>
                <a:spcPct val="0"/>
              </a:spcBef>
            </a:pPr>
            <a:r>
              <a:rPr lang="en-US" sz="2899" spc="113">
                <a:solidFill>
                  <a:srgbClr val="191919"/>
                </a:solidFill>
                <a:latin typeface="Canva Sans Bold"/>
              </a:rPr>
              <a:t>FINE TUNING &amp; TESTING</a:t>
            </a:r>
          </a:p>
        </p:txBody>
      </p:sp>
      <p:sp>
        <p:nvSpPr>
          <p:cNvPr name="AutoShape 15" id="15"/>
          <p:cNvSpPr/>
          <p:nvPr/>
        </p:nvSpPr>
        <p:spPr>
          <a:xfrm rot="0">
            <a:off x="0" y="4042582"/>
            <a:ext cx="1028700" cy="2201836"/>
          </a:xfrm>
          <a:prstGeom prst="rect">
            <a:avLst/>
          </a:prstGeom>
          <a:solidFill>
            <a:srgbClr val="3EDAD8"/>
          </a:solidFill>
        </p:spPr>
      </p:sp>
      <p:sp>
        <p:nvSpPr>
          <p:cNvPr name="Freeform 16" id="16"/>
          <p:cNvSpPr/>
          <p:nvPr/>
        </p:nvSpPr>
        <p:spPr>
          <a:xfrm flipH="false" flipV="false" rot="0">
            <a:off x="9570829" y="6976301"/>
            <a:ext cx="634992" cy="634992"/>
          </a:xfrm>
          <a:custGeom>
            <a:avLst/>
            <a:gdLst/>
            <a:ahLst/>
            <a:cxnLst/>
            <a:rect r="r" b="b" t="t" l="l"/>
            <a:pathLst>
              <a:path h="634992" w="634992">
                <a:moveTo>
                  <a:pt x="0" y="0"/>
                </a:moveTo>
                <a:lnTo>
                  <a:pt x="634992" y="0"/>
                </a:lnTo>
                <a:lnTo>
                  <a:pt x="634992" y="634991"/>
                </a:lnTo>
                <a:lnTo>
                  <a:pt x="0" y="6349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9613420" y="4792160"/>
            <a:ext cx="592401" cy="615185"/>
          </a:xfrm>
          <a:custGeom>
            <a:avLst/>
            <a:gdLst/>
            <a:ahLst/>
            <a:cxnLst/>
            <a:rect r="r" b="b" t="t" l="l"/>
            <a:pathLst>
              <a:path h="615185" w="592401">
                <a:moveTo>
                  <a:pt x="0" y="0"/>
                </a:moveTo>
                <a:lnTo>
                  <a:pt x="592401" y="0"/>
                </a:lnTo>
                <a:lnTo>
                  <a:pt x="592401" y="615185"/>
                </a:lnTo>
                <a:lnTo>
                  <a:pt x="0" y="615185"/>
                </a:lnTo>
                <a:lnTo>
                  <a:pt x="0" y="0"/>
                </a:lnTo>
                <a:close/>
              </a:path>
            </a:pathLst>
          </a:custGeom>
          <a:blipFill>
            <a:blip r:embed="rId4">
              <a:extLst>
                <a:ext uri="{96DAC541-7B7A-43D3-8B79-37D633B846F1}">
                  <asvg:svgBlip xmlns:asvg="http://schemas.microsoft.com/office/drawing/2016/SVG/main" r:embed="rId5"/>
                </a:ext>
              </a:extLst>
            </a:blip>
            <a:stretch>
              <a:fillRect l="-48678" t="-42098" r="-54307" b="-53369"/>
            </a:stretch>
          </a:blipFill>
        </p:spPr>
      </p:sp>
      <p:sp>
        <p:nvSpPr>
          <p:cNvPr name="Freeform 18" id="18"/>
          <p:cNvSpPr/>
          <p:nvPr/>
        </p:nvSpPr>
        <p:spPr>
          <a:xfrm flipH="false" flipV="false" rot="0">
            <a:off x="9613420" y="2716839"/>
            <a:ext cx="655808" cy="655808"/>
          </a:xfrm>
          <a:custGeom>
            <a:avLst/>
            <a:gdLst/>
            <a:ahLst/>
            <a:cxnLst/>
            <a:rect r="r" b="b" t="t" l="l"/>
            <a:pathLst>
              <a:path h="655808" w="655808">
                <a:moveTo>
                  <a:pt x="0" y="0"/>
                </a:moveTo>
                <a:lnTo>
                  <a:pt x="655808" y="0"/>
                </a:lnTo>
                <a:lnTo>
                  <a:pt x="655808" y="655808"/>
                </a:lnTo>
                <a:lnTo>
                  <a:pt x="0" y="655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028700" y="9234488"/>
            <a:ext cx="5950690" cy="0"/>
          </a:xfrm>
          <a:prstGeom prst="line">
            <a:avLst/>
          </a:prstGeom>
          <a:ln cap="rnd" w="19050">
            <a:solidFill>
              <a:srgbClr val="243762"/>
            </a:solidFill>
            <a:prstDash val="solid"/>
            <a:headEnd type="none" len="sm" w="sm"/>
            <a:tailEnd type="none" len="sm" w="sm"/>
          </a:ln>
        </p:spPr>
      </p:sp>
      <p:sp>
        <p:nvSpPr>
          <p:cNvPr name="Freeform 3" id="3"/>
          <p:cNvSpPr/>
          <p:nvPr/>
        </p:nvSpPr>
        <p:spPr>
          <a:xfrm flipH="false" flipV="false" rot="0">
            <a:off x="731732" y="5013555"/>
            <a:ext cx="3272312" cy="4244745"/>
          </a:xfrm>
          <a:custGeom>
            <a:avLst/>
            <a:gdLst/>
            <a:ahLst/>
            <a:cxnLst/>
            <a:rect r="r" b="b" t="t" l="l"/>
            <a:pathLst>
              <a:path h="4244745" w="3272312">
                <a:moveTo>
                  <a:pt x="0" y="0"/>
                </a:moveTo>
                <a:lnTo>
                  <a:pt x="3272313" y="0"/>
                </a:lnTo>
                <a:lnTo>
                  <a:pt x="3272313" y="4244745"/>
                </a:lnTo>
                <a:lnTo>
                  <a:pt x="0" y="42447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05161" y="7231178"/>
            <a:ext cx="1103634" cy="2122372"/>
          </a:xfrm>
          <a:custGeom>
            <a:avLst/>
            <a:gdLst/>
            <a:ahLst/>
            <a:cxnLst/>
            <a:rect r="r" b="b" t="t" l="l"/>
            <a:pathLst>
              <a:path h="2122372" w="1103634">
                <a:moveTo>
                  <a:pt x="0" y="0"/>
                </a:moveTo>
                <a:lnTo>
                  <a:pt x="1103634" y="0"/>
                </a:lnTo>
                <a:lnTo>
                  <a:pt x="1103634" y="2122372"/>
                </a:lnTo>
                <a:lnTo>
                  <a:pt x="0" y="21223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937306" y="4454296"/>
            <a:ext cx="7150690" cy="1204243"/>
          </a:xfrm>
          <a:prstGeom prst="rect">
            <a:avLst/>
          </a:prstGeom>
        </p:spPr>
        <p:txBody>
          <a:bodyPr anchor="t" rtlCol="false" tIns="0" lIns="0" bIns="0" rIns="0">
            <a:spAutoFit/>
          </a:bodyPr>
          <a:lstStyle/>
          <a:p>
            <a:pPr algn="l">
              <a:lnSpc>
                <a:spcPts val="9349"/>
              </a:lnSpc>
            </a:pPr>
            <a:r>
              <a:rPr lang="en-US" sz="8499" spc="-84">
                <a:solidFill>
                  <a:srgbClr val="3884FD"/>
                </a:solidFill>
                <a:latin typeface="Nunito Bold"/>
              </a:rPr>
              <a:t>Thank you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flipV="true">
            <a:off x="3200011" y="4035497"/>
            <a:ext cx="1284917" cy="0"/>
          </a:xfrm>
          <a:prstGeom prst="line">
            <a:avLst/>
          </a:prstGeom>
          <a:ln cap="flat" w="57150">
            <a:solidFill>
              <a:srgbClr val="86EAE9"/>
            </a:solidFill>
            <a:prstDash val="solid"/>
            <a:headEnd type="none" len="sm" w="sm"/>
            <a:tailEnd type="none" len="sm" w="sm"/>
          </a:ln>
        </p:spPr>
      </p:sp>
      <p:sp>
        <p:nvSpPr>
          <p:cNvPr name="AutoShape 3" id="3"/>
          <p:cNvSpPr/>
          <p:nvPr/>
        </p:nvSpPr>
        <p:spPr>
          <a:xfrm>
            <a:off x="5867039" y="4035497"/>
            <a:ext cx="1260757" cy="0"/>
          </a:xfrm>
          <a:prstGeom prst="line">
            <a:avLst/>
          </a:prstGeom>
          <a:ln cap="flat" w="57150">
            <a:solidFill>
              <a:srgbClr val="3EDAD8"/>
            </a:solidFill>
            <a:prstDash val="solid"/>
            <a:headEnd type="none" len="sm" w="sm"/>
            <a:tailEnd type="none" len="sm" w="sm"/>
          </a:ln>
        </p:spPr>
      </p:sp>
      <p:sp>
        <p:nvSpPr>
          <p:cNvPr name="AutoShape 4" id="4"/>
          <p:cNvSpPr/>
          <p:nvPr/>
        </p:nvSpPr>
        <p:spPr>
          <a:xfrm>
            <a:off x="8509907" y="4035497"/>
            <a:ext cx="1285875" cy="0"/>
          </a:xfrm>
          <a:prstGeom prst="line">
            <a:avLst/>
          </a:prstGeom>
          <a:ln cap="flat" w="57150">
            <a:solidFill>
              <a:srgbClr val="18AFD6"/>
            </a:solidFill>
            <a:prstDash val="solid"/>
            <a:headEnd type="none" len="sm" w="sm"/>
            <a:tailEnd type="none" len="sm" w="sm"/>
          </a:ln>
        </p:spPr>
      </p:sp>
      <p:sp>
        <p:nvSpPr>
          <p:cNvPr name="AutoShape 5" id="5"/>
          <p:cNvSpPr/>
          <p:nvPr/>
        </p:nvSpPr>
        <p:spPr>
          <a:xfrm>
            <a:off x="11177893" y="4035497"/>
            <a:ext cx="1201605" cy="0"/>
          </a:xfrm>
          <a:prstGeom prst="line">
            <a:avLst/>
          </a:prstGeom>
          <a:ln cap="flat" w="57150">
            <a:solidFill>
              <a:srgbClr val="1C88CF"/>
            </a:solidFill>
            <a:prstDash val="solid"/>
            <a:headEnd type="none" len="sm" w="sm"/>
            <a:tailEnd type="none" len="sm" w="sm"/>
          </a:ln>
        </p:spPr>
      </p:sp>
      <p:sp>
        <p:nvSpPr>
          <p:cNvPr name="AutoShape 6" id="6"/>
          <p:cNvSpPr/>
          <p:nvPr/>
        </p:nvSpPr>
        <p:spPr>
          <a:xfrm>
            <a:off x="13761610" y="4035497"/>
            <a:ext cx="1317078" cy="0"/>
          </a:xfrm>
          <a:prstGeom prst="line">
            <a:avLst/>
          </a:prstGeom>
          <a:ln cap="flat" w="57150">
            <a:solidFill>
              <a:srgbClr val="13538A"/>
            </a:solidFill>
            <a:prstDash val="solid"/>
            <a:headEnd type="none" len="sm" w="sm"/>
            <a:tailEnd type="none" len="sm" w="sm"/>
          </a:ln>
        </p:spPr>
      </p:sp>
      <p:grpSp>
        <p:nvGrpSpPr>
          <p:cNvPr name="Group 7" id="7"/>
          <p:cNvGrpSpPr/>
          <p:nvPr/>
        </p:nvGrpSpPr>
        <p:grpSpPr>
          <a:xfrm rot="0">
            <a:off x="1817900" y="3344442"/>
            <a:ext cx="1382111" cy="138211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EAE9"/>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10" id="10"/>
          <p:cNvGrpSpPr/>
          <p:nvPr/>
        </p:nvGrpSpPr>
        <p:grpSpPr>
          <a:xfrm rot="0">
            <a:off x="4484928" y="3344442"/>
            <a:ext cx="1382111" cy="1382111"/>
            <a:chOff x="0" y="0"/>
            <a:chExt cx="1842815" cy="1842815"/>
          </a:xfrm>
        </p:grpSpPr>
        <p:grpSp>
          <p:nvGrpSpPr>
            <p:cNvPr name="Group 11" id="11"/>
            <p:cNvGrpSpPr/>
            <p:nvPr/>
          </p:nvGrpSpPr>
          <p:grpSpPr>
            <a:xfrm rot="0">
              <a:off x="0" y="0"/>
              <a:ext cx="1842815" cy="184281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14" id="14"/>
            <p:cNvSpPr/>
            <p:nvPr/>
          </p:nvSpPr>
          <p:spPr>
            <a:xfrm flipH="false" flipV="false" rot="0">
              <a:off x="416564" y="577196"/>
              <a:ext cx="1009686" cy="688422"/>
            </a:xfrm>
            <a:custGeom>
              <a:avLst/>
              <a:gdLst/>
              <a:ahLst/>
              <a:cxnLst/>
              <a:rect r="r" b="b" t="t" l="l"/>
              <a:pathLst>
                <a:path h="688422" w="1009686">
                  <a:moveTo>
                    <a:pt x="0" y="0"/>
                  </a:moveTo>
                  <a:lnTo>
                    <a:pt x="1009686" y="0"/>
                  </a:lnTo>
                  <a:lnTo>
                    <a:pt x="1009686" y="688423"/>
                  </a:lnTo>
                  <a:lnTo>
                    <a:pt x="0" y="6884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15" id="15"/>
          <p:cNvGrpSpPr/>
          <p:nvPr/>
        </p:nvGrpSpPr>
        <p:grpSpPr>
          <a:xfrm rot="0">
            <a:off x="7127796" y="3344442"/>
            <a:ext cx="1382111" cy="1382111"/>
            <a:chOff x="0" y="0"/>
            <a:chExt cx="1842815" cy="1842815"/>
          </a:xfrm>
        </p:grpSpPr>
        <p:grpSp>
          <p:nvGrpSpPr>
            <p:cNvPr name="Group 16" id="16"/>
            <p:cNvGrpSpPr/>
            <p:nvPr/>
          </p:nvGrpSpPr>
          <p:grpSpPr>
            <a:xfrm rot="0">
              <a:off x="0" y="0"/>
              <a:ext cx="1842815" cy="184281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19" id="19"/>
            <p:cNvSpPr/>
            <p:nvPr/>
          </p:nvSpPr>
          <p:spPr>
            <a:xfrm flipH="false" flipV="false" rot="0">
              <a:off x="483646" y="483646"/>
              <a:ext cx="875523" cy="875523"/>
            </a:xfrm>
            <a:custGeom>
              <a:avLst/>
              <a:gdLst/>
              <a:ahLst/>
              <a:cxnLst/>
              <a:rect r="r" b="b" t="t" l="l"/>
              <a:pathLst>
                <a:path h="875523" w="875523">
                  <a:moveTo>
                    <a:pt x="0" y="0"/>
                  </a:moveTo>
                  <a:lnTo>
                    <a:pt x="875523" y="0"/>
                  </a:lnTo>
                  <a:lnTo>
                    <a:pt x="875523" y="875523"/>
                  </a:lnTo>
                  <a:lnTo>
                    <a:pt x="0" y="875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20" id="20"/>
          <p:cNvGrpSpPr/>
          <p:nvPr/>
        </p:nvGrpSpPr>
        <p:grpSpPr>
          <a:xfrm rot="0">
            <a:off x="9795782" y="3344442"/>
            <a:ext cx="1382111" cy="1382111"/>
            <a:chOff x="0" y="0"/>
            <a:chExt cx="1842815" cy="1842815"/>
          </a:xfrm>
        </p:grpSpPr>
        <p:grpSp>
          <p:nvGrpSpPr>
            <p:cNvPr name="Group 21" id="21"/>
            <p:cNvGrpSpPr/>
            <p:nvPr/>
          </p:nvGrpSpPr>
          <p:grpSpPr>
            <a:xfrm rot="0">
              <a:off x="0" y="0"/>
              <a:ext cx="1842815" cy="184281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8AFD6"/>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24" id="24"/>
            <p:cNvSpPr/>
            <p:nvPr/>
          </p:nvSpPr>
          <p:spPr>
            <a:xfrm flipH="false" flipV="false" rot="0">
              <a:off x="529899" y="569050"/>
              <a:ext cx="783017" cy="704715"/>
            </a:xfrm>
            <a:custGeom>
              <a:avLst/>
              <a:gdLst/>
              <a:ahLst/>
              <a:cxnLst/>
              <a:rect r="r" b="b" t="t" l="l"/>
              <a:pathLst>
                <a:path h="704715" w="783017">
                  <a:moveTo>
                    <a:pt x="0" y="0"/>
                  </a:moveTo>
                  <a:lnTo>
                    <a:pt x="783017" y="0"/>
                  </a:lnTo>
                  <a:lnTo>
                    <a:pt x="783017" y="704715"/>
                  </a:lnTo>
                  <a:lnTo>
                    <a:pt x="0" y="7047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25" id="25"/>
          <p:cNvGrpSpPr/>
          <p:nvPr/>
        </p:nvGrpSpPr>
        <p:grpSpPr>
          <a:xfrm rot="0">
            <a:off x="12379498" y="3344442"/>
            <a:ext cx="1382111" cy="1382111"/>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88CF"/>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28" id="28"/>
          <p:cNvGrpSpPr/>
          <p:nvPr/>
        </p:nvGrpSpPr>
        <p:grpSpPr>
          <a:xfrm rot="0">
            <a:off x="15078687" y="3344442"/>
            <a:ext cx="1382111" cy="138211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31" id="31"/>
          <p:cNvGrpSpPr>
            <a:grpSpLocks noChangeAspect="true"/>
          </p:cNvGrpSpPr>
          <p:nvPr/>
        </p:nvGrpSpPr>
        <p:grpSpPr>
          <a:xfrm rot="0">
            <a:off x="15415083" y="3698050"/>
            <a:ext cx="709319" cy="675784"/>
            <a:chOff x="0" y="0"/>
            <a:chExt cx="1772920" cy="1689100"/>
          </a:xfrm>
        </p:grpSpPr>
        <p:sp>
          <p:nvSpPr>
            <p:cNvPr name="Freeform 32" id="32"/>
            <p:cNvSpPr/>
            <p:nvPr/>
          </p:nvSpPr>
          <p:spPr>
            <a:xfrm flipH="false" flipV="false" rot="0">
              <a:off x="-8890" y="-5080"/>
              <a:ext cx="1789430" cy="1701800"/>
            </a:xfrm>
            <a:custGeom>
              <a:avLst/>
              <a:gdLst/>
              <a:ahLst/>
              <a:cxnLst/>
              <a:rect r="r" b="b" t="t" l="l"/>
              <a:pathLst>
                <a:path h="1701800" w="1789430">
                  <a:moveTo>
                    <a:pt x="922020" y="21590"/>
                  </a:moveTo>
                  <a:lnTo>
                    <a:pt x="1172210" y="529590"/>
                  </a:lnTo>
                  <a:cubicBezTo>
                    <a:pt x="1176020" y="538480"/>
                    <a:pt x="1184910" y="544830"/>
                    <a:pt x="1195070" y="546100"/>
                  </a:cubicBezTo>
                  <a:lnTo>
                    <a:pt x="1755140" y="627380"/>
                  </a:lnTo>
                  <a:cubicBezTo>
                    <a:pt x="1779270" y="631190"/>
                    <a:pt x="1789430" y="661670"/>
                    <a:pt x="1771650" y="678180"/>
                  </a:cubicBezTo>
                  <a:lnTo>
                    <a:pt x="1366520" y="1073150"/>
                  </a:lnTo>
                  <a:cubicBezTo>
                    <a:pt x="1358900" y="1079500"/>
                    <a:pt x="1356360" y="1089660"/>
                    <a:pt x="1357630" y="1099820"/>
                  </a:cubicBezTo>
                  <a:lnTo>
                    <a:pt x="1452880" y="1658620"/>
                  </a:lnTo>
                  <a:cubicBezTo>
                    <a:pt x="1456690" y="1682750"/>
                    <a:pt x="1431290" y="1701800"/>
                    <a:pt x="1409700" y="1690370"/>
                  </a:cubicBezTo>
                  <a:lnTo>
                    <a:pt x="908050" y="1426210"/>
                  </a:lnTo>
                  <a:cubicBezTo>
                    <a:pt x="899160" y="1421130"/>
                    <a:pt x="889000" y="1421130"/>
                    <a:pt x="880110" y="1426210"/>
                  </a:cubicBezTo>
                  <a:lnTo>
                    <a:pt x="378460" y="1690370"/>
                  </a:lnTo>
                  <a:cubicBezTo>
                    <a:pt x="356870" y="1701800"/>
                    <a:pt x="331470" y="1682750"/>
                    <a:pt x="335280" y="1658620"/>
                  </a:cubicBezTo>
                  <a:lnTo>
                    <a:pt x="430530" y="1099820"/>
                  </a:lnTo>
                  <a:cubicBezTo>
                    <a:pt x="431800" y="1089660"/>
                    <a:pt x="429260" y="1080770"/>
                    <a:pt x="421640" y="1073150"/>
                  </a:cubicBezTo>
                  <a:lnTo>
                    <a:pt x="17780" y="678180"/>
                  </a:lnTo>
                  <a:cubicBezTo>
                    <a:pt x="0" y="660400"/>
                    <a:pt x="10160" y="631190"/>
                    <a:pt x="34290" y="627380"/>
                  </a:cubicBezTo>
                  <a:lnTo>
                    <a:pt x="594360" y="546100"/>
                  </a:lnTo>
                  <a:cubicBezTo>
                    <a:pt x="604520" y="544830"/>
                    <a:pt x="612140" y="538480"/>
                    <a:pt x="617220" y="529590"/>
                  </a:cubicBezTo>
                  <a:lnTo>
                    <a:pt x="867410" y="21590"/>
                  </a:lnTo>
                  <a:cubicBezTo>
                    <a:pt x="878840" y="0"/>
                    <a:pt x="910590" y="0"/>
                    <a:pt x="922020" y="21590"/>
                  </a:cubicBezTo>
                  <a:close/>
                </a:path>
              </a:pathLst>
            </a:custGeom>
            <a:solidFill>
              <a:srgbClr val="FFFFFF"/>
            </a:solidFill>
          </p:spPr>
        </p:sp>
      </p:grpSp>
      <p:sp>
        <p:nvSpPr>
          <p:cNvPr name="Freeform 33" id="33"/>
          <p:cNvSpPr/>
          <p:nvPr/>
        </p:nvSpPr>
        <p:spPr>
          <a:xfrm flipH="false" flipV="false" rot="0">
            <a:off x="2307550" y="3781244"/>
            <a:ext cx="397161" cy="592589"/>
          </a:xfrm>
          <a:custGeom>
            <a:avLst/>
            <a:gdLst/>
            <a:ahLst/>
            <a:cxnLst/>
            <a:rect r="r" b="b" t="t" l="l"/>
            <a:pathLst>
              <a:path h="592589" w="397161">
                <a:moveTo>
                  <a:pt x="0" y="0"/>
                </a:moveTo>
                <a:lnTo>
                  <a:pt x="397161" y="0"/>
                </a:lnTo>
                <a:lnTo>
                  <a:pt x="397161" y="592590"/>
                </a:lnTo>
                <a:lnTo>
                  <a:pt x="0" y="59259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0">
            <a:off x="12770630" y="3713767"/>
            <a:ext cx="648079" cy="695752"/>
          </a:xfrm>
          <a:custGeom>
            <a:avLst/>
            <a:gdLst/>
            <a:ahLst/>
            <a:cxnLst/>
            <a:rect r="r" b="b" t="t" l="l"/>
            <a:pathLst>
              <a:path h="695752" w="648079">
                <a:moveTo>
                  <a:pt x="0" y="0"/>
                </a:moveTo>
                <a:lnTo>
                  <a:pt x="648080" y="0"/>
                </a:lnTo>
                <a:lnTo>
                  <a:pt x="648080" y="695752"/>
                </a:lnTo>
                <a:lnTo>
                  <a:pt x="0" y="6957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5" id="35"/>
          <p:cNvSpPr/>
          <p:nvPr/>
        </p:nvSpPr>
        <p:spPr>
          <a:xfrm flipH="false" flipV="false" rot="0">
            <a:off x="7391876" y="6104884"/>
            <a:ext cx="853951" cy="760793"/>
          </a:xfrm>
          <a:custGeom>
            <a:avLst/>
            <a:gdLst/>
            <a:ahLst/>
            <a:cxnLst/>
            <a:rect r="r" b="b" t="t" l="l"/>
            <a:pathLst>
              <a:path h="760793" w="853951">
                <a:moveTo>
                  <a:pt x="0" y="0"/>
                </a:moveTo>
                <a:lnTo>
                  <a:pt x="853951" y="0"/>
                </a:lnTo>
                <a:lnTo>
                  <a:pt x="853951" y="760793"/>
                </a:lnTo>
                <a:lnTo>
                  <a:pt x="0" y="76079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6" id="36"/>
          <p:cNvSpPr/>
          <p:nvPr/>
        </p:nvSpPr>
        <p:spPr>
          <a:xfrm flipH="false" flipV="false" rot="0">
            <a:off x="6591454" y="6865677"/>
            <a:ext cx="826491" cy="1059604"/>
          </a:xfrm>
          <a:custGeom>
            <a:avLst/>
            <a:gdLst/>
            <a:ahLst/>
            <a:cxnLst/>
            <a:rect r="r" b="b" t="t" l="l"/>
            <a:pathLst>
              <a:path h="1059604" w="826491">
                <a:moveTo>
                  <a:pt x="0" y="0"/>
                </a:moveTo>
                <a:lnTo>
                  <a:pt x="826492" y="0"/>
                </a:lnTo>
                <a:lnTo>
                  <a:pt x="826492" y="1059604"/>
                </a:lnTo>
                <a:lnTo>
                  <a:pt x="0" y="105960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7" id="37"/>
          <p:cNvSpPr txBox="true"/>
          <p:nvPr/>
        </p:nvSpPr>
        <p:spPr>
          <a:xfrm rot="0">
            <a:off x="1497096" y="5117078"/>
            <a:ext cx="2042322" cy="6743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rPr>
              <a:t>Business Understanding</a:t>
            </a:r>
          </a:p>
        </p:txBody>
      </p:sp>
      <p:sp>
        <p:nvSpPr>
          <p:cNvPr name="TextBox 38" id="38"/>
          <p:cNvSpPr txBox="true"/>
          <p:nvPr/>
        </p:nvSpPr>
        <p:spPr>
          <a:xfrm rot="0">
            <a:off x="1497096" y="2507258"/>
            <a:ext cx="2042322" cy="388620"/>
          </a:xfrm>
          <a:prstGeom prst="rect">
            <a:avLst/>
          </a:prstGeom>
        </p:spPr>
        <p:txBody>
          <a:bodyPr anchor="t" rtlCol="false" tIns="0" lIns="0" bIns="0" rIns="0">
            <a:spAutoFit/>
          </a:bodyPr>
          <a:lstStyle/>
          <a:p>
            <a:pPr algn="ctr">
              <a:lnSpc>
                <a:spcPts val="3120"/>
              </a:lnSpc>
            </a:pPr>
            <a:r>
              <a:rPr lang="en-US" sz="2400">
                <a:solidFill>
                  <a:srgbClr val="191919"/>
                </a:solidFill>
                <a:latin typeface="Aileron Bold"/>
              </a:rPr>
              <a:t>WEEK 0-2</a:t>
            </a:r>
          </a:p>
        </p:txBody>
      </p:sp>
      <p:sp>
        <p:nvSpPr>
          <p:cNvPr name="TextBox 39" id="39"/>
          <p:cNvSpPr txBox="true"/>
          <p:nvPr/>
        </p:nvSpPr>
        <p:spPr>
          <a:xfrm rot="0">
            <a:off x="3844028" y="5117967"/>
            <a:ext cx="2663910" cy="10172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rPr>
              <a:t>Data Understanding/Data Preparation</a:t>
            </a:r>
          </a:p>
        </p:txBody>
      </p:sp>
      <p:sp>
        <p:nvSpPr>
          <p:cNvPr name="TextBox 40" id="40"/>
          <p:cNvSpPr txBox="true"/>
          <p:nvPr/>
        </p:nvSpPr>
        <p:spPr>
          <a:xfrm rot="0">
            <a:off x="4147393" y="2507258"/>
            <a:ext cx="2042322" cy="388620"/>
          </a:xfrm>
          <a:prstGeom prst="rect">
            <a:avLst/>
          </a:prstGeom>
        </p:spPr>
        <p:txBody>
          <a:bodyPr anchor="t" rtlCol="false" tIns="0" lIns="0" bIns="0" rIns="0">
            <a:spAutoFit/>
          </a:bodyPr>
          <a:lstStyle/>
          <a:p>
            <a:pPr algn="ctr">
              <a:lnSpc>
                <a:spcPts val="3120"/>
              </a:lnSpc>
            </a:pPr>
            <a:r>
              <a:rPr lang="en-US" sz="2400">
                <a:solidFill>
                  <a:srgbClr val="191919"/>
                </a:solidFill>
                <a:latin typeface="Aileron Bold"/>
              </a:rPr>
              <a:t>WEEK 2-4</a:t>
            </a:r>
          </a:p>
        </p:txBody>
      </p:sp>
      <p:sp>
        <p:nvSpPr>
          <p:cNvPr name="TextBox 41" id="41"/>
          <p:cNvSpPr txBox="true"/>
          <p:nvPr/>
        </p:nvSpPr>
        <p:spPr>
          <a:xfrm rot="0">
            <a:off x="6591454" y="5117078"/>
            <a:ext cx="2454794" cy="10172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rPr>
              <a:t>Data Preparation/Modeling </a:t>
            </a:r>
          </a:p>
          <a:p>
            <a:pPr algn="ctr">
              <a:lnSpc>
                <a:spcPts val="2700"/>
              </a:lnSpc>
            </a:pPr>
          </a:p>
        </p:txBody>
      </p:sp>
      <p:sp>
        <p:nvSpPr>
          <p:cNvPr name="TextBox 42" id="42"/>
          <p:cNvSpPr txBox="true"/>
          <p:nvPr/>
        </p:nvSpPr>
        <p:spPr>
          <a:xfrm rot="0">
            <a:off x="6797690" y="2507258"/>
            <a:ext cx="2042322" cy="388620"/>
          </a:xfrm>
          <a:prstGeom prst="rect">
            <a:avLst/>
          </a:prstGeom>
        </p:spPr>
        <p:txBody>
          <a:bodyPr anchor="t" rtlCol="false" tIns="0" lIns="0" bIns="0" rIns="0">
            <a:spAutoFit/>
          </a:bodyPr>
          <a:lstStyle/>
          <a:p>
            <a:pPr algn="ctr">
              <a:lnSpc>
                <a:spcPts val="3120"/>
              </a:lnSpc>
            </a:pPr>
            <a:r>
              <a:rPr lang="en-US" sz="2400">
                <a:solidFill>
                  <a:srgbClr val="191919"/>
                </a:solidFill>
                <a:latin typeface="Aileron Bold"/>
              </a:rPr>
              <a:t>WEEK 4-6</a:t>
            </a:r>
          </a:p>
        </p:txBody>
      </p:sp>
      <p:sp>
        <p:nvSpPr>
          <p:cNvPr name="TextBox 43" id="43"/>
          <p:cNvSpPr txBox="true"/>
          <p:nvPr/>
        </p:nvSpPr>
        <p:spPr>
          <a:xfrm rot="0">
            <a:off x="9465677" y="5117967"/>
            <a:ext cx="2042322" cy="10172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rPr>
              <a:t>Model selection and setup </a:t>
            </a:r>
          </a:p>
          <a:p>
            <a:pPr algn="ctr">
              <a:lnSpc>
                <a:spcPts val="2700"/>
              </a:lnSpc>
            </a:pPr>
          </a:p>
        </p:txBody>
      </p:sp>
      <p:sp>
        <p:nvSpPr>
          <p:cNvPr name="TextBox 44" id="44"/>
          <p:cNvSpPr txBox="true"/>
          <p:nvPr/>
        </p:nvSpPr>
        <p:spPr>
          <a:xfrm rot="0">
            <a:off x="9447987" y="2507258"/>
            <a:ext cx="2042322" cy="388620"/>
          </a:xfrm>
          <a:prstGeom prst="rect">
            <a:avLst/>
          </a:prstGeom>
        </p:spPr>
        <p:txBody>
          <a:bodyPr anchor="t" rtlCol="false" tIns="0" lIns="0" bIns="0" rIns="0">
            <a:spAutoFit/>
          </a:bodyPr>
          <a:lstStyle/>
          <a:p>
            <a:pPr algn="ctr">
              <a:lnSpc>
                <a:spcPts val="3120"/>
              </a:lnSpc>
            </a:pPr>
            <a:r>
              <a:rPr lang="en-US" sz="2400">
                <a:solidFill>
                  <a:srgbClr val="191919"/>
                </a:solidFill>
                <a:latin typeface="Aileron Bold"/>
              </a:rPr>
              <a:t>WEEK 6-8</a:t>
            </a:r>
          </a:p>
        </p:txBody>
      </p:sp>
      <p:sp>
        <p:nvSpPr>
          <p:cNvPr name="TextBox 45" id="45"/>
          <p:cNvSpPr txBox="true"/>
          <p:nvPr/>
        </p:nvSpPr>
        <p:spPr>
          <a:xfrm rot="0">
            <a:off x="12049393" y="5117078"/>
            <a:ext cx="2280263" cy="3314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rPr>
              <a:t>Modeling/Evaluation</a:t>
            </a:r>
          </a:p>
        </p:txBody>
      </p:sp>
      <p:sp>
        <p:nvSpPr>
          <p:cNvPr name="TextBox 46" id="46"/>
          <p:cNvSpPr txBox="true"/>
          <p:nvPr/>
        </p:nvSpPr>
        <p:spPr>
          <a:xfrm rot="0">
            <a:off x="12049393" y="2507258"/>
            <a:ext cx="2042322" cy="388620"/>
          </a:xfrm>
          <a:prstGeom prst="rect">
            <a:avLst/>
          </a:prstGeom>
        </p:spPr>
        <p:txBody>
          <a:bodyPr anchor="t" rtlCol="false" tIns="0" lIns="0" bIns="0" rIns="0">
            <a:spAutoFit/>
          </a:bodyPr>
          <a:lstStyle/>
          <a:p>
            <a:pPr algn="ctr">
              <a:lnSpc>
                <a:spcPts val="3120"/>
              </a:lnSpc>
            </a:pPr>
            <a:r>
              <a:rPr lang="en-US" sz="2400">
                <a:solidFill>
                  <a:srgbClr val="191919"/>
                </a:solidFill>
                <a:latin typeface="Aileron Bold"/>
              </a:rPr>
              <a:t>WEEK 8-10</a:t>
            </a:r>
          </a:p>
        </p:txBody>
      </p:sp>
      <p:sp>
        <p:nvSpPr>
          <p:cNvPr name="TextBox 47" id="47"/>
          <p:cNvSpPr txBox="true"/>
          <p:nvPr/>
        </p:nvSpPr>
        <p:spPr>
          <a:xfrm rot="0">
            <a:off x="14563897" y="5117967"/>
            <a:ext cx="2695403" cy="674370"/>
          </a:xfrm>
          <a:prstGeom prst="rect">
            <a:avLst/>
          </a:prstGeom>
        </p:spPr>
        <p:txBody>
          <a:bodyPr anchor="t" rtlCol="false" tIns="0" lIns="0" bIns="0" rIns="0">
            <a:spAutoFit/>
          </a:bodyPr>
          <a:lstStyle/>
          <a:p>
            <a:pPr algn="ctr">
              <a:lnSpc>
                <a:spcPts val="2700"/>
              </a:lnSpc>
            </a:pPr>
            <a:r>
              <a:rPr lang="en-US" sz="1800" spc="26">
                <a:solidFill>
                  <a:srgbClr val="191919"/>
                </a:solidFill>
                <a:latin typeface="Aileron"/>
              </a:rPr>
              <a:t>Evaluation/Deployment </a:t>
            </a:r>
          </a:p>
          <a:p>
            <a:pPr algn="ctr">
              <a:lnSpc>
                <a:spcPts val="2700"/>
              </a:lnSpc>
            </a:pPr>
          </a:p>
        </p:txBody>
      </p:sp>
      <p:sp>
        <p:nvSpPr>
          <p:cNvPr name="TextBox 48" id="48"/>
          <p:cNvSpPr txBox="true"/>
          <p:nvPr/>
        </p:nvSpPr>
        <p:spPr>
          <a:xfrm rot="0">
            <a:off x="14748582" y="2508147"/>
            <a:ext cx="2042322" cy="388620"/>
          </a:xfrm>
          <a:prstGeom prst="rect">
            <a:avLst/>
          </a:prstGeom>
        </p:spPr>
        <p:txBody>
          <a:bodyPr anchor="t" rtlCol="false" tIns="0" lIns="0" bIns="0" rIns="0">
            <a:spAutoFit/>
          </a:bodyPr>
          <a:lstStyle/>
          <a:p>
            <a:pPr algn="ctr">
              <a:lnSpc>
                <a:spcPts val="3120"/>
              </a:lnSpc>
            </a:pPr>
            <a:r>
              <a:rPr lang="en-US" sz="2400">
                <a:solidFill>
                  <a:srgbClr val="191919"/>
                </a:solidFill>
                <a:latin typeface="Aileron Bold"/>
              </a:rPr>
              <a:t>WEEK 10-12</a:t>
            </a:r>
          </a:p>
        </p:txBody>
      </p:sp>
      <p:grpSp>
        <p:nvGrpSpPr>
          <p:cNvPr name="Group 49" id="49"/>
          <p:cNvGrpSpPr/>
          <p:nvPr/>
        </p:nvGrpSpPr>
        <p:grpSpPr>
          <a:xfrm rot="0">
            <a:off x="3276483" y="1028700"/>
            <a:ext cx="11735033" cy="1028305"/>
            <a:chOff x="0" y="0"/>
            <a:chExt cx="15646711" cy="1371073"/>
          </a:xfrm>
        </p:grpSpPr>
        <p:sp>
          <p:nvSpPr>
            <p:cNvPr name="TextBox 50" id="50"/>
            <p:cNvSpPr txBox="true"/>
            <p:nvPr/>
          </p:nvSpPr>
          <p:spPr>
            <a:xfrm rot="0">
              <a:off x="14525" y="-9525"/>
              <a:ext cx="15632187" cy="733425"/>
            </a:xfrm>
            <a:prstGeom prst="rect">
              <a:avLst/>
            </a:prstGeom>
          </p:spPr>
          <p:txBody>
            <a:bodyPr anchor="t" rtlCol="false" tIns="0" lIns="0" bIns="0" rIns="0">
              <a:spAutoFit/>
            </a:bodyPr>
            <a:lstStyle/>
            <a:p>
              <a:pPr algn="ctr">
                <a:lnSpc>
                  <a:spcPts val="4320"/>
                </a:lnSpc>
              </a:pPr>
              <a:r>
                <a:rPr lang="en-US" sz="3600" spc="107">
                  <a:solidFill>
                    <a:srgbClr val="191919"/>
                  </a:solidFill>
                  <a:latin typeface="Aileron Ultra-Bold"/>
                </a:rPr>
                <a:t>ROAD MAP</a:t>
              </a:r>
            </a:p>
          </p:txBody>
        </p:sp>
        <p:sp>
          <p:nvSpPr>
            <p:cNvPr name="TextBox 51" id="51"/>
            <p:cNvSpPr txBox="true"/>
            <p:nvPr/>
          </p:nvSpPr>
          <p:spPr>
            <a:xfrm rot="0">
              <a:off x="0" y="899268"/>
              <a:ext cx="15632187" cy="471805"/>
            </a:xfrm>
            <a:prstGeom prst="rect">
              <a:avLst/>
            </a:prstGeom>
          </p:spPr>
          <p:txBody>
            <a:bodyPr anchor="t" rtlCol="false" tIns="0" lIns="0" bIns="0" rIns="0">
              <a:spAutoFit/>
            </a:bodyPr>
            <a:lstStyle/>
            <a:p>
              <a:pPr algn="ctr">
                <a:lnSpc>
                  <a:spcPts val="293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008149" y="551660"/>
            <a:ext cx="1742495" cy="1742495"/>
          </a:xfrm>
          <a:custGeom>
            <a:avLst/>
            <a:gdLst/>
            <a:ahLst/>
            <a:cxnLst/>
            <a:rect r="r" b="b" t="t" l="l"/>
            <a:pathLst>
              <a:path h="1742495" w="1742495">
                <a:moveTo>
                  <a:pt x="0" y="0"/>
                </a:moveTo>
                <a:lnTo>
                  <a:pt x="1742495" y="0"/>
                </a:lnTo>
                <a:lnTo>
                  <a:pt x="1742495" y="1742494"/>
                </a:lnTo>
                <a:lnTo>
                  <a:pt x="0" y="17424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77738" y="380210"/>
            <a:ext cx="1210493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Recap Data Available</a:t>
            </a:r>
          </a:p>
        </p:txBody>
      </p:sp>
      <p:sp>
        <p:nvSpPr>
          <p:cNvPr name="Freeform 4" id="4"/>
          <p:cNvSpPr/>
          <p:nvPr/>
        </p:nvSpPr>
        <p:spPr>
          <a:xfrm flipH="false" flipV="false" rot="0">
            <a:off x="8189165" y="3112208"/>
            <a:ext cx="561104" cy="758248"/>
          </a:xfrm>
          <a:custGeom>
            <a:avLst/>
            <a:gdLst/>
            <a:ahLst/>
            <a:cxnLst/>
            <a:rect r="r" b="b" t="t" l="l"/>
            <a:pathLst>
              <a:path h="758248" w="561104">
                <a:moveTo>
                  <a:pt x="0" y="0"/>
                </a:moveTo>
                <a:lnTo>
                  <a:pt x="561104" y="0"/>
                </a:lnTo>
                <a:lnTo>
                  <a:pt x="561104"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8929944" y="3112208"/>
            <a:ext cx="561104" cy="758248"/>
          </a:xfrm>
          <a:custGeom>
            <a:avLst/>
            <a:gdLst/>
            <a:ahLst/>
            <a:cxnLst/>
            <a:rect r="r" b="b" t="t" l="l"/>
            <a:pathLst>
              <a:path h="758248" w="561104">
                <a:moveTo>
                  <a:pt x="0" y="0"/>
                </a:moveTo>
                <a:lnTo>
                  <a:pt x="561104" y="0"/>
                </a:lnTo>
                <a:lnTo>
                  <a:pt x="561104"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671048" y="3112208"/>
            <a:ext cx="561104" cy="758248"/>
          </a:xfrm>
          <a:custGeom>
            <a:avLst/>
            <a:gdLst/>
            <a:ahLst/>
            <a:cxnLst/>
            <a:rect r="r" b="b" t="t" l="l"/>
            <a:pathLst>
              <a:path h="758248" w="561104">
                <a:moveTo>
                  <a:pt x="0" y="0"/>
                </a:moveTo>
                <a:lnTo>
                  <a:pt x="561103" y="0"/>
                </a:lnTo>
                <a:lnTo>
                  <a:pt x="561103"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447040" y="3112208"/>
            <a:ext cx="561104" cy="758248"/>
          </a:xfrm>
          <a:custGeom>
            <a:avLst/>
            <a:gdLst/>
            <a:ahLst/>
            <a:cxnLst/>
            <a:rect r="r" b="b" t="t" l="l"/>
            <a:pathLst>
              <a:path h="758248" w="561104">
                <a:moveTo>
                  <a:pt x="0" y="0"/>
                </a:moveTo>
                <a:lnTo>
                  <a:pt x="561104" y="0"/>
                </a:lnTo>
                <a:lnTo>
                  <a:pt x="561104"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189170" y="3112208"/>
            <a:ext cx="561104" cy="758248"/>
          </a:xfrm>
          <a:custGeom>
            <a:avLst/>
            <a:gdLst/>
            <a:ahLst/>
            <a:cxnLst/>
            <a:rect r="r" b="b" t="t" l="l"/>
            <a:pathLst>
              <a:path h="758248" w="561104">
                <a:moveTo>
                  <a:pt x="0" y="0"/>
                </a:moveTo>
                <a:lnTo>
                  <a:pt x="561104" y="0"/>
                </a:lnTo>
                <a:lnTo>
                  <a:pt x="561104"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929949" y="3112208"/>
            <a:ext cx="561104" cy="758248"/>
          </a:xfrm>
          <a:custGeom>
            <a:avLst/>
            <a:gdLst/>
            <a:ahLst/>
            <a:cxnLst/>
            <a:rect r="r" b="b" t="t" l="l"/>
            <a:pathLst>
              <a:path h="758248" w="561104">
                <a:moveTo>
                  <a:pt x="0" y="0"/>
                </a:moveTo>
                <a:lnTo>
                  <a:pt x="561104" y="0"/>
                </a:lnTo>
                <a:lnTo>
                  <a:pt x="561104"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671053" y="3112208"/>
            <a:ext cx="561104" cy="758248"/>
          </a:xfrm>
          <a:custGeom>
            <a:avLst/>
            <a:gdLst/>
            <a:ahLst/>
            <a:cxnLst/>
            <a:rect r="r" b="b" t="t" l="l"/>
            <a:pathLst>
              <a:path h="758248" w="561104">
                <a:moveTo>
                  <a:pt x="0" y="0"/>
                </a:moveTo>
                <a:lnTo>
                  <a:pt x="561104" y="0"/>
                </a:lnTo>
                <a:lnTo>
                  <a:pt x="561104"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447046" y="3112208"/>
            <a:ext cx="561104" cy="758248"/>
          </a:xfrm>
          <a:custGeom>
            <a:avLst/>
            <a:gdLst/>
            <a:ahLst/>
            <a:cxnLst/>
            <a:rect r="r" b="b" t="t" l="l"/>
            <a:pathLst>
              <a:path h="758248" w="561104">
                <a:moveTo>
                  <a:pt x="0" y="0"/>
                </a:moveTo>
                <a:lnTo>
                  <a:pt x="561103" y="0"/>
                </a:lnTo>
                <a:lnTo>
                  <a:pt x="561103" y="758248"/>
                </a:lnTo>
                <a:lnTo>
                  <a:pt x="0" y="75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5338676">
            <a:off x="12926670" y="4359412"/>
            <a:ext cx="1205518" cy="859504"/>
          </a:xfrm>
          <a:custGeom>
            <a:avLst/>
            <a:gdLst/>
            <a:ahLst/>
            <a:cxnLst/>
            <a:rect r="r" b="b" t="t" l="l"/>
            <a:pathLst>
              <a:path h="859504" w="1205518">
                <a:moveTo>
                  <a:pt x="0" y="0"/>
                </a:moveTo>
                <a:lnTo>
                  <a:pt x="1205518" y="0"/>
                </a:lnTo>
                <a:lnTo>
                  <a:pt x="1205518" y="859504"/>
                </a:lnTo>
                <a:lnTo>
                  <a:pt x="0" y="8595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3288366" y="6776855"/>
            <a:ext cx="672764" cy="706146"/>
          </a:xfrm>
          <a:custGeom>
            <a:avLst/>
            <a:gdLst/>
            <a:ahLst/>
            <a:cxnLst/>
            <a:rect r="r" b="b" t="t" l="l"/>
            <a:pathLst>
              <a:path h="706146" w="672764">
                <a:moveTo>
                  <a:pt x="0" y="0"/>
                </a:moveTo>
                <a:lnTo>
                  <a:pt x="672764" y="0"/>
                </a:lnTo>
                <a:lnTo>
                  <a:pt x="672764" y="706146"/>
                </a:lnTo>
                <a:lnTo>
                  <a:pt x="0" y="706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5338676">
            <a:off x="8936945" y="4359412"/>
            <a:ext cx="1205518" cy="859504"/>
          </a:xfrm>
          <a:custGeom>
            <a:avLst/>
            <a:gdLst/>
            <a:ahLst/>
            <a:cxnLst/>
            <a:rect r="r" b="b" t="t" l="l"/>
            <a:pathLst>
              <a:path h="859504" w="1205518">
                <a:moveTo>
                  <a:pt x="0" y="0"/>
                </a:moveTo>
                <a:lnTo>
                  <a:pt x="1205518" y="0"/>
                </a:lnTo>
                <a:lnTo>
                  <a:pt x="1205518" y="859504"/>
                </a:lnTo>
                <a:lnTo>
                  <a:pt x="0" y="8595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12459442" y="5628093"/>
            <a:ext cx="2423222" cy="658638"/>
          </a:xfrm>
          <a:prstGeom prst="rect">
            <a:avLst/>
          </a:prstGeom>
        </p:spPr>
        <p:txBody>
          <a:bodyPr anchor="t" rtlCol="false" tIns="0" lIns="0" bIns="0" rIns="0">
            <a:spAutoFit/>
          </a:bodyPr>
          <a:lstStyle/>
          <a:p>
            <a:pPr algn="ctr">
              <a:lnSpc>
                <a:spcPts val="5354"/>
              </a:lnSpc>
            </a:pPr>
            <a:r>
              <a:rPr lang="en-US" sz="3824">
                <a:solidFill>
                  <a:srgbClr val="000000"/>
                </a:solidFill>
                <a:latin typeface="Canva Sans"/>
              </a:rPr>
              <a:t>snap 2019</a:t>
            </a:r>
          </a:p>
        </p:txBody>
      </p:sp>
      <p:sp>
        <p:nvSpPr>
          <p:cNvPr name="TextBox 16" id="16"/>
          <p:cNvSpPr txBox="true"/>
          <p:nvPr/>
        </p:nvSpPr>
        <p:spPr>
          <a:xfrm rot="0">
            <a:off x="12189170" y="7801676"/>
            <a:ext cx="3145175" cy="658638"/>
          </a:xfrm>
          <a:prstGeom prst="rect">
            <a:avLst/>
          </a:prstGeom>
        </p:spPr>
        <p:txBody>
          <a:bodyPr anchor="t" rtlCol="false" tIns="0" lIns="0" bIns="0" rIns="0">
            <a:spAutoFit/>
          </a:bodyPr>
          <a:lstStyle/>
          <a:p>
            <a:pPr algn="ctr">
              <a:lnSpc>
                <a:spcPts val="5354"/>
              </a:lnSpc>
            </a:pPr>
            <a:r>
              <a:rPr lang="en-US" sz="3824">
                <a:solidFill>
                  <a:srgbClr val="000000"/>
                </a:solidFill>
                <a:latin typeface="Canva Sans"/>
              </a:rPr>
              <a:t>expired_2019</a:t>
            </a:r>
          </a:p>
        </p:txBody>
      </p:sp>
      <p:sp>
        <p:nvSpPr>
          <p:cNvPr name="TextBox 17" id="17"/>
          <p:cNvSpPr txBox="true"/>
          <p:nvPr/>
        </p:nvSpPr>
        <p:spPr>
          <a:xfrm rot="0">
            <a:off x="8288796" y="5628093"/>
            <a:ext cx="2404503" cy="658638"/>
          </a:xfrm>
          <a:prstGeom prst="rect">
            <a:avLst/>
          </a:prstGeom>
        </p:spPr>
        <p:txBody>
          <a:bodyPr anchor="t" rtlCol="false" tIns="0" lIns="0" bIns="0" rIns="0">
            <a:spAutoFit/>
          </a:bodyPr>
          <a:lstStyle/>
          <a:p>
            <a:pPr algn="ctr">
              <a:lnSpc>
                <a:spcPts val="5354"/>
              </a:lnSpc>
            </a:pPr>
            <a:r>
              <a:rPr lang="en-US" sz="3824">
                <a:solidFill>
                  <a:srgbClr val="A6A6A6"/>
                </a:solidFill>
                <a:latin typeface="Canva Sans"/>
              </a:rPr>
              <a:t>snap 2018</a:t>
            </a:r>
          </a:p>
        </p:txBody>
      </p:sp>
      <p:sp>
        <p:nvSpPr>
          <p:cNvPr name="TextBox 18" id="18"/>
          <p:cNvSpPr txBox="true"/>
          <p:nvPr/>
        </p:nvSpPr>
        <p:spPr>
          <a:xfrm rot="0">
            <a:off x="384598" y="3803781"/>
            <a:ext cx="5594767" cy="1144878"/>
          </a:xfrm>
          <a:prstGeom prst="rect">
            <a:avLst/>
          </a:prstGeom>
        </p:spPr>
        <p:txBody>
          <a:bodyPr anchor="t" rtlCol="false" tIns="0" lIns="0" bIns="0" rIns="0">
            <a:spAutoFit/>
          </a:bodyPr>
          <a:lstStyle/>
          <a:p>
            <a:pPr algn="l">
              <a:lnSpc>
                <a:spcPts val="4621"/>
              </a:lnSpc>
            </a:pPr>
            <a:r>
              <a:rPr lang="en-US" sz="3301">
                <a:solidFill>
                  <a:srgbClr val="000000"/>
                </a:solidFill>
                <a:latin typeface="Canva Sans Bold"/>
              </a:rPr>
              <a:t>Number of instances </a:t>
            </a:r>
          </a:p>
          <a:p>
            <a:pPr algn="l">
              <a:lnSpc>
                <a:spcPts val="4621"/>
              </a:lnSpc>
            </a:pPr>
            <a:r>
              <a:rPr lang="en-US" sz="3301">
                <a:solidFill>
                  <a:srgbClr val="000000"/>
                </a:solidFill>
                <a:latin typeface="Canva Sans Bold"/>
              </a:rPr>
              <a:t>Features </a:t>
            </a:r>
          </a:p>
        </p:txBody>
      </p:sp>
      <p:sp>
        <p:nvSpPr>
          <p:cNvPr name="TextBox 19" id="19"/>
          <p:cNvSpPr txBox="true"/>
          <p:nvPr/>
        </p:nvSpPr>
        <p:spPr>
          <a:xfrm rot="0">
            <a:off x="384598" y="6524152"/>
            <a:ext cx="5594767" cy="1144878"/>
          </a:xfrm>
          <a:prstGeom prst="rect">
            <a:avLst/>
          </a:prstGeom>
        </p:spPr>
        <p:txBody>
          <a:bodyPr anchor="t" rtlCol="false" tIns="0" lIns="0" bIns="0" rIns="0">
            <a:spAutoFit/>
          </a:bodyPr>
          <a:lstStyle/>
          <a:p>
            <a:pPr algn="l">
              <a:lnSpc>
                <a:spcPts val="4621"/>
              </a:lnSpc>
            </a:pPr>
            <a:r>
              <a:rPr lang="en-US" sz="3301">
                <a:solidFill>
                  <a:srgbClr val="000000"/>
                </a:solidFill>
                <a:latin typeface="Canva Sans Bold"/>
              </a:rPr>
              <a:t>Number of instances </a:t>
            </a:r>
          </a:p>
          <a:p>
            <a:pPr algn="l">
              <a:lnSpc>
                <a:spcPts val="4621"/>
              </a:lnSpc>
            </a:pPr>
            <a:r>
              <a:rPr lang="en-US" sz="3301">
                <a:solidFill>
                  <a:srgbClr val="000000"/>
                </a:solidFill>
                <a:latin typeface="Canva Sans Bold"/>
              </a:rPr>
              <a:t>Features </a:t>
            </a:r>
          </a:p>
        </p:txBody>
      </p:sp>
      <p:grpSp>
        <p:nvGrpSpPr>
          <p:cNvPr name="Group 20" id="20"/>
          <p:cNvGrpSpPr/>
          <p:nvPr/>
        </p:nvGrpSpPr>
        <p:grpSpPr>
          <a:xfrm rot="0">
            <a:off x="384598" y="8934644"/>
            <a:ext cx="5251655" cy="1127184"/>
            <a:chOff x="0" y="0"/>
            <a:chExt cx="7002206" cy="1502913"/>
          </a:xfrm>
        </p:grpSpPr>
        <p:sp>
          <p:nvSpPr>
            <p:cNvPr name="Freeform 21" id="21"/>
            <p:cNvSpPr/>
            <p:nvPr/>
          </p:nvSpPr>
          <p:spPr>
            <a:xfrm flipH="false" flipV="false" rot="0">
              <a:off x="0" y="0"/>
              <a:ext cx="7002206" cy="1502913"/>
            </a:xfrm>
            <a:custGeom>
              <a:avLst/>
              <a:gdLst/>
              <a:ahLst/>
              <a:cxnLst/>
              <a:rect r="r" b="b" t="t" l="l"/>
              <a:pathLst>
                <a:path h="1502913" w="7002206">
                  <a:moveTo>
                    <a:pt x="0" y="0"/>
                  </a:moveTo>
                  <a:lnTo>
                    <a:pt x="7002206" y="0"/>
                  </a:lnTo>
                  <a:lnTo>
                    <a:pt x="7002206" y="1502913"/>
                  </a:lnTo>
                  <a:lnTo>
                    <a:pt x="0" y="1502913"/>
                  </a:lnTo>
                  <a:lnTo>
                    <a:pt x="0" y="0"/>
                  </a:lnTo>
                  <a:close/>
                </a:path>
              </a:pathLst>
            </a:custGeom>
            <a:blipFill>
              <a:blip r:embed="rId12"/>
              <a:stretch>
                <a:fillRect l="0" t="0" r="0" b="0"/>
              </a:stretch>
            </a:blipFill>
          </p:spPr>
        </p:sp>
        <p:sp>
          <p:nvSpPr>
            <p:cNvPr name="Freeform 22" id="22"/>
            <p:cNvSpPr/>
            <p:nvPr/>
          </p:nvSpPr>
          <p:spPr>
            <a:xfrm flipH="false" flipV="false" rot="0">
              <a:off x="4939991" y="543850"/>
              <a:ext cx="1920606" cy="600626"/>
            </a:xfrm>
            <a:custGeom>
              <a:avLst/>
              <a:gdLst/>
              <a:ahLst/>
              <a:cxnLst/>
              <a:rect r="r" b="b" t="t" l="l"/>
              <a:pathLst>
                <a:path h="600626" w="1920606">
                  <a:moveTo>
                    <a:pt x="0" y="0"/>
                  </a:moveTo>
                  <a:lnTo>
                    <a:pt x="1920605" y="0"/>
                  </a:lnTo>
                  <a:lnTo>
                    <a:pt x="1920605" y="600626"/>
                  </a:lnTo>
                  <a:lnTo>
                    <a:pt x="0" y="6006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TextBox 23" id="23"/>
          <p:cNvSpPr txBox="true"/>
          <p:nvPr/>
        </p:nvSpPr>
        <p:spPr>
          <a:xfrm rot="0">
            <a:off x="14222588" y="6877886"/>
            <a:ext cx="1315215" cy="446933"/>
          </a:xfrm>
          <a:prstGeom prst="rect">
            <a:avLst/>
          </a:prstGeom>
        </p:spPr>
        <p:txBody>
          <a:bodyPr anchor="t" rtlCol="false" tIns="0" lIns="0" bIns="0" rIns="0">
            <a:spAutoFit/>
          </a:bodyPr>
          <a:lstStyle/>
          <a:p>
            <a:pPr algn="ctr">
              <a:lnSpc>
                <a:spcPts val="3610"/>
              </a:lnSpc>
              <a:spcBef>
                <a:spcPct val="0"/>
              </a:spcBef>
            </a:pPr>
            <a:r>
              <a:rPr lang="en-US" sz="2578">
                <a:solidFill>
                  <a:srgbClr val="E74C3C"/>
                </a:solidFill>
                <a:latin typeface="Canva Sans Bold"/>
              </a:rPr>
              <a:t>-30.4%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77927" y="2606048"/>
            <a:ext cx="14220180" cy="6156702"/>
          </a:xfrm>
          <a:custGeom>
            <a:avLst/>
            <a:gdLst/>
            <a:ahLst/>
            <a:cxnLst/>
            <a:rect r="r" b="b" t="t" l="l"/>
            <a:pathLst>
              <a:path h="6156702" w="14220180">
                <a:moveTo>
                  <a:pt x="0" y="0"/>
                </a:moveTo>
                <a:lnTo>
                  <a:pt x="14220180" y="0"/>
                </a:lnTo>
                <a:lnTo>
                  <a:pt x="14220180" y="6156702"/>
                </a:lnTo>
                <a:lnTo>
                  <a:pt x="0" y="6156702"/>
                </a:lnTo>
                <a:lnTo>
                  <a:pt x="0" y="0"/>
                </a:lnTo>
                <a:close/>
              </a:path>
            </a:pathLst>
          </a:custGeom>
          <a:blipFill>
            <a:blip r:embed="rId2"/>
            <a:stretch>
              <a:fillRect l="0" t="0" r="0" b="0"/>
            </a:stretch>
          </a:blipFill>
        </p:spPr>
      </p:sp>
      <p:sp>
        <p:nvSpPr>
          <p:cNvPr name="TextBox 3" id="3"/>
          <p:cNvSpPr txBox="true"/>
          <p:nvPr/>
        </p:nvSpPr>
        <p:spPr>
          <a:xfrm rot="0">
            <a:off x="5488655" y="942975"/>
            <a:ext cx="5883101" cy="738505"/>
          </a:xfrm>
          <a:prstGeom prst="rect">
            <a:avLst/>
          </a:prstGeom>
        </p:spPr>
        <p:txBody>
          <a:bodyPr anchor="t" rtlCol="false" tIns="0" lIns="0" bIns="0" rIns="0">
            <a:spAutoFit/>
          </a:bodyPr>
          <a:lstStyle/>
          <a:p>
            <a:pPr algn="ctr">
              <a:lnSpc>
                <a:spcPts val="6019"/>
              </a:lnSpc>
            </a:pPr>
            <a:r>
              <a:rPr lang="en-US" sz="4299">
                <a:solidFill>
                  <a:srgbClr val="000000"/>
                </a:solidFill>
                <a:latin typeface="Canva Sans Bold"/>
              </a:rPr>
              <a:t>First Look At Our Data</a:t>
            </a:r>
          </a:p>
        </p:txBody>
      </p:sp>
      <p:sp>
        <p:nvSpPr>
          <p:cNvPr name="TextBox 4" id="4"/>
          <p:cNvSpPr txBox="true"/>
          <p:nvPr/>
        </p:nvSpPr>
        <p:spPr>
          <a:xfrm rot="0">
            <a:off x="264526" y="9210675"/>
            <a:ext cx="3026803" cy="1037471"/>
          </a:xfrm>
          <a:prstGeom prst="rect">
            <a:avLst/>
          </a:prstGeom>
        </p:spPr>
        <p:txBody>
          <a:bodyPr anchor="t" rtlCol="false" tIns="0" lIns="0" bIns="0" rIns="0">
            <a:spAutoFit/>
          </a:bodyPr>
          <a:lstStyle/>
          <a:p>
            <a:pPr algn="l">
              <a:lnSpc>
                <a:spcPts val="2750"/>
              </a:lnSpc>
            </a:pPr>
            <a:r>
              <a:rPr lang="en-US" sz="1964">
                <a:solidFill>
                  <a:srgbClr val="000000"/>
                </a:solidFill>
                <a:latin typeface="Canva Sans"/>
              </a:rPr>
              <a:t>Features 151</a:t>
            </a:r>
          </a:p>
          <a:p>
            <a:pPr algn="l">
              <a:lnSpc>
                <a:spcPts val="2750"/>
              </a:lnSpc>
            </a:pPr>
            <a:r>
              <a:rPr lang="en-US" sz="1964">
                <a:solidFill>
                  <a:srgbClr val="000000"/>
                </a:solidFill>
                <a:latin typeface="Canva Sans"/>
              </a:rPr>
              <a:t>Instances 335,001</a:t>
            </a:r>
          </a:p>
          <a:p>
            <a:pPr algn="l">
              <a:lnSpc>
                <a:spcPts val="2750"/>
              </a:lnSpc>
            </a:pPr>
          </a:p>
        </p:txBody>
      </p:sp>
      <p:sp>
        <p:nvSpPr>
          <p:cNvPr name="TextBox 5" id="5"/>
          <p:cNvSpPr txBox="true"/>
          <p:nvPr/>
        </p:nvSpPr>
        <p:spPr>
          <a:xfrm rot="0">
            <a:off x="6820867" y="1880079"/>
            <a:ext cx="279581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expired_2019</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34029" y="2184388"/>
            <a:ext cx="14845149" cy="6554494"/>
          </a:xfrm>
          <a:custGeom>
            <a:avLst/>
            <a:gdLst/>
            <a:ahLst/>
            <a:cxnLst/>
            <a:rect r="r" b="b" t="t" l="l"/>
            <a:pathLst>
              <a:path h="6554494" w="14845149">
                <a:moveTo>
                  <a:pt x="0" y="0"/>
                </a:moveTo>
                <a:lnTo>
                  <a:pt x="14845149" y="0"/>
                </a:lnTo>
                <a:lnTo>
                  <a:pt x="14845149" y="6554494"/>
                </a:lnTo>
                <a:lnTo>
                  <a:pt x="0" y="6554494"/>
                </a:lnTo>
                <a:lnTo>
                  <a:pt x="0" y="0"/>
                </a:lnTo>
                <a:close/>
              </a:path>
            </a:pathLst>
          </a:custGeom>
          <a:blipFill>
            <a:blip r:embed="rId2"/>
            <a:stretch>
              <a:fillRect l="0" t="0" r="0" b="0"/>
            </a:stretch>
          </a:blipFill>
        </p:spPr>
      </p:sp>
      <p:sp>
        <p:nvSpPr>
          <p:cNvPr name="TextBox 3" id="3"/>
          <p:cNvSpPr txBox="true"/>
          <p:nvPr/>
        </p:nvSpPr>
        <p:spPr>
          <a:xfrm rot="0">
            <a:off x="6306369" y="952500"/>
            <a:ext cx="5675263" cy="712470"/>
          </a:xfrm>
          <a:prstGeom prst="rect">
            <a:avLst/>
          </a:prstGeom>
        </p:spPr>
        <p:txBody>
          <a:bodyPr anchor="t" rtlCol="false" tIns="0" lIns="0" bIns="0" rIns="0">
            <a:spAutoFit/>
          </a:bodyPr>
          <a:lstStyle/>
          <a:p>
            <a:pPr algn="ctr">
              <a:lnSpc>
                <a:spcPts val="5880"/>
              </a:lnSpc>
            </a:pPr>
            <a:r>
              <a:rPr lang="en-US" sz="4200">
                <a:solidFill>
                  <a:srgbClr val="000000"/>
                </a:solidFill>
                <a:latin typeface="Canva Sans Bold"/>
              </a:rPr>
              <a:t>Data Frame After ETL </a:t>
            </a:r>
          </a:p>
        </p:txBody>
      </p:sp>
      <p:sp>
        <p:nvSpPr>
          <p:cNvPr name="TextBox 4" id="4"/>
          <p:cNvSpPr txBox="true"/>
          <p:nvPr/>
        </p:nvSpPr>
        <p:spPr>
          <a:xfrm rot="0">
            <a:off x="264526" y="9210675"/>
            <a:ext cx="3026803" cy="1037471"/>
          </a:xfrm>
          <a:prstGeom prst="rect">
            <a:avLst/>
          </a:prstGeom>
        </p:spPr>
        <p:txBody>
          <a:bodyPr anchor="t" rtlCol="false" tIns="0" lIns="0" bIns="0" rIns="0">
            <a:spAutoFit/>
          </a:bodyPr>
          <a:lstStyle/>
          <a:p>
            <a:pPr algn="l">
              <a:lnSpc>
                <a:spcPts val="2750"/>
              </a:lnSpc>
            </a:pPr>
            <a:r>
              <a:rPr lang="en-US" sz="1964">
                <a:solidFill>
                  <a:srgbClr val="000000"/>
                </a:solidFill>
                <a:latin typeface="Canva Sans"/>
              </a:rPr>
              <a:t>Features 62</a:t>
            </a:r>
          </a:p>
          <a:p>
            <a:pPr algn="l">
              <a:lnSpc>
                <a:spcPts val="2750"/>
              </a:lnSpc>
            </a:pPr>
            <a:r>
              <a:rPr lang="en-US" sz="1964">
                <a:solidFill>
                  <a:srgbClr val="000000"/>
                </a:solidFill>
                <a:latin typeface="Canva Sans"/>
              </a:rPr>
              <a:t>Instances 319,733</a:t>
            </a:r>
          </a:p>
          <a:p>
            <a:pPr algn="l">
              <a:lnSpc>
                <a:spcPts val="2750"/>
              </a:lnSpc>
            </a:pP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18534" y="3911377"/>
            <a:ext cx="805093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Canva Sans Bold"/>
              </a:rPr>
              <a:t>ETL Workflow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22641" y="615487"/>
            <a:ext cx="2097841" cy="2097841"/>
          </a:xfrm>
          <a:custGeom>
            <a:avLst/>
            <a:gdLst/>
            <a:ahLst/>
            <a:cxnLst/>
            <a:rect r="r" b="b" t="t" l="l"/>
            <a:pathLst>
              <a:path h="2097841" w="2097841">
                <a:moveTo>
                  <a:pt x="0" y="0"/>
                </a:moveTo>
                <a:lnTo>
                  <a:pt x="2097841" y="0"/>
                </a:lnTo>
                <a:lnTo>
                  <a:pt x="2097841" y="2097841"/>
                </a:lnTo>
                <a:lnTo>
                  <a:pt x="0" y="2097841"/>
                </a:lnTo>
                <a:lnTo>
                  <a:pt x="0" y="0"/>
                </a:lnTo>
                <a:close/>
              </a:path>
            </a:pathLst>
          </a:custGeom>
          <a:blipFill>
            <a:blip r:embed="rId2"/>
            <a:stretch>
              <a:fillRect l="0" t="0" r="0" b="0"/>
            </a:stretch>
          </a:blipFill>
        </p:spPr>
      </p:sp>
      <p:sp>
        <p:nvSpPr>
          <p:cNvPr name="TextBox 3" id="3"/>
          <p:cNvSpPr txBox="true"/>
          <p:nvPr/>
        </p:nvSpPr>
        <p:spPr>
          <a:xfrm rot="0">
            <a:off x="5657216" y="1270072"/>
            <a:ext cx="4987603" cy="712470"/>
          </a:xfrm>
          <a:prstGeom prst="rect">
            <a:avLst/>
          </a:prstGeom>
        </p:spPr>
        <p:txBody>
          <a:bodyPr anchor="t" rtlCol="false" tIns="0" lIns="0" bIns="0" rIns="0">
            <a:spAutoFit/>
          </a:bodyPr>
          <a:lstStyle/>
          <a:p>
            <a:pPr algn="ctr">
              <a:lnSpc>
                <a:spcPts val="5880"/>
              </a:lnSpc>
            </a:pPr>
            <a:r>
              <a:rPr lang="en-US" sz="4200">
                <a:solidFill>
                  <a:srgbClr val="000000"/>
                </a:solidFill>
                <a:latin typeface="Canva Sans Bold"/>
              </a:rPr>
              <a:t>Taylored Approach</a:t>
            </a:r>
          </a:p>
        </p:txBody>
      </p:sp>
      <p:sp>
        <p:nvSpPr>
          <p:cNvPr name="TextBox 4" id="4"/>
          <p:cNvSpPr txBox="true"/>
          <p:nvPr/>
        </p:nvSpPr>
        <p:spPr>
          <a:xfrm rot="0">
            <a:off x="1028700" y="3483637"/>
            <a:ext cx="15979302" cy="3786476"/>
          </a:xfrm>
          <a:prstGeom prst="rect">
            <a:avLst/>
          </a:prstGeom>
        </p:spPr>
        <p:txBody>
          <a:bodyPr anchor="t" rtlCol="false" tIns="0" lIns="0" bIns="0" rIns="0">
            <a:spAutoFit/>
          </a:bodyPr>
          <a:lstStyle/>
          <a:p>
            <a:pPr algn="l" marL="928617" indent="-464309" lvl="1">
              <a:lnSpc>
                <a:spcPts val="6021"/>
              </a:lnSpc>
              <a:buFont typeface="Arial"/>
              <a:buChar char="•"/>
            </a:pPr>
            <a:r>
              <a:rPr lang="en-US" sz="4301">
                <a:solidFill>
                  <a:srgbClr val="000000"/>
                </a:solidFill>
                <a:latin typeface="Canva Sans"/>
              </a:rPr>
              <a:t>Acknowledges distinct domain nuances, data types, and limitations</a:t>
            </a:r>
          </a:p>
          <a:p>
            <a:pPr algn="l" marL="928617" indent="-464309" lvl="1">
              <a:lnSpc>
                <a:spcPts val="6021"/>
              </a:lnSpc>
              <a:buFont typeface="Arial"/>
              <a:buChar char="•"/>
            </a:pPr>
            <a:r>
              <a:rPr lang="en-US" sz="4301">
                <a:solidFill>
                  <a:srgbClr val="000000"/>
                </a:solidFill>
                <a:latin typeface="Canva Sans"/>
              </a:rPr>
              <a:t>Rigorous and individualized feature handling</a:t>
            </a:r>
          </a:p>
          <a:p>
            <a:pPr algn="l" marL="928617" indent="-464309" lvl="1">
              <a:lnSpc>
                <a:spcPts val="6021"/>
              </a:lnSpc>
              <a:buFont typeface="Arial"/>
              <a:buChar char="•"/>
            </a:pPr>
            <a:r>
              <a:rPr lang="en-US" sz="4301">
                <a:solidFill>
                  <a:srgbClr val="000000"/>
                </a:solidFill>
                <a:latin typeface="Canva Sans"/>
              </a:rPr>
              <a:t>Captures vital nuances</a:t>
            </a:r>
          </a:p>
          <a:p>
            <a:pPr algn="l" marL="928617" indent="-464309" lvl="1">
              <a:lnSpc>
                <a:spcPts val="6021"/>
              </a:lnSpc>
              <a:buFont typeface="Arial"/>
              <a:buChar char="•"/>
            </a:pPr>
            <a:r>
              <a:rPr lang="en-US" sz="4301">
                <a:solidFill>
                  <a:srgbClr val="000000"/>
                </a:solidFill>
                <a:latin typeface="Canva Sans"/>
              </a:rPr>
              <a:t>Prevents information loss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43208" y="3322732"/>
            <a:ext cx="9904012" cy="2733113"/>
          </a:xfrm>
          <a:custGeom>
            <a:avLst/>
            <a:gdLst/>
            <a:ahLst/>
            <a:cxnLst/>
            <a:rect r="r" b="b" t="t" l="l"/>
            <a:pathLst>
              <a:path h="2733113" w="9904012">
                <a:moveTo>
                  <a:pt x="0" y="0"/>
                </a:moveTo>
                <a:lnTo>
                  <a:pt x="9904012" y="0"/>
                </a:lnTo>
                <a:lnTo>
                  <a:pt x="9904012" y="2733112"/>
                </a:lnTo>
                <a:lnTo>
                  <a:pt x="0" y="2733112"/>
                </a:lnTo>
                <a:lnTo>
                  <a:pt x="0" y="0"/>
                </a:lnTo>
                <a:close/>
              </a:path>
            </a:pathLst>
          </a:custGeom>
          <a:blipFill>
            <a:blip r:embed="rId2"/>
            <a:stretch>
              <a:fillRect l="0" t="0" r="0" b="0"/>
            </a:stretch>
          </a:blipFill>
        </p:spPr>
      </p:sp>
      <p:sp>
        <p:nvSpPr>
          <p:cNvPr name="Freeform 3" id="3"/>
          <p:cNvSpPr/>
          <p:nvPr/>
        </p:nvSpPr>
        <p:spPr>
          <a:xfrm flipH="false" flipV="false" rot="0">
            <a:off x="2343208" y="7218900"/>
            <a:ext cx="9907192" cy="2319040"/>
          </a:xfrm>
          <a:custGeom>
            <a:avLst/>
            <a:gdLst/>
            <a:ahLst/>
            <a:cxnLst/>
            <a:rect r="r" b="b" t="t" l="l"/>
            <a:pathLst>
              <a:path h="2319040" w="9907192">
                <a:moveTo>
                  <a:pt x="0" y="0"/>
                </a:moveTo>
                <a:lnTo>
                  <a:pt x="9907191" y="0"/>
                </a:lnTo>
                <a:lnTo>
                  <a:pt x="9907191" y="2319040"/>
                </a:lnTo>
                <a:lnTo>
                  <a:pt x="0" y="2319040"/>
                </a:lnTo>
                <a:lnTo>
                  <a:pt x="0" y="0"/>
                </a:lnTo>
                <a:close/>
              </a:path>
            </a:pathLst>
          </a:custGeom>
          <a:blipFill>
            <a:blip r:embed="rId3"/>
            <a:stretch>
              <a:fillRect l="0" t="0" r="0" b="0"/>
            </a:stretch>
          </a:blipFill>
        </p:spPr>
      </p:sp>
      <p:sp>
        <p:nvSpPr>
          <p:cNvPr name="TextBox 4" id="4"/>
          <p:cNvSpPr txBox="true"/>
          <p:nvPr/>
        </p:nvSpPr>
        <p:spPr>
          <a:xfrm rot="0">
            <a:off x="5229037" y="1270072"/>
            <a:ext cx="5843960" cy="712470"/>
          </a:xfrm>
          <a:prstGeom prst="rect">
            <a:avLst/>
          </a:prstGeom>
        </p:spPr>
        <p:txBody>
          <a:bodyPr anchor="t" rtlCol="false" tIns="0" lIns="0" bIns="0" rIns="0">
            <a:spAutoFit/>
          </a:bodyPr>
          <a:lstStyle/>
          <a:p>
            <a:pPr algn="ctr">
              <a:lnSpc>
                <a:spcPts val="5880"/>
              </a:lnSpc>
            </a:pPr>
            <a:r>
              <a:rPr lang="en-US" sz="4200">
                <a:solidFill>
                  <a:srgbClr val="000000"/>
                </a:solidFill>
                <a:latin typeface="Canva Sans Bold"/>
              </a:rPr>
              <a:t>Practical Implentation</a:t>
            </a:r>
          </a:p>
        </p:txBody>
      </p:sp>
      <p:sp>
        <p:nvSpPr>
          <p:cNvPr name="TextBox 5" id="5"/>
          <p:cNvSpPr txBox="true"/>
          <p:nvPr/>
        </p:nvSpPr>
        <p:spPr>
          <a:xfrm rot="0">
            <a:off x="2231945" y="2486751"/>
            <a:ext cx="2427684" cy="363654"/>
          </a:xfrm>
          <a:prstGeom prst="rect">
            <a:avLst/>
          </a:prstGeom>
        </p:spPr>
        <p:txBody>
          <a:bodyPr anchor="t" rtlCol="false" tIns="0" lIns="0" bIns="0" rIns="0">
            <a:spAutoFit/>
          </a:bodyPr>
          <a:lstStyle/>
          <a:p>
            <a:pPr algn="ctr">
              <a:lnSpc>
                <a:spcPts val="3056"/>
              </a:lnSpc>
            </a:pPr>
            <a:r>
              <a:rPr lang="en-US" sz="2182">
                <a:solidFill>
                  <a:srgbClr val="000000"/>
                </a:solidFill>
                <a:latin typeface="Canva Sans Bold"/>
              </a:rPr>
              <a:t>Manipulation Log </a:t>
            </a:r>
          </a:p>
        </p:txBody>
      </p:sp>
      <p:sp>
        <p:nvSpPr>
          <p:cNvPr name="TextBox 6" id="6"/>
          <p:cNvSpPr txBox="true"/>
          <p:nvPr/>
        </p:nvSpPr>
        <p:spPr>
          <a:xfrm rot="0">
            <a:off x="2285032" y="6560669"/>
            <a:ext cx="1269727" cy="363654"/>
          </a:xfrm>
          <a:prstGeom prst="rect">
            <a:avLst/>
          </a:prstGeom>
        </p:spPr>
        <p:txBody>
          <a:bodyPr anchor="t" rtlCol="false" tIns="0" lIns="0" bIns="0" rIns="0">
            <a:spAutoFit/>
          </a:bodyPr>
          <a:lstStyle/>
          <a:p>
            <a:pPr algn="ctr">
              <a:lnSpc>
                <a:spcPts val="3056"/>
              </a:lnSpc>
            </a:pPr>
            <a:r>
              <a:rPr lang="en-US" sz="2182">
                <a:solidFill>
                  <a:srgbClr val="000000"/>
                </a:solidFill>
                <a:latin typeface="Canva Sans Bold"/>
              </a:rPr>
              <a:t>Excel File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DAGF-Rxm4hk</dc:identifier>
  <dcterms:modified xsi:type="dcterms:W3CDTF">2011-08-01T06:04:30Z</dcterms:modified>
  <cp:revision>1</cp:revision>
  <dc:title>P2P (Step 3) Presentation </dc:title>
</cp:coreProperties>
</file>