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6858000" cy="9144000"/>
  <p:embeddedFontLst>
    <p:embeddedFont>
      <p:font typeface="Montserrat Classic" charset="1" panose="00000500000000000000"/>
      <p:regular r:id="rId28"/>
    </p:embeddedFont>
    <p:embeddedFont>
      <p:font typeface="Montserrat Classic Bold" charset="1" panose="00000800000000000000"/>
      <p:regular r:id="rId29"/>
    </p:embeddedFont>
    <p:embeddedFont>
      <p:font typeface="Montserrat Bold" charset="1" panose="00000800000000000000"/>
      <p:regular r:id="rId30"/>
    </p:embeddedFont>
    <p:embeddedFont>
      <p:font typeface="Montserrat" charset="1" panose="00000500000000000000"/>
      <p:regular r:id="rId31"/>
    </p:embeddedFont>
    <p:embeddedFont>
      <p:font typeface="Aileron" charset="1" panose="00000500000000000000"/>
      <p:regular r:id="rId32"/>
    </p:embeddedFont>
    <p:embeddedFont>
      <p:font typeface="Aileron Bold" charset="1" panose="00000800000000000000"/>
      <p:regular r:id="rId33"/>
    </p:embeddedFont>
    <p:embeddedFont>
      <p:font typeface="Aileron Ultra-Bold" charset="1" panose="00000A00000000000000"/>
      <p:regular r:id="rId34"/>
    </p:embeddedFont>
    <p:embeddedFont>
      <p:font typeface="Nunito Bold" charset="1" panose="0000080000000000000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42.png" Type="http://schemas.openxmlformats.org/officeDocument/2006/relationships/image"/><Relationship Id="rId5" Target="../media/image43.svg" Type="http://schemas.openxmlformats.org/officeDocument/2006/relationships/image"/><Relationship Id="rId6" Target="../media/image44.png" Type="http://schemas.openxmlformats.org/officeDocument/2006/relationships/image"/><Relationship Id="rId7" Target="../media/image45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6.png" Type="http://schemas.openxmlformats.org/officeDocument/2006/relationships/image"/><Relationship Id="rId3" Target="../media/image47.svg" Type="http://schemas.openxmlformats.org/officeDocument/2006/relationships/image"/><Relationship Id="rId4" Target="../media/image48.png" Type="http://schemas.openxmlformats.org/officeDocument/2006/relationships/image"/><Relationship Id="rId5" Target="../media/image4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11" Target="../media/image32.svg" Type="http://schemas.openxmlformats.org/officeDocument/2006/relationships/image"/><Relationship Id="rId12" Target="../media/image33.png" Type="http://schemas.openxmlformats.org/officeDocument/2006/relationships/image"/><Relationship Id="rId13" Target="../media/image34.png" Type="http://schemas.openxmlformats.org/officeDocument/2006/relationships/image"/><Relationship Id="rId14" Target="../media/image35.svg" Type="http://schemas.openxmlformats.org/officeDocument/2006/relationships/image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29.png" Type="http://schemas.openxmlformats.org/officeDocument/2006/relationships/image"/><Relationship Id="rId9" Target="../media/image3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495756" y="2999802"/>
            <a:ext cx="5471500" cy="5668474"/>
          </a:xfrm>
          <a:custGeom>
            <a:avLst/>
            <a:gdLst/>
            <a:ahLst/>
            <a:cxnLst/>
            <a:rect r="r" b="b" t="t" l="l"/>
            <a:pathLst>
              <a:path h="5668474" w="5471500">
                <a:moveTo>
                  <a:pt x="0" y="0"/>
                </a:moveTo>
                <a:lnTo>
                  <a:pt x="5471500" y="0"/>
                </a:lnTo>
                <a:lnTo>
                  <a:pt x="5471500" y="5668473"/>
                </a:lnTo>
                <a:lnTo>
                  <a:pt x="0" y="5668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26633" y="-5468306"/>
            <a:ext cx="12906806" cy="12906806"/>
          </a:xfrm>
          <a:custGeom>
            <a:avLst/>
            <a:gdLst/>
            <a:ahLst/>
            <a:cxnLst/>
            <a:rect r="r" b="b" t="t" l="l"/>
            <a:pathLst>
              <a:path h="12906806" w="12906806">
                <a:moveTo>
                  <a:pt x="0" y="0"/>
                </a:moveTo>
                <a:lnTo>
                  <a:pt x="12906806" y="0"/>
                </a:lnTo>
                <a:lnTo>
                  <a:pt x="12906806" y="12906807"/>
                </a:lnTo>
                <a:lnTo>
                  <a:pt x="0" y="129068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802162" y="8197817"/>
            <a:ext cx="6099525" cy="1330805"/>
          </a:xfrm>
          <a:custGeom>
            <a:avLst/>
            <a:gdLst/>
            <a:ahLst/>
            <a:cxnLst/>
            <a:rect r="r" b="b" t="t" l="l"/>
            <a:pathLst>
              <a:path h="1330805" w="6099525">
                <a:moveTo>
                  <a:pt x="6099525" y="0"/>
                </a:moveTo>
                <a:lnTo>
                  <a:pt x="0" y="0"/>
                </a:lnTo>
                <a:lnTo>
                  <a:pt x="0" y="1330806"/>
                </a:lnTo>
                <a:lnTo>
                  <a:pt x="6099525" y="1330806"/>
                </a:lnTo>
                <a:lnTo>
                  <a:pt x="609952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19125" y="352043"/>
            <a:ext cx="1696260" cy="1017756"/>
          </a:xfrm>
          <a:custGeom>
            <a:avLst/>
            <a:gdLst/>
            <a:ahLst/>
            <a:cxnLst/>
            <a:rect r="r" b="b" t="t" l="l"/>
            <a:pathLst>
              <a:path h="1017756" w="1696260">
                <a:moveTo>
                  <a:pt x="0" y="0"/>
                </a:moveTo>
                <a:lnTo>
                  <a:pt x="1696261" y="0"/>
                </a:lnTo>
                <a:lnTo>
                  <a:pt x="1696261" y="1017756"/>
                </a:lnTo>
                <a:lnTo>
                  <a:pt x="0" y="101775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65044" y="8530480"/>
            <a:ext cx="8110538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99"/>
              </a:lnSpc>
            </a:pPr>
            <a:r>
              <a:rPr lang="en-US" sz="2599">
                <a:solidFill>
                  <a:srgbClr val="000000"/>
                </a:solidFill>
                <a:latin typeface="Montserrat Classic"/>
              </a:rPr>
              <a:t>Presented by: Group B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65044" y="1987213"/>
            <a:ext cx="8738098" cy="2362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99"/>
              </a:lnSpc>
            </a:pPr>
            <a:r>
              <a:rPr lang="en-US" sz="9999">
                <a:solidFill>
                  <a:srgbClr val="FFFFFF"/>
                </a:solidFill>
                <a:latin typeface="Montserrat Classic Bold"/>
              </a:rPr>
              <a:t>Home </a:t>
            </a:r>
          </a:p>
          <a:p>
            <a:pPr algn="l">
              <a:lnSpc>
                <a:spcPts val="8999"/>
              </a:lnSpc>
            </a:pPr>
            <a:r>
              <a:rPr lang="en-US" sz="9999">
                <a:solidFill>
                  <a:srgbClr val="FFFFFF"/>
                </a:solidFill>
                <a:latin typeface="Montserrat Classic Bold"/>
              </a:rPr>
              <a:t>Assignment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65044" y="4818752"/>
            <a:ext cx="8110538" cy="544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4199">
                <a:solidFill>
                  <a:srgbClr val="000000"/>
                </a:solidFill>
                <a:latin typeface="Montserrat Classic"/>
              </a:rPr>
              <a:t>Step 4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2145498" y="20379"/>
            <a:ext cx="3806840" cy="1681084"/>
          </a:xfrm>
          <a:custGeom>
            <a:avLst/>
            <a:gdLst/>
            <a:ahLst/>
            <a:cxnLst/>
            <a:rect r="r" b="b" t="t" l="l"/>
            <a:pathLst>
              <a:path h="1681084" w="3806840">
                <a:moveTo>
                  <a:pt x="0" y="0"/>
                </a:moveTo>
                <a:lnTo>
                  <a:pt x="3806840" y="0"/>
                </a:lnTo>
                <a:lnTo>
                  <a:pt x="3806840" y="1681084"/>
                </a:lnTo>
                <a:lnTo>
                  <a:pt x="0" y="168108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12655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69979" y="444362"/>
            <a:ext cx="7548042" cy="1450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sz="8500" u="sng">
                <a:solidFill>
                  <a:srgbClr val="3EDAD8"/>
                </a:solidFill>
                <a:latin typeface="Montserrat Bold"/>
              </a:rPr>
              <a:t>Classification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39904" y="2252374"/>
            <a:ext cx="18048096" cy="7574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71"/>
              </a:lnSpc>
            </a:pPr>
            <a:r>
              <a:rPr lang="en-US" sz="4301">
                <a:solidFill>
                  <a:srgbClr val="000000"/>
                </a:solidFill>
                <a:latin typeface="Montserrat Bold"/>
              </a:rPr>
              <a:t>Models: </a:t>
            </a:r>
            <a:r>
              <a:rPr lang="en-US" sz="4301">
                <a:solidFill>
                  <a:srgbClr val="000000"/>
                </a:solidFill>
                <a:latin typeface="Montserrat"/>
              </a:rPr>
              <a:t>Logistic Regression, AdaBoost, XGBoost</a:t>
            </a:r>
          </a:p>
          <a:p>
            <a:pPr algn="l">
              <a:lnSpc>
                <a:spcPts val="7871"/>
              </a:lnSpc>
            </a:pPr>
            <a:r>
              <a:rPr lang="en-US" sz="4301">
                <a:solidFill>
                  <a:srgbClr val="000000"/>
                </a:solidFill>
                <a:latin typeface="Montserrat Bold"/>
              </a:rPr>
              <a:t>Feature Selection</a:t>
            </a:r>
            <a:r>
              <a:rPr lang="en-US" sz="4301">
                <a:solidFill>
                  <a:srgbClr val="000000"/>
                </a:solidFill>
                <a:latin typeface="Montserrat"/>
              </a:rPr>
              <a:t>: Sequential feature selection tailored for each model</a:t>
            </a:r>
          </a:p>
          <a:p>
            <a:pPr algn="ctr">
              <a:lnSpc>
                <a:spcPts val="6021"/>
              </a:lnSpc>
            </a:pPr>
          </a:p>
          <a:p>
            <a:pPr algn="ctr">
              <a:lnSpc>
                <a:spcPts val="6021"/>
              </a:lnSpc>
            </a:pPr>
          </a:p>
          <a:p>
            <a:pPr algn="l">
              <a:lnSpc>
                <a:spcPts val="6021"/>
              </a:lnSpc>
            </a:pPr>
            <a:r>
              <a:rPr lang="en-US" sz="4301">
                <a:solidFill>
                  <a:srgbClr val="000000"/>
                </a:solidFill>
                <a:latin typeface="Montserrat Bold"/>
              </a:rPr>
              <a:t>Next Step: correlation coefficients &amp; p-values</a:t>
            </a:r>
          </a:p>
          <a:p>
            <a:pPr algn="l">
              <a:lnSpc>
                <a:spcPts val="6021"/>
              </a:lnSpc>
            </a:pPr>
            <a:r>
              <a:rPr lang="en-US" sz="4301">
                <a:solidFill>
                  <a:srgbClr val="000000"/>
                </a:solidFill>
                <a:latin typeface="Montserrat Bold"/>
              </a:rPr>
              <a:t>Set a significance threshold.</a:t>
            </a:r>
          </a:p>
          <a:p>
            <a:pPr algn="l">
              <a:lnSpc>
                <a:spcPts val="6021"/>
              </a:lnSpc>
            </a:pPr>
            <a:r>
              <a:rPr lang="en-US" sz="4301">
                <a:solidFill>
                  <a:srgbClr val="000000"/>
                </a:solidFill>
                <a:latin typeface="Montserrat Bold"/>
              </a:rPr>
              <a:t>        </a:t>
            </a:r>
          </a:p>
          <a:p>
            <a:pPr algn="l">
              <a:lnSpc>
                <a:spcPts val="6021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65428" y="2646629"/>
            <a:ext cx="9278688" cy="7229975"/>
          </a:xfrm>
          <a:custGeom>
            <a:avLst/>
            <a:gdLst/>
            <a:ahLst/>
            <a:cxnLst/>
            <a:rect r="r" b="b" t="t" l="l"/>
            <a:pathLst>
              <a:path h="7229975" w="9278688">
                <a:moveTo>
                  <a:pt x="0" y="0"/>
                </a:moveTo>
                <a:lnTo>
                  <a:pt x="9278688" y="0"/>
                </a:lnTo>
                <a:lnTo>
                  <a:pt x="9278688" y="7229975"/>
                </a:lnTo>
                <a:lnTo>
                  <a:pt x="0" y="7229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82532" y="6417632"/>
            <a:ext cx="7482895" cy="3072065"/>
          </a:xfrm>
          <a:custGeom>
            <a:avLst/>
            <a:gdLst/>
            <a:ahLst/>
            <a:cxnLst/>
            <a:rect r="r" b="b" t="t" l="l"/>
            <a:pathLst>
              <a:path h="3072065" w="7482895">
                <a:moveTo>
                  <a:pt x="0" y="0"/>
                </a:moveTo>
                <a:lnTo>
                  <a:pt x="7482896" y="0"/>
                </a:lnTo>
                <a:lnTo>
                  <a:pt x="7482896" y="3072065"/>
                </a:lnTo>
                <a:lnTo>
                  <a:pt x="0" y="30720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32661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694496" y="169228"/>
            <a:ext cx="12899008" cy="1557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u="sng">
                <a:solidFill>
                  <a:srgbClr val="3EDAD8"/>
                </a:solidFill>
                <a:latin typeface="Montserrat Bold"/>
              </a:rPr>
              <a:t>Classification Models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840648" y="1746894"/>
            <a:ext cx="6528680" cy="899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96"/>
              </a:lnSpc>
            </a:pPr>
            <a:r>
              <a:rPr lang="en-US" sz="5283">
                <a:solidFill>
                  <a:srgbClr val="000000"/>
                </a:solidFill>
                <a:latin typeface="Montserrat Bold"/>
              </a:rPr>
              <a:t>Evaluation Metrics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56906" y="1806471"/>
            <a:ext cx="10994040" cy="5572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Roadmap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The Data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Classification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 Bold"/>
              </a:rPr>
              <a:t>Regression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Model Performence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Financial Potential Analysis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Note potential issues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1286719" y="3402902"/>
            <a:ext cx="7205060" cy="7205060"/>
          </a:xfrm>
          <a:custGeom>
            <a:avLst/>
            <a:gdLst/>
            <a:ahLst/>
            <a:cxnLst/>
            <a:rect r="r" b="b" t="t" l="l"/>
            <a:pathLst>
              <a:path h="7205060" w="7205060">
                <a:moveTo>
                  <a:pt x="0" y="0"/>
                </a:moveTo>
                <a:lnTo>
                  <a:pt x="7205060" y="0"/>
                </a:lnTo>
                <a:lnTo>
                  <a:pt x="7205060" y="7205060"/>
                </a:lnTo>
                <a:lnTo>
                  <a:pt x="0" y="72050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024283" y="178753"/>
            <a:ext cx="5050482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Montserrat Bold"/>
              </a:rPr>
              <a:t>Overview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81414" y="876300"/>
            <a:ext cx="8525173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u="sng">
                <a:solidFill>
                  <a:srgbClr val="3EDAD8"/>
                </a:solidFill>
                <a:latin typeface="Montserrat Bold"/>
              </a:rPr>
              <a:t>Model Selection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06750" y="3185824"/>
            <a:ext cx="7592115" cy="6072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1"/>
              </a:lnSpc>
            </a:pPr>
            <a:r>
              <a:rPr lang="en-US" sz="4301">
                <a:solidFill>
                  <a:srgbClr val="000000"/>
                </a:solidFill>
                <a:latin typeface="Montserrat Bold"/>
              </a:rPr>
              <a:t>1. </a:t>
            </a:r>
            <a:r>
              <a:rPr lang="en-US" sz="4301" u="sng">
                <a:solidFill>
                  <a:srgbClr val="000000"/>
                </a:solidFill>
                <a:latin typeface="Montserrat Bold"/>
              </a:rPr>
              <a:t>Binary Variable</a:t>
            </a:r>
            <a:r>
              <a:rPr lang="en-US" sz="4301">
                <a:solidFill>
                  <a:srgbClr val="000000"/>
                </a:solidFill>
                <a:latin typeface="Montserrat Bold"/>
              </a:rPr>
              <a:t>: </a:t>
            </a:r>
          </a:p>
          <a:p>
            <a:pPr algn="ctr">
              <a:lnSpc>
                <a:spcPts val="6021"/>
              </a:lnSpc>
            </a:pPr>
            <a:r>
              <a:rPr lang="en-US" sz="4301">
                <a:solidFill>
                  <a:srgbClr val="000000"/>
                </a:solidFill>
                <a:latin typeface="Montserrat Bold"/>
              </a:rPr>
              <a:t>A</a:t>
            </a:r>
            <a:r>
              <a:rPr lang="en-US" sz="4301">
                <a:solidFill>
                  <a:srgbClr val="000000"/>
                </a:solidFill>
                <a:latin typeface="Montserrat Bold"/>
              </a:rPr>
              <a:t>bove 2% yield</a:t>
            </a:r>
          </a:p>
          <a:p>
            <a:pPr algn="ctr">
              <a:lnSpc>
                <a:spcPts val="6021"/>
              </a:lnSpc>
            </a:pPr>
          </a:p>
          <a:p>
            <a:pPr algn="ctr">
              <a:lnSpc>
                <a:spcPts val="6021"/>
              </a:lnSpc>
            </a:pPr>
          </a:p>
          <a:p>
            <a:pPr algn="ctr">
              <a:lnSpc>
                <a:spcPts val="6021"/>
              </a:lnSpc>
            </a:pPr>
          </a:p>
          <a:p>
            <a:pPr algn="ctr">
              <a:lnSpc>
                <a:spcPts val="6021"/>
              </a:lnSpc>
            </a:pPr>
          </a:p>
          <a:p>
            <a:pPr algn="ctr">
              <a:lnSpc>
                <a:spcPts val="6021"/>
              </a:lnSpc>
            </a:pPr>
            <a:r>
              <a:rPr lang="en-US" sz="4301">
                <a:solidFill>
                  <a:srgbClr val="000000"/>
                </a:solidFill>
                <a:latin typeface="Montserrat"/>
              </a:rPr>
              <a:t>Classification</a:t>
            </a:r>
          </a:p>
          <a:p>
            <a:pPr algn="ctr">
              <a:lnSpc>
                <a:spcPts val="6021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9697253" y="3185824"/>
            <a:ext cx="8121383" cy="6015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1"/>
              </a:lnSpc>
            </a:pPr>
            <a:r>
              <a:rPr lang="en-US" sz="4301">
                <a:solidFill>
                  <a:srgbClr val="000000"/>
                </a:solidFill>
                <a:latin typeface="Montserrat Bold"/>
              </a:rPr>
              <a:t>2. </a:t>
            </a:r>
            <a:r>
              <a:rPr lang="en-US" sz="4301" u="sng">
                <a:solidFill>
                  <a:srgbClr val="000000"/>
                </a:solidFill>
                <a:latin typeface="Montserrat Bold"/>
              </a:rPr>
              <a:t>Continuous Variable</a:t>
            </a:r>
            <a:r>
              <a:rPr lang="en-US" sz="4301">
                <a:solidFill>
                  <a:srgbClr val="000000"/>
                </a:solidFill>
                <a:latin typeface="Montserrat Bold"/>
              </a:rPr>
              <a:t>: Expected Return- each loan</a:t>
            </a:r>
          </a:p>
          <a:p>
            <a:pPr algn="ctr">
              <a:lnSpc>
                <a:spcPts val="3361"/>
              </a:lnSpc>
            </a:pPr>
          </a:p>
          <a:p>
            <a:pPr algn="ctr">
              <a:lnSpc>
                <a:spcPts val="6021"/>
              </a:lnSpc>
            </a:pPr>
            <a:r>
              <a:rPr lang="en-US" sz="4301">
                <a:solidFill>
                  <a:srgbClr val="000000"/>
                </a:solidFill>
                <a:latin typeface="Montserrat Bold"/>
              </a:rPr>
              <a:t> </a:t>
            </a:r>
          </a:p>
          <a:p>
            <a:pPr algn="ctr">
              <a:lnSpc>
                <a:spcPts val="6021"/>
              </a:lnSpc>
            </a:pPr>
          </a:p>
          <a:p>
            <a:pPr algn="ctr">
              <a:lnSpc>
                <a:spcPts val="8261"/>
              </a:lnSpc>
            </a:pPr>
          </a:p>
          <a:p>
            <a:pPr algn="ctr">
              <a:lnSpc>
                <a:spcPts val="6021"/>
              </a:lnSpc>
            </a:pPr>
            <a:r>
              <a:rPr lang="en-US" sz="4301">
                <a:solidFill>
                  <a:srgbClr val="000000"/>
                </a:solidFill>
                <a:latin typeface="Montserrat Bold"/>
              </a:rPr>
              <a:t>Regression </a:t>
            </a:r>
          </a:p>
          <a:p>
            <a:pPr algn="ctr">
              <a:lnSpc>
                <a:spcPts val="6021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5400000">
            <a:off x="3226190" y="5795356"/>
            <a:ext cx="2592503" cy="936904"/>
            <a:chOff x="0" y="0"/>
            <a:chExt cx="2249096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49096" cy="812800"/>
            </a:xfrm>
            <a:custGeom>
              <a:avLst/>
              <a:gdLst/>
              <a:ahLst/>
              <a:cxnLst/>
              <a:rect r="r" b="b" t="t" l="l"/>
              <a:pathLst>
                <a:path h="812800" w="2249096">
                  <a:moveTo>
                    <a:pt x="2249096" y="406400"/>
                  </a:moveTo>
                  <a:lnTo>
                    <a:pt x="1842696" y="0"/>
                  </a:lnTo>
                  <a:lnTo>
                    <a:pt x="1842696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842696" y="609600"/>
                  </a:lnTo>
                  <a:lnTo>
                    <a:pt x="1842696" y="812800"/>
                  </a:lnTo>
                  <a:lnTo>
                    <a:pt x="2249096" y="406400"/>
                  </a:lnTo>
                  <a:close/>
                </a:path>
              </a:pathLst>
            </a:custGeom>
            <a:solidFill>
              <a:srgbClr val="04060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65100"/>
              <a:ext cx="214749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5400000">
            <a:off x="12597817" y="5767898"/>
            <a:ext cx="2592503" cy="936904"/>
            <a:chOff x="0" y="0"/>
            <a:chExt cx="2249096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49096" cy="812800"/>
            </a:xfrm>
            <a:custGeom>
              <a:avLst/>
              <a:gdLst/>
              <a:ahLst/>
              <a:cxnLst/>
              <a:rect r="r" b="b" t="t" l="l"/>
              <a:pathLst>
                <a:path h="812800" w="2249096">
                  <a:moveTo>
                    <a:pt x="2249096" y="406400"/>
                  </a:moveTo>
                  <a:lnTo>
                    <a:pt x="1842696" y="0"/>
                  </a:lnTo>
                  <a:lnTo>
                    <a:pt x="1842696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842696" y="609600"/>
                  </a:lnTo>
                  <a:lnTo>
                    <a:pt x="1842696" y="812800"/>
                  </a:lnTo>
                  <a:lnTo>
                    <a:pt x="2249096" y="406400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65100"/>
              <a:ext cx="214749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4990894" y="9191625"/>
            <a:ext cx="14300134" cy="604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85"/>
              </a:lnSpc>
            </a:pPr>
            <a:r>
              <a:rPr lang="en-US" sz="3561">
                <a:solidFill>
                  <a:srgbClr val="000000"/>
                </a:solidFill>
                <a:latin typeface="Montserrat"/>
              </a:rPr>
              <a:t>Next step- combining consideration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22241" y="453887"/>
            <a:ext cx="10043517" cy="1368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u="sng">
                <a:solidFill>
                  <a:srgbClr val="3EDAD8"/>
                </a:solidFill>
                <a:latin typeface="Montserrat Bold"/>
              </a:rPr>
              <a:t>Regression Models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2036" y="2990873"/>
            <a:ext cx="18015964" cy="5331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49"/>
              </a:lnSpc>
            </a:pPr>
            <a:r>
              <a:rPr lang="en-US" sz="4249">
                <a:solidFill>
                  <a:srgbClr val="000000"/>
                </a:solidFill>
                <a:latin typeface="Montserrat Bold"/>
              </a:rPr>
              <a:t>Models :</a:t>
            </a:r>
            <a:r>
              <a:rPr lang="en-US" sz="4249">
                <a:solidFill>
                  <a:srgbClr val="000000"/>
                </a:solidFill>
                <a:latin typeface="Montserrat"/>
              </a:rPr>
              <a:t> 5 regression models, 4 variants of linear regression (Linear, Lasso, Ridge and Huber), Random Forest</a:t>
            </a:r>
          </a:p>
          <a:p>
            <a:pPr algn="l">
              <a:lnSpc>
                <a:spcPts val="5949"/>
              </a:lnSpc>
            </a:pPr>
          </a:p>
          <a:p>
            <a:pPr algn="l">
              <a:lnSpc>
                <a:spcPts val="5949"/>
              </a:lnSpc>
            </a:pPr>
            <a:r>
              <a:rPr lang="en-US" sz="4249">
                <a:solidFill>
                  <a:srgbClr val="000000"/>
                </a:solidFill>
                <a:latin typeface="Montserrat Bold"/>
              </a:rPr>
              <a:t>Feature Selection:</a:t>
            </a:r>
            <a:r>
              <a:rPr lang="en-US" sz="4249">
                <a:solidFill>
                  <a:srgbClr val="000000"/>
                </a:solidFill>
                <a:latin typeface="Montserrat"/>
              </a:rPr>
              <a:t> Sequential feature selection, 16 features </a:t>
            </a:r>
          </a:p>
          <a:p>
            <a:pPr algn="ctr">
              <a:lnSpc>
                <a:spcPts val="5949"/>
              </a:lnSpc>
            </a:pPr>
          </a:p>
          <a:p>
            <a:pPr algn="just">
              <a:lnSpc>
                <a:spcPts val="5949"/>
              </a:lnSpc>
            </a:pPr>
            <a:r>
              <a:rPr lang="en-US" sz="4249">
                <a:solidFill>
                  <a:srgbClr val="000000"/>
                </a:solidFill>
                <a:latin typeface="Montserrat Bold"/>
              </a:rPr>
              <a:t>Model Selection and Hyperparameters:</a:t>
            </a:r>
            <a:r>
              <a:rPr lang="en-US" sz="4249">
                <a:solidFill>
                  <a:srgbClr val="000000"/>
                </a:solidFill>
                <a:latin typeface="Montserrat"/>
              </a:rPr>
              <a:t> Tuning parameters</a:t>
            </a:r>
          </a:p>
          <a:p>
            <a:pPr algn="ctr">
              <a:lnSpc>
                <a:spcPts val="7436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178711" y="453887"/>
            <a:ext cx="5930578" cy="1368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u="sng">
                <a:solidFill>
                  <a:srgbClr val="3EDAD8"/>
                </a:solidFill>
                <a:latin typeface="Montserrat Bold"/>
              </a:rPr>
              <a:t>Regression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61718" y="2856337"/>
            <a:ext cx="17227748" cy="5946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6"/>
              </a:lnSpc>
            </a:pPr>
            <a:r>
              <a:rPr lang="en-US" sz="4733">
                <a:solidFill>
                  <a:srgbClr val="000000"/>
                </a:solidFill>
                <a:latin typeface="Montserrat Bold"/>
              </a:rPr>
              <a:t>Metrics Used: </a:t>
            </a:r>
            <a:r>
              <a:rPr lang="en-US" sz="4733">
                <a:solidFill>
                  <a:srgbClr val="13538A"/>
                </a:solidFill>
                <a:latin typeface="Montserrat"/>
              </a:rPr>
              <a:t>MSE</a:t>
            </a:r>
            <a:r>
              <a:rPr lang="en-US" sz="4733">
                <a:solidFill>
                  <a:srgbClr val="000000"/>
                </a:solidFill>
                <a:latin typeface="Montserrat"/>
              </a:rPr>
              <a:t>, </a:t>
            </a:r>
            <a:r>
              <a:rPr lang="en-US" sz="4733">
                <a:solidFill>
                  <a:srgbClr val="E74C3C"/>
                </a:solidFill>
                <a:latin typeface="Montserrat"/>
              </a:rPr>
              <a:t>R²</a:t>
            </a:r>
          </a:p>
          <a:p>
            <a:pPr algn="l">
              <a:lnSpc>
                <a:spcPts val="6626"/>
              </a:lnSpc>
            </a:pPr>
          </a:p>
          <a:p>
            <a:pPr algn="l">
              <a:lnSpc>
                <a:spcPts val="6626"/>
              </a:lnSpc>
            </a:pPr>
            <a:r>
              <a:rPr lang="en-US" sz="4733">
                <a:solidFill>
                  <a:srgbClr val="000000"/>
                </a:solidFill>
                <a:latin typeface="Montserrat Bold"/>
              </a:rPr>
              <a:t>Model Results: </a:t>
            </a:r>
          </a:p>
          <a:p>
            <a:pPr algn="l">
              <a:lnSpc>
                <a:spcPts val="6626"/>
              </a:lnSpc>
            </a:pPr>
            <a:r>
              <a:rPr lang="en-US" sz="4733">
                <a:solidFill>
                  <a:srgbClr val="000000"/>
                </a:solidFill>
                <a:latin typeface="Montserrat"/>
              </a:rPr>
              <a:t>Linear, Lasso, Ridge similar (</a:t>
            </a:r>
            <a:r>
              <a:rPr lang="en-US" sz="4733">
                <a:solidFill>
                  <a:srgbClr val="13538A"/>
                </a:solidFill>
                <a:latin typeface="Montserrat"/>
              </a:rPr>
              <a:t>MSE</a:t>
            </a:r>
            <a:r>
              <a:rPr lang="en-US" sz="4733">
                <a:solidFill>
                  <a:srgbClr val="000000"/>
                </a:solidFill>
                <a:latin typeface="Montserrat"/>
              </a:rPr>
              <a:t> 0.1103, </a:t>
            </a:r>
            <a:r>
              <a:rPr lang="en-US" sz="4733">
                <a:solidFill>
                  <a:srgbClr val="E74C3C"/>
                </a:solidFill>
                <a:latin typeface="Montserrat"/>
              </a:rPr>
              <a:t>R²</a:t>
            </a:r>
            <a:r>
              <a:rPr lang="en-US" sz="4733">
                <a:solidFill>
                  <a:srgbClr val="000000"/>
                </a:solidFill>
                <a:latin typeface="Montserrat"/>
              </a:rPr>
              <a:t> 0.2510)</a:t>
            </a:r>
          </a:p>
          <a:p>
            <a:pPr algn="l">
              <a:lnSpc>
                <a:spcPts val="6626"/>
              </a:lnSpc>
            </a:pPr>
            <a:r>
              <a:rPr lang="en-US" sz="4733">
                <a:solidFill>
                  <a:srgbClr val="000000"/>
                </a:solidFill>
                <a:latin typeface="Montserrat"/>
              </a:rPr>
              <a:t>Huber higher </a:t>
            </a:r>
            <a:r>
              <a:rPr lang="en-US" sz="4733">
                <a:solidFill>
                  <a:srgbClr val="13538A"/>
                </a:solidFill>
                <a:latin typeface="Montserrat"/>
              </a:rPr>
              <a:t>MSE</a:t>
            </a:r>
            <a:r>
              <a:rPr lang="en-US" sz="4733">
                <a:solidFill>
                  <a:srgbClr val="000000"/>
                </a:solidFill>
                <a:latin typeface="Montserrat"/>
              </a:rPr>
              <a:t> (0.1308)</a:t>
            </a:r>
          </a:p>
          <a:p>
            <a:pPr algn="l">
              <a:lnSpc>
                <a:spcPts val="6626"/>
              </a:lnSpc>
            </a:pPr>
            <a:r>
              <a:rPr lang="en-US" sz="4733">
                <a:solidFill>
                  <a:srgbClr val="000000"/>
                </a:solidFill>
                <a:latin typeface="Montserrat"/>
              </a:rPr>
              <a:t>Random Forest best performance (</a:t>
            </a:r>
            <a:r>
              <a:rPr lang="en-US" sz="4733">
                <a:solidFill>
                  <a:srgbClr val="13538A"/>
                </a:solidFill>
                <a:latin typeface="Montserrat"/>
              </a:rPr>
              <a:t>MSE</a:t>
            </a:r>
            <a:r>
              <a:rPr lang="en-US" sz="4733">
                <a:solidFill>
                  <a:srgbClr val="000000"/>
                </a:solidFill>
                <a:latin typeface="Montserrat"/>
              </a:rPr>
              <a:t> 0.1099, </a:t>
            </a:r>
            <a:r>
              <a:rPr lang="en-US" sz="4733">
                <a:solidFill>
                  <a:srgbClr val="E74C3C"/>
                </a:solidFill>
                <a:latin typeface="Montserrat"/>
              </a:rPr>
              <a:t>R²</a:t>
            </a:r>
            <a:r>
              <a:rPr lang="en-US" sz="4733">
                <a:solidFill>
                  <a:srgbClr val="000000"/>
                </a:solidFill>
                <a:latin typeface="Montserrat"/>
              </a:rPr>
              <a:t> 0.2538)</a:t>
            </a:r>
          </a:p>
          <a:p>
            <a:pPr algn="ctr">
              <a:lnSpc>
                <a:spcPts val="8283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5840648" y="1746894"/>
            <a:ext cx="6528680" cy="899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96"/>
              </a:lnSpc>
            </a:pPr>
            <a:r>
              <a:rPr lang="en-US" sz="5283">
                <a:solidFill>
                  <a:srgbClr val="000000"/>
                </a:solidFill>
                <a:latin typeface="Montserrat Bold"/>
              </a:rPr>
              <a:t>Evaluation Metrics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178823" y="453887"/>
            <a:ext cx="5930354" cy="2787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u="sng">
                <a:solidFill>
                  <a:srgbClr val="3EDAD8"/>
                </a:solidFill>
                <a:latin typeface="Montserrat Bold"/>
              </a:rPr>
              <a:t>Regression</a:t>
            </a:r>
          </a:p>
          <a:p>
            <a:pPr algn="ctr">
              <a:lnSpc>
                <a:spcPts val="1120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5840648" y="1746894"/>
            <a:ext cx="6528680" cy="899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96"/>
              </a:lnSpc>
            </a:pPr>
            <a:r>
              <a:rPr lang="en-US" sz="5283">
                <a:solidFill>
                  <a:srgbClr val="000000"/>
                </a:solidFill>
                <a:latin typeface="Montserrat Bold"/>
              </a:rPr>
              <a:t>Evaluation Metrics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467562" y="3282976"/>
            <a:ext cx="11746993" cy="5650689"/>
          </a:xfrm>
          <a:custGeom>
            <a:avLst/>
            <a:gdLst/>
            <a:ahLst/>
            <a:cxnLst/>
            <a:rect r="r" b="b" t="t" l="l"/>
            <a:pathLst>
              <a:path h="5650689" w="11746993">
                <a:moveTo>
                  <a:pt x="0" y="0"/>
                </a:moveTo>
                <a:lnTo>
                  <a:pt x="11746992" y="0"/>
                </a:lnTo>
                <a:lnTo>
                  <a:pt x="11746992" y="5650690"/>
                </a:lnTo>
                <a:lnTo>
                  <a:pt x="0" y="56506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8019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522945" y="6305488"/>
            <a:ext cx="10650630" cy="2476486"/>
          </a:xfrm>
          <a:custGeom>
            <a:avLst/>
            <a:gdLst/>
            <a:ahLst/>
            <a:cxnLst/>
            <a:rect r="r" b="b" t="t" l="l"/>
            <a:pathLst>
              <a:path h="2476486" w="10650630">
                <a:moveTo>
                  <a:pt x="0" y="0"/>
                </a:moveTo>
                <a:lnTo>
                  <a:pt x="10650630" y="0"/>
                </a:lnTo>
                <a:lnTo>
                  <a:pt x="10650630" y="2476487"/>
                </a:lnTo>
                <a:lnTo>
                  <a:pt x="0" y="24764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06219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60896" y="2649605"/>
            <a:ext cx="10994040" cy="5572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Roadmap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The Data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Classification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Regression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Model Performence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 Bold"/>
              </a:rPr>
              <a:t>Financial Potential Analysis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Note potential issues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1286719" y="3402902"/>
            <a:ext cx="7205060" cy="7205060"/>
          </a:xfrm>
          <a:custGeom>
            <a:avLst/>
            <a:gdLst/>
            <a:ahLst/>
            <a:cxnLst/>
            <a:rect r="r" b="b" t="t" l="l"/>
            <a:pathLst>
              <a:path h="7205060" w="7205060">
                <a:moveTo>
                  <a:pt x="0" y="0"/>
                </a:moveTo>
                <a:lnTo>
                  <a:pt x="7205060" y="0"/>
                </a:lnTo>
                <a:lnTo>
                  <a:pt x="7205060" y="7205060"/>
                </a:lnTo>
                <a:lnTo>
                  <a:pt x="0" y="72050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806942" y="389537"/>
            <a:ext cx="5050482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Montserrat Bold"/>
              </a:rPr>
              <a:t>Overview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221685"/>
            <a:ext cx="16074919" cy="7036615"/>
          </a:xfrm>
          <a:custGeom>
            <a:avLst/>
            <a:gdLst/>
            <a:ahLst/>
            <a:cxnLst/>
            <a:rect r="r" b="b" t="t" l="l"/>
            <a:pathLst>
              <a:path h="7036615" w="16074919">
                <a:moveTo>
                  <a:pt x="0" y="0"/>
                </a:moveTo>
                <a:lnTo>
                  <a:pt x="16074919" y="0"/>
                </a:lnTo>
                <a:lnTo>
                  <a:pt x="16074919" y="7036615"/>
                </a:lnTo>
                <a:lnTo>
                  <a:pt x="0" y="70366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02865" y="444362"/>
            <a:ext cx="16882270" cy="1557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u="sng">
                <a:solidFill>
                  <a:srgbClr val="3EDAD8"/>
                </a:solidFill>
                <a:latin typeface="Montserrat Bold"/>
              </a:rPr>
              <a:t>Financial Potential Analysis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60896" y="2649605"/>
            <a:ext cx="10994040" cy="5572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Roadmap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The Data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Classification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Regression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Model Performence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Financial Potential Analysis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 Bold"/>
              </a:rPr>
              <a:t>Note potential issues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1286719" y="3402902"/>
            <a:ext cx="7205060" cy="7205060"/>
          </a:xfrm>
          <a:custGeom>
            <a:avLst/>
            <a:gdLst/>
            <a:ahLst/>
            <a:cxnLst/>
            <a:rect r="r" b="b" t="t" l="l"/>
            <a:pathLst>
              <a:path h="7205060" w="7205060">
                <a:moveTo>
                  <a:pt x="0" y="0"/>
                </a:moveTo>
                <a:lnTo>
                  <a:pt x="7205060" y="0"/>
                </a:lnTo>
                <a:lnTo>
                  <a:pt x="7205060" y="7205060"/>
                </a:lnTo>
                <a:lnTo>
                  <a:pt x="0" y="72050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806942" y="389537"/>
            <a:ext cx="5050482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Montserrat Bold"/>
              </a:rPr>
              <a:t>Overview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47381" y="1806471"/>
            <a:ext cx="10994040" cy="5572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 Bold"/>
              </a:rPr>
              <a:t>Roadmap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The Data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Classification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Regression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Model Performence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Financial Potential Analysis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Note potential issues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361514" y="140653"/>
            <a:ext cx="6376020" cy="1724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39"/>
              </a:lnSpc>
            </a:pPr>
            <a:r>
              <a:rPr lang="en-US" sz="10099">
                <a:solidFill>
                  <a:srgbClr val="000000"/>
                </a:solidFill>
                <a:latin typeface="Montserrat Bold"/>
              </a:rPr>
              <a:t>Overview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286719" y="3402902"/>
            <a:ext cx="7205060" cy="7205060"/>
          </a:xfrm>
          <a:custGeom>
            <a:avLst/>
            <a:gdLst/>
            <a:ahLst/>
            <a:cxnLst/>
            <a:rect r="r" b="b" t="t" l="l"/>
            <a:pathLst>
              <a:path h="7205060" w="7205060">
                <a:moveTo>
                  <a:pt x="0" y="0"/>
                </a:moveTo>
                <a:lnTo>
                  <a:pt x="7205060" y="0"/>
                </a:lnTo>
                <a:lnTo>
                  <a:pt x="7205060" y="7205060"/>
                </a:lnTo>
                <a:lnTo>
                  <a:pt x="0" y="72050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1690" y="22856"/>
            <a:ext cx="15981981" cy="1005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sz="5599" spc="83">
                <a:solidFill>
                  <a:srgbClr val="000000"/>
                </a:solidFill>
                <a:latin typeface="Aileron Bold"/>
              </a:rPr>
              <a:t>main Pitfalls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73587" y="1963343"/>
            <a:ext cx="15833816" cy="1205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69"/>
              </a:lnSpc>
            </a:pPr>
            <a:r>
              <a:rPr lang="en-US" sz="3795" u="sng">
                <a:solidFill>
                  <a:srgbClr val="000000"/>
                </a:solidFill>
                <a:latin typeface="Montserrat Bold"/>
              </a:rPr>
              <a:t>Insufficient Consideration of Factors Beyond Yield:</a:t>
            </a:r>
          </a:p>
          <a:p>
            <a:pPr algn="l">
              <a:lnSpc>
                <a:spcPts val="6869"/>
              </a:lnSpc>
            </a:pPr>
            <a:r>
              <a:rPr lang="en-US" sz="3795">
                <a:solidFill>
                  <a:srgbClr val="000000"/>
                </a:solidFill>
                <a:latin typeface="Montserrat"/>
              </a:rPr>
              <a:t>*basing our regression predictions on the classification results</a:t>
            </a:r>
          </a:p>
          <a:p>
            <a:pPr algn="l">
              <a:lnSpc>
                <a:spcPts val="6869"/>
              </a:lnSpc>
            </a:pPr>
            <a:r>
              <a:rPr lang="en-US" sz="3795">
                <a:solidFill>
                  <a:srgbClr val="000000"/>
                </a:solidFill>
                <a:latin typeface="Montserrat"/>
              </a:rPr>
              <a:t>*probability and risk of a loan not yielding over 2% (</a:t>
            </a:r>
            <a:r>
              <a:rPr lang="en-US" sz="3795">
                <a:solidFill>
                  <a:srgbClr val="000000"/>
                </a:solidFill>
                <a:latin typeface="Montserrat Bold"/>
              </a:rPr>
              <a:t>?</a:t>
            </a:r>
            <a:r>
              <a:rPr lang="en-US" sz="3795">
                <a:solidFill>
                  <a:srgbClr val="000000"/>
                </a:solidFill>
                <a:latin typeface="Montserrat"/>
              </a:rPr>
              <a:t>)</a:t>
            </a:r>
          </a:p>
          <a:p>
            <a:pPr algn="l">
              <a:lnSpc>
                <a:spcPts val="6869"/>
              </a:lnSpc>
            </a:pPr>
          </a:p>
          <a:p>
            <a:pPr algn="l">
              <a:lnSpc>
                <a:spcPts val="6869"/>
              </a:lnSpc>
            </a:pPr>
            <a:r>
              <a:rPr lang="en-US" sz="3795" u="sng">
                <a:solidFill>
                  <a:srgbClr val="000000"/>
                </a:solidFill>
                <a:latin typeface="Montserrat Bold"/>
              </a:rPr>
              <a:t>Ignoring market dynamics and external factors</a:t>
            </a:r>
          </a:p>
          <a:p>
            <a:pPr algn="l">
              <a:lnSpc>
                <a:spcPts val="6869"/>
              </a:lnSpc>
            </a:pPr>
          </a:p>
          <a:p>
            <a:pPr algn="l">
              <a:lnSpc>
                <a:spcPts val="6869"/>
              </a:lnSpc>
            </a:pPr>
          </a:p>
          <a:p>
            <a:pPr algn="l">
              <a:lnSpc>
                <a:spcPts val="6869"/>
              </a:lnSpc>
            </a:pPr>
          </a:p>
          <a:p>
            <a:pPr algn="l">
              <a:lnSpc>
                <a:spcPts val="6869"/>
              </a:lnSpc>
            </a:pPr>
          </a:p>
          <a:p>
            <a:pPr algn="l">
              <a:lnSpc>
                <a:spcPts val="6869"/>
              </a:lnSpc>
            </a:pPr>
          </a:p>
          <a:p>
            <a:pPr algn="l">
              <a:lnSpc>
                <a:spcPts val="6869"/>
              </a:lnSpc>
            </a:pPr>
          </a:p>
          <a:p>
            <a:pPr algn="l">
              <a:lnSpc>
                <a:spcPts val="6869"/>
              </a:lnSpc>
            </a:pPr>
          </a:p>
          <a:p>
            <a:pPr algn="l">
              <a:lnSpc>
                <a:spcPts val="6869"/>
              </a:lnSpc>
            </a:pPr>
          </a:p>
          <a:p>
            <a:pPr algn="l">
              <a:lnSpc>
                <a:spcPts val="6869"/>
              </a:lnSpc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124725" y="2697789"/>
            <a:ext cx="6481948" cy="452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40"/>
              </a:lnSpc>
              <a:spcBef>
                <a:spcPct val="0"/>
              </a:spcBef>
            </a:pPr>
            <a:r>
              <a:rPr lang="en-US" sz="2899" spc="113">
                <a:solidFill>
                  <a:srgbClr val="191919"/>
                </a:solidFill>
                <a:latin typeface="Montserrat Bold"/>
              </a:rPr>
              <a:t>CASCADING - Y / N ?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400422" y="3990384"/>
            <a:ext cx="6958332" cy="2833922"/>
            <a:chOff x="0" y="0"/>
            <a:chExt cx="9277776" cy="377856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19050"/>
              <a:ext cx="9277776" cy="26534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901"/>
                </a:lnSpc>
              </a:pPr>
              <a:r>
                <a:rPr lang="en-US" sz="6423" spc="385">
                  <a:solidFill>
                    <a:srgbClr val="191919"/>
                  </a:solidFill>
                  <a:latin typeface="Montserrat Bold"/>
                </a:rPr>
                <a:t>COMING UP NEXT.....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042519"/>
              <a:ext cx="9277776" cy="7360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730"/>
                </a:lnSpc>
              </a:pPr>
              <a:r>
                <a:rPr lang="en-US" sz="3153" spc="63">
                  <a:solidFill>
                    <a:srgbClr val="000000"/>
                  </a:solidFill>
                  <a:latin typeface="Aileron Bold"/>
                </a:rPr>
                <a:t>Step 5- Modeling / Evaluation</a:t>
              </a:r>
            </a:p>
          </p:txBody>
        </p:sp>
      </p:grpSp>
      <p:sp>
        <p:nvSpPr>
          <p:cNvPr name="AutoShape 6" id="6"/>
          <p:cNvSpPr/>
          <p:nvPr/>
        </p:nvSpPr>
        <p:spPr>
          <a:xfrm rot="0">
            <a:off x="9349789" y="2458379"/>
            <a:ext cx="1203885" cy="5370242"/>
          </a:xfrm>
          <a:prstGeom prst="rect">
            <a:avLst/>
          </a:prstGeom>
          <a:solidFill>
            <a:srgbClr val="191919">
              <a:alpha val="4706"/>
            </a:srgbClr>
          </a:solidFill>
        </p:spPr>
      </p:sp>
      <p:grpSp>
        <p:nvGrpSpPr>
          <p:cNvPr name="Group 7" id="7"/>
          <p:cNvGrpSpPr/>
          <p:nvPr/>
        </p:nvGrpSpPr>
        <p:grpSpPr>
          <a:xfrm rot="0">
            <a:off x="9349789" y="2458379"/>
            <a:ext cx="1203885" cy="1172728"/>
            <a:chOff x="0" y="0"/>
            <a:chExt cx="3924555" cy="382298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924555" cy="3822984"/>
            </a:xfrm>
            <a:custGeom>
              <a:avLst/>
              <a:gdLst/>
              <a:ahLst/>
              <a:cxnLst/>
              <a:rect r="r" b="b" t="t" l="l"/>
              <a:pathLst>
                <a:path h="3822984" w="3924555">
                  <a:moveTo>
                    <a:pt x="3800095" y="3822984"/>
                  </a:moveTo>
                  <a:lnTo>
                    <a:pt x="124460" y="3822984"/>
                  </a:lnTo>
                  <a:cubicBezTo>
                    <a:pt x="55880" y="3822984"/>
                    <a:pt x="0" y="3767105"/>
                    <a:pt x="0" y="369852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00095" y="0"/>
                  </a:lnTo>
                  <a:cubicBezTo>
                    <a:pt x="3868675" y="0"/>
                    <a:pt x="3924555" y="55880"/>
                    <a:pt x="3924555" y="124460"/>
                  </a:cubicBezTo>
                  <a:lnTo>
                    <a:pt x="3924555" y="3698525"/>
                  </a:lnTo>
                  <a:cubicBezTo>
                    <a:pt x="3924555" y="3767105"/>
                    <a:pt x="3868675" y="3822984"/>
                    <a:pt x="3800095" y="3822984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9349789" y="4557136"/>
            <a:ext cx="1203885" cy="1172728"/>
            <a:chOff x="0" y="0"/>
            <a:chExt cx="3924555" cy="382298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924555" cy="3822984"/>
            </a:xfrm>
            <a:custGeom>
              <a:avLst/>
              <a:gdLst/>
              <a:ahLst/>
              <a:cxnLst/>
              <a:rect r="r" b="b" t="t" l="l"/>
              <a:pathLst>
                <a:path h="3822984" w="3924555">
                  <a:moveTo>
                    <a:pt x="3800095" y="3822984"/>
                  </a:moveTo>
                  <a:lnTo>
                    <a:pt x="124460" y="3822984"/>
                  </a:lnTo>
                  <a:cubicBezTo>
                    <a:pt x="55880" y="3822984"/>
                    <a:pt x="0" y="3767105"/>
                    <a:pt x="0" y="369852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00095" y="0"/>
                  </a:lnTo>
                  <a:cubicBezTo>
                    <a:pt x="3868675" y="0"/>
                    <a:pt x="3924555" y="55880"/>
                    <a:pt x="3924555" y="124460"/>
                  </a:cubicBezTo>
                  <a:lnTo>
                    <a:pt x="3924555" y="3698525"/>
                  </a:lnTo>
                  <a:cubicBezTo>
                    <a:pt x="3924555" y="3767105"/>
                    <a:pt x="3868675" y="3822984"/>
                    <a:pt x="3800095" y="3822984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9349789" y="6655893"/>
            <a:ext cx="1203885" cy="1172728"/>
            <a:chOff x="0" y="0"/>
            <a:chExt cx="3924555" cy="382298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924555" cy="3822984"/>
            </a:xfrm>
            <a:custGeom>
              <a:avLst/>
              <a:gdLst/>
              <a:ahLst/>
              <a:cxnLst/>
              <a:rect r="r" b="b" t="t" l="l"/>
              <a:pathLst>
                <a:path h="3822984" w="3924555">
                  <a:moveTo>
                    <a:pt x="3800095" y="3822984"/>
                  </a:moveTo>
                  <a:lnTo>
                    <a:pt x="124460" y="3822984"/>
                  </a:lnTo>
                  <a:cubicBezTo>
                    <a:pt x="55880" y="3822984"/>
                    <a:pt x="0" y="3767105"/>
                    <a:pt x="0" y="369852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00095" y="0"/>
                  </a:lnTo>
                  <a:cubicBezTo>
                    <a:pt x="3868675" y="0"/>
                    <a:pt x="3924555" y="55880"/>
                    <a:pt x="3924555" y="124460"/>
                  </a:cubicBezTo>
                  <a:lnTo>
                    <a:pt x="3924555" y="3698525"/>
                  </a:lnTo>
                  <a:cubicBezTo>
                    <a:pt x="3924555" y="3767105"/>
                    <a:pt x="3868675" y="3822984"/>
                    <a:pt x="3800095" y="3822984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124725" y="7057958"/>
            <a:ext cx="6232436" cy="452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40"/>
              </a:lnSpc>
              <a:spcBef>
                <a:spcPct val="0"/>
              </a:spcBef>
            </a:pPr>
            <a:r>
              <a:rPr lang="en-US" sz="2899" spc="113">
                <a:solidFill>
                  <a:srgbClr val="191919"/>
                </a:solidFill>
                <a:latin typeface="Montserrat Bold"/>
              </a:rPr>
              <a:t>EVALUATION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553675" y="4735422"/>
            <a:ext cx="5325109" cy="919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0"/>
              </a:lnSpc>
              <a:spcBef>
                <a:spcPct val="0"/>
              </a:spcBef>
            </a:pPr>
            <a:r>
              <a:rPr lang="en-US" sz="2899" spc="113">
                <a:solidFill>
                  <a:srgbClr val="191919"/>
                </a:solidFill>
                <a:latin typeface="Montserrat Bold"/>
              </a:rPr>
              <a:t>FINE TUNING &amp; TESTING</a:t>
            </a:r>
          </a:p>
        </p:txBody>
      </p:sp>
      <p:sp>
        <p:nvSpPr>
          <p:cNvPr name="AutoShape 15" id="15"/>
          <p:cNvSpPr/>
          <p:nvPr/>
        </p:nvSpPr>
        <p:spPr>
          <a:xfrm rot="0">
            <a:off x="0" y="4042582"/>
            <a:ext cx="1028700" cy="2201836"/>
          </a:xfrm>
          <a:prstGeom prst="rect">
            <a:avLst/>
          </a:prstGeom>
          <a:solidFill>
            <a:srgbClr val="3EDAD8"/>
          </a:solidFill>
        </p:spPr>
      </p:sp>
      <p:sp>
        <p:nvSpPr>
          <p:cNvPr name="Freeform 16" id="16"/>
          <p:cNvSpPr/>
          <p:nvPr/>
        </p:nvSpPr>
        <p:spPr>
          <a:xfrm flipH="false" flipV="false" rot="0">
            <a:off x="9570829" y="6976301"/>
            <a:ext cx="634992" cy="634992"/>
          </a:xfrm>
          <a:custGeom>
            <a:avLst/>
            <a:gdLst/>
            <a:ahLst/>
            <a:cxnLst/>
            <a:rect r="r" b="b" t="t" l="l"/>
            <a:pathLst>
              <a:path h="634992" w="634992">
                <a:moveTo>
                  <a:pt x="0" y="0"/>
                </a:moveTo>
                <a:lnTo>
                  <a:pt x="634992" y="0"/>
                </a:lnTo>
                <a:lnTo>
                  <a:pt x="634992" y="634991"/>
                </a:lnTo>
                <a:lnTo>
                  <a:pt x="0" y="6349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613420" y="4792160"/>
            <a:ext cx="592401" cy="615185"/>
          </a:xfrm>
          <a:custGeom>
            <a:avLst/>
            <a:gdLst/>
            <a:ahLst/>
            <a:cxnLst/>
            <a:rect r="r" b="b" t="t" l="l"/>
            <a:pathLst>
              <a:path h="615185" w="592401">
                <a:moveTo>
                  <a:pt x="0" y="0"/>
                </a:moveTo>
                <a:lnTo>
                  <a:pt x="592401" y="0"/>
                </a:lnTo>
                <a:lnTo>
                  <a:pt x="592401" y="615185"/>
                </a:lnTo>
                <a:lnTo>
                  <a:pt x="0" y="6151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8678" t="-42098" r="-54307" b="-53369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613420" y="2716839"/>
            <a:ext cx="655808" cy="655808"/>
          </a:xfrm>
          <a:custGeom>
            <a:avLst/>
            <a:gdLst/>
            <a:ahLst/>
            <a:cxnLst/>
            <a:rect r="r" b="b" t="t" l="l"/>
            <a:pathLst>
              <a:path h="655808" w="655808">
                <a:moveTo>
                  <a:pt x="0" y="0"/>
                </a:moveTo>
                <a:lnTo>
                  <a:pt x="655808" y="0"/>
                </a:lnTo>
                <a:lnTo>
                  <a:pt x="655808" y="655808"/>
                </a:lnTo>
                <a:lnTo>
                  <a:pt x="0" y="6558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34488"/>
            <a:ext cx="5950690" cy="0"/>
          </a:xfrm>
          <a:prstGeom prst="line">
            <a:avLst/>
          </a:prstGeom>
          <a:ln cap="rnd" w="19050">
            <a:solidFill>
              <a:srgbClr val="2437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731732" y="5013555"/>
            <a:ext cx="3272312" cy="4244745"/>
          </a:xfrm>
          <a:custGeom>
            <a:avLst/>
            <a:gdLst/>
            <a:ahLst/>
            <a:cxnLst/>
            <a:rect r="r" b="b" t="t" l="l"/>
            <a:pathLst>
              <a:path h="4244745" w="3272312">
                <a:moveTo>
                  <a:pt x="0" y="0"/>
                </a:moveTo>
                <a:lnTo>
                  <a:pt x="3272313" y="0"/>
                </a:lnTo>
                <a:lnTo>
                  <a:pt x="3272313" y="4244745"/>
                </a:lnTo>
                <a:lnTo>
                  <a:pt x="0" y="4244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805161" y="7231178"/>
            <a:ext cx="1103634" cy="2122372"/>
          </a:xfrm>
          <a:custGeom>
            <a:avLst/>
            <a:gdLst/>
            <a:ahLst/>
            <a:cxnLst/>
            <a:rect r="r" b="b" t="t" l="l"/>
            <a:pathLst>
              <a:path h="2122372" w="1103634">
                <a:moveTo>
                  <a:pt x="0" y="0"/>
                </a:moveTo>
                <a:lnTo>
                  <a:pt x="1103634" y="0"/>
                </a:lnTo>
                <a:lnTo>
                  <a:pt x="1103634" y="2122372"/>
                </a:lnTo>
                <a:lnTo>
                  <a:pt x="0" y="21223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937306" y="4454296"/>
            <a:ext cx="7150690" cy="1204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8499" spc="-84">
                <a:solidFill>
                  <a:srgbClr val="3884FD"/>
                </a:solidFill>
                <a:latin typeface="Nunito Bold"/>
              </a:rPr>
              <a:t>Thank you :)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3200011" y="4035497"/>
            <a:ext cx="1284917" cy="0"/>
          </a:xfrm>
          <a:prstGeom prst="line">
            <a:avLst/>
          </a:prstGeom>
          <a:ln cap="flat" w="57150">
            <a:solidFill>
              <a:srgbClr val="86EAE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5867039" y="4035497"/>
            <a:ext cx="1260757" cy="0"/>
          </a:xfrm>
          <a:prstGeom prst="line">
            <a:avLst/>
          </a:prstGeom>
          <a:ln cap="flat" w="57150">
            <a:solidFill>
              <a:srgbClr val="3EDAD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8509907" y="4035497"/>
            <a:ext cx="1285875" cy="0"/>
          </a:xfrm>
          <a:prstGeom prst="line">
            <a:avLst/>
          </a:prstGeom>
          <a:ln cap="flat" w="57150">
            <a:solidFill>
              <a:srgbClr val="18AFD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1177893" y="4035497"/>
            <a:ext cx="1201605" cy="0"/>
          </a:xfrm>
          <a:prstGeom prst="line">
            <a:avLst/>
          </a:prstGeom>
          <a:ln cap="flat" w="57150">
            <a:solidFill>
              <a:srgbClr val="1C88C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3761610" y="4035497"/>
            <a:ext cx="1317078" cy="0"/>
          </a:xfrm>
          <a:prstGeom prst="line">
            <a:avLst/>
          </a:prstGeom>
          <a:ln cap="flat" w="57150">
            <a:solidFill>
              <a:srgbClr val="13538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817900" y="3344442"/>
            <a:ext cx="1382111" cy="138211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484928" y="3344442"/>
            <a:ext cx="1382111" cy="1382111"/>
            <a:chOff x="0" y="0"/>
            <a:chExt cx="1842815" cy="1842815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1842815" cy="1842815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EDAD8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Freeform 14" id="14"/>
            <p:cNvSpPr/>
            <p:nvPr/>
          </p:nvSpPr>
          <p:spPr>
            <a:xfrm flipH="false" flipV="false" rot="0">
              <a:off x="416564" y="577196"/>
              <a:ext cx="1009686" cy="688422"/>
            </a:xfrm>
            <a:custGeom>
              <a:avLst/>
              <a:gdLst/>
              <a:ahLst/>
              <a:cxnLst/>
              <a:rect r="r" b="b" t="t" l="l"/>
              <a:pathLst>
                <a:path h="688422" w="1009686">
                  <a:moveTo>
                    <a:pt x="0" y="0"/>
                  </a:moveTo>
                  <a:lnTo>
                    <a:pt x="1009686" y="0"/>
                  </a:lnTo>
                  <a:lnTo>
                    <a:pt x="1009686" y="688423"/>
                  </a:lnTo>
                  <a:lnTo>
                    <a:pt x="0" y="6884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7127796" y="3344442"/>
            <a:ext cx="1382111" cy="1382111"/>
            <a:chOff x="0" y="0"/>
            <a:chExt cx="1842815" cy="1842815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1842815" cy="1842815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7C9EF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Freeform 19" id="19"/>
            <p:cNvSpPr/>
            <p:nvPr/>
          </p:nvSpPr>
          <p:spPr>
            <a:xfrm flipH="false" flipV="false" rot="0">
              <a:off x="483646" y="483646"/>
              <a:ext cx="875523" cy="875523"/>
            </a:xfrm>
            <a:custGeom>
              <a:avLst/>
              <a:gdLst/>
              <a:ahLst/>
              <a:cxnLst/>
              <a:rect r="r" b="b" t="t" l="l"/>
              <a:pathLst>
                <a:path h="875523" w="875523">
                  <a:moveTo>
                    <a:pt x="0" y="0"/>
                  </a:moveTo>
                  <a:lnTo>
                    <a:pt x="875523" y="0"/>
                  </a:lnTo>
                  <a:lnTo>
                    <a:pt x="875523" y="875523"/>
                  </a:lnTo>
                  <a:lnTo>
                    <a:pt x="0" y="8755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9795782" y="3344442"/>
            <a:ext cx="1382111" cy="1382111"/>
            <a:chOff x="0" y="0"/>
            <a:chExt cx="1842815" cy="1842815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1842815" cy="1842815"/>
              <a:chOff x="0" y="0"/>
              <a:chExt cx="812800" cy="8128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8AFD6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Freeform 24" id="24"/>
            <p:cNvSpPr/>
            <p:nvPr/>
          </p:nvSpPr>
          <p:spPr>
            <a:xfrm flipH="false" flipV="false" rot="0">
              <a:off x="529899" y="569050"/>
              <a:ext cx="783017" cy="704715"/>
            </a:xfrm>
            <a:custGeom>
              <a:avLst/>
              <a:gdLst/>
              <a:ahLst/>
              <a:cxnLst/>
              <a:rect r="r" b="b" t="t" l="l"/>
              <a:pathLst>
                <a:path h="704715" w="783017">
                  <a:moveTo>
                    <a:pt x="0" y="0"/>
                  </a:moveTo>
                  <a:lnTo>
                    <a:pt x="783017" y="0"/>
                  </a:lnTo>
                  <a:lnTo>
                    <a:pt x="783017" y="704715"/>
                  </a:lnTo>
                  <a:lnTo>
                    <a:pt x="0" y="7047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2379498" y="3344442"/>
            <a:ext cx="1382111" cy="138211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88C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5078687" y="3344442"/>
            <a:ext cx="1382111" cy="1382111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5415083" y="3698050"/>
            <a:ext cx="709319" cy="675784"/>
            <a:chOff x="0" y="0"/>
            <a:chExt cx="1772920" cy="16891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-8890" y="-5080"/>
              <a:ext cx="1789430" cy="1701800"/>
            </a:xfrm>
            <a:custGeom>
              <a:avLst/>
              <a:gdLst/>
              <a:ahLst/>
              <a:cxnLst/>
              <a:rect r="r" b="b" t="t" l="l"/>
              <a:pathLst>
                <a:path h="1701800" w="178943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33" id="33"/>
          <p:cNvSpPr/>
          <p:nvPr/>
        </p:nvSpPr>
        <p:spPr>
          <a:xfrm flipH="false" flipV="false" rot="0">
            <a:off x="2307550" y="3781244"/>
            <a:ext cx="397161" cy="592589"/>
          </a:xfrm>
          <a:custGeom>
            <a:avLst/>
            <a:gdLst/>
            <a:ahLst/>
            <a:cxnLst/>
            <a:rect r="r" b="b" t="t" l="l"/>
            <a:pathLst>
              <a:path h="592589" w="397161">
                <a:moveTo>
                  <a:pt x="0" y="0"/>
                </a:moveTo>
                <a:lnTo>
                  <a:pt x="397161" y="0"/>
                </a:lnTo>
                <a:lnTo>
                  <a:pt x="397161" y="592590"/>
                </a:lnTo>
                <a:lnTo>
                  <a:pt x="0" y="5925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2770630" y="3713767"/>
            <a:ext cx="648079" cy="695752"/>
          </a:xfrm>
          <a:custGeom>
            <a:avLst/>
            <a:gdLst/>
            <a:ahLst/>
            <a:cxnLst/>
            <a:rect r="r" b="b" t="t" l="l"/>
            <a:pathLst>
              <a:path h="695752" w="648079">
                <a:moveTo>
                  <a:pt x="0" y="0"/>
                </a:moveTo>
                <a:lnTo>
                  <a:pt x="648080" y="0"/>
                </a:lnTo>
                <a:lnTo>
                  <a:pt x="648080" y="695752"/>
                </a:lnTo>
                <a:lnTo>
                  <a:pt x="0" y="69575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9795782" y="6135237"/>
            <a:ext cx="853951" cy="760793"/>
          </a:xfrm>
          <a:custGeom>
            <a:avLst/>
            <a:gdLst/>
            <a:ahLst/>
            <a:cxnLst/>
            <a:rect r="r" b="b" t="t" l="l"/>
            <a:pathLst>
              <a:path h="760793" w="853951">
                <a:moveTo>
                  <a:pt x="0" y="0"/>
                </a:moveTo>
                <a:lnTo>
                  <a:pt x="853952" y="0"/>
                </a:lnTo>
                <a:lnTo>
                  <a:pt x="853952" y="760793"/>
                </a:lnTo>
                <a:lnTo>
                  <a:pt x="0" y="76079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8969291" y="6611487"/>
            <a:ext cx="826491" cy="1059604"/>
          </a:xfrm>
          <a:custGeom>
            <a:avLst/>
            <a:gdLst/>
            <a:ahLst/>
            <a:cxnLst/>
            <a:rect r="r" b="b" t="t" l="l"/>
            <a:pathLst>
              <a:path h="1059604" w="826491">
                <a:moveTo>
                  <a:pt x="0" y="0"/>
                </a:moveTo>
                <a:lnTo>
                  <a:pt x="826491" y="0"/>
                </a:lnTo>
                <a:lnTo>
                  <a:pt x="826491" y="1059604"/>
                </a:lnTo>
                <a:lnTo>
                  <a:pt x="0" y="105960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1497096" y="5117078"/>
            <a:ext cx="2042322" cy="674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"/>
              </a:rPr>
              <a:t>Business Understanding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497096" y="2507258"/>
            <a:ext cx="2042322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>
                <a:solidFill>
                  <a:srgbClr val="191919"/>
                </a:solidFill>
                <a:latin typeface="Aileron Bold"/>
              </a:rPr>
              <a:t>WEEK 0-2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3844028" y="5117967"/>
            <a:ext cx="2663910" cy="1017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"/>
              </a:rPr>
              <a:t>Data Understanding/Data Preparation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4147393" y="2507258"/>
            <a:ext cx="2042322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>
                <a:solidFill>
                  <a:srgbClr val="191919"/>
                </a:solidFill>
                <a:latin typeface="Aileron Bold"/>
              </a:rPr>
              <a:t>WEEK 2-4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6591454" y="5117078"/>
            <a:ext cx="2454794" cy="1017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"/>
              </a:rPr>
              <a:t>Data Preparation/Modeling </a:t>
            </a:r>
          </a:p>
          <a:p>
            <a:pPr algn="ctr">
              <a:lnSpc>
                <a:spcPts val="2700"/>
              </a:lnSpc>
            </a:pPr>
          </a:p>
        </p:txBody>
      </p:sp>
      <p:sp>
        <p:nvSpPr>
          <p:cNvPr name="TextBox 42" id="42"/>
          <p:cNvSpPr txBox="true"/>
          <p:nvPr/>
        </p:nvSpPr>
        <p:spPr>
          <a:xfrm rot="0">
            <a:off x="6797690" y="2507258"/>
            <a:ext cx="2042322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>
                <a:solidFill>
                  <a:srgbClr val="191919"/>
                </a:solidFill>
                <a:latin typeface="Aileron Bold"/>
              </a:rPr>
              <a:t>WEEK 4-6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9465677" y="5117967"/>
            <a:ext cx="2042322" cy="1017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"/>
              </a:rPr>
              <a:t>Model selection and setup </a:t>
            </a:r>
          </a:p>
          <a:p>
            <a:pPr algn="ctr">
              <a:lnSpc>
                <a:spcPts val="2700"/>
              </a:lnSpc>
            </a:pPr>
          </a:p>
        </p:txBody>
      </p:sp>
      <p:sp>
        <p:nvSpPr>
          <p:cNvPr name="TextBox 44" id="44"/>
          <p:cNvSpPr txBox="true"/>
          <p:nvPr/>
        </p:nvSpPr>
        <p:spPr>
          <a:xfrm rot="0">
            <a:off x="9447987" y="2507258"/>
            <a:ext cx="2042322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>
                <a:solidFill>
                  <a:srgbClr val="191919"/>
                </a:solidFill>
                <a:latin typeface="Aileron Bold"/>
              </a:rPr>
              <a:t>WEEK 6-8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2049393" y="5117078"/>
            <a:ext cx="2280263" cy="331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"/>
              </a:rPr>
              <a:t>Modeling/Evaluation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2049393" y="2507258"/>
            <a:ext cx="2042322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>
                <a:solidFill>
                  <a:srgbClr val="191919"/>
                </a:solidFill>
                <a:latin typeface="Aileron Bold"/>
              </a:rPr>
              <a:t>WEEK 8-10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4563897" y="5117967"/>
            <a:ext cx="2695403" cy="674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"/>
              </a:rPr>
              <a:t>Evaluation/Deployment </a:t>
            </a:r>
          </a:p>
          <a:p>
            <a:pPr algn="ctr">
              <a:lnSpc>
                <a:spcPts val="2700"/>
              </a:lnSpc>
            </a:pPr>
          </a:p>
        </p:txBody>
      </p:sp>
      <p:sp>
        <p:nvSpPr>
          <p:cNvPr name="TextBox 48" id="48"/>
          <p:cNvSpPr txBox="true"/>
          <p:nvPr/>
        </p:nvSpPr>
        <p:spPr>
          <a:xfrm rot="0">
            <a:off x="14748582" y="2508147"/>
            <a:ext cx="2042322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>
                <a:solidFill>
                  <a:srgbClr val="191919"/>
                </a:solidFill>
                <a:latin typeface="Aileron Bold"/>
              </a:rPr>
              <a:t>WEEK 10-12</a:t>
            </a:r>
          </a:p>
        </p:txBody>
      </p:sp>
      <p:grpSp>
        <p:nvGrpSpPr>
          <p:cNvPr name="Group 49" id="49"/>
          <p:cNvGrpSpPr/>
          <p:nvPr/>
        </p:nvGrpSpPr>
        <p:grpSpPr>
          <a:xfrm rot="0">
            <a:off x="3276483" y="1028700"/>
            <a:ext cx="11735033" cy="1028305"/>
            <a:chOff x="0" y="0"/>
            <a:chExt cx="15646711" cy="1371073"/>
          </a:xfrm>
        </p:grpSpPr>
        <p:sp>
          <p:nvSpPr>
            <p:cNvPr name="TextBox 50" id="50"/>
            <p:cNvSpPr txBox="true"/>
            <p:nvPr/>
          </p:nvSpPr>
          <p:spPr>
            <a:xfrm rot="0">
              <a:off x="14525" y="-9525"/>
              <a:ext cx="15632187" cy="733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 spc="107">
                  <a:solidFill>
                    <a:srgbClr val="191919"/>
                  </a:solidFill>
                  <a:latin typeface="Aileron Ultra-Bold"/>
                </a:rPr>
                <a:t>ROAD MAP</a:t>
              </a:r>
            </a:p>
          </p:txBody>
        </p:sp>
        <p:sp>
          <p:nvSpPr>
            <p:cNvPr name="TextBox 51" id="51"/>
            <p:cNvSpPr txBox="true"/>
            <p:nvPr/>
          </p:nvSpPr>
          <p:spPr>
            <a:xfrm rot="0">
              <a:off x="0" y="899268"/>
              <a:ext cx="15632187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9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47381" y="1806471"/>
            <a:ext cx="10994040" cy="5572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Roadmap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 Bold"/>
              </a:rPr>
              <a:t>The Data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Classification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Regression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Model Performence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Financial Potential Analysis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Note potential issues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024283" y="178753"/>
            <a:ext cx="5050482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Montserrat Bold"/>
              </a:rPr>
              <a:t>Overview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286719" y="3402902"/>
            <a:ext cx="7205060" cy="7205060"/>
          </a:xfrm>
          <a:custGeom>
            <a:avLst/>
            <a:gdLst/>
            <a:ahLst/>
            <a:cxnLst/>
            <a:rect r="r" b="b" t="t" l="l"/>
            <a:pathLst>
              <a:path h="7205060" w="7205060">
                <a:moveTo>
                  <a:pt x="0" y="0"/>
                </a:moveTo>
                <a:lnTo>
                  <a:pt x="7205060" y="0"/>
                </a:lnTo>
                <a:lnTo>
                  <a:pt x="7205060" y="7205060"/>
                </a:lnTo>
                <a:lnTo>
                  <a:pt x="0" y="72050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008149" y="551660"/>
            <a:ext cx="1742495" cy="1742495"/>
          </a:xfrm>
          <a:custGeom>
            <a:avLst/>
            <a:gdLst/>
            <a:ahLst/>
            <a:cxnLst/>
            <a:rect r="r" b="b" t="t" l="l"/>
            <a:pathLst>
              <a:path h="1742495" w="1742495">
                <a:moveTo>
                  <a:pt x="0" y="0"/>
                </a:moveTo>
                <a:lnTo>
                  <a:pt x="1742495" y="0"/>
                </a:lnTo>
                <a:lnTo>
                  <a:pt x="1742495" y="1742494"/>
                </a:lnTo>
                <a:lnTo>
                  <a:pt x="0" y="17424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67593" y="399260"/>
            <a:ext cx="11325225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Montserrat Bold"/>
              </a:rPr>
              <a:t>Recap Data Available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8189165" y="3112208"/>
            <a:ext cx="561104" cy="758248"/>
          </a:xfrm>
          <a:custGeom>
            <a:avLst/>
            <a:gdLst/>
            <a:ahLst/>
            <a:cxnLst/>
            <a:rect r="r" b="b" t="t" l="l"/>
            <a:pathLst>
              <a:path h="758248" w="561104">
                <a:moveTo>
                  <a:pt x="0" y="0"/>
                </a:moveTo>
                <a:lnTo>
                  <a:pt x="561104" y="0"/>
                </a:lnTo>
                <a:lnTo>
                  <a:pt x="561104" y="758248"/>
                </a:lnTo>
                <a:lnTo>
                  <a:pt x="0" y="7582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929944" y="3112208"/>
            <a:ext cx="561104" cy="758248"/>
          </a:xfrm>
          <a:custGeom>
            <a:avLst/>
            <a:gdLst/>
            <a:ahLst/>
            <a:cxnLst/>
            <a:rect r="r" b="b" t="t" l="l"/>
            <a:pathLst>
              <a:path h="758248" w="561104">
                <a:moveTo>
                  <a:pt x="0" y="0"/>
                </a:moveTo>
                <a:lnTo>
                  <a:pt x="561104" y="0"/>
                </a:lnTo>
                <a:lnTo>
                  <a:pt x="561104" y="758248"/>
                </a:lnTo>
                <a:lnTo>
                  <a:pt x="0" y="7582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671048" y="3112208"/>
            <a:ext cx="561104" cy="758248"/>
          </a:xfrm>
          <a:custGeom>
            <a:avLst/>
            <a:gdLst/>
            <a:ahLst/>
            <a:cxnLst/>
            <a:rect r="r" b="b" t="t" l="l"/>
            <a:pathLst>
              <a:path h="758248" w="561104">
                <a:moveTo>
                  <a:pt x="0" y="0"/>
                </a:moveTo>
                <a:lnTo>
                  <a:pt x="561103" y="0"/>
                </a:lnTo>
                <a:lnTo>
                  <a:pt x="561103" y="758248"/>
                </a:lnTo>
                <a:lnTo>
                  <a:pt x="0" y="7582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447040" y="3112208"/>
            <a:ext cx="561104" cy="758248"/>
          </a:xfrm>
          <a:custGeom>
            <a:avLst/>
            <a:gdLst/>
            <a:ahLst/>
            <a:cxnLst/>
            <a:rect r="r" b="b" t="t" l="l"/>
            <a:pathLst>
              <a:path h="758248" w="561104">
                <a:moveTo>
                  <a:pt x="0" y="0"/>
                </a:moveTo>
                <a:lnTo>
                  <a:pt x="561104" y="0"/>
                </a:lnTo>
                <a:lnTo>
                  <a:pt x="561104" y="758248"/>
                </a:lnTo>
                <a:lnTo>
                  <a:pt x="0" y="7582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189170" y="3112208"/>
            <a:ext cx="561104" cy="758248"/>
          </a:xfrm>
          <a:custGeom>
            <a:avLst/>
            <a:gdLst/>
            <a:ahLst/>
            <a:cxnLst/>
            <a:rect r="r" b="b" t="t" l="l"/>
            <a:pathLst>
              <a:path h="758248" w="561104">
                <a:moveTo>
                  <a:pt x="0" y="0"/>
                </a:moveTo>
                <a:lnTo>
                  <a:pt x="561104" y="0"/>
                </a:lnTo>
                <a:lnTo>
                  <a:pt x="561104" y="758248"/>
                </a:lnTo>
                <a:lnTo>
                  <a:pt x="0" y="7582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929949" y="3112208"/>
            <a:ext cx="561104" cy="758248"/>
          </a:xfrm>
          <a:custGeom>
            <a:avLst/>
            <a:gdLst/>
            <a:ahLst/>
            <a:cxnLst/>
            <a:rect r="r" b="b" t="t" l="l"/>
            <a:pathLst>
              <a:path h="758248" w="561104">
                <a:moveTo>
                  <a:pt x="0" y="0"/>
                </a:moveTo>
                <a:lnTo>
                  <a:pt x="561104" y="0"/>
                </a:lnTo>
                <a:lnTo>
                  <a:pt x="561104" y="758248"/>
                </a:lnTo>
                <a:lnTo>
                  <a:pt x="0" y="7582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671053" y="3112208"/>
            <a:ext cx="561104" cy="758248"/>
          </a:xfrm>
          <a:custGeom>
            <a:avLst/>
            <a:gdLst/>
            <a:ahLst/>
            <a:cxnLst/>
            <a:rect r="r" b="b" t="t" l="l"/>
            <a:pathLst>
              <a:path h="758248" w="561104">
                <a:moveTo>
                  <a:pt x="0" y="0"/>
                </a:moveTo>
                <a:lnTo>
                  <a:pt x="561104" y="0"/>
                </a:lnTo>
                <a:lnTo>
                  <a:pt x="561104" y="758248"/>
                </a:lnTo>
                <a:lnTo>
                  <a:pt x="0" y="7582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447046" y="3112208"/>
            <a:ext cx="561104" cy="758248"/>
          </a:xfrm>
          <a:custGeom>
            <a:avLst/>
            <a:gdLst/>
            <a:ahLst/>
            <a:cxnLst/>
            <a:rect r="r" b="b" t="t" l="l"/>
            <a:pathLst>
              <a:path h="758248" w="561104">
                <a:moveTo>
                  <a:pt x="0" y="0"/>
                </a:moveTo>
                <a:lnTo>
                  <a:pt x="561103" y="0"/>
                </a:lnTo>
                <a:lnTo>
                  <a:pt x="561103" y="758248"/>
                </a:lnTo>
                <a:lnTo>
                  <a:pt x="0" y="7582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5338676">
            <a:off x="12926670" y="4359412"/>
            <a:ext cx="1205518" cy="859504"/>
          </a:xfrm>
          <a:custGeom>
            <a:avLst/>
            <a:gdLst/>
            <a:ahLst/>
            <a:cxnLst/>
            <a:rect r="r" b="b" t="t" l="l"/>
            <a:pathLst>
              <a:path h="859504" w="1205518">
                <a:moveTo>
                  <a:pt x="0" y="0"/>
                </a:moveTo>
                <a:lnTo>
                  <a:pt x="1205518" y="0"/>
                </a:lnTo>
                <a:lnTo>
                  <a:pt x="1205518" y="859504"/>
                </a:lnTo>
                <a:lnTo>
                  <a:pt x="0" y="8595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288366" y="6776855"/>
            <a:ext cx="672764" cy="706146"/>
          </a:xfrm>
          <a:custGeom>
            <a:avLst/>
            <a:gdLst/>
            <a:ahLst/>
            <a:cxnLst/>
            <a:rect r="r" b="b" t="t" l="l"/>
            <a:pathLst>
              <a:path h="706146" w="672764">
                <a:moveTo>
                  <a:pt x="0" y="0"/>
                </a:moveTo>
                <a:lnTo>
                  <a:pt x="672764" y="0"/>
                </a:lnTo>
                <a:lnTo>
                  <a:pt x="672764" y="706146"/>
                </a:lnTo>
                <a:lnTo>
                  <a:pt x="0" y="7061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338676">
            <a:off x="8936945" y="4359412"/>
            <a:ext cx="1205518" cy="859504"/>
          </a:xfrm>
          <a:custGeom>
            <a:avLst/>
            <a:gdLst/>
            <a:ahLst/>
            <a:cxnLst/>
            <a:rect r="r" b="b" t="t" l="l"/>
            <a:pathLst>
              <a:path h="859504" w="1205518">
                <a:moveTo>
                  <a:pt x="0" y="0"/>
                </a:moveTo>
                <a:lnTo>
                  <a:pt x="1205518" y="0"/>
                </a:lnTo>
                <a:lnTo>
                  <a:pt x="1205518" y="859504"/>
                </a:lnTo>
                <a:lnTo>
                  <a:pt x="0" y="8595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2481965" y="5637618"/>
            <a:ext cx="2378176" cy="649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4"/>
              </a:lnSpc>
            </a:pPr>
            <a:r>
              <a:rPr lang="en-US" sz="3824">
                <a:solidFill>
                  <a:srgbClr val="000000"/>
                </a:solidFill>
                <a:latin typeface="Montserrat"/>
              </a:rPr>
              <a:t>snap 2019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190894" y="7811201"/>
            <a:ext cx="3141727" cy="649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4"/>
              </a:lnSpc>
            </a:pPr>
            <a:r>
              <a:rPr lang="en-US" sz="3824">
                <a:solidFill>
                  <a:srgbClr val="000000"/>
                </a:solidFill>
                <a:latin typeface="Montserrat"/>
              </a:rPr>
              <a:t>expired_2019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294926" y="5637618"/>
            <a:ext cx="2392243" cy="649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4"/>
              </a:lnSpc>
            </a:pPr>
            <a:r>
              <a:rPr lang="en-US" sz="3824">
                <a:solidFill>
                  <a:srgbClr val="A6A6A6"/>
                </a:solidFill>
                <a:latin typeface="Montserrat"/>
              </a:rPr>
              <a:t>snap 2018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84598" y="3803781"/>
            <a:ext cx="5594767" cy="1144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1"/>
              </a:lnSpc>
            </a:pPr>
            <a:r>
              <a:rPr lang="en-US" sz="3301">
                <a:solidFill>
                  <a:srgbClr val="000000"/>
                </a:solidFill>
                <a:latin typeface="Montserrat Bold"/>
              </a:rPr>
              <a:t>Number of instances </a:t>
            </a:r>
          </a:p>
          <a:p>
            <a:pPr algn="l">
              <a:lnSpc>
                <a:spcPts val="4621"/>
              </a:lnSpc>
            </a:pPr>
            <a:r>
              <a:rPr lang="en-US" sz="3301">
                <a:solidFill>
                  <a:srgbClr val="000000"/>
                </a:solidFill>
                <a:latin typeface="Montserrat Bold"/>
              </a:rPr>
              <a:t>Features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4598" y="6524152"/>
            <a:ext cx="5594767" cy="1144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1"/>
              </a:lnSpc>
            </a:pPr>
            <a:r>
              <a:rPr lang="en-US" sz="3301">
                <a:solidFill>
                  <a:srgbClr val="000000"/>
                </a:solidFill>
                <a:latin typeface="Montserrat Bold"/>
              </a:rPr>
              <a:t>Number of instances </a:t>
            </a:r>
          </a:p>
          <a:p>
            <a:pPr algn="l">
              <a:lnSpc>
                <a:spcPts val="4621"/>
              </a:lnSpc>
            </a:pPr>
            <a:r>
              <a:rPr lang="en-US" sz="3301">
                <a:solidFill>
                  <a:srgbClr val="000000"/>
                </a:solidFill>
                <a:latin typeface="Montserrat Bold"/>
              </a:rPr>
              <a:t>Features 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84598" y="8934644"/>
            <a:ext cx="5251655" cy="1127184"/>
            <a:chOff x="0" y="0"/>
            <a:chExt cx="7002206" cy="150291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7002206" cy="1502913"/>
            </a:xfrm>
            <a:custGeom>
              <a:avLst/>
              <a:gdLst/>
              <a:ahLst/>
              <a:cxnLst/>
              <a:rect r="r" b="b" t="t" l="l"/>
              <a:pathLst>
                <a:path h="1502913" w="7002206">
                  <a:moveTo>
                    <a:pt x="0" y="0"/>
                  </a:moveTo>
                  <a:lnTo>
                    <a:pt x="7002206" y="0"/>
                  </a:lnTo>
                  <a:lnTo>
                    <a:pt x="7002206" y="1502913"/>
                  </a:lnTo>
                  <a:lnTo>
                    <a:pt x="0" y="1502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4939991" y="543850"/>
              <a:ext cx="1920606" cy="600626"/>
            </a:xfrm>
            <a:custGeom>
              <a:avLst/>
              <a:gdLst/>
              <a:ahLst/>
              <a:cxnLst/>
              <a:rect r="r" b="b" t="t" l="l"/>
              <a:pathLst>
                <a:path h="600626" w="1920606">
                  <a:moveTo>
                    <a:pt x="0" y="0"/>
                  </a:moveTo>
                  <a:lnTo>
                    <a:pt x="1920605" y="0"/>
                  </a:lnTo>
                  <a:lnTo>
                    <a:pt x="1920605" y="600626"/>
                  </a:lnTo>
                  <a:lnTo>
                    <a:pt x="0" y="6006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14222588" y="6877886"/>
            <a:ext cx="1315215" cy="446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0"/>
              </a:lnSpc>
              <a:spcBef>
                <a:spcPct val="0"/>
              </a:spcBef>
            </a:pPr>
            <a:r>
              <a:rPr lang="en-US" sz="2578">
                <a:solidFill>
                  <a:srgbClr val="E74C3C"/>
                </a:solidFill>
                <a:latin typeface="Montserrat Bold"/>
              </a:rPr>
              <a:t>-30.4%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747272" y="876300"/>
            <a:ext cx="4793456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Montserrat Bold"/>
              </a:rPr>
              <a:t>The Data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147381" y="2402818"/>
            <a:ext cx="10994040" cy="1504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8617" indent="-464309" lvl="1">
              <a:lnSpc>
                <a:spcPts val="6021"/>
              </a:lnSpc>
              <a:buFont typeface="Arial"/>
              <a:buChar char="•"/>
            </a:pPr>
            <a:r>
              <a:rPr lang="en-US" sz="4301">
                <a:solidFill>
                  <a:srgbClr val="000000"/>
                </a:solidFill>
                <a:latin typeface="Montserrat Bold"/>
              </a:rPr>
              <a:t>Features: 62</a:t>
            </a:r>
          </a:p>
          <a:p>
            <a:pPr algn="l" marL="928617" indent="-464309" lvl="1">
              <a:lnSpc>
                <a:spcPts val="6021"/>
              </a:lnSpc>
              <a:buFont typeface="Arial"/>
              <a:buChar char="•"/>
            </a:pPr>
            <a:r>
              <a:rPr lang="en-US" sz="4301">
                <a:solidFill>
                  <a:srgbClr val="000000"/>
                </a:solidFill>
                <a:latin typeface="Montserrat Bold"/>
              </a:rPr>
              <a:t>Instances: 322,980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3099561" y="4364931"/>
            <a:ext cx="12088878" cy="5337533"/>
          </a:xfrm>
          <a:custGeom>
            <a:avLst/>
            <a:gdLst/>
            <a:ahLst/>
            <a:cxnLst/>
            <a:rect r="r" b="b" t="t" l="l"/>
            <a:pathLst>
              <a:path h="5337533" w="12088878">
                <a:moveTo>
                  <a:pt x="0" y="0"/>
                </a:moveTo>
                <a:lnTo>
                  <a:pt x="12088878" y="0"/>
                </a:lnTo>
                <a:lnTo>
                  <a:pt x="12088878" y="5337534"/>
                </a:lnTo>
                <a:lnTo>
                  <a:pt x="0" y="53375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47381" y="1806471"/>
            <a:ext cx="10994040" cy="5572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Roadmap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The Data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 Bold"/>
              </a:rPr>
              <a:t>Classification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Regression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Model Performence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Financial Potential Analysis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Note potential issues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361514" y="140653"/>
            <a:ext cx="6376020" cy="1724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39"/>
              </a:lnSpc>
            </a:pPr>
            <a:r>
              <a:rPr lang="en-US" sz="10099">
                <a:solidFill>
                  <a:srgbClr val="000000"/>
                </a:solidFill>
                <a:latin typeface="Montserrat Bold"/>
              </a:rPr>
              <a:t>Overview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286719" y="3402902"/>
            <a:ext cx="7205060" cy="7205060"/>
          </a:xfrm>
          <a:custGeom>
            <a:avLst/>
            <a:gdLst/>
            <a:ahLst/>
            <a:cxnLst/>
            <a:rect r="r" b="b" t="t" l="l"/>
            <a:pathLst>
              <a:path h="7205060" w="7205060">
                <a:moveTo>
                  <a:pt x="0" y="0"/>
                </a:moveTo>
                <a:lnTo>
                  <a:pt x="7205060" y="0"/>
                </a:lnTo>
                <a:lnTo>
                  <a:pt x="7205060" y="7205060"/>
                </a:lnTo>
                <a:lnTo>
                  <a:pt x="0" y="72050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81414" y="876300"/>
            <a:ext cx="8525173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u="sng">
                <a:solidFill>
                  <a:srgbClr val="3EDAD8"/>
                </a:solidFill>
                <a:latin typeface="Montserrat Bold"/>
              </a:rPr>
              <a:t>Model Selection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06750" y="3004849"/>
            <a:ext cx="7592115" cy="6072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1"/>
              </a:lnSpc>
            </a:pPr>
            <a:r>
              <a:rPr lang="en-US" sz="4301">
                <a:solidFill>
                  <a:srgbClr val="000000"/>
                </a:solidFill>
                <a:latin typeface="Montserrat Bold"/>
              </a:rPr>
              <a:t>1. </a:t>
            </a:r>
            <a:r>
              <a:rPr lang="en-US" sz="4301" u="sng">
                <a:solidFill>
                  <a:srgbClr val="000000"/>
                </a:solidFill>
                <a:latin typeface="Montserrat Bold"/>
              </a:rPr>
              <a:t>Binary Variable</a:t>
            </a:r>
            <a:r>
              <a:rPr lang="en-US" sz="4301">
                <a:solidFill>
                  <a:srgbClr val="000000"/>
                </a:solidFill>
                <a:latin typeface="Montserrat Bold"/>
              </a:rPr>
              <a:t>: </a:t>
            </a:r>
          </a:p>
          <a:p>
            <a:pPr algn="ctr">
              <a:lnSpc>
                <a:spcPts val="6021"/>
              </a:lnSpc>
            </a:pPr>
            <a:r>
              <a:rPr lang="en-US" sz="4301">
                <a:solidFill>
                  <a:srgbClr val="000000"/>
                </a:solidFill>
                <a:latin typeface="Montserrat Bold"/>
              </a:rPr>
              <a:t>A</a:t>
            </a:r>
            <a:r>
              <a:rPr lang="en-US" sz="4301">
                <a:solidFill>
                  <a:srgbClr val="000000"/>
                </a:solidFill>
                <a:latin typeface="Montserrat Bold"/>
              </a:rPr>
              <a:t>bove 2% yield</a:t>
            </a:r>
          </a:p>
          <a:p>
            <a:pPr algn="ctr">
              <a:lnSpc>
                <a:spcPts val="6021"/>
              </a:lnSpc>
            </a:pPr>
          </a:p>
          <a:p>
            <a:pPr algn="ctr">
              <a:lnSpc>
                <a:spcPts val="6021"/>
              </a:lnSpc>
            </a:pPr>
          </a:p>
          <a:p>
            <a:pPr algn="ctr">
              <a:lnSpc>
                <a:spcPts val="6021"/>
              </a:lnSpc>
            </a:pPr>
          </a:p>
          <a:p>
            <a:pPr algn="ctr">
              <a:lnSpc>
                <a:spcPts val="6021"/>
              </a:lnSpc>
            </a:pPr>
          </a:p>
          <a:p>
            <a:pPr algn="ctr">
              <a:lnSpc>
                <a:spcPts val="6021"/>
              </a:lnSpc>
            </a:pPr>
            <a:r>
              <a:rPr lang="en-US" sz="4301">
                <a:solidFill>
                  <a:srgbClr val="000000"/>
                </a:solidFill>
                <a:latin typeface="Montserrat Bold"/>
              </a:rPr>
              <a:t>Classification</a:t>
            </a:r>
          </a:p>
          <a:p>
            <a:pPr algn="ctr">
              <a:lnSpc>
                <a:spcPts val="6021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9542079" y="3052474"/>
            <a:ext cx="8257507" cy="6015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1"/>
              </a:lnSpc>
            </a:pPr>
            <a:r>
              <a:rPr lang="en-US" sz="4301">
                <a:solidFill>
                  <a:srgbClr val="000000"/>
                </a:solidFill>
                <a:latin typeface="Montserrat Bold"/>
              </a:rPr>
              <a:t>2. </a:t>
            </a:r>
            <a:r>
              <a:rPr lang="en-US" sz="4301" u="sng">
                <a:solidFill>
                  <a:srgbClr val="000000"/>
                </a:solidFill>
                <a:latin typeface="Montserrat Bold"/>
              </a:rPr>
              <a:t>Continuous Variable</a:t>
            </a:r>
            <a:r>
              <a:rPr lang="en-US" sz="4301">
                <a:solidFill>
                  <a:srgbClr val="000000"/>
                </a:solidFill>
                <a:latin typeface="Montserrat Bold"/>
              </a:rPr>
              <a:t>: Expected Return- each loan</a:t>
            </a:r>
          </a:p>
          <a:p>
            <a:pPr algn="ctr">
              <a:lnSpc>
                <a:spcPts val="3361"/>
              </a:lnSpc>
            </a:pPr>
          </a:p>
          <a:p>
            <a:pPr algn="ctr">
              <a:lnSpc>
                <a:spcPts val="6021"/>
              </a:lnSpc>
            </a:pPr>
            <a:r>
              <a:rPr lang="en-US" sz="4301">
                <a:solidFill>
                  <a:srgbClr val="000000"/>
                </a:solidFill>
                <a:latin typeface="Montserrat Bold"/>
              </a:rPr>
              <a:t> </a:t>
            </a:r>
          </a:p>
          <a:p>
            <a:pPr algn="ctr">
              <a:lnSpc>
                <a:spcPts val="6021"/>
              </a:lnSpc>
            </a:pPr>
          </a:p>
          <a:p>
            <a:pPr algn="ctr">
              <a:lnSpc>
                <a:spcPts val="8261"/>
              </a:lnSpc>
            </a:pPr>
          </a:p>
          <a:p>
            <a:pPr algn="ctr">
              <a:lnSpc>
                <a:spcPts val="6021"/>
              </a:lnSpc>
            </a:pPr>
            <a:r>
              <a:rPr lang="en-US" sz="4301">
                <a:solidFill>
                  <a:srgbClr val="000000"/>
                </a:solidFill>
                <a:latin typeface="Montserrat"/>
              </a:rPr>
              <a:t>Regression </a:t>
            </a:r>
          </a:p>
          <a:p>
            <a:pPr algn="ctr">
              <a:lnSpc>
                <a:spcPts val="6021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5400000">
            <a:off x="3226190" y="5795356"/>
            <a:ext cx="2592503" cy="936904"/>
            <a:chOff x="0" y="0"/>
            <a:chExt cx="2249096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49096" cy="812800"/>
            </a:xfrm>
            <a:custGeom>
              <a:avLst/>
              <a:gdLst/>
              <a:ahLst/>
              <a:cxnLst/>
              <a:rect r="r" b="b" t="t" l="l"/>
              <a:pathLst>
                <a:path h="812800" w="2249096">
                  <a:moveTo>
                    <a:pt x="2249096" y="406400"/>
                  </a:moveTo>
                  <a:lnTo>
                    <a:pt x="1842696" y="0"/>
                  </a:lnTo>
                  <a:lnTo>
                    <a:pt x="1842696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842696" y="609600"/>
                  </a:lnTo>
                  <a:lnTo>
                    <a:pt x="1842696" y="812800"/>
                  </a:lnTo>
                  <a:lnTo>
                    <a:pt x="2249096" y="406400"/>
                  </a:ln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65100"/>
              <a:ext cx="214749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5400000">
            <a:off x="12597817" y="5767898"/>
            <a:ext cx="2592503" cy="936904"/>
            <a:chOff x="0" y="0"/>
            <a:chExt cx="2249096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49096" cy="812800"/>
            </a:xfrm>
            <a:custGeom>
              <a:avLst/>
              <a:gdLst/>
              <a:ahLst/>
              <a:cxnLst/>
              <a:rect r="r" b="b" t="t" l="l"/>
              <a:pathLst>
                <a:path h="812800" w="2249096">
                  <a:moveTo>
                    <a:pt x="2249096" y="406400"/>
                  </a:moveTo>
                  <a:lnTo>
                    <a:pt x="1842696" y="0"/>
                  </a:lnTo>
                  <a:lnTo>
                    <a:pt x="1842696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842696" y="609600"/>
                  </a:lnTo>
                  <a:lnTo>
                    <a:pt x="1842696" y="812800"/>
                  </a:lnTo>
                  <a:lnTo>
                    <a:pt x="2249096" y="406400"/>
                  </a:lnTo>
                  <a:close/>
                </a:path>
              </a:pathLst>
            </a:custGeom>
            <a:solidFill>
              <a:srgbClr val="04060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65100"/>
              <a:ext cx="214749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4990894" y="9191625"/>
            <a:ext cx="14300134" cy="604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85"/>
              </a:lnSpc>
            </a:pPr>
            <a:r>
              <a:rPr lang="en-US" sz="3561">
                <a:solidFill>
                  <a:srgbClr val="000000"/>
                </a:solidFill>
                <a:latin typeface="Montserrat"/>
              </a:rPr>
              <a:t>Next step- combining consideration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72226" y="2968217"/>
            <a:ext cx="8543547" cy="6380624"/>
          </a:xfrm>
          <a:custGeom>
            <a:avLst/>
            <a:gdLst/>
            <a:ahLst/>
            <a:cxnLst/>
            <a:rect r="r" b="b" t="t" l="l"/>
            <a:pathLst>
              <a:path h="6380624" w="8543547">
                <a:moveTo>
                  <a:pt x="0" y="0"/>
                </a:moveTo>
                <a:lnTo>
                  <a:pt x="8543548" y="0"/>
                </a:lnTo>
                <a:lnTo>
                  <a:pt x="8543548" y="6380624"/>
                </a:lnTo>
                <a:lnTo>
                  <a:pt x="0" y="63806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591919" y="265752"/>
            <a:ext cx="7104162" cy="1368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u="sng">
                <a:solidFill>
                  <a:srgbClr val="3EDAD8"/>
                </a:solidFill>
                <a:latin typeface="Montserrat Bold"/>
              </a:rPr>
              <a:t>Classification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74509" y="9282166"/>
            <a:ext cx="15138982" cy="1226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91"/>
              </a:lnSpc>
            </a:pPr>
            <a:r>
              <a:rPr lang="en-US" sz="3565">
                <a:solidFill>
                  <a:srgbClr val="000000"/>
                </a:solidFill>
                <a:latin typeface="Montserrat Bold"/>
              </a:rPr>
              <a:t> loan yield above/under 2%</a:t>
            </a:r>
          </a:p>
          <a:p>
            <a:pPr algn="l">
              <a:lnSpc>
                <a:spcPts val="4991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6104084" y="1791349"/>
            <a:ext cx="6079831" cy="899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96"/>
              </a:lnSpc>
            </a:pPr>
            <a:r>
              <a:rPr lang="en-US" sz="5283">
                <a:solidFill>
                  <a:srgbClr val="000000"/>
                </a:solidFill>
                <a:latin typeface="Montserrat Bold"/>
              </a:rPr>
              <a:t>Data Distribution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DAGHVIz4LWM</dc:identifier>
  <dcterms:modified xsi:type="dcterms:W3CDTF">2011-08-01T06:04:30Z</dcterms:modified>
  <cp:revision>1</cp:revision>
  <dc:title>Copy of  P2P (Step 4) </dc:title>
</cp:coreProperties>
</file>