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Montserrat Classic" charset="1" panose="00000500000000000000"/>
      <p:regular r:id="rId31"/>
    </p:embeddedFont>
    <p:embeddedFont>
      <p:font typeface="Montserrat Classic Bold" charset="1" panose="00000800000000000000"/>
      <p:regular r:id="rId32"/>
    </p:embeddedFont>
    <p:embeddedFont>
      <p:font typeface="Montserrat Bold" charset="1" panose="00000800000000000000"/>
      <p:regular r:id="rId33"/>
    </p:embeddedFont>
    <p:embeddedFont>
      <p:font typeface="Montserrat" charset="1" panose="00000500000000000000"/>
      <p:regular r:id="rId34"/>
    </p:embeddedFont>
    <p:embeddedFont>
      <p:font typeface="Aileron" charset="1" panose="00000500000000000000"/>
      <p:regular r:id="rId35"/>
    </p:embeddedFont>
    <p:embeddedFont>
      <p:font typeface="Aileron Bold" charset="1" panose="00000800000000000000"/>
      <p:regular r:id="rId36"/>
    </p:embeddedFont>
    <p:embeddedFont>
      <p:font typeface="Aileron Ultra-Bold" charset="1" panose="00000A00000000000000"/>
      <p:regular r:id="rId37"/>
    </p:embeddedFont>
    <p:embeddedFont>
      <p:font typeface="Nunito Bold" charset="1" panose="000008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jpeg" Type="http://schemas.openxmlformats.org/officeDocument/2006/relationships/image"/><Relationship Id="rId4" Target="../media/image5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Relationship Id="rId5" Target="../media/image5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5756" y="2999802"/>
            <a:ext cx="5471500" cy="5668474"/>
          </a:xfrm>
          <a:custGeom>
            <a:avLst/>
            <a:gdLst/>
            <a:ahLst/>
            <a:cxnLst/>
            <a:rect r="r" b="b" t="t" l="l"/>
            <a:pathLst>
              <a:path h="5668474" w="5471500">
                <a:moveTo>
                  <a:pt x="0" y="0"/>
                </a:moveTo>
                <a:lnTo>
                  <a:pt x="5471500" y="0"/>
                </a:lnTo>
                <a:lnTo>
                  <a:pt x="5471500" y="5668473"/>
                </a:lnTo>
                <a:lnTo>
                  <a:pt x="0" y="5668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26633" y="-5468306"/>
            <a:ext cx="12906806" cy="12906806"/>
          </a:xfrm>
          <a:custGeom>
            <a:avLst/>
            <a:gdLst/>
            <a:ahLst/>
            <a:cxnLst/>
            <a:rect r="r" b="b" t="t" l="l"/>
            <a:pathLst>
              <a:path h="12906806" w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02162" y="8197817"/>
            <a:ext cx="6099525" cy="1330805"/>
          </a:xfrm>
          <a:custGeom>
            <a:avLst/>
            <a:gdLst/>
            <a:ahLst/>
            <a:cxnLst/>
            <a:rect r="r" b="b" t="t" l="l"/>
            <a:pathLst>
              <a:path h="1330805" w="6099525">
                <a:moveTo>
                  <a:pt x="6099525" y="0"/>
                </a:moveTo>
                <a:lnTo>
                  <a:pt x="0" y="0"/>
                </a:lnTo>
                <a:lnTo>
                  <a:pt x="0" y="1330806"/>
                </a:lnTo>
                <a:lnTo>
                  <a:pt x="6099525" y="1330806"/>
                </a:lnTo>
                <a:lnTo>
                  <a:pt x="609952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19125" y="352043"/>
            <a:ext cx="1696260" cy="1017756"/>
          </a:xfrm>
          <a:custGeom>
            <a:avLst/>
            <a:gdLst/>
            <a:ahLst/>
            <a:cxnLst/>
            <a:rect r="r" b="b" t="t" l="l"/>
            <a:pathLst>
              <a:path h="1017756" w="1696260">
                <a:moveTo>
                  <a:pt x="0" y="0"/>
                </a:moveTo>
                <a:lnTo>
                  <a:pt x="1696261" y="0"/>
                </a:lnTo>
                <a:lnTo>
                  <a:pt x="1696261" y="1017756"/>
                </a:lnTo>
                <a:lnTo>
                  <a:pt x="0" y="10177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5044" y="8530480"/>
            <a:ext cx="81105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2599">
                <a:solidFill>
                  <a:srgbClr val="000000"/>
                </a:solidFill>
                <a:latin typeface="Montserrat Classic"/>
              </a:rPr>
              <a:t>Presented by: Group 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5044" y="1987213"/>
            <a:ext cx="8738098" cy="236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FFFFFF"/>
                </a:solidFill>
                <a:latin typeface="Montserrat Classic Bold"/>
              </a:rPr>
              <a:t>Home </a:t>
            </a:r>
          </a:p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FFFFFF"/>
                </a:solidFill>
                <a:latin typeface="Montserrat Classic Bold"/>
              </a:rPr>
              <a:t>Assignment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5044" y="4818752"/>
            <a:ext cx="8110538" cy="54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4199">
                <a:solidFill>
                  <a:srgbClr val="000000"/>
                </a:solidFill>
                <a:latin typeface="Montserrat Classic"/>
              </a:rPr>
              <a:t>Step 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45498" y="20379"/>
            <a:ext cx="3806840" cy="1681084"/>
          </a:xfrm>
          <a:custGeom>
            <a:avLst/>
            <a:gdLst/>
            <a:ahLst/>
            <a:cxnLst/>
            <a:rect r="r" b="b" t="t" l="l"/>
            <a:pathLst>
              <a:path h="1681084" w="3806840">
                <a:moveTo>
                  <a:pt x="0" y="0"/>
                </a:moveTo>
                <a:lnTo>
                  <a:pt x="3806840" y="0"/>
                </a:lnTo>
                <a:lnTo>
                  <a:pt x="3806840" y="1681084"/>
                </a:lnTo>
                <a:lnTo>
                  <a:pt x="0" y="16810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655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9979" y="444362"/>
            <a:ext cx="7548042" cy="145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u="sng">
                <a:solidFill>
                  <a:srgbClr val="3EDAD8"/>
                </a:solidFill>
                <a:latin typeface="Montserrat Bold"/>
              </a:rPr>
              <a:t>Classification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904" y="2227526"/>
            <a:ext cx="17019396" cy="819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Hyperparameter Tuning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: grid search &amp; cross-validation </a:t>
            </a:r>
          </a:p>
          <a:p>
            <a:pPr algn="l">
              <a:lnSpc>
                <a:spcPts val="7871"/>
              </a:lnSpc>
            </a:pPr>
            <a:r>
              <a:rPr lang="en-US" sz="4301">
                <a:solidFill>
                  <a:srgbClr val="000000"/>
                </a:solidFill>
                <a:latin typeface="Montserrat"/>
              </a:rPr>
              <a:t>(weighted F1 score)</a:t>
            </a:r>
          </a:p>
          <a:p>
            <a:pPr algn="l">
              <a:lnSpc>
                <a:spcPts val="7871"/>
              </a:lnSpc>
            </a:pPr>
          </a:p>
          <a:p>
            <a:pPr algn="l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Skewness Handling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: </a:t>
            </a:r>
          </a:p>
          <a:p>
            <a:pPr algn="l" marL="928617" indent="-464309" lvl="1">
              <a:lnSpc>
                <a:spcPts val="6021"/>
              </a:lnSpc>
              <a:buFont typeface="Arial"/>
              <a:buChar char="•"/>
            </a:pPr>
            <a:r>
              <a:rPr lang="en-US" sz="4301">
                <a:solidFill>
                  <a:srgbClr val="000000"/>
                </a:solidFill>
                <a:latin typeface="Montserrat"/>
              </a:rPr>
              <a:t>I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nverse proportional weighting</a:t>
            </a:r>
          </a:p>
          <a:p>
            <a:pPr algn="l">
              <a:lnSpc>
                <a:spcPts val="6021"/>
              </a:lnSpc>
            </a:pPr>
          </a:p>
          <a:p>
            <a:pPr algn="l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Threshold Tuning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: Minimize FN &amp; Maximize TN</a:t>
            </a:r>
          </a:p>
          <a:p>
            <a:pPr algn="l">
              <a:lnSpc>
                <a:spcPts val="4901"/>
              </a:lnSpc>
            </a:pPr>
            <a:r>
              <a:rPr lang="en-US" sz="3501">
                <a:solidFill>
                  <a:srgbClr val="000000"/>
                </a:solidFill>
                <a:latin typeface="Montserrat"/>
              </a:rPr>
              <a:t>(naive requirement- at least 50,000 instances classified as True Negatives)</a:t>
            </a:r>
          </a:p>
          <a:p>
            <a:pPr algn="l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        </a:t>
            </a:r>
          </a:p>
          <a:p>
            <a:pPr algn="l">
              <a:lnSpc>
                <a:spcPts val="602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62885" y="2217470"/>
            <a:ext cx="9778402" cy="7591494"/>
          </a:xfrm>
          <a:custGeom>
            <a:avLst/>
            <a:gdLst/>
            <a:ahLst/>
            <a:cxnLst/>
            <a:rect r="r" b="b" t="t" l="l"/>
            <a:pathLst>
              <a:path h="7591494" w="9778402">
                <a:moveTo>
                  <a:pt x="0" y="0"/>
                </a:moveTo>
                <a:lnTo>
                  <a:pt x="9778402" y="0"/>
                </a:lnTo>
                <a:lnTo>
                  <a:pt x="9778402" y="7591494"/>
                </a:lnTo>
                <a:lnTo>
                  <a:pt x="0" y="7591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854439"/>
            <a:ext cx="7114266" cy="2008231"/>
          </a:xfrm>
          <a:custGeom>
            <a:avLst/>
            <a:gdLst/>
            <a:ahLst/>
            <a:cxnLst/>
            <a:rect r="r" b="b" t="t" l="l"/>
            <a:pathLst>
              <a:path h="2008231" w="7114266">
                <a:moveTo>
                  <a:pt x="0" y="0"/>
                </a:moveTo>
                <a:lnTo>
                  <a:pt x="7114266" y="0"/>
                </a:lnTo>
                <a:lnTo>
                  <a:pt x="7114266" y="2008231"/>
                </a:lnTo>
                <a:lnTo>
                  <a:pt x="0" y="2008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821" y="6789816"/>
            <a:ext cx="7254064" cy="2156614"/>
          </a:xfrm>
          <a:custGeom>
            <a:avLst/>
            <a:gdLst/>
            <a:ahLst/>
            <a:cxnLst/>
            <a:rect r="r" b="b" t="t" l="l"/>
            <a:pathLst>
              <a:path h="2156614" w="7254064">
                <a:moveTo>
                  <a:pt x="0" y="0"/>
                </a:moveTo>
                <a:lnTo>
                  <a:pt x="7254064" y="0"/>
                </a:lnTo>
                <a:lnTo>
                  <a:pt x="7254064" y="2156613"/>
                </a:lnTo>
                <a:lnTo>
                  <a:pt x="0" y="2156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4496" y="169228"/>
            <a:ext cx="12899008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Classification Models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6906" y="1806471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Cascading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Risk Assesment</a:t>
            </a:r>
          </a:p>
          <a:p>
            <a:pPr algn="l">
              <a:lnSpc>
                <a:spcPts val="6301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24283" y="178753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19678" y="6009716"/>
            <a:ext cx="549954" cy="549954"/>
          </a:xfrm>
          <a:custGeom>
            <a:avLst/>
            <a:gdLst/>
            <a:ahLst/>
            <a:cxnLst/>
            <a:rect r="r" b="b" t="t" l="l"/>
            <a:pathLst>
              <a:path h="549954" w="549954">
                <a:moveTo>
                  <a:pt x="0" y="0"/>
                </a:moveTo>
                <a:lnTo>
                  <a:pt x="549954" y="0"/>
                </a:lnTo>
                <a:lnTo>
                  <a:pt x="549954" y="549953"/>
                </a:lnTo>
                <a:lnTo>
                  <a:pt x="0" y="549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1102" y="1892196"/>
            <a:ext cx="565069" cy="701553"/>
          </a:xfrm>
          <a:custGeom>
            <a:avLst/>
            <a:gdLst/>
            <a:ahLst/>
            <a:cxnLst/>
            <a:rect r="r" b="b" t="t" l="l"/>
            <a:pathLst>
              <a:path h="701553" w="565069">
                <a:moveTo>
                  <a:pt x="0" y="0"/>
                </a:moveTo>
                <a:lnTo>
                  <a:pt x="565069" y="0"/>
                </a:lnTo>
                <a:lnTo>
                  <a:pt x="565069" y="701552"/>
                </a:lnTo>
                <a:lnTo>
                  <a:pt x="0" y="7015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2167" y="2840199"/>
            <a:ext cx="1201515" cy="2921867"/>
          </a:xfrm>
          <a:custGeom>
            <a:avLst/>
            <a:gdLst/>
            <a:ahLst/>
            <a:cxnLst/>
            <a:rect r="r" b="b" t="t" l="l"/>
            <a:pathLst>
              <a:path h="2921867" w="1201515">
                <a:moveTo>
                  <a:pt x="0" y="0"/>
                </a:moveTo>
                <a:lnTo>
                  <a:pt x="1201515" y="0"/>
                </a:lnTo>
                <a:lnTo>
                  <a:pt x="1201515" y="2921867"/>
                </a:lnTo>
                <a:lnTo>
                  <a:pt x="0" y="29218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1414" y="876300"/>
            <a:ext cx="852517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Model Selection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6750" y="3185824"/>
            <a:ext cx="7592115" cy="607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1.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Binary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</a:t>
            </a: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A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bove 2% yield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ctr">
              <a:lnSpc>
                <a:spcPts val="602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97253" y="3185824"/>
            <a:ext cx="8121383" cy="601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2.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Continuous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Expected Return- each loan</a:t>
            </a:r>
          </a:p>
          <a:p>
            <a:pPr algn="ctr">
              <a:lnSpc>
                <a:spcPts val="33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 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82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Regression </a:t>
            </a:r>
          </a:p>
          <a:p>
            <a:pPr algn="ctr">
              <a:lnSpc>
                <a:spcPts val="602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5400000">
            <a:off x="3226190" y="5795356"/>
            <a:ext cx="2592503" cy="936904"/>
            <a:chOff x="0" y="0"/>
            <a:chExt cx="224909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04060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2597817" y="5767898"/>
            <a:ext cx="2592503" cy="936904"/>
            <a:chOff x="0" y="0"/>
            <a:chExt cx="224909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896" y="2649605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Cascading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Risk Assesment</a:t>
            </a:r>
          </a:p>
          <a:p>
            <a:pPr algn="l">
              <a:lnSpc>
                <a:spcPts val="6301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6942" y="389537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46211" y="6839537"/>
            <a:ext cx="549954" cy="549954"/>
          </a:xfrm>
          <a:custGeom>
            <a:avLst/>
            <a:gdLst/>
            <a:ahLst/>
            <a:cxnLst/>
            <a:rect r="r" b="b" t="t" l="l"/>
            <a:pathLst>
              <a:path h="549954" w="549954">
                <a:moveTo>
                  <a:pt x="0" y="0"/>
                </a:moveTo>
                <a:lnTo>
                  <a:pt x="549954" y="0"/>
                </a:lnTo>
                <a:lnTo>
                  <a:pt x="549954" y="549953"/>
                </a:lnTo>
                <a:lnTo>
                  <a:pt x="0" y="549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7635" y="2722017"/>
            <a:ext cx="565069" cy="701553"/>
          </a:xfrm>
          <a:custGeom>
            <a:avLst/>
            <a:gdLst/>
            <a:ahLst/>
            <a:cxnLst/>
            <a:rect r="r" b="b" t="t" l="l"/>
            <a:pathLst>
              <a:path h="701553" w="565069">
                <a:moveTo>
                  <a:pt x="0" y="0"/>
                </a:moveTo>
                <a:lnTo>
                  <a:pt x="565069" y="0"/>
                </a:lnTo>
                <a:lnTo>
                  <a:pt x="565069" y="701552"/>
                </a:lnTo>
                <a:lnTo>
                  <a:pt x="0" y="7015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670020"/>
            <a:ext cx="1201515" cy="2921867"/>
          </a:xfrm>
          <a:custGeom>
            <a:avLst/>
            <a:gdLst/>
            <a:ahLst/>
            <a:cxnLst/>
            <a:rect r="r" b="b" t="t" l="l"/>
            <a:pathLst>
              <a:path h="2921867" w="1201515">
                <a:moveTo>
                  <a:pt x="0" y="0"/>
                </a:moveTo>
                <a:lnTo>
                  <a:pt x="1201515" y="0"/>
                </a:lnTo>
                <a:lnTo>
                  <a:pt x="1201515" y="2921867"/>
                </a:lnTo>
                <a:lnTo>
                  <a:pt x="0" y="29218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6535" y="2620904"/>
            <a:ext cx="10523830" cy="5222086"/>
          </a:xfrm>
          <a:custGeom>
            <a:avLst/>
            <a:gdLst/>
            <a:ahLst/>
            <a:cxnLst/>
            <a:rect r="r" b="b" t="t" l="l"/>
            <a:pathLst>
              <a:path h="5222086" w="10523830">
                <a:moveTo>
                  <a:pt x="0" y="0"/>
                </a:moveTo>
                <a:lnTo>
                  <a:pt x="10523831" y="0"/>
                </a:lnTo>
                <a:lnTo>
                  <a:pt x="10523831" y="5222086"/>
                </a:lnTo>
                <a:lnTo>
                  <a:pt x="0" y="5222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74951" y="2671572"/>
            <a:ext cx="3783401" cy="4943856"/>
          </a:xfrm>
          <a:custGeom>
            <a:avLst/>
            <a:gdLst/>
            <a:ahLst/>
            <a:cxnLst/>
            <a:rect r="r" b="b" t="t" l="l"/>
            <a:pathLst>
              <a:path h="4943856" w="3783401">
                <a:moveTo>
                  <a:pt x="0" y="0"/>
                </a:moveTo>
                <a:lnTo>
                  <a:pt x="3783401" y="0"/>
                </a:lnTo>
                <a:lnTo>
                  <a:pt x="3783401" y="4943856"/>
                </a:lnTo>
                <a:lnTo>
                  <a:pt x="0" y="4943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06080" y="444362"/>
            <a:ext cx="12675840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Picking the Treshold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2033562" y="6139057"/>
            <a:ext cx="9709966" cy="19046"/>
          </a:xfrm>
          <a:prstGeom prst="line">
            <a:avLst/>
          </a:prstGeom>
          <a:ln cap="flat" w="38100">
            <a:solidFill>
              <a:srgbClr val="E74C3C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3420" y="2277318"/>
            <a:ext cx="15159038" cy="491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796" indent="-485898" lvl="1">
              <a:lnSpc>
                <a:spcPts val="9992"/>
              </a:lnSpc>
              <a:buFont typeface="Arial"/>
              <a:buChar char="•"/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Logistic Regression -&gt; Linear Regression</a:t>
            </a:r>
          </a:p>
          <a:p>
            <a:pPr algn="l" marL="971796" indent="-485898" lvl="1">
              <a:lnSpc>
                <a:spcPts val="9992"/>
              </a:lnSpc>
              <a:buFont typeface="Arial"/>
              <a:buChar char="•"/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Logistic Regression -&gt; Random Forest Regression</a:t>
            </a:r>
          </a:p>
          <a:p>
            <a:pPr algn="l" marL="971796" indent="-485898" lvl="1">
              <a:lnSpc>
                <a:spcPts val="9992"/>
              </a:lnSpc>
              <a:buFont typeface="Arial"/>
              <a:buChar char="•"/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XGBoost -&gt; Linear Regression</a:t>
            </a:r>
          </a:p>
          <a:p>
            <a:pPr algn="l" marL="971796" indent="-485898" lvl="1">
              <a:lnSpc>
                <a:spcPts val="9992"/>
              </a:lnSpc>
              <a:buFont typeface="Arial"/>
              <a:buChar char="•"/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XGBoost -&gt; Random Forest Regression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604793" y="7418353"/>
            <a:ext cx="539207" cy="1611760"/>
          </a:xfrm>
          <a:custGeom>
            <a:avLst/>
            <a:gdLst/>
            <a:ahLst/>
            <a:cxnLst/>
            <a:rect r="r" b="b" t="t" l="l"/>
            <a:pathLst>
              <a:path h="1611760" w="539207">
                <a:moveTo>
                  <a:pt x="0" y="0"/>
                </a:moveTo>
                <a:lnTo>
                  <a:pt x="539207" y="0"/>
                </a:lnTo>
                <a:lnTo>
                  <a:pt x="539207" y="1611759"/>
                </a:lnTo>
                <a:lnTo>
                  <a:pt x="0" y="1611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46626" y="444362"/>
            <a:ext cx="6394748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Cascading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747" y="9172575"/>
            <a:ext cx="17259300" cy="77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1"/>
              </a:lnSpc>
              <a:spcBef>
                <a:spcPct val="0"/>
              </a:spcBef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expected return of the loans that yield more than 2%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658626" y="2211457"/>
            <a:ext cx="67795" cy="58640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145432" y="444362"/>
            <a:ext cx="11997135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Benchmark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4184" y="2125511"/>
            <a:ext cx="8742759" cy="477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1"/>
              </a:lnSpc>
              <a:spcBef>
                <a:spcPct val="0"/>
              </a:spcBef>
            </a:pPr>
            <a:r>
              <a:rPr lang="en-US" sz="4501" u="sng">
                <a:solidFill>
                  <a:srgbClr val="000000"/>
                </a:solidFill>
                <a:latin typeface="Montserrat Bold"/>
              </a:rPr>
              <a:t>Grade-Based Baseline Model:</a:t>
            </a:r>
          </a:p>
          <a:p>
            <a:pPr algn="ctr">
              <a:lnSpc>
                <a:spcPts val="6301"/>
              </a:lnSpc>
              <a:spcBef>
                <a:spcPct val="0"/>
              </a:spcBef>
            </a:pPr>
          </a:p>
          <a:p>
            <a:pPr algn="l" marL="971796" indent="-485898" lvl="1">
              <a:lnSpc>
                <a:spcPts val="6301"/>
              </a:lnSpc>
              <a:spcBef>
                <a:spcPct val="0"/>
              </a:spcBef>
              <a:buFont typeface="Arial"/>
              <a:buChar char="•"/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loans in Grade A</a:t>
            </a:r>
          </a:p>
          <a:p>
            <a:pPr algn="l">
              <a:lnSpc>
                <a:spcPts val="6301"/>
              </a:lnSpc>
              <a:spcBef>
                <a:spcPct val="0"/>
              </a:spcBef>
            </a:pPr>
          </a:p>
          <a:p>
            <a:pPr algn="l">
              <a:lnSpc>
                <a:spcPts val="6301"/>
              </a:lnSpc>
              <a:spcBef>
                <a:spcPct val="0"/>
              </a:spcBef>
            </a:pPr>
          </a:p>
          <a:p>
            <a:pPr algn="l" marL="971796" indent="-485898" lvl="1">
              <a:lnSpc>
                <a:spcPts val="6301"/>
              </a:lnSpc>
              <a:spcBef>
                <a:spcPct val="0"/>
              </a:spcBef>
              <a:buFont typeface="Arial"/>
              <a:buChar char="•"/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 application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20333" y="2135036"/>
            <a:ext cx="8567667" cy="443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6"/>
              </a:lnSpc>
              <a:spcBef>
                <a:spcPct val="0"/>
              </a:spcBef>
            </a:pPr>
            <a:r>
              <a:rPr lang="en-US" sz="4190" u="sng">
                <a:solidFill>
                  <a:srgbClr val="000000"/>
                </a:solidFill>
                <a:latin typeface="Montserrat Bold"/>
              </a:rPr>
              <a:t>Simple Benchmark Model:</a:t>
            </a:r>
          </a:p>
          <a:p>
            <a:pPr algn="ctr">
              <a:lnSpc>
                <a:spcPts val="5866"/>
              </a:lnSpc>
              <a:spcBef>
                <a:spcPct val="0"/>
              </a:spcBef>
            </a:pPr>
          </a:p>
          <a:p>
            <a:pPr algn="ctr" marL="904656" indent="-452328" lvl="1">
              <a:lnSpc>
                <a:spcPts val="5866"/>
              </a:lnSpc>
              <a:spcBef>
                <a:spcPct val="0"/>
              </a:spcBef>
              <a:buFont typeface="Arial"/>
              <a:buChar char="•"/>
            </a:pPr>
            <a:r>
              <a:rPr lang="en-US" sz="4190">
                <a:solidFill>
                  <a:srgbClr val="000000"/>
                </a:solidFill>
                <a:latin typeface="Montserrat"/>
              </a:rPr>
              <a:t>Filtered loans- above 2% (by XGBoost)</a:t>
            </a:r>
          </a:p>
          <a:p>
            <a:pPr algn="ctr">
              <a:lnSpc>
                <a:spcPts val="5866"/>
              </a:lnSpc>
              <a:spcBef>
                <a:spcPct val="0"/>
              </a:spcBef>
            </a:pPr>
          </a:p>
          <a:p>
            <a:pPr algn="ctr" marL="904656" indent="-452328" lvl="1">
              <a:lnSpc>
                <a:spcPts val="5866"/>
              </a:lnSpc>
              <a:spcBef>
                <a:spcPct val="0"/>
              </a:spcBef>
              <a:buFont typeface="Arial"/>
              <a:buChar char="•"/>
            </a:pPr>
            <a:r>
              <a:rPr lang="en-US" sz="4190">
                <a:solidFill>
                  <a:srgbClr val="000000"/>
                </a:solidFill>
                <a:latin typeface="Montserrat"/>
              </a:rPr>
              <a:t>A</a:t>
            </a:r>
            <a:r>
              <a:rPr lang="en-US" sz="4190">
                <a:solidFill>
                  <a:srgbClr val="000000"/>
                </a:solidFill>
                <a:latin typeface="Montserrat"/>
              </a:rPr>
              <a:t>verage expected return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3003" y="3736998"/>
            <a:ext cx="8479780" cy="1825989"/>
          </a:xfrm>
          <a:custGeom>
            <a:avLst/>
            <a:gdLst/>
            <a:ahLst/>
            <a:cxnLst/>
            <a:rect r="r" b="b" t="t" l="l"/>
            <a:pathLst>
              <a:path h="1825989" w="8479780">
                <a:moveTo>
                  <a:pt x="0" y="0"/>
                </a:moveTo>
                <a:lnTo>
                  <a:pt x="8479780" y="0"/>
                </a:lnTo>
                <a:lnTo>
                  <a:pt x="8479780" y="1825989"/>
                </a:lnTo>
                <a:lnTo>
                  <a:pt x="0" y="1825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9444" y="444362"/>
            <a:ext cx="6869113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Best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20653" y="2020431"/>
            <a:ext cx="8844260" cy="77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1"/>
              </a:lnSpc>
              <a:spcBef>
                <a:spcPct val="0"/>
              </a:spcBef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XGBoost -&gt; Linear Regression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98115" y="2999437"/>
            <a:ext cx="5962779" cy="4622638"/>
          </a:xfrm>
          <a:custGeom>
            <a:avLst/>
            <a:gdLst/>
            <a:ahLst/>
            <a:cxnLst/>
            <a:rect r="r" b="b" t="t" l="l"/>
            <a:pathLst>
              <a:path h="4622638" w="5962779">
                <a:moveTo>
                  <a:pt x="0" y="0"/>
                </a:moveTo>
                <a:lnTo>
                  <a:pt x="5962779" y="0"/>
                </a:lnTo>
                <a:lnTo>
                  <a:pt x="5962779" y="4622638"/>
                </a:lnTo>
                <a:lnTo>
                  <a:pt x="0" y="4622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8958" y="7829585"/>
            <a:ext cx="15745445" cy="1693524"/>
          </a:xfrm>
          <a:custGeom>
            <a:avLst/>
            <a:gdLst/>
            <a:ahLst/>
            <a:cxnLst/>
            <a:rect r="r" b="b" t="t" l="l"/>
            <a:pathLst>
              <a:path h="1693524" w="15745445">
                <a:moveTo>
                  <a:pt x="0" y="0"/>
                </a:moveTo>
                <a:lnTo>
                  <a:pt x="15745446" y="0"/>
                </a:lnTo>
                <a:lnTo>
                  <a:pt x="15745446" y="1693524"/>
                </a:lnTo>
                <a:lnTo>
                  <a:pt x="0" y="1693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2334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635" y="3287618"/>
            <a:ext cx="9546059" cy="3711763"/>
          </a:xfrm>
          <a:custGeom>
            <a:avLst/>
            <a:gdLst/>
            <a:ahLst/>
            <a:cxnLst/>
            <a:rect r="r" b="b" t="t" l="l"/>
            <a:pathLst>
              <a:path h="3711763" w="9546059">
                <a:moveTo>
                  <a:pt x="0" y="0"/>
                </a:moveTo>
                <a:lnTo>
                  <a:pt x="9546059" y="0"/>
                </a:lnTo>
                <a:lnTo>
                  <a:pt x="9546059" y="3711764"/>
                </a:lnTo>
                <a:lnTo>
                  <a:pt x="0" y="371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0" t="-13058" r="0" b="-32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5099" y="4228807"/>
            <a:ext cx="1443190" cy="436565"/>
          </a:xfrm>
          <a:custGeom>
            <a:avLst/>
            <a:gdLst/>
            <a:ahLst/>
            <a:cxnLst/>
            <a:rect r="r" b="b" t="t" l="l"/>
            <a:pathLst>
              <a:path h="436565" w="1443190">
                <a:moveTo>
                  <a:pt x="0" y="0"/>
                </a:moveTo>
                <a:lnTo>
                  <a:pt x="1443190" y="0"/>
                </a:lnTo>
                <a:lnTo>
                  <a:pt x="1443190" y="436565"/>
                </a:lnTo>
                <a:lnTo>
                  <a:pt x="0" y="4365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77127" y="3087746"/>
            <a:ext cx="5768227" cy="4471812"/>
          </a:xfrm>
          <a:custGeom>
            <a:avLst/>
            <a:gdLst/>
            <a:ahLst/>
            <a:cxnLst/>
            <a:rect r="r" b="b" t="t" l="l"/>
            <a:pathLst>
              <a:path h="4471812" w="5768227">
                <a:moveTo>
                  <a:pt x="0" y="0"/>
                </a:moveTo>
                <a:lnTo>
                  <a:pt x="5768227" y="0"/>
                </a:lnTo>
                <a:lnTo>
                  <a:pt x="5768227" y="4471811"/>
                </a:lnTo>
                <a:lnTo>
                  <a:pt x="0" y="44718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33664" y="444362"/>
            <a:ext cx="10620673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Model 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5773" y="7502407"/>
            <a:ext cx="7169279" cy="1363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0"/>
              </a:lnSpc>
              <a:spcBef>
                <a:spcPct val="0"/>
              </a:spcBef>
            </a:pPr>
            <a:r>
              <a:rPr lang="en-US" sz="2578">
                <a:solidFill>
                  <a:srgbClr val="4BB35D"/>
                </a:solidFill>
                <a:latin typeface="Montserrat Bold"/>
              </a:rPr>
              <a:t>73.4%</a:t>
            </a:r>
            <a:r>
              <a:rPr lang="en-US" sz="2578">
                <a:solidFill>
                  <a:srgbClr val="000000"/>
                </a:solidFill>
                <a:latin typeface="Montserrat Bold"/>
              </a:rPr>
              <a:t> Improvement on MSE Compared to Random Forest Regrssion without Cascading.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3140" y="2643398"/>
            <a:ext cx="7169279" cy="34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0"/>
              </a:lnSpc>
              <a:spcBef>
                <a:spcPct val="0"/>
              </a:spcBef>
            </a:pPr>
            <a:r>
              <a:rPr lang="en-US" sz="2078">
                <a:solidFill>
                  <a:srgbClr val="000000"/>
                </a:solidFill>
                <a:latin typeface="Montserrat"/>
              </a:rPr>
              <a:t>Linear Regression from Prior Step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4407" y="2643398"/>
            <a:ext cx="7169279" cy="34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0"/>
              </a:lnSpc>
              <a:spcBef>
                <a:spcPct val="0"/>
              </a:spcBef>
            </a:pPr>
            <a:r>
              <a:rPr lang="en-US" sz="2078">
                <a:solidFill>
                  <a:srgbClr val="000000"/>
                </a:solidFill>
                <a:latin typeface="Montserrat"/>
              </a:rPr>
              <a:t>XGboost -&gt; Linear Regression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7381" y="1806471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Cascading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Risk Assesment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61514" y="140653"/>
            <a:ext cx="6376020" cy="172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9"/>
              </a:lnSpc>
            </a:pPr>
            <a:r>
              <a:rPr lang="en-US" sz="10099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3139" y="6807319"/>
            <a:ext cx="566493" cy="584561"/>
          </a:xfrm>
          <a:custGeom>
            <a:avLst/>
            <a:gdLst/>
            <a:ahLst/>
            <a:cxnLst/>
            <a:rect r="r" b="b" t="t" l="l"/>
            <a:pathLst>
              <a:path h="584561" w="566493">
                <a:moveTo>
                  <a:pt x="0" y="0"/>
                </a:moveTo>
                <a:lnTo>
                  <a:pt x="566493" y="0"/>
                </a:lnTo>
                <a:lnTo>
                  <a:pt x="566493" y="584561"/>
                </a:lnTo>
                <a:lnTo>
                  <a:pt x="0" y="5845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678" y="6009716"/>
            <a:ext cx="549954" cy="549954"/>
          </a:xfrm>
          <a:custGeom>
            <a:avLst/>
            <a:gdLst/>
            <a:ahLst/>
            <a:cxnLst/>
            <a:rect r="r" b="b" t="t" l="l"/>
            <a:pathLst>
              <a:path h="549954" w="549954">
                <a:moveTo>
                  <a:pt x="0" y="0"/>
                </a:moveTo>
                <a:lnTo>
                  <a:pt x="549954" y="0"/>
                </a:lnTo>
                <a:lnTo>
                  <a:pt x="549954" y="549953"/>
                </a:lnTo>
                <a:lnTo>
                  <a:pt x="0" y="54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102" y="1892196"/>
            <a:ext cx="565069" cy="701553"/>
          </a:xfrm>
          <a:custGeom>
            <a:avLst/>
            <a:gdLst/>
            <a:ahLst/>
            <a:cxnLst/>
            <a:rect r="r" b="b" t="t" l="l"/>
            <a:pathLst>
              <a:path h="701553" w="565069">
                <a:moveTo>
                  <a:pt x="0" y="0"/>
                </a:moveTo>
                <a:lnTo>
                  <a:pt x="565069" y="0"/>
                </a:lnTo>
                <a:lnTo>
                  <a:pt x="565069" y="701552"/>
                </a:lnTo>
                <a:lnTo>
                  <a:pt x="0" y="701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2167" y="2840199"/>
            <a:ext cx="1201515" cy="2921867"/>
          </a:xfrm>
          <a:custGeom>
            <a:avLst/>
            <a:gdLst/>
            <a:ahLst/>
            <a:cxnLst/>
            <a:rect r="r" b="b" t="t" l="l"/>
            <a:pathLst>
              <a:path h="2921867" w="1201515">
                <a:moveTo>
                  <a:pt x="0" y="0"/>
                </a:moveTo>
                <a:lnTo>
                  <a:pt x="1201515" y="0"/>
                </a:lnTo>
                <a:lnTo>
                  <a:pt x="1201515" y="2921867"/>
                </a:lnTo>
                <a:lnTo>
                  <a:pt x="0" y="29218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896" y="2649605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Model Performence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Note potential issues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Risk Assesment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6942" y="389537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672" y="7637140"/>
            <a:ext cx="566493" cy="584561"/>
          </a:xfrm>
          <a:custGeom>
            <a:avLst/>
            <a:gdLst/>
            <a:ahLst/>
            <a:cxnLst/>
            <a:rect r="r" b="b" t="t" l="l"/>
            <a:pathLst>
              <a:path h="584561" w="566493">
                <a:moveTo>
                  <a:pt x="0" y="0"/>
                </a:moveTo>
                <a:lnTo>
                  <a:pt x="566493" y="0"/>
                </a:lnTo>
                <a:lnTo>
                  <a:pt x="566493" y="584562"/>
                </a:lnTo>
                <a:lnTo>
                  <a:pt x="0" y="584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6211" y="6839537"/>
            <a:ext cx="549954" cy="549954"/>
          </a:xfrm>
          <a:custGeom>
            <a:avLst/>
            <a:gdLst/>
            <a:ahLst/>
            <a:cxnLst/>
            <a:rect r="r" b="b" t="t" l="l"/>
            <a:pathLst>
              <a:path h="549954" w="549954">
                <a:moveTo>
                  <a:pt x="0" y="0"/>
                </a:moveTo>
                <a:lnTo>
                  <a:pt x="549954" y="0"/>
                </a:lnTo>
                <a:lnTo>
                  <a:pt x="549954" y="549953"/>
                </a:lnTo>
                <a:lnTo>
                  <a:pt x="0" y="54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7635" y="2722017"/>
            <a:ext cx="565069" cy="701553"/>
          </a:xfrm>
          <a:custGeom>
            <a:avLst/>
            <a:gdLst/>
            <a:ahLst/>
            <a:cxnLst/>
            <a:rect r="r" b="b" t="t" l="l"/>
            <a:pathLst>
              <a:path h="701553" w="565069">
                <a:moveTo>
                  <a:pt x="0" y="0"/>
                </a:moveTo>
                <a:lnTo>
                  <a:pt x="565069" y="0"/>
                </a:lnTo>
                <a:lnTo>
                  <a:pt x="565069" y="701552"/>
                </a:lnTo>
                <a:lnTo>
                  <a:pt x="0" y="701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670020"/>
            <a:ext cx="1201515" cy="2921867"/>
          </a:xfrm>
          <a:custGeom>
            <a:avLst/>
            <a:gdLst/>
            <a:ahLst/>
            <a:cxnLst/>
            <a:rect r="r" b="b" t="t" l="l"/>
            <a:pathLst>
              <a:path h="2921867" w="1201515">
                <a:moveTo>
                  <a:pt x="0" y="0"/>
                </a:moveTo>
                <a:lnTo>
                  <a:pt x="1201515" y="0"/>
                </a:lnTo>
                <a:lnTo>
                  <a:pt x="1201515" y="2921867"/>
                </a:lnTo>
                <a:lnTo>
                  <a:pt x="0" y="29218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7092" y="3710847"/>
            <a:ext cx="15833816" cy="1186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386" indent="-409693" lvl="1">
              <a:lnSpc>
                <a:spcPts val="5503"/>
              </a:lnSpc>
              <a:buFont typeface="Arial"/>
              <a:buChar char="•"/>
            </a:pPr>
            <a:r>
              <a:rPr lang="en-US" sz="3795">
                <a:solidFill>
                  <a:srgbClr val="000000"/>
                </a:solidFill>
                <a:latin typeface="Montserrat"/>
              </a:rPr>
              <a:t>Sequential Model Bias</a:t>
            </a:r>
          </a:p>
          <a:p>
            <a:pPr algn="l">
              <a:lnSpc>
                <a:spcPts val="5503"/>
              </a:lnSpc>
            </a:pPr>
          </a:p>
          <a:p>
            <a:pPr algn="l" marL="819386" indent="-409693" lvl="1">
              <a:lnSpc>
                <a:spcPts val="5503"/>
              </a:lnSpc>
              <a:buFont typeface="Arial"/>
              <a:buChar char="•"/>
            </a:pPr>
            <a:r>
              <a:rPr lang="en-US" sz="3795">
                <a:solidFill>
                  <a:srgbClr val="000000"/>
                </a:solidFill>
                <a:latin typeface="Montserrat"/>
              </a:rPr>
              <a:t>Dependence on Initial Estimates</a:t>
            </a:r>
          </a:p>
          <a:p>
            <a:pPr algn="l">
              <a:lnSpc>
                <a:spcPts val="5503"/>
              </a:lnSpc>
            </a:pPr>
          </a:p>
          <a:p>
            <a:pPr algn="l" marL="819386" indent="-409693" lvl="1">
              <a:lnSpc>
                <a:spcPts val="5503"/>
              </a:lnSpc>
              <a:buFont typeface="Arial"/>
              <a:buChar char="•"/>
            </a:pPr>
            <a:r>
              <a:rPr lang="en-US" sz="3795">
                <a:solidFill>
                  <a:srgbClr val="000000"/>
                </a:solidFill>
                <a:latin typeface="Montserrat"/>
              </a:rPr>
              <a:t>Absence of Risk Assessment</a:t>
            </a:r>
          </a:p>
          <a:p>
            <a:pPr algn="l">
              <a:lnSpc>
                <a:spcPts val="5503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  <a:p>
            <a:pPr algn="l">
              <a:lnSpc>
                <a:spcPts val="686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037933" y="444362"/>
            <a:ext cx="421213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3EDAD8"/>
                </a:solidFill>
                <a:latin typeface="Montserrat Bold"/>
              </a:rPr>
              <a:t>Pitfalls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896" y="2649605"/>
            <a:ext cx="10994040" cy="55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Cascading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Risk Assesment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6942" y="389537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672" y="7650454"/>
            <a:ext cx="566493" cy="584561"/>
          </a:xfrm>
          <a:custGeom>
            <a:avLst/>
            <a:gdLst/>
            <a:ahLst/>
            <a:cxnLst/>
            <a:rect r="r" b="b" t="t" l="l"/>
            <a:pathLst>
              <a:path h="584561" w="566493">
                <a:moveTo>
                  <a:pt x="0" y="0"/>
                </a:moveTo>
                <a:lnTo>
                  <a:pt x="566493" y="0"/>
                </a:lnTo>
                <a:lnTo>
                  <a:pt x="566493" y="584561"/>
                </a:lnTo>
                <a:lnTo>
                  <a:pt x="0" y="5845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6211" y="6852851"/>
            <a:ext cx="549954" cy="549954"/>
          </a:xfrm>
          <a:custGeom>
            <a:avLst/>
            <a:gdLst/>
            <a:ahLst/>
            <a:cxnLst/>
            <a:rect r="r" b="b" t="t" l="l"/>
            <a:pathLst>
              <a:path h="549954" w="549954">
                <a:moveTo>
                  <a:pt x="0" y="0"/>
                </a:moveTo>
                <a:lnTo>
                  <a:pt x="549954" y="0"/>
                </a:lnTo>
                <a:lnTo>
                  <a:pt x="549954" y="549953"/>
                </a:lnTo>
                <a:lnTo>
                  <a:pt x="0" y="54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7635" y="2735330"/>
            <a:ext cx="565069" cy="701553"/>
          </a:xfrm>
          <a:custGeom>
            <a:avLst/>
            <a:gdLst/>
            <a:ahLst/>
            <a:cxnLst/>
            <a:rect r="r" b="b" t="t" l="l"/>
            <a:pathLst>
              <a:path h="701553" w="565069">
                <a:moveTo>
                  <a:pt x="0" y="0"/>
                </a:moveTo>
                <a:lnTo>
                  <a:pt x="565069" y="0"/>
                </a:lnTo>
                <a:lnTo>
                  <a:pt x="565069" y="701553"/>
                </a:lnTo>
                <a:lnTo>
                  <a:pt x="0" y="7015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683334"/>
            <a:ext cx="1201515" cy="2921867"/>
          </a:xfrm>
          <a:custGeom>
            <a:avLst/>
            <a:gdLst/>
            <a:ahLst/>
            <a:cxnLst/>
            <a:rect r="r" b="b" t="t" l="l"/>
            <a:pathLst>
              <a:path h="2921867" w="1201515">
                <a:moveTo>
                  <a:pt x="0" y="0"/>
                </a:moveTo>
                <a:lnTo>
                  <a:pt x="1201515" y="0"/>
                </a:lnTo>
                <a:lnTo>
                  <a:pt x="1201515" y="2921867"/>
                </a:lnTo>
                <a:lnTo>
                  <a:pt x="0" y="29218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866" y="2321019"/>
            <a:ext cx="7865362" cy="6191591"/>
          </a:xfrm>
          <a:custGeom>
            <a:avLst/>
            <a:gdLst/>
            <a:ahLst/>
            <a:cxnLst/>
            <a:rect r="r" b="b" t="t" l="l"/>
            <a:pathLst>
              <a:path h="6191591" w="7865362">
                <a:moveTo>
                  <a:pt x="0" y="0"/>
                </a:moveTo>
                <a:lnTo>
                  <a:pt x="7865363" y="0"/>
                </a:lnTo>
                <a:lnTo>
                  <a:pt x="7865363" y="6191591"/>
                </a:lnTo>
                <a:lnTo>
                  <a:pt x="0" y="6191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43625" y="2321019"/>
            <a:ext cx="7715675" cy="6191591"/>
          </a:xfrm>
          <a:custGeom>
            <a:avLst/>
            <a:gdLst/>
            <a:ahLst/>
            <a:cxnLst/>
            <a:rect r="r" b="b" t="t" l="l"/>
            <a:pathLst>
              <a:path h="6191591" w="7715675">
                <a:moveTo>
                  <a:pt x="0" y="0"/>
                </a:moveTo>
                <a:lnTo>
                  <a:pt x="7715675" y="0"/>
                </a:lnTo>
                <a:lnTo>
                  <a:pt x="7715675" y="6191591"/>
                </a:lnTo>
                <a:lnTo>
                  <a:pt x="0" y="6191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4688" y="444362"/>
            <a:ext cx="15338624" cy="145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u="sng">
                <a:solidFill>
                  <a:srgbClr val="3EDAD8"/>
                </a:solidFill>
                <a:latin typeface="Montserrat Bold"/>
              </a:rPr>
              <a:t>Next Level-Risk Assesment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436410"/>
            <a:ext cx="10690027" cy="160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1"/>
              </a:lnSpc>
              <a:spcBef>
                <a:spcPct val="0"/>
              </a:spcBef>
            </a:pPr>
            <a:r>
              <a:rPr lang="en-US" sz="3801">
                <a:solidFill>
                  <a:srgbClr val="000000"/>
                </a:solidFill>
                <a:latin typeface="Montserrat"/>
              </a:rPr>
              <a:t>H0 - Chosen loans’ average is lower than 2%</a:t>
            </a:r>
          </a:p>
          <a:p>
            <a:pPr algn="l">
              <a:lnSpc>
                <a:spcPts val="2356"/>
              </a:lnSpc>
            </a:pPr>
          </a:p>
          <a:p>
            <a:pPr algn="l">
              <a:lnSpc>
                <a:spcPts val="5321"/>
              </a:lnSpc>
              <a:spcBef>
                <a:spcPct val="0"/>
              </a:spcBef>
            </a:pPr>
            <a:r>
              <a:rPr lang="en-US" sz="3801">
                <a:solidFill>
                  <a:srgbClr val="000000"/>
                </a:solidFill>
                <a:latin typeface="Montserrat"/>
              </a:rPr>
              <a:t>H1 - Chosen loans’ average is higher than 2%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18727" y="8088874"/>
            <a:ext cx="483746" cy="19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0"/>
              </a:lnSpc>
              <a:spcBef>
                <a:spcPct val="0"/>
              </a:spcBef>
            </a:pPr>
            <a:r>
              <a:rPr lang="en-US" sz="11400">
                <a:solidFill>
                  <a:srgbClr val="000000"/>
                </a:solidFill>
                <a:latin typeface="Montserrat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92517" y="8769785"/>
            <a:ext cx="4692848" cy="123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3542">
                <a:solidFill>
                  <a:srgbClr val="000000"/>
                </a:solidFill>
                <a:latin typeface="Montserrat Bold"/>
              </a:rPr>
              <a:t>confidence interval </a:t>
            </a:r>
          </a:p>
          <a:p>
            <a:pPr algn="ctr">
              <a:lnSpc>
                <a:spcPts val="4959"/>
              </a:lnSpc>
              <a:spcBef>
                <a:spcPct val="0"/>
              </a:spcBef>
            </a:pPr>
            <a:r>
              <a:rPr lang="en-US" sz="3542">
                <a:solidFill>
                  <a:srgbClr val="000000"/>
                </a:solidFill>
                <a:latin typeface="Montserrat Bold"/>
              </a:rPr>
              <a:t>analysis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24725" y="2464427"/>
            <a:ext cx="3922622" cy="91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0"/>
              </a:lnSpc>
              <a:spcBef>
                <a:spcPct val="0"/>
              </a:spcBef>
            </a:pPr>
            <a:r>
              <a:rPr lang="en-US" sz="2899" spc="113">
                <a:solidFill>
                  <a:srgbClr val="191919"/>
                </a:solidFill>
                <a:latin typeface="Montserrat Bold"/>
              </a:rPr>
              <a:t>GRADES MODEL &amp; RISK ASSESMENT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00422" y="3990384"/>
            <a:ext cx="6958332" cy="2833922"/>
            <a:chOff x="0" y="0"/>
            <a:chExt cx="9277776" cy="377856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277776" cy="2653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01"/>
                </a:lnSpc>
              </a:pPr>
              <a:r>
                <a:rPr lang="en-US" sz="6423" spc="385">
                  <a:solidFill>
                    <a:srgbClr val="191919"/>
                  </a:solidFill>
                  <a:latin typeface="Montserrat Bold"/>
                </a:rPr>
                <a:t>COMING UP NEXT.....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042519"/>
              <a:ext cx="9277776" cy="736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30"/>
                </a:lnSpc>
              </a:pPr>
              <a:r>
                <a:rPr lang="en-US" sz="3153" spc="63">
                  <a:solidFill>
                    <a:srgbClr val="000000"/>
                  </a:solidFill>
                  <a:latin typeface="Aileron Bold"/>
                </a:rPr>
                <a:t>Step 6- Evaluation/Deployment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9349789" y="2458379"/>
            <a:ext cx="1203885" cy="5370242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name="Group 7" id="7"/>
          <p:cNvGrpSpPr/>
          <p:nvPr/>
        </p:nvGrpSpPr>
        <p:grpSpPr>
          <a:xfrm rot="0">
            <a:off x="9349789" y="2458379"/>
            <a:ext cx="1203885" cy="1172728"/>
            <a:chOff x="0" y="0"/>
            <a:chExt cx="3924555" cy="3822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49789" y="4557136"/>
            <a:ext cx="1203885" cy="1172728"/>
            <a:chOff x="0" y="0"/>
            <a:chExt cx="3924555" cy="38229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49789" y="6655893"/>
            <a:ext cx="1203885" cy="1172728"/>
            <a:chOff x="0" y="0"/>
            <a:chExt cx="3924555" cy="38229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24555" cy="3822984"/>
            </a:xfrm>
            <a:custGeom>
              <a:avLst/>
              <a:gdLst/>
              <a:ahLst/>
              <a:cxnLst/>
              <a:rect r="r" b="b" t="t" l="l"/>
              <a:pathLst>
                <a:path h="3822984" w="3924555">
                  <a:moveTo>
                    <a:pt x="3800095" y="3822984"/>
                  </a:moveTo>
                  <a:lnTo>
                    <a:pt x="124460" y="3822984"/>
                  </a:lnTo>
                  <a:cubicBezTo>
                    <a:pt x="55880" y="3822984"/>
                    <a:pt x="0" y="3767105"/>
                    <a:pt x="0" y="3698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00095" y="0"/>
                  </a:lnTo>
                  <a:cubicBezTo>
                    <a:pt x="3868675" y="0"/>
                    <a:pt x="3924555" y="55880"/>
                    <a:pt x="3924555" y="124460"/>
                  </a:cubicBezTo>
                  <a:lnTo>
                    <a:pt x="3924555" y="3698525"/>
                  </a:lnTo>
                  <a:cubicBezTo>
                    <a:pt x="3924555" y="3767105"/>
                    <a:pt x="3868675" y="3822984"/>
                    <a:pt x="3800095" y="3822984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124725" y="7057958"/>
            <a:ext cx="6232436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0"/>
              </a:lnSpc>
              <a:spcBef>
                <a:spcPct val="0"/>
              </a:spcBef>
            </a:pPr>
            <a:r>
              <a:rPr lang="en-US" sz="2899" spc="113">
                <a:solidFill>
                  <a:srgbClr val="191919"/>
                </a:solidFill>
                <a:latin typeface="Montserrat Bold"/>
              </a:rPr>
              <a:t>BUSINESS PERSPECTIVE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53675" y="4968785"/>
            <a:ext cx="5325109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899" spc="113">
                <a:solidFill>
                  <a:srgbClr val="191919"/>
                </a:solidFill>
                <a:latin typeface="Montserrat Bold"/>
              </a:rPr>
              <a:t>FINANCIAL ANALYSIS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0" y="4042582"/>
            <a:ext cx="1028700" cy="2201836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Freeform 16" id="16"/>
          <p:cNvSpPr/>
          <p:nvPr/>
        </p:nvSpPr>
        <p:spPr>
          <a:xfrm flipH="false" flipV="false" rot="0">
            <a:off x="9570829" y="6976301"/>
            <a:ext cx="634992" cy="634992"/>
          </a:xfrm>
          <a:custGeom>
            <a:avLst/>
            <a:gdLst/>
            <a:ahLst/>
            <a:cxnLst/>
            <a:rect r="r" b="b" t="t" l="l"/>
            <a:pathLst>
              <a:path h="634992" w="634992">
                <a:moveTo>
                  <a:pt x="0" y="0"/>
                </a:moveTo>
                <a:lnTo>
                  <a:pt x="634992" y="0"/>
                </a:lnTo>
                <a:lnTo>
                  <a:pt x="634992" y="634991"/>
                </a:lnTo>
                <a:lnTo>
                  <a:pt x="0" y="634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13420" y="4792160"/>
            <a:ext cx="592401" cy="615185"/>
          </a:xfrm>
          <a:custGeom>
            <a:avLst/>
            <a:gdLst/>
            <a:ahLst/>
            <a:cxnLst/>
            <a:rect r="r" b="b" t="t" l="l"/>
            <a:pathLst>
              <a:path h="615185" w="592401">
                <a:moveTo>
                  <a:pt x="0" y="0"/>
                </a:moveTo>
                <a:lnTo>
                  <a:pt x="592401" y="0"/>
                </a:lnTo>
                <a:lnTo>
                  <a:pt x="592401" y="615185"/>
                </a:lnTo>
                <a:lnTo>
                  <a:pt x="0" y="615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8678" t="-42098" r="-54307" b="-5336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613420" y="2716839"/>
            <a:ext cx="655808" cy="655808"/>
          </a:xfrm>
          <a:custGeom>
            <a:avLst/>
            <a:gdLst/>
            <a:ahLst/>
            <a:cxnLst/>
            <a:rect r="r" b="b" t="t" l="l"/>
            <a:pathLst>
              <a:path h="655808" w="655808">
                <a:moveTo>
                  <a:pt x="0" y="0"/>
                </a:moveTo>
                <a:lnTo>
                  <a:pt x="655808" y="0"/>
                </a:lnTo>
                <a:lnTo>
                  <a:pt x="655808" y="655808"/>
                </a:lnTo>
                <a:lnTo>
                  <a:pt x="0" y="655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4488"/>
            <a:ext cx="5950690" cy="0"/>
          </a:xfrm>
          <a:prstGeom prst="line">
            <a:avLst/>
          </a:prstGeom>
          <a:ln cap="rnd" w="19050">
            <a:solidFill>
              <a:srgbClr val="2437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31732" y="5013555"/>
            <a:ext cx="3272312" cy="4244745"/>
          </a:xfrm>
          <a:custGeom>
            <a:avLst/>
            <a:gdLst/>
            <a:ahLst/>
            <a:cxnLst/>
            <a:rect r="r" b="b" t="t" l="l"/>
            <a:pathLst>
              <a:path h="4244745" w="3272312">
                <a:moveTo>
                  <a:pt x="0" y="0"/>
                </a:moveTo>
                <a:lnTo>
                  <a:pt x="3272313" y="0"/>
                </a:lnTo>
                <a:lnTo>
                  <a:pt x="3272313" y="4244745"/>
                </a:lnTo>
                <a:lnTo>
                  <a:pt x="0" y="4244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05161" y="7231178"/>
            <a:ext cx="1103634" cy="2122372"/>
          </a:xfrm>
          <a:custGeom>
            <a:avLst/>
            <a:gdLst/>
            <a:ahLst/>
            <a:cxnLst/>
            <a:rect r="r" b="b" t="t" l="l"/>
            <a:pathLst>
              <a:path h="2122372" w="1103634">
                <a:moveTo>
                  <a:pt x="0" y="0"/>
                </a:moveTo>
                <a:lnTo>
                  <a:pt x="1103634" y="0"/>
                </a:lnTo>
                <a:lnTo>
                  <a:pt x="1103634" y="2122372"/>
                </a:lnTo>
                <a:lnTo>
                  <a:pt x="0" y="2122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37306" y="4454296"/>
            <a:ext cx="7150690" cy="120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spc="-84">
                <a:solidFill>
                  <a:srgbClr val="3884FD"/>
                </a:solidFill>
                <a:latin typeface="Nunito Bold"/>
              </a:rPr>
              <a:t>Thank you :)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200011" y="4035497"/>
            <a:ext cx="1284917" cy="0"/>
          </a:xfrm>
          <a:prstGeom prst="line">
            <a:avLst/>
          </a:prstGeom>
          <a:ln cap="flat" w="57150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67039" y="4035497"/>
            <a:ext cx="1260757" cy="0"/>
          </a:xfrm>
          <a:prstGeom prst="line">
            <a:avLst/>
          </a:prstGeom>
          <a:ln cap="flat" w="5715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509907" y="4035497"/>
            <a:ext cx="1285875" cy="0"/>
          </a:xfrm>
          <a:prstGeom prst="line">
            <a:avLst/>
          </a:prstGeom>
          <a:ln cap="flat" w="57150">
            <a:solidFill>
              <a:srgbClr val="18AF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177893" y="4035497"/>
            <a:ext cx="1201605" cy="0"/>
          </a:xfrm>
          <a:prstGeom prst="line">
            <a:avLst/>
          </a:prstGeom>
          <a:ln cap="flat" w="57150">
            <a:solidFill>
              <a:srgbClr val="1C88C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61610" y="4035497"/>
            <a:ext cx="1317078" cy="0"/>
          </a:xfrm>
          <a:prstGeom prst="line">
            <a:avLst/>
          </a:prstGeom>
          <a:ln cap="flat" w="57150">
            <a:solidFill>
              <a:srgbClr val="13538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17900" y="3344442"/>
            <a:ext cx="1382111" cy="138211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84928" y="3344442"/>
            <a:ext cx="1382111" cy="1382111"/>
            <a:chOff x="0" y="0"/>
            <a:chExt cx="1842815" cy="184281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416564" y="577196"/>
              <a:ext cx="1009686" cy="688422"/>
            </a:xfrm>
            <a:custGeom>
              <a:avLst/>
              <a:gdLst/>
              <a:ahLst/>
              <a:cxnLst/>
              <a:rect r="r" b="b" t="t" l="l"/>
              <a:pathLst>
                <a:path h="688422" w="1009686">
                  <a:moveTo>
                    <a:pt x="0" y="0"/>
                  </a:moveTo>
                  <a:lnTo>
                    <a:pt x="1009686" y="0"/>
                  </a:lnTo>
                  <a:lnTo>
                    <a:pt x="1009686" y="688423"/>
                  </a:lnTo>
                  <a:lnTo>
                    <a:pt x="0" y="688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27796" y="3344442"/>
            <a:ext cx="1382111" cy="1382111"/>
            <a:chOff x="0" y="0"/>
            <a:chExt cx="1842815" cy="184281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483646" y="483646"/>
              <a:ext cx="875523" cy="875523"/>
            </a:xfrm>
            <a:custGeom>
              <a:avLst/>
              <a:gdLst/>
              <a:ahLst/>
              <a:cxnLst/>
              <a:rect r="r" b="b" t="t" l="l"/>
              <a:pathLst>
                <a:path h="875523" w="875523">
                  <a:moveTo>
                    <a:pt x="0" y="0"/>
                  </a:moveTo>
                  <a:lnTo>
                    <a:pt x="875523" y="0"/>
                  </a:lnTo>
                  <a:lnTo>
                    <a:pt x="875523" y="875523"/>
                  </a:lnTo>
                  <a:lnTo>
                    <a:pt x="0" y="875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795782" y="3344442"/>
            <a:ext cx="1382111" cy="1382111"/>
            <a:chOff x="0" y="0"/>
            <a:chExt cx="1842815" cy="184281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AFD6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529899" y="569050"/>
              <a:ext cx="783017" cy="704715"/>
            </a:xfrm>
            <a:custGeom>
              <a:avLst/>
              <a:gdLst/>
              <a:ahLst/>
              <a:cxnLst/>
              <a:rect r="r" b="b" t="t" l="l"/>
              <a:pathLst>
                <a:path h="704715" w="783017">
                  <a:moveTo>
                    <a:pt x="0" y="0"/>
                  </a:moveTo>
                  <a:lnTo>
                    <a:pt x="783017" y="0"/>
                  </a:lnTo>
                  <a:lnTo>
                    <a:pt x="783017" y="704715"/>
                  </a:lnTo>
                  <a:lnTo>
                    <a:pt x="0" y="70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379498" y="3344442"/>
            <a:ext cx="1382111" cy="138211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078687" y="3344442"/>
            <a:ext cx="1382111" cy="138211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5415083" y="3698050"/>
            <a:ext cx="709319" cy="675784"/>
            <a:chOff x="0" y="0"/>
            <a:chExt cx="1772920" cy="16891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2307550" y="3781244"/>
            <a:ext cx="397161" cy="592589"/>
          </a:xfrm>
          <a:custGeom>
            <a:avLst/>
            <a:gdLst/>
            <a:ahLst/>
            <a:cxnLst/>
            <a:rect r="r" b="b" t="t" l="l"/>
            <a:pathLst>
              <a:path h="592589" w="397161">
                <a:moveTo>
                  <a:pt x="0" y="0"/>
                </a:moveTo>
                <a:lnTo>
                  <a:pt x="397161" y="0"/>
                </a:lnTo>
                <a:lnTo>
                  <a:pt x="397161" y="592590"/>
                </a:lnTo>
                <a:lnTo>
                  <a:pt x="0" y="5925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770630" y="3713767"/>
            <a:ext cx="648079" cy="695752"/>
          </a:xfrm>
          <a:custGeom>
            <a:avLst/>
            <a:gdLst/>
            <a:ahLst/>
            <a:cxnLst/>
            <a:rect r="r" b="b" t="t" l="l"/>
            <a:pathLst>
              <a:path h="695752" w="648079">
                <a:moveTo>
                  <a:pt x="0" y="0"/>
                </a:moveTo>
                <a:lnTo>
                  <a:pt x="648080" y="0"/>
                </a:lnTo>
                <a:lnTo>
                  <a:pt x="648080" y="695752"/>
                </a:lnTo>
                <a:lnTo>
                  <a:pt x="0" y="695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564758" y="6134348"/>
            <a:ext cx="853951" cy="760793"/>
          </a:xfrm>
          <a:custGeom>
            <a:avLst/>
            <a:gdLst/>
            <a:ahLst/>
            <a:cxnLst/>
            <a:rect r="r" b="b" t="t" l="l"/>
            <a:pathLst>
              <a:path h="760793" w="853951">
                <a:moveTo>
                  <a:pt x="0" y="0"/>
                </a:moveTo>
                <a:lnTo>
                  <a:pt x="853952" y="0"/>
                </a:lnTo>
                <a:lnTo>
                  <a:pt x="853952" y="760793"/>
                </a:lnTo>
                <a:lnTo>
                  <a:pt x="0" y="7607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490310" y="6514744"/>
            <a:ext cx="826491" cy="1059604"/>
          </a:xfrm>
          <a:custGeom>
            <a:avLst/>
            <a:gdLst/>
            <a:ahLst/>
            <a:cxnLst/>
            <a:rect r="r" b="b" t="t" l="l"/>
            <a:pathLst>
              <a:path h="1059604" w="826491">
                <a:moveTo>
                  <a:pt x="0" y="0"/>
                </a:moveTo>
                <a:lnTo>
                  <a:pt x="826491" y="0"/>
                </a:lnTo>
                <a:lnTo>
                  <a:pt x="826491" y="1059605"/>
                </a:lnTo>
                <a:lnTo>
                  <a:pt x="0" y="10596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497096" y="5117078"/>
            <a:ext cx="2042322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Business Understanding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7096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0-2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844028" y="5117967"/>
            <a:ext cx="2663910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Data Understanding/Data Preparation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147393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2-4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591454" y="5117078"/>
            <a:ext cx="2454794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Data Preparation/Modeling </a:t>
            </a:r>
          </a:p>
          <a:p>
            <a:pPr algn="ctr">
              <a:lnSpc>
                <a:spcPts val="2700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6797690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4-6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465677" y="5117967"/>
            <a:ext cx="2042322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Model selection and setup </a:t>
            </a:r>
          </a:p>
          <a:p>
            <a:pPr algn="ctr">
              <a:lnSpc>
                <a:spcPts val="2700"/>
              </a:lnSpc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9447987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6-8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049393" y="5117078"/>
            <a:ext cx="2280263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Modeling/Evaluation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049393" y="2507258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8-10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563897" y="5117967"/>
            <a:ext cx="2695403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Evaluation/Deployment </a:t>
            </a:r>
          </a:p>
          <a:p>
            <a:pPr algn="ctr">
              <a:lnSpc>
                <a:spcPts val="2700"/>
              </a:lnSpc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14748582" y="2508147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WEEK 10-12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ROAD MAP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7381" y="1806471"/>
            <a:ext cx="10994040" cy="637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Cascading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Risk Assesment</a:t>
            </a:r>
          </a:p>
          <a:p>
            <a:pPr algn="l">
              <a:lnSpc>
                <a:spcPts val="630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024283" y="178753"/>
            <a:ext cx="505048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3139" y="6807319"/>
            <a:ext cx="566493" cy="584561"/>
          </a:xfrm>
          <a:custGeom>
            <a:avLst/>
            <a:gdLst/>
            <a:ahLst/>
            <a:cxnLst/>
            <a:rect r="r" b="b" t="t" l="l"/>
            <a:pathLst>
              <a:path h="584561" w="566493">
                <a:moveTo>
                  <a:pt x="0" y="0"/>
                </a:moveTo>
                <a:lnTo>
                  <a:pt x="566493" y="0"/>
                </a:lnTo>
                <a:lnTo>
                  <a:pt x="566493" y="584561"/>
                </a:lnTo>
                <a:lnTo>
                  <a:pt x="0" y="5845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678" y="6009716"/>
            <a:ext cx="549954" cy="549954"/>
          </a:xfrm>
          <a:custGeom>
            <a:avLst/>
            <a:gdLst/>
            <a:ahLst/>
            <a:cxnLst/>
            <a:rect r="r" b="b" t="t" l="l"/>
            <a:pathLst>
              <a:path h="549954" w="549954">
                <a:moveTo>
                  <a:pt x="0" y="0"/>
                </a:moveTo>
                <a:lnTo>
                  <a:pt x="549954" y="0"/>
                </a:lnTo>
                <a:lnTo>
                  <a:pt x="549954" y="549953"/>
                </a:lnTo>
                <a:lnTo>
                  <a:pt x="0" y="54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102" y="1892196"/>
            <a:ext cx="565069" cy="701553"/>
          </a:xfrm>
          <a:custGeom>
            <a:avLst/>
            <a:gdLst/>
            <a:ahLst/>
            <a:cxnLst/>
            <a:rect r="r" b="b" t="t" l="l"/>
            <a:pathLst>
              <a:path h="701553" w="565069">
                <a:moveTo>
                  <a:pt x="0" y="0"/>
                </a:moveTo>
                <a:lnTo>
                  <a:pt x="565069" y="0"/>
                </a:lnTo>
                <a:lnTo>
                  <a:pt x="565069" y="701552"/>
                </a:lnTo>
                <a:lnTo>
                  <a:pt x="0" y="701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2167" y="2840199"/>
            <a:ext cx="1201515" cy="2921867"/>
          </a:xfrm>
          <a:custGeom>
            <a:avLst/>
            <a:gdLst/>
            <a:ahLst/>
            <a:cxnLst/>
            <a:rect r="r" b="b" t="t" l="l"/>
            <a:pathLst>
              <a:path h="2921867" w="1201515">
                <a:moveTo>
                  <a:pt x="0" y="0"/>
                </a:moveTo>
                <a:lnTo>
                  <a:pt x="1201515" y="0"/>
                </a:lnTo>
                <a:lnTo>
                  <a:pt x="1201515" y="2921867"/>
                </a:lnTo>
                <a:lnTo>
                  <a:pt x="0" y="29218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8149" y="551660"/>
            <a:ext cx="1742495" cy="1742495"/>
          </a:xfrm>
          <a:custGeom>
            <a:avLst/>
            <a:gdLst/>
            <a:ahLst/>
            <a:cxnLst/>
            <a:rect r="r" b="b" t="t" l="l"/>
            <a:pathLst>
              <a:path h="1742495" w="1742495">
                <a:moveTo>
                  <a:pt x="0" y="0"/>
                </a:moveTo>
                <a:lnTo>
                  <a:pt x="1742495" y="0"/>
                </a:lnTo>
                <a:lnTo>
                  <a:pt x="1742495" y="1742494"/>
                </a:lnTo>
                <a:lnTo>
                  <a:pt x="0" y="1742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7593" y="399260"/>
            <a:ext cx="1132522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Recap Data Available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189165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9944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71048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3" y="0"/>
                </a:lnTo>
                <a:lnTo>
                  <a:pt x="561103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47040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89170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29949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71053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4" y="0"/>
                </a:lnTo>
                <a:lnTo>
                  <a:pt x="561104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47046" y="3112208"/>
            <a:ext cx="561104" cy="758248"/>
          </a:xfrm>
          <a:custGeom>
            <a:avLst/>
            <a:gdLst/>
            <a:ahLst/>
            <a:cxnLst/>
            <a:rect r="r" b="b" t="t" l="l"/>
            <a:pathLst>
              <a:path h="758248" w="561104">
                <a:moveTo>
                  <a:pt x="0" y="0"/>
                </a:moveTo>
                <a:lnTo>
                  <a:pt x="561103" y="0"/>
                </a:lnTo>
                <a:lnTo>
                  <a:pt x="561103" y="758248"/>
                </a:lnTo>
                <a:lnTo>
                  <a:pt x="0" y="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338676">
            <a:off x="12926670" y="4359412"/>
            <a:ext cx="1205518" cy="859504"/>
          </a:xfrm>
          <a:custGeom>
            <a:avLst/>
            <a:gdLst/>
            <a:ahLst/>
            <a:cxnLst/>
            <a:rect r="r" b="b" t="t" l="l"/>
            <a:pathLst>
              <a:path h="859504" w="1205518">
                <a:moveTo>
                  <a:pt x="0" y="0"/>
                </a:moveTo>
                <a:lnTo>
                  <a:pt x="1205518" y="0"/>
                </a:lnTo>
                <a:lnTo>
                  <a:pt x="1205518" y="859504"/>
                </a:lnTo>
                <a:lnTo>
                  <a:pt x="0" y="8595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288366" y="6776855"/>
            <a:ext cx="672764" cy="706146"/>
          </a:xfrm>
          <a:custGeom>
            <a:avLst/>
            <a:gdLst/>
            <a:ahLst/>
            <a:cxnLst/>
            <a:rect r="r" b="b" t="t" l="l"/>
            <a:pathLst>
              <a:path h="706146" w="672764">
                <a:moveTo>
                  <a:pt x="0" y="0"/>
                </a:moveTo>
                <a:lnTo>
                  <a:pt x="672764" y="0"/>
                </a:lnTo>
                <a:lnTo>
                  <a:pt x="672764" y="706146"/>
                </a:lnTo>
                <a:lnTo>
                  <a:pt x="0" y="706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38676">
            <a:off x="8936945" y="4359412"/>
            <a:ext cx="1205518" cy="859504"/>
          </a:xfrm>
          <a:custGeom>
            <a:avLst/>
            <a:gdLst/>
            <a:ahLst/>
            <a:cxnLst/>
            <a:rect r="r" b="b" t="t" l="l"/>
            <a:pathLst>
              <a:path h="859504" w="1205518">
                <a:moveTo>
                  <a:pt x="0" y="0"/>
                </a:moveTo>
                <a:lnTo>
                  <a:pt x="1205518" y="0"/>
                </a:lnTo>
                <a:lnTo>
                  <a:pt x="1205518" y="859504"/>
                </a:lnTo>
                <a:lnTo>
                  <a:pt x="0" y="8595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481965" y="5637618"/>
            <a:ext cx="2378176" cy="64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824">
                <a:solidFill>
                  <a:srgbClr val="000000"/>
                </a:solidFill>
                <a:latin typeface="Montserrat"/>
              </a:rPr>
              <a:t>snap 2019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90894" y="7811201"/>
            <a:ext cx="3141727" cy="64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824">
                <a:solidFill>
                  <a:srgbClr val="000000"/>
                </a:solidFill>
                <a:latin typeface="Montserrat"/>
              </a:rPr>
              <a:t>expired_2019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94926" y="5637618"/>
            <a:ext cx="2392243" cy="64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824">
                <a:solidFill>
                  <a:srgbClr val="A6A6A6"/>
                </a:solidFill>
                <a:latin typeface="Montserrat"/>
              </a:rPr>
              <a:t>snap 2018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4598" y="3803781"/>
            <a:ext cx="5594767" cy="114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Number of instances </a:t>
            </a:r>
          </a:p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Features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4598" y="6524152"/>
            <a:ext cx="5594767" cy="114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Number of instances </a:t>
            </a:r>
          </a:p>
          <a:p>
            <a:pPr algn="l">
              <a:lnSpc>
                <a:spcPts val="4621"/>
              </a:lnSpc>
            </a:pPr>
            <a:r>
              <a:rPr lang="en-US" sz="3301">
                <a:solidFill>
                  <a:srgbClr val="000000"/>
                </a:solidFill>
                <a:latin typeface="Montserrat Bold"/>
              </a:rPr>
              <a:t>Features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84598" y="8934644"/>
            <a:ext cx="5251655" cy="1127184"/>
            <a:chOff x="0" y="0"/>
            <a:chExt cx="7002206" cy="150291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002206" cy="1502913"/>
            </a:xfrm>
            <a:custGeom>
              <a:avLst/>
              <a:gdLst/>
              <a:ahLst/>
              <a:cxnLst/>
              <a:rect r="r" b="b" t="t" l="l"/>
              <a:pathLst>
                <a:path h="1502913" w="7002206">
                  <a:moveTo>
                    <a:pt x="0" y="0"/>
                  </a:moveTo>
                  <a:lnTo>
                    <a:pt x="7002206" y="0"/>
                  </a:lnTo>
                  <a:lnTo>
                    <a:pt x="7002206" y="1502913"/>
                  </a:lnTo>
                  <a:lnTo>
                    <a:pt x="0" y="1502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939991" y="543850"/>
              <a:ext cx="1920606" cy="600626"/>
            </a:xfrm>
            <a:custGeom>
              <a:avLst/>
              <a:gdLst/>
              <a:ahLst/>
              <a:cxnLst/>
              <a:rect r="r" b="b" t="t" l="l"/>
              <a:pathLst>
                <a:path h="600626" w="1920606">
                  <a:moveTo>
                    <a:pt x="0" y="0"/>
                  </a:moveTo>
                  <a:lnTo>
                    <a:pt x="1920605" y="0"/>
                  </a:lnTo>
                  <a:lnTo>
                    <a:pt x="1920605" y="600626"/>
                  </a:lnTo>
                  <a:lnTo>
                    <a:pt x="0" y="600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4222588" y="6877886"/>
            <a:ext cx="1315215" cy="44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  <a:spcBef>
                <a:spcPct val="0"/>
              </a:spcBef>
            </a:pPr>
            <a:r>
              <a:rPr lang="en-US" sz="2578">
                <a:solidFill>
                  <a:srgbClr val="E74C3C"/>
                </a:solidFill>
                <a:latin typeface="Montserrat Bold"/>
              </a:rPr>
              <a:t>-30.4%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46659" y="2244724"/>
            <a:ext cx="9777349" cy="7302071"/>
          </a:xfrm>
          <a:custGeom>
            <a:avLst/>
            <a:gdLst/>
            <a:ahLst/>
            <a:cxnLst/>
            <a:rect r="r" b="b" t="t" l="l"/>
            <a:pathLst>
              <a:path h="7302071" w="9777349">
                <a:moveTo>
                  <a:pt x="0" y="0"/>
                </a:moveTo>
                <a:lnTo>
                  <a:pt x="9777350" y="0"/>
                </a:lnTo>
                <a:lnTo>
                  <a:pt x="9777350" y="7302071"/>
                </a:lnTo>
                <a:lnTo>
                  <a:pt x="0" y="7302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47272" y="876300"/>
            <a:ext cx="4793456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Montserrat Bold"/>
              </a:rPr>
              <a:t>The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0252" y="3297340"/>
            <a:ext cx="10994040" cy="226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617" indent="-464309" lvl="1">
              <a:lnSpc>
                <a:spcPts val="6021"/>
              </a:lnSpc>
              <a:buFont typeface="Arial"/>
              <a:buChar char="•"/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Features: 62</a:t>
            </a:r>
          </a:p>
          <a:p>
            <a:pPr algn="l">
              <a:lnSpc>
                <a:spcPts val="6021"/>
              </a:lnSpc>
            </a:pPr>
          </a:p>
          <a:p>
            <a:pPr algn="l" marL="928617" indent="-464309" lvl="1">
              <a:lnSpc>
                <a:spcPts val="6021"/>
              </a:lnSpc>
              <a:buFont typeface="Arial"/>
              <a:buChar char="•"/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Instances: 322,980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75009" y="9480120"/>
            <a:ext cx="15138982" cy="122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>
                <a:solidFill>
                  <a:srgbClr val="000000"/>
                </a:solidFill>
                <a:latin typeface="Montserrat Bold"/>
              </a:rPr>
              <a:t> loan yield above/under 2%</a:t>
            </a:r>
          </a:p>
          <a:p>
            <a:pPr algn="l">
              <a:lnSpc>
                <a:spcPts val="499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7381" y="1806471"/>
            <a:ext cx="10994040" cy="637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Roadmap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The Data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 Bold"/>
              </a:rPr>
              <a:t>Classification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Regression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Cascading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Note potential issues</a:t>
            </a:r>
          </a:p>
          <a:p>
            <a:pPr algn="l">
              <a:lnSpc>
                <a:spcPts val="6301"/>
              </a:lnSpc>
            </a:pPr>
            <a:r>
              <a:rPr lang="en-US" sz="4501">
                <a:solidFill>
                  <a:srgbClr val="000000"/>
                </a:solidFill>
                <a:latin typeface="Montserrat"/>
              </a:rPr>
              <a:t>Risk Assesment</a:t>
            </a:r>
          </a:p>
          <a:p>
            <a:pPr algn="l">
              <a:lnSpc>
                <a:spcPts val="630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361514" y="169228"/>
            <a:ext cx="5575304" cy="150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4"/>
              </a:lnSpc>
            </a:pPr>
            <a:r>
              <a:rPr lang="en-US" sz="8831">
                <a:solidFill>
                  <a:srgbClr val="000000"/>
                </a:solidFill>
                <a:latin typeface="Montserrat Bold"/>
              </a:rPr>
              <a:t>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86719" y="3402902"/>
            <a:ext cx="7205060" cy="7205060"/>
          </a:xfrm>
          <a:custGeom>
            <a:avLst/>
            <a:gdLst/>
            <a:ahLst/>
            <a:cxnLst/>
            <a:rect r="r" b="b" t="t" l="l"/>
            <a:pathLst>
              <a:path h="7205060" w="7205060">
                <a:moveTo>
                  <a:pt x="0" y="0"/>
                </a:moveTo>
                <a:lnTo>
                  <a:pt x="7205060" y="0"/>
                </a:lnTo>
                <a:lnTo>
                  <a:pt x="7205060" y="7205060"/>
                </a:lnTo>
                <a:lnTo>
                  <a:pt x="0" y="720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3139" y="6807319"/>
            <a:ext cx="566493" cy="584561"/>
          </a:xfrm>
          <a:custGeom>
            <a:avLst/>
            <a:gdLst/>
            <a:ahLst/>
            <a:cxnLst/>
            <a:rect r="r" b="b" t="t" l="l"/>
            <a:pathLst>
              <a:path h="584561" w="566493">
                <a:moveTo>
                  <a:pt x="0" y="0"/>
                </a:moveTo>
                <a:lnTo>
                  <a:pt x="566493" y="0"/>
                </a:lnTo>
                <a:lnTo>
                  <a:pt x="566493" y="584561"/>
                </a:lnTo>
                <a:lnTo>
                  <a:pt x="0" y="5845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678" y="6009716"/>
            <a:ext cx="549954" cy="549954"/>
          </a:xfrm>
          <a:custGeom>
            <a:avLst/>
            <a:gdLst/>
            <a:ahLst/>
            <a:cxnLst/>
            <a:rect r="r" b="b" t="t" l="l"/>
            <a:pathLst>
              <a:path h="549954" w="549954">
                <a:moveTo>
                  <a:pt x="0" y="0"/>
                </a:moveTo>
                <a:lnTo>
                  <a:pt x="549954" y="0"/>
                </a:lnTo>
                <a:lnTo>
                  <a:pt x="549954" y="549953"/>
                </a:lnTo>
                <a:lnTo>
                  <a:pt x="0" y="54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102" y="1892196"/>
            <a:ext cx="565069" cy="701553"/>
          </a:xfrm>
          <a:custGeom>
            <a:avLst/>
            <a:gdLst/>
            <a:ahLst/>
            <a:cxnLst/>
            <a:rect r="r" b="b" t="t" l="l"/>
            <a:pathLst>
              <a:path h="701553" w="565069">
                <a:moveTo>
                  <a:pt x="0" y="0"/>
                </a:moveTo>
                <a:lnTo>
                  <a:pt x="565069" y="0"/>
                </a:lnTo>
                <a:lnTo>
                  <a:pt x="565069" y="701552"/>
                </a:lnTo>
                <a:lnTo>
                  <a:pt x="0" y="701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2167" y="2840199"/>
            <a:ext cx="1201515" cy="2921867"/>
          </a:xfrm>
          <a:custGeom>
            <a:avLst/>
            <a:gdLst/>
            <a:ahLst/>
            <a:cxnLst/>
            <a:rect r="r" b="b" t="t" l="l"/>
            <a:pathLst>
              <a:path h="2921867" w="1201515">
                <a:moveTo>
                  <a:pt x="0" y="0"/>
                </a:moveTo>
                <a:lnTo>
                  <a:pt x="1201515" y="0"/>
                </a:lnTo>
                <a:lnTo>
                  <a:pt x="1201515" y="2921867"/>
                </a:lnTo>
                <a:lnTo>
                  <a:pt x="0" y="29218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1414" y="876300"/>
            <a:ext cx="852517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3EDAD8"/>
                </a:solidFill>
                <a:latin typeface="Montserrat Bold"/>
              </a:rPr>
              <a:t>Model Selection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6750" y="3004849"/>
            <a:ext cx="7592115" cy="607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1.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Binary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</a:t>
            </a: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A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bove 2% yield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Classification</a:t>
            </a:r>
          </a:p>
          <a:p>
            <a:pPr algn="ctr">
              <a:lnSpc>
                <a:spcPts val="602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542079" y="3052474"/>
            <a:ext cx="8257507" cy="601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2. </a:t>
            </a:r>
            <a:r>
              <a:rPr lang="en-US" sz="4301" u="sng">
                <a:solidFill>
                  <a:srgbClr val="000000"/>
                </a:solidFill>
                <a:latin typeface="Montserrat Bold"/>
              </a:rPr>
              <a:t>Continuous Variable</a:t>
            </a:r>
            <a:r>
              <a:rPr lang="en-US" sz="4301">
                <a:solidFill>
                  <a:srgbClr val="000000"/>
                </a:solidFill>
                <a:latin typeface="Montserrat Bold"/>
              </a:rPr>
              <a:t>: Expected Return- each loan</a:t>
            </a:r>
          </a:p>
          <a:p>
            <a:pPr algn="ctr">
              <a:lnSpc>
                <a:spcPts val="33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 </a:t>
            </a:r>
          </a:p>
          <a:p>
            <a:pPr algn="ctr">
              <a:lnSpc>
                <a:spcPts val="6021"/>
              </a:lnSpc>
            </a:pPr>
          </a:p>
          <a:p>
            <a:pPr algn="ctr">
              <a:lnSpc>
                <a:spcPts val="8261"/>
              </a:lnSpc>
            </a:pPr>
          </a:p>
          <a:p>
            <a:pPr algn="ctr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"/>
              </a:rPr>
              <a:t>Regression </a:t>
            </a:r>
          </a:p>
          <a:p>
            <a:pPr algn="ctr">
              <a:lnSpc>
                <a:spcPts val="602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5400000">
            <a:off x="3226190" y="5795356"/>
            <a:ext cx="2592503" cy="936904"/>
            <a:chOff x="0" y="0"/>
            <a:chExt cx="224909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2597817" y="5767898"/>
            <a:ext cx="2592503" cy="936904"/>
            <a:chOff x="0" y="0"/>
            <a:chExt cx="224909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9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249096">
                  <a:moveTo>
                    <a:pt x="2249096" y="406400"/>
                  </a:moveTo>
                  <a:lnTo>
                    <a:pt x="1842696" y="0"/>
                  </a:lnTo>
                  <a:lnTo>
                    <a:pt x="1842696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42696" y="609600"/>
                  </a:lnTo>
                  <a:lnTo>
                    <a:pt x="1842696" y="812800"/>
                  </a:lnTo>
                  <a:lnTo>
                    <a:pt x="2249096" y="406400"/>
                  </a:lnTo>
                  <a:close/>
                </a:path>
              </a:pathLst>
            </a:custGeom>
            <a:solidFill>
              <a:srgbClr val="04060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21474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9979" y="444362"/>
            <a:ext cx="7548042" cy="145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u="sng">
                <a:solidFill>
                  <a:srgbClr val="3EDAD8"/>
                </a:solidFill>
                <a:latin typeface="Montserrat Bold"/>
              </a:rPr>
              <a:t>Classification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8991" y="2401461"/>
            <a:ext cx="17019396" cy="728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Models: 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Logistic Regression, XGBoost</a:t>
            </a:r>
          </a:p>
          <a:p>
            <a:pPr algn="l">
              <a:lnSpc>
                <a:spcPts val="2150"/>
              </a:lnSpc>
            </a:pPr>
          </a:p>
          <a:p>
            <a:pPr algn="l">
              <a:lnSpc>
                <a:spcPts val="3010"/>
              </a:lnSpc>
            </a:pPr>
          </a:p>
          <a:p>
            <a:pPr algn="l">
              <a:lnSpc>
                <a:spcPts val="787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Feature Selection:</a:t>
            </a:r>
            <a:r>
              <a:rPr lang="en-US" sz="4301">
                <a:solidFill>
                  <a:srgbClr val="000000"/>
                </a:solidFill>
                <a:latin typeface="Montserrat"/>
              </a:rPr>
              <a:t> </a:t>
            </a:r>
          </a:p>
          <a:p>
            <a:pPr algn="l" marL="928617" indent="-464309" lvl="1">
              <a:lnSpc>
                <a:spcPts val="7871"/>
              </a:lnSpc>
              <a:buFont typeface="Arial"/>
              <a:buChar char="•"/>
            </a:pPr>
            <a:r>
              <a:rPr lang="en-US" sz="4301">
                <a:solidFill>
                  <a:srgbClr val="000000"/>
                </a:solidFill>
                <a:latin typeface="Montserrat"/>
              </a:rPr>
              <a:t>Sequential feature selection </a:t>
            </a:r>
          </a:p>
          <a:p>
            <a:pPr algn="l">
              <a:lnSpc>
                <a:spcPts val="7871"/>
              </a:lnSpc>
            </a:pPr>
          </a:p>
          <a:p>
            <a:pPr algn="l">
              <a:lnSpc>
                <a:spcPts val="2924"/>
              </a:lnSpc>
            </a:pPr>
          </a:p>
          <a:p>
            <a:pPr algn="l">
              <a:lnSpc>
                <a:spcPts val="6021"/>
              </a:lnSpc>
            </a:pPr>
          </a:p>
          <a:p>
            <a:pPr algn="l">
              <a:lnSpc>
                <a:spcPts val="6021"/>
              </a:lnSpc>
            </a:pPr>
            <a:r>
              <a:rPr lang="en-US" sz="4301">
                <a:solidFill>
                  <a:srgbClr val="000000"/>
                </a:solidFill>
                <a:latin typeface="Montserrat Bold"/>
              </a:rPr>
              <a:t>        </a:t>
            </a:r>
          </a:p>
          <a:p>
            <a:pPr algn="l">
              <a:lnSpc>
                <a:spcPts val="602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DAGIlJMcvUo</dc:identifier>
  <dcterms:modified xsi:type="dcterms:W3CDTF">2011-08-01T06:04:30Z</dcterms:modified>
  <cp:revision>1</cp:revision>
  <dc:title>  P2P (Step 5) </dc:title>
</cp:coreProperties>
</file>